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</p:sldMasterIdLst>
  <p:notesMasterIdLst>
    <p:notesMasterId r:id="rId54"/>
  </p:notesMasterIdLst>
  <p:sldIdLst>
    <p:sldId id="2070" r:id="rId3"/>
    <p:sldId id="531" r:id="rId4"/>
    <p:sldId id="2014" r:id="rId5"/>
    <p:sldId id="2005" r:id="rId6"/>
    <p:sldId id="1973" r:id="rId7"/>
    <p:sldId id="1974" r:id="rId8"/>
    <p:sldId id="1998" r:id="rId9"/>
    <p:sldId id="2000" r:id="rId10"/>
    <p:sldId id="1960" r:id="rId11"/>
    <p:sldId id="1990" r:id="rId12"/>
    <p:sldId id="2018" r:id="rId13"/>
    <p:sldId id="2006" r:id="rId14"/>
    <p:sldId id="1992" r:id="rId15"/>
    <p:sldId id="1988" r:id="rId16"/>
    <p:sldId id="2017" r:id="rId17"/>
    <p:sldId id="2016" r:id="rId18"/>
    <p:sldId id="1991" r:id="rId19"/>
    <p:sldId id="2008" r:id="rId20"/>
    <p:sldId id="2036" r:id="rId21"/>
    <p:sldId id="2056" r:id="rId22"/>
    <p:sldId id="296" r:id="rId23"/>
    <p:sldId id="2059" r:id="rId24"/>
    <p:sldId id="394" r:id="rId25"/>
    <p:sldId id="312" r:id="rId26"/>
    <p:sldId id="414" r:id="rId27"/>
    <p:sldId id="450" r:id="rId28"/>
    <p:sldId id="381" r:id="rId29"/>
    <p:sldId id="441" r:id="rId30"/>
    <p:sldId id="302" r:id="rId31"/>
    <p:sldId id="498" r:id="rId32"/>
    <p:sldId id="556" r:id="rId33"/>
    <p:sldId id="492" r:id="rId34"/>
    <p:sldId id="2060" r:id="rId35"/>
    <p:sldId id="640" r:id="rId36"/>
    <p:sldId id="2051" r:id="rId37"/>
    <p:sldId id="2052" r:id="rId38"/>
    <p:sldId id="653" r:id="rId39"/>
    <p:sldId id="637" r:id="rId40"/>
    <p:sldId id="608" r:id="rId41"/>
    <p:sldId id="638" r:id="rId42"/>
    <p:sldId id="611" r:id="rId43"/>
    <p:sldId id="562" r:id="rId44"/>
    <p:sldId id="2066" r:id="rId45"/>
    <p:sldId id="563" r:id="rId46"/>
    <p:sldId id="654" r:id="rId47"/>
    <p:sldId id="564" r:id="rId48"/>
    <p:sldId id="632" r:id="rId49"/>
    <p:sldId id="633" r:id="rId50"/>
    <p:sldId id="2062" r:id="rId51"/>
    <p:sldId id="2064" r:id="rId52"/>
    <p:sldId id="2065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39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8000"/>
    <a:srgbClr val="FFFFCC"/>
    <a:srgbClr val="B8E1E3"/>
    <a:srgbClr val="CCECFF"/>
    <a:srgbClr val="CCFFFF"/>
    <a:srgbClr val="FFCCFF"/>
    <a:srgbClr val="CC0099"/>
    <a:srgbClr val="996633"/>
    <a:srgbClr val="C20E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5"/>
    <p:restoredTop sz="95588" autoAdjust="0"/>
  </p:normalViewPr>
  <p:slideViewPr>
    <p:cSldViewPr>
      <p:cViewPr varScale="1">
        <p:scale>
          <a:sx n="114" d="100"/>
          <a:sy n="114" d="100"/>
        </p:scale>
        <p:origin x="416" y="480"/>
      </p:cViewPr>
      <p:guideLst>
        <p:guide orient="horz" pos="3339"/>
        <p:guide pos="2880"/>
      </p:guideLst>
    </p:cSldViewPr>
  </p:slideViewPr>
  <p:outlineViewPr>
    <p:cViewPr>
      <p:scale>
        <a:sx n="33" d="100"/>
        <a:sy n="33" d="100"/>
      </p:scale>
      <p:origin x="0" y="-996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47051-E4E3-46E1-A738-73663FE7A31E}" type="datetimeFigureOut">
              <a:rPr lang="zh-TW" altLang="en-US" smtClean="0"/>
              <a:t>2026/4/9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3B031-B2EE-4FCE-AB57-E487F049D0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5961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CD67C-DFEC-4048-AE71-2123E7190CD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2637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C2948-81CB-4FC7-9F9E-8FDDBCAB0D1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1290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3FC8C-C439-4D3D-B42B-BF8D11888C0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1605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AADAE-62AD-4B3D-9544-7404455B078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2307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B079A-2827-45E7-AD39-1854DBFC485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6337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8AAE-D1F4-427F-B19F-290B7948D62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9413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19ECB-DF25-467F-B3F7-7AB065949E1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8012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AFD6C-2AC9-45D9-82DC-01B3139402F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7083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8BE93-1F52-46FC-9BC3-B701425C8E5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89989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D7B6C-B3BF-4ED3-8190-155963712E0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2021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0F6AA-DA29-41F6-81F8-CFE5BF7A675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2350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75D0A-5245-4EED-BFFC-18DBBC57E0A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1782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10638-764D-46D1-A85B-78680833FC2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27090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46EF2-7F06-4F4D-AC6B-EB8FA28CAF6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1594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7FD32-9E2D-42A4-8162-4211681DAFA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99035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BD4D0-F2C0-491A-923E-159197EC4EE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1137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F805C-C58F-44D3-AACB-03C41D9D78A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39003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標題，文字及美工圖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美工圖案版面配置區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80EE0-6B9E-440D-B01E-A3759A2DE86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1343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C7C79-86BE-4C9C-923C-2BE57F9AC4D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21694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D503A-9E34-48D8-9ECE-573147C1763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9756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ABE66-C37F-48BF-8D1B-361FA496F7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59211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5619A-3C13-47A9-8963-5261A39861C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5954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2D2AA-B591-4935-8F9C-8C5A6BDE8DE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32515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6BB44-8F2E-4A44-8342-D7FF707381E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71983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597CA-3655-4B74-893A-A0943214970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3811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E1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Times New Roman" pitchFamily="18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Times New Roman" pitchFamily="18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fld id="{667C12C8-8581-4042-9AE4-20263EA9AB5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新細明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  <a:cs typeface="新細明體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E1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rgbClr val="000000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C8AB59A4-E0BD-4794-A9AE-5A96DF2370D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新細明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  <a:cs typeface="新細明體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121.png"/><Relationship Id="rId5" Type="http://schemas.openxmlformats.org/officeDocument/2006/relationships/image" Target="../media/image115.png"/><Relationship Id="rId10" Type="http://schemas.openxmlformats.org/officeDocument/2006/relationships/image" Target="../media/image120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11" Type="http://schemas.openxmlformats.org/officeDocument/2006/relationships/image" Target="../media/image139.png"/><Relationship Id="rId5" Type="http://schemas.openxmlformats.org/officeDocument/2006/relationships/image" Target="../media/image134.png"/><Relationship Id="rId10" Type="http://schemas.openxmlformats.org/officeDocument/2006/relationships/image" Target="../media/image138.png"/><Relationship Id="rId4" Type="http://schemas.openxmlformats.org/officeDocument/2006/relationships/image" Target="../media/image133.png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10" Type="http://schemas.openxmlformats.org/officeDocument/2006/relationships/image" Target="../media/image154.png"/><Relationship Id="rId4" Type="http://schemas.openxmlformats.org/officeDocument/2006/relationships/image" Target="../media/image148.png"/><Relationship Id="rId9" Type="http://schemas.openxmlformats.org/officeDocument/2006/relationships/image" Target="../media/image1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7" Type="http://schemas.openxmlformats.org/officeDocument/2006/relationships/image" Target="../media/image167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image" Target="../media/image169.png"/><Relationship Id="rId7" Type="http://schemas.openxmlformats.org/officeDocument/2006/relationships/image" Target="../media/image173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2.png"/><Relationship Id="rId5" Type="http://schemas.openxmlformats.org/officeDocument/2006/relationships/image" Target="../media/image171.png"/><Relationship Id="rId4" Type="http://schemas.openxmlformats.org/officeDocument/2006/relationships/image" Target="../media/image1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7" Type="http://schemas.openxmlformats.org/officeDocument/2006/relationships/image" Target="../media/image180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9.png"/><Relationship Id="rId5" Type="http://schemas.openxmlformats.org/officeDocument/2006/relationships/image" Target="../media/image178.png"/><Relationship Id="rId4" Type="http://schemas.openxmlformats.org/officeDocument/2006/relationships/image" Target="../media/image17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3" Type="http://schemas.openxmlformats.org/officeDocument/2006/relationships/image" Target="../media/image182.png"/><Relationship Id="rId7" Type="http://schemas.openxmlformats.org/officeDocument/2006/relationships/image" Target="../media/image186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5.png"/><Relationship Id="rId5" Type="http://schemas.openxmlformats.org/officeDocument/2006/relationships/image" Target="../media/image184.png"/><Relationship Id="rId4" Type="http://schemas.openxmlformats.org/officeDocument/2006/relationships/image" Target="../media/image183.png"/><Relationship Id="rId9" Type="http://schemas.openxmlformats.org/officeDocument/2006/relationships/image" Target="../media/image18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1.png"/><Relationship Id="rId3" Type="http://schemas.openxmlformats.org/officeDocument/2006/relationships/image" Target="../media/image810.png"/><Relationship Id="rId7" Type="http://schemas.openxmlformats.org/officeDocument/2006/relationships/image" Target="../media/image1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1010.png"/><Relationship Id="rId4" Type="http://schemas.openxmlformats.org/officeDocument/2006/relationships/image" Target="../media/image9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2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13.png"/><Relationship Id="rId13" Type="http://schemas.openxmlformats.org/officeDocument/2006/relationships/image" Target="../media/image380.png"/><Relationship Id="rId3" Type="http://schemas.openxmlformats.org/officeDocument/2006/relationships/image" Target="../media/image2912.png"/><Relationship Id="rId7" Type="http://schemas.openxmlformats.org/officeDocument/2006/relationships/image" Target="../media/image3210.png"/><Relationship Id="rId12" Type="http://schemas.openxmlformats.org/officeDocument/2006/relationships/image" Target="../media/image376.png"/><Relationship Id="rId2" Type="http://schemas.openxmlformats.org/officeDocument/2006/relationships/image" Target="../media/image281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112.png"/><Relationship Id="rId11" Type="http://schemas.openxmlformats.org/officeDocument/2006/relationships/image" Target="../media/image362.png"/><Relationship Id="rId10" Type="http://schemas.openxmlformats.org/officeDocument/2006/relationships/image" Target="../media/image359.png"/><Relationship Id="rId4" Type="http://schemas.openxmlformats.org/officeDocument/2006/relationships/image" Target="../media/image3015.png"/><Relationship Id="rId9" Type="http://schemas.openxmlformats.org/officeDocument/2006/relationships/image" Target="../media/image3413.png"/><Relationship Id="rId14" Type="http://schemas.openxmlformats.org/officeDocument/2006/relationships/image" Target="../media/image39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3" Type="http://schemas.openxmlformats.org/officeDocument/2006/relationships/image" Target="../media/image3511.png"/><Relationship Id="rId7" Type="http://schemas.openxmlformats.org/officeDocument/2006/relationships/image" Target="../media/image39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2.png"/><Relationship Id="rId5" Type="http://schemas.openxmlformats.org/officeDocument/2006/relationships/image" Target="../media/image3710.png"/><Relationship Id="rId4" Type="http://schemas.openxmlformats.org/officeDocument/2006/relationships/image" Target="../media/image36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0.png"/><Relationship Id="rId3" Type="http://schemas.openxmlformats.org/officeDocument/2006/relationships/image" Target="../media/image740.png"/><Relationship Id="rId7" Type="http://schemas.openxmlformats.org/officeDocument/2006/relationships/image" Target="../media/image790.png"/><Relationship Id="rId12" Type="http://schemas.openxmlformats.org/officeDocument/2006/relationships/image" Target="../media/image87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0.png"/><Relationship Id="rId11" Type="http://schemas.openxmlformats.org/officeDocument/2006/relationships/image" Target="../media/image860.png"/><Relationship Id="rId5" Type="http://schemas.openxmlformats.org/officeDocument/2006/relationships/image" Target="../media/image760.png"/><Relationship Id="rId10" Type="http://schemas.openxmlformats.org/officeDocument/2006/relationships/image" Target="../media/image850.png"/><Relationship Id="rId4" Type="http://schemas.openxmlformats.org/officeDocument/2006/relationships/image" Target="../media/image750.png"/><Relationship Id="rId9" Type="http://schemas.openxmlformats.org/officeDocument/2006/relationships/image" Target="../media/image8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0.png"/><Relationship Id="rId2" Type="http://schemas.openxmlformats.org/officeDocument/2006/relationships/image" Target="../media/image8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1.png"/><Relationship Id="rId5" Type="http://schemas.openxmlformats.org/officeDocument/2006/relationships/image" Target="../media/image910.png"/><Relationship Id="rId4" Type="http://schemas.openxmlformats.org/officeDocument/2006/relationships/image" Target="../media/image90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0.png"/><Relationship Id="rId5" Type="http://schemas.openxmlformats.org/officeDocument/2006/relationships/image" Target="../media/image1080.png"/><Relationship Id="rId4" Type="http://schemas.openxmlformats.org/officeDocument/2006/relationships/image" Target="../media/image10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3" Type="http://schemas.openxmlformats.org/officeDocument/2006/relationships/image" Target="../media/image21.jpeg"/><Relationship Id="rId7" Type="http://schemas.openxmlformats.org/officeDocument/2006/relationships/image" Target="../media/image520.png"/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0.png"/><Relationship Id="rId5" Type="http://schemas.openxmlformats.org/officeDocument/2006/relationships/image" Target="../media/image500.png"/><Relationship Id="rId4" Type="http://schemas.openxmlformats.org/officeDocument/2006/relationships/image" Target="../media/image490.png"/><Relationship Id="rId9" Type="http://schemas.openxmlformats.org/officeDocument/2006/relationships/image" Target="../media/image5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3.png"/><Relationship Id="rId4" Type="http://schemas.openxmlformats.org/officeDocument/2006/relationships/image" Target="../media/image12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0.png"/><Relationship Id="rId7" Type="http://schemas.openxmlformats.org/officeDocument/2006/relationships/image" Target="../media/image1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0.png"/><Relationship Id="rId5" Type="http://schemas.openxmlformats.org/officeDocument/2006/relationships/image" Target="../media/image1360.png"/><Relationship Id="rId4" Type="http://schemas.openxmlformats.org/officeDocument/2006/relationships/image" Target="../media/image117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40.png"/><Relationship Id="rId3" Type="http://schemas.openxmlformats.org/officeDocument/2006/relationships/image" Target="../media/image3120.png"/><Relationship Id="rId7" Type="http://schemas.openxmlformats.org/officeDocument/2006/relationships/image" Target="../media/image308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21.png"/><Relationship Id="rId5" Type="http://schemas.openxmlformats.org/officeDocument/2006/relationships/image" Target="../media/image3060.png"/><Relationship Id="rId4" Type="http://schemas.openxmlformats.org/officeDocument/2006/relationships/image" Target="../media/image3050.png"/><Relationship Id="rId9" Type="http://schemas.openxmlformats.org/officeDocument/2006/relationships/image" Target="../media/image29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0.png"/><Relationship Id="rId7" Type="http://schemas.openxmlformats.org/officeDocument/2006/relationships/image" Target="../media/image2551.png"/><Relationship Id="rId2" Type="http://schemas.openxmlformats.org/officeDocument/2006/relationships/image" Target="../media/image24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10.png"/><Relationship Id="rId5" Type="http://schemas.openxmlformats.org/officeDocument/2006/relationships/image" Target="../media/image2490.png"/><Relationship Id="rId4" Type="http://schemas.openxmlformats.org/officeDocument/2006/relationships/image" Target="../media/image247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13" Type="http://schemas.openxmlformats.org/officeDocument/2006/relationships/image" Target="../media/image335.png"/><Relationship Id="rId3" Type="http://schemas.openxmlformats.org/officeDocument/2006/relationships/image" Target="../media/image325.png"/><Relationship Id="rId7" Type="http://schemas.openxmlformats.org/officeDocument/2006/relationships/image" Target="../media/image329.png"/><Relationship Id="rId12" Type="http://schemas.openxmlformats.org/officeDocument/2006/relationships/image" Target="../media/image334.png"/><Relationship Id="rId2" Type="http://schemas.openxmlformats.org/officeDocument/2006/relationships/image" Target="../media/image3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8.png"/><Relationship Id="rId11" Type="http://schemas.openxmlformats.org/officeDocument/2006/relationships/image" Target="../media/image333.png"/><Relationship Id="rId5" Type="http://schemas.openxmlformats.org/officeDocument/2006/relationships/image" Target="../media/image327.png"/><Relationship Id="rId10" Type="http://schemas.openxmlformats.org/officeDocument/2006/relationships/image" Target="../media/image332.png"/><Relationship Id="rId4" Type="http://schemas.openxmlformats.org/officeDocument/2006/relationships/image" Target="../media/image326.png"/><Relationship Id="rId9" Type="http://schemas.openxmlformats.org/officeDocument/2006/relationships/image" Target="../media/image33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2.png"/><Relationship Id="rId3" Type="http://schemas.openxmlformats.org/officeDocument/2006/relationships/image" Target="../media/image337.png"/><Relationship Id="rId7" Type="http://schemas.openxmlformats.org/officeDocument/2006/relationships/image" Target="../media/image341.png"/><Relationship Id="rId2" Type="http://schemas.openxmlformats.org/officeDocument/2006/relationships/image" Target="../media/image3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0.png"/><Relationship Id="rId5" Type="http://schemas.openxmlformats.org/officeDocument/2006/relationships/image" Target="../media/image339.png"/><Relationship Id="rId10" Type="http://schemas.openxmlformats.org/officeDocument/2006/relationships/image" Target="../media/image344.png"/><Relationship Id="rId4" Type="http://schemas.openxmlformats.org/officeDocument/2006/relationships/image" Target="../media/image338.png"/><Relationship Id="rId9" Type="http://schemas.openxmlformats.org/officeDocument/2006/relationships/image" Target="../media/image34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22.png"/><Relationship Id="rId13" Type="http://schemas.openxmlformats.org/officeDocument/2006/relationships/image" Target="../media/image353.png"/><Relationship Id="rId3" Type="http://schemas.openxmlformats.org/officeDocument/2006/relationships/image" Target="../media/image2830.png"/><Relationship Id="rId7" Type="http://schemas.openxmlformats.org/officeDocument/2006/relationships/image" Target="../media/image349.png"/><Relationship Id="rId12" Type="http://schemas.openxmlformats.org/officeDocument/2006/relationships/image" Target="../media/image352.png"/><Relationship Id="rId2" Type="http://schemas.openxmlformats.org/officeDocument/2006/relationships/image" Target="../media/image3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8.png"/><Relationship Id="rId11" Type="http://schemas.openxmlformats.org/officeDocument/2006/relationships/image" Target="../media/image351.png"/><Relationship Id="rId5" Type="http://schemas.openxmlformats.org/officeDocument/2006/relationships/image" Target="../media/image347.png"/><Relationship Id="rId10" Type="http://schemas.openxmlformats.org/officeDocument/2006/relationships/image" Target="../media/image21.jpeg"/><Relationship Id="rId4" Type="http://schemas.openxmlformats.org/officeDocument/2006/relationships/image" Target="../media/image346.png"/><Relationship Id="rId9" Type="http://schemas.openxmlformats.org/officeDocument/2006/relationships/image" Target="../media/image350.png"/><Relationship Id="rId14" Type="http://schemas.openxmlformats.org/officeDocument/2006/relationships/image" Target="../media/image35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70.png"/><Relationship Id="rId13" Type="http://schemas.openxmlformats.org/officeDocument/2006/relationships/image" Target="../media/image364.png"/><Relationship Id="rId3" Type="http://schemas.openxmlformats.org/officeDocument/2006/relationships/image" Target="../media/image356.png"/><Relationship Id="rId7" Type="http://schemas.openxmlformats.org/officeDocument/2006/relationships/image" Target="../media/image3160.png"/><Relationship Id="rId12" Type="http://schemas.openxmlformats.org/officeDocument/2006/relationships/image" Target="../media/image363.png"/><Relationship Id="rId2" Type="http://schemas.openxmlformats.org/officeDocument/2006/relationships/image" Target="../media/image3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40.png"/><Relationship Id="rId11" Type="http://schemas.openxmlformats.org/officeDocument/2006/relationships/image" Target="../media/image361.png"/><Relationship Id="rId5" Type="http://schemas.openxmlformats.org/officeDocument/2006/relationships/image" Target="../media/image358.png"/><Relationship Id="rId10" Type="http://schemas.openxmlformats.org/officeDocument/2006/relationships/image" Target="../media/image3190.png"/><Relationship Id="rId4" Type="http://schemas.openxmlformats.org/officeDocument/2006/relationships/image" Target="../media/image357.png"/><Relationship Id="rId9" Type="http://schemas.openxmlformats.org/officeDocument/2006/relationships/image" Target="../media/image36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../media/image372.png"/><Relationship Id="rId3" Type="http://schemas.openxmlformats.org/officeDocument/2006/relationships/image" Target="../media/image72.jpeg"/><Relationship Id="rId7" Type="http://schemas.openxmlformats.org/officeDocument/2006/relationships/image" Target="../media/image369.png"/><Relationship Id="rId12" Type="http://schemas.openxmlformats.org/officeDocument/2006/relationships/image" Target="../media/image3293.png"/><Relationship Id="rId17" Type="http://schemas.openxmlformats.org/officeDocument/2006/relationships/image" Target="../media/image375.png"/><Relationship Id="rId2" Type="http://schemas.openxmlformats.org/officeDocument/2006/relationships/image" Target="../media/image365.png"/><Relationship Id="rId16" Type="http://schemas.openxmlformats.org/officeDocument/2006/relationships/image" Target="../media/image3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8.png"/><Relationship Id="rId11" Type="http://schemas.openxmlformats.org/officeDocument/2006/relationships/image" Target="../media/image3282.png"/><Relationship Id="rId5" Type="http://schemas.openxmlformats.org/officeDocument/2006/relationships/image" Target="../media/image367.png"/><Relationship Id="rId15" Type="http://schemas.openxmlformats.org/officeDocument/2006/relationships/image" Target="../media/image373.png"/><Relationship Id="rId4" Type="http://schemas.openxmlformats.org/officeDocument/2006/relationships/image" Target="../media/image366.png"/><Relationship Id="rId9" Type="http://schemas.openxmlformats.org/officeDocument/2006/relationships/image" Target="../media/image371.png"/><Relationship Id="rId14" Type="http://schemas.openxmlformats.org/officeDocument/2006/relationships/image" Target="../media/image331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6.png"/><Relationship Id="rId13" Type="http://schemas.openxmlformats.org/officeDocument/2006/relationships/image" Target="../media/image404.png"/><Relationship Id="rId3" Type="http://schemas.openxmlformats.org/officeDocument/2006/relationships/image" Target="../media/image387.png"/><Relationship Id="rId7" Type="http://schemas.openxmlformats.org/officeDocument/2006/relationships/image" Target="../media/image395.png"/><Relationship Id="rId12" Type="http://schemas.openxmlformats.org/officeDocument/2006/relationships/image" Target="../media/image403.png"/><Relationship Id="rId2" Type="http://schemas.openxmlformats.org/officeDocument/2006/relationships/image" Target="../media/image3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4.png"/><Relationship Id="rId11" Type="http://schemas.openxmlformats.org/officeDocument/2006/relationships/image" Target="../media/image399.png"/><Relationship Id="rId5" Type="http://schemas.openxmlformats.org/officeDocument/2006/relationships/image" Target="../media/image23.jpeg"/><Relationship Id="rId10" Type="http://schemas.openxmlformats.org/officeDocument/2006/relationships/image" Target="../media/image398.png"/><Relationship Id="rId4" Type="http://schemas.openxmlformats.org/officeDocument/2006/relationships/image" Target="../media/image389.png"/><Relationship Id="rId9" Type="http://schemas.openxmlformats.org/officeDocument/2006/relationships/image" Target="../media/image39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1.png"/><Relationship Id="rId3" Type="http://schemas.openxmlformats.org/officeDocument/2006/relationships/image" Target="../media/image405.png"/><Relationship Id="rId7" Type="http://schemas.openxmlformats.org/officeDocument/2006/relationships/image" Target="../media/image409.png"/><Relationship Id="rId12" Type="http://schemas.openxmlformats.org/officeDocument/2006/relationships/image" Target="../media/image416.png"/><Relationship Id="rId2" Type="http://schemas.openxmlformats.org/officeDocument/2006/relationships/image" Target="../media/image29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8.png"/><Relationship Id="rId11" Type="http://schemas.openxmlformats.org/officeDocument/2006/relationships/image" Target="../media/image415.png"/><Relationship Id="rId5" Type="http://schemas.openxmlformats.org/officeDocument/2006/relationships/image" Target="../media/image407.png"/><Relationship Id="rId10" Type="http://schemas.openxmlformats.org/officeDocument/2006/relationships/image" Target="../media/image414.png"/><Relationship Id="rId4" Type="http://schemas.openxmlformats.org/officeDocument/2006/relationships/image" Target="../media/image406.png"/><Relationship Id="rId9" Type="http://schemas.openxmlformats.org/officeDocument/2006/relationships/image" Target="../media/image4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77.png"/><Relationship Id="rId3" Type="http://schemas.openxmlformats.org/officeDocument/2006/relationships/image" Target="../media/image418.png"/><Relationship Id="rId7" Type="http://schemas.openxmlformats.org/officeDocument/2006/relationships/image" Target="../media/image74.png"/><Relationship Id="rId12" Type="http://schemas.openxmlformats.org/officeDocument/2006/relationships/image" Target="../media/image429.png"/><Relationship Id="rId2" Type="http://schemas.openxmlformats.org/officeDocument/2006/relationships/image" Target="../media/image4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3.png"/><Relationship Id="rId11" Type="http://schemas.openxmlformats.org/officeDocument/2006/relationships/image" Target="../media/image428.png"/><Relationship Id="rId5" Type="http://schemas.openxmlformats.org/officeDocument/2006/relationships/image" Target="../media/image73.png"/><Relationship Id="rId10" Type="http://schemas.openxmlformats.org/officeDocument/2006/relationships/image" Target="../media/image76.png"/><Relationship Id="rId4" Type="http://schemas.openxmlformats.org/officeDocument/2006/relationships/image" Target="../media/image419.png"/><Relationship Id="rId9" Type="http://schemas.openxmlformats.org/officeDocument/2006/relationships/image" Target="../media/image42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60.png"/><Relationship Id="rId3" Type="http://schemas.openxmlformats.org/officeDocument/2006/relationships/image" Target="../media/image3280.png"/><Relationship Id="rId7" Type="http://schemas.openxmlformats.org/officeDocument/2006/relationships/image" Target="../media/image3350.png"/><Relationship Id="rId2" Type="http://schemas.openxmlformats.org/officeDocument/2006/relationships/image" Target="../media/image4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40.png"/><Relationship Id="rId11" Type="http://schemas.openxmlformats.org/officeDocument/2006/relationships/image" Target="../media/image438.png"/><Relationship Id="rId5" Type="http://schemas.openxmlformats.org/officeDocument/2006/relationships/image" Target="../media/image435.png"/><Relationship Id="rId10" Type="http://schemas.openxmlformats.org/officeDocument/2006/relationships/image" Target="../media/image437.png"/><Relationship Id="rId4" Type="http://schemas.openxmlformats.org/officeDocument/2006/relationships/image" Target="../media/image78.jpeg"/><Relationship Id="rId9" Type="http://schemas.openxmlformats.org/officeDocument/2006/relationships/image" Target="../media/image43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6.png"/><Relationship Id="rId3" Type="http://schemas.openxmlformats.org/officeDocument/2006/relationships/image" Target="../media/image434.png"/><Relationship Id="rId7" Type="http://schemas.openxmlformats.org/officeDocument/2006/relationships/image" Target="../media/image445.png"/><Relationship Id="rId2" Type="http://schemas.openxmlformats.org/officeDocument/2006/relationships/image" Target="../media/image3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4.png"/><Relationship Id="rId5" Type="http://schemas.openxmlformats.org/officeDocument/2006/relationships/image" Target="../media/image443.png"/><Relationship Id="rId10" Type="http://schemas.openxmlformats.org/officeDocument/2006/relationships/image" Target="../media/image448.png"/><Relationship Id="rId4" Type="http://schemas.openxmlformats.org/officeDocument/2006/relationships/image" Target="../media/image439.png"/><Relationship Id="rId9" Type="http://schemas.openxmlformats.org/officeDocument/2006/relationships/image" Target="../media/image44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7.png"/><Relationship Id="rId13" Type="http://schemas.openxmlformats.org/officeDocument/2006/relationships/image" Target="../media/image463.png"/><Relationship Id="rId18" Type="http://schemas.openxmlformats.org/officeDocument/2006/relationships/image" Target="../media/image79.jpeg"/><Relationship Id="rId3" Type="http://schemas.openxmlformats.org/officeDocument/2006/relationships/image" Target="../media/image450.png"/><Relationship Id="rId7" Type="http://schemas.openxmlformats.org/officeDocument/2006/relationships/image" Target="../media/image456.png"/><Relationship Id="rId12" Type="http://schemas.openxmlformats.org/officeDocument/2006/relationships/image" Target="../media/image462.png"/><Relationship Id="rId17" Type="http://schemas.openxmlformats.org/officeDocument/2006/relationships/image" Target="../media/image78.jpeg"/><Relationship Id="rId2" Type="http://schemas.openxmlformats.org/officeDocument/2006/relationships/image" Target="../media/image449.png"/><Relationship Id="rId16" Type="http://schemas.openxmlformats.org/officeDocument/2006/relationships/image" Target="../media/image4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5.png"/><Relationship Id="rId11" Type="http://schemas.openxmlformats.org/officeDocument/2006/relationships/image" Target="../media/image460.png"/><Relationship Id="rId5" Type="http://schemas.openxmlformats.org/officeDocument/2006/relationships/image" Target="../media/image454.png"/><Relationship Id="rId15" Type="http://schemas.openxmlformats.org/officeDocument/2006/relationships/image" Target="../media/image465.png"/><Relationship Id="rId10" Type="http://schemas.openxmlformats.org/officeDocument/2006/relationships/image" Target="../media/image459.png"/><Relationship Id="rId4" Type="http://schemas.openxmlformats.org/officeDocument/2006/relationships/image" Target="../media/image453.png"/><Relationship Id="rId9" Type="http://schemas.openxmlformats.org/officeDocument/2006/relationships/image" Target="../media/image458.png"/><Relationship Id="rId14" Type="http://schemas.openxmlformats.org/officeDocument/2006/relationships/image" Target="../media/image46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50.png"/><Relationship Id="rId3" Type="http://schemas.openxmlformats.org/officeDocument/2006/relationships/image" Target="../media/image4480.png"/><Relationship Id="rId7" Type="http://schemas.openxmlformats.org/officeDocument/2006/relationships/image" Target="../media/image4540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30.png"/><Relationship Id="rId5" Type="http://schemas.openxmlformats.org/officeDocument/2006/relationships/image" Target="../media/image4500.png"/><Relationship Id="rId4" Type="http://schemas.openxmlformats.org/officeDocument/2006/relationships/image" Target="../media/image4490.png"/><Relationship Id="rId9" Type="http://schemas.openxmlformats.org/officeDocument/2006/relationships/image" Target="../media/image456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30.png"/><Relationship Id="rId3" Type="http://schemas.openxmlformats.org/officeDocument/2006/relationships/image" Target="../media/image80.jpeg"/><Relationship Id="rId7" Type="http://schemas.openxmlformats.org/officeDocument/2006/relationships/image" Target="../media/image4620.png"/><Relationship Id="rId2" Type="http://schemas.openxmlformats.org/officeDocument/2006/relationships/image" Target="../media/image33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00.png"/><Relationship Id="rId11" Type="http://schemas.openxmlformats.org/officeDocument/2006/relationships/image" Target="../media/image4650.png"/><Relationship Id="rId5" Type="http://schemas.openxmlformats.org/officeDocument/2006/relationships/image" Target="../media/image3400.png"/><Relationship Id="rId10" Type="http://schemas.openxmlformats.org/officeDocument/2006/relationships/image" Target="../media/image4640.png"/><Relationship Id="rId4" Type="http://schemas.openxmlformats.org/officeDocument/2006/relationships/image" Target="../media/image4590.png"/><Relationship Id="rId9" Type="http://schemas.openxmlformats.org/officeDocument/2006/relationships/image" Target="../media/image46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2.png"/><Relationship Id="rId3" Type="http://schemas.openxmlformats.org/officeDocument/2006/relationships/image" Target="../media/image4660.png"/><Relationship Id="rId7" Type="http://schemas.openxmlformats.org/officeDocument/2006/relationships/image" Target="../media/image470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90.png"/><Relationship Id="rId5" Type="http://schemas.openxmlformats.org/officeDocument/2006/relationships/image" Target="../media/image468.png"/><Relationship Id="rId4" Type="http://schemas.openxmlformats.org/officeDocument/2006/relationships/image" Target="../media/image467.png"/><Relationship Id="rId9" Type="http://schemas.openxmlformats.org/officeDocument/2006/relationships/image" Target="../media/image47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3" Type="http://schemas.openxmlformats.org/officeDocument/2006/relationships/image" Target="../media/image1730.png"/><Relationship Id="rId7" Type="http://schemas.openxmlformats.org/officeDocument/2006/relationships/image" Target="../media/image1680.png"/><Relationship Id="rId2" Type="http://schemas.openxmlformats.org/officeDocument/2006/relationships/image" Target="../media/image20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70.png"/><Relationship Id="rId11" Type="http://schemas.openxmlformats.org/officeDocument/2006/relationships/image" Target="../media/image1700.png"/><Relationship Id="rId10" Type="http://schemas.openxmlformats.org/officeDocument/2006/relationships/image" Target="../media/image1910.png"/><Relationship Id="rId4" Type="http://schemas.openxmlformats.org/officeDocument/2006/relationships/image" Target="../media/image81.tiff"/><Relationship Id="rId9" Type="http://schemas.openxmlformats.org/officeDocument/2006/relationships/image" Target="../media/image169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3" Type="http://schemas.openxmlformats.org/officeDocument/2006/relationships/image" Target="../media/image82.jpeg"/><Relationship Id="rId7" Type="http://schemas.openxmlformats.org/officeDocument/2006/relationships/image" Target="../media/image1920.png"/><Relationship Id="rId2" Type="http://schemas.openxmlformats.org/officeDocument/2006/relationships/image" Target="../media/image17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60.png"/><Relationship Id="rId11" Type="http://schemas.openxmlformats.org/officeDocument/2006/relationships/image" Target="../media/image197.png"/><Relationship Id="rId5" Type="http://schemas.openxmlformats.org/officeDocument/2006/relationships/image" Target="../media/image1780.png"/><Relationship Id="rId10" Type="http://schemas.openxmlformats.org/officeDocument/2006/relationships/image" Target="../media/image196.png"/><Relationship Id="rId4" Type="http://schemas.openxmlformats.org/officeDocument/2006/relationships/image" Target="../media/image1750.png"/><Relationship Id="rId9" Type="http://schemas.openxmlformats.org/officeDocument/2006/relationships/image" Target="../media/image19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png"/><Relationship Id="rId13" Type="http://schemas.openxmlformats.org/officeDocument/2006/relationships/image" Target="../media/image477.png"/><Relationship Id="rId3" Type="http://schemas.openxmlformats.org/officeDocument/2006/relationships/image" Target="../media/image4730.png"/><Relationship Id="rId7" Type="http://schemas.openxmlformats.org/officeDocument/2006/relationships/image" Target="../media/image218.png"/><Relationship Id="rId12" Type="http://schemas.openxmlformats.org/officeDocument/2006/relationships/image" Target="../media/image476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0.png"/><Relationship Id="rId11" Type="http://schemas.openxmlformats.org/officeDocument/2006/relationships/image" Target="../media/image226.png"/><Relationship Id="rId10" Type="http://schemas.openxmlformats.org/officeDocument/2006/relationships/image" Target="../media/image225.png"/><Relationship Id="rId4" Type="http://schemas.openxmlformats.org/officeDocument/2006/relationships/image" Target="../media/image474.png"/><Relationship Id="rId9" Type="http://schemas.openxmlformats.org/officeDocument/2006/relationships/image" Target="../media/image47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png"/><Relationship Id="rId7" Type="http://schemas.openxmlformats.org/officeDocument/2006/relationships/image" Target="../media/image2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5.png"/><Relationship Id="rId11" Type="http://schemas.openxmlformats.org/officeDocument/2006/relationships/image" Target="../media/image478.png"/><Relationship Id="rId5" Type="http://schemas.openxmlformats.org/officeDocument/2006/relationships/image" Target="../media/image217.png"/><Relationship Id="rId10" Type="http://schemas.openxmlformats.org/officeDocument/2006/relationships/image" Target="../media/image241.png"/><Relationship Id="rId4" Type="http://schemas.openxmlformats.org/officeDocument/2006/relationships/image" Target="../media/image23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5" Type="http://schemas.openxmlformats.org/officeDocument/2006/relationships/image" Target="../media/image249.png"/><Relationship Id="rId4" Type="http://schemas.openxmlformats.org/officeDocument/2006/relationships/image" Target="../media/image24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962DE1-45A6-1318-090B-2940AF90B0A5}"/>
              </a:ext>
            </a:extLst>
          </p:cNvPr>
          <p:cNvSpPr txBox="1"/>
          <p:nvPr/>
        </p:nvSpPr>
        <p:spPr bwMode="auto">
          <a:xfrm>
            <a:off x="1403648" y="2533546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Separable Function</a:t>
            </a:r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838E29-F3EB-D1F0-0CCE-790197672AE5}"/>
              </a:ext>
            </a:extLst>
          </p:cNvPr>
          <p:cNvSpPr txBox="1"/>
          <p:nvPr/>
        </p:nvSpPr>
        <p:spPr bwMode="auto">
          <a:xfrm>
            <a:off x="1403648" y="2965594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2. Integrating Factor</a:t>
            </a:r>
            <a:endParaRPr lang="en-US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D21746-91A2-D3DC-7C4E-DD719AC2A6E1}"/>
              </a:ext>
            </a:extLst>
          </p:cNvPr>
          <p:cNvSpPr txBox="1"/>
          <p:nvPr/>
        </p:nvSpPr>
        <p:spPr bwMode="auto">
          <a:xfrm>
            <a:off x="1403648" y="4005064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TW" sz="1800" dirty="0">
                <a:solidFill>
                  <a:srgbClr val="FF0000"/>
                </a:solidFill>
              </a:rPr>
              <a:t>Complex number method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356B56-9F93-546F-326D-4B6C92BF0B41}"/>
              </a:ext>
            </a:extLst>
          </p:cNvPr>
          <p:cNvSpPr txBox="1"/>
          <p:nvPr/>
        </p:nvSpPr>
        <p:spPr bwMode="auto">
          <a:xfrm>
            <a:off x="1403648" y="2132856"/>
            <a:ext cx="46622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cs typeface="Times New Roman" panose="02020603050405020304" pitchFamily="18" charset="0"/>
              </a:rPr>
              <a:t>ODE of the first order: Decay Equation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3C0417-7B7C-C2FE-8932-CFFAABA5BB36}"/>
              </a:ext>
            </a:extLst>
          </p:cNvPr>
          <p:cNvSpPr txBox="1"/>
          <p:nvPr/>
        </p:nvSpPr>
        <p:spPr bwMode="auto">
          <a:xfrm>
            <a:off x="1403648" y="3589565"/>
            <a:ext cx="63184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cs typeface="Times New Roman" panose="02020603050405020304" pitchFamily="18" charset="0"/>
              </a:rPr>
              <a:t>ODE of the second order: Simple Harmonic Motion Equation</a:t>
            </a:r>
          </a:p>
        </p:txBody>
      </p:sp>
    </p:spTree>
    <p:extLst>
      <p:ext uri="{BB962C8B-B14F-4D97-AF65-F5344CB8AC3E}">
        <p14:creationId xmlns:p14="http://schemas.microsoft.com/office/powerpoint/2010/main" val="2492661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AC450BD-3025-6422-A273-E5635BDFE1A6}"/>
                  </a:ext>
                </a:extLst>
              </p:cNvPr>
              <p:cNvSpPr txBox="1"/>
              <p:nvPr/>
            </p:nvSpPr>
            <p:spPr>
              <a:xfrm>
                <a:off x="1763688" y="1241866"/>
                <a:ext cx="1775694" cy="618246"/>
              </a:xfrm>
              <a:prstGeom prst="rect">
                <a:avLst/>
              </a:prstGeom>
              <a:solidFill>
                <a:srgbClr val="F9FFC6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AC450BD-3025-6422-A273-E5635BDFE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1241866"/>
                <a:ext cx="1775694" cy="618246"/>
              </a:xfrm>
              <a:prstGeom prst="rect">
                <a:avLst/>
              </a:prstGeom>
              <a:blipFill>
                <a:blip r:embed="rId2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06207C4-5CF7-0896-D4B3-E5E695536E8C}"/>
              </a:ext>
            </a:extLst>
          </p:cNvPr>
          <p:cNvSpPr txBox="1"/>
          <p:nvPr/>
        </p:nvSpPr>
        <p:spPr>
          <a:xfrm>
            <a:off x="1763688" y="69269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8">
                <a:extLst>
                  <a:ext uri="{FF2B5EF4-FFF2-40B4-BE49-F238E27FC236}">
                    <a16:creationId xmlns:a16="http://schemas.microsoft.com/office/drawing/2014/main" id="{D61D02D1-A673-42E6-B657-595010F8ED85}"/>
                  </a:ext>
                </a:extLst>
              </p:cNvPr>
              <p:cNvSpPr txBox="1"/>
              <p:nvPr/>
            </p:nvSpPr>
            <p:spPr bwMode="auto">
              <a:xfrm>
                <a:off x="1763688" y="2708920"/>
                <a:ext cx="2796407" cy="818814"/>
              </a:xfrm>
              <a:prstGeom prst="rect">
                <a:avLst/>
              </a:prstGeom>
              <a:solidFill>
                <a:srgbClr val="F9FFC6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altLang="zh-TW" sz="18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TW" altLang="en-US" sz="1800" i="1" dirty="0"/>
              </a:p>
            </p:txBody>
          </p:sp>
        </mc:Choice>
        <mc:Fallback xmlns="">
          <p:sp>
            <p:nvSpPr>
              <p:cNvPr id="5" name="文字方塊 8">
                <a:extLst>
                  <a:ext uri="{FF2B5EF4-FFF2-40B4-BE49-F238E27FC236}">
                    <a16:creationId xmlns:a16="http://schemas.microsoft.com/office/drawing/2014/main" id="{D61D02D1-A673-42E6-B657-595010F8E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3688" y="2708920"/>
                <a:ext cx="2796407" cy="818814"/>
              </a:xfrm>
              <a:prstGeom prst="rect">
                <a:avLst/>
              </a:prstGeom>
              <a:blipFill>
                <a:blip r:embed="rId3"/>
                <a:stretch>
                  <a:fillRect l="-30180" t="-132308" b="-1907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8">
                <a:extLst>
                  <a:ext uri="{FF2B5EF4-FFF2-40B4-BE49-F238E27FC236}">
                    <a16:creationId xmlns:a16="http://schemas.microsoft.com/office/drawing/2014/main" id="{1A230A65-A661-FA3C-8393-6923A6443780}"/>
                  </a:ext>
                </a:extLst>
              </p:cNvPr>
              <p:cNvSpPr txBox="1"/>
              <p:nvPr/>
            </p:nvSpPr>
            <p:spPr bwMode="auto">
              <a:xfrm>
                <a:off x="5864063" y="1241866"/>
                <a:ext cx="1516249" cy="677173"/>
              </a:xfrm>
              <a:prstGeom prst="rect">
                <a:avLst/>
              </a:prstGeom>
              <a:solidFill>
                <a:srgbClr val="F9FFC6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文字方塊 8">
                <a:extLst>
                  <a:ext uri="{FF2B5EF4-FFF2-40B4-BE49-F238E27FC236}">
                    <a16:creationId xmlns:a16="http://schemas.microsoft.com/office/drawing/2014/main" id="{1A230A65-A661-FA3C-8393-6923A6443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4063" y="1241866"/>
                <a:ext cx="1516249" cy="677173"/>
              </a:xfrm>
              <a:prstGeom prst="rect">
                <a:avLst/>
              </a:prstGeom>
              <a:blipFill>
                <a:blip r:embed="rId4"/>
                <a:stretch>
                  <a:fillRect b="-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8">
                <a:extLst>
                  <a:ext uri="{FF2B5EF4-FFF2-40B4-BE49-F238E27FC236}">
                    <a16:creationId xmlns:a16="http://schemas.microsoft.com/office/drawing/2014/main" id="{0D9756A1-74D4-9539-6BB9-B0CA60B6FBA8}"/>
                  </a:ext>
                </a:extLst>
              </p:cNvPr>
              <p:cNvSpPr txBox="1"/>
              <p:nvPr/>
            </p:nvSpPr>
            <p:spPr bwMode="auto">
              <a:xfrm>
                <a:off x="5818763" y="2708920"/>
                <a:ext cx="3123099" cy="818814"/>
              </a:xfrm>
              <a:prstGeom prst="rect">
                <a:avLst/>
              </a:prstGeom>
              <a:solidFill>
                <a:srgbClr val="F9FFC6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altLang="zh-TW" sz="18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zh-TW" altLang="en-US" sz="1800" i="1" dirty="0"/>
              </a:p>
            </p:txBody>
          </p:sp>
        </mc:Choice>
        <mc:Fallback xmlns="">
          <p:sp>
            <p:nvSpPr>
              <p:cNvPr id="7" name="文字方塊 8">
                <a:extLst>
                  <a:ext uri="{FF2B5EF4-FFF2-40B4-BE49-F238E27FC236}">
                    <a16:creationId xmlns:a16="http://schemas.microsoft.com/office/drawing/2014/main" id="{0D9756A1-74D4-9539-6BB9-B0CA60B6F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18763" y="2708920"/>
                <a:ext cx="3123099" cy="818814"/>
              </a:xfrm>
              <a:prstGeom prst="rect">
                <a:avLst/>
              </a:prstGeom>
              <a:blipFill>
                <a:blip r:embed="rId5"/>
                <a:stretch>
                  <a:fillRect l="-27530" t="-132308" b="-1907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8">
                <a:extLst>
                  <a:ext uri="{FF2B5EF4-FFF2-40B4-BE49-F238E27FC236}">
                    <a16:creationId xmlns:a16="http://schemas.microsoft.com/office/drawing/2014/main" id="{56E60007-EA93-209C-0804-82700AB1DE7D}"/>
                  </a:ext>
                </a:extLst>
              </p:cNvPr>
              <p:cNvSpPr txBox="1"/>
              <p:nvPr/>
            </p:nvSpPr>
            <p:spPr bwMode="auto">
              <a:xfrm>
                <a:off x="1778859" y="4099093"/>
                <a:ext cx="2495620" cy="818814"/>
              </a:xfrm>
              <a:prstGeom prst="rect">
                <a:avLst/>
              </a:prstGeom>
              <a:solidFill>
                <a:srgbClr val="F9FFC6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altLang="zh-TW" sz="18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TW" altLang="en-US" sz="1800" i="1" dirty="0"/>
              </a:p>
            </p:txBody>
          </p:sp>
        </mc:Choice>
        <mc:Fallback xmlns="">
          <p:sp>
            <p:nvSpPr>
              <p:cNvPr id="8" name="文字方塊 8">
                <a:extLst>
                  <a:ext uri="{FF2B5EF4-FFF2-40B4-BE49-F238E27FC236}">
                    <a16:creationId xmlns:a16="http://schemas.microsoft.com/office/drawing/2014/main" id="{56E60007-EA93-209C-0804-82700AB1D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8859" y="4099093"/>
                <a:ext cx="2495620" cy="818814"/>
              </a:xfrm>
              <a:prstGeom prst="rect">
                <a:avLst/>
              </a:prstGeom>
              <a:blipFill>
                <a:blip r:embed="rId6"/>
                <a:stretch>
                  <a:fillRect l="-8122" t="-128788" b="-1863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582C71DB-BAD9-6A94-32B5-67513D8BA2E8}"/>
                  </a:ext>
                </a:extLst>
              </p:cNvPr>
              <p:cNvSpPr txBox="1"/>
              <p:nvPr/>
            </p:nvSpPr>
            <p:spPr bwMode="auto">
              <a:xfrm>
                <a:off x="1815497" y="5346490"/>
                <a:ext cx="1715983" cy="41299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sup>
                      </m:sSup>
                    </m:oMath>
                  </m:oMathPara>
                </a14:m>
                <a:endParaRPr lang="zh-TW" altLang="en-US" sz="1800" i="1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582C71DB-BAD9-6A94-32B5-67513D8BA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15497" y="5346490"/>
                <a:ext cx="1715983" cy="412998"/>
              </a:xfrm>
              <a:prstGeom prst="rect">
                <a:avLst/>
              </a:prstGeom>
              <a:blipFill>
                <a:blip r:embed="rId7"/>
                <a:stretch>
                  <a:fillRect t="-82353" b="-1117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039D1D6-738C-5673-BCE9-0DD0EE65EF36}"/>
              </a:ext>
            </a:extLst>
          </p:cNvPr>
          <p:cNvSpPr txBox="1"/>
          <p:nvPr/>
        </p:nvSpPr>
        <p:spPr>
          <a:xfrm>
            <a:off x="3995936" y="5346490"/>
            <a:ext cx="1868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等一下有用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89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0709A-4561-F48C-6D9C-279D31E79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0615">
            <a:extLst>
              <a:ext uri="{FF2B5EF4-FFF2-40B4-BE49-F238E27FC236}">
                <a16:creationId xmlns:a16="http://schemas.microsoft.com/office/drawing/2014/main" id="{2196993B-CCA4-29FF-4B8C-2584111B9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7" r="69924" b="12772"/>
          <a:stretch>
            <a:fillRect/>
          </a:stretch>
        </p:blipFill>
        <p:spPr bwMode="auto">
          <a:xfrm>
            <a:off x="6366481" y="480225"/>
            <a:ext cx="1728192" cy="178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7">
                <a:extLst>
                  <a:ext uri="{FF2B5EF4-FFF2-40B4-BE49-F238E27FC236}">
                    <a16:creationId xmlns:a16="http://schemas.microsoft.com/office/drawing/2014/main" id="{AFE41636-E04E-9E9A-3FAC-D326E9A67DFF}"/>
                  </a:ext>
                </a:extLst>
              </p:cNvPr>
              <p:cNvSpPr txBox="1"/>
              <p:nvPr/>
            </p:nvSpPr>
            <p:spPr bwMode="auto">
              <a:xfrm>
                <a:off x="843134" y="875784"/>
                <a:ext cx="1801262" cy="53347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3" name="文字方塊 7">
                <a:extLst>
                  <a:ext uri="{FF2B5EF4-FFF2-40B4-BE49-F238E27FC236}">
                    <a16:creationId xmlns:a16="http://schemas.microsoft.com/office/drawing/2014/main" id="{AFE41636-E04E-9E9A-3FAC-D326E9A67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3134" y="875784"/>
                <a:ext cx="1801262" cy="533479"/>
              </a:xfrm>
              <a:prstGeom prst="rect">
                <a:avLst/>
              </a:prstGeom>
              <a:blipFill>
                <a:blip r:embed="rId3"/>
                <a:stretch>
                  <a:fillRect l="-2098" t="-4762" r="-2098" b="-142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E65172F-C939-2D6C-2F4E-460896B933CC}"/>
              </a:ext>
            </a:extLst>
          </p:cNvPr>
          <p:cNvSpPr txBox="1"/>
          <p:nvPr/>
        </p:nvSpPr>
        <p:spPr>
          <a:xfrm>
            <a:off x="827584" y="1607586"/>
            <a:ext cx="468052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one of the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First order 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8">
                <a:extLst>
                  <a:ext uri="{FF2B5EF4-FFF2-40B4-BE49-F238E27FC236}">
                    <a16:creationId xmlns:a16="http://schemas.microsoft.com/office/drawing/2014/main" id="{B9F75BEA-F948-DD59-996E-8A722C68C17B}"/>
                  </a:ext>
                </a:extLst>
              </p:cNvPr>
              <p:cNvSpPr txBox="1"/>
              <p:nvPr/>
            </p:nvSpPr>
            <p:spPr bwMode="auto">
              <a:xfrm>
                <a:off x="843134" y="2037275"/>
                <a:ext cx="2214837" cy="61824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文字方塊 8">
                <a:extLst>
                  <a:ext uri="{FF2B5EF4-FFF2-40B4-BE49-F238E27FC236}">
                    <a16:creationId xmlns:a16="http://schemas.microsoft.com/office/drawing/2014/main" id="{B9F75BEA-F948-DD59-996E-8A722C68C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3134" y="2037275"/>
                <a:ext cx="2214837" cy="618246"/>
              </a:xfrm>
              <a:prstGeom prst="rect">
                <a:avLst/>
              </a:prstGeom>
              <a:blipFill>
                <a:blip r:embed="rId4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E399A9-023C-1319-7361-92B52FD05AC3}"/>
                  </a:ext>
                </a:extLst>
              </p:cNvPr>
              <p:cNvSpPr txBox="1"/>
              <p:nvPr/>
            </p:nvSpPr>
            <p:spPr>
              <a:xfrm>
                <a:off x="820677" y="2646824"/>
                <a:ext cx="82336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cs typeface="Times New Roman" panose="02020603050405020304" pitchFamily="18" charset="0"/>
                  </a:rPr>
                  <a:t>with a derivative of first order, first power of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TW" sz="1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and a known function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E399A9-023C-1319-7361-92B52FD05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77" y="2646824"/>
                <a:ext cx="8233633" cy="369332"/>
              </a:xfrm>
              <a:prstGeom prst="rect">
                <a:avLst/>
              </a:prstGeom>
              <a:blipFill>
                <a:blip r:embed="rId5"/>
                <a:stretch>
                  <a:fillRect l="-616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C775033-B6B8-F24E-39EA-7AA51614DD2E}"/>
                  </a:ext>
                </a:extLst>
              </p:cNvPr>
              <p:cNvSpPr txBox="1"/>
              <p:nvPr/>
            </p:nvSpPr>
            <p:spPr>
              <a:xfrm>
                <a:off x="780948" y="3506578"/>
                <a:ext cx="79545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 (called source term) equals zero</a:t>
                </a:r>
                <a:r>
                  <a:rPr lang="en-US" sz="1800" dirty="0"/>
                  <a:t>, </a:t>
                </a:r>
                <a:r>
                  <a:rPr lang="en-US" sz="1800" dirty="0">
                    <a:cs typeface="Times New Roman" panose="02020603050405020304" pitchFamily="18" charset="0"/>
                  </a:rPr>
                  <a:t>it is called the </a:t>
                </a:r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Homogeneous Version.</a:t>
                </a:r>
                <a:endParaRPr lang="en-US" sz="1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C775033-B6B8-F24E-39EA-7AA51614D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48" y="3506578"/>
                <a:ext cx="7954525" cy="369332"/>
              </a:xfrm>
              <a:prstGeom prst="rect">
                <a:avLst/>
              </a:prstGeom>
              <a:blipFill>
                <a:blip r:embed="rId6"/>
                <a:stretch>
                  <a:fillRect l="-638" t="-666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7">
                <a:extLst>
                  <a:ext uri="{FF2B5EF4-FFF2-40B4-BE49-F238E27FC236}">
                    <a16:creationId xmlns:a16="http://schemas.microsoft.com/office/drawing/2014/main" id="{231E2D12-66DE-2E40-71FC-DDFE7C8F4D68}"/>
                  </a:ext>
                </a:extLst>
              </p:cNvPr>
              <p:cNvSpPr txBox="1"/>
              <p:nvPr/>
            </p:nvSpPr>
            <p:spPr bwMode="auto">
              <a:xfrm>
                <a:off x="7136172" y="5126188"/>
                <a:ext cx="1801262" cy="533479"/>
              </a:xfrm>
              <a:prstGeom prst="rect">
                <a:avLst/>
              </a:prstGeom>
              <a:solidFill>
                <a:srgbClr val="F9FF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20" name="文字方塊 7">
                <a:extLst>
                  <a:ext uri="{FF2B5EF4-FFF2-40B4-BE49-F238E27FC236}">
                    <a16:creationId xmlns:a16="http://schemas.microsoft.com/office/drawing/2014/main" id="{231E2D12-66DE-2E40-71FC-DDFE7C8F4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36172" y="5126188"/>
                <a:ext cx="1801262" cy="533479"/>
              </a:xfrm>
              <a:prstGeom prst="rect">
                <a:avLst/>
              </a:prstGeom>
              <a:blipFill>
                <a:blip r:embed="rId7"/>
                <a:stretch>
                  <a:fillRect l="-2817" t="-2326" r="-2817" b="-1395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7">
                <a:extLst>
                  <a:ext uri="{FF2B5EF4-FFF2-40B4-BE49-F238E27FC236}">
                    <a16:creationId xmlns:a16="http://schemas.microsoft.com/office/drawing/2014/main" id="{88932E71-E6A1-4972-D1F0-891FFB9B0F46}"/>
                  </a:ext>
                </a:extLst>
              </p:cNvPr>
              <p:cNvSpPr txBox="1"/>
              <p:nvPr/>
            </p:nvSpPr>
            <p:spPr bwMode="auto">
              <a:xfrm>
                <a:off x="7388304" y="6113181"/>
                <a:ext cx="1611339" cy="533479"/>
              </a:xfrm>
              <a:prstGeom prst="rect">
                <a:avLst/>
              </a:prstGeom>
              <a:solidFill>
                <a:srgbClr val="F9FF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21" name="文字方塊 7">
                <a:extLst>
                  <a:ext uri="{FF2B5EF4-FFF2-40B4-BE49-F238E27FC236}">
                    <a16:creationId xmlns:a16="http://schemas.microsoft.com/office/drawing/2014/main" id="{88932E71-E6A1-4972-D1F0-891FFB9B0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88304" y="6113181"/>
                <a:ext cx="1611339" cy="533479"/>
              </a:xfrm>
              <a:prstGeom prst="rect">
                <a:avLst/>
              </a:prstGeom>
              <a:blipFill>
                <a:blip r:embed="rId8"/>
                <a:stretch>
                  <a:fillRect l="-2344" t="-2326" r="-2344" b="-1162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E7CE93-6558-820A-2BD2-668A54A521DC}"/>
                  </a:ext>
                </a:extLst>
              </p:cNvPr>
              <p:cNvSpPr txBox="1"/>
              <p:nvPr/>
            </p:nvSpPr>
            <p:spPr>
              <a:xfrm>
                <a:off x="768216" y="5692362"/>
                <a:ext cx="76798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cs typeface="Times New Roman" panose="02020603050405020304" pitchFamily="18" charset="0"/>
                  </a:rPr>
                  <a:t>Without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, the </a:t>
                </a:r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Homogeneous version </a:t>
                </a:r>
                <a:r>
                  <a:rPr lang="en-US" sz="1800" dirty="0">
                    <a:cs typeface="Times New Roman" panose="02020603050405020304" pitchFamily="18" charset="0"/>
                  </a:rPr>
                  <a:t>is identical to the </a:t>
                </a:r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decay equation</a:t>
                </a:r>
                <a:r>
                  <a:rPr lang="en-US" sz="1800" dirty="0">
                    <a:cs typeface="Times New Roman" panose="02020603050405020304" pitchFamily="18" charset="0"/>
                  </a:rPr>
                  <a:t>.  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E7CE93-6558-820A-2BD2-668A54A52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16" y="5692362"/>
                <a:ext cx="7679830" cy="369332"/>
              </a:xfrm>
              <a:prstGeom prst="rect">
                <a:avLst/>
              </a:prstGeom>
              <a:blipFill>
                <a:blip r:embed="rId9"/>
                <a:stretch>
                  <a:fillRect l="-660" t="-10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4FC42A9-E0D3-407D-AB37-18ABC6C9997E}"/>
              </a:ext>
            </a:extLst>
          </p:cNvPr>
          <p:cNvSpPr txBox="1"/>
          <p:nvPr/>
        </p:nvSpPr>
        <p:spPr>
          <a:xfrm>
            <a:off x="780948" y="4522648"/>
            <a:ext cx="8617302" cy="458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solutions of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Inhomogeneous</a:t>
            </a:r>
            <a:r>
              <a:rPr lang="zh-TW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Equation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highly related to the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Homogeneous version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D4D8750-CA72-A326-CD2E-22E786A7816D}"/>
                  </a:ext>
                </a:extLst>
              </p:cNvPr>
              <p:cNvSpPr txBox="1"/>
              <p:nvPr/>
            </p:nvSpPr>
            <p:spPr>
              <a:xfrm>
                <a:off x="794493" y="5243092"/>
                <a:ext cx="648324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For Inhomogeneous Decay Equation </a:t>
                </a:r>
                <a:r>
                  <a:rPr lang="en-US" sz="18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we are solving,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zh-TW" altLang="en-US" sz="1800" i="1">
                        <a:latin typeface="Cambria Math" panose="02040503050406030204" pitchFamily="18" charset="0"/>
                      </a:rPr>
                      <m:t>：</m:t>
                    </m:r>
                  </m:oMath>
                </a14:m>
                <a:endParaRPr lang="en-US" sz="18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D4D8750-CA72-A326-CD2E-22E786A78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93" y="5243092"/>
                <a:ext cx="6483246" cy="369332"/>
              </a:xfrm>
              <a:prstGeom prst="rect">
                <a:avLst/>
              </a:prstGeom>
              <a:blipFill>
                <a:blip r:embed="rId10"/>
                <a:stretch>
                  <a:fillRect l="-781" t="-6452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own Arrow 10">
            <a:extLst>
              <a:ext uri="{FF2B5EF4-FFF2-40B4-BE49-F238E27FC236}">
                <a16:creationId xmlns:a16="http://schemas.microsoft.com/office/drawing/2014/main" id="{065C27F9-76D7-10B2-D2E0-260F29EF404E}"/>
              </a:ext>
            </a:extLst>
          </p:cNvPr>
          <p:cNvSpPr/>
          <p:nvPr/>
        </p:nvSpPr>
        <p:spPr>
          <a:xfrm>
            <a:off x="8612524" y="5743443"/>
            <a:ext cx="216024" cy="285962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2">
                <a:extLst>
                  <a:ext uri="{FF2B5EF4-FFF2-40B4-BE49-F238E27FC236}">
                    <a16:creationId xmlns:a16="http://schemas.microsoft.com/office/drawing/2014/main" id="{40144103-3A62-A321-5B24-3B6655D72F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6011" y="407291"/>
                <a:ext cx="2528643" cy="391261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r>
                  <a:rPr lang="zh-TW" altLang="en-US" sz="1800" dirty="0">
                    <a:solidFill>
                      <a:srgbClr val="FF0000"/>
                    </a:solidFill>
                  </a:rPr>
                  <a:t>速度垂直分量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zh-TW" alt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文字方塊 2">
                <a:extLst>
                  <a:ext uri="{FF2B5EF4-FFF2-40B4-BE49-F238E27FC236}">
                    <a16:creationId xmlns:a16="http://schemas.microsoft.com/office/drawing/2014/main" id="{40144103-3A62-A321-5B24-3B6655D72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6011" y="407291"/>
                <a:ext cx="2528643" cy="391261"/>
              </a:xfrm>
              <a:prstGeom prst="rect">
                <a:avLst/>
              </a:prstGeom>
              <a:blipFill>
                <a:blip r:embed="rId11"/>
                <a:stretch>
                  <a:fillRect l="-2000" t="-6061" b="-12121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8">
                <a:extLst>
                  <a:ext uri="{FF2B5EF4-FFF2-40B4-BE49-F238E27FC236}">
                    <a16:creationId xmlns:a16="http://schemas.microsoft.com/office/drawing/2014/main" id="{340A9D7C-4BE9-236F-B21D-F7EC3E2D7EF8}"/>
                  </a:ext>
                </a:extLst>
              </p:cNvPr>
              <p:cNvSpPr txBox="1"/>
              <p:nvPr/>
            </p:nvSpPr>
            <p:spPr bwMode="auto">
              <a:xfrm>
                <a:off x="835614" y="3906650"/>
                <a:ext cx="1801262" cy="618246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文字方塊 8">
                <a:extLst>
                  <a:ext uri="{FF2B5EF4-FFF2-40B4-BE49-F238E27FC236}">
                    <a16:creationId xmlns:a16="http://schemas.microsoft.com/office/drawing/2014/main" id="{340A9D7C-4BE9-236F-B21D-F7EC3E2D7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5614" y="3906650"/>
                <a:ext cx="1801262" cy="618246"/>
              </a:xfrm>
              <a:prstGeom prst="rect">
                <a:avLst/>
              </a:prstGeom>
              <a:blipFill>
                <a:blip r:embed="rId12"/>
                <a:stretch>
                  <a:fillRect b="-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821F553-BD88-82D0-A61E-1C62F04C1224}"/>
              </a:ext>
            </a:extLst>
          </p:cNvPr>
          <p:cNvSpPr txBox="1"/>
          <p:nvPr/>
        </p:nvSpPr>
        <p:spPr>
          <a:xfrm>
            <a:off x="813442" y="2970193"/>
            <a:ext cx="4694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cs typeface="Times New Roman" panose="02020603050405020304" pitchFamily="18" charset="0"/>
              </a:rPr>
              <a:t>It is called an </a:t>
            </a:r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Inhomogeneous Equation.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1038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7" grpId="0"/>
      <p:bldP spid="10" grpId="0"/>
      <p:bldP spid="12" grpId="0"/>
      <p:bldP spid="11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AEE20-843E-9F58-E877-7D56C2A93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2">
                <a:extLst>
                  <a:ext uri="{FF2B5EF4-FFF2-40B4-BE49-F238E27FC236}">
                    <a16:creationId xmlns:a16="http://schemas.microsoft.com/office/drawing/2014/main" id="{4F50F097-151B-E391-4F4E-AAD3CF7EA500}"/>
                  </a:ext>
                </a:extLst>
              </p:cNvPr>
              <p:cNvSpPr txBox="1"/>
              <p:nvPr/>
            </p:nvSpPr>
            <p:spPr bwMode="auto">
              <a:xfrm>
                <a:off x="886596" y="1892715"/>
                <a:ext cx="2918846" cy="525913"/>
              </a:xfrm>
              <a:prstGeom prst="rect">
                <a:avLst/>
              </a:prstGeom>
              <a:solidFill>
                <a:srgbClr val="FAFAA4"/>
              </a:solidFill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p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l-GR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l-GR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kumimoji="1" lang="zh-TW" altLang="en-US" sz="1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字方塊 2">
                <a:extLst>
                  <a:ext uri="{FF2B5EF4-FFF2-40B4-BE49-F238E27FC236}">
                    <a16:creationId xmlns:a16="http://schemas.microsoft.com/office/drawing/2014/main" id="{4F50F097-151B-E391-4F4E-AAD3CF7EA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6596" y="1892715"/>
                <a:ext cx="2918846" cy="525913"/>
              </a:xfrm>
              <a:prstGeom prst="rect">
                <a:avLst/>
              </a:prstGeom>
              <a:blipFill>
                <a:blip r:embed="rId2"/>
                <a:stretch>
                  <a:fillRect t="-2326" b="-139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2">
                <a:extLst>
                  <a:ext uri="{FF2B5EF4-FFF2-40B4-BE49-F238E27FC236}">
                    <a16:creationId xmlns:a16="http://schemas.microsoft.com/office/drawing/2014/main" id="{D5F078D8-D478-DBCB-9472-6E65FE611FA4}"/>
                  </a:ext>
                </a:extLst>
              </p:cNvPr>
              <p:cNvSpPr txBox="1"/>
              <p:nvPr/>
            </p:nvSpPr>
            <p:spPr bwMode="auto">
              <a:xfrm>
                <a:off x="898131" y="2940120"/>
                <a:ext cx="1889383" cy="688394"/>
              </a:xfrm>
              <a:prstGeom prst="rect">
                <a:avLst/>
              </a:prstGeom>
              <a:solidFill>
                <a:srgbClr val="FAFAA4"/>
              </a:solidFill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l-GR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altLang="zh-TW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altLang="zh-TW" sz="18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den>
                                  </m:f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d>
                        </m:num>
                        <m:den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l-GR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kumimoji="1" lang="zh-TW" altLang="en-US" sz="1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字方塊 2">
                <a:extLst>
                  <a:ext uri="{FF2B5EF4-FFF2-40B4-BE49-F238E27FC236}">
                    <a16:creationId xmlns:a16="http://schemas.microsoft.com/office/drawing/2014/main" id="{D5F078D8-D478-DBCB-9472-6E65FE611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8131" y="2940120"/>
                <a:ext cx="1889383" cy="688394"/>
              </a:xfrm>
              <a:prstGeom prst="rect">
                <a:avLst/>
              </a:prstGeom>
              <a:blipFill>
                <a:blip r:embed="rId3"/>
                <a:stretch>
                  <a:fillRect l="-2667" r="-667" b="-127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DE10FE-FE35-C4C2-5BA5-CF0EF6874F52}"/>
                  </a:ext>
                </a:extLst>
              </p:cNvPr>
              <p:cNvSpPr txBox="1"/>
              <p:nvPr/>
            </p:nvSpPr>
            <p:spPr>
              <a:xfrm>
                <a:off x="910556" y="4369457"/>
                <a:ext cx="4154536" cy="818814"/>
              </a:xfrm>
              <a:prstGeom prst="rect">
                <a:avLst/>
              </a:prstGeom>
              <a:solidFill>
                <a:srgbClr val="F9FFC6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𝑔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l-GR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en-US" altLang="zh-TW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𝑔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den>
                      </m:f>
                      <m:sSup>
                        <m:sSupPr>
                          <m:ctrlPr>
                            <a:rPr lang="el-GR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DE10FE-FE35-C4C2-5BA5-CF0EF6874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56" y="4369457"/>
                <a:ext cx="4154536" cy="818814"/>
              </a:xfrm>
              <a:prstGeom prst="rect">
                <a:avLst/>
              </a:prstGeom>
              <a:blipFill>
                <a:blip r:embed="rId4"/>
                <a:stretch>
                  <a:fillRect t="-132308" b="-18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85002F-3852-D53F-353D-E785E6E30B6C}"/>
                  </a:ext>
                </a:extLst>
              </p:cNvPr>
              <p:cNvSpPr txBox="1"/>
              <p:nvPr/>
            </p:nvSpPr>
            <p:spPr>
              <a:xfrm>
                <a:off x="789762" y="323358"/>
                <a:ext cx="8246733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cs typeface="Times New Roman" panose="02020603050405020304" pitchFamily="18" charset="0"/>
                  </a:rPr>
                  <a:t>Method 2 (</a:t>
                </a:r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Integrating Factor</a:t>
                </a:r>
                <a:r>
                  <a:rPr lang="en-US" sz="1800" dirty="0">
                    <a:cs typeface="Times New Roman" panose="02020603050405020304" pitchFamily="18" charset="0"/>
                  </a:rPr>
                  <a:t>), Let’s drop the subscript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 for simplicity. But this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85002F-3852-D53F-353D-E785E6E30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62" y="323358"/>
                <a:ext cx="8246733" cy="391261"/>
              </a:xfrm>
              <a:prstGeom prst="rect">
                <a:avLst/>
              </a:prstGeom>
              <a:blipFill>
                <a:blip r:embed="rId5"/>
                <a:stretch>
                  <a:fillRect l="-615" t="-6250" r="-462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2542D7C8-A04D-8E45-200E-C051F0F57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548498"/>
            <a:ext cx="1889383" cy="233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8CEC88-A86C-313F-ED2D-7B13ED8371AA}"/>
              </a:ext>
            </a:extLst>
          </p:cNvPr>
          <p:cNvSpPr txBox="1"/>
          <p:nvPr/>
        </p:nvSpPr>
        <p:spPr>
          <a:xfrm>
            <a:off x="5796136" y="4932442"/>
            <a:ext cx="28083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Leibniz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(1645-1716)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2BC8E0-A928-4F8B-7725-E53B0BDDC8E6}"/>
                  </a:ext>
                </a:extLst>
              </p:cNvPr>
              <p:cNvSpPr txBox="1"/>
              <p:nvPr/>
            </p:nvSpPr>
            <p:spPr>
              <a:xfrm>
                <a:off x="833641" y="1304649"/>
                <a:ext cx="5067009" cy="486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Multiply both sides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, called integrating factor!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2BC8E0-A928-4F8B-7725-E53B0BDDC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641" y="1304649"/>
                <a:ext cx="5067009" cy="486223"/>
              </a:xfrm>
              <a:prstGeom prst="rect">
                <a:avLst/>
              </a:prstGeom>
              <a:blipFill>
                <a:blip r:embed="rId7"/>
                <a:stretch>
                  <a:fillRect l="-1000" r="-250"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7DE7A1B-68C1-1188-441E-524895285150}"/>
                  </a:ext>
                </a:extLst>
              </p:cNvPr>
              <p:cNvSpPr txBox="1"/>
              <p:nvPr/>
            </p:nvSpPr>
            <p:spPr>
              <a:xfrm>
                <a:off x="851793" y="2414207"/>
                <a:ext cx="6586587" cy="486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The left-hand side is equal to the derivative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！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7DE7A1B-68C1-1188-441E-524895285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793" y="2414207"/>
                <a:ext cx="6586587" cy="486223"/>
              </a:xfrm>
              <a:prstGeom prst="rect">
                <a:avLst/>
              </a:prstGeom>
              <a:blipFill>
                <a:blip r:embed="rId8"/>
                <a:stretch>
                  <a:fillRect l="-963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7">
                <a:extLst>
                  <a:ext uri="{FF2B5EF4-FFF2-40B4-BE49-F238E27FC236}">
                    <a16:creationId xmlns:a16="http://schemas.microsoft.com/office/drawing/2014/main" id="{44B55813-75A5-8385-C6BD-2D92A5FDF62A}"/>
                  </a:ext>
                </a:extLst>
              </p:cNvPr>
              <p:cNvSpPr txBox="1"/>
              <p:nvPr/>
            </p:nvSpPr>
            <p:spPr bwMode="auto">
              <a:xfrm>
                <a:off x="881269" y="729150"/>
                <a:ext cx="1801262" cy="53347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17" name="文字方塊 7">
                <a:extLst>
                  <a:ext uri="{FF2B5EF4-FFF2-40B4-BE49-F238E27FC236}">
                    <a16:creationId xmlns:a16="http://schemas.microsoft.com/office/drawing/2014/main" id="{44B55813-75A5-8385-C6BD-2D92A5FDF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1269" y="729150"/>
                <a:ext cx="1801262" cy="533479"/>
              </a:xfrm>
              <a:prstGeom prst="rect">
                <a:avLst/>
              </a:prstGeom>
              <a:blipFill>
                <a:blip r:embed="rId9"/>
                <a:stretch>
                  <a:fillRect t="-2326" b="-1395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D043B070-75E3-B8E1-6C47-F6EA8F67910D}"/>
              </a:ext>
            </a:extLst>
          </p:cNvPr>
          <p:cNvSpPr txBox="1"/>
          <p:nvPr/>
        </p:nvSpPr>
        <p:spPr>
          <a:xfrm>
            <a:off x="893733" y="3677234"/>
            <a:ext cx="468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right-hand side is a known function.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9E2030-6E7D-023D-CCBA-0414FCE8630F}"/>
              </a:ext>
            </a:extLst>
          </p:cNvPr>
          <p:cNvSpPr txBox="1"/>
          <p:nvPr/>
        </p:nvSpPr>
        <p:spPr>
          <a:xfrm>
            <a:off x="893733" y="400012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cs typeface="Times New Roman" panose="02020603050405020304" pitchFamily="18" charset="0"/>
              </a:rPr>
              <a:t>We can then integrate both sides: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F0FA9C7-C346-EFB8-A053-A7901EA075A5}"/>
                  </a:ext>
                </a:extLst>
              </p:cNvPr>
              <p:cNvSpPr txBox="1"/>
              <p:nvPr/>
            </p:nvSpPr>
            <p:spPr>
              <a:xfrm>
                <a:off x="915904" y="5326096"/>
                <a:ext cx="2094091" cy="606000"/>
              </a:xfrm>
              <a:prstGeom prst="rect">
                <a:avLst/>
              </a:prstGeom>
              <a:solidFill>
                <a:srgbClr val="F9FFC6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l-GR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𝑚𝑔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F0FA9C7-C346-EFB8-A053-A7901EA07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04" y="5326096"/>
                <a:ext cx="2094091" cy="606000"/>
              </a:xfrm>
              <a:prstGeom prst="rect">
                <a:avLst/>
              </a:prstGeom>
              <a:blipFill>
                <a:blip r:embed="rId10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CEEE5E4-0E6A-867B-0D10-AE8DC0C72183}"/>
                  </a:ext>
                </a:extLst>
              </p:cNvPr>
              <p:cNvSpPr txBox="1"/>
              <p:nvPr/>
            </p:nvSpPr>
            <p:spPr>
              <a:xfrm>
                <a:off x="904726" y="5965555"/>
                <a:ext cx="80648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cs typeface="Times New Roman" panose="02020603050405020304" pitchFamily="18" charset="0"/>
                  </a:rPr>
                  <a:t>With an unspecified constant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 we again arrive at an infinite number of solutions.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CEEE5E4-0E6A-867B-0D10-AE8DC0C72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726" y="5965555"/>
                <a:ext cx="8064896" cy="369332"/>
              </a:xfrm>
              <a:prstGeom prst="rect">
                <a:avLst/>
              </a:prstGeom>
              <a:blipFill>
                <a:blip r:embed="rId11"/>
                <a:stretch>
                  <a:fillRect l="-629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D8206F55-BA39-CCFF-AC2A-A3F6E5195792}"/>
              </a:ext>
            </a:extLst>
          </p:cNvPr>
          <p:cNvSpPr txBox="1"/>
          <p:nvPr/>
        </p:nvSpPr>
        <p:spPr>
          <a:xfrm>
            <a:off x="904726" y="6334887"/>
            <a:ext cx="6763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constant can be used to fit the initial condition!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">
                <a:extLst>
                  <a:ext uri="{FF2B5EF4-FFF2-40B4-BE49-F238E27FC236}">
                    <a16:creationId xmlns:a16="http://schemas.microsoft.com/office/drawing/2014/main" id="{BA070E50-5621-F921-F192-0F790395D970}"/>
                  </a:ext>
                </a:extLst>
              </p:cNvPr>
              <p:cNvSpPr txBox="1"/>
              <p:nvPr/>
            </p:nvSpPr>
            <p:spPr bwMode="auto">
              <a:xfrm>
                <a:off x="4336713" y="1774287"/>
                <a:ext cx="2918846" cy="688394"/>
              </a:xfrm>
              <a:prstGeom prst="rect">
                <a:avLst/>
              </a:prstGeom>
              <a:solidFill>
                <a:srgbClr val="FAFAA4"/>
              </a:solidFill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p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l-GR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l-GR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altLang="zh-TW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altLang="zh-TW" sz="18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den>
                                  </m:f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kumimoji="1" lang="zh-TW" altLang="en-US" sz="1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文字方塊 2">
                <a:extLst>
                  <a:ext uri="{FF2B5EF4-FFF2-40B4-BE49-F238E27FC236}">
                    <a16:creationId xmlns:a16="http://schemas.microsoft.com/office/drawing/2014/main" id="{BA070E50-5621-F921-F192-0F790395D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36713" y="1774287"/>
                <a:ext cx="2918846" cy="688394"/>
              </a:xfrm>
              <a:prstGeom prst="rect">
                <a:avLst/>
              </a:prstGeom>
              <a:blipFill>
                <a:blip r:embed="rId12"/>
                <a:stretch>
                  <a:fillRect l="-433" b="-127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023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3" grpId="0"/>
      <p:bldP spid="19" grpId="0"/>
      <p:bldP spid="21" grpId="0"/>
      <p:bldP spid="22" grpId="0" animBg="1"/>
      <p:bldP spid="23" grpId="0"/>
      <p:bldP spid="24" grpId="0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3CA4F-9477-F3B4-265C-008D3C35E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8">
                <a:extLst>
                  <a:ext uri="{FF2B5EF4-FFF2-40B4-BE49-F238E27FC236}">
                    <a16:creationId xmlns:a16="http://schemas.microsoft.com/office/drawing/2014/main" id="{D02948EC-4935-0484-45D7-8E2BDE878A7A}"/>
                  </a:ext>
                </a:extLst>
              </p:cNvPr>
              <p:cNvSpPr txBox="1"/>
              <p:nvPr/>
            </p:nvSpPr>
            <p:spPr bwMode="auto">
              <a:xfrm>
                <a:off x="531589" y="1513056"/>
                <a:ext cx="2127249" cy="61824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文字方塊 8">
                <a:extLst>
                  <a:ext uri="{FF2B5EF4-FFF2-40B4-BE49-F238E27FC236}">
                    <a16:creationId xmlns:a16="http://schemas.microsoft.com/office/drawing/2014/main" id="{D02948EC-4935-0484-45D7-8E2BDE878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1589" y="1513056"/>
                <a:ext cx="2127249" cy="618246"/>
              </a:xfrm>
              <a:prstGeom prst="rect">
                <a:avLst/>
              </a:prstGeom>
              <a:blipFill>
                <a:blip r:embed="rId2"/>
                <a:stretch>
                  <a:fillRect b="-61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7868F99-6CFB-FEAE-DD5D-D2A381B6B15C}"/>
              </a:ext>
            </a:extLst>
          </p:cNvPr>
          <p:cNvSpPr txBox="1"/>
          <p:nvPr/>
        </p:nvSpPr>
        <p:spPr bwMode="auto">
          <a:xfrm>
            <a:off x="516192" y="705604"/>
            <a:ext cx="58560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800" dirty="0" err="1"/>
              <a:t>積分因子法</a:t>
            </a:r>
            <a:r>
              <a:rPr lang="zh-TW" altLang="en-US" sz="1800" dirty="0"/>
              <a:t> </a:t>
            </a:r>
            <a:r>
              <a:rPr lang="en-US" altLang="zh-TW" sz="1800" dirty="0"/>
              <a:t>I</a:t>
            </a:r>
            <a:r>
              <a:rPr lang="en-US" sz="1800" dirty="0">
                <a:cs typeface="Times New Roman" panose="02020603050405020304" pitchFamily="18" charset="0"/>
              </a:rPr>
              <a:t>ntegrating </a:t>
            </a:r>
            <a:r>
              <a:rPr lang="en-US" sz="1800" dirty="0" err="1">
                <a:cs typeface="Times New Roman" panose="02020603050405020304" pitchFamily="18" charset="0"/>
              </a:rPr>
              <a:t>factor，method</a:t>
            </a:r>
            <a:r>
              <a:rPr lang="en-US" sz="1800" dirty="0">
                <a:cs typeface="Times New Roman" panose="02020603050405020304" pitchFamily="18" charset="0"/>
              </a:rPr>
              <a:t> 2 in general!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9CE958-9765-0030-94AE-A8032ECAAE6C}"/>
                  </a:ext>
                </a:extLst>
              </p:cNvPr>
              <p:cNvSpPr txBox="1"/>
              <p:nvPr/>
            </p:nvSpPr>
            <p:spPr>
              <a:xfrm>
                <a:off x="553478" y="3223525"/>
                <a:ext cx="1512168" cy="618246"/>
              </a:xfrm>
              <a:prstGeom prst="rect">
                <a:avLst/>
              </a:prstGeom>
              <a:solidFill>
                <a:srgbClr val="F9FFC6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9CE958-9765-0030-94AE-A8032ECAA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78" y="3223525"/>
                <a:ext cx="1512168" cy="618246"/>
              </a:xfrm>
              <a:prstGeom prst="rect">
                <a:avLst/>
              </a:prstGeom>
              <a:blipFill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CAF5B11-ABD5-3C42-AA4A-CA3359CAE9D4}"/>
                  </a:ext>
                </a:extLst>
              </p:cNvPr>
              <p:cNvSpPr txBox="1"/>
              <p:nvPr/>
            </p:nvSpPr>
            <p:spPr>
              <a:xfrm>
                <a:off x="527495" y="2227528"/>
                <a:ext cx="71174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cs typeface="Times New Roman" panose="02020603050405020304" pitchFamily="18" charset="0"/>
                  </a:rPr>
                  <a:t>The idea: </a:t>
                </a:r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multiply the left-hand side by an integrating factor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CAF5B11-ABD5-3C42-AA4A-CA3359CAE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95" y="2227528"/>
                <a:ext cx="7117487" cy="369332"/>
              </a:xfrm>
              <a:prstGeom prst="rect">
                <a:avLst/>
              </a:prstGeom>
              <a:blipFill>
                <a:blip r:embed="rId4"/>
                <a:stretch>
                  <a:fillRect l="-713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139E7E4-9BF8-277A-778A-A9DD8093F52A}"/>
                  </a:ext>
                </a:extLst>
              </p:cNvPr>
              <p:cNvSpPr txBox="1"/>
              <p:nvPr/>
            </p:nvSpPr>
            <p:spPr>
              <a:xfrm>
                <a:off x="2549923" y="3180667"/>
                <a:ext cx="3283357" cy="618246"/>
              </a:xfrm>
              <a:prstGeom prst="rect">
                <a:avLst/>
              </a:prstGeom>
              <a:solidFill>
                <a:srgbClr val="F9FFC6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139E7E4-9BF8-277A-778A-A9DD8093F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9923" y="3180667"/>
                <a:ext cx="3283357" cy="618246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>
            <a:extLst>
              <a:ext uri="{FF2B5EF4-FFF2-40B4-BE49-F238E27FC236}">
                <a16:creationId xmlns:a16="http://schemas.microsoft.com/office/drawing/2014/main" id="{E2277A91-4BFC-09AB-4DA7-60DF4787DB8A}"/>
              </a:ext>
            </a:extLst>
          </p:cNvPr>
          <p:cNvSpPr/>
          <p:nvPr/>
        </p:nvSpPr>
        <p:spPr>
          <a:xfrm>
            <a:off x="2065646" y="3421445"/>
            <a:ext cx="429124" cy="24333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7889C1-BC70-5FD0-9BFA-E76FF8FF1404}"/>
              </a:ext>
            </a:extLst>
          </p:cNvPr>
          <p:cNvSpPr txBox="1"/>
          <p:nvPr/>
        </p:nvSpPr>
        <p:spPr>
          <a:xfrm>
            <a:off x="516192" y="4127366"/>
            <a:ext cx="3350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chain rule, the condition is: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687294C-C046-8BDF-F418-AB5EF81E4A17}"/>
                  </a:ext>
                </a:extLst>
              </p:cNvPr>
              <p:cNvSpPr txBox="1"/>
              <p:nvPr/>
            </p:nvSpPr>
            <p:spPr>
              <a:xfrm>
                <a:off x="3491880" y="4005064"/>
                <a:ext cx="1779318" cy="61824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687294C-C046-8BDF-F418-AB5EF81E4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005064"/>
                <a:ext cx="1779318" cy="618246"/>
              </a:xfrm>
              <a:prstGeom prst="rect">
                <a:avLst/>
              </a:prstGeom>
              <a:blipFill>
                <a:blip r:embed="rId6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E5E25205-34A5-509B-F5E6-D3A082F801B8}"/>
              </a:ext>
            </a:extLst>
          </p:cNvPr>
          <p:cNvSpPr txBox="1"/>
          <p:nvPr/>
        </p:nvSpPr>
        <p:spPr>
          <a:xfrm>
            <a:off x="537929" y="4668986"/>
            <a:ext cx="6897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separable ODE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we already know how to solve!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FE9129-4046-9247-1A8E-922434715558}"/>
                  </a:ext>
                </a:extLst>
              </p:cNvPr>
              <p:cNvSpPr txBox="1"/>
              <p:nvPr/>
            </p:nvSpPr>
            <p:spPr>
              <a:xfrm>
                <a:off x="553477" y="5082902"/>
                <a:ext cx="2579369" cy="85645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TW" sz="1800" b="0" i="0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FE9129-4046-9247-1A8E-922434715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77" y="5082902"/>
                <a:ext cx="2579369" cy="856453"/>
              </a:xfrm>
              <a:prstGeom prst="rect">
                <a:avLst/>
              </a:prstGeom>
              <a:blipFill>
                <a:blip r:embed="rId7"/>
                <a:stretch>
                  <a:fillRect t="-123529" b="-17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E785F7B-8B20-36D1-97E5-DA21C31FE21F}"/>
              </a:ext>
            </a:extLst>
          </p:cNvPr>
          <p:cNvSpPr txBox="1"/>
          <p:nvPr/>
        </p:nvSpPr>
        <p:spPr>
          <a:xfrm>
            <a:off x="6289166" y="7112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P336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C1D1E14-5FFA-AC81-3D38-938AAF616241}"/>
                  </a:ext>
                </a:extLst>
              </p:cNvPr>
              <p:cNvSpPr txBox="1"/>
              <p:nvPr/>
            </p:nvSpPr>
            <p:spPr>
              <a:xfrm>
                <a:off x="538185" y="2650551"/>
                <a:ext cx="63641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cs typeface="Times New Roman" panose="02020603050405020304" pitchFamily="18" charset="0"/>
                  </a:rPr>
                  <a:t>So that it becomes </a:t>
                </a:r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the derivative of the function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altLang="zh-TW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altLang="zh-TW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.</a:t>
                </a:r>
                <a:endParaRPr lang="en-US" sz="1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C1D1E14-5FFA-AC81-3D38-938AAF616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85" y="2650551"/>
                <a:ext cx="6364118" cy="369332"/>
              </a:xfrm>
              <a:prstGeom prst="rect">
                <a:avLst/>
              </a:prstGeom>
              <a:blipFill>
                <a:blip r:embed="rId8"/>
                <a:stretch>
                  <a:fillRect l="-797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undefined">
            <a:extLst>
              <a:ext uri="{FF2B5EF4-FFF2-40B4-BE49-F238E27FC236}">
                <a16:creationId xmlns:a16="http://schemas.microsoft.com/office/drawing/2014/main" id="{1F9DA4F5-A45B-40AE-CDE3-15B56F188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172" y="604073"/>
            <a:ext cx="1657079" cy="204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8DBA53F-1D12-3843-AA25-56EA980E29C5}"/>
              </a:ext>
            </a:extLst>
          </p:cNvPr>
          <p:cNvSpPr txBox="1"/>
          <p:nvPr/>
        </p:nvSpPr>
        <p:spPr>
          <a:xfrm>
            <a:off x="6757218" y="2692231"/>
            <a:ext cx="2211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Leibniz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(1645-1716)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121917E-4400-ED21-2AF8-7DCDF5243028}"/>
              </a:ext>
            </a:extLst>
          </p:cNvPr>
          <p:cNvCxnSpPr/>
          <p:nvPr/>
        </p:nvCxnSpPr>
        <p:spPr>
          <a:xfrm flipH="1" flipV="1">
            <a:off x="4119070" y="3664781"/>
            <a:ext cx="517270" cy="5867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A682597-7894-2AE9-59FB-596D543C50EE}"/>
              </a:ext>
            </a:extLst>
          </p:cNvPr>
          <p:cNvSpPr txBox="1"/>
          <p:nvPr/>
        </p:nvSpPr>
        <p:spPr>
          <a:xfrm>
            <a:off x="553477" y="1128627"/>
            <a:ext cx="6348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above method can be generalized to the following equations: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7">
                <a:extLst>
                  <a:ext uri="{FF2B5EF4-FFF2-40B4-BE49-F238E27FC236}">
                    <a16:creationId xmlns:a16="http://schemas.microsoft.com/office/drawing/2014/main" id="{FD06D02C-BF5C-6E72-8DC6-562F0C315D39}"/>
                  </a:ext>
                </a:extLst>
              </p:cNvPr>
              <p:cNvSpPr txBox="1"/>
              <p:nvPr/>
            </p:nvSpPr>
            <p:spPr bwMode="auto">
              <a:xfrm>
                <a:off x="4224975" y="1539705"/>
                <a:ext cx="1801262" cy="533479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25" name="文字方塊 7">
                <a:extLst>
                  <a:ext uri="{FF2B5EF4-FFF2-40B4-BE49-F238E27FC236}">
                    <a16:creationId xmlns:a16="http://schemas.microsoft.com/office/drawing/2014/main" id="{FD06D02C-BF5C-6E72-8DC6-562F0C315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24975" y="1539705"/>
                <a:ext cx="1801262" cy="533479"/>
              </a:xfrm>
              <a:prstGeom prst="rect">
                <a:avLst/>
              </a:prstGeom>
              <a:blipFill>
                <a:blip r:embed="rId10"/>
                <a:stretch>
                  <a:fillRect t="-2326" b="-1162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">
                <a:extLst>
                  <a:ext uri="{FF2B5EF4-FFF2-40B4-BE49-F238E27FC236}">
                    <a16:creationId xmlns:a16="http://schemas.microsoft.com/office/drawing/2014/main" id="{ABDDE8CE-6EF7-AA8F-60DE-DA5AEE8E4A6F}"/>
                  </a:ext>
                </a:extLst>
              </p:cNvPr>
              <p:cNvSpPr txBox="1"/>
              <p:nvPr/>
            </p:nvSpPr>
            <p:spPr bwMode="auto">
              <a:xfrm>
                <a:off x="6049852" y="3140709"/>
                <a:ext cx="2918846" cy="688394"/>
              </a:xfrm>
              <a:prstGeom prst="rect">
                <a:avLst/>
              </a:prstGeom>
              <a:solidFill>
                <a:srgbClr val="FAFAA4"/>
              </a:solidFill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p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l-GR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l-GR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altLang="zh-TW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altLang="zh-TW" sz="18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den>
                                  </m:f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kumimoji="1" lang="zh-TW" altLang="en-US" sz="1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文字方塊 2">
                <a:extLst>
                  <a:ext uri="{FF2B5EF4-FFF2-40B4-BE49-F238E27FC236}">
                    <a16:creationId xmlns:a16="http://schemas.microsoft.com/office/drawing/2014/main" id="{ABDDE8CE-6EF7-AA8F-60DE-DA5AEE8E4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9852" y="3140709"/>
                <a:ext cx="2918846" cy="688394"/>
              </a:xfrm>
              <a:prstGeom prst="rect">
                <a:avLst/>
              </a:prstGeom>
              <a:blipFill>
                <a:blip r:embed="rId11"/>
                <a:stretch>
                  <a:fillRect l="-433" b="-127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82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7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8">
                <a:extLst>
                  <a:ext uri="{FF2B5EF4-FFF2-40B4-BE49-F238E27FC236}">
                    <a16:creationId xmlns:a16="http://schemas.microsoft.com/office/drawing/2014/main" id="{C1D18A89-A5DB-C54B-4754-869E51DA6DEF}"/>
                  </a:ext>
                </a:extLst>
              </p:cNvPr>
              <p:cNvSpPr txBox="1"/>
              <p:nvPr/>
            </p:nvSpPr>
            <p:spPr bwMode="auto">
              <a:xfrm>
                <a:off x="2805736" y="1786134"/>
                <a:ext cx="1945854" cy="618246"/>
              </a:xfrm>
              <a:prstGeom prst="rect">
                <a:avLst/>
              </a:prstGeom>
              <a:solidFill>
                <a:srgbClr val="F9FFC6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𝑝𝑦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文字方塊 8">
                <a:extLst>
                  <a:ext uri="{FF2B5EF4-FFF2-40B4-BE49-F238E27FC236}">
                    <a16:creationId xmlns:a16="http://schemas.microsoft.com/office/drawing/2014/main" id="{C1D18A89-A5DB-C54B-4754-869E51DA6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5736" y="1786134"/>
                <a:ext cx="1945854" cy="618246"/>
              </a:xfrm>
              <a:prstGeom prst="rect">
                <a:avLst/>
              </a:prstGeom>
              <a:blipFill>
                <a:blip r:embed="rId2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D61C680-8476-EB5B-61B5-FCF8AFD26706}"/>
                  </a:ext>
                </a:extLst>
              </p:cNvPr>
              <p:cNvSpPr txBox="1"/>
              <p:nvPr/>
            </p:nvSpPr>
            <p:spPr>
              <a:xfrm>
                <a:off x="5277336" y="1719581"/>
                <a:ext cx="2590834" cy="85645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TW" sz="1800" b="0" i="0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D61C680-8476-EB5B-61B5-FCF8AFD26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336" y="1719581"/>
                <a:ext cx="2590834" cy="856453"/>
              </a:xfrm>
              <a:prstGeom prst="rect">
                <a:avLst/>
              </a:prstGeom>
              <a:blipFill>
                <a:blip r:embed="rId3"/>
                <a:stretch>
                  <a:fillRect t="-121739" b="-175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8">
                <a:extLst>
                  <a:ext uri="{FF2B5EF4-FFF2-40B4-BE49-F238E27FC236}">
                    <a16:creationId xmlns:a16="http://schemas.microsoft.com/office/drawing/2014/main" id="{4B0F492E-684F-214A-4372-51A4EA188567}"/>
                  </a:ext>
                </a:extLst>
              </p:cNvPr>
              <p:cNvSpPr txBox="1"/>
              <p:nvPr/>
            </p:nvSpPr>
            <p:spPr bwMode="auto">
              <a:xfrm>
                <a:off x="2805736" y="3802505"/>
                <a:ext cx="1423659" cy="629852"/>
              </a:xfrm>
              <a:prstGeom prst="rect">
                <a:avLst/>
              </a:prstGeom>
              <a:solidFill>
                <a:srgbClr val="F9FFC6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文字方塊 8">
                <a:extLst>
                  <a:ext uri="{FF2B5EF4-FFF2-40B4-BE49-F238E27FC236}">
                    <a16:creationId xmlns:a16="http://schemas.microsoft.com/office/drawing/2014/main" id="{4B0F492E-684F-214A-4372-51A4EA188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5736" y="3802505"/>
                <a:ext cx="1423659" cy="629852"/>
              </a:xfrm>
              <a:prstGeom prst="rect">
                <a:avLst/>
              </a:prstGeom>
              <a:blipFill>
                <a:blip r:embed="rId4"/>
                <a:stretch>
                  <a:fillRect b="-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8">
                <a:extLst>
                  <a:ext uri="{FF2B5EF4-FFF2-40B4-BE49-F238E27FC236}">
                    <a16:creationId xmlns:a16="http://schemas.microsoft.com/office/drawing/2014/main" id="{B710686E-A39E-3015-E803-8E680A37307C}"/>
                  </a:ext>
                </a:extLst>
              </p:cNvPr>
              <p:cNvSpPr txBox="1"/>
              <p:nvPr/>
            </p:nvSpPr>
            <p:spPr bwMode="auto">
              <a:xfrm>
                <a:off x="2794687" y="759559"/>
                <a:ext cx="2127249" cy="618246"/>
              </a:xfrm>
              <a:prstGeom prst="rect">
                <a:avLst/>
              </a:prstGeom>
              <a:solidFill>
                <a:srgbClr val="F9FFC6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8">
                <a:extLst>
                  <a:ext uri="{FF2B5EF4-FFF2-40B4-BE49-F238E27FC236}">
                    <a16:creationId xmlns:a16="http://schemas.microsoft.com/office/drawing/2014/main" id="{B710686E-A39E-3015-E803-8E680A373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94687" y="759559"/>
                <a:ext cx="2127249" cy="618246"/>
              </a:xfrm>
              <a:prstGeom prst="rect">
                <a:avLst/>
              </a:prstGeom>
              <a:blipFill>
                <a:blip r:embed="rId5"/>
                <a:stretch>
                  <a:fillRect b="-61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>
            <a:extLst>
              <a:ext uri="{FF2B5EF4-FFF2-40B4-BE49-F238E27FC236}">
                <a16:creationId xmlns:a16="http://schemas.microsoft.com/office/drawing/2014/main" id="{68A4CBD5-69D7-844F-AD33-837FBAED2FEF}"/>
              </a:ext>
            </a:extLst>
          </p:cNvPr>
          <p:cNvSpPr/>
          <p:nvPr/>
        </p:nvSpPr>
        <p:spPr>
          <a:xfrm rot="5400000">
            <a:off x="3534073" y="1442010"/>
            <a:ext cx="504056" cy="21602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C9275B-A6AB-0DFA-EAB7-454C912EAD21}"/>
                  </a:ext>
                </a:extLst>
              </p:cNvPr>
              <p:cNvSpPr txBox="1"/>
              <p:nvPr/>
            </p:nvSpPr>
            <p:spPr>
              <a:xfrm>
                <a:off x="5277335" y="2656900"/>
                <a:ext cx="2214837" cy="629852"/>
              </a:xfrm>
              <a:prstGeom prst="rect">
                <a:avLst/>
              </a:prstGeom>
              <a:solidFill>
                <a:srgbClr val="F9FFC6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𝑝𝑦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C9275B-A6AB-0DFA-EAB7-454C912EA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335" y="2656900"/>
                <a:ext cx="2214837" cy="629852"/>
              </a:xfrm>
              <a:prstGeom prst="rect">
                <a:avLst/>
              </a:prstGeom>
              <a:blipFill>
                <a:blip r:embed="rId6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C8C461D9-BD56-0DFF-7615-B7AB2A32DBE0}"/>
                  </a:ext>
                </a:extLst>
              </p:cNvPr>
              <p:cNvSpPr txBox="1"/>
              <p:nvPr/>
            </p:nvSpPr>
            <p:spPr bwMode="auto">
              <a:xfrm>
                <a:off x="1162996" y="5052202"/>
                <a:ext cx="2325573" cy="818814"/>
              </a:xfrm>
              <a:prstGeom prst="rect">
                <a:avLst/>
              </a:prstGeom>
              <a:solidFill>
                <a:srgbClr val="F9FFC6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C8C461D9-BD56-0DFF-7615-B7AB2A32D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2996" y="5052202"/>
                <a:ext cx="2325573" cy="818814"/>
              </a:xfrm>
              <a:prstGeom prst="rect">
                <a:avLst/>
              </a:prstGeom>
              <a:blipFill>
                <a:blip r:embed="rId7"/>
                <a:stretch>
                  <a:fillRect l="-12500" t="-128788" b="-1863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>
            <a:extLst>
              <a:ext uri="{FF2B5EF4-FFF2-40B4-BE49-F238E27FC236}">
                <a16:creationId xmlns:a16="http://schemas.microsoft.com/office/drawing/2014/main" id="{B710A90D-F6D5-52E1-B402-C4D0B20CF81F}"/>
              </a:ext>
            </a:extLst>
          </p:cNvPr>
          <p:cNvSpPr/>
          <p:nvPr/>
        </p:nvSpPr>
        <p:spPr>
          <a:xfrm>
            <a:off x="3670244" y="5353596"/>
            <a:ext cx="504056" cy="21602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8">
                <a:extLst>
                  <a:ext uri="{FF2B5EF4-FFF2-40B4-BE49-F238E27FC236}">
                    <a16:creationId xmlns:a16="http://schemas.microsoft.com/office/drawing/2014/main" id="{4B6D3E64-B78A-0A7E-7D8C-1CD5D9BABD16}"/>
                  </a:ext>
                </a:extLst>
              </p:cNvPr>
              <p:cNvSpPr txBox="1"/>
              <p:nvPr/>
            </p:nvSpPr>
            <p:spPr bwMode="auto">
              <a:xfrm>
                <a:off x="4355976" y="5052201"/>
                <a:ext cx="3744102" cy="81881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1" name="文字方塊 8">
                <a:extLst>
                  <a:ext uri="{FF2B5EF4-FFF2-40B4-BE49-F238E27FC236}">
                    <a16:creationId xmlns:a16="http://schemas.microsoft.com/office/drawing/2014/main" id="{4B6D3E64-B78A-0A7E-7D8C-1CD5D9BAB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5976" y="5052201"/>
                <a:ext cx="3744102" cy="818814"/>
              </a:xfrm>
              <a:prstGeom prst="rect">
                <a:avLst/>
              </a:prstGeom>
              <a:blipFill>
                <a:blip r:embed="rId8"/>
                <a:stretch>
                  <a:fillRect t="-128788" b="-1863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511D053-ED71-181F-E8DE-B5146F87E813}"/>
              </a:ext>
            </a:extLst>
          </p:cNvPr>
          <p:cNvSpPr txBox="1"/>
          <p:nvPr/>
        </p:nvSpPr>
        <p:spPr>
          <a:xfrm>
            <a:off x="579404" y="4569586"/>
            <a:ext cx="5936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then integrate both sides to get solutions!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B8AA6B-36F7-C4A4-968E-D66DC88D7C11}"/>
              </a:ext>
            </a:extLst>
          </p:cNvPr>
          <p:cNvSpPr txBox="1"/>
          <p:nvPr/>
        </p:nvSpPr>
        <p:spPr>
          <a:xfrm>
            <a:off x="579404" y="2917420"/>
            <a:ext cx="3407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equation is simplified: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5723943-33AC-F48C-D465-205BE1696E52}"/>
                  </a:ext>
                </a:extLst>
              </p:cNvPr>
              <p:cNvSpPr txBox="1"/>
              <p:nvPr/>
            </p:nvSpPr>
            <p:spPr>
              <a:xfrm>
                <a:off x="579404" y="310319"/>
                <a:ext cx="71174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cs typeface="Times New Roman" panose="02020603050405020304" pitchFamily="18" charset="0"/>
                  </a:rPr>
                  <a:t>Multiply the whole equation by the integrating factor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5723943-33AC-F48C-D465-205BE1696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04" y="310319"/>
                <a:ext cx="7117487" cy="369332"/>
              </a:xfrm>
              <a:prstGeom prst="rect">
                <a:avLst/>
              </a:prstGeom>
              <a:blipFill>
                <a:blip r:embed="rId9"/>
                <a:stretch>
                  <a:fillRect l="-712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Arrow 18">
            <a:extLst>
              <a:ext uri="{FF2B5EF4-FFF2-40B4-BE49-F238E27FC236}">
                <a16:creationId xmlns:a16="http://schemas.microsoft.com/office/drawing/2014/main" id="{2692B8A5-2CD0-FEEC-419A-27B930C108F2}"/>
              </a:ext>
            </a:extLst>
          </p:cNvPr>
          <p:cNvSpPr/>
          <p:nvPr/>
        </p:nvSpPr>
        <p:spPr>
          <a:xfrm rot="5400000">
            <a:off x="3138888" y="3012757"/>
            <a:ext cx="1312320" cy="198129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1235356-F6E3-EA20-8EBF-39AF5A86DC0A}"/>
                  </a:ext>
                </a:extLst>
              </p:cNvPr>
              <p:cNvSpPr txBox="1"/>
              <p:nvPr/>
            </p:nvSpPr>
            <p:spPr>
              <a:xfrm>
                <a:off x="579404" y="6000320"/>
                <a:ext cx="69127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cs typeface="Times New Roman" panose="02020603050405020304" pitchFamily="18" charset="0"/>
                  </a:rPr>
                  <a:t>Again, there is an undetermined constant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 in the solution as expected.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1235356-F6E3-EA20-8EBF-39AF5A86D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04" y="6000320"/>
                <a:ext cx="6912768" cy="369332"/>
              </a:xfrm>
              <a:prstGeom prst="rect">
                <a:avLst/>
              </a:prstGeom>
              <a:blipFill>
                <a:blip r:embed="rId10"/>
                <a:stretch>
                  <a:fillRect l="-734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544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6" grpId="0"/>
      <p:bldP spid="17" grpId="0"/>
      <p:bldP spid="19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F19B0-E2D8-9D2B-8A8D-DB9E762D3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050AEF5-B8A2-0A7E-E137-CD7FDD3A22CB}"/>
                  </a:ext>
                </a:extLst>
              </p:cNvPr>
              <p:cNvSpPr txBox="1"/>
              <p:nvPr/>
            </p:nvSpPr>
            <p:spPr>
              <a:xfrm>
                <a:off x="775874" y="2338941"/>
                <a:ext cx="7569884" cy="486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sz="1800" dirty="0">
                    <a:cs typeface="Times New Roman" panose="02020603050405020304" pitchFamily="18" charset="0"/>
                  </a:rPr>
                  <a:t>The first term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zh-TW" altLang="en-US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TW" sz="18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18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altLang="zh-TW" sz="18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zh-TW" sz="1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is </a:t>
                </a:r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the</a:t>
                </a:r>
                <a:r>
                  <a:rPr lang="en-US" sz="1800" dirty="0">
                    <a:cs typeface="Times New Roman" panose="02020603050405020304" pitchFamily="18" charset="0"/>
                  </a:rPr>
                  <a:t> solution of the homogeneous version.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050AEF5-B8A2-0A7E-E137-CD7FDD3A2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74" y="2338941"/>
                <a:ext cx="7569884" cy="486223"/>
              </a:xfrm>
              <a:prstGeom prst="rect">
                <a:avLst/>
              </a:prstGeom>
              <a:blipFill>
                <a:blip r:embed="rId2"/>
                <a:stretch>
                  <a:fillRect l="-502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A88CCD5-C873-B2E9-D017-AAEED1C978D0}"/>
              </a:ext>
            </a:extLst>
          </p:cNvPr>
          <p:cNvSpPr txBox="1"/>
          <p:nvPr/>
        </p:nvSpPr>
        <p:spPr>
          <a:xfrm>
            <a:off x="775874" y="3135119"/>
            <a:ext cx="7569884" cy="873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second term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equal speed solution,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of the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 of the whole inhomogeneous version of equation.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23">
                <a:extLst>
                  <a:ext uri="{FF2B5EF4-FFF2-40B4-BE49-F238E27FC236}">
                    <a16:creationId xmlns:a16="http://schemas.microsoft.com/office/drawing/2014/main" id="{447EA0A9-3EA0-B039-146B-94D88B3A21EF}"/>
                  </a:ext>
                </a:extLst>
              </p:cNvPr>
              <p:cNvSpPr txBox="1"/>
              <p:nvPr/>
            </p:nvSpPr>
            <p:spPr bwMode="auto">
              <a:xfrm>
                <a:off x="846939" y="1458057"/>
                <a:ext cx="4752528" cy="513667"/>
              </a:xfrm>
              <a:prstGeom prst="rect">
                <a:avLst/>
              </a:prstGeom>
              <a:solidFill>
                <a:srgbClr val="F9FF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TW" sz="180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zh-TW" sz="1800">
                          <a:latin typeface="Cambria Math" panose="02040503050406030204" pitchFamily="18" charset="0"/>
                        </a:rPr>
                        <m:t>𝑡</m:t>
                      </m:r>
                      <m:r>
                        <m:rPr>
                          <m:nor/>
                        </m:rPr>
                        <a:rPr lang="en-US" altLang="zh-TW" sz="180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zh-TW" altLang="en-US" sz="1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sz="1800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altLang="zh-TW" sz="18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zh-TW" altLang="en-US" sz="1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zh-TW" alt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18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800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altLang="zh-TW" sz="1800" i="1" dirty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  <m:r>
                                <a:rPr lang="en-US" altLang="zh-TW" sz="1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TW" sz="1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r>
                            <a:rPr lang="en-US" altLang="zh-TW" sz="18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altLang="zh-TW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sz="1800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altLang="zh-TW" sz="18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18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zh-TW" altLang="en-US" sz="1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sz="1800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altLang="zh-TW" sz="18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𝑚𝑔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6" name="文字方塊 23">
                <a:extLst>
                  <a:ext uri="{FF2B5EF4-FFF2-40B4-BE49-F238E27FC236}">
                    <a16:creationId xmlns:a16="http://schemas.microsoft.com/office/drawing/2014/main" id="{447EA0A9-3EA0-B039-146B-94D88B3A2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6939" y="1458057"/>
                <a:ext cx="4752528" cy="513667"/>
              </a:xfrm>
              <a:prstGeom prst="rect">
                <a:avLst/>
              </a:prstGeom>
              <a:blipFill>
                <a:blip r:embed="rId3"/>
                <a:stretch>
                  <a:fillRect l="-266" r="-798" b="-142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C9C2B5-C11A-71D8-3833-739AE3BC37D2}"/>
                  </a:ext>
                </a:extLst>
              </p:cNvPr>
              <p:cNvSpPr txBox="1"/>
              <p:nvPr/>
            </p:nvSpPr>
            <p:spPr>
              <a:xfrm>
                <a:off x="755576" y="908720"/>
                <a:ext cx="8388424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cs typeface="Times New Roman" panose="02020603050405020304" pitchFamily="18" charset="0"/>
                  </a:rPr>
                  <a:t>The solution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 contains two terms: they are familiar terms we have discussed.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C9C2B5-C11A-71D8-3833-739AE3BC3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908720"/>
                <a:ext cx="8388424" cy="391261"/>
              </a:xfrm>
              <a:prstGeom prst="rect">
                <a:avLst/>
              </a:prstGeom>
              <a:blipFill>
                <a:blip r:embed="rId4"/>
                <a:stretch>
                  <a:fillRect l="-605" t="-6250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7">
                <a:extLst>
                  <a:ext uri="{FF2B5EF4-FFF2-40B4-BE49-F238E27FC236}">
                    <a16:creationId xmlns:a16="http://schemas.microsoft.com/office/drawing/2014/main" id="{D6463119-E70D-F235-0166-621880BD2790}"/>
                  </a:ext>
                </a:extLst>
              </p:cNvPr>
              <p:cNvSpPr txBox="1"/>
              <p:nvPr/>
            </p:nvSpPr>
            <p:spPr bwMode="auto">
              <a:xfrm>
                <a:off x="6898043" y="2349664"/>
                <a:ext cx="1618874" cy="533479"/>
              </a:xfrm>
              <a:prstGeom prst="rect">
                <a:avLst/>
              </a:prstGeom>
              <a:solidFill>
                <a:srgbClr val="F9FF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11" name="文字方塊 7">
                <a:extLst>
                  <a:ext uri="{FF2B5EF4-FFF2-40B4-BE49-F238E27FC236}">
                    <a16:creationId xmlns:a16="http://schemas.microsoft.com/office/drawing/2014/main" id="{D6463119-E70D-F235-0166-621880BD2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98043" y="2349664"/>
                <a:ext cx="1618874" cy="533479"/>
              </a:xfrm>
              <a:prstGeom prst="rect">
                <a:avLst/>
              </a:prstGeom>
              <a:blipFill>
                <a:blip r:embed="rId5"/>
                <a:stretch>
                  <a:fillRect l="-2344" t="-2273" r="-2344" b="-1136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72AF9949-EB1A-5FFA-5E13-9B1F750D2EE9}"/>
              </a:ext>
            </a:extLst>
          </p:cNvPr>
          <p:cNvSpPr/>
          <p:nvPr/>
        </p:nvSpPr>
        <p:spPr>
          <a:xfrm>
            <a:off x="4212411" y="1333745"/>
            <a:ext cx="898193" cy="7279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797FDF9-DB07-17C4-6AD4-F67475AC8273}"/>
              </a:ext>
            </a:extLst>
          </p:cNvPr>
          <p:cNvCxnSpPr>
            <a:endCxn id="5" idx="3"/>
          </p:cNvCxnSpPr>
          <p:nvPr/>
        </p:nvCxnSpPr>
        <p:spPr>
          <a:xfrm flipV="1">
            <a:off x="3183254" y="1955124"/>
            <a:ext cx="1160694" cy="6106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87B7B5F4-A647-5ABE-0682-77B901537A50}"/>
              </a:ext>
            </a:extLst>
          </p:cNvPr>
          <p:cNvSpPr/>
          <p:nvPr/>
        </p:nvSpPr>
        <p:spPr>
          <a:xfrm>
            <a:off x="5164800" y="1352884"/>
            <a:ext cx="401051" cy="7279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50D622-3E86-A44F-DDF0-B2D8B142D473}"/>
              </a:ext>
            </a:extLst>
          </p:cNvPr>
          <p:cNvCxnSpPr>
            <a:cxnSpLocks/>
            <a:endCxn id="15" idx="3"/>
          </p:cNvCxnSpPr>
          <p:nvPr/>
        </p:nvCxnSpPr>
        <p:spPr>
          <a:xfrm flipV="1">
            <a:off x="2714735" y="1974263"/>
            <a:ext cx="2508798" cy="11399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EB342C7-0DCC-806A-E8A5-18C170D9237D}"/>
              </a:ext>
            </a:extLst>
          </p:cNvPr>
          <p:cNvSpPr txBox="1"/>
          <p:nvPr/>
        </p:nvSpPr>
        <p:spPr>
          <a:xfrm>
            <a:off x="755576" y="5517232"/>
            <a:ext cx="7569884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Solutions of Linear inhomogeneous ODE equals one solution of the inhomogeneous ODE plus the solution of the homogeneous ODE.</a:t>
            </a:r>
          </a:p>
        </p:txBody>
      </p:sp>
      <p:pic>
        <p:nvPicPr>
          <p:cNvPr id="20" name="Picture 2" descr="D:\Users\Vincent\Dropbox\Documents\課程\YoungTextBook\Images\Chapter05\A_Images\A_Figures_and_Photos\05_00_Figure.jpg">
            <a:extLst>
              <a:ext uri="{FF2B5EF4-FFF2-40B4-BE49-F238E27FC236}">
                <a16:creationId xmlns:a16="http://schemas.microsoft.com/office/drawing/2014/main" id="{F48BAB32-3479-41B0-D61D-13D364FE9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551" y="3672960"/>
            <a:ext cx="2081857" cy="153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EC461F4-EDF7-5BB2-427C-7B5460148CDD}"/>
              </a:ext>
            </a:extLst>
          </p:cNvPr>
          <p:cNvSpPr txBox="1"/>
          <p:nvPr/>
        </p:nvSpPr>
        <p:spPr>
          <a:xfrm>
            <a:off x="775874" y="4174477"/>
            <a:ext cx="7064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Equal speed solution is unable to satisfy most initial condition.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193AA9C-B897-1CBE-0AF2-638EE0EC9358}"/>
                  </a:ext>
                </a:extLst>
              </p:cNvPr>
              <p:cNvSpPr txBox="1"/>
              <p:nvPr/>
            </p:nvSpPr>
            <p:spPr>
              <a:xfrm>
                <a:off x="775874" y="4522684"/>
                <a:ext cx="7569884" cy="486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sz="1800" dirty="0">
                    <a:cs typeface="Times New Roman" panose="02020603050405020304" pitchFamily="18" charset="0"/>
                  </a:rPr>
                  <a:t>Adding the the first term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zh-TW" altLang="en-US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TW" sz="18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18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altLang="zh-TW" sz="18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zh-TW" sz="1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helps it accomplish the task.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193AA9C-B897-1CBE-0AF2-638EE0EC9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74" y="4522684"/>
                <a:ext cx="7569884" cy="486223"/>
              </a:xfrm>
              <a:prstGeom prst="rect">
                <a:avLst/>
              </a:prstGeom>
              <a:blipFill>
                <a:blip r:embed="rId7"/>
                <a:stretch>
                  <a:fillRect l="-502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3441B98-E775-700B-8CB8-EE40A93F8E2A}"/>
              </a:ext>
            </a:extLst>
          </p:cNvPr>
          <p:cNvSpPr txBox="1"/>
          <p:nvPr/>
        </p:nvSpPr>
        <p:spPr>
          <a:xfrm>
            <a:off x="775874" y="378401"/>
            <a:ext cx="7569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that there is one interesting thing that will have long term consequences.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4F86CC-3A2F-5771-5514-224F1E01A329}"/>
              </a:ext>
            </a:extLst>
          </p:cNvPr>
          <p:cNvSpPr txBox="1"/>
          <p:nvPr/>
        </p:nvSpPr>
        <p:spPr>
          <a:xfrm>
            <a:off x="6898043" y="2860128"/>
            <a:ext cx="1850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Decay Equation</a:t>
            </a:r>
          </a:p>
        </p:txBody>
      </p:sp>
    </p:spTree>
    <p:extLst>
      <p:ext uri="{BB962C8B-B14F-4D97-AF65-F5344CB8AC3E}">
        <p14:creationId xmlns:p14="http://schemas.microsoft.com/office/powerpoint/2010/main" val="164012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 animBg="1"/>
      <p:bldP spid="5" grpId="0" animBg="1"/>
      <p:bldP spid="15" grpId="0" animBg="1"/>
      <p:bldP spid="13" grpId="0"/>
      <p:bldP spid="21" grpId="0"/>
      <p:bldP spid="22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4B04F-3233-B481-1FCD-BB47A21B3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1527F4C-871E-B590-FC4D-B4C77D222F9B}"/>
                  </a:ext>
                </a:extLst>
              </p:cNvPr>
              <p:cNvSpPr txBox="1"/>
              <p:nvPr/>
            </p:nvSpPr>
            <p:spPr>
              <a:xfrm>
                <a:off x="860428" y="1592581"/>
                <a:ext cx="1775694" cy="618246"/>
              </a:xfrm>
              <a:prstGeom prst="rect">
                <a:avLst/>
              </a:prstGeom>
              <a:solidFill>
                <a:srgbClr val="F9FFC6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1527F4C-871E-B590-FC4D-B4C77D222F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28" y="1592581"/>
                <a:ext cx="1775694" cy="618246"/>
              </a:xfrm>
              <a:prstGeom prst="rect">
                <a:avLst/>
              </a:prstGeom>
              <a:blipFill>
                <a:blip r:embed="rId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1B6F03-0C25-6FC0-6D81-7E7C040F0549}"/>
                  </a:ext>
                </a:extLst>
              </p:cNvPr>
              <p:cNvSpPr txBox="1"/>
              <p:nvPr/>
            </p:nvSpPr>
            <p:spPr>
              <a:xfrm>
                <a:off x="860532" y="2329844"/>
                <a:ext cx="2579369" cy="85645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TW" sz="1800" b="0" i="0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1B6F03-0C25-6FC0-6D81-7E7C040F0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532" y="2329844"/>
                <a:ext cx="2579369" cy="856453"/>
              </a:xfrm>
              <a:prstGeom prst="rect">
                <a:avLst/>
              </a:prstGeom>
              <a:blipFill>
                <a:blip r:embed="rId3"/>
                <a:stretch>
                  <a:fillRect t="-121739" b="-176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A61258-AA81-C72C-6BF4-D38A3F6A93A9}"/>
                  </a:ext>
                </a:extLst>
              </p:cNvPr>
              <p:cNvSpPr txBox="1"/>
              <p:nvPr/>
            </p:nvSpPr>
            <p:spPr>
              <a:xfrm>
                <a:off x="802535" y="3323112"/>
                <a:ext cx="7776864" cy="873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condition for integrating factor is the Homogeneous version of the Eq we are solving, but with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18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replacing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A61258-AA81-C72C-6BF4-D38A3F6A9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35" y="3323112"/>
                <a:ext cx="7776864" cy="873509"/>
              </a:xfrm>
              <a:prstGeom prst="rect">
                <a:avLst/>
              </a:prstGeom>
              <a:blipFill>
                <a:blip r:embed="rId4"/>
                <a:stretch>
                  <a:fillRect l="-653" r="-16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8">
                <a:extLst>
                  <a:ext uri="{FF2B5EF4-FFF2-40B4-BE49-F238E27FC236}">
                    <a16:creationId xmlns:a16="http://schemas.microsoft.com/office/drawing/2014/main" id="{4AF79AF7-CFBB-F362-6968-AB6E84BF759C}"/>
                  </a:ext>
                </a:extLst>
              </p:cNvPr>
              <p:cNvSpPr txBox="1"/>
              <p:nvPr/>
            </p:nvSpPr>
            <p:spPr bwMode="auto">
              <a:xfrm>
                <a:off x="871436" y="4262724"/>
                <a:ext cx="1807867" cy="618246"/>
              </a:xfrm>
              <a:prstGeom prst="rect">
                <a:avLst/>
              </a:prstGeom>
              <a:solidFill>
                <a:srgbClr val="F9FFC6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7" name="文字方塊 8">
                <a:extLst>
                  <a:ext uri="{FF2B5EF4-FFF2-40B4-BE49-F238E27FC236}">
                    <a16:creationId xmlns:a16="http://schemas.microsoft.com/office/drawing/2014/main" id="{4AF79AF7-CFBB-F362-6968-AB6E84BF75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1436" y="4262724"/>
                <a:ext cx="1807867" cy="618246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6381901-BEB2-6227-C1D6-B923186FD6DB}"/>
              </a:ext>
            </a:extLst>
          </p:cNvPr>
          <p:cNvSpPr txBox="1"/>
          <p:nvPr/>
        </p:nvSpPr>
        <p:spPr>
          <a:xfrm>
            <a:off x="860532" y="5013176"/>
            <a:ext cx="4647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solution to this version is: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46B6C64-0448-CFFC-9FBE-9CE86BBE0E1E}"/>
                  </a:ext>
                </a:extLst>
              </p:cNvPr>
              <p:cNvSpPr txBox="1"/>
              <p:nvPr/>
            </p:nvSpPr>
            <p:spPr>
              <a:xfrm>
                <a:off x="3923928" y="4797152"/>
                <a:ext cx="2736304" cy="85645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1800" b="0" i="0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46B6C64-0448-CFFC-9FBE-9CE86BBE0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797152"/>
                <a:ext cx="2736304" cy="856453"/>
              </a:xfrm>
              <a:prstGeom prst="rect">
                <a:avLst/>
              </a:prstGeom>
              <a:blipFill>
                <a:blip r:embed="rId6"/>
                <a:stretch>
                  <a:fillRect l="-6481" t="-122059" b="-180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9E6099-720A-2366-02FE-031E5CE10C05}"/>
                  </a:ext>
                </a:extLst>
              </p:cNvPr>
              <p:cNvSpPr txBox="1"/>
              <p:nvPr/>
            </p:nvSpPr>
            <p:spPr>
              <a:xfrm>
                <a:off x="786036" y="5785811"/>
                <a:ext cx="8357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integrating factor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equals the inverse of the solution of the Homogeneous version.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9E6099-720A-2366-02FE-031E5CE10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36" y="5785811"/>
                <a:ext cx="8357964" cy="369332"/>
              </a:xfrm>
              <a:prstGeom prst="rect">
                <a:avLst/>
              </a:prstGeom>
              <a:blipFill>
                <a:blip r:embed="rId7"/>
                <a:stretch>
                  <a:fillRect l="-455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705916A-8E24-B5E6-7F03-5F139D988675}"/>
              </a:ext>
            </a:extLst>
          </p:cNvPr>
          <p:cNvSpPr txBox="1"/>
          <p:nvPr/>
        </p:nvSpPr>
        <p:spPr>
          <a:xfrm>
            <a:off x="776082" y="869962"/>
            <a:ext cx="5330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observation even applies to the general case: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AF822539-FBBB-941E-9CD0-467F0B9A4B3E}"/>
                  </a:ext>
                </a:extLst>
              </p:cNvPr>
              <p:cNvSpPr txBox="1"/>
              <p:nvPr/>
            </p:nvSpPr>
            <p:spPr bwMode="auto">
              <a:xfrm>
                <a:off x="5509158" y="740731"/>
                <a:ext cx="2127249" cy="618246"/>
              </a:xfrm>
              <a:prstGeom prst="rect">
                <a:avLst/>
              </a:prstGeom>
              <a:solidFill>
                <a:srgbClr val="F9FFC6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AF822539-FBBB-941E-9CD0-467F0B9A4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9158" y="740731"/>
                <a:ext cx="2127249" cy="618246"/>
              </a:xfrm>
              <a:prstGeom prst="rect">
                <a:avLst/>
              </a:prstGeom>
              <a:blipFill>
                <a:blip r:embed="rId8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817D8275-8F95-1B43-E0DC-9D49DBB3C599}"/>
              </a:ext>
            </a:extLst>
          </p:cNvPr>
          <p:cNvSpPr txBox="1"/>
          <p:nvPr/>
        </p:nvSpPr>
        <p:spPr>
          <a:xfrm>
            <a:off x="802535" y="118927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 for integrating factor: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9318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 animBg="1"/>
      <p:bldP spid="11" grpId="0"/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8">
                <a:extLst>
                  <a:ext uri="{FF2B5EF4-FFF2-40B4-BE49-F238E27FC236}">
                    <a16:creationId xmlns:a16="http://schemas.microsoft.com/office/drawing/2014/main" id="{DB2B8F9C-153C-E1D9-D3E8-517B1C5DAC4D}"/>
                  </a:ext>
                </a:extLst>
              </p:cNvPr>
              <p:cNvSpPr txBox="1"/>
              <p:nvPr/>
            </p:nvSpPr>
            <p:spPr bwMode="auto">
              <a:xfrm>
                <a:off x="845839" y="2271675"/>
                <a:ext cx="4373057" cy="818814"/>
              </a:xfrm>
              <a:prstGeom prst="rect">
                <a:avLst/>
              </a:prstGeom>
              <a:solidFill>
                <a:srgbClr val="F9FFC6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altLang="zh-TW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文字方塊 8">
                <a:extLst>
                  <a:ext uri="{FF2B5EF4-FFF2-40B4-BE49-F238E27FC236}">
                    <a16:creationId xmlns:a16="http://schemas.microsoft.com/office/drawing/2014/main" id="{DB2B8F9C-153C-E1D9-D3E8-517B1C5DA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5839" y="2271675"/>
                <a:ext cx="4373057" cy="818814"/>
              </a:xfrm>
              <a:prstGeom prst="rect">
                <a:avLst/>
              </a:prstGeom>
              <a:blipFill>
                <a:blip r:embed="rId2"/>
                <a:stretch>
                  <a:fillRect t="-132308" b="-1892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29904DA-DCF8-EB00-3849-88324901F663}"/>
                  </a:ext>
                </a:extLst>
              </p:cNvPr>
              <p:cNvSpPr txBox="1"/>
              <p:nvPr/>
            </p:nvSpPr>
            <p:spPr>
              <a:xfrm>
                <a:off x="784962" y="3640982"/>
                <a:ext cx="7569884" cy="5158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sz="1800" dirty="0">
                    <a:cs typeface="Times New Roman" panose="02020603050405020304" pitchFamily="18" charset="0"/>
                  </a:rPr>
                  <a:t>The first term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d>
                          <m:d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1800" dirty="0"/>
                  <a:t> </a:t>
                </a:r>
                <a:r>
                  <a:rPr lang="en-US" sz="1800" dirty="0">
                    <a:cs typeface="Times New Roman" panose="02020603050405020304" pitchFamily="18" charset="0"/>
                  </a:rPr>
                  <a:t>is </a:t>
                </a:r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the</a:t>
                </a:r>
                <a:r>
                  <a:rPr lang="en-US" sz="1800" dirty="0">
                    <a:cs typeface="Times New Roman" panose="02020603050405020304" pitchFamily="18" charset="0"/>
                  </a:rPr>
                  <a:t> solution of the homogeneous ODE.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29904DA-DCF8-EB00-3849-88324901F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62" y="3640982"/>
                <a:ext cx="7569884" cy="515847"/>
              </a:xfrm>
              <a:prstGeom prst="rect">
                <a:avLst/>
              </a:prstGeom>
              <a:blipFill>
                <a:blip r:embed="rId3"/>
                <a:stretch>
                  <a:fillRect l="-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5996745-DE71-A490-A0F5-076B3C2F499C}"/>
              </a:ext>
            </a:extLst>
          </p:cNvPr>
          <p:cNvSpPr txBox="1"/>
          <p:nvPr/>
        </p:nvSpPr>
        <p:spPr>
          <a:xfrm>
            <a:off x="813385" y="4941168"/>
            <a:ext cx="7569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second term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of the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 of the inhomogeneous ODE.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D9BCEA-60E5-D1A4-5892-BCF85CB183A0}"/>
              </a:ext>
            </a:extLst>
          </p:cNvPr>
          <p:cNvSpPr txBox="1"/>
          <p:nvPr/>
        </p:nvSpPr>
        <p:spPr>
          <a:xfrm>
            <a:off x="855262" y="5666723"/>
            <a:ext cx="5023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general property of all linear ODE’s.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8">
                <a:extLst>
                  <a:ext uri="{FF2B5EF4-FFF2-40B4-BE49-F238E27FC236}">
                    <a16:creationId xmlns:a16="http://schemas.microsoft.com/office/drawing/2014/main" id="{D7A3143C-A21B-1FD3-FBB1-5D3C939E6644}"/>
                  </a:ext>
                </a:extLst>
              </p:cNvPr>
              <p:cNvSpPr txBox="1"/>
              <p:nvPr/>
            </p:nvSpPr>
            <p:spPr bwMode="auto">
              <a:xfrm>
                <a:off x="813385" y="1438156"/>
                <a:ext cx="2127249" cy="618246"/>
              </a:xfrm>
              <a:prstGeom prst="rect">
                <a:avLst/>
              </a:prstGeom>
              <a:solidFill>
                <a:srgbClr val="F9FFC6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文字方塊 8">
                <a:extLst>
                  <a:ext uri="{FF2B5EF4-FFF2-40B4-BE49-F238E27FC236}">
                    <a16:creationId xmlns:a16="http://schemas.microsoft.com/office/drawing/2014/main" id="{D7A3143C-A21B-1FD3-FBB1-5D3C939E6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3385" y="1438156"/>
                <a:ext cx="2127249" cy="618246"/>
              </a:xfrm>
              <a:prstGeom prst="rect">
                <a:avLst/>
              </a:prstGeom>
              <a:blipFill>
                <a:blip r:embed="rId4"/>
                <a:stretch>
                  <a:fillRect b="-61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8">
                <a:extLst>
                  <a:ext uri="{FF2B5EF4-FFF2-40B4-BE49-F238E27FC236}">
                    <a16:creationId xmlns:a16="http://schemas.microsoft.com/office/drawing/2014/main" id="{35D1E1D6-2B2F-BAD7-DA4E-7565618FA68A}"/>
                  </a:ext>
                </a:extLst>
              </p:cNvPr>
              <p:cNvSpPr txBox="1"/>
              <p:nvPr/>
            </p:nvSpPr>
            <p:spPr bwMode="auto">
              <a:xfrm>
                <a:off x="6588467" y="3532753"/>
                <a:ext cx="1807867" cy="618246"/>
              </a:xfrm>
              <a:prstGeom prst="rect">
                <a:avLst/>
              </a:prstGeom>
              <a:solidFill>
                <a:srgbClr val="F9FFC6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7" name="文字方塊 8">
                <a:extLst>
                  <a:ext uri="{FF2B5EF4-FFF2-40B4-BE49-F238E27FC236}">
                    <a16:creationId xmlns:a16="http://schemas.microsoft.com/office/drawing/2014/main" id="{35D1E1D6-2B2F-BAD7-DA4E-7565618FA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8467" y="3532753"/>
                <a:ext cx="1807867" cy="618246"/>
              </a:xfrm>
              <a:prstGeom prst="rect">
                <a:avLst/>
              </a:prstGeom>
              <a:blipFill>
                <a:blip r:embed="rId5"/>
                <a:stretch>
                  <a:fillRect b="-61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3EF021-87C5-700F-C7A4-6A62F8B5E5F8}"/>
                  </a:ext>
                </a:extLst>
              </p:cNvPr>
              <p:cNvSpPr txBox="1"/>
              <p:nvPr/>
            </p:nvSpPr>
            <p:spPr>
              <a:xfrm>
                <a:off x="5894405" y="2252855"/>
                <a:ext cx="2664296" cy="856453"/>
              </a:xfrm>
              <a:prstGeom prst="rect">
                <a:avLst/>
              </a:prstGeom>
              <a:solidFill>
                <a:srgbClr val="F9FFC6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TW" sz="180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3EF021-87C5-700F-C7A4-6A62F8B5E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405" y="2252855"/>
                <a:ext cx="2664296" cy="856453"/>
              </a:xfrm>
              <a:prstGeom prst="rect">
                <a:avLst/>
              </a:prstGeom>
              <a:blipFill>
                <a:blip r:embed="rId6"/>
                <a:stretch>
                  <a:fillRect t="-123529" b="-180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5F1F3C-9C1B-B051-C18E-E358A35E5125}"/>
                  </a:ext>
                </a:extLst>
              </p:cNvPr>
              <p:cNvSpPr txBox="1"/>
              <p:nvPr/>
            </p:nvSpPr>
            <p:spPr>
              <a:xfrm>
                <a:off x="784962" y="4234396"/>
                <a:ext cx="818468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The integrating factor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equals the inverse of the solution of the Homogeneous Eq.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5F1F3C-9C1B-B051-C18E-E358A35E5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62" y="4234396"/>
                <a:ext cx="8184684" cy="369332"/>
              </a:xfrm>
              <a:prstGeom prst="rect">
                <a:avLst/>
              </a:prstGeom>
              <a:blipFill>
                <a:blip r:embed="rId7"/>
                <a:stretch>
                  <a:fillRect l="-619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5338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8">
                <a:extLst>
                  <a:ext uri="{FF2B5EF4-FFF2-40B4-BE49-F238E27FC236}">
                    <a16:creationId xmlns:a16="http://schemas.microsoft.com/office/drawing/2014/main" id="{6CC0FDA5-FDC4-1324-0B99-9DD528CB9EFF}"/>
                  </a:ext>
                </a:extLst>
              </p:cNvPr>
              <p:cNvSpPr txBox="1"/>
              <p:nvPr/>
            </p:nvSpPr>
            <p:spPr bwMode="auto">
              <a:xfrm>
                <a:off x="1259632" y="2708920"/>
                <a:ext cx="2133661" cy="618246"/>
              </a:xfrm>
              <a:prstGeom prst="rect">
                <a:avLst/>
              </a:prstGeom>
              <a:solidFill>
                <a:srgbClr val="F9FFC6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文字方塊 8">
                <a:extLst>
                  <a:ext uri="{FF2B5EF4-FFF2-40B4-BE49-F238E27FC236}">
                    <a16:creationId xmlns:a16="http://schemas.microsoft.com/office/drawing/2014/main" id="{6CC0FDA5-FDC4-1324-0B99-9DD528CB9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2708920"/>
                <a:ext cx="2133661" cy="618246"/>
              </a:xfrm>
              <a:prstGeom prst="rect">
                <a:avLst/>
              </a:prstGeom>
              <a:blipFill>
                <a:blip r:embed="rId2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8">
                <a:extLst>
                  <a:ext uri="{FF2B5EF4-FFF2-40B4-BE49-F238E27FC236}">
                    <a16:creationId xmlns:a16="http://schemas.microsoft.com/office/drawing/2014/main" id="{46811724-5850-390C-10ED-B5EF712BA274}"/>
                  </a:ext>
                </a:extLst>
              </p:cNvPr>
              <p:cNvSpPr txBox="1"/>
              <p:nvPr/>
            </p:nvSpPr>
            <p:spPr bwMode="auto">
              <a:xfrm>
                <a:off x="4403196" y="2712109"/>
                <a:ext cx="2333716" cy="618246"/>
              </a:xfrm>
              <a:prstGeom prst="rect">
                <a:avLst/>
              </a:prstGeom>
              <a:solidFill>
                <a:srgbClr val="F9FFC6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文字方塊 8">
                <a:extLst>
                  <a:ext uri="{FF2B5EF4-FFF2-40B4-BE49-F238E27FC236}">
                    <a16:creationId xmlns:a16="http://schemas.microsoft.com/office/drawing/2014/main" id="{46811724-5850-390C-10ED-B5EF712BA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03196" y="2712109"/>
                <a:ext cx="2333716" cy="618246"/>
              </a:xfrm>
              <a:prstGeom prst="rect">
                <a:avLst/>
              </a:prstGeom>
              <a:blipFill>
                <a:blip r:embed="rId3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EE42192-D094-7845-3E2F-4F2E473A6E97}"/>
                  </a:ext>
                </a:extLst>
              </p:cNvPr>
              <p:cNvSpPr txBox="1"/>
              <p:nvPr/>
            </p:nvSpPr>
            <p:spPr>
              <a:xfrm>
                <a:off x="3681908" y="2833377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</m:oMath>
                  </m:oMathPara>
                </a14:m>
                <a:endParaRPr sz="18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EE42192-D094-7845-3E2F-4F2E473A6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908" y="2833377"/>
                <a:ext cx="36004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8">
                <a:extLst>
                  <a:ext uri="{FF2B5EF4-FFF2-40B4-BE49-F238E27FC236}">
                    <a16:creationId xmlns:a16="http://schemas.microsoft.com/office/drawing/2014/main" id="{419AEB9B-6E87-6D8F-8361-4E9E2052FAEC}"/>
                  </a:ext>
                </a:extLst>
              </p:cNvPr>
              <p:cNvSpPr txBox="1"/>
              <p:nvPr/>
            </p:nvSpPr>
            <p:spPr bwMode="auto">
              <a:xfrm>
                <a:off x="2326462" y="3868813"/>
                <a:ext cx="3158877" cy="629852"/>
              </a:xfrm>
              <a:prstGeom prst="rect">
                <a:avLst/>
              </a:prstGeom>
              <a:solidFill>
                <a:srgbClr val="F9FFC6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文字方塊 8">
                <a:extLst>
                  <a:ext uri="{FF2B5EF4-FFF2-40B4-BE49-F238E27FC236}">
                    <a16:creationId xmlns:a16="http://schemas.microsoft.com/office/drawing/2014/main" id="{419AEB9B-6E87-6D8F-8361-4E9E2052F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26462" y="3868813"/>
                <a:ext cx="3158877" cy="629852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own Arrow 5">
            <a:extLst>
              <a:ext uri="{FF2B5EF4-FFF2-40B4-BE49-F238E27FC236}">
                <a16:creationId xmlns:a16="http://schemas.microsoft.com/office/drawing/2014/main" id="{C1B45C37-3F1A-C9A1-8D39-2EA1CA9CD846}"/>
              </a:ext>
            </a:extLst>
          </p:cNvPr>
          <p:cNvSpPr/>
          <p:nvPr/>
        </p:nvSpPr>
        <p:spPr>
          <a:xfrm>
            <a:off x="3753234" y="3444261"/>
            <a:ext cx="288714" cy="18300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98598E-B59A-9022-557E-7CCE988D5AF6}"/>
                  </a:ext>
                </a:extLst>
              </p:cNvPr>
              <p:cNvSpPr txBox="1"/>
              <p:nvPr/>
            </p:nvSpPr>
            <p:spPr>
              <a:xfrm>
                <a:off x="1226852" y="620688"/>
                <a:ext cx="7569884" cy="8735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dirty="0">
                    <a:cs typeface="Times New Roman" panose="02020603050405020304" pitchFamily="18" charset="0"/>
                  </a:rPr>
                  <a:t>Solutions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TW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of </a:t>
                </a:r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Linear</a:t>
                </a:r>
                <a:r>
                  <a:rPr lang="en-US" sz="1800" dirty="0">
                    <a:cs typeface="Times New Roman" panose="02020603050405020304" pitchFamily="18" charset="0"/>
                  </a:rPr>
                  <a:t> inhomogeneous ODE equals </a:t>
                </a:r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one </a:t>
                </a:r>
                <a:r>
                  <a:rPr lang="en-US" sz="1800" dirty="0">
                    <a:cs typeface="Times New Roman" panose="02020603050405020304" pitchFamily="18" charset="0"/>
                  </a:rPr>
                  <a:t>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of the inhomogeneous ODE plus </a:t>
                </a:r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the</a:t>
                </a:r>
                <a:r>
                  <a:rPr lang="en-US" sz="1800" dirty="0">
                    <a:cs typeface="Times New Roman" panose="02020603050405020304" pitchFamily="18" charset="0"/>
                  </a:rPr>
                  <a:t>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 of the homogeneous ODE.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98598E-B59A-9022-557E-7CCE988D5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852" y="620688"/>
                <a:ext cx="7569884" cy="873509"/>
              </a:xfrm>
              <a:prstGeom prst="rect">
                <a:avLst/>
              </a:prstGeom>
              <a:blipFill>
                <a:blip r:embed="rId6"/>
                <a:stretch>
                  <a:fillRect l="-67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9AE7AB-F726-247D-CB12-39C5B12406EE}"/>
                  </a:ext>
                </a:extLst>
              </p:cNvPr>
              <p:cNvSpPr txBox="1"/>
              <p:nvPr/>
            </p:nvSpPr>
            <p:spPr>
              <a:xfrm>
                <a:off x="1226852" y="1564587"/>
                <a:ext cx="7569884" cy="8735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dirty="0">
                    <a:cs typeface="Times New Roman" panose="02020603050405020304" pitchFamily="18" charset="0"/>
                  </a:rPr>
                  <a:t>The difference between any two solutions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TW" sz="18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 of a </a:t>
                </a:r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Linear</a:t>
                </a:r>
                <a:r>
                  <a:rPr lang="en-US" sz="1800" dirty="0">
                    <a:cs typeface="Times New Roman" panose="02020603050405020304" pitchFamily="18" charset="0"/>
                  </a:rPr>
                  <a:t> inhomogeneous ODE equals </a:t>
                </a:r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a</a:t>
                </a:r>
                <a:r>
                  <a:rPr lang="en-US" sz="1800" dirty="0">
                    <a:cs typeface="Times New Roman" panose="02020603050405020304" pitchFamily="18" charset="0"/>
                  </a:rPr>
                  <a:t> solution of the homogeneous ODE.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9AE7AB-F726-247D-CB12-39C5B1240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852" y="1564587"/>
                <a:ext cx="7569884" cy="873509"/>
              </a:xfrm>
              <a:prstGeom prst="rect">
                <a:avLst/>
              </a:prstGeom>
              <a:blipFill>
                <a:blip r:embed="rId7"/>
                <a:stretch>
                  <a:fillRect l="-670" b="-1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32D50A-F581-A074-5952-57F52405B286}"/>
                  </a:ext>
                </a:extLst>
              </p:cNvPr>
              <p:cNvSpPr txBox="1"/>
              <p:nvPr/>
            </p:nvSpPr>
            <p:spPr>
              <a:xfrm>
                <a:off x="1217098" y="4655378"/>
                <a:ext cx="59766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r>
                  <a:rPr lang="en-US" sz="1800" dirty="0">
                    <a:cs typeface="Times New Roman" panose="02020603050405020304" pitchFamily="18" charset="0"/>
                  </a:rPr>
                  <a:t>equals </a:t>
                </a:r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a</a:t>
                </a:r>
                <a:r>
                  <a:rPr lang="en-US" sz="1800" dirty="0">
                    <a:cs typeface="Times New Roman" panose="02020603050405020304" pitchFamily="18" charset="0"/>
                  </a:rPr>
                  <a:t>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 of the homogeneous ODE.</a:t>
                </a:r>
                <a:endParaRPr lang="en-US" sz="1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32D50A-F581-A074-5952-57F52405B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98" y="4655378"/>
                <a:ext cx="5976664" cy="369332"/>
              </a:xfrm>
              <a:prstGeom prst="rect">
                <a:avLst/>
              </a:prstGeom>
              <a:blipFill>
                <a:blip r:embed="rId8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A6A1A47-0666-616C-AE5F-107AF3231CF2}"/>
                  </a:ext>
                </a:extLst>
              </p:cNvPr>
              <p:cNvSpPr txBox="1"/>
              <p:nvPr/>
            </p:nvSpPr>
            <p:spPr>
              <a:xfrm>
                <a:off x="3283602" y="5108747"/>
                <a:ext cx="1728192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A6A1A47-0666-616C-AE5F-107AF3231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602" y="5108747"/>
                <a:ext cx="1728192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487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 animBg="1"/>
      <p:bldP spid="8" grpId="0"/>
      <p:bldP spid="10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0911C-5B8E-AF9B-7A6C-1CBB27C36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>
            <a:extLst>
              <a:ext uri="{FF2B5EF4-FFF2-40B4-BE49-F238E27FC236}">
                <a16:creationId xmlns:a16="http://schemas.microsoft.com/office/drawing/2014/main" id="{78BFC410-DC76-847D-25A2-D0083EACB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4358" y="1186112"/>
            <a:ext cx="2910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dirty="0">
                <a:solidFill>
                  <a:srgbClr val="FF0000"/>
                </a:solidFill>
              </a:rPr>
              <a:t>Equation of motion of SHM 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pic>
        <p:nvPicPr>
          <p:cNvPr id="10" name="Picture 55" descr="\\psf\Dropbox\Documents\課程\Halliday10E\Image Gallery\CH15\halliday_10e_fig_15_07.jpg">
            <a:extLst>
              <a:ext uri="{FF2B5EF4-FFF2-40B4-BE49-F238E27FC236}">
                <a16:creationId xmlns:a16="http://schemas.microsoft.com/office/drawing/2014/main" id="{936A897E-4E8E-94D1-FDC8-1A2AD0BE2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51"/>
          <a:stretch/>
        </p:blipFill>
        <p:spPr bwMode="auto">
          <a:xfrm>
            <a:off x="1763688" y="1660926"/>
            <a:ext cx="3252193" cy="197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EB0E440E-6F7F-C6F7-704D-9249CD8DB0D2}"/>
                  </a:ext>
                </a:extLst>
              </p:cNvPr>
              <p:cNvSpPr txBox="1"/>
              <p:nvPr/>
            </p:nvSpPr>
            <p:spPr bwMode="auto">
              <a:xfrm>
                <a:off x="2546022" y="3846201"/>
                <a:ext cx="939360" cy="2769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180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𝑘𝑥</m:t>
                      </m:r>
                    </m:oMath>
                  </m:oMathPara>
                </a14:m>
                <a:endParaRPr kumimoji="1" lang="zh-TW" altLang="en-US" sz="1800" i="1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EB0E440E-6F7F-C6F7-704D-9249CD8DB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6022" y="3846201"/>
                <a:ext cx="939360" cy="276999"/>
              </a:xfrm>
              <a:prstGeom prst="rect">
                <a:avLst/>
              </a:prstGeom>
              <a:blipFill>
                <a:blip r:embed="rId3"/>
                <a:stretch>
                  <a:fillRect l="-5333" r="-4000"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45A5D420-3368-2FEC-97B7-A5290BB9CE8C}"/>
                  </a:ext>
                </a:extLst>
              </p:cNvPr>
              <p:cNvSpPr txBox="1"/>
              <p:nvPr/>
            </p:nvSpPr>
            <p:spPr bwMode="auto">
              <a:xfrm>
                <a:off x="2546022" y="4461265"/>
                <a:ext cx="2199640" cy="55579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45A5D420-3368-2FEC-97B7-A5290BB9C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6022" y="4461265"/>
                <a:ext cx="2199640" cy="555793"/>
              </a:xfrm>
              <a:prstGeom prst="rect">
                <a:avLst/>
              </a:prstGeom>
              <a:blipFill>
                <a:blip r:embed="rId4"/>
                <a:stretch>
                  <a:fillRect l="-2299" r="-575" b="-1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7ED9899F-ABC0-633A-E14A-067FCC51783F}"/>
                  </a:ext>
                </a:extLst>
              </p:cNvPr>
              <p:cNvSpPr txBox="1"/>
              <p:nvPr/>
            </p:nvSpPr>
            <p:spPr bwMode="auto">
              <a:xfrm>
                <a:off x="2511539" y="4453300"/>
                <a:ext cx="1403782" cy="55579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𝑘𝑥</m:t>
                      </m:r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7ED9899F-ABC0-633A-E14A-067FCC517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1539" y="4453300"/>
                <a:ext cx="1403782" cy="555793"/>
              </a:xfrm>
              <a:prstGeom prst="rect">
                <a:avLst/>
              </a:prstGeom>
              <a:blipFill>
                <a:blip r:embed="rId5"/>
                <a:stretch>
                  <a:fillRect l="-1786" r="-2679" b="-1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01638EB1-11CE-B380-5683-0AB3EA8C6B4D}"/>
                  </a:ext>
                </a:extLst>
              </p:cNvPr>
              <p:cNvSpPr txBox="1"/>
              <p:nvPr/>
            </p:nvSpPr>
            <p:spPr bwMode="auto">
              <a:xfrm>
                <a:off x="2511539" y="4487547"/>
                <a:ext cx="1550681" cy="55579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01638EB1-11CE-B380-5683-0AB3EA8C6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1539" y="4487547"/>
                <a:ext cx="1550681" cy="555793"/>
              </a:xfrm>
              <a:prstGeom prst="rect">
                <a:avLst/>
              </a:prstGeom>
              <a:blipFill>
                <a:blip r:embed="rId6"/>
                <a:stretch>
                  <a:fillRect l="-3252" r="-3252" b="-1590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196598E2-586B-C7DB-F667-139C26429EB9}"/>
                  </a:ext>
                </a:extLst>
              </p:cNvPr>
              <p:cNvSpPr txBox="1"/>
              <p:nvPr/>
            </p:nvSpPr>
            <p:spPr bwMode="auto">
              <a:xfrm>
                <a:off x="5580112" y="4293096"/>
                <a:ext cx="905311" cy="81836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196598E2-586B-C7DB-F667-139C26429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0112" y="4293096"/>
                <a:ext cx="905311" cy="818366"/>
              </a:xfrm>
              <a:prstGeom prst="rect">
                <a:avLst/>
              </a:prstGeom>
              <a:blipFill>
                <a:blip r:embed="rId7"/>
                <a:stretch>
                  <a:fillRect l="-2778" r="-277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7">
            <a:extLst>
              <a:ext uri="{FF2B5EF4-FFF2-40B4-BE49-F238E27FC236}">
                <a16:creationId xmlns:a16="http://schemas.microsoft.com/office/drawing/2014/main" id="{E66DD4A4-33B5-1D3F-DD6A-BF9B32C97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672" y="5517232"/>
            <a:ext cx="6876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/>
              <a:t>This is a </a:t>
            </a:r>
            <a:r>
              <a:rPr lang="en-US" altLang="zh-TW" sz="1800" dirty="0">
                <a:solidFill>
                  <a:srgbClr val="FF0000"/>
                </a:solidFill>
              </a:rPr>
              <a:t>Homogeneous 2</a:t>
            </a:r>
            <a:r>
              <a:rPr lang="en-US" altLang="zh-TW" sz="1800" baseline="30000" dirty="0">
                <a:solidFill>
                  <a:srgbClr val="FF0000"/>
                </a:solidFill>
              </a:rPr>
              <a:t>nd</a:t>
            </a:r>
            <a:r>
              <a:rPr lang="en-US" altLang="zh-TW" sz="1800" dirty="0">
                <a:solidFill>
                  <a:srgbClr val="FF0000"/>
                </a:solidFill>
              </a:rPr>
              <a:t> order Linear ODE.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8">
                <a:extLst>
                  <a:ext uri="{FF2B5EF4-FFF2-40B4-BE49-F238E27FC236}">
                    <a16:creationId xmlns:a16="http://schemas.microsoft.com/office/drawing/2014/main" id="{345BAB19-FF72-A3F7-D805-E56241A95362}"/>
                  </a:ext>
                </a:extLst>
              </p:cNvPr>
              <p:cNvSpPr txBox="1"/>
              <p:nvPr/>
            </p:nvSpPr>
            <p:spPr bwMode="auto">
              <a:xfrm>
                <a:off x="2546792" y="5921428"/>
                <a:ext cx="2687210" cy="369332"/>
              </a:xfrm>
              <a:prstGeom prst="rect">
                <a:avLst/>
              </a:prstGeom>
              <a:solidFill>
                <a:srgbClr val="F9FFC6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8">
                <a:extLst>
                  <a:ext uri="{FF2B5EF4-FFF2-40B4-BE49-F238E27FC236}">
                    <a16:creationId xmlns:a16="http://schemas.microsoft.com/office/drawing/2014/main" id="{7A1F1B33-14B1-258C-13FA-0E83B39D1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6792" y="5921428"/>
                <a:ext cx="2687210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604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1" animBg="1"/>
      <p:bldP spid="12" grpId="0" animBg="1"/>
      <p:bldP spid="16" grpId="0" animBg="1"/>
      <p:bldP spid="3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圖片 1" descr="deca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8" t="9094" b="5412"/>
          <a:stretch>
            <a:fillRect/>
          </a:stretch>
        </p:blipFill>
        <p:spPr bwMode="auto">
          <a:xfrm>
            <a:off x="4422738" y="2846153"/>
            <a:ext cx="2664296" cy="186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 bwMode="auto">
              <a:xfrm flipH="1">
                <a:off x="6739748" y="4393733"/>
                <a:ext cx="21604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739748" y="4393733"/>
                <a:ext cx="216049" cy="369332"/>
              </a:xfrm>
              <a:prstGeom prst="rect">
                <a:avLst/>
              </a:prstGeom>
              <a:blipFill>
                <a:blip r:embed="rId3"/>
                <a:stretch>
                  <a:fillRect r="-1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 bwMode="auto">
              <a:xfrm>
                <a:off x="4392718" y="3348277"/>
                <a:ext cx="36001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2718" y="3348277"/>
                <a:ext cx="36001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7">
                <a:extLst>
                  <a:ext uri="{FF2B5EF4-FFF2-40B4-BE49-F238E27FC236}">
                    <a16:creationId xmlns:a16="http://schemas.microsoft.com/office/drawing/2014/main" id="{F1C617FF-F6EF-CB4C-A42F-3FC74E612260}"/>
                  </a:ext>
                </a:extLst>
              </p:cNvPr>
              <p:cNvSpPr txBox="1"/>
              <p:nvPr/>
            </p:nvSpPr>
            <p:spPr bwMode="auto">
              <a:xfrm>
                <a:off x="4528902" y="4844975"/>
                <a:ext cx="1936941" cy="61824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zh-TW" alt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l-GR" altLang="zh-TW" sz="1800" b="0" i="1" smtClean="0">
                          <a:latin typeface="Cambria Math"/>
                          <a:ea typeface="Cambria Math"/>
                        </a:rPr>
                        <m:t>Γ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5" name="文字方塊 17">
                <a:extLst>
                  <a:ext uri="{FF2B5EF4-FFF2-40B4-BE49-F238E27FC236}">
                    <a16:creationId xmlns:a16="http://schemas.microsoft.com/office/drawing/2014/main" id="{F1C617FF-F6EF-CB4C-A42F-3FC74E612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28902" y="4844975"/>
                <a:ext cx="1936941" cy="618246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5">
                <a:extLst>
                  <a:ext uri="{FF2B5EF4-FFF2-40B4-BE49-F238E27FC236}">
                    <a16:creationId xmlns:a16="http://schemas.microsoft.com/office/drawing/2014/main" id="{8C76998D-5684-7247-8581-30FC4139DE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8706" y="5559923"/>
                <a:ext cx="305132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zh-TW" altLang="en-US" sz="1800" dirty="0"/>
                  <a:t>的微分，與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</a:rPr>
                      <m:t>𝑁</m:t>
                    </m:r>
                  </m:oMath>
                </a14:m>
                <a:r>
                  <a:rPr lang="zh-TW" altLang="en-US" sz="1800" dirty="0"/>
                  <a:t>成正比。</a:t>
                </a:r>
              </a:p>
            </p:txBody>
          </p:sp>
        </mc:Choice>
        <mc:Fallback xmlns="">
          <p:sp>
            <p:nvSpPr>
              <p:cNvPr id="17" name="文字方塊 5">
                <a:extLst>
                  <a:ext uri="{FF2B5EF4-FFF2-40B4-BE49-F238E27FC236}">
                    <a16:creationId xmlns:a16="http://schemas.microsoft.com/office/drawing/2014/main" id="{8C76998D-5684-7247-8581-30FC4139D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18706" y="5559923"/>
                <a:ext cx="3051324" cy="369332"/>
              </a:xfrm>
              <a:prstGeom prst="rect">
                <a:avLst/>
              </a:prstGeom>
              <a:blipFill>
                <a:blip r:embed="rId6"/>
                <a:stretch>
                  <a:fillRect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8">
                <a:extLst>
                  <a:ext uri="{FF2B5EF4-FFF2-40B4-BE49-F238E27FC236}">
                    <a16:creationId xmlns:a16="http://schemas.microsoft.com/office/drawing/2014/main" id="{F6A75D2E-5D01-08A8-6499-431482A52B89}"/>
                  </a:ext>
                </a:extLst>
              </p:cNvPr>
              <p:cNvSpPr txBox="1"/>
              <p:nvPr/>
            </p:nvSpPr>
            <p:spPr bwMode="auto">
              <a:xfrm>
                <a:off x="924914" y="4932153"/>
                <a:ext cx="2012987" cy="52591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6" name="文字方塊 8">
                <a:extLst>
                  <a:ext uri="{FF2B5EF4-FFF2-40B4-BE49-F238E27FC236}">
                    <a16:creationId xmlns:a16="http://schemas.microsoft.com/office/drawing/2014/main" id="{F6A75D2E-5D01-08A8-6499-431482A52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4914" y="4932153"/>
                <a:ext cx="2012987" cy="525913"/>
              </a:xfrm>
              <a:prstGeom prst="rect">
                <a:avLst/>
              </a:prstGeom>
              <a:blipFill>
                <a:blip r:embed="rId7"/>
                <a:stretch>
                  <a:fillRect l="-1875" t="-2381" b="-1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-right Arrow 6">
            <a:extLst>
              <a:ext uri="{FF2B5EF4-FFF2-40B4-BE49-F238E27FC236}">
                <a16:creationId xmlns:a16="http://schemas.microsoft.com/office/drawing/2014/main" id="{214ED657-AF5D-0BA9-D0E7-A2E1AA88E4C7}"/>
              </a:ext>
            </a:extLst>
          </p:cNvPr>
          <p:cNvSpPr/>
          <p:nvPr/>
        </p:nvSpPr>
        <p:spPr>
          <a:xfrm>
            <a:off x="3952838" y="5075033"/>
            <a:ext cx="576064" cy="288032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444F220-5215-EE9E-2738-3C7386B86083}"/>
                  </a:ext>
                </a:extLst>
              </p:cNvPr>
              <p:cNvSpPr txBox="1"/>
              <p:nvPr/>
            </p:nvSpPr>
            <p:spPr bwMode="auto">
              <a:xfrm>
                <a:off x="806442" y="1852270"/>
                <a:ext cx="748883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TW" sz="1800"/>
                  <a:t>這個微分方程式</a:t>
                </a:r>
                <a:r>
                  <a:rPr lang="en-TW" sz="1800" dirty="0"/>
                  <a:t>，與放射性原子核數目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en-TW" sz="1800" dirty="0"/>
                  <a:t>的衰變方程式完全一樣！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444F220-5215-EE9E-2738-3C7386B86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6442" y="1852270"/>
                <a:ext cx="7488832" cy="369332"/>
              </a:xfrm>
              <a:prstGeom prst="rect">
                <a:avLst/>
              </a:prstGeom>
              <a:blipFill>
                <a:blip r:embed="rId8"/>
                <a:stretch>
                  <a:fillRect l="-677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3">
                <a:extLst>
                  <a:ext uri="{FF2B5EF4-FFF2-40B4-BE49-F238E27FC236}">
                    <a16:creationId xmlns:a16="http://schemas.microsoft.com/office/drawing/2014/main" id="{C0F5CA98-22EE-0105-5DA4-FC963E46F7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8210" y="5599660"/>
                <a:ext cx="385762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zh-TW" altLang="en-US" sz="1800" dirty="0"/>
                  <a:t>的微分與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zh-TW" altLang="en-US" sz="1800" dirty="0"/>
                  <a:t>成正比！</a:t>
                </a:r>
              </a:p>
            </p:txBody>
          </p:sp>
        </mc:Choice>
        <mc:Fallback xmlns="">
          <p:sp>
            <p:nvSpPr>
              <p:cNvPr id="9" name="文字方塊 3">
                <a:extLst>
                  <a:ext uri="{FF2B5EF4-FFF2-40B4-BE49-F238E27FC236}">
                    <a16:creationId xmlns:a16="http://schemas.microsoft.com/office/drawing/2014/main" id="{C0F5CA98-22EE-0105-5DA4-FC963E46F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8210" y="5599660"/>
                <a:ext cx="3857625" cy="369332"/>
              </a:xfrm>
              <a:prstGeom prst="rect">
                <a:avLst/>
              </a:prstGeom>
              <a:blipFill>
                <a:blip r:embed="rId9"/>
                <a:stretch>
                  <a:fillRect t="-10345" b="-241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F04_14">
            <a:extLst>
              <a:ext uri="{FF2B5EF4-FFF2-40B4-BE49-F238E27FC236}">
                <a16:creationId xmlns:a16="http://schemas.microsoft.com/office/drawing/2014/main" id="{0FE16937-167C-2DAF-25F7-F452DCA01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9" r="6624" b="16972"/>
          <a:stretch>
            <a:fillRect/>
          </a:stretch>
        </p:blipFill>
        <p:spPr bwMode="auto">
          <a:xfrm>
            <a:off x="908210" y="2857954"/>
            <a:ext cx="3332660" cy="188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1E38A2-1611-DC3E-C132-8BBF900ACFEB}"/>
              </a:ext>
            </a:extLst>
          </p:cNvPr>
          <p:cNvSpPr txBox="1"/>
          <p:nvPr/>
        </p:nvSpPr>
        <p:spPr bwMode="auto">
          <a:xfrm>
            <a:off x="901808" y="5981184"/>
            <a:ext cx="76328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TW" sz="1800" dirty="0"/>
              <a:t>兩者的物理完全無關，但數學方程式完全相同，解就完全一樣！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2">
                <a:extLst>
                  <a:ext uri="{FF2B5EF4-FFF2-40B4-BE49-F238E27FC236}">
                    <a16:creationId xmlns:a16="http://schemas.microsoft.com/office/drawing/2014/main" id="{18D68775-77F6-63F0-0923-8678A29C99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9568" y="316254"/>
                <a:ext cx="2528643" cy="36933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r>
                  <a:rPr lang="zh-TW" altLang="en-US" sz="1800" dirty="0">
                    <a:solidFill>
                      <a:srgbClr val="FF0000"/>
                    </a:solidFill>
                  </a:rPr>
                  <a:t>水平速度的速度分量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zh-TW" alt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文字方塊 2">
                <a:extLst>
                  <a:ext uri="{FF2B5EF4-FFF2-40B4-BE49-F238E27FC236}">
                    <a16:creationId xmlns:a16="http://schemas.microsoft.com/office/drawing/2014/main" id="{18D68775-77F6-63F0-0923-8678A29C9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9568" y="316254"/>
                <a:ext cx="2528643" cy="369332"/>
              </a:xfrm>
              <a:prstGeom prst="rect">
                <a:avLst/>
              </a:prstGeom>
              <a:blipFill>
                <a:blip r:embed="rId11"/>
                <a:stretch>
                  <a:fillRect l="-1990" t="-6452" b="-19355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8">
                <a:extLst>
                  <a:ext uri="{FF2B5EF4-FFF2-40B4-BE49-F238E27FC236}">
                    <a16:creationId xmlns:a16="http://schemas.microsoft.com/office/drawing/2014/main" id="{B72B8C96-4E01-B77A-EDAF-1ADC26F4A59A}"/>
                  </a:ext>
                </a:extLst>
              </p:cNvPr>
              <p:cNvSpPr txBox="1"/>
              <p:nvPr/>
            </p:nvSpPr>
            <p:spPr bwMode="auto">
              <a:xfrm>
                <a:off x="834094" y="910404"/>
                <a:ext cx="1397306" cy="52591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4" name="文字方塊 8">
                <a:extLst>
                  <a:ext uri="{FF2B5EF4-FFF2-40B4-BE49-F238E27FC236}">
                    <a16:creationId xmlns:a16="http://schemas.microsoft.com/office/drawing/2014/main" id="{B72B8C96-4E01-B77A-EDAF-1ADC26F4A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4094" y="910404"/>
                <a:ext cx="1397306" cy="525913"/>
              </a:xfrm>
              <a:prstGeom prst="rect">
                <a:avLst/>
              </a:prstGeom>
              <a:blipFill>
                <a:blip r:embed="rId12"/>
                <a:stretch>
                  <a:fillRect l="-3604" t="-2326" b="-1395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8">
                <a:extLst>
                  <a:ext uri="{FF2B5EF4-FFF2-40B4-BE49-F238E27FC236}">
                    <a16:creationId xmlns:a16="http://schemas.microsoft.com/office/drawing/2014/main" id="{9114FF97-1838-22F5-77B7-EBE4C2A4B570}"/>
                  </a:ext>
                </a:extLst>
              </p:cNvPr>
              <p:cNvSpPr txBox="1"/>
              <p:nvPr/>
            </p:nvSpPr>
            <p:spPr bwMode="auto">
              <a:xfrm>
                <a:off x="3298211" y="848298"/>
                <a:ext cx="1446165" cy="618246"/>
              </a:xfrm>
              <a:prstGeom prst="rect">
                <a:avLst/>
              </a:prstGeom>
              <a:solidFill>
                <a:srgbClr val="F9FFC6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文字方塊 8">
                <a:extLst>
                  <a:ext uri="{FF2B5EF4-FFF2-40B4-BE49-F238E27FC236}">
                    <a16:creationId xmlns:a16="http://schemas.microsoft.com/office/drawing/2014/main" id="{9114FF97-1838-22F5-77B7-EBE4C2A4B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98211" y="848298"/>
                <a:ext cx="1446165" cy="618246"/>
              </a:xfrm>
              <a:prstGeom prst="rect">
                <a:avLst/>
              </a:prstGeom>
              <a:blipFill>
                <a:blip r:embed="rId13"/>
                <a:stretch>
                  <a:fillRect b="-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6CEBBBC6-003F-E3F9-DEBE-0426FB31D410}"/>
              </a:ext>
            </a:extLst>
          </p:cNvPr>
          <p:cNvSpPr/>
          <p:nvPr/>
        </p:nvSpPr>
        <p:spPr>
          <a:xfrm>
            <a:off x="2557674" y="1046401"/>
            <a:ext cx="414263" cy="259363"/>
          </a:xfrm>
          <a:prstGeom prst="leftRightArrow">
            <a:avLst>
              <a:gd name="adj1" fmla="val 42336"/>
              <a:gd name="adj2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394C17B-E5BD-80BC-61EA-43BA8857956F}"/>
                  </a:ext>
                </a:extLst>
              </p:cNvPr>
              <p:cNvSpPr txBox="1"/>
              <p:nvPr/>
            </p:nvSpPr>
            <p:spPr>
              <a:xfrm>
                <a:off x="806688" y="1476581"/>
                <a:ext cx="715033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cs typeface="Times New Roman" panose="02020603050405020304" pitchFamily="18" charset="0"/>
                  </a:rPr>
                  <a:t>This is a </a:t>
                </a:r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first order ordinary differential equation of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394C17B-E5BD-80BC-61EA-43BA88579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88" y="1476581"/>
                <a:ext cx="7150339" cy="369332"/>
              </a:xfrm>
              <a:prstGeom prst="rect">
                <a:avLst/>
              </a:prstGeom>
              <a:blipFill>
                <a:blip r:embed="rId14"/>
                <a:stretch>
                  <a:fillRect l="-709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3">
                <a:extLst>
                  <a:ext uri="{FF2B5EF4-FFF2-40B4-BE49-F238E27FC236}">
                    <a16:creationId xmlns:a16="http://schemas.microsoft.com/office/drawing/2014/main" id="{849B70D4-4D3E-10A0-3FE8-E760A58C6B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41161" y="961170"/>
                <a:ext cx="385762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zh-TW" altLang="en-US" sz="1800" dirty="0"/>
                  <a:t>的一次微分與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zh-TW" altLang="en-US" sz="1800" dirty="0"/>
                  <a:t>成正比！</a:t>
                </a:r>
              </a:p>
            </p:txBody>
          </p:sp>
        </mc:Choice>
        <mc:Fallback xmlns="">
          <p:sp>
            <p:nvSpPr>
              <p:cNvPr id="14" name="文字方塊 3">
                <a:extLst>
                  <a:ext uri="{FF2B5EF4-FFF2-40B4-BE49-F238E27FC236}">
                    <a16:creationId xmlns:a16="http://schemas.microsoft.com/office/drawing/2014/main" id="{849B70D4-4D3E-10A0-3FE8-E760A58C6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41161" y="961170"/>
                <a:ext cx="3857625" cy="369332"/>
              </a:xfrm>
              <a:prstGeom prst="rect">
                <a:avLst/>
              </a:prstGeom>
              <a:blipFill>
                <a:blip r:embed="rId15"/>
                <a:stretch>
                  <a:fillRect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EB4C974E-5651-EFE5-38F0-2DBDDF1480C5}"/>
              </a:ext>
            </a:extLst>
          </p:cNvPr>
          <p:cNvSpPr txBox="1"/>
          <p:nvPr/>
        </p:nvSpPr>
        <p:spPr>
          <a:xfrm>
            <a:off x="806442" y="2278276"/>
            <a:ext cx="8361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differential equation is identical to the decay equation of radioactive atomic nuclei.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85C51C-69A4-5146-305D-8171D99ED27D}"/>
              </a:ext>
            </a:extLst>
          </p:cNvPr>
          <p:cNvSpPr txBox="1"/>
          <p:nvPr/>
        </p:nvSpPr>
        <p:spPr>
          <a:xfrm>
            <a:off x="877532" y="6369531"/>
            <a:ext cx="8361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physics is different. But since the equations are identical, the solutions are the same.</a:t>
            </a:r>
          </a:p>
        </p:txBody>
      </p:sp>
    </p:spTree>
    <p:extLst>
      <p:ext uri="{BB962C8B-B14F-4D97-AF65-F5344CB8AC3E}">
        <p14:creationId xmlns:p14="http://schemas.microsoft.com/office/powerpoint/2010/main" val="3925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5" grpId="0" animBg="1"/>
      <p:bldP spid="17" grpId="0"/>
      <p:bldP spid="7" grpId="0" animBg="1"/>
      <p:bldP spid="8" grpId="0"/>
      <p:bldP spid="9" grpId="0"/>
      <p:bldP spid="11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C51E3-A398-C09C-4DE3-1CE10A1BB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>
            <a:extLst>
              <a:ext uri="{FF2B5EF4-FFF2-40B4-BE49-F238E27FC236}">
                <a16:creationId xmlns:a16="http://schemas.microsoft.com/office/drawing/2014/main" id="{F52FCF0E-4CFA-8069-B26A-6C04604DE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789" y="1600224"/>
            <a:ext cx="44578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dirty="0"/>
              <a:t>It is called </a:t>
            </a:r>
            <a:r>
              <a:rPr lang="en-US" altLang="zh-TW" sz="1800" dirty="0">
                <a:solidFill>
                  <a:srgbClr val="FF0000"/>
                </a:solidFill>
              </a:rPr>
              <a:t>linear</a:t>
            </a:r>
            <a:r>
              <a:rPr lang="en-US" altLang="zh-TW" sz="1800" dirty="0"/>
              <a:t> because of this theorem</a:t>
            </a:r>
            <a:r>
              <a:rPr lang="zh-TW" altLang="en-US" sz="1800" dirty="0"/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8" name="Text Box 6">
                <a:extLst>
                  <a:ext uri="{FF2B5EF4-FFF2-40B4-BE49-F238E27FC236}">
                    <a16:creationId xmlns:a16="http://schemas.microsoft.com/office/drawing/2014/main" id="{32CAB924-85B1-F209-934F-DFBFD50A8E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4802" y="1997899"/>
                <a:ext cx="546811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None/>
                </a:pPr>
                <a:r>
                  <a:rPr lang="en-US" altLang="zh-TW" sz="1800" dirty="0"/>
                  <a:t>If we could find two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sz="1800" dirty="0"/>
                  <a:t> satisfying </a:t>
                </a:r>
                <a:endParaRPr lang="zh-TW" altLang="en-US" sz="1800" dirty="0"/>
              </a:p>
            </p:txBody>
          </p:sp>
        </mc:Choice>
        <mc:Fallback xmlns="">
          <p:sp>
            <p:nvSpPr>
              <p:cNvPr id="16388" name="Text Box 6">
                <a:extLst>
                  <a:ext uri="{FF2B5EF4-FFF2-40B4-BE49-F238E27FC236}">
                    <a16:creationId xmlns:a16="http://schemas.microsoft.com/office/drawing/2014/main" id="{07798F6F-63FD-2D91-A557-7C3D81BAE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4802" y="1997899"/>
                <a:ext cx="5468114" cy="369332"/>
              </a:xfrm>
              <a:prstGeom prst="rect">
                <a:avLst/>
              </a:prstGeom>
              <a:blipFill>
                <a:blip r:embed="rId2"/>
                <a:stretch>
                  <a:fillRect l="-926" t="-6667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90" name="Text Box 8">
            <a:extLst>
              <a:ext uri="{FF2B5EF4-FFF2-40B4-BE49-F238E27FC236}">
                <a16:creationId xmlns:a16="http://schemas.microsoft.com/office/drawing/2014/main" id="{FE4F3F6F-D31F-0030-05E5-7DAEF6B5F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5617" y="1361746"/>
            <a:ext cx="2376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TW" altLang="en-US" sz="1800" dirty="0"/>
          </a:p>
        </p:txBody>
      </p:sp>
      <p:sp>
        <p:nvSpPr>
          <p:cNvPr id="16391" name="Text Box 9">
            <a:extLst>
              <a:ext uri="{FF2B5EF4-FFF2-40B4-BE49-F238E27FC236}">
                <a16:creationId xmlns:a16="http://schemas.microsoft.com/office/drawing/2014/main" id="{19F9A69F-5541-F724-E490-3E2334347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867" y="2449904"/>
            <a:ext cx="41041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dirty="0"/>
              <a:t>any</a:t>
            </a:r>
            <a:r>
              <a:rPr lang="zh-TW" altLang="en-US" sz="1800" dirty="0"/>
              <a:t> </a:t>
            </a:r>
            <a:r>
              <a:rPr lang="en-US" altLang="zh-TW" sz="1800" dirty="0">
                <a:solidFill>
                  <a:srgbClr val="FF0000"/>
                </a:solidFill>
              </a:rPr>
              <a:t>linear combination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6393" name="Text Box 11">
            <a:extLst>
              <a:ext uri="{FF2B5EF4-FFF2-40B4-BE49-F238E27FC236}">
                <a16:creationId xmlns:a16="http://schemas.microsoft.com/office/drawing/2014/main" id="{52701D39-E895-661F-14D4-4DE41CF88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8648" y="2438732"/>
            <a:ext cx="33338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dirty="0"/>
              <a:t>would also satisfy the equation.</a:t>
            </a:r>
            <a:endParaRPr lang="zh-TW" altLang="en-US" sz="1800" dirty="0"/>
          </a:p>
        </p:txBody>
      </p:sp>
      <p:sp>
        <p:nvSpPr>
          <p:cNvPr id="107535" name="Text Box 18">
            <a:extLst>
              <a:ext uri="{FF2B5EF4-FFF2-40B4-BE49-F238E27FC236}">
                <a16:creationId xmlns:a16="http://schemas.microsoft.com/office/drawing/2014/main" id="{A7D7C5A0-18A6-4E11-2A00-0762F2A92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1057" y="4110120"/>
            <a:ext cx="11320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dirty="0"/>
              <a:t>QED</a:t>
            </a:r>
            <a:endParaRPr lang="zh-TW" alt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FDF9D05C-CEB7-BEF8-6276-0DE4225E33D6}"/>
                  </a:ext>
                </a:extLst>
              </p:cNvPr>
              <p:cNvSpPr/>
              <p:nvPr/>
            </p:nvSpPr>
            <p:spPr>
              <a:xfrm>
                <a:off x="3440121" y="2456486"/>
                <a:ext cx="209749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711D7553-5944-EC88-49CD-5392430BA5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121" y="2456486"/>
                <a:ext cx="2097490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B5083683-A1D8-E714-3BDD-17BF1E4645A7}"/>
                  </a:ext>
                </a:extLst>
              </p:cNvPr>
              <p:cNvSpPr/>
              <p:nvPr/>
            </p:nvSpPr>
            <p:spPr>
              <a:xfrm>
                <a:off x="258196" y="3095995"/>
                <a:ext cx="468718" cy="369332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BEED61A8-DC00-9E72-42E2-B0783FB28A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96" y="3095995"/>
                <a:ext cx="46871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8">
                <a:extLst>
                  <a:ext uri="{FF2B5EF4-FFF2-40B4-BE49-F238E27FC236}">
                    <a16:creationId xmlns:a16="http://schemas.microsoft.com/office/drawing/2014/main" id="{B217EB0C-13D9-6B26-3D47-14D0FAAB7A36}"/>
                  </a:ext>
                </a:extLst>
              </p:cNvPr>
              <p:cNvSpPr txBox="1"/>
              <p:nvPr/>
            </p:nvSpPr>
            <p:spPr bwMode="auto">
              <a:xfrm>
                <a:off x="5997171" y="1979264"/>
                <a:ext cx="2791084" cy="369332"/>
              </a:xfrm>
              <a:prstGeom prst="rect">
                <a:avLst/>
              </a:prstGeom>
              <a:solidFill>
                <a:srgbClr val="F9FFC6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文字方塊 8">
                <a:extLst>
                  <a:ext uri="{FF2B5EF4-FFF2-40B4-BE49-F238E27FC236}">
                    <a16:creationId xmlns:a16="http://schemas.microsoft.com/office/drawing/2014/main" id="{8F002634-F212-1690-5887-916AAC2D7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97171" y="1979264"/>
                <a:ext cx="2791084" cy="369332"/>
              </a:xfrm>
              <a:prstGeom prst="rect">
                <a:avLst/>
              </a:prstGeom>
              <a:blipFill>
                <a:blip r:embed="rId6"/>
                <a:stretch>
                  <a:fillRect b="-103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8">
                <a:extLst>
                  <a:ext uri="{FF2B5EF4-FFF2-40B4-BE49-F238E27FC236}">
                    <a16:creationId xmlns:a16="http://schemas.microsoft.com/office/drawing/2014/main" id="{52776048-08F9-4613-5978-218D6F68B65F}"/>
                  </a:ext>
                </a:extLst>
              </p:cNvPr>
              <p:cNvSpPr txBox="1"/>
              <p:nvPr/>
            </p:nvSpPr>
            <p:spPr bwMode="auto">
              <a:xfrm>
                <a:off x="814209" y="3099979"/>
                <a:ext cx="2897011" cy="369332"/>
              </a:xfrm>
              <a:prstGeom prst="rect">
                <a:avLst/>
              </a:prstGeom>
              <a:solidFill>
                <a:srgbClr val="F9FFC6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bSup>
                        <m:sSub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7" name="文字方塊 8">
                <a:extLst>
                  <a:ext uri="{FF2B5EF4-FFF2-40B4-BE49-F238E27FC236}">
                    <a16:creationId xmlns:a16="http://schemas.microsoft.com/office/drawing/2014/main" id="{60940B21-50BA-49D6-D676-DC929782A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4209" y="3099979"/>
                <a:ext cx="2897011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20">
                <a:extLst>
                  <a:ext uri="{FF2B5EF4-FFF2-40B4-BE49-F238E27FC236}">
                    <a16:creationId xmlns:a16="http://schemas.microsoft.com/office/drawing/2014/main" id="{DADA7E1A-72F9-8D1F-64C0-F17B49887587}"/>
                  </a:ext>
                </a:extLst>
              </p:cNvPr>
              <p:cNvSpPr/>
              <p:nvPr/>
            </p:nvSpPr>
            <p:spPr>
              <a:xfrm>
                <a:off x="4612121" y="3075247"/>
                <a:ext cx="474040" cy="369332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矩形 20">
                <a:extLst>
                  <a:ext uri="{FF2B5EF4-FFF2-40B4-BE49-F238E27FC236}">
                    <a16:creationId xmlns:a16="http://schemas.microsoft.com/office/drawing/2014/main" id="{F7326465-504B-BEF7-1221-0AE6AAA8E5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121" y="3075247"/>
                <a:ext cx="47404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003C2232-677B-6940-5716-1CABC49EDEF3}"/>
                  </a:ext>
                </a:extLst>
              </p:cNvPr>
              <p:cNvSpPr txBox="1"/>
              <p:nvPr/>
            </p:nvSpPr>
            <p:spPr bwMode="auto">
              <a:xfrm>
                <a:off x="5168134" y="3079231"/>
                <a:ext cx="2960041" cy="378180"/>
              </a:xfrm>
              <a:prstGeom prst="rect">
                <a:avLst/>
              </a:prstGeom>
              <a:solidFill>
                <a:srgbClr val="F9FFC6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bSup>
                        <m:sSub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4EEA30CB-5781-9A31-D420-536EA59C5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68134" y="3079231"/>
                <a:ext cx="2960041" cy="378180"/>
              </a:xfrm>
              <a:prstGeom prst="rect">
                <a:avLst/>
              </a:prstGeom>
              <a:blipFill>
                <a:blip r:embed="rId9"/>
                <a:stretch>
                  <a:fillRect b="-32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20">
                <a:extLst>
                  <a:ext uri="{FF2B5EF4-FFF2-40B4-BE49-F238E27FC236}">
                    <a16:creationId xmlns:a16="http://schemas.microsoft.com/office/drawing/2014/main" id="{810FE7A7-8699-FF26-B37E-585D9DCEBF56}"/>
                  </a:ext>
                </a:extLst>
              </p:cNvPr>
              <p:cNvSpPr/>
              <p:nvPr/>
            </p:nvSpPr>
            <p:spPr>
              <a:xfrm>
                <a:off x="3948010" y="3081223"/>
                <a:ext cx="415498" cy="369332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0" name="矩形 20">
                <a:extLst>
                  <a:ext uri="{FF2B5EF4-FFF2-40B4-BE49-F238E27FC236}">
                    <a16:creationId xmlns:a16="http://schemas.microsoft.com/office/drawing/2014/main" id="{2DC9A6EF-5E71-2F1A-5CC2-1EC03D966C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010" y="3081223"/>
                <a:ext cx="41549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8">
                <a:extLst>
                  <a:ext uri="{FF2B5EF4-FFF2-40B4-BE49-F238E27FC236}">
                    <a16:creationId xmlns:a16="http://schemas.microsoft.com/office/drawing/2014/main" id="{93EA36D5-2F5F-2935-001D-E8D814D5A000}"/>
                  </a:ext>
                </a:extLst>
              </p:cNvPr>
              <p:cNvSpPr txBox="1"/>
              <p:nvPr/>
            </p:nvSpPr>
            <p:spPr bwMode="auto">
              <a:xfrm>
                <a:off x="823935" y="3735555"/>
                <a:ext cx="6575454" cy="369332"/>
              </a:xfrm>
              <a:prstGeom prst="rect">
                <a:avLst/>
              </a:prstGeom>
              <a:solidFill>
                <a:srgbClr val="F9FFC6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1" name="文字方塊 8">
                <a:extLst>
                  <a:ext uri="{FF2B5EF4-FFF2-40B4-BE49-F238E27FC236}">
                    <a16:creationId xmlns:a16="http://schemas.microsoft.com/office/drawing/2014/main" id="{CEB635EF-1CD7-9401-BB8C-EE21432BB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3935" y="3735555"/>
                <a:ext cx="6575454" cy="369332"/>
              </a:xfrm>
              <a:prstGeom prst="rect">
                <a:avLst/>
              </a:prstGeom>
              <a:blipFill>
                <a:blip r:embed="rId11"/>
                <a:stretch>
                  <a:fillRect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6">
                <a:extLst>
                  <a:ext uri="{FF2B5EF4-FFF2-40B4-BE49-F238E27FC236}">
                    <a16:creationId xmlns:a16="http://schemas.microsoft.com/office/drawing/2014/main" id="{A40876F9-1D6C-66AC-0690-2AC55FDD09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8356" y="4561969"/>
                <a:ext cx="772753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None/>
                </a:pPr>
                <a:r>
                  <a:rPr lang="zh-TW" altLang="en-US" sz="1800" dirty="0"/>
                  <a:t>如果已找到兩個函數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TW" altLang="en-US" sz="1800" dirty="0"/>
                  <a:t>都滿足方程式，</a:t>
                </a:r>
                <a:r>
                  <a:rPr lang="zh-TW" altLang="en-US" sz="1800" dirty="0">
                    <a:latin typeface="Arial" charset="0"/>
                  </a:rPr>
                  <a:t>我們就得到無限多個解！</a:t>
                </a:r>
              </a:p>
            </p:txBody>
          </p:sp>
        </mc:Choice>
        <mc:Fallback xmlns="">
          <p:sp>
            <p:nvSpPr>
              <p:cNvPr id="12" name="Text Box 6">
                <a:extLst>
                  <a:ext uri="{FF2B5EF4-FFF2-40B4-BE49-F238E27FC236}">
                    <a16:creationId xmlns:a16="http://schemas.microsoft.com/office/drawing/2014/main" id="{A40876F9-1D6C-66AC-0690-2AC55FDD0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8356" y="4561969"/>
                <a:ext cx="7727530" cy="369332"/>
              </a:xfrm>
              <a:prstGeom prst="rect">
                <a:avLst/>
              </a:prstGeom>
              <a:blipFill>
                <a:blip r:embed="rId12"/>
                <a:stretch>
                  <a:fillRect l="-821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23">
            <a:extLst>
              <a:ext uri="{FF2B5EF4-FFF2-40B4-BE49-F238E27FC236}">
                <a16:creationId xmlns:a16="http://schemas.microsoft.com/office/drawing/2014/main" id="{7EB8A2ED-32BF-F5F0-4CDE-6C7D1EA0B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914" y="5370514"/>
            <a:ext cx="7561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微分方程式的解需要讓自己挪出足夠的空間，這樣才能滿足起始條件。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6">
                <a:extLst>
                  <a:ext uri="{FF2B5EF4-FFF2-40B4-BE49-F238E27FC236}">
                    <a16:creationId xmlns:a16="http://schemas.microsoft.com/office/drawing/2014/main" id="{88C268EE-8A66-4282-C178-E6E9452F7F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2581" y="5001243"/>
                <a:ext cx="804234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None/>
                </a:pPr>
                <a:r>
                  <a:rPr lang="en-US" altLang="zh-TW" sz="1800" dirty="0"/>
                  <a:t>If we could find two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sz="1800" dirty="0"/>
                  <a:t>, we get infinite number of solutions.</a:t>
                </a:r>
                <a:endParaRPr lang="zh-TW" altLang="en-US" sz="1800" dirty="0"/>
              </a:p>
            </p:txBody>
          </p:sp>
        </mc:Choice>
        <mc:Fallback xmlns="">
          <p:sp>
            <p:nvSpPr>
              <p:cNvPr id="4" name="Text Box 6">
                <a:extLst>
                  <a:ext uri="{FF2B5EF4-FFF2-40B4-BE49-F238E27FC236}">
                    <a16:creationId xmlns:a16="http://schemas.microsoft.com/office/drawing/2014/main" id="{FA50816A-20C1-FDB4-2E08-183B49546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2581" y="5001243"/>
                <a:ext cx="8042349" cy="369332"/>
              </a:xfrm>
              <a:prstGeom prst="rect">
                <a:avLst/>
              </a:prstGeom>
              <a:blipFill>
                <a:blip r:embed="rId13"/>
                <a:stretch>
                  <a:fillRect l="-631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838C48BA-88BE-F4C9-3ECE-D6B27AE88315}"/>
              </a:ext>
            </a:extLst>
          </p:cNvPr>
          <p:cNvSpPr txBox="1"/>
          <p:nvPr/>
        </p:nvSpPr>
        <p:spPr bwMode="auto">
          <a:xfrm>
            <a:off x="755972" y="5786454"/>
            <a:ext cx="62127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That is natural. Then we can fit the initial condition.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8">
                <a:extLst>
                  <a:ext uri="{FF2B5EF4-FFF2-40B4-BE49-F238E27FC236}">
                    <a16:creationId xmlns:a16="http://schemas.microsoft.com/office/drawing/2014/main" id="{08735712-41C2-BD88-81F8-3A7CFC4BD5BB}"/>
                  </a:ext>
                </a:extLst>
              </p:cNvPr>
              <p:cNvSpPr txBox="1"/>
              <p:nvPr/>
            </p:nvSpPr>
            <p:spPr bwMode="auto">
              <a:xfrm>
                <a:off x="5644681" y="700684"/>
                <a:ext cx="2791084" cy="369332"/>
              </a:xfrm>
              <a:prstGeom prst="rect">
                <a:avLst/>
              </a:prstGeom>
              <a:solidFill>
                <a:srgbClr val="F9FFC6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5" name="文字方塊 8">
                <a:extLst>
                  <a:ext uri="{FF2B5EF4-FFF2-40B4-BE49-F238E27FC236}">
                    <a16:creationId xmlns:a16="http://schemas.microsoft.com/office/drawing/2014/main" id="{08735712-41C2-BD88-81F8-3A7CFC4BD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44681" y="700684"/>
                <a:ext cx="2791084" cy="369332"/>
              </a:xfrm>
              <a:prstGeom prst="rect">
                <a:avLst/>
              </a:prstGeom>
              <a:blipFill>
                <a:blip r:embed="rId14"/>
                <a:stretch>
                  <a:fillRect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59B810C0-5864-A400-9623-080D0CAD1D90}"/>
              </a:ext>
            </a:extLst>
          </p:cNvPr>
          <p:cNvSpPr txBox="1"/>
          <p:nvPr/>
        </p:nvSpPr>
        <p:spPr bwMode="auto">
          <a:xfrm>
            <a:off x="908886" y="711153"/>
            <a:ext cx="56459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cs typeface="Times New Roman" panose="02020603050405020304" pitchFamily="18" charset="0"/>
              </a:rPr>
              <a:t>Let’s first start with </a:t>
            </a:r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Homogeneous Linear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ODE：</a:t>
            </a:r>
          </a:p>
        </p:txBody>
      </p:sp>
    </p:spTree>
    <p:extLst>
      <p:ext uri="{BB962C8B-B14F-4D97-AF65-F5344CB8AC3E}">
        <p14:creationId xmlns:p14="http://schemas.microsoft.com/office/powerpoint/2010/main" val="128420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5" grpId="0"/>
      <p:bldP spid="21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4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835895" y="382130"/>
            <a:ext cx="55436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簡諧運動的運動方程式</a:t>
            </a:r>
            <a:r>
              <a:rPr lang="en-US" altLang="zh-TW" sz="1800" dirty="0">
                <a:solidFill>
                  <a:srgbClr val="FF0000"/>
                </a:solidFill>
              </a:rPr>
              <a:t> Equation of Motion for SHM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1577695" y="4336722"/>
            <a:ext cx="63374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一個簡諧運動，完全由一個特徵常數</a:t>
            </a:r>
            <a:r>
              <a:rPr lang="el-GR" altLang="zh-TW" sz="1800" i="1" dirty="0"/>
              <a:t>ω</a:t>
            </a:r>
            <a:r>
              <a:rPr lang="zh-TW" altLang="en-US" sz="1800" dirty="0"/>
              <a:t>（角頻率）決定！</a:t>
            </a:r>
          </a:p>
        </p:txBody>
      </p:sp>
      <p:pic>
        <p:nvPicPr>
          <p:cNvPr id="10" name="Picture 55" descr="\\psf\Dropbox\Documents\課程\Halliday10E\Image Gallery\CH15\halliday_10e_fig_15_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51"/>
          <a:stretch/>
        </p:blipFill>
        <p:spPr bwMode="auto">
          <a:xfrm>
            <a:off x="1764458" y="886186"/>
            <a:ext cx="3252193" cy="197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3C8DC66A-8B3F-E844-89C9-815BDDE7961F}"/>
                  </a:ext>
                </a:extLst>
              </p:cNvPr>
              <p:cNvSpPr txBox="1"/>
              <p:nvPr/>
            </p:nvSpPr>
            <p:spPr bwMode="auto">
              <a:xfrm>
                <a:off x="2546792" y="3071461"/>
                <a:ext cx="939360" cy="2769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180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𝑘𝑥</m:t>
                      </m:r>
                    </m:oMath>
                  </m:oMathPara>
                </a14:m>
                <a:endParaRPr kumimoji="1" lang="zh-TW" altLang="en-US" sz="1800" i="1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3C8DC66A-8B3F-E844-89C9-815BDDE79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6792" y="3071461"/>
                <a:ext cx="939360" cy="276999"/>
              </a:xfrm>
              <a:prstGeom prst="rect">
                <a:avLst/>
              </a:prstGeom>
              <a:blipFill>
                <a:blip r:embed="rId3"/>
                <a:stretch>
                  <a:fillRect l="-5333" r="-4000"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A140B059-50E6-B648-A02C-039C6484EEF9}"/>
                  </a:ext>
                </a:extLst>
              </p:cNvPr>
              <p:cNvSpPr txBox="1"/>
              <p:nvPr/>
            </p:nvSpPr>
            <p:spPr bwMode="auto">
              <a:xfrm>
                <a:off x="2546792" y="3686525"/>
                <a:ext cx="2199640" cy="55579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A140B059-50E6-B648-A02C-039C6484E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6792" y="3686525"/>
                <a:ext cx="2199640" cy="555793"/>
              </a:xfrm>
              <a:prstGeom prst="rect">
                <a:avLst/>
              </a:prstGeom>
              <a:blipFill>
                <a:blip r:embed="rId4"/>
                <a:stretch>
                  <a:fillRect l="-2299" r="-575" b="-1111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1DE93215-04CA-FF4D-9222-D7887723A32D}"/>
                  </a:ext>
                </a:extLst>
              </p:cNvPr>
              <p:cNvSpPr txBox="1"/>
              <p:nvPr/>
            </p:nvSpPr>
            <p:spPr bwMode="auto">
              <a:xfrm>
                <a:off x="2512309" y="3678560"/>
                <a:ext cx="1403782" cy="55579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𝑘𝑥</m:t>
                      </m:r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1DE93215-04CA-FF4D-9222-D7887723A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2309" y="3678560"/>
                <a:ext cx="1403782" cy="555793"/>
              </a:xfrm>
              <a:prstGeom prst="rect">
                <a:avLst/>
              </a:prstGeom>
              <a:blipFill>
                <a:blip r:embed="rId5"/>
                <a:stretch>
                  <a:fillRect l="-1786" r="-2679" b="-1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67A13707-FFD7-0A4A-A878-070EA7EA2CA7}"/>
                  </a:ext>
                </a:extLst>
              </p:cNvPr>
              <p:cNvSpPr txBox="1"/>
              <p:nvPr/>
            </p:nvSpPr>
            <p:spPr bwMode="auto">
              <a:xfrm>
                <a:off x="2512309" y="3712807"/>
                <a:ext cx="1319848" cy="55579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67A13707-FFD7-0A4A-A878-070EA7EA2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2309" y="3712807"/>
                <a:ext cx="1319848" cy="555793"/>
              </a:xfrm>
              <a:prstGeom prst="rect">
                <a:avLst/>
              </a:prstGeom>
              <a:blipFill>
                <a:blip r:embed="rId6"/>
                <a:stretch>
                  <a:fillRect l="-3810" r="-1905" b="-1590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7F6397D8-D075-AE45-9EE7-E01DBD5E8AF5}"/>
                  </a:ext>
                </a:extLst>
              </p:cNvPr>
              <p:cNvSpPr txBox="1"/>
              <p:nvPr/>
            </p:nvSpPr>
            <p:spPr bwMode="auto">
              <a:xfrm>
                <a:off x="5580882" y="3518356"/>
                <a:ext cx="905311" cy="81836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7F6397D8-D075-AE45-9EE7-E01DBD5E8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0882" y="3518356"/>
                <a:ext cx="905311" cy="818366"/>
              </a:xfrm>
              <a:prstGeom prst="rect">
                <a:avLst/>
              </a:prstGeom>
              <a:blipFill>
                <a:blip r:embed="rId7"/>
                <a:stretch>
                  <a:fillRect l="-2778" r="-277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B2E1BBF-3910-52E0-3B6D-6D33FF482842}"/>
              </a:ext>
            </a:extLst>
          </p:cNvPr>
          <p:cNvSpPr txBox="1"/>
          <p:nvPr/>
        </p:nvSpPr>
        <p:spPr bwMode="auto">
          <a:xfrm>
            <a:off x="1619672" y="5059995"/>
            <a:ext cx="61214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具有相同的</a:t>
            </a:r>
            <a:r>
              <a:rPr lang="el-GR" altLang="zh-TW" sz="1800" i="1" dirty="0"/>
              <a:t>ω</a:t>
            </a:r>
            <a:r>
              <a:rPr lang="en-US" sz="1800" dirty="0" err="1"/>
              <a:t>的簡諧運動，運動方程式的解就完全一樣</a:t>
            </a:r>
            <a:r>
              <a:rPr lang="en-US" sz="1800" dirty="0"/>
              <a:t>。</a:t>
            </a:r>
          </a:p>
        </p:txBody>
      </p:sp>
      <p:sp>
        <p:nvSpPr>
          <p:cNvPr id="3" name="文字方塊 7">
            <a:extLst>
              <a:ext uri="{FF2B5EF4-FFF2-40B4-BE49-F238E27FC236}">
                <a16:creationId xmlns:a16="http://schemas.microsoft.com/office/drawing/2014/main" id="{762E0C06-C418-57CE-3B00-9CDB45B9E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672" y="5875703"/>
            <a:ext cx="6876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/>
              <a:t>This is a </a:t>
            </a:r>
            <a:r>
              <a:rPr lang="en-US" altLang="zh-TW" sz="1800" dirty="0">
                <a:solidFill>
                  <a:srgbClr val="FF0000"/>
                </a:solidFill>
              </a:rPr>
              <a:t>Homogeneous 2</a:t>
            </a:r>
            <a:r>
              <a:rPr lang="en-US" altLang="zh-TW" sz="1800" baseline="30000" dirty="0">
                <a:solidFill>
                  <a:srgbClr val="FF0000"/>
                </a:solidFill>
              </a:rPr>
              <a:t>nd</a:t>
            </a:r>
            <a:r>
              <a:rPr lang="en-US" altLang="zh-TW" sz="1800" dirty="0">
                <a:solidFill>
                  <a:srgbClr val="FF0000"/>
                </a:solidFill>
              </a:rPr>
              <a:t> order Linear ODE with constant coefficients.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8">
                <a:extLst>
                  <a:ext uri="{FF2B5EF4-FFF2-40B4-BE49-F238E27FC236}">
                    <a16:creationId xmlns:a16="http://schemas.microsoft.com/office/drawing/2014/main" id="{7A1F1B33-14B1-258C-13FA-0E83B39D1113}"/>
                  </a:ext>
                </a:extLst>
              </p:cNvPr>
              <p:cNvSpPr txBox="1"/>
              <p:nvPr/>
            </p:nvSpPr>
            <p:spPr bwMode="auto">
              <a:xfrm>
                <a:off x="2546792" y="6260426"/>
                <a:ext cx="2302361" cy="369332"/>
              </a:xfrm>
              <a:prstGeom prst="rect">
                <a:avLst/>
              </a:prstGeom>
              <a:solidFill>
                <a:srgbClr val="F9FFC6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8">
                <a:extLst>
                  <a:ext uri="{FF2B5EF4-FFF2-40B4-BE49-F238E27FC236}">
                    <a16:creationId xmlns:a16="http://schemas.microsoft.com/office/drawing/2014/main" id="{7A1F1B33-14B1-258C-13FA-0E83B39D1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6792" y="6260426"/>
                <a:ext cx="2302361" cy="369332"/>
              </a:xfrm>
              <a:prstGeom prst="rect">
                <a:avLst/>
              </a:prstGeom>
              <a:blipFill>
                <a:blip r:embed="rId8"/>
                <a:stretch>
                  <a:fillRect b="-64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602751F-01C3-A76B-8F7C-A5065F9CA861}"/>
              </a:ext>
            </a:extLst>
          </p:cNvPr>
          <p:cNvSpPr txBox="1"/>
          <p:nvPr/>
        </p:nvSpPr>
        <p:spPr bwMode="auto">
          <a:xfrm>
            <a:off x="1619672" y="4706054"/>
            <a:ext cx="62954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1800" dirty="0">
                <a:cs typeface="Times New Roman" panose="02020603050405020304" pitchFamily="18" charset="0"/>
              </a:rPr>
              <a:t>A SHM is completely determined by a characteristic number </a:t>
            </a:r>
            <a:r>
              <a:rPr lang="el-GR" altLang="zh-TW" sz="1800" i="1" dirty="0"/>
              <a:t>ω</a:t>
            </a:r>
            <a:r>
              <a:rPr lang="en-US" altLang="zh-TW" sz="1800" i="1" dirty="0"/>
              <a:t>.</a:t>
            </a:r>
            <a:r>
              <a:rPr lang="en-US" sz="18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CB931F-F0CB-4AB2-6DF0-818859D6A0BE}"/>
              </a:ext>
            </a:extLst>
          </p:cNvPr>
          <p:cNvSpPr txBox="1"/>
          <p:nvPr/>
        </p:nvSpPr>
        <p:spPr bwMode="auto">
          <a:xfrm>
            <a:off x="1628676" y="5444718"/>
            <a:ext cx="71093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1800" dirty="0">
                <a:cs typeface="Times New Roman" panose="02020603050405020304" pitchFamily="18" charset="0"/>
              </a:rPr>
              <a:t>Any SHM with identical angular frequency </a:t>
            </a:r>
            <a:r>
              <a:rPr lang="el-GR" altLang="zh-TW" sz="1800" i="1" dirty="0"/>
              <a:t>ω</a:t>
            </a:r>
            <a:r>
              <a:rPr lang="en-US" altLang="zh-TW" sz="1800" i="1" dirty="0"/>
              <a:t> </a:t>
            </a:r>
            <a:r>
              <a:rPr lang="en-US" altLang="zh-TW" sz="1800" dirty="0"/>
              <a:t>has identical solution.</a:t>
            </a:r>
            <a:r>
              <a:rPr lang="en-US" sz="1800" dirty="0"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1" animBg="1"/>
      <p:bldP spid="14" grpId="2" animBg="1"/>
      <p:bldP spid="15" grpId="0" animBg="1"/>
      <p:bldP spid="15" grpId="1" animBg="1"/>
      <p:bldP spid="12" grpId="1" animBg="1"/>
      <p:bldP spid="16" grpId="0" animBg="1"/>
      <p:bldP spid="2" grpId="0"/>
      <p:bldP spid="3" grpId="0"/>
      <p:bldP spid="4" grpId="0" animBg="1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09D08-BC33-D257-2B68-F9A16F52D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>
            <a:extLst>
              <a:ext uri="{FF2B5EF4-FFF2-40B4-BE49-F238E27FC236}">
                <a16:creationId xmlns:a16="http://schemas.microsoft.com/office/drawing/2014/main" id="{BE9E2415-7F0E-96AA-26A2-63E10D95F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89" y="521026"/>
            <a:ext cx="6695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簡諧運動的運動方程式求解</a:t>
            </a:r>
            <a:r>
              <a:rPr lang="en-US" altLang="zh-TW" sz="1800" dirty="0">
                <a:solidFill>
                  <a:srgbClr val="FF0000"/>
                </a:solidFill>
              </a:rPr>
              <a:t> Solving Equation of Motion for SHM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FBFE8FF-3809-5E9D-7F9F-055811647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816" y="2235218"/>
            <a:ext cx="77048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latin typeface="Arial" charset="0"/>
              </a:rPr>
              <a:t>位置函數的兩次微分與自己成正比：多項式不符合。</a:t>
            </a:r>
            <a:r>
              <a:rPr lang="en-US" altLang="zh-TW" sz="1800" dirty="0">
                <a:cs typeface="Times New Roman" panose="02020603050405020304" pitchFamily="18" charset="0"/>
              </a:rPr>
              <a:t>Polynomials could fit.</a:t>
            </a:r>
            <a:endParaRPr lang="zh-TW" altLang="en-US" sz="1800" dirty="0">
              <a:cs typeface="Times New Roman" panose="020206030504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E582E9B-E817-EB7B-EC22-7525995C0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816" y="3054800"/>
            <a:ext cx="78843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latin typeface="Arial" charset="0"/>
              </a:rPr>
              <a:t>正弦函數正好具有這樣的性質！</a:t>
            </a:r>
            <a:r>
              <a:rPr lang="en-US" altLang="zh-TW" sz="1800" dirty="0">
                <a:cs typeface="Times New Roman" panose="02020603050405020304" pitchFamily="18" charset="0"/>
              </a:rPr>
              <a:t>Sine function does fit.</a:t>
            </a:r>
            <a:endParaRPr lang="zh-TW" altLang="en-US" sz="1800" dirty="0">
              <a:cs typeface="Times New Roman" panose="02020603050405020304" pitchFamily="18" charset="0"/>
            </a:endParaRPr>
          </a:p>
        </p:txBody>
      </p:sp>
      <p:pic>
        <p:nvPicPr>
          <p:cNvPr id="12" name="Picture 55" descr="\\psf\Dropbox\Documents\課程\Halliday10E\Image Gallery\CH15\halliday_10e_fig_15_07.jpg">
            <a:extLst>
              <a:ext uri="{FF2B5EF4-FFF2-40B4-BE49-F238E27FC236}">
                <a16:creationId xmlns:a16="http://schemas.microsoft.com/office/drawing/2014/main" id="{BB1495D5-8A7E-1E5F-BF65-A1FEC3D9C3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9" b="21734"/>
          <a:stretch/>
        </p:blipFill>
        <p:spPr bwMode="auto">
          <a:xfrm>
            <a:off x="2348252" y="902727"/>
            <a:ext cx="2133992" cy="96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6F50486D-BA6D-D72F-9C5C-062164B4346F}"/>
                  </a:ext>
                </a:extLst>
              </p:cNvPr>
              <p:cNvSpPr txBox="1"/>
              <p:nvPr/>
            </p:nvSpPr>
            <p:spPr bwMode="auto">
              <a:xfrm>
                <a:off x="734035" y="1249460"/>
                <a:ext cx="1319848" cy="55579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6F50486D-BA6D-D72F-9C5C-062164B43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4035" y="1249460"/>
                <a:ext cx="1319848" cy="555793"/>
              </a:xfrm>
              <a:prstGeom prst="rect">
                <a:avLst/>
              </a:prstGeom>
              <a:blipFill>
                <a:blip r:embed="rId3"/>
                <a:stretch>
                  <a:fillRect l="-3810" r="-1905" b="-1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EF98A21C-9927-1899-8FB4-2122C74C7451}"/>
              </a:ext>
            </a:extLst>
          </p:cNvPr>
          <p:cNvSpPr txBox="1"/>
          <p:nvPr/>
        </p:nvSpPr>
        <p:spPr bwMode="auto">
          <a:xfrm>
            <a:off x="629816" y="2645009"/>
            <a:ext cx="80649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1800" dirty="0">
                <a:latin typeface="Arial" charset="0"/>
              </a:rPr>
              <a:t>因式中的負號，指數函數也不行！</a:t>
            </a:r>
            <a:r>
              <a:rPr lang="en-US" altLang="zh-TW" sz="1800" dirty="0">
                <a:cs typeface="Times New Roman" panose="02020603050405020304" pitchFamily="18" charset="0"/>
              </a:rPr>
              <a:t>Neither could Exponential due to the minus sign.</a:t>
            </a:r>
            <a:endParaRPr lang="en-TW" sz="18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CE58FF6-6A7B-E48A-2B28-A7E7EA537A2A}"/>
                  </a:ext>
                </a:extLst>
              </p:cNvPr>
              <p:cNvSpPr txBox="1"/>
              <p:nvPr/>
            </p:nvSpPr>
            <p:spPr bwMode="auto">
              <a:xfrm>
                <a:off x="643089" y="1857302"/>
                <a:ext cx="581643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cs typeface="Times New Roman" panose="02020603050405020304" pitchFamily="18" charset="0"/>
                  </a:rPr>
                  <a:t>It states the second derivative of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 is proportional to itself.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CE58FF6-6A7B-E48A-2B28-A7E7EA537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089" y="1857302"/>
                <a:ext cx="5816431" cy="369332"/>
              </a:xfrm>
              <a:prstGeom prst="rect">
                <a:avLst/>
              </a:prstGeom>
              <a:blipFill>
                <a:blip r:embed="rId4"/>
                <a:stretch>
                  <a:fillRect l="-871" t="-6667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6">
                <a:extLst>
                  <a:ext uri="{FF2B5EF4-FFF2-40B4-BE49-F238E27FC236}">
                    <a16:creationId xmlns:a16="http://schemas.microsoft.com/office/drawing/2014/main" id="{BE76699B-30AB-DC40-73D0-2E8E734B9144}"/>
                  </a:ext>
                </a:extLst>
              </p:cNvPr>
              <p:cNvSpPr txBox="1"/>
              <p:nvPr/>
            </p:nvSpPr>
            <p:spPr bwMode="auto">
              <a:xfrm>
                <a:off x="1751238" y="3442042"/>
                <a:ext cx="506292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dirty="0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1800" b="0" i="1" dirty="0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文字方塊 6">
                <a:extLst>
                  <a:ext uri="{FF2B5EF4-FFF2-40B4-BE49-F238E27FC236}">
                    <a16:creationId xmlns:a16="http://schemas.microsoft.com/office/drawing/2014/main" id="{BE76699B-30AB-DC40-73D0-2E8E734B9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1238" y="3442042"/>
                <a:ext cx="50629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7">
                <a:extLst>
                  <a:ext uri="{FF2B5EF4-FFF2-40B4-BE49-F238E27FC236}">
                    <a16:creationId xmlns:a16="http://schemas.microsoft.com/office/drawing/2014/main" id="{F843BCA9-7B0F-D154-9FBD-9E381C1977CE}"/>
                  </a:ext>
                </a:extLst>
              </p:cNvPr>
              <p:cNvSpPr txBox="1"/>
              <p:nvPr/>
            </p:nvSpPr>
            <p:spPr bwMode="auto">
              <a:xfrm>
                <a:off x="1684001" y="4387498"/>
                <a:ext cx="725904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dirty="0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1800" b="0" i="1" dirty="0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1800" b="0" i="1" dirty="0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7">
                <a:extLst>
                  <a:ext uri="{FF2B5EF4-FFF2-40B4-BE49-F238E27FC236}">
                    <a16:creationId xmlns:a16="http://schemas.microsoft.com/office/drawing/2014/main" id="{F843BCA9-7B0F-D154-9FBD-9E381C197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84001" y="4387498"/>
                <a:ext cx="72590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9">
                <a:extLst>
                  <a:ext uri="{FF2B5EF4-FFF2-40B4-BE49-F238E27FC236}">
                    <a16:creationId xmlns:a16="http://schemas.microsoft.com/office/drawing/2014/main" id="{81866712-6CDA-73CA-BBAE-BBA7F0F4073A}"/>
                  </a:ext>
                </a:extLst>
              </p:cNvPr>
              <p:cNvSpPr txBox="1"/>
              <p:nvPr/>
            </p:nvSpPr>
            <p:spPr bwMode="auto">
              <a:xfrm>
                <a:off x="1831236" y="5637745"/>
                <a:ext cx="379206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文字方塊 9">
                <a:extLst>
                  <a:ext uri="{FF2B5EF4-FFF2-40B4-BE49-F238E27FC236}">
                    <a16:creationId xmlns:a16="http://schemas.microsoft.com/office/drawing/2014/main" id="{81866712-6CDA-73CA-BBAE-BBA7F0F40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1236" y="5637745"/>
                <a:ext cx="37920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10">
                <a:extLst>
                  <a:ext uri="{FF2B5EF4-FFF2-40B4-BE49-F238E27FC236}">
                    <a16:creationId xmlns:a16="http://schemas.microsoft.com/office/drawing/2014/main" id="{BE7E49BC-6A1B-22DD-7627-37D87A90DBEF}"/>
                  </a:ext>
                </a:extLst>
              </p:cNvPr>
              <p:cNvSpPr txBox="1"/>
              <p:nvPr/>
            </p:nvSpPr>
            <p:spPr bwMode="auto">
              <a:xfrm>
                <a:off x="1848661" y="6488668"/>
                <a:ext cx="377026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dirty="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7" name="文字方塊 10">
                <a:extLst>
                  <a:ext uri="{FF2B5EF4-FFF2-40B4-BE49-F238E27FC236}">
                    <a16:creationId xmlns:a16="http://schemas.microsoft.com/office/drawing/2014/main" id="{BE7E49BC-6A1B-22DD-7627-37D87A90D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8661" y="6488668"/>
                <a:ext cx="37702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向下箭號 12">
            <a:extLst>
              <a:ext uri="{FF2B5EF4-FFF2-40B4-BE49-F238E27FC236}">
                <a16:creationId xmlns:a16="http://schemas.microsoft.com/office/drawing/2014/main" id="{B42C470A-F4BC-7A30-3D15-935B53BF84DF}"/>
              </a:ext>
            </a:extLst>
          </p:cNvPr>
          <p:cNvSpPr/>
          <p:nvPr/>
        </p:nvSpPr>
        <p:spPr>
          <a:xfrm>
            <a:off x="1704132" y="3811434"/>
            <a:ext cx="573782" cy="576064"/>
          </a:xfrm>
          <a:prstGeom prst="down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dirty="0">
                <a:solidFill>
                  <a:schemeClr val="tx1"/>
                </a:solidFill>
              </a:rPr>
              <a:t>微分</a:t>
            </a:r>
          </a:p>
        </p:txBody>
      </p:sp>
      <p:sp>
        <p:nvSpPr>
          <p:cNvPr id="19" name="向下箭號 14">
            <a:extLst>
              <a:ext uri="{FF2B5EF4-FFF2-40B4-BE49-F238E27FC236}">
                <a16:creationId xmlns:a16="http://schemas.microsoft.com/office/drawing/2014/main" id="{DCBFEAFD-E1F8-9B62-C7DE-A206A473E3C2}"/>
              </a:ext>
            </a:extLst>
          </p:cNvPr>
          <p:cNvSpPr/>
          <p:nvPr/>
        </p:nvSpPr>
        <p:spPr>
          <a:xfrm>
            <a:off x="1733948" y="4787885"/>
            <a:ext cx="573782" cy="576064"/>
          </a:xfrm>
          <a:prstGeom prst="down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dirty="0">
                <a:solidFill>
                  <a:schemeClr val="tx1"/>
                </a:solidFill>
              </a:rPr>
              <a:t>微分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5">
                <a:extLst>
                  <a:ext uri="{FF2B5EF4-FFF2-40B4-BE49-F238E27FC236}">
                    <a16:creationId xmlns:a16="http://schemas.microsoft.com/office/drawing/2014/main" id="{E84E13E2-4AD2-791A-2D92-68B1C1F8D28A}"/>
                  </a:ext>
                </a:extLst>
              </p:cNvPr>
              <p:cNvSpPr txBox="1"/>
              <p:nvPr/>
            </p:nvSpPr>
            <p:spPr bwMode="auto">
              <a:xfrm>
                <a:off x="1860378" y="5363949"/>
                <a:ext cx="32092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1800" i="1" smtClean="0">
                          <a:latin typeface="Cambria Math"/>
                        </a:rPr>
                        <m:t>⋮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0" name="文字方塊 15">
                <a:extLst>
                  <a:ext uri="{FF2B5EF4-FFF2-40B4-BE49-F238E27FC236}">
                    <a16:creationId xmlns:a16="http://schemas.microsoft.com/office/drawing/2014/main" id="{E84E13E2-4AD2-791A-2D92-68B1C1F8D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60378" y="5363949"/>
                <a:ext cx="32092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向下箭號 16">
            <a:extLst>
              <a:ext uri="{FF2B5EF4-FFF2-40B4-BE49-F238E27FC236}">
                <a16:creationId xmlns:a16="http://schemas.microsoft.com/office/drawing/2014/main" id="{47F529E9-D852-59D4-E9EE-4FB95E2EA1A2}"/>
              </a:ext>
            </a:extLst>
          </p:cNvPr>
          <p:cNvSpPr/>
          <p:nvPr/>
        </p:nvSpPr>
        <p:spPr>
          <a:xfrm>
            <a:off x="1733948" y="5980303"/>
            <a:ext cx="573782" cy="576064"/>
          </a:xfrm>
          <a:prstGeom prst="down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dirty="0">
                <a:solidFill>
                  <a:schemeClr val="tx1"/>
                </a:solidFill>
              </a:rPr>
              <a:t>微分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9">
                <a:extLst>
                  <a:ext uri="{FF2B5EF4-FFF2-40B4-BE49-F238E27FC236}">
                    <a16:creationId xmlns:a16="http://schemas.microsoft.com/office/drawing/2014/main" id="{48682D78-B3D7-E432-70CC-47DF17B1A76C}"/>
                  </a:ext>
                </a:extLst>
              </p:cNvPr>
              <p:cNvSpPr txBox="1"/>
              <p:nvPr/>
            </p:nvSpPr>
            <p:spPr bwMode="auto">
              <a:xfrm>
                <a:off x="3250180" y="4731501"/>
                <a:ext cx="610231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TW" altLang="en-US" sz="1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8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3" name="文字方塊 9">
                <a:extLst>
                  <a:ext uri="{FF2B5EF4-FFF2-40B4-BE49-F238E27FC236}">
                    <a16:creationId xmlns:a16="http://schemas.microsoft.com/office/drawing/2014/main" id="{48682D78-B3D7-E432-70CC-47DF17B1A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50180" y="4731501"/>
                <a:ext cx="61023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圓形箭號 4">
            <a:extLst>
              <a:ext uri="{FF2B5EF4-FFF2-40B4-BE49-F238E27FC236}">
                <a16:creationId xmlns:a16="http://schemas.microsoft.com/office/drawing/2014/main" id="{B151D842-C45E-E4C5-BC29-2E12C6BFF66E}"/>
              </a:ext>
            </a:extLst>
          </p:cNvPr>
          <p:cNvSpPr/>
          <p:nvPr/>
        </p:nvSpPr>
        <p:spPr>
          <a:xfrm rot="5400000">
            <a:off x="3671900" y="4351494"/>
            <a:ext cx="1224136" cy="1296144"/>
          </a:xfrm>
          <a:prstGeom prst="circular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dirty="0">
                <a:solidFill>
                  <a:schemeClr val="tx1"/>
                </a:solidFill>
              </a:rPr>
              <a:t>微分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">
                <a:extLst>
                  <a:ext uri="{FF2B5EF4-FFF2-40B4-BE49-F238E27FC236}">
                    <a16:creationId xmlns:a16="http://schemas.microsoft.com/office/drawing/2014/main" id="{10F0F1E8-C10F-ED50-9CE3-13E2EAFC3041}"/>
                  </a:ext>
                </a:extLst>
              </p:cNvPr>
              <p:cNvSpPr txBox="1"/>
              <p:nvPr/>
            </p:nvSpPr>
            <p:spPr bwMode="auto">
              <a:xfrm>
                <a:off x="5315791" y="4700814"/>
                <a:ext cx="709425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5" name="文字方塊 2">
                <a:extLst>
                  <a:ext uri="{FF2B5EF4-FFF2-40B4-BE49-F238E27FC236}">
                    <a16:creationId xmlns:a16="http://schemas.microsoft.com/office/drawing/2014/main" id="{10F0F1E8-C10F-ED50-9CE3-13E2EAFC3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15791" y="4700814"/>
                <a:ext cx="70942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3">
                <a:extLst>
                  <a:ext uri="{FF2B5EF4-FFF2-40B4-BE49-F238E27FC236}">
                    <a16:creationId xmlns:a16="http://schemas.microsoft.com/office/drawing/2014/main" id="{8E9217F4-A67F-E0CE-48C5-5CB56F2AC9F1}"/>
                  </a:ext>
                </a:extLst>
              </p:cNvPr>
              <p:cNvSpPr txBox="1"/>
              <p:nvPr/>
            </p:nvSpPr>
            <p:spPr bwMode="auto">
              <a:xfrm>
                <a:off x="7115991" y="4678567"/>
                <a:ext cx="739882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6" name="文字方塊 3">
                <a:extLst>
                  <a:ext uri="{FF2B5EF4-FFF2-40B4-BE49-F238E27FC236}">
                    <a16:creationId xmlns:a16="http://schemas.microsoft.com/office/drawing/2014/main" id="{8E9217F4-A67F-E0CE-48C5-5CB56F2AC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15991" y="4678567"/>
                <a:ext cx="73988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圓形箭號 4">
            <a:extLst>
              <a:ext uri="{FF2B5EF4-FFF2-40B4-BE49-F238E27FC236}">
                <a16:creationId xmlns:a16="http://schemas.microsoft.com/office/drawing/2014/main" id="{6748DFDD-CCEB-D0AA-5D7E-916D0B106802}"/>
              </a:ext>
            </a:extLst>
          </p:cNvPr>
          <p:cNvSpPr/>
          <p:nvPr/>
        </p:nvSpPr>
        <p:spPr>
          <a:xfrm>
            <a:off x="5955419" y="3808927"/>
            <a:ext cx="1224136" cy="1296144"/>
          </a:xfrm>
          <a:prstGeom prst="circular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dirty="0">
                <a:solidFill>
                  <a:schemeClr val="tx1"/>
                </a:solidFill>
              </a:rPr>
              <a:t>微分</a:t>
            </a:r>
          </a:p>
        </p:txBody>
      </p:sp>
      <p:sp>
        <p:nvSpPr>
          <p:cNvPr id="28" name="圓形箭號 5">
            <a:extLst>
              <a:ext uri="{FF2B5EF4-FFF2-40B4-BE49-F238E27FC236}">
                <a16:creationId xmlns:a16="http://schemas.microsoft.com/office/drawing/2014/main" id="{D3EF747E-051A-3448-FCC7-6130031FD474}"/>
              </a:ext>
            </a:extLst>
          </p:cNvPr>
          <p:cNvSpPr/>
          <p:nvPr/>
        </p:nvSpPr>
        <p:spPr>
          <a:xfrm flipH="1" flipV="1">
            <a:off x="5973124" y="4505624"/>
            <a:ext cx="1152068" cy="1330364"/>
          </a:xfrm>
          <a:prstGeom prst="circular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dirty="0">
                <a:solidFill>
                  <a:schemeClr val="tx1"/>
                </a:solidFill>
              </a:rPr>
              <a:t>微分</a:t>
            </a:r>
          </a:p>
        </p:txBody>
      </p:sp>
    </p:spTree>
    <p:extLst>
      <p:ext uri="{BB962C8B-B14F-4D97-AF65-F5344CB8AC3E}">
        <p14:creationId xmlns:p14="http://schemas.microsoft.com/office/powerpoint/2010/main" val="282104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11" grpId="0"/>
      <p:bldP spid="18" grpId="0"/>
      <p:bldP spid="3" grpId="0" animBg="1"/>
      <p:bldP spid="4" grpId="0" animBg="1"/>
      <p:bldP spid="6" grpId="0" animBg="1"/>
      <p:bldP spid="7" grpId="0" animBg="1"/>
      <p:bldP spid="9" grpId="0" animBg="1"/>
      <p:bldP spid="19" grpId="0" animBg="1"/>
      <p:bldP spid="20" grpId="0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7E3865C3-1079-174C-83ED-33882C1BB018}"/>
                  </a:ext>
                </a:extLst>
              </p:cNvPr>
              <p:cNvSpPr txBox="1"/>
              <p:nvPr/>
            </p:nvSpPr>
            <p:spPr bwMode="auto">
              <a:xfrm>
                <a:off x="3080415" y="798609"/>
                <a:ext cx="1319848" cy="55579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7E3865C3-1079-174C-83ED-33882C1BB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80415" y="798609"/>
                <a:ext cx="1319848" cy="555793"/>
              </a:xfrm>
              <a:prstGeom prst="rect">
                <a:avLst/>
              </a:prstGeom>
              <a:blipFill>
                <a:blip r:embed="rId2"/>
                <a:stretch>
                  <a:fillRect l="-3810" r="-952" b="-1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2E3094D2-689B-1F4E-812B-81752CB912A7}"/>
                  </a:ext>
                </a:extLst>
              </p:cNvPr>
              <p:cNvSpPr txBox="1"/>
              <p:nvPr/>
            </p:nvSpPr>
            <p:spPr bwMode="auto">
              <a:xfrm>
                <a:off x="1464409" y="2394553"/>
                <a:ext cx="4281757" cy="669094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18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zh-TW" altLang="en-US" sz="1800" b="0" i="1" smtClean="0">
                                      <a:latin typeface="Cambria Math"/>
                                    </a:rPr>
                                    <m:t>𝜔</m:t>
                                  </m:r>
                                  <m:r>
                                    <a:rPr lang="en-US" altLang="zh-TW" sz="1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func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func>
                            <m:func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  <m:r>
                        <a:rPr lang="en-US" altLang="zh-TW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zh-TW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＝</m:t>
                      </m:r>
                      <m:r>
                        <a:rPr lang="zh-TW" altLang="en-US" sz="1800" b="0" i="1" smtClean="0">
                          <a:latin typeface="Cambria Math"/>
                        </a:rPr>
                        <m:t>𝜔</m:t>
                      </m:r>
                      <m:func>
                        <m:func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zh-TW" altLang="en-US" sz="1800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2E3094D2-689B-1F4E-812B-81752CB91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64409" y="2394553"/>
                <a:ext cx="4281757" cy="6690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AB9DB3AC-9F2E-364B-B033-3A4D05B31F48}"/>
                  </a:ext>
                </a:extLst>
              </p:cNvPr>
              <p:cNvSpPr txBox="1"/>
              <p:nvPr/>
            </p:nvSpPr>
            <p:spPr bwMode="auto">
              <a:xfrm>
                <a:off x="1442372" y="3304237"/>
                <a:ext cx="2900177" cy="629852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1800" i="1" smtClean="0">
                          <a:latin typeface="Cambria Math"/>
                        </a:rPr>
                        <m:t>𝜔</m:t>
                      </m:r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18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zh-TW" altLang="en-US" sz="1800" i="1">
                                      <a:latin typeface="Cambria Math"/>
                                    </a:rPr>
                                    <m:t>𝜔</m:t>
                                  </m:r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func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1800" i="1"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AB9DB3AC-9F2E-364B-B033-3A4D05B31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2372" y="3304237"/>
                <a:ext cx="2900177" cy="629852"/>
              </a:xfrm>
              <a:prstGeom prst="rect">
                <a:avLst/>
              </a:prstGeom>
              <a:blipFill>
                <a:blip r:embed="rId4"/>
                <a:stretch>
                  <a:fillRect b="-6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E6F5E8E1-E59F-F843-AA05-13EB62BA30C2}"/>
                  </a:ext>
                </a:extLst>
              </p:cNvPr>
              <p:cNvSpPr txBox="1"/>
              <p:nvPr/>
            </p:nvSpPr>
            <p:spPr bwMode="auto">
              <a:xfrm>
                <a:off x="1429795" y="4437112"/>
                <a:ext cx="2912754" cy="66499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1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</m:e>
                          </m:d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1800" i="1"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E6F5E8E1-E59F-F843-AA05-13EB62BA3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9795" y="4437112"/>
                <a:ext cx="2912754" cy="664990"/>
              </a:xfrm>
              <a:prstGeom prst="rect">
                <a:avLst/>
              </a:prstGeom>
              <a:blipFill>
                <a:blip r:embed="rId5"/>
                <a:stretch>
                  <a:fillRect b="-188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F1E9885-C880-666F-6E9A-C9161C799C63}"/>
                  </a:ext>
                </a:extLst>
              </p:cNvPr>
              <p:cNvSpPr txBox="1"/>
              <p:nvPr/>
            </p:nvSpPr>
            <p:spPr bwMode="auto">
              <a:xfrm>
                <a:off x="1492047" y="1485475"/>
                <a:ext cx="581643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cs typeface="Times New Roman" panose="02020603050405020304" pitchFamily="18" charset="0"/>
                  </a:rPr>
                  <a:t>It states the second derivative of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 is proportional to itself.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F1E9885-C880-666F-6E9A-C9161C799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2047" y="1485475"/>
                <a:ext cx="5816431" cy="369332"/>
              </a:xfrm>
              <a:prstGeom prst="rect">
                <a:avLst/>
              </a:prstGeom>
              <a:blipFill>
                <a:blip r:embed="rId6"/>
                <a:stretch>
                  <a:fillRect l="-871" t="-10345" b="-241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10">
            <a:extLst>
              <a:ext uri="{FF2B5EF4-FFF2-40B4-BE49-F238E27FC236}">
                <a16:creationId xmlns:a16="http://schemas.microsoft.com/office/drawing/2014/main" id="{5FF6270C-6B6C-4243-642C-C687270AF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7070" y="1894754"/>
            <a:ext cx="78843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latin typeface="Arial" charset="0"/>
              </a:rPr>
              <a:t>正弦函數正好具有這樣的性質！</a:t>
            </a:r>
            <a:r>
              <a:rPr lang="en-US" altLang="zh-TW" sz="1800" dirty="0">
                <a:cs typeface="Times New Roman" panose="02020603050405020304" pitchFamily="18" charset="0"/>
              </a:rPr>
              <a:t>Sine function does fit.</a:t>
            </a:r>
            <a:endParaRPr lang="zh-TW" altLang="en-US" sz="18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9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7415" name="Rectangle 1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7416" name="Rectangle 1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7417" name="Text Box 19"/>
          <p:cNvSpPr txBox="1">
            <a:spLocks noChangeArrowheads="1"/>
          </p:cNvSpPr>
          <p:nvPr/>
        </p:nvSpPr>
        <p:spPr bwMode="auto">
          <a:xfrm>
            <a:off x="971548" y="2519208"/>
            <a:ext cx="633675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很容易就找到兩個解。</a:t>
            </a:r>
            <a:r>
              <a:rPr lang="en-US" altLang="zh-TW" sz="1800" dirty="0"/>
              <a:t>We found two solutions:</a:t>
            </a:r>
            <a:endParaRPr lang="zh-TW" altLang="en-US" sz="1800" dirty="0"/>
          </a:p>
        </p:txBody>
      </p:sp>
      <p:sp>
        <p:nvSpPr>
          <p:cNvPr id="17419" name="Text Box 21"/>
          <p:cNvSpPr txBox="1">
            <a:spLocks noChangeArrowheads="1"/>
          </p:cNvSpPr>
          <p:nvPr/>
        </p:nvSpPr>
        <p:spPr bwMode="auto">
          <a:xfrm>
            <a:off x="986574" y="3504196"/>
            <a:ext cx="75612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zh-TW" altLang="en-US" sz="1800" dirty="0"/>
              <a:t>那麼任一線性組合也是解！</a:t>
            </a:r>
            <a:r>
              <a:rPr lang="en-US" altLang="zh-TW" sz="1800" dirty="0"/>
              <a:t>Any linear combinations would be solutions too.</a:t>
            </a:r>
            <a:endParaRPr lang="zh-TW" altLang="en-US" sz="1800" dirty="0"/>
          </a:p>
        </p:txBody>
      </p:sp>
      <p:sp>
        <p:nvSpPr>
          <p:cNvPr id="17421" name="Text Box 25"/>
          <p:cNvSpPr txBox="1">
            <a:spLocks noChangeArrowheads="1"/>
          </p:cNvSpPr>
          <p:nvPr/>
        </p:nvSpPr>
        <p:spPr bwMode="auto">
          <a:xfrm>
            <a:off x="3286125" y="1000125"/>
            <a:ext cx="2076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solidFill>
                  <a:srgbClr val="FF0000"/>
                </a:solidFill>
              </a:rPr>
              <a:t>簡諧運動的解 </a:t>
            </a:r>
          </a:p>
        </p:txBody>
      </p:sp>
      <p:sp>
        <p:nvSpPr>
          <p:cNvPr id="17422" name="文字方塊 22"/>
          <p:cNvSpPr txBox="1">
            <a:spLocks noChangeArrowheads="1"/>
          </p:cNvSpPr>
          <p:nvPr/>
        </p:nvSpPr>
        <p:spPr bwMode="auto">
          <a:xfrm>
            <a:off x="971550" y="4437112"/>
            <a:ext cx="6840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latin typeface="Arial" charset="0"/>
              </a:rPr>
              <a:t>我們得到無限多個解！</a:t>
            </a:r>
            <a:r>
              <a:rPr lang="en-US" altLang="zh-TW" sz="1800" dirty="0">
                <a:cs typeface="Times New Roman" panose="02020603050405020304" pitchFamily="18" charset="0"/>
              </a:rPr>
              <a:t>We found infinite number of solutions.</a:t>
            </a:r>
            <a:endParaRPr lang="zh-TW" altLang="en-US" sz="1800" dirty="0">
              <a:cs typeface="Times New Roman" panose="02020603050405020304" pitchFamily="18" charset="0"/>
            </a:endParaRPr>
          </a:p>
        </p:txBody>
      </p:sp>
      <p:pic>
        <p:nvPicPr>
          <p:cNvPr id="16" name="Picture 55" descr="\\psf\Dropbox\Documents\課程\Halliday10E\Image Gallery\CH15\halliday_10e_fig_15_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51"/>
          <a:stretch/>
        </p:blipFill>
        <p:spPr bwMode="auto">
          <a:xfrm>
            <a:off x="5249366" y="382302"/>
            <a:ext cx="3252193" cy="197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CA63385E-8A22-D84F-A485-0C1D6141EECF}"/>
                  </a:ext>
                </a:extLst>
              </p:cNvPr>
              <p:cNvSpPr txBox="1"/>
              <p:nvPr/>
            </p:nvSpPr>
            <p:spPr bwMode="auto">
              <a:xfrm>
                <a:off x="1070062" y="1524776"/>
                <a:ext cx="1467453" cy="61754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zh-TW" altLang="en-US" sz="20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CA63385E-8A22-D84F-A485-0C1D6141E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0062" y="1524776"/>
                <a:ext cx="1467453" cy="617541"/>
              </a:xfrm>
              <a:prstGeom prst="rect">
                <a:avLst/>
              </a:prstGeom>
              <a:blipFill>
                <a:blip r:embed="rId3"/>
                <a:stretch>
                  <a:fillRect l="-3448" r="-862" b="-1224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A4B17171-35E5-F247-8015-3CB8EF413AA1}"/>
                  </a:ext>
                </a:extLst>
              </p:cNvPr>
              <p:cNvSpPr/>
              <p:nvPr/>
            </p:nvSpPr>
            <p:spPr>
              <a:xfrm>
                <a:off x="2734650" y="2971664"/>
                <a:ext cx="1533690" cy="4001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TW" altLang="en-US" sz="2000" i="1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A4B17171-35E5-F247-8015-3CB8EF413A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650" y="2971664"/>
                <a:ext cx="153369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72279B0E-CE9B-004D-9A17-67A39D9FE9E8}"/>
                  </a:ext>
                </a:extLst>
              </p:cNvPr>
              <p:cNvSpPr/>
              <p:nvPr/>
            </p:nvSpPr>
            <p:spPr>
              <a:xfrm>
                <a:off x="1070062" y="2971664"/>
                <a:ext cx="1490856" cy="4001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72279B0E-CE9B-004D-9A17-67A39D9FE9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062" y="2971664"/>
                <a:ext cx="1490856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01269E9E-7EE2-674D-A06C-16004CBEE673}"/>
                  </a:ext>
                </a:extLst>
              </p:cNvPr>
              <p:cNvSpPr/>
              <p:nvPr/>
            </p:nvSpPr>
            <p:spPr>
              <a:xfrm>
                <a:off x="1070062" y="3944090"/>
                <a:ext cx="2768450" cy="4001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TW" altLang="en-US" sz="2000" i="1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𝑡</m:t>
                          </m:r>
                        </m:e>
                      </m:func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func>
                        <m:func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01269E9E-7EE2-674D-A06C-16004CBEE6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062" y="3944090"/>
                <a:ext cx="2768450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9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8437" name="Rectangle 1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8439" name="Rectangle 1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42" name="Text Box 18"/>
              <p:cNvSpPr txBox="1">
                <a:spLocks noChangeArrowheads="1"/>
              </p:cNvSpPr>
              <p:nvPr/>
            </p:nvSpPr>
            <p:spPr bwMode="auto">
              <a:xfrm>
                <a:off x="1055563" y="1655477"/>
                <a:ext cx="776490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TW" sz="1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18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TW" altLang="en-US" sz="1800" dirty="0"/>
                  <a:t>由起始條件決定。</a:t>
                </a:r>
                <a14:m>
                  <m:oMath xmlns:m="http://schemas.openxmlformats.org/officeDocument/2006/math">
                    <m:r>
                      <a:rPr lang="en-US" altLang="zh-TW" sz="18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TW" sz="18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1800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TW" sz="1800" dirty="0"/>
                  <a:t> would be determined by initial conditions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TW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18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altLang="zh-TW" sz="1800" dirty="0"/>
                  <a:t>.</a:t>
                </a:r>
                <a:endParaRPr lang="zh-TW" altLang="en-US" sz="1800" dirty="0"/>
              </a:p>
            </p:txBody>
          </p:sp>
        </mc:Choice>
        <mc:Fallback xmlns="">
          <p:sp>
            <p:nvSpPr>
              <p:cNvPr id="18442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5563" y="1655477"/>
                <a:ext cx="7764909" cy="369332"/>
              </a:xfrm>
              <a:prstGeom prst="rect">
                <a:avLst/>
              </a:prstGeom>
              <a:blipFill>
                <a:blip r:embed="rId2"/>
                <a:stretch>
                  <a:fillRect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7" name="Text Box 23"/>
          <p:cNvSpPr txBox="1">
            <a:spLocks noChangeArrowheads="1"/>
          </p:cNvSpPr>
          <p:nvPr/>
        </p:nvSpPr>
        <p:spPr bwMode="auto">
          <a:xfrm>
            <a:off x="1041401" y="4949374"/>
            <a:ext cx="7272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solidFill>
                  <a:srgbClr val="FF0000"/>
                </a:solidFill>
              </a:rPr>
              <a:t>這個函數同時滿足運動方程式以及兩個起始條件，因此是唯一的解！</a:t>
            </a:r>
          </a:p>
        </p:txBody>
      </p:sp>
      <p:sp>
        <p:nvSpPr>
          <p:cNvPr id="80920" name="Text Box 24"/>
          <p:cNvSpPr txBox="1">
            <a:spLocks noChangeArrowheads="1"/>
          </p:cNvSpPr>
          <p:nvPr/>
        </p:nvSpPr>
        <p:spPr bwMode="auto">
          <a:xfrm>
            <a:off x="1055563" y="5715070"/>
            <a:ext cx="74048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b="1" dirty="0">
                <a:solidFill>
                  <a:srgbClr val="FF0000"/>
                </a:solidFill>
              </a:rPr>
              <a:t>不用再找了！</a:t>
            </a:r>
            <a:r>
              <a:rPr lang="en-US" altLang="zh-TW" sz="1800" b="1" dirty="0">
                <a:solidFill>
                  <a:srgbClr val="FF0000"/>
                </a:solidFill>
              </a:rPr>
              <a:t>It cold be proven that there is only one such function.</a:t>
            </a:r>
            <a:endParaRPr lang="zh-TW" altLang="en-US" sz="1800" b="1" dirty="0">
              <a:solidFill>
                <a:srgbClr val="FF0000"/>
              </a:solidFill>
            </a:endParaRPr>
          </a:p>
        </p:txBody>
      </p:sp>
      <p:pic>
        <p:nvPicPr>
          <p:cNvPr id="14" name="Picture 55" descr="\\psf\Dropbox\Documents\課程\Halliday10E\Image Gallery\CH15\halliday_10e_fig_15_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51"/>
          <a:stretch/>
        </p:blipFill>
        <p:spPr bwMode="auto">
          <a:xfrm>
            <a:off x="5364088" y="2522214"/>
            <a:ext cx="3252193" cy="197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FD6B1507-5D57-E74F-AC34-85B15879C798}"/>
                  </a:ext>
                </a:extLst>
              </p:cNvPr>
              <p:cNvSpPr/>
              <p:nvPr/>
            </p:nvSpPr>
            <p:spPr>
              <a:xfrm>
                <a:off x="1041401" y="541254"/>
                <a:ext cx="2768450" cy="4001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TW" altLang="en-US" sz="2000" i="1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𝑡</m:t>
                          </m:r>
                        </m:e>
                      </m:func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func>
                        <m:func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FD6B1507-5D57-E74F-AC34-85B15879C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401" y="541254"/>
                <a:ext cx="276845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690ACC6-5F70-624E-BC59-606F33CACDD0}"/>
                  </a:ext>
                </a:extLst>
              </p:cNvPr>
              <p:cNvSpPr/>
              <p:nvPr/>
            </p:nvSpPr>
            <p:spPr>
              <a:xfrm>
                <a:off x="1055564" y="1157587"/>
                <a:ext cx="3335657" cy="4001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TW" altLang="en-US" sz="2000" i="1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690ACC6-5F70-624E-BC59-606F33CACD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64" y="1157587"/>
                <a:ext cx="3335657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498EE836-9FB9-024C-94A8-33E27B092821}"/>
                  </a:ext>
                </a:extLst>
              </p:cNvPr>
              <p:cNvSpPr/>
              <p:nvPr/>
            </p:nvSpPr>
            <p:spPr>
              <a:xfrm>
                <a:off x="1055564" y="2122104"/>
                <a:ext cx="1885388" cy="4001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498EE836-9FB9-024C-94A8-33E27B0928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64" y="2122104"/>
                <a:ext cx="1885388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B927B83D-6CD1-8E49-9CB9-9C1005D67ACD}"/>
                  </a:ext>
                </a:extLst>
              </p:cNvPr>
              <p:cNvSpPr/>
              <p:nvPr/>
            </p:nvSpPr>
            <p:spPr>
              <a:xfrm>
                <a:off x="1041401" y="2736303"/>
                <a:ext cx="2018431" cy="4001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B927B83D-6CD1-8E49-9CB9-9C1005D67A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401" y="2736303"/>
                <a:ext cx="2018431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DB8576BF-2F25-0B43-9766-C5CD5848357F}"/>
                  </a:ext>
                </a:extLst>
              </p:cNvPr>
              <p:cNvSpPr/>
              <p:nvPr/>
            </p:nvSpPr>
            <p:spPr>
              <a:xfrm>
                <a:off x="3209168" y="2755914"/>
                <a:ext cx="1182053" cy="61792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DB8576BF-2F25-0B43-9766-C5CD584835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168" y="2755914"/>
                <a:ext cx="1182053" cy="617926"/>
              </a:xfrm>
              <a:prstGeom prst="rect">
                <a:avLst/>
              </a:prstGeom>
              <a:blipFill>
                <a:blip r:embed="rId8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BE9F8ABA-208C-0C41-B49B-B9D01A0FCF5A}"/>
                  </a:ext>
                </a:extLst>
              </p:cNvPr>
              <p:cNvSpPr/>
              <p:nvPr/>
            </p:nvSpPr>
            <p:spPr>
              <a:xfrm>
                <a:off x="1041401" y="4273438"/>
                <a:ext cx="2986010" cy="61997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TW" altLang="en-US" sz="2000" i="1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𝑡</m:t>
                          </m:r>
                        </m:e>
                      </m:func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func>
                        <m:func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BE9F8ABA-208C-0C41-B49B-B9D01A0FCF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401" y="4273438"/>
                <a:ext cx="2986010" cy="619978"/>
              </a:xfrm>
              <a:prstGeom prst="rect">
                <a:avLst/>
              </a:prstGeom>
              <a:blipFill>
                <a:blip r:embed="rId9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Box 18">
            <a:extLst>
              <a:ext uri="{FF2B5EF4-FFF2-40B4-BE49-F238E27FC236}">
                <a16:creationId xmlns:a16="http://schemas.microsoft.com/office/drawing/2014/main" id="{A1AEF80F-787F-7F8C-BD12-D84C52A23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800" y="5306909"/>
            <a:ext cx="77466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dirty="0"/>
              <a:t>This one solution satisfies both the Equation of motion and initial condition.</a:t>
            </a:r>
            <a:endParaRPr lang="zh-TW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0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0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/>
      <p:bldP spid="80920" grpId="0"/>
      <p:bldP spid="17" grpId="0" animBg="1"/>
      <p:bldP spid="18" grpId="0" animBg="1"/>
      <p:bldP spid="19" grpId="0" animBg="1"/>
      <p:bldP spid="20" grpId="0" animBg="1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F15_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37"/>
          <a:stretch>
            <a:fillRect/>
          </a:stretch>
        </p:blipFill>
        <p:spPr bwMode="auto">
          <a:xfrm>
            <a:off x="5220072" y="536702"/>
            <a:ext cx="2087514" cy="281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 Box 4"/>
          <p:cNvSpPr txBox="1">
            <a:spLocks noChangeArrowheads="1"/>
          </p:cNvSpPr>
          <p:nvPr/>
        </p:nvSpPr>
        <p:spPr bwMode="auto">
          <a:xfrm>
            <a:off x="1090816" y="1355192"/>
            <a:ext cx="360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dirty="0">
                <a:cs typeface="Times New Roman" pitchFamily="18" charset="0"/>
              </a:rPr>
              <a:t>Damped Oscillation </a:t>
            </a:r>
            <a:r>
              <a:rPr lang="zh-TW" altLang="en-US" sz="1800" dirty="0">
                <a:latin typeface="Arial" charset="0"/>
                <a:cs typeface="Times New Roman" pitchFamily="18" charset="0"/>
              </a:rPr>
              <a:t>阻尼震盪</a:t>
            </a:r>
          </a:p>
        </p:txBody>
      </p:sp>
      <p:sp>
        <p:nvSpPr>
          <p:cNvPr id="55302" name="文字方塊 7"/>
          <p:cNvSpPr txBox="1">
            <a:spLocks noChangeArrowheads="1"/>
          </p:cNvSpPr>
          <p:nvPr/>
        </p:nvSpPr>
        <p:spPr bwMode="auto">
          <a:xfrm>
            <a:off x="1148822" y="3351528"/>
            <a:ext cx="6876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/>
              <a:t>This is a </a:t>
            </a:r>
            <a:r>
              <a:rPr lang="en-US" altLang="zh-TW" sz="1800" dirty="0">
                <a:solidFill>
                  <a:srgbClr val="FF0000"/>
                </a:solidFill>
              </a:rPr>
              <a:t>Homogeneous 2</a:t>
            </a:r>
            <a:r>
              <a:rPr lang="en-US" altLang="zh-TW" sz="1800" baseline="30000" dirty="0">
                <a:solidFill>
                  <a:srgbClr val="FF0000"/>
                </a:solidFill>
              </a:rPr>
              <a:t>nd</a:t>
            </a:r>
            <a:r>
              <a:rPr lang="en-US" altLang="zh-TW" sz="1800" dirty="0">
                <a:solidFill>
                  <a:srgbClr val="FF0000"/>
                </a:solidFill>
              </a:rPr>
              <a:t> order Linear ODE with constant coefficients.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 bwMode="auto">
              <a:xfrm>
                <a:off x="1152153" y="2548133"/>
                <a:ext cx="2510944" cy="64812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1800" i="1"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2153" y="2548133"/>
                <a:ext cx="2510944" cy="648126"/>
              </a:xfrm>
              <a:prstGeom prst="rect">
                <a:avLst/>
              </a:prstGeom>
              <a:blipFill>
                <a:blip r:embed="rId3"/>
                <a:stretch>
                  <a:fillRect b="-384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 bwMode="auto">
              <a:xfrm>
                <a:off x="1160091" y="1765070"/>
                <a:ext cx="2296206" cy="64812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𝑚</m:t>
                      </m:r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=−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𝑏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𝑘𝑥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0091" y="1765070"/>
                <a:ext cx="2296206" cy="648126"/>
              </a:xfrm>
              <a:prstGeom prst="rect">
                <a:avLst/>
              </a:prstGeom>
              <a:blipFill>
                <a:blip r:embed="rId4"/>
                <a:stretch>
                  <a:fillRect b="-384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240CD49-09CF-33D8-8A50-9C820DE3DE31}"/>
              </a:ext>
            </a:extLst>
          </p:cNvPr>
          <p:cNvSpPr txBox="1"/>
          <p:nvPr/>
        </p:nvSpPr>
        <p:spPr bwMode="auto">
          <a:xfrm>
            <a:off x="1090816" y="4616274"/>
            <a:ext cx="48429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單一個正弦或餘弦函數似乎不能滿足此式</a:t>
            </a:r>
            <a:r>
              <a:rPr lang="en-US" sz="1800" dirty="0"/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8">
                <a:extLst>
                  <a:ext uri="{FF2B5EF4-FFF2-40B4-BE49-F238E27FC236}">
                    <a16:creationId xmlns:a16="http://schemas.microsoft.com/office/drawing/2014/main" id="{44E2F281-8600-2B08-7AC0-30C35269C590}"/>
                  </a:ext>
                </a:extLst>
              </p:cNvPr>
              <p:cNvSpPr txBox="1"/>
              <p:nvPr/>
            </p:nvSpPr>
            <p:spPr bwMode="auto">
              <a:xfrm>
                <a:off x="1148822" y="3809658"/>
                <a:ext cx="2302361" cy="369332"/>
              </a:xfrm>
              <a:prstGeom prst="rect">
                <a:avLst/>
              </a:prstGeom>
              <a:solidFill>
                <a:srgbClr val="F9FFC6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文字方塊 8">
                <a:extLst>
                  <a:ext uri="{FF2B5EF4-FFF2-40B4-BE49-F238E27FC236}">
                    <a16:creationId xmlns:a16="http://schemas.microsoft.com/office/drawing/2014/main" id="{44E2F281-8600-2B08-7AC0-30C35269C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8822" y="3809658"/>
                <a:ext cx="2302361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4879340-AD19-C890-9A35-B83B49E09751}"/>
              </a:ext>
            </a:extLst>
          </p:cNvPr>
          <p:cNvSpPr txBox="1"/>
          <p:nvPr/>
        </p:nvSpPr>
        <p:spPr bwMode="auto">
          <a:xfrm>
            <a:off x="1090816" y="5030005"/>
            <a:ext cx="7767885" cy="87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800" dirty="0">
                <a:cs typeface="Times New Roman" panose="02020603050405020304" pitchFamily="18" charset="0"/>
              </a:rPr>
              <a:t>Pure Sine (Cosine) function can not satisfy the equation since the first derivative would generate a Cosine (Sine) function.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/>
      <p:bldP spid="8" grpId="0" animBg="1"/>
      <p:bldP spid="2" grpId="0"/>
      <p:bldP spid="3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3" descr="F15_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29"/>
          <a:stretch>
            <a:fillRect/>
          </a:stretch>
        </p:blipFill>
        <p:spPr bwMode="auto">
          <a:xfrm>
            <a:off x="1691680" y="319594"/>
            <a:ext cx="48958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文字方塊 4"/>
          <p:cNvSpPr txBox="1">
            <a:spLocks noChangeArrowheads="1"/>
          </p:cNvSpPr>
          <p:nvPr/>
        </p:nvSpPr>
        <p:spPr bwMode="auto">
          <a:xfrm>
            <a:off x="1691680" y="4292551"/>
            <a:ext cx="3429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振幅對時間呈現</a:t>
            </a:r>
            <a:r>
              <a:rPr lang="zh-TW" altLang="en-US" sz="1800" dirty="0">
                <a:solidFill>
                  <a:srgbClr val="FF0000"/>
                </a:solidFill>
              </a:rPr>
              <a:t>指數衰減</a:t>
            </a:r>
            <a:r>
              <a:rPr lang="zh-TW" altLang="en-US" sz="1800" dirty="0"/>
              <a:t>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 bwMode="auto">
              <a:xfrm>
                <a:off x="4787230" y="4163233"/>
                <a:ext cx="1582484" cy="50109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~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altLang="zh-TW" sz="18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sz="1800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altLang="zh-TW" sz="1800" i="1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87230" y="4163233"/>
                <a:ext cx="1582484" cy="5010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 bwMode="auto">
              <a:xfrm>
                <a:off x="1698433" y="2704987"/>
                <a:ext cx="3456844" cy="50109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altLang="zh-TW" sz="18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sz="1800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altLang="zh-TW" sz="1800" i="1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1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1800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TW" sz="1800" b="0" i="1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zh-TW" altLang="en-US" sz="1800" b="0" i="1" smtClean="0"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8433" y="2704987"/>
                <a:ext cx="3456844" cy="501099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4787230" y="5166835"/>
                <a:ext cx="3338799" cy="9106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sz="1800" i="1">
                                  <a:latin typeface="Cambria Math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sz="180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sz="1800" i="1">
                                  <a:latin typeface="Cambria Math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230" y="5166835"/>
                <a:ext cx="3338799" cy="910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E1F184A-6581-B398-4702-E5844CDD9836}"/>
              </a:ext>
            </a:extLst>
          </p:cNvPr>
          <p:cNvSpPr txBox="1"/>
          <p:nvPr/>
        </p:nvSpPr>
        <p:spPr bwMode="auto">
          <a:xfrm>
            <a:off x="1691680" y="5320205"/>
            <a:ext cx="45357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/>
              <a:t>角頻率會比無阻力時稍低</a:t>
            </a:r>
            <a:r>
              <a:rPr lang="en-US" sz="1800" dirty="0"/>
              <a:t>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155EA0-0DA8-B6E5-4938-A5275E997555}"/>
              </a:ext>
            </a:extLst>
          </p:cNvPr>
          <p:cNvSpPr txBox="1"/>
          <p:nvPr/>
        </p:nvSpPr>
        <p:spPr bwMode="auto">
          <a:xfrm>
            <a:off x="1691680" y="4797152"/>
            <a:ext cx="38867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cs typeface="Times New Roman" panose="02020603050405020304" pitchFamily="18" charset="0"/>
              </a:rPr>
              <a:t>The amplitude decays exponentially.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C4E2F1-EF64-0FEF-05D8-48586C2A05B5}"/>
              </a:ext>
            </a:extLst>
          </p:cNvPr>
          <p:cNvSpPr txBox="1"/>
          <p:nvPr/>
        </p:nvSpPr>
        <p:spPr bwMode="auto">
          <a:xfrm>
            <a:off x="1698433" y="6122876"/>
            <a:ext cx="57606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cs typeface="Times New Roman" panose="02020603050405020304" pitchFamily="18" charset="0"/>
              </a:rPr>
              <a:t>Angular Frequency is smaller than </a:t>
            </a:r>
            <a:r>
              <a:rPr lang="en-US" sz="1800" dirty="0" err="1">
                <a:cs typeface="Times New Roman" panose="02020603050405020304" pitchFamily="18" charset="0"/>
              </a:rPr>
              <a:t>dampless</a:t>
            </a:r>
            <a:r>
              <a:rPr lang="en-US" sz="1800" dirty="0">
                <a:cs typeface="Times New Roman" panose="02020603050405020304" pitchFamily="18" charset="0"/>
              </a:rPr>
              <a:t> SHM.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1B6203-C1E3-8953-0F6B-7717022D482A}"/>
                  </a:ext>
                </a:extLst>
              </p:cNvPr>
              <p:cNvSpPr txBox="1"/>
              <p:nvPr/>
            </p:nvSpPr>
            <p:spPr bwMode="auto">
              <a:xfrm>
                <a:off x="1698433" y="3291398"/>
                <a:ext cx="668999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cs typeface="Times New Roman" panose="02020603050405020304" pitchFamily="18" charset="0"/>
                  </a:rPr>
                  <a:t>There are two unspecified constants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zh-TW" altLang="en-US" sz="1800" i="1">
                        <a:latin typeface="Cambria Math"/>
                        <a:ea typeface="Cambria Math"/>
                      </a:rPr>
                      <m:t>𝜙</m:t>
                    </m:r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1B6203-C1E3-8953-0F6B-7717022D4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8433" y="3291398"/>
                <a:ext cx="6689991" cy="369332"/>
              </a:xfrm>
              <a:prstGeom prst="rect">
                <a:avLst/>
              </a:prstGeom>
              <a:blipFill>
                <a:blip r:embed="rId6"/>
                <a:stretch>
                  <a:fillRect l="-758" t="-10000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ED521A5-4A79-94D1-97B6-529E629387B4}"/>
                  </a:ext>
                </a:extLst>
              </p:cNvPr>
              <p:cNvSpPr txBox="1"/>
              <p:nvPr/>
            </p:nvSpPr>
            <p:spPr bwMode="auto">
              <a:xfrm>
                <a:off x="1700086" y="3672972"/>
                <a:ext cx="668833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cs typeface="Times New Roman" panose="02020603050405020304" pitchFamily="18" charset="0"/>
                  </a:rPr>
                  <a:t>We can use the two initial conditions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 to specify them. </a:t>
                </a:r>
                <a:endParaRPr lang="en-US" sz="1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ED521A5-4A79-94D1-97B6-529E62938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0086" y="3672972"/>
                <a:ext cx="6688338" cy="369332"/>
              </a:xfrm>
              <a:prstGeom prst="rect">
                <a:avLst/>
              </a:prstGeom>
              <a:blipFill>
                <a:blip r:embed="rId7"/>
                <a:stretch>
                  <a:fillRect l="-758" t="-6667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D:\Dropbox\Documents\課程\YoungTextBook\Images\Chapter14\A_Images\A_Figures_and_Photos\14_26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48680"/>
            <a:ext cx="474672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>
            <a:spLocks noChangeArrowheads="1"/>
          </p:cNvSpPr>
          <p:nvPr/>
        </p:nvSpPr>
        <p:spPr bwMode="auto">
          <a:xfrm>
            <a:off x="2339752" y="5669026"/>
            <a:ext cx="482939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latin typeface="Arial" charset="0"/>
              </a:rPr>
              <a:t>振動角頻率減小！周期增加。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7">
                <a:extLst>
                  <a:ext uri="{FF2B5EF4-FFF2-40B4-BE49-F238E27FC236}">
                    <a16:creationId xmlns:a16="http://schemas.microsoft.com/office/drawing/2014/main" id="{BF09958A-9B90-D57A-A7C1-B680DCA34F45}"/>
                  </a:ext>
                </a:extLst>
              </p:cNvPr>
              <p:cNvSpPr/>
              <p:nvPr/>
            </p:nvSpPr>
            <p:spPr>
              <a:xfrm>
                <a:off x="5417073" y="5398621"/>
                <a:ext cx="1953740" cy="9106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sz="180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sz="1800" i="1">
                                  <a:latin typeface="Cambria Math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矩形 7">
                <a:extLst>
                  <a:ext uri="{FF2B5EF4-FFF2-40B4-BE49-F238E27FC236}">
                    <a16:creationId xmlns:a16="http://schemas.microsoft.com/office/drawing/2014/main" id="{BF09958A-9B90-D57A-A7C1-B680DCA34F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073" y="5398621"/>
                <a:ext cx="1953740" cy="910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3"/>
          <p:cNvSpPr txBox="1">
            <a:spLocks noChangeArrowheads="1"/>
          </p:cNvSpPr>
          <p:nvPr/>
        </p:nvSpPr>
        <p:spPr bwMode="auto">
          <a:xfrm>
            <a:off x="899592" y="1352151"/>
            <a:ext cx="5786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想使彈簧繼續振盪，必須施以一周期性的外力。</a:t>
            </a:r>
          </a:p>
        </p:txBody>
      </p:sp>
      <p:sp>
        <p:nvSpPr>
          <p:cNvPr id="62467" name="文字方塊 4"/>
          <p:cNvSpPr txBox="1">
            <a:spLocks noChangeArrowheads="1"/>
          </p:cNvSpPr>
          <p:nvPr/>
        </p:nvSpPr>
        <p:spPr bwMode="auto">
          <a:xfrm>
            <a:off x="899592" y="488551"/>
            <a:ext cx="590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latin typeface="Arial" charset="0"/>
              </a:rPr>
              <a:t>簡諧運動會因阻尼而使振幅減小，必須施力使它繼續振動</a:t>
            </a:r>
          </a:p>
        </p:txBody>
      </p:sp>
      <p:sp>
        <p:nvSpPr>
          <p:cNvPr id="62468" name="文字方塊 5"/>
          <p:cNvSpPr txBox="1">
            <a:spLocks noChangeArrowheads="1"/>
          </p:cNvSpPr>
          <p:nvPr/>
        </p:nvSpPr>
        <p:spPr bwMode="auto">
          <a:xfrm>
            <a:off x="899592" y="920351"/>
            <a:ext cx="6554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latin typeface="Arial" charset="0"/>
              </a:rPr>
              <a:t>若施予一個常數力，所做的功在一個週期內會彼此抵消！</a:t>
            </a:r>
          </a:p>
        </p:txBody>
      </p:sp>
      <p:pic>
        <p:nvPicPr>
          <p:cNvPr id="62469" name="Picture 8" descr="http://www.physics.louisville.edu/cldavis/phys298/notes/resonance_fi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99" y="2493119"/>
            <a:ext cx="45847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10" descr="http://www.insula.com.au/physics/1279images/Image90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25144"/>
            <a:ext cx="333375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38A04A-5101-1D5B-5014-350BF05E8775}"/>
              </a:ext>
            </a:extLst>
          </p:cNvPr>
          <p:cNvSpPr txBox="1"/>
          <p:nvPr/>
        </p:nvSpPr>
        <p:spPr bwMode="auto">
          <a:xfrm>
            <a:off x="899592" y="1783307"/>
            <a:ext cx="6554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cs typeface="Times New Roman" panose="02020603050405020304" pitchFamily="18" charset="0"/>
              </a:rPr>
              <a:t>We can exert an external periodic force to keep the oscillation going.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D6A07-E9DC-5D6D-D2A3-0EFD556E4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笑臉 3">
            <a:extLst>
              <a:ext uri="{FF2B5EF4-FFF2-40B4-BE49-F238E27FC236}">
                <a16:creationId xmlns:a16="http://schemas.microsoft.com/office/drawing/2014/main" id="{6CCF34E4-F06E-B094-E250-79CA06E2C94A}"/>
              </a:ext>
            </a:extLst>
          </p:cNvPr>
          <p:cNvSpPr/>
          <p:nvPr/>
        </p:nvSpPr>
        <p:spPr>
          <a:xfrm>
            <a:off x="1423615" y="4329858"/>
            <a:ext cx="500062" cy="50006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/>
          </a:p>
        </p:txBody>
      </p:sp>
      <p:sp>
        <p:nvSpPr>
          <p:cNvPr id="5" name="向右箭號 4">
            <a:extLst>
              <a:ext uri="{FF2B5EF4-FFF2-40B4-BE49-F238E27FC236}">
                <a16:creationId xmlns:a16="http://schemas.microsoft.com/office/drawing/2014/main" id="{4473C203-CCD0-CDFA-E1A1-7B6AC12D1465}"/>
              </a:ext>
            </a:extLst>
          </p:cNvPr>
          <p:cNvSpPr/>
          <p:nvPr/>
        </p:nvSpPr>
        <p:spPr>
          <a:xfrm rot="20166475">
            <a:off x="2134815" y="4037758"/>
            <a:ext cx="1071562" cy="21431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/>
          </a:p>
        </p:txBody>
      </p:sp>
      <p:sp>
        <p:nvSpPr>
          <p:cNvPr id="6" name="向右箭號 5">
            <a:extLst>
              <a:ext uri="{FF2B5EF4-FFF2-40B4-BE49-F238E27FC236}">
                <a16:creationId xmlns:a16="http://schemas.microsoft.com/office/drawing/2014/main" id="{133F57A3-BA34-D725-04B0-ED4BD69AD36E}"/>
              </a:ext>
            </a:extLst>
          </p:cNvPr>
          <p:cNvSpPr/>
          <p:nvPr/>
        </p:nvSpPr>
        <p:spPr>
          <a:xfrm rot="1319998">
            <a:off x="2147515" y="4821983"/>
            <a:ext cx="1071562" cy="21431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686" name="文字方塊 6">
                <a:extLst>
                  <a:ext uri="{FF2B5EF4-FFF2-40B4-BE49-F238E27FC236}">
                    <a16:creationId xmlns:a16="http://schemas.microsoft.com/office/drawing/2014/main" id="{9082039E-B1F6-FF4D-F632-8143224B36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9427" y="3758358"/>
                <a:ext cx="50006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1800" i="1" smtClean="0">
                          <a:latin typeface="Cambria Math"/>
                          <a:ea typeface="Cambria Math"/>
                        </a:rPr>
                        <m:t>Γ</m:t>
                      </m:r>
                    </m:oMath>
                  </m:oMathPara>
                </a14:m>
                <a:endParaRPr lang="zh-TW" altLang="en-US" sz="1800" i="1" dirty="0"/>
              </a:p>
            </p:txBody>
          </p:sp>
        </mc:Choice>
        <mc:Fallback xmlns="">
          <p:sp>
            <p:nvSpPr>
              <p:cNvPr id="71686" name="文字方塊 6">
                <a:extLst>
                  <a:ext uri="{FF2B5EF4-FFF2-40B4-BE49-F238E27FC236}">
                    <a16:creationId xmlns:a16="http://schemas.microsoft.com/office/drawing/2014/main" id="{9082039E-B1F6-FF4D-F632-8143224B3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9427" y="3758358"/>
                <a:ext cx="50006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笑臉 7">
            <a:extLst>
              <a:ext uri="{FF2B5EF4-FFF2-40B4-BE49-F238E27FC236}">
                <a16:creationId xmlns:a16="http://schemas.microsoft.com/office/drawing/2014/main" id="{081F6C3F-47A3-615A-C490-3EBD0D302DC4}"/>
              </a:ext>
            </a:extLst>
          </p:cNvPr>
          <p:cNvSpPr/>
          <p:nvPr/>
        </p:nvSpPr>
        <p:spPr>
          <a:xfrm>
            <a:off x="3423865" y="4972795"/>
            <a:ext cx="500062" cy="500063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688" name="文字方塊 8">
                <a:extLst>
                  <a:ext uri="{FF2B5EF4-FFF2-40B4-BE49-F238E27FC236}">
                    <a16:creationId xmlns:a16="http://schemas.microsoft.com/office/drawing/2014/main" id="{A7FB5DD9-38BA-89C2-4D4A-B5D420C7FE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9427" y="5115670"/>
                <a:ext cx="71437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dirty="0" smtClean="0">
                          <a:latin typeface="Cambria Math"/>
                        </a:rPr>
                        <m:t>1−</m:t>
                      </m:r>
                      <m:r>
                        <m:rPr>
                          <m:sty m:val="p"/>
                        </m:rPr>
                        <a:rPr lang="el-GR" altLang="zh-TW" sz="1800" i="1" dirty="0" smtClean="0">
                          <a:latin typeface="Cambria Math"/>
                          <a:ea typeface="Cambria Math"/>
                        </a:rPr>
                        <m:t>Γ</m:t>
                      </m:r>
                    </m:oMath>
                  </m:oMathPara>
                </a14:m>
                <a:endParaRPr lang="zh-TW" altLang="en-US" sz="1800" i="1" dirty="0"/>
              </a:p>
            </p:txBody>
          </p:sp>
        </mc:Choice>
        <mc:Fallback xmlns="">
          <p:sp>
            <p:nvSpPr>
              <p:cNvPr id="71688" name="文字方塊 8">
                <a:extLst>
                  <a:ext uri="{FF2B5EF4-FFF2-40B4-BE49-F238E27FC236}">
                    <a16:creationId xmlns:a16="http://schemas.microsoft.com/office/drawing/2014/main" id="{A7FB5DD9-38BA-89C2-4D4A-B5D420C7F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9427" y="5115670"/>
                <a:ext cx="71437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689" name="文字方塊 9">
            <a:extLst>
              <a:ext uri="{FF2B5EF4-FFF2-40B4-BE49-F238E27FC236}">
                <a16:creationId xmlns:a16="http://schemas.microsoft.com/office/drawing/2014/main" id="{99B93069-B797-6BD5-086F-EF0A83F9E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022" y="6076823"/>
            <a:ext cx="4451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800" dirty="0"/>
              <a:t>一秒後</a:t>
            </a:r>
            <a:r>
              <a:rPr lang="en-US" altLang="zh-TW" sz="1800" dirty="0"/>
              <a:t> after one second</a:t>
            </a:r>
            <a:endParaRPr lang="zh-TW" altLang="en-US" sz="1800" i="1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D4C72F7-DB60-6BF3-EA14-6BFBBC01DA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27" r="77659"/>
          <a:stretch/>
        </p:blipFill>
        <p:spPr bwMode="auto">
          <a:xfrm>
            <a:off x="1071651" y="3829940"/>
            <a:ext cx="832035" cy="152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F1C3FA7-5B76-9A58-A56F-3F894599A2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9" r="35819" b="38242"/>
          <a:stretch/>
        </p:blipFill>
        <p:spPr bwMode="auto">
          <a:xfrm>
            <a:off x="3228465" y="3035156"/>
            <a:ext cx="798002" cy="116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130A486-A737-3705-44A3-F3915DB97F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27" r="77659" b="7485"/>
          <a:stretch/>
        </p:blipFill>
        <p:spPr bwMode="auto">
          <a:xfrm>
            <a:off x="3232242" y="4693671"/>
            <a:ext cx="808518" cy="133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BD30CF-E745-62CD-6523-56A02514BDED}"/>
                  </a:ext>
                </a:extLst>
              </p:cNvPr>
              <p:cNvSpPr txBox="1"/>
              <p:nvPr/>
            </p:nvSpPr>
            <p:spPr>
              <a:xfrm>
                <a:off x="887355" y="2313164"/>
                <a:ext cx="3778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TW" sz="1800" dirty="0"/>
                  <a:t>對每一個相同的原子核</a:t>
                </a:r>
                <a:r>
                  <a:rPr lang="en-US" sz="1800" dirty="0">
                    <a:ea typeface="Cambria Math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1800" i="1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TW" sz="1800" dirty="0"/>
                  <a:t>都相等。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BD30CF-E745-62CD-6523-56A02514B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355" y="2313164"/>
                <a:ext cx="3778514" cy="369332"/>
              </a:xfrm>
              <a:prstGeom prst="rect">
                <a:avLst/>
              </a:prstGeom>
              <a:blipFill>
                <a:blip r:embed="rId5"/>
                <a:stretch>
                  <a:fillRect l="-1678" t="-6452" r="-33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6">
                <a:extLst>
                  <a:ext uri="{FF2B5EF4-FFF2-40B4-BE49-F238E27FC236}">
                    <a16:creationId xmlns:a16="http://schemas.microsoft.com/office/drawing/2014/main" id="{3939F60C-8F61-6CED-0BD6-3B4195951E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7355" y="1227821"/>
                <a:ext cx="76439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r>
                  <a:rPr lang="en-US" altLang="zh-TW" sz="1800" dirty="0">
                    <a:ea typeface="Cambria Math"/>
                  </a:rPr>
                  <a:t>The probability for a nucleus to decay </a:t>
                </a:r>
                <a:r>
                  <a:rPr lang="en-US" altLang="zh-TW" sz="1800" dirty="0">
                    <a:solidFill>
                      <a:srgbClr val="FF0000"/>
                    </a:solidFill>
                    <a:ea typeface="Cambria Math"/>
                  </a:rPr>
                  <a:t>per second </a:t>
                </a:r>
                <a:r>
                  <a:rPr lang="en-US" altLang="zh-TW" sz="1800" dirty="0">
                    <a:ea typeface="Cambria Math"/>
                  </a:rPr>
                  <a:t>is usually a constant: call it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1800" i="1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altLang="zh-TW" sz="1800" dirty="0"/>
                  <a:t>.</a:t>
                </a:r>
                <a:endParaRPr lang="zh-TW" altLang="en-US" sz="1800" dirty="0"/>
              </a:p>
            </p:txBody>
          </p:sp>
        </mc:Choice>
        <mc:Fallback xmlns="">
          <p:sp>
            <p:nvSpPr>
              <p:cNvPr id="3" name="文字方塊 6">
                <a:extLst>
                  <a:ext uri="{FF2B5EF4-FFF2-40B4-BE49-F238E27FC236}">
                    <a16:creationId xmlns:a16="http://schemas.microsoft.com/office/drawing/2014/main" id="{3939F60C-8F61-6CED-0BD6-3B4195951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7355" y="1227821"/>
                <a:ext cx="7643960" cy="369332"/>
              </a:xfrm>
              <a:prstGeom prst="rect">
                <a:avLst/>
              </a:prstGeom>
              <a:blipFill>
                <a:blip r:embed="rId6"/>
                <a:stretch>
                  <a:fillRect l="-831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8C3FF9-4386-7368-9404-31DB1FE281BE}"/>
                  </a:ext>
                </a:extLst>
              </p:cNvPr>
              <p:cNvSpPr txBox="1"/>
              <p:nvPr/>
            </p:nvSpPr>
            <p:spPr>
              <a:xfrm>
                <a:off x="887355" y="1591172"/>
                <a:ext cx="500540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TW" altLang="en-US" sz="1800" dirty="0"/>
                  <a:t>一個原子核每秒衰變的機率通常是固定的：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1800" i="1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zh-TW" altLang="en-US" sz="1800" dirty="0"/>
                  <a:t>。</a:t>
                </a:r>
                <a:endParaRPr lang="en-US" sz="1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8C3FF9-4386-7368-9404-31DB1FE28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355" y="1591172"/>
                <a:ext cx="5005405" cy="369332"/>
              </a:xfrm>
              <a:prstGeom prst="rect">
                <a:avLst/>
              </a:prstGeom>
              <a:blipFill>
                <a:blip r:embed="rId7"/>
                <a:stretch>
                  <a:fillRect l="-1266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6">
                <a:extLst>
                  <a:ext uri="{FF2B5EF4-FFF2-40B4-BE49-F238E27FC236}">
                    <a16:creationId xmlns:a16="http://schemas.microsoft.com/office/drawing/2014/main" id="{0E344D65-6506-CF53-C306-0B15D64B4C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7355" y="1949813"/>
                <a:ext cx="76439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r>
                  <a:rPr lang="en-US" altLang="zh-TW" sz="1800" dirty="0">
                    <a:ea typeface="Cambria Math"/>
                  </a:rPr>
                  <a:t>For every identical nucleus, this probability </a:t>
                </a:r>
                <a:r>
                  <a:rPr lang="en-US" altLang="zh-TW" sz="1800" dirty="0">
                    <a:solidFill>
                      <a:srgbClr val="FF0000"/>
                    </a:solidFill>
                    <a:ea typeface="Cambria Math"/>
                  </a:rPr>
                  <a:t>per second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1800" i="1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altLang="zh-TW" sz="1800" dirty="0">
                    <a:ea typeface="Cambria Math"/>
                  </a:rPr>
                  <a:t> is the same</a:t>
                </a:r>
                <a:r>
                  <a:rPr lang="en-US" altLang="zh-TW" sz="1800" dirty="0"/>
                  <a:t>.</a:t>
                </a:r>
                <a:endParaRPr lang="zh-TW" altLang="en-US" sz="1800" dirty="0"/>
              </a:p>
            </p:txBody>
          </p:sp>
        </mc:Choice>
        <mc:Fallback xmlns="">
          <p:sp>
            <p:nvSpPr>
              <p:cNvPr id="13" name="文字方塊 6">
                <a:extLst>
                  <a:ext uri="{FF2B5EF4-FFF2-40B4-BE49-F238E27FC236}">
                    <a16:creationId xmlns:a16="http://schemas.microsoft.com/office/drawing/2014/main" id="{0E344D65-6506-CF53-C306-0B15D64B4C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7355" y="1949813"/>
                <a:ext cx="7643960" cy="369332"/>
              </a:xfrm>
              <a:prstGeom prst="rect">
                <a:avLst/>
              </a:prstGeom>
              <a:blipFill>
                <a:blip r:embed="rId8"/>
                <a:stretch>
                  <a:fillRect l="-831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6">
                <a:extLst>
                  <a:ext uri="{FF2B5EF4-FFF2-40B4-BE49-F238E27FC236}">
                    <a16:creationId xmlns:a16="http://schemas.microsoft.com/office/drawing/2014/main" id="{55DC6901-ED95-CB3D-8A6F-DB46C38E27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23928" y="3475294"/>
                <a:ext cx="499317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r>
                  <a:rPr lang="en-US" altLang="zh-TW" sz="1800" dirty="0">
                    <a:ea typeface="Cambria Math"/>
                  </a:rPr>
                  <a:t>The original nucleus disappears with probability: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1800" i="1" smtClean="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altLang="zh-TW" sz="1800" i="1" dirty="0"/>
                  <a:t>.</a:t>
                </a:r>
                <a:endParaRPr lang="zh-TW" altLang="en-US" sz="1800" i="1" dirty="0"/>
              </a:p>
            </p:txBody>
          </p:sp>
        </mc:Choice>
        <mc:Fallback xmlns="">
          <p:sp>
            <p:nvSpPr>
              <p:cNvPr id="14" name="文字方塊 6">
                <a:extLst>
                  <a:ext uri="{FF2B5EF4-FFF2-40B4-BE49-F238E27FC236}">
                    <a16:creationId xmlns:a16="http://schemas.microsoft.com/office/drawing/2014/main" id="{55DC6901-ED95-CB3D-8A6F-DB46C38E2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3475294"/>
                <a:ext cx="4993170" cy="369332"/>
              </a:xfrm>
              <a:prstGeom prst="rect">
                <a:avLst/>
              </a:prstGeom>
              <a:blipFill>
                <a:blip r:embed="rId9"/>
                <a:stretch>
                  <a:fillRect l="-1269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6">
                <a:extLst>
                  <a:ext uri="{FF2B5EF4-FFF2-40B4-BE49-F238E27FC236}">
                    <a16:creationId xmlns:a16="http://schemas.microsoft.com/office/drawing/2014/main" id="{87927AEA-09D6-B04A-80CC-5E4314A6F6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23928" y="5229200"/>
                <a:ext cx="499317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r>
                  <a:rPr lang="en-US" altLang="zh-TW" sz="1800" dirty="0">
                    <a:ea typeface="Cambria Math"/>
                  </a:rPr>
                  <a:t>The original nucleus stays with probability: </a:t>
                </a:r>
                <a14:m>
                  <m:oMath xmlns:m="http://schemas.openxmlformats.org/officeDocument/2006/math">
                    <m:r>
                      <a:rPr lang="en-US" altLang="zh-TW" sz="1800" b="0" i="0" smtClean="0">
                        <a:latin typeface="Cambria Math" panose="02040503050406030204" pitchFamily="18" charset="0"/>
                        <a:ea typeface="Cambria Math"/>
                      </a:rPr>
                      <m:t>1−</m:t>
                    </m:r>
                    <m:r>
                      <m:rPr>
                        <m:sty m:val="p"/>
                      </m:rPr>
                      <a:rPr lang="el-GR" altLang="zh-TW" sz="1800" i="1" smtClean="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altLang="zh-TW" sz="1800" i="1" dirty="0"/>
                  <a:t>.</a:t>
                </a:r>
                <a:endParaRPr lang="zh-TW" altLang="en-US" sz="1800" i="1" dirty="0"/>
              </a:p>
            </p:txBody>
          </p:sp>
        </mc:Choice>
        <mc:Fallback xmlns="">
          <p:sp>
            <p:nvSpPr>
              <p:cNvPr id="15" name="文字方塊 6">
                <a:extLst>
                  <a:ext uri="{FF2B5EF4-FFF2-40B4-BE49-F238E27FC236}">
                    <a16:creationId xmlns:a16="http://schemas.microsoft.com/office/drawing/2014/main" id="{87927AEA-09D6-B04A-80CC-5E4314A6F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5229200"/>
                <a:ext cx="4993170" cy="369332"/>
              </a:xfrm>
              <a:prstGeom prst="rect">
                <a:avLst/>
              </a:prstGeom>
              <a:blipFill>
                <a:blip r:embed="rId10"/>
                <a:stretch>
                  <a:fillRect l="-1269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8DD3F0D7-AC26-A71E-A340-E08C8831CF0D}"/>
              </a:ext>
            </a:extLst>
          </p:cNvPr>
          <p:cNvSpPr txBox="1"/>
          <p:nvPr/>
        </p:nvSpPr>
        <p:spPr>
          <a:xfrm>
            <a:off x="908356" y="794812"/>
            <a:ext cx="6048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放射性原子核衰變，例如同位素碳衰變為氮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25">
                <a:extLst>
                  <a:ext uri="{FF2B5EF4-FFF2-40B4-BE49-F238E27FC236}">
                    <a16:creationId xmlns:a16="http://schemas.microsoft.com/office/drawing/2014/main" id="{77639453-9248-5570-0911-6EDF2C9D5223}"/>
                  </a:ext>
                </a:extLst>
              </p:cNvPr>
              <p:cNvSpPr txBox="1"/>
              <p:nvPr/>
            </p:nvSpPr>
            <p:spPr>
              <a:xfrm>
                <a:off x="5580112" y="819170"/>
                <a:ext cx="2141035" cy="28187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sPre>
                      <m:r>
                        <a:rPr kumimoji="1"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Pre>
                        <m:sPre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sPre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TW" altLang="en-US" sz="1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TW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kumimoji="1" lang="zh-TW" altLang="en-US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18" name="文字方塊 25">
                <a:extLst>
                  <a:ext uri="{FF2B5EF4-FFF2-40B4-BE49-F238E27FC236}">
                    <a16:creationId xmlns:a16="http://schemas.microsoft.com/office/drawing/2014/main" id="{77639453-9248-5570-0911-6EDF2C9D5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819170"/>
                <a:ext cx="2141035" cy="281872"/>
              </a:xfrm>
              <a:prstGeom prst="rect">
                <a:avLst/>
              </a:prstGeom>
              <a:blipFill>
                <a:blip r:embed="rId11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01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文字方塊 1"/>
          <p:cNvSpPr txBox="1">
            <a:spLocks noChangeArrowheads="1"/>
          </p:cNvSpPr>
          <p:nvPr/>
        </p:nvSpPr>
        <p:spPr bwMode="auto">
          <a:xfrm>
            <a:off x="1727736" y="1844551"/>
            <a:ext cx="446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以複數解簡諧運動的運動方程式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BEC2FF-F1B4-A57C-5A63-C0C87ECBE7A8}"/>
              </a:ext>
            </a:extLst>
          </p:cNvPr>
          <p:cNvSpPr txBox="1"/>
          <p:nvPr/>
        </p:nvSpPr>
        <p:spPr>
          <a:xfrm>
            <a:off x="1763688" y="429309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Arfken</a:t>
            </a:r>
            <a:r>
              <a:rPr lang="en-US" sz="1800" dirty="0"/>
              <a:t> 7.3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766867-05B8-1D58-ABC6-F462669A413D}"/>
              </a:ext>
            </a:extLst>
          </p:cNvPr>
          <p:cNvSpPr txBox="1"/>
          <p:nvPr/>
        </p:nvSpPr>
        <p:spPr bwMode="auto">
          <a:xfrm>
            <a:off x="1763688" y="2564904"/>
            <a:ext cx="60126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Ordinary Differential Equation with constant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6">
                <a:extLst>
                  <a:ext uri="{FF2B5EF4-FFF2-40B4-BE49-F238E27FC236}">
                    <a16:creationId xmlns:a16="http://schemas.microsoft.com/office/drawing/2014/main" id="{F8C298E9-63A4-AAA8-B1B5-453C8F294615}"/>
                  </a:ext>
                </a:extLst>
              </p:cNvPr>
              <p:cNvSpPr txBox="1"/>
              <p:nvPr/>
            </p:nvSpPr>
            <p:spPr bwMode="auto">
              <a:xfrm>
                <a:off x="1799645" y="3294674"/>
                <a:ext cx="2232248" cy="76508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zh-TW" alt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1800" b="0" i="1" smtClean="0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TW" sz="180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18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b="0" i="1" smtClean="0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TW" sz="18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zh-TW" sz="1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altLang="zh-TW" sz="18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16">
                <a:extLst>
                  <a:ext uri="{FF2B5EF4-FFF2-40B4-BE49-F238E27FC236}">
                    <a16:creationId xmlns:a16="http://schemas.microsoft.com/office/drawing/2014/main" id="{F8C298E9-63A4-AAA8-B1B5-453C8F294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9645" y="3294674"/>
                <a:ext cx="2232248" cy="765081"/>
              </a:xfrm>
              <a:prstGeom prst="rect">
                <a:avLst/>
              </a:prstGeom>
              <a:blipFill>
                <a:blip r:embed="rId2"/>
                <a:stretch>
                  <a:fillRect l="-30508" t="-122951" b="-1704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66201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文字方塊 5"/>
          <p:cNvSpPr txBox="1">
            <a:spLocks noChangeArrowheads="1"/>
          </p:cNvSpPr>
          <p:nvPr/>
        </p:nvSpPr>
        <p:spPr bwMode="auto">
          <a:xfrm>
            <a:off x="1280684" y="6289675"/>
            <a:ext cx="4857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solidFill>
                  <a:srgbClr val="000000"/>
                </a:solidFill>
                <a:latin typeface="Arial" charset="0"/>
              </a:rPr>
              <a:t>此定義滿足指數函數所有重要性質！</a:t>
            </a:r>
          </a:p>
        </p:txBody>
      </p:sp>
      <p:sp>
        <p:nvSpPr>
          <p:cNvPr id="7175" name="文字方塊 6"/>
          <p:cNvSpPr txBox="1">
            <a:spLocks noChangeArrowheads="1"/>
          </p:cNvSpPr>
          <p:nvPr/>
        </p:nvSpPr>
        <p:spPr bwMode="auto">
          <a:xfrm>
            <a:off x="1277836" y="2522424"/>
            <a:ext cx="49125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rgbClr val="000000"/>
                </a:solidFill>
                <a:latin typeface="Arial" charset="0"/>
              </a:rPr>
              <a:t>正好是我們期待指數函數必須滿足的微分關係。</a:t>
            </a:r>
          </a:p>
        </p:txBody>
      </p:sp>
      <p:sp>
        <p:nvSpPr>
          <p:cNvPr id="7176" name="文字方塊 7"/>
          <p:cNvSpPr txBox="1">
            <a:spLocks noChangeArrowheads="1"/>
          </p:cNvSpPr>
          <p:nvPr/>
        </p:nvSpPr>
        <p:spPr bwMode="auto">
          <a:xfrm>
            <a:off x="1280684" y="5733256"/>
            <a:ext cx="6740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solidFill>
                  <a:srgbClr val="000000"/>
                </a:solidFill>
                <a:latin typeface="Arial" charset="0"/>
              </a:rPr>
              <a:t>正好是我們期待指數函數必須滿足的乘積關係。</a:t>
            </a:r>
          </a:p>
        </p:txBody>
      </p:sp>
      <p:pic>
        <p:nvPicPr>
          <p:cNvPr id="232525" name="Picture 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771" y="260648"/>
            <a:ext cx="1486329" cy="1905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5761591" y="2204864"/>
            <a:ext cx="3358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Carl Friedrich Gauss (1777–1855)</a:t>
            </a:r>
            <a:endParaRPr lang="zh-TW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1280684" y="604463"/>
            <a:ext cx="19446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Euler’s Formula</a:t>
            </a:r>
            <a:endParaRPr lang="zh-TW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 bwMode="auto">
          <a:xfrm>
            <a:off x="2928185" y="604186"/>
            <a:ext cx="36115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虛數的指數函數</a:t>
            </a:r>
            <a:r>
              <a:rPr lang="zh-TW" altLang="en-US" sz="1800" dirty="0">
                <a:cs typeface="Times New Roman" pitchFamily="18" charset="0"/>
              </a:rPr>
              <a:t>，如果這樣定義：</a:t>
            </a:r>
            <a:endParaRPr lang="zh-TW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 bwMode="auto">
              <a:xfrm>
                <a:off x="1309372" y="223012"/>
                <a:ext cx="2285434" cy="38145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zh-CN" altLang="en-US" sz="1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𝜃</m:t>
                          </m:r>
                        </m:sup>
                      </m:sSup>
                      <m:r>
                        <a:rPr lang="en-US" altLang="zh-CN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US" altLang="zh-CN" sz="1800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80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zh-CN" altLang="en-US" sz="1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altLang="zh-CN" sz="1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altLang="zh-CN" sz="1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𝑖</m:t>
                      </m:r>
                      <m:func>
                        <m:funcPr>
                          <m:ctrlPr>
                            <a:rPr lang="en-US" altLang="zh-CN" sz="1800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80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zh-CN" altLang="en-US" sz="1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zh-CN" altLang="en-US" sz="1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9372" y="223012"/>
                <a:ext cx="2285434" cy="3814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 bwMode="auto">
              <a:xfrm>
                <a:off x="1309372" y="1056028"/>
                <a:ext cx="3419911" cy="618311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𝑑</m:t>
                          </m:r>
                          <m:r>
                            <a:rPr lang="zh-TW" altLang="en-US" sz="1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𝜃</m:t>
                          </m:r>
                        </m:den>
                      </m:f>
                      <m:sSup>
                        <m:sSupPr>
                          <m:ctrlPr>
                            <a:rPr lang="en-US" altLang="zh-CN" sz="1800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zh-CN" altLang="en-US" sz="1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𝜃</m:t>
                          </m:r>
                        </m:sup>
                      </m:sSup>
                      <m:r>
                        <a:rPr lang="en-US" altLang="zh-CN" sz="1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zh-CN" altLang="en-US" sz="1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altLang="zh-CN" sz="1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altLang="zh-CN" sz="1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𝑖</m:t>
                      </m:r>
                      <m:func>
                        <m:func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800" i="0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zh-CN" altLang="en-US" sz="1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altLang="zh-CN" sz="1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altLang="zh-CN" sz="1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𝑖</m:t>
                      </m:r>
                      <m:sSup>
                        <m:sSupPr>
                          <m:ctrlPr>
                            <a:rPr lang="en-US" altLang="zh-CN" sz="1800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zh-CN" altLang="en-US" sz="1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zh-CN" altLang="en-US" sz="1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9372" y="1056028"/>
                <a:ext cx="3419911" cy="61831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 bwMode="auto">
              <a:xfrm>
                <a:off x="1287943" y="1776108"/>
                <a:ext cx="4432752" cy="648191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80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sz="1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1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altLang="zh-CN" sz="1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zh-CN" altLang="en-US" sz="1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𝜃</m:t>
                          </m:r>
                        </m:sup>
                      </m:sSup>
                      <m:r>
                        <a:rPr lang="en-US" altLang="zh-CN" sz="1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altLang="zh-CN" sz="1800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80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zh-CN" altLang="en-US" sz="1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altLang="zh-CN" sz="1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altLang="zh-CN" sz="1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𝑖</m:t>
                      </m:r>
                      <m:func>
                        <m:funcPr>
                          <m:ctrlPr>
                            <a:rPr lang="en-US" altLang="zh-CN" sz="1800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80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zh-CN" altLang="en-US" sz="1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altLang="zh-CN" sz="1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zh-CN" sz="1800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zh-CN" altLang="en-US" sz="1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𝜃</m:t>
                          </m:r>
                        </m:sup>
                      </m:sSup>
                      <m:r>
                        <a:rPr lang="en-US" altLang="zh-CN" sz="1800" b="0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altLang="zh-CN" sz="1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CN" sz="1800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zh-CN" altLang="en-US" sz="1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zh-CN" altLang="en-US" sz="1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7943" y="1776108"/>
                <a:ext cx="4432752" cy="64819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 bwMode="auto">
              <a:xfrm>
                <a:off x="1312173" y="4161048"/>
                <a:ext cx="4867486" cy="38228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zh-CN" altLang="en-US" sz="1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𝛼</m:t>
                          </m:r>
                        </m:sup>
                      </m:sSup>
                      <m:r>
                        <a:rPr lang="zh-CN" altLang="en-US" sz="18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zh-CN" altLang="en-US" sz="1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𝛽</m:t>
                          </m:r>
                        </m:sup>
                      </m:sSup>
                      <m:r>
                        <a:rPr lang="en-US" altLang="zh-CN" sz="18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18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zh-CN" altLang="en-US" sz="1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18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zh-CN" altLang="en-US" sz="1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  <m:r>
                        <a:rPr lang="en-US" altLang="zh-CN" sz="18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d>
                        <m:dPr>
                          <m:ctrlP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18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zh-CN" altLang="en-US" sz="1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𝛽</m:t>
                              </m:r>
                            </m:e>
                          </m:func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18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zh-CN" altLang="en-US" sz="1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𝛽</m:t>
                              </m:r>
                            </m:e>
                          </m:func>
                        </m:e>
                      </m:d>
                      <m:r>
                        <a:rPr lang="en-US" altLang="zh-CN" sz="18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1800" dirty="0">
                  <a:solidFill>
                    <a:prstClr val="black"/>
                  </a:solidFill>
                  <a:ea typeface="Cambria Math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12173" y="4161048"/>
                <a:ext cx="4867486" cy="382284"/>
              </a:xfrm>
              <a:prstGeom prst="rect">
                <a:avLst/>
              </a:prstGeom>
              <a:blipFill>
                <a:blip r:embed="rId6"/>
                <a:stretch>
                  <a:fillRect b="-1290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 bwMode="auto">
              <a:xfrm>
                <a:off x="1300295" y="4669750"/>
                <a:ext cx="5853654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18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zh-CN" altLang="en-US" sz="1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𝛼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18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zh-CN" alt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𝛽</m:t>
                              </m:r>
                            </m:e>
                          </m:func>
                          <m: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18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zh-CN" altLang="en-US" sz="1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𝛼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18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zh-CN" alt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𝛽</m:t>
                              </m:r>
                            </m:e>
                          </m:func>
                        </m:e>
                      </m:d>
                      <m:r>
                        <a:rPr lang="en-US" altLang="zh-CN" sz="18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altLang="zh-CN" sz="18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18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zh-CN" alt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𝛼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18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zh-CN" alt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𝛽</m:t>
                              </m:r>
                            </m:e>
                          </m:func>
                          <m: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18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zh-CN" alt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𝛼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18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zh-CN" alt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𝛽</m:t>
                              </m:r>
                            </m:e>
                          </m:func>
                        </m:e>
                      </m:d>
                      <m:r>
                        <a:rPr lang="en-US" altLang="zh-CN" sz="18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1800" dirty="0">
                  <a:solidFill>
                    <a:prstClr val="black"/>
                  </a:solidFill>
                  <a:ea typeface="Cambria Math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0295" y="4669750"/>
                <a:ext cx="5853654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311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 bwMode="auto">
              <a:xfrm>
                <a:off x="1322870" y="5138251"/>
                <a:ext cx="3770456" cy="38792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80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𝛼</m:t>
                              </m:r>
                              <m:r>
                                <a:rPr lang="en-US" altLang="zh-CN" sz="1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zh-CN" alt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en-US" altLang="zh-CN" sz="18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altLang="zh-CN" sz="18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𝑖</m:t>
                      </m:r>
                      <m:func>
                        <m:funcPr>
                          <m:ctrlP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80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𝛼</m:t>
                              </m:r>
                              <m: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zh-CN" alt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en-US" altLang="zh-CN" sz="18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CN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𝛼</m:t>
                              </m:r>
                              <m: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zh-CN" alt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𝛽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altLang="zh-CN" sz="1800" dirty="0">
                  <a:solidFill>
                    <a:prstClr val="black"/>
                  </a:solidFill>
                  <a:ea typeface="Cambria Math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22870" y="5138251"/>
                <a:ext cx="3770456" cy="387927"/>
              </a:xfrm>
              <a:prstGeom prst="rect">
                <a:avLst/>
              </a:prstGeom>
              <a:blipFill>
                <a:blip r:embed="rId8"/>
                <a:stretch>
                  <a:fillRect b="-1562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 bwMode="auto">
              <a:xfrm>
                <a:off x="1322870" y="2928665"/>
                <a:ext cx="2508699" cy="62555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TW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TW" altLang="en-US" sz="1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altLang="zh-TW" sz="1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altLang="zh-TW" sz="1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TW" altLang="en-US" sz="1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en-US" altLang="zh-TW" sz="1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altLang="zh-TW" sz="18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TW" altLang="en-US" sz="1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altLang="zh-TW" sz="1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zh-TW" altLang="en-US" sz="18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22870" y="2928665"/>
                <a:ext cx="2508699" cy="625556"/>
              </a:xfrm>
              <a:prstGeom prst="rect">
                <a:avLst/>
              </a:prstGeom>
              <a:blipFill>
                <a:blip r:embed="rId9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405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/>
      <p:bldP spid="7176" grpId="0"/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 bwMode="auto">
          <a:xfrm>
            <a:off x="1334574" y="627755"/>
            <a:ext cx="4896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zh-TW" altLang="en-US" sz="1800" dirty="0"/>
              <a:t>三角函數的泰勒展開：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8">
                <a:extLst>
                  <a:ext uri="{FF2B5EF4-FFF2-40B4-BE49-F238E27FC236}">
                    <a16:creationId xmlns:a16="http://schemas.microsoft.com/office/drawing/2014/main" id="{7B2C3F0A-ABC7-774A-AD94-60443CDB8B16}"/>
                  </a:ext>
                </a:extLst>
              </p:cNvPr>
              <p:cNvSpPr txBox="1"/>
              <p:nvPr/>
            </p:nvSpPr>
            <p:spPr bwMode="auto">
              <a:xfrm>
                <a:off x="1351699" y="1059110"/>
                <a:ext cx="3155223" cy="61093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 i="0" smtClean="0">
                              <a:latin typeface="Cambria Math" panose="02040503050406030204" pitchFamily="18" charset="0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4!</m:t>
                          </m:r>
                        </m:den>
                      </m:f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文字方塊 8">
                <a:extLst>
                  <a:ext uri="{FF2B5EF4-FFF2-40B4-BE49-F238E27FC236}">
                    <a16:creationId xmlns:a16="http://schemas.microsoft.com/office/drawing/2014/main" id="{7B2C3F0A-ABC7-774A-AD94-60443CDB8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1699" y="1059110"/>
                <a:ext cx="3155223" cy="610936"/>
              </a:xfrm>
              <a:prstGeom prst="rect">
                <a:avLst/>
              </a:prstGeom>
              <a:blipFill>
                <a:blip r:embed="rId2"/>
                <a:stretch>
                  <a:fillRect b="-408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8">
                <a:extLst>
                  <a:ext uri="{FF2B5EF4-FFF2-40B4-BE49-F238E27FC236}">
                    <a16:creationId xmlns:a16="http://schemas.microsoft.com/office/drawing/2014/main" id="{D00E15B7-F4A2-5749-8E80-E683997B3966}"/>
                  </a:ext>
                </a:extLst>
              </p:cNvPr>
              <p:cNvSpPr txBox="1"/>
              <p:nvPr/>
            </p:nvSpPr>
            <p:spPr bwMode="auto">
              <a:xfrm>
                <a:off x="1362759" y="1794092"/>
                <a:ext cx="3133101" cy="61279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 panose="02040503050406030204" pitchFamily="18" charset="0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3!</m:t>
                          </m:r>
                        </m:den>
                      </m:f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5!</m:t>
                          </m:r>
                        </m:den>
                      </m:f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文字方塊 8">
                <a:extLst>
                  <a:ext uri="{FF2B5EF4-FFF2-40B4-BE49-F238E27FC236}">
                    <a16:creationId xmlns:a16="http://schemas.microsoft.com/office/drawing/2014/main" id="{D00E15B7-F4A2-5749-8E80-E683997B3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2759" y="1794092"/>
                <a:ext cx="3133101" cy="612796"/>
              </a:xfrm>
              <a:prstGeom prst="rect">
                <a:avLst/>
              </a:prstGeom>
              <a:blipFill>
                <a:blip r:embed="rId3"/>
                <a:stretch>
                  <a:fillRect b="-408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1">
            <a:extLst>
              <a:ext uri="{FF2B5EF4-FFF2-40B4-BE49-F238E27FC236}">
                <a16:creationId xmlns:a16="http://schemas.microsoft.com/office/drawing/2014/main" id="{D7216595-48A6-83BE-DC17-ED4C15D2D86D}"/>
              </a:ext>
            </a:extLst>
          </p:cNvPr>
          <p:cNvSpPr txBox="1"/>
          <p:nvPr/>
        </p:nvSpPr>
        <p:spPr bwMode="auto">
          <a:xfrm>
            <a:off x="1334574" y="2536417"/>
            <a:ext cx="4896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zh-TW" altLang="en-US" sz="1800" dirty="0"/>
              <a:t>指數函數的泰勒展開：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8">
                <a:extLst>
                  <a:ext uri="{FF2B5EF4-FFF2-40B4-BE49-F238E27FC236}">
                    <a16:creationId xmlns:a16="http://schemas.microsoft.com/office/drawing/2014/main" id="{88EFF5EE-D033-98F0-62C2-9446EC879F84}"/>
                  </a:ext>
                </a:extLst>
              </p:cNvPr>
              <p:cNvSpPr txBox="1"/>
              <p:nvPr/>
            </p:nvSpPr>
            <p:spPr bwMode="auto">
              <a:xfrm>
                <a:off x="1351699" y="2996952"/>
                <a:ext cx="4113306" cy="6127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sup>
                      </m:sSup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1+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3!</m:t>
                          </m:r>
                        </m:den>
                      </m:f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4!</m:t>
                          </m:r>
                        </m:den>
                      </m:f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8">
                <a:extLst>
                  <a:ext uri="{FF2B5EF4-FFF2-40B4-BE49-F238E27FC236}">
                    <a16:creationId xmlns:a16="http://schemas.microsoft.com/office/drawing/2014/main" id="{88EFF5EE-D033-98F0-62C2-9446EC879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1699" y="2996952"/>
                <a:ext cx="4113306" cy="612732"/>
              </a:xfrm>
              <a:prstGeom prst="rect">
                <a:avLst/>
              </a:prstGeom>
              <a:blipFill>
                <a:blip r:embed="rId4"/>
                <a:stretch>
                  <a:fillRect b="-408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8">
                <a:extLst>
                  <a:ext uri="{FF2B5EF4-FFF2-40B4-BE49-F238E27FC236}">
                    <a16:creationId xmlns:a16="http://schemas.microsoft.com/office/drawing/2014/main" id="{2AF9FE5A-042E-9F4B-AF3C-899917869D57}"/>
                  </a:ext>
                </a:extLst>
              </p:cNvPr>
              <p:cNvSpPr txBox="1"/>
              <p:nvPr/>
            </p:nvSpPr>
            <p:spPr bwMode="auto">
              <a:xfrm>
                <a:off x="1331640" y="4293096"/>
                <a:ext cx="4397999" cy="6127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1+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  <a:ea typeface="Cambria Math"/>
                        </a:rPr>
                        <m:t>𝑖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3!</m:t>
                          </m:r>
                        </m:den>
                      </m:f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4!</m:t>
                          </m:r>
                        </m:den>
                      </m:f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7" name="文字方塊 8">
                <a:extLst>
                  <a:ext uri="{FF2B5EF4-FFF2-40B4-BE49-F238E27FC236}">
                    <a16:creationId xmlns:a16="http://schemas.microsoft.com/office/drawing/2014/main" id="{2AF9FE5A-042E-9F4B-AF3C-899917869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640" y="4293096"/>
                <a:ext cx="4397999" cy="612732"/>
              </a:xfrm>
              <a:prstGeom prst="rect">
                <a:avLst/>
              </a:prstGeom>
              <a:blipFill>
                <a:blip r:embed="rId5"/>
                <a:stretch>
                  <a:fillRect b="-2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1">
            <a:extLst>
              <a:ext uri="{FF2B5EF4-FFF2-40B4-BE49-F238E27FC236}">
                <a16:creationId xmlns:a16="http://schemas.microsoft.com/office/drawing/2014/main" id="{63C1FF60-ABE9-CDA0-6EA1-5E5D9B1AA4A7}"/>
              </a:ext>
            </a:extLst>
          </p:cNvPr>
          <p:cNvSpPr txBox="1"/>
          <p:nvPr/>
        </p:nvSpPr>
        <p:spPr bwMode="auto">
          <a:xfrm>
            <a:off x="1331640" y="3890106"/>
            <a:ext cx="4896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zh-TW" altLang="en-US" sz="1800" dirty="0"/>
              <a:t>要求指數函數的泰勒展開對虛變數還是對的：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13">
                <a:extLst>
                  <a:ext uri="{FF2B5EF4-FFF2-40B4-BE49-F238E27FC236}">
                    <a16:creationId xmlns:a16="http://schemas.microsoft.com/office/drawing/2014/main" id="{737856D3-7538-B4DC-CC28-BCEC48AA889D}"/>
                  </a:ext>
                </a:extLst>
              </p:cNvPr>
              <p:cNvSpPr txBox="1"/>
              <p:nvPr/>
            </p:nvSpPr>
            <p:spPr bwMode="auto">
              <a:xfrm>
                <a:off x="1374697" y="5657248"/>
                <a:ext cx="1838901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1800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80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zh-CN" altLang="en-US" sz="1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altLang="zh-CN" sz="1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altLang="zh-CN" sz="1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𝑖</m:t>
                      </m:r>
                      <m:func>
                        <m:funcPr>
                          <m:ctrlPr>
                            <a:rPr lang="en-US" altLang="zh-CN" sz="1800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80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zh-CN" altLang="en-US" sz="1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zh-CN" altLang="en-US" sz="1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文字方塊 13">
                <a:extLst>
                  <a:ext uri="{FF2B5EF4-FFF2-40B4-BE49-F238E27FC236}">
                    <a16:creationId xmlns:a16="http://schemas.microsoft.com/office/drawing/2014/main" id="{737856D3-7538-B4DC-CC28-BCEC48AA8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4697" y="5657248"/>
                <a:ext cx="183890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8">
                <a:extLst>
                  <a:ext uri="{FF2B5EF4-FFF2-40B4-BE49-F238E27FC236}">
                    <a16:creationId xmlns:a16="http://schemas.microsoft.com/office/drawing/2014/main" id="{35B91D86-DCB5-26B7-264D-D944173C9AF1}"/>
                  </a:ext>
                </a:extLst>
              </p:cNvPr>
              <p:cNvSpPr txBox="1"/>
              <p:nvPr/>
            </p:nvSpPr>
            <p:spPr bwMode="auto">
              <a:xfrm>
                <a:off x="1362759" y="4953313"/>
                <a:ext cx="4940007" cy="618631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++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4!</m:t>
                          </m:r>
                        </m:den>
                      </m:f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+⋯+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  <a:ea typeface="Cambria Math"/>
                        </a:rPr>
                        <m:t>𝑖</m:t>
                      </m:r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3!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+⋯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0" name="文字方塊 8">
                <a:extLst>
                  <a:ext uri="{FF2B5EF4-FFF2-40B4-BE49-F238E27FC236}">
                    <a16:creationId xmlns:a16="http://schemas.microsoft.com/office/drawing/2014/main" id="{35B91D86-DCB5-26B7-264D-D944173C9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2759" y="4953313"/>
                <a:ext cx="4940007" cy="618631"/>
              </a:xfrm>
              <a:prstGeom prst="rect">
                <a:avLst/>
              </a:prstGeom>
              <a:blipFill>
                <a:blip r:embed="rId7"/>
                <a:stretch>
                  <a:fillRect b="-204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864FE75-3848-16AF-A9C3-A674C0CEDEC0}"/>
              </a:ext>
            </a:extLst>
          </p:cNvPr>
          <p:cNvSpPr txBox="1"/>
          <p:nvPr/>
        </p:nvSpPr>
        <p:spPr bwMode="auto">
          <a:xfrm>
            <a:off x="1351699" y="260648"/>
            <a:ext cx="1708133" cy="36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1800" dirty="0" err="1">
                <a:cs typeface="Times New Roman" panose="02020603050405020304" pitchFamily="18" charset="0"/>
              </a:rPr>
              <a:t>另一個推導</a:t>
            </a:r>
            <a:r>
              <a:rPr lang="en-US" sz="1800" dirty="0">
                <a:cs typeface="Times New Roman" panose="02020603050405020304" pitchFamily="18" charset="0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205754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 animBg="1"/>
      <p:bldP spid="8" grpId="0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655C8-C436-4B7A-5449-B3E530554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>
            <a:extLst>
              <a:ext uri="{FF2B5EF4-FFF2-40B4-BE49-F238E27FC236}">
                <a16:creationId xmlns:a16="http://schemas.microsoft.com/office/drawing/2014/main" id="{81176BF8-509C-05BB-DE5A-1484895409C1}"/>
              </a:ext>
            </a:extLst>
          </p:cNvPr>
          <p:cNvSpPr/>
          <p:nvPr/>
        </p:nvSpPr>
        <p:spPr>
          <a:xfrm>
            <a:off x="1167307" y="2680437"/>
            <a:ext cx="3744589" cy="3231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74" name="Text Box 4">
                <a:extLst>
                  <a:ext uri="{FF2B5EF4-FFF2-40B4-BE49-F238E27FC236}">
                    <a16:creationId xmlns:a16="http://schemas.microsoft.com/office/drawing/2014/main" id="{79FC5C91-93F0-A6A5-A072-DCA5322E84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5759" y="1563499"/>
                <a:ext cx="581342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zh-CN" altLang="en-US" sz="1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在複數平面上表示</a:t>
                </a:r>
                <a:r>
                  <a:rPr kumimoji="0" lang="zh-TW" altLang="en-US" sz="1800" dirty="0">
                    <a:solidFill>
                      <a:srgbClr val="FF0000"/>
                    </a:solidFill>
                    <a:latin typeface="Calibri" pitchFamily="34" charset="0"/>
                  </a:rPr>
                  <a:t>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kumimoji="0" lang="zh-TW" altLang="en-US" sz="1800" dirty="0">
                    <a:solidFill>
                      <a:srgbClr val="FF0000"/>
                    </a:solidFill>
                    <a:latin typeface="Calibri" pitchFamily="34" charset="0"/>
                  </a:rPr>
                  <a:t>就是絕對值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altLang="zh-TW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zh-CN" altLang="en-US" sz="18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𝛼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zh-TW" altLang="en-US" sz="1800" dirty="0">
                    <a:solidFill>
                      <a:srgbClr val="FF0000"/>
                    </a:solidFill>
                    <a:latin typeface="Calibri" pitchFamily="34" charset="0"/>
                  </a:rPr>
                  <a:t>，</a:t>
                </a:r>
                <a14:m>
                  <m:oMath xmlns:m="http://schemas.openxmlformats.org/officeDocument/2006/math">
                    <m:r>
                      <a:rPr kumimoji="0" lang="el-GR" altLang="zh-TW" sz="1800" i="1" dirty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𝜃</m:t>
                    </m:r>
                  </m:oMath>
                </a14:m>
                <a:r>
                  <a:rPr kumimoji="0" lang="zh-TW" altLang="en-US" sz="1800" dirty="0">
                    <a:solidFill>
                      <a:srgbClr val="FF0000"/>
                    </a:solidFill>
                    <a:latin typeface="Calibri" pitchFamily="34" charset="0"/>
                  </a:rPr>
                  <a:t>就是幅角</a:t>
                </a:r>
                <a:endParaRPr kumimoji="0" lang="en-US" altLang="zh-TW" sz="1800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1274" name="Text Box 4">
                <a:extLst>
                  <a:ext uri="{FF2B5EF4-FFF2-40B4-BE49-F238E27FC236}">
                    <a16:creationId xmlns:a16="http://schemas.microsoft.com/office/drawing/2014/main" id="{79FC5C91-93F0-A6A5-A072-DCA5322E8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5759" y="1563499"/>
                <a:ext cx="5813425" cy="369332"/>
              </a:xfrm>
              <a:prstGeom prst="rect">
                <a:avLst/>
              </a:prstGeom>
              <a:blipFill>
                <a:blip r:embed="rId2"/>
                <a:stretch>
                  <a:fillRect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5" name="Line 5">
            <a:extLst>
              <a:ext uri="{FF2B5EF4-FFF2-40B4-BE49-F238E27FC236}">
                <a16:creationId xmlns:a16="http://schemas.microsoft.com/office/drawing/2014/main" id="{36017F56-9650-8CCE-572F-F9524B4CA332}"/>
              </a:ext>
            </a:extLst>
          </p:cNvPr>
          <p:cNvSpPr>
            <a:spLocks noChangeShapeType="1"/>
          </p:cNvSpPr>
          <p:nvPr/>
        </p:nvSpPr>
        <p:spPr bwMode="auto">
          <a:xfrm>
            <a:off x="1310181" y="4469485"/>
            <a:ext cx="3457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76" name="Line 6">
            <a:extLst>
              <a:ext uri="{FF2B5EF4-FFF2-40B4-BE49-F238E27FC236}">
                <a16:creationId xmlns:a16="http://schemas.microsoft.com/office/drawing/2014/main" id="{B53C2969-C390-B330-4136-2CDA959B06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67531" y="2813853"/>
            <a:ext cx="0" cy="30240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77" name="Line 7">
            <a:extLst>
              <a:ext uri="{FF2B5EF4-FFF2-40B4-BE49-F238E27FC236}">
                <a16:creationId xmlns:a16="http://schemas.microsoft.com/office/drawing/2014/main" id="{B00F591A-5440-4C98-8763-36B8D28B68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67531" y="3462439"/>
            <a:ext cx="15843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79" name="Line 11">
            <a:extLst>
              <a:ext uri="{FF2B5EF4-FFF2-40B4-BE49-F238E27FC236}">
                <a16:creationId xmlns:a16="http://schemas.microsoft.com/office/drawing/2014/main" id="{1C8D98F0-7710-E964-238E-270915E3D3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9694" y="3721879"/>
            <a:ext cx="0" cy="2427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>
              <a:solidFill>
                <a:prstClr val="black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82" name="文字方塊 16">
                <a:extLst>
                  <a:ext uri="{FF2B5EF4-FFF2-40B4-BE49-F238E27FC236}">
                    <a16:creationId xmlns:a16="http://schemas.microsoft.com/office/drawing/2014/main" id="{AE19E9C5-F857-0126-6750-EC9AFB3E23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3000" y="564399"/>
                <a:ext cx="581342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sz="1800" dirty="0">
                    <a:solidFill>
                      <a:srgbClr val="000000"/>
                    </a:solidFill>
                  </a:rPr>
                  <a:t>我們可以更進一步定義複數</a:t>
                </a:r>
                <a14:m>
                  <m:oMath xmlns:m="http://schemas.openxmlformats.org/officeDocument/2006/math">
                    <m:r>
                      <a:rPr lang="zh-TW" altLang="en-US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TW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TW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zh-TW" altLang="en-US" sz="1800" dirty="0">
                    <a:solidFill>
                      <a:srgbClr val="000000"/>
                    </a:solidFill>
                  </a:rPr>
                  <a:t>的指數函數：</a:t>
                </a:r>
              </a:p>
            </p:txBody>
          </p:sp>
        </mc:Choice>
        <mc:Fallback xmlns="">
          <p:sp>
            <p:nvSpPr>
              <p:cNvPr id="11282" name="文字方塊 16">
                <a:extLst>
                  <a:ext uri="{FF2B5EF4-FFF2-40B4-BE49-F238E27FC236}">
                    <a16:creationId xmlns:a16="http://schemas.microsoft.com/office/drawing/2014/main" id="{AE19E9C5-F857-0126-6750-EC9AFB3E2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000" y="564399"/>
                <a:ext cx="5813424" cy="369332"/>
              </a:xfrm>
              <a:prstGeom prst="rect">
                <a:avLst/>
              </a:prstGeom>
              <a:blipFill>
                <a:blip r:embed="rId3"/>
                <a:stretch>
                  <a:fillRect l="-1092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83" name="Rectangle 19">
            <a:extLst>
              <a:ext uri="{FF2B5EF4-FFF2-40B4-BE49-F238E27FC236}">
                <a16:creationId xmlns:a16="http://schemas.microsoft.com/office/drawing/2014/main" id="{13FDE3F4-9997-6FB5-1185-B967A7487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180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D987125F-FAD2-32E5-75E6-475E09B5EAAD}"/>
                  </a:ext>
                </a:extLst>
              </p:cNvPr>
              <p:cNvSpPr txBox="1"/>
              <p:nvPr/>
            </p:nvSpPr>
            <p:spPr bwMode="auto">
              <a:xfrm>
                <a:off x="1187450" y="1051612"/>
                <a:ext cx="4288162" cy="38145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zh-CN" altLang="en-US" sz="1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altLang="zh-CN" sz="18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𝑎</m:t>
                          </m:r>
                          <m: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zh-CN" altLang="en-US" sz="1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𝜃</m:t>
                          </m:r>
                        </m:sup>
                      </m:sSup>
                      <m:r>
                        <a:rPr lang="en-US" altLang="zh-CN" sz="18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𝑎</m:t>
                          </m:r>
                        </m:sup>
                      </m:sSup>
                      <m:sSup>
                        <m:sSupPr>
                          <m:ctrlP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zh-CN" altLang="en-US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𝜃</m:t>
                          </m:r>
                        </m:sup>
                      </m:sSup>
                      <m:r>
                        <a:rPr lang="en-US" altLang="zh-CN" sz="18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𝑎</m:t>
                          </m:r>
                        </m:sup>
                      </m:sSup>
                      <m:d>
                        <m:dPr>
                          <m:ctrlP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18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zh-CN" alt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18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zh-CN" alt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zh-CN" altLang="en-US" sz="1800" dirty="0">
                  <a:solidFill>
                    <a:prstClr val="black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D987125F-FAD2-32E5-75E6-475E09B5E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450" y="1051612"/>
                <a:ext cx="4288162" cy="3814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CDF8DFF4-0ED9-5849-716B-552A4DB2811D}"/>
                  </a:ext>
                </a:extLst>
              </p:cNvPr>
              <p:cNvSpPr txBox="1"/>
              <p:nvPr/>
            </p:nvSpPr>
            <p:spPr bwMode="auto">
              <a:xfrm>
                <a:off x="6956177" y="992204"/>
                <a:ext cx="1125436" cy="40498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zh-CN" alt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𝜃</m:t>
                              </m:r>
                            </m:sup>
                          </m:sSup>
                        </m:e>
                      </m:d>
                      <m:r>
                        <a:rPr lang="en-US" altLang="zh-CN" sz="18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=1</m:t>
                      </m:r>
                    </m:oMath>
                  </m:oMathPara>
                </a14:m>
                <a:endParaRPr lang="zh-CN" altLang="en-US" sz="1800" dirty="0">
                  <a:solidFill>
                    <a:prstClr val="black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CDF8DFF4-0ED9-5849-716B-552A4DB28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6177" y="992204"/>
                <a:ext cx="1125436" cy="4049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E3AFFAF0-DE26-EB06-41E3-A1195204B971}"/>
                  </a:ext>
                </a:extLst>
              </p:cNvPr>
              <p:cNvSpPr txBox="1"/>
              <p:nvPr/>
            </p:nvSpPr>
            <p:spPr bwMode="auto">
              <a:xfrm>
                <a:off x="6956424" y="1514703"/>
                <a:ext cx="1474571" cy="40498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𝑎</m:t>
                              </m:r>
                              <m: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zh-CN" alt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𝜃</m:t>
                              </m:r>
                            </m:sup>
                          </m:sSup>
                        </m:e>
                      </m:d>
                      <m:r>
                        <a:rPr lang="en-US" altLang="zh-CN" sz="18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zh-CN" altLang="en-US" sz="1800" dirty="0">
                  <a:solidFill>
                    <a:prstClr val="black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E3AFFAF0-DE26-EB06-41E3-A1195204B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6424" y="1514703"/>
                <a:ext cx="1474571" cy="4049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D894F313-66B0-6088-CDED-3F9E54CC6150}"/>
                  </a:ext>
                </a:extLst>
              </p:cNvPr>
              <p:cNvSpPr txBox="1"/>
              <p:nvPr/>
            </p:nvSpPr>
            <p:spPr bwMode="auto">
              <a:xfrm>
                <a:off x="5237546" y="2680437"/>
                <a:ext cx="1808187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𝑚𝑛</m:t>
                          </m:r>
                        </m:e>
                      </m:d>
                      <m:r>
                        <a:rPr lang="en-US" altLang="zh-CN" sz="18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zh-CN" sz="18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zh-CN" altLang="en-US" sz="1800" dirty="0">
                  <a:solidFill>
                    <a:prstClr val="black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D894F313-66B0-6088-CDED-3F9E54CC6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7546" y="2680437"/>
                <a:ext cx="180818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2B8309-709D-8448-5839-412D620A1D4E}"/>
                  </a:ext>
                </a:extLst>
              </p:cNvPr>
              <p:cNvSpPr txBox="1"/>
              <p:nvPr/>
            </p:nvSpPr>
            <p:spPr bwMode="auto">
              <a:xfrm>
                <a:off x="2956116" y="3385745"/>
                <a:ext cx="122316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altLang="zh-CN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altLang="zh-TW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zh-CN" alt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𝛼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2B8309-709D-8448-5839-412D620A1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56116" y="3385745"/>
                <a:ext cx="122316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DA7DCB-98C6-CD1A-9A34-99D6CAD970E3}"/>
                  </a:ext>
                </a:extLst>
              </p:cNvPr>
              <p:cNvSpPr txBox="1"/>
              <p:nvPr/>
            </p:nvSpPr>
            <p:spPr bwMode="auto">
              <a:xfrm>
                <a:off x="3513169" y="4082541"/>
                <a:ext cx="3469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DA7DCB-98C6-CD1A-9A34-99D6CAD97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13169" y="4082541"/>
                <a:ext cx="34699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8E5ACF-2310-B695-FBA5-0AE22E3B5F6F}"/>
                  </a:ext>
                </a:extLst>
              </p:cNvPr>
              <p:cNvSpPr txBox="1"/>
              <p:nvPr/>
            </p:nvSpPr>
            <p:spPr bwMode="auto">
              <a:xfrm>
                <a:off x="3860167" y="4542967"/>
                <a:ext cx="63823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Re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8E5ACF-2310-B695-FBA5-0AE22E3B5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60167" y="4542967"/>
                <a:ext cx="638231" cy="369332"/>
              </a:xfrm>
              <a:prstGeom prst="rect">
                <a:avLst/>
              </a:prstGeom>
              <a:blipFill>
                <a:blip r:embed="rId10"/>
                <a:stretch>
                  <a:fillRect b="-1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7E1047-32DF-C2E4-5666-9CBBA49D48F9}"/>
                  </a:ext>
                </a:extLst>
              </p:cNvPr>
              <p:cNvSpPr txBox="1"/>
              <p:nvPr/>
            </p:nvSpPr>
            <p:spPr bwMode="auto">
              <a:xfrm>
                <a:off x="2280917" y="2957018"/>
                <a:ext cx="63823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Im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7E1047-32DF-C2E4-5666-9CBBA49D4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0917" y="2957018"/>
                <a:ext cx="638231" cy="369332"/>
              </a:xfrm>
              <a:prstGeom prst="rect">
                <a:avLst/>
              </a:prstGeom>
              <a:blipFill>
                <a:blip r:embed="rId11"/>
                <a:stretch>
                  <a:fillRect b="-129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A17A15-FD1C-F30F-1442-2050F339C7C1}"/>
                  </a:ext>
                </a:extLst>
              </p:cNvPr>
              <p:cNvSpPr txBox="1"/>
              <p:nvPr/>
            </p:nvSpPr>
            <p:spPr bwMode="auto">
              <a:xfrm>
                <a:off x="1143000" y="1977364"/>
                <a:ext cx="633687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800" dirty="0">
                    <a:cs typeface="Times New Roman" panose="02020603050405020304" pitchFamily="18" charset="0"/>
                  </a:rPr>
                  <a:t>Any complex number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 can be expressed this way: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A17A15-FD1C-F30F-1442-2050F339C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000" y="1977364"/>
                <a:ext cx="6336878" cy="369332"/>
              </a:xfrm>
              <a:prstGeom prst="rect">
                <a:avLst/>
              </a:prstGeom>
              <a:blipFill>
                <a:blip r:embed="rId12"/>
                <a:stretch>
                  <a:fillRect l="-1002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298605D-CF59-068D-48CC-56AC11E2E5FD}"/>
                  </a:ext>
                </a:extLst>
              </p:cNvPr>
              <p:cNvSpPr txBox="1"/>
              <p:nvPr/>
            </p:nvSpPr>
            <p:spPr bwMode="auto">
              <a:xfrm>
                <a:off x="6141640" y="2029561"/>
                <a:ext cx="1382688" cy="28911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US" sz="1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298605D-CF59-068D-48CC-56AC11E2E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1640" y="2029561"/>
                <a:ext cx="1382688" cy="289118"/>
              </a:xfrm>
              <a:prstGeom prst="rect">
                <a:avLst/>
              </a:prstGeom>
              <a:blipFill>
                <a:blip r:embed="rId13"/>
                <a:stretch>
                  <a:fillRect t="-41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71812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796377" y="376723"/>
            <a:ext cx="3744589" cy="2504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>
              <a:solidFill>
                <a:prstClr val="white"/>
              </a:solidFill>
            </a:endParaRPr>
          </a:p>
        </p:txBody>
      </p:sp>
      <p:sp>
        <p:nvSpPr>
          <p:cNvPr id="11275" name="Line 5"/>
          <p:cNvSpPr>
            <a:spLocks noChangeShapeType="1"/>
          </p:cNvSpPr>
          <p:nvPr/>
        </p:nvSpPr>
        <p:spPr bwMode="auto">
          <a:xfrm>
            <a:off x="939251" y="2165771"/>
            <a:ext cx="3457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76" name="Line 6"/>
          <p:cNvSpPr>
            <a:spLocks noChangeShapeType="1"/>
          </p:cNvSpPr>
          <p:nvPr/>
        </p:nvSpPr>
        <p:spPr bwMode="auto">
          <a:xfrm flipV="1">
            <a:off x="2596601" y="510139"/>
            <a:ext cx="0" cy="23708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77" name="Line 7"/>
          <p:cNvSpPr>
            <a:spLocks noChangeShapeType="1"/>
          </p:cNvSpPr>
          <p:nvPr/>
        </p:nvSpPr>
        <p:spPr bwMode="auto">
          <a:xfrm flipV="1">
            <a:off x="2596601" y="1158725"/>
            <a:ext cx="15843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79" name="Line 11"/>
          <p:cNvSpPr>
            <a:spLocks noChangeShapeType="1"/>
          </p:cNvSpPr>
          <p:nvPr/>
        </p:nvSpPr>
        <p:spPr bwMode="auto">
          <a:xfrm>
            <a:off x="3315739" y="1518071"/>
            <a:ext cx="7302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6156176" y="5267209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180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 bwMode="auto">
              <a:xfrm>
                <a:off x="1992910" y="5079190"/>
                <a:ext cx="2308324" cy="62555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TW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zh-TW" altLang="en-US" sz="1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altLang="zh-TW" sz="1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altLang="zh-TW" sz="1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1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en-US" altLang="zh-TW" sz="1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altLang="zh-TW" sz="18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zh-TW" altLang="en-US" sz="1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altLang="zh-TW" sz="1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zh-TW" altLang="en-US" sz="18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2910" y="5079190"/>
                <a:ext cx="2308324" cy="625556"/>
              </a:xfrm>
              <a:prstGeom prst="rect">
                <a:avLst/>
              </a:prstGeom>
              <a:blipFill>
                <a:blip r:embed="rId2"/>
                <a:stretch>
                  <a:fillRect b="-39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1"/>
          <p:cNvSpPr txBox="1"/>
          <p:nvPr/>
        </p:nvSpPr>
        <p:spPr bwMode="auto">
          <a:xfrm>
            <a:off x="755576" y="5774451"/>
            <a:ext cx="70569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zh-TW" altLang="en-US" sz="1800" dirty="0">
                <a:solidFill>
                  <a:prstClr val="black"/>
                </a:solidFill>
                <a:cs typeface="Times New Roman" pitchFamily="18" charset="0"/>
              </a:rPr>
              <a:t>所以，</a:t>
            </a:r>
            <a:r>
              <a:rPr lang="zh-CN" altLang="en-US" sz="1800" dirty="0">
                <a:solidFill>
                  <a:prstClr val="black"/>
                </a:solidFill>
                <a:cs typeface="Times New Roman" pitchFamily="18" charset="0"/>
              </a:rPr>
              <a:t>複</a:t>
            </a:r>
            <a:r>
              <a:rPr lang="zh-TW" altLang="en-US" sz="1800" dirty="0">
                <a:solidFill>
                  <a:prstClr val="black"/>
                </a:solidFill>
                <a:cs typeface="Times New Roman" pitchFamily="18" charset="0"/>
              </a:rPr>
              <a:t>數的指數函數，所有的微分都與自己成正比！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697AEE-D96C-B9EE-9572-76FF0552F9E7}"/>
              </a:ext>
            </a:extLst>
          </p:cNvPr>
          <p:cNvSpPr txBox="1"/>
          <p:nvPr/>
        </p:nvSpPr>
        <p:spPr bwMode="auto">
          <a:xfrm>
            <a:off x="764260" y="5233656"/>
            <a:ext cx="13501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1800" dirty="0" err="1">
                <a:cs typeface="Times New Roman" panose="02020603050405020304" pitchFamily="18" charset="0"/>
              </a:rPr>
              <a:t>可以證明</a:t>
            </a:r>
            <a:r>
              <a:rPr lang="en-US" sz="1800" dirty="0">
                <a:cs typeface="Times New Roman" panose="02020603050405020304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61841E-E028-6C0B-9E0E-EE271443F6BC}"/>
                  </a:ext>
                </a:extLst>
              </p:cNvPr>
              <p:cNvSpPr txBox="1"/>
              <p:nvPr/>
            </p:nvSpPr>
            <p:spPr bwMode="auto">
              <a:xfrm>
                <a:off x="3027610" y="1116203"/>
                <a:ext cx="57625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61841E-E028-6C0B-9E0E-EE271443F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27610" y="1116203"/>
                <a:ext cx="57625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AF5AA7-F56E-E43E-5D46-13106391376A}"/>
                  </a:ext>
                </a:extLst>
              </p:cNvPr>
              <p:cNvSpPr txBox="1"/>
              <p:nvPr/>
            </p:nvSpPr>
            <p:spPr bwMode="auto">
              <a:xfrm>
                <a:off x="3142239" y="1778827"/>
                <a:ext cx="3469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AF5AA7-F56E-E43E-5D46-131063913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42239" y="1778827"/>
                <a:ext cx="34699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F4A4E8-1A84-4A35-7866-849CBAABEABE}"/>
                  </a:ext>
                </a:extLst>
              </p:cNvPr>
              <p:cNvSpPr txBox="1"/>
              <p:nvPr/>
            </p:nvSpPr>
            <p:spPr bwMode="auto">
              <a:xfrm>
                <a:off x="3489237" y="2239253"/>
                <a:ext cx="63823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Re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F4A4E8-1A84-4A35-7866-849CBAABE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89237" y="2239253"/>
                <a:ext cx="638231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36A52A-710A-4B09-831D-106DE17F0626}"/>
                  </a:ext>
                </a:extLst>
              </p:cNvPr>
              <p:cNvSpPr txBox="1"/>
              <p:nvPr/>
            </p:nvSpPr>
            <p:spPr bwMode="auto">
              <a:xfrm>
                <a:off x="1909987" y="653304"/>
                <a:ext cx="63823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Im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36A52A-710A-4B09-831D-106DE17F0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9987" y="653304"/>
                <a:ext cx="638231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20">
                <a:extLst>
                  <a:ext uri="{FF2B5EF4-FFF2-40B4-BE49-F238E27FC236}">
                    <a16:creationId xmlns:a16="http://schemas.microsoft.com/office/drawing/2014/main" id="{AB167274-55E0-7481-1B3A-F1703030E960}"/>
                  </a:ext>
                </a:extLst>
              </p:cNvPr>
              <p:cNvSpPr txBox="1"/>
              <p:nvPr/>
            </p:nvSpPr>
            <p:spPr bwMode="auto">
              <a:xfrm>
                <a:off x="778018" y="3044711"/>
                <a:ext cx="2464970" cy="61824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1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altLang="zh-TW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den>
                      </m:f>
                      <m:sSup>
                        <m:sSupPr>
                          <m:ctrlPr>
                            <a:rPr lang="en-US" altLang="zh-TW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zh-TW" altLang="en-US" sz="1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altLang="zh-TW" sz="1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altLang="zh-TW" sz="1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altLang="zh-TW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den>
                      </m:f>
                      <m:d>
                        <m:dPr>
                          <m:ctrlPr>
                            <a:rPr lang="en-US" altLang="zh-TW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TW" sz="1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zh-CN" alt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𝜃</m:t>
                              </m:r>
                              <m: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18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9" name="文字方塊 20">
                <a:extLst>
                  <a:ext uri="{FF2B5EF4-FFF2-40B4-BE49-F238E27FC236}">
                    <a16:creationId xmlns:a16="http://schemas.microsoft.com/office/drawing/2014/main" id="{AB167274-55E0-7481-1B3A-F1703030E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8018" y="3044711"/>
                <a:ext cx="2464970" cy="618246"/>
              </a:xfrm>
              <a:prstGeom prst="rect">
                <a:avLst/>
              </a:prstGeom>
              <a:blipFill>
                <a:blip r:embed="rId7"/>
                <a:stretch>
                  <a:fillRect b="-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20">
                <a:extLst>
                  <a:ext uri="{FF2B5EF4-FFF2-40B4-BE49-F238E27FC236}">
                    <a16:creationId xmlns:a16="http://schemas.microsoft.com/office/drawing/2014/main" id="{B0D3BB5D-FAA2-C0C3-7575-D72EB0F8C73B}"/>
                  </a:ext>
                </a:extLst>
              </p:cNvPr>
              <p:cNvSpPr txBox="1"/>
              <p:nvPr/>
            </p:nvSpPr>
            <p:spPr bwMode="auto">
              <a:xfrm>
                <a:off x="778018" y="3766755"/>
                <a:ext cx="3008388" cy="40498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altLang="zh-TW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TW" sz="1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zh-CN" altLang="en-US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𝜃</m:t>
                          </m:r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zh-CN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sz="1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  <m:d>
                        <m:dPr>
                          <m:ctrlPr>
                            <a:rPr lang="en-US" altLang="zh-TW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sSup>
                            <m:sSupPr>
                              <m:ctrlP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zh-CN" alt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𝜃</m:t>
                              </m:r>
                              <m: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18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0" name="文字方塊 20">
                <a:extLst>
                  <a:ext uri="{FF2B5EF4-FFF2-40B4-BE49-F238E27FC236}">
                    <a16:creationId xmlns:a16="http://schemas.microsoft.com/office/drawing/2014/main" id="{B0D3BB5D-FAA2-C0C3-7575-D72EB0F8C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8018" y="3766755"/>
                <a:ext cx="3008388" cy="4049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20">
                <a:extLst>
                  <a:ext uri="{FF2B5EF4-FFF2-40B4-BE49-F238E27FC236}">
                    <a16:creationId xmlns:a16="http://schemas.microsoft.com/office/drawing/2014/main" id="{C69F1111-5942-3219-FCFC-B1897828EB24}"/>
                  </a:ext>
                </a:extLst>
              </p:cNvPr>
              <p:cNvSpPr txBox="1"/>
              <p:nvPr/>
            </p:nvSpPr>
            <p:spPr bwMode="auto">
              <a:xfrm>
                <a:off x="790376" y="4262529"/>
                <a:ext cx="2634696" cy="38145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  <m:r>
                            <a:rPr lang="en-US" altLang="zh-TW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sSup>
                        <m:sSupPr>
                          <m:ctrlP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𝑎</m:t>
                          </m:r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zh-CN" altLang="en-US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𝜃</m:t>
                          </m:r>
                        </m:sup>
                      </m:sSup>
                      <m:r>
                        <a:rPr lang="en-US" altLang="zh-CN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altLang="zh-CN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𝛼</m:t>
                          </m:r>
                          <m:r>
                            <a:rPr lang="en-US" altLang="zh-CN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zh-TW" altLang="en-US" sz="18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1" name="文字方塊 20">
                <a:extLst>
                  <a:ext uri="{FF2B5EF4-FFF2-40B4-BE49-F238E27FC236}">
                    <a16:creationId xmlns:a16="http://schemas.microsoft.com/office/drawing/2014/main" id="{C69F1111-5942-3219-FCFC-B1897828E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0376" y="4262529"/>
                <a:ext cx="2634696" cy="3814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98837DF-9BC7-46AB-9E15-BB761C4978DE}"/>
              </a:ext>
            </a:extLst>
          </p:cNvPr>
          <p:cNvSpPr txBox="1"/>
          <p:nvPr/>
        </p:nvSpPr>
        <p:spPr bwMode="auto">
          <a:xfrm>
            <a:off x="755576" y="4653136"/>
            <a:ext cx="81180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The derivative of a complex exponential equals the coefficient times the exponential.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DA4EF4-6A1E-F4FC-C2F9-18F169586007}"/>
                  </a:ext>
                </a:extLst>
              </p:cNvPr>
              <p:cNvSpPr txBox="1"/>
              <p:nvPr/>
            </p:nvSpPr>
            <p:spPr bwMode="auto">
              <a:xfrm>
                <a:off x="755575" y="6203273"/>
                <a:ext cx="856895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The derivative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th order equals the coefficient to the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th power times the exponential.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DA4EF4-6A1E-F4FC-C2F9-18F169586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5" y="6203273"/>
                <a:ext cx="8568953" cy="369332"/>
              </a:xfrm>
              <a:prstGeom prst="rect">
                <a:avLst/>
              </a:prstGeom>
              <a:blipFill>
                <a:blip r:embed="rId10"/>
                <a:stretch>
                  <a:fillRect l="-592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336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E18DA-6564-8F31-AE81-E6A8C929F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2D9EBE5E-7224-A1B0-6744-D9D80E19F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244" name="矩形 3">
                <a:extLst>
                  <a:ext uri="{FF2B5EF4-FFF2-40B4-BE49-F238E27FC236}">
                    <a16:creationId xmlns:a16="http://schemas.microsoft.com/office/drawing/2014/main" id="{46A0020F-7799-400D-A672-865C34A902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2722" y="1321375"/>
                <a:ext cx="4572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/>
                  <a:t>首先將這個式子裡的</a:t>
                </a:r>
                <a:r>
                  <a:rPr lang="en-US" altLang="zh-TW" sz="1800" dirty="0"/>
                  <a:t>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TW" sz="1800" dirty="0"/>
                  <a:t> </a:t>
                </a:r>
                <a:r>
                  <a:rPr lang="zh-TW" altLang="en-US" sz="1800" dirty="0"/>
                  <a:t>推廣為一個複數</a:t>
                </a:r>
                <a:r>
                  <a:rPr lang="en-US" altLang="zh-TW" sz="1800" dirty="0"/>
                  <a:t>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zh-TW" altLang="en-US" sz="1800" dirty="0"/>
                  <a:t>。</a:t>
                </a:r>
              </a:p>
            </p:txBody>
          </p:sp>
        </mc:Choice>
        <mc:Fallback xmlns="">
          <p:sp>
            <p:nvSpPr>
              <p:cNvPr id="138244" name="矩形 3">
                <a:extLst>
                  <a:ext uri="{FF2B5EF4-FFF2-40B4-BE49-F238E27FC236}">
                    <a16:creationId xmlns:a16="http://schemas.microsoft.com/office/drawing/2014/main" id="{46A0020F-7799-400D-A672-865C34A902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2722" y="1321375"/>
                <a:ext cx="4572000" cy="369332"/>
              </a:xfrm>
              <a:prstGeom prst="rect">
                <a:avLst/>
              </a:prstGeom>
              <a:blipFill>
                <a:blip r:embed="rId2"/>
                <a:stretch>
                  <a:fillRect l="-1108" t="-10345" b="-241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005" name="Rectangle 4">
            <a:extLst>
              <a:ext uri="{FF2B5EF4-FFF2-40B4-BE49-F238E27FC236}">
                <a16:creationId xmlns:a16="http://schemas.microsoft.com/office/drawing/2014/main" id="{B87C44E1-38C5-A24A-E225-7823BE658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247" name="矩形 6">
                <a:extLst>
                  <a:ext uri="{FF2B5EF4-FFF2-40B4-BE49-F238E27FC236}">
                    <a16:creationId xmlns:a16="http://schemas.microsoft.com/office/drawing/2014/main" id="{8D196D86-5818-983F-B558-AC5795203D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0316" y="4133268"/>
                <a:ext cx="782368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>
                    <a:solidFill>
                      <a:srgbClr val="FF0000"/>
                    </a:solidFill>
                  </a:rPr>
                  <a:t>因為方程式是線性的，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的實數部與虛數部也同時滿足原來</a:t>
                </a:r>
                <a14:m>
                  <m:oMath xmlns:m="http://schemas.openxmlformats.org/officeDocument/2006/math">
                    <m:r>
                      <a:rPr lang="en-US" altLang="zh-TW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滿足的方程式！</a:t>
                </a:r>
              </a:p>
            </p:txBody>
          </p:sp>
        </mc:Choice>
        <mc:Fallback xmlns="">
          <p:sp>
            <p:nvSpPr>
              <p:cNvPr id="13824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20316" y="4133268"/>
                <a:ext cx="7823684" cy="369332"/>
              </a:xfrm>
              <a:prstGeom prst="rect">
                <a:avLst/>
              </a:prstGeom>
              <a:blipFill>
                <a:blip r:embed="rId3"/>
                <a:stretch>
                  <a:fillRect l="-812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008" name="Rectangle 6">
            <a:extLst>
              <a:ext uri="{FF2B5EF4-FFF2-40B4-BE49-F238E27FC236}">
                <a16:creationId xmlns:a16="http://schemas.microsoft.com/office/drawing/2014/main" id="{56D37BFB-AB2B-D101-3680-E22005830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28010" name="Rectangle 8">
            <a:extLst>
              <a:ext uri="{FF2B5EF4-FFF2-40B4-BE49-F238E27FC236}">
                <a16:creationId xmlns:a16="http://schemas.microsoft.com/office/drawing/2014/main" id="{3779434C-5733-04F0-1021-7F5D68AF4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252" name="矩形 11">
                <a:extLst>
                  <a:ext uri="{FF2B5EF4-FFF2-40B4-BE49-F238E27FC236}">
                    <a16:creationId xmlns:a16="http://schemas.microsoft.com/office/drawing/2014/main" id="{B318AD63-6D1E-F60E-CEF7-457FEC07AF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9620" y="5639308"/>
                <a:ext cx="782368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>
                    <a:solidFill>
                      <a:srgbClr val="FF0000"/>
                    </a:solidFill>
                  </a:rPr>
                  <a:t>如果能解出複數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，再取其實數部或虛數部，即可得到原方程式的實數解</a:t>
                </a:r>
                <a:r>
                  <a:rPr lang="en-US" altLang="zh-TW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1800" i="1" dirty="0">
                    <a:solidFill>
                      <a:srgbClr val="FF0000"/>
                    </a:solidFill>
                  </a:rPr>
                  <a:t>x</a:t>
                </a:r>
                <a:r>
                  <a:rPr lang="zh-TW" altLang="en-US" sz="1800" dirty="0">
                    <a:solidFill>
                      <a:srgbClr val="FF0000"/>
                    </a:solidFill>
                  </a:rPr>
                  <a:t>。</a:t>
                </a:r>
              </a:p>
            </p:txBody>
          </p:sp>
        </mc:Choice>
        <mc:Fallback xmlns="">
          <p:sp>
            <p:nvSpPr>
              <p:cNvPr id="138252" name="矩形 11">
                <a:extLst>
                  <a:ext uri="{FF2B5EF4-FFF2-40B4-BE49-F238E27FC236}">
                    <a16:creationId xmlns:a16="http://schemas.microsoft.com/office/drawing/2014/main" id="{B318AD63-6D1E-F60E-CEF7-457FEC07AF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19620" y="5639308"/>
                <a:ext cx="7823684" cy="369332"/>
              </a:xfrm>
              <a:prstGeom prst="rect">
                <a:avLst/>
              </a:prstGeom>
              <a:blipFill>
                <a:blip r:embed="rId4"/>
                <a:stretch>
                  <a:fillRect l="-648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013" name="文字方塊 12">
            <a:extLst>
              <a:ext uri="{FF2B5EF4-FFF2-40B4-BE49-F238E27FC236}">
                <a16:creationId xmlns:a16="http://schemas.microsoft.com/office/drawing/2014/main" id="{4E593B86-84DC-2044-A475-1A25685D0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75" y="278080"/>
            <a:ext cx="72603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簡諧振盪器，以複數方法求解</a:t>
            </a:r>
            <a:r>
              <a:rPr lang="en-US" altLang="zh-TW" sz="1800" dirty="0"/>
              <a:t> SHO by complex number method</a:t>
            </a:r>
            <a:r>
              <a:rPr lang="zh-TW" altLang="en-US" sz="1800" dirty="0"/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8A1E023E-EA59-E1DC-3978-76DCCE139D87}"/>
                  </a:ext>
                </a:extLst>
              </p:cNvPr>
              <p:cNvSpPr txBox="1"/>
              <p:nvPr/>
            </p:nvSpPr>
            <p:spPr bwMode="auto">
              <a:xfrm>
                <a:off x="2100526" y="652897"/>
                <a:ext cx="1735347" cy="64812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1800" i="1"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8A1E023E-EA59-E1DC-3978-76DCCE139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0526" y="652897"/>
                <a:ext cx="1735347" cy="648126"/>
              </a:xfrm>
              <a:prstGeom prst="rect">
                <a:avLst/>
              </a:prstGeom>
              <a:blipFill>
                <a:blip r:embed="rId5"/>
                <a:stretch>
                  <a:fillRect b="-384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EFCBA860-A1B2-48DF-3B3B-21E93D73C27A}"/>
                  </a:ext>
                </a:extLst>
              </p:cNvPr>
              <p:cNvSpPr txBox="1"/>
              <p:nvPr/>
            </p:nvSpPr>
            <p:spPr bwMode="auto">
              <a:xfrm>
                <a:off x="2100526" y="2031151"/>
                <a:ext cx="1706878" cy="64812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1800" i="1"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EFCBA860-A1B2-48DF-3B3B-21E93D73C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0526" y="2031151"/>
                <a:ext cx="1706878" cy="648126"/>
              </a:xfrm>
              <a:prstGeom prst="rect">
                <a:avLst/>
              </a:prstGeom>
              <a:blipFill>
                <a:blip r:embed="rId6"/>
                <a:stretch>
                  <a:fillRect b="-377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340838C5-9956-1308-E987-DC0012082652}"/>
                  </a:ext>
                </a:extLst>
              </p:cNvPr>
              <p:cNvSpPr txBox="1"/>
              <p:nvPr/>
            </p:nvSpPr>
            <p:spPr bwMode="auto">
              <a:xfrm>
                <a:off x="4309593" y="4867141"/>
                <a:ext cx="2695994" cy="64812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1800" b="0" i="0" smtClean="0">
                                  <a:latin typeface="Cambria Math" panose="02040503050406030204" pitchFamily="18" charset="0"/>
                                </a:rPr>
                                <m:t>Re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1800" i="1"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 panose="02040503050406030204" pitchFamily="18" charset="0"/>
                            </a:rPr>
                            <m:t>Re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340838C5-9956-1308-E987-DC0012082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09593" y="4867141"/>
                <a:ext cx="2695994" cy="648126"/>
              </a:xfrm>
              <a:prstGeom prst="rect">
                <a:avLst/>
              </a:prstGeom>
              <a:blipFill>
                <a:blip r:embed="rId7"/>
                <a:stretch>
                  <a:fillRect b="-384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1B7CD835-D251-63C9-CA3B-C43B0268BF17}"/>
                  </a:ext>
                </a:extLst>
              </p:cNvPr>
              <p:cNvSpPr txBox="1"/>
              <p:nvPr/>
            </p:nvSpPr>
            <p:spPr bwMode="auto">
              <a:xfrm>
                <a:off x="1423263" y="3409882"/>
                <a:ext cx="4718984" cy="64812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1800" b="0" i="0" smtClean="0">
                                  <a:latin typeface="Cambria Math" panose="02040503050406030204" pitchFamily="18" charset="0"/>
                                </a:rPr>
                                <m:t>Re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1800" b="0" i="0" smtClean="0">
                                  <a:latin typeface="Cambria Math" panose="02040503050406030204" pitchFamily="18" charset="0"/>
                                </a:rPr>
                                <m:t>Im</m:t>
                              </m:r>
                              <m:r>
                                <a:rPr lang="en-US" altLang="zh-TW" sz="1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1800" b="0" i="0" smtClean="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1800" i="1"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 panose="02040503050406030204" pitchFamily="18" charset="0"/>
                            </a:rPr>
                            <m:t>Re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 panose="02040503050406030204" pitchFamily="18" charset="0"/>
                            </a:rPr>
                            <m:t>Im</m:t>
                          </m:r>
                          <m:r>
                            <a:rPr lang="en-US" altLang="zh-TW" sz="18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=0+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1B7CD835-D251-63C9-CA3B-C43B0268BF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3263" y="3409882"/>
                <a:ext cx="4718984" cy="648126"/>
              </a:xfrm>
              <a:prstGeom prst="rect">
                <a:avLst/>
              </a:prstGeom>
              <a:blipFill>
                <a:blip r:embed="rId8"/>
                <a:stretch>
                  <a:fillRect b="-576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3ABB6D77-2BC7-7C97-BF44-C3E6D1DF82E0}"/>
                  </a:ext>
                </a:extLst>
              </p:cNvPr>
              <p:cNvSpPr/>
              <p:nvPr/>
            </p:nvSpPr>
            <p:spPr>
              <a:xfrm>
                <a:off x="1288076" y="2679277"/>
                <a:ext cx="447245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sz="1800" dirty="0"/>
                  <a:t>複數</a:t>
                </a:r>
                <a:r>
                  <a:rPr lang="en-US" altLang="zh-TW" sz="1800" dirty="0"/>
                  <a:t> </a:t>
                </a:r>
                <a:r>
                  <a:rPr lang="en-US" altLang="zh-TW" sz="1800" i="1" dirty="0"/>
                  <a:t>z</a:t>
                </a:r>
                <a:r>
                  <a:rPr lang="zh-TW" altLang="en-US" sz="1800" i="1" dirty="0"/>
                  <a:t> </a:t>
                </a:r>
                <a:r>
                  <a:rPr lang="zh-CN" altLang="en-US" sz="1800" dirty="0"/>
                  <a:t>包含</a:t>
                </a:r>
                <a:r>
                  <a:rPr lang="zh-TW" altLang="en-US" sz="1800" dirty="0"/>
                  <a:t>實數部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800">
                        <a:latin typeface="Cambria Math" panose="02040503050406030204" pitchFamily="18" charset="0"/>
                      </a:rPr>
                      <m:t>Re</m:t>
                    </m:r>
                    <m:r>
                      <a:rPr lang="en-US" altLang="zh-TW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180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zh-TW" altLang="en-US" sz="1800" dirty="0"/>
                  <a:t>與虛數部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800">
                        <a:latin typeface="Cambria Math" panose="02040503050406030204" pitchFamily="18" charset="0"/>
                      </a:rPr>
                      <m:t>Im</m:t>
                    </m:r>
                    <m:r>
                      <a:rPr lang="en-US" altLang="zh-TW" sz="1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1800" b="0" i="0" smtClean="0">
                        <a:latin typeface="Cambria Math" panose="02040503050406030204" pitchFamily="18" charset="0"/>
                      </a:rPr>
                      <m:t>z</m:t>
                    </m:r>
                  </m:oMath>
                </a14:m>
                <a:r>
                  <a:rPr lang="zh-TW" altLang="en-US" sz="1800" dirty="0"/>
                  <a:t>。</a:t>
                </a: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3ABB6D77-2BC7-7C97-BF44-C3E6D1DF82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076" y="2679277"/>
                <a:ext cx="4472456" cy="369332"/>
              </a:xfrm>
              <a:prstGeom prst="rect">
                <a:avLst/>
              </a:prstGeom>
              <a:blipFill>
                <a:blip r:embed="rId9"/>
                <a:stretch>
                  <a:fillRect l="-1133" t="-10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55" descr="\\psf\Dropbox\Documents\課程\Halliday10E\Image Gallery\CH15\halliday_10e_fig_15_07.jpg">
            <a:extLst>
              <a:ext uri="{FF2B5EF4-FFF2-40B4-BE49-F238E27FC236}">
                <a16:creationId xmlns:a16="http://schemas.microsoft.com/office/drawing/2014/main" id="{D3803A6B-CEDA-E74A-7E2B-9E8E907A16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51"/>
          <a:stretch/>
        </p:blipFill>
        <p:spPr bwMode="auto">
          <a:xfrm>
            <a:off x="7128284" y="2169536"/>
            <a:ext cx="1800200" cy="109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7">
                <a:extLst>
                  <a:ext uri="{FF2B5EF4-FFF2-40B4-BE49-F238E27FC236}">
                    <a16:creationId xmlns:a16="http://schemas.microsoft.com/office/drawing/2014/main" id="{E18BB78C-E9C4-8E8B-42D7-DC64CC8B8152}"/>
                  </a:ext>
                </a:extLst>
              </p:cNvPr>
              <p:cNvSpPr txBox="1"/>
              <p:nvPr/>
            </p:nvSpPr>
            <p:spPr bwMode="auto">
              <a:xfrm>
                <a:off x="1382856" y="4888499"/>
                <a:ext cx="2728055" cy="64812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1800" b="0" i="0" smtClean="0">
                                  <a:latin typeface="Cambria Math" panose="02040503050406030204" pitchFamily="18" charset="0"/>
                                </a:rPr>
                                <m:t>Im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1800" i="1"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 sz="1800" b="0" i="0" smtClean="0">
                              <a:latin typeface="Cambria Math" panose="02040503050406030204" pitchFamily="18" charset="0"/>
                            </a:rPr>
                            <m:t>Im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17">
                <a:extLst>
                  <a:ext uri="{FF2B5EF4-FFF2-40B4-BE49-F238E27FC236}">
                    <a16:creationId xmlns:a16="http://schemas.microsoft.com/office/drawing/2014/main" id="{E18BB78C-E9C4-8E8B-42D7-DC64CC8B8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2856" y="4888499"/>
                <a:ext cx="2728055" cy="648126"/>
              </a:xfrm>
              <a:prstGeom prst="rect">
                <a:avLst/>
              </a:prstGeom>
              <a:blipFill>
                <a:blip r:embed="rId11"/>
                <a:stretch>
                  <a:fillRect b="-576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3">
                <a:extLst>
                  <a:ext uri="{FF2B5EF4-FFF2-40B4-BE49-F238E27FC236}">
                    <a16:creationId xmlns:a16="http://schemas.microsoft.com/office/drawing/2014/main" id="{E9851A89-C625-6F7A-78DA-E150297E45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0544" y="1659826"/>
                <a:ext cx="675784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1800" dirty="0"/>
                  <a:t>First elevate the real function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TW" sz="1800" dirty="0"/>
                  <a:t> into a complex number function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en-US" altLang="zh-TW" sz="1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zh-TW" altLang="en-US" sz="1800" dirty="0"/>
                  <a:t>。</a:t>
                </a:r>
              </a:p>
            </p:txBody>
          </p:sp>
        </mc:Choice>
        <mc:Fallback xmlns="">
          <p:sp>
            <p:nvSpPr>
              <p:cNvPr id="5" name="矩形 3">
                <a:extLst>
                  <a:ext uri="{FF2B5EF4-FFF2-40B4-BE49-F238E27FC236}">
                    <a16:creationId xmlns:a16="http://schemas.microsoft.com/office/drawing/2014/main" id="{E9851A89-C625-6F7A-78DA-E150297E45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0544" y="1659826"/>
                <a:ext cx="6757840" cy="369332"/>
              </a:xfrm>
              <a:prstGeom prst="rect">
                <a:avLst/>
              </a:prstGeom>
              <a:blipFill>
                <a:blip r:embed="rId12"/>
                <a:stretch>
                  <a:fillRect l="-562" t="-6667" r="-18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1">
                <a:extLst>
                  <a:ext uri="{FF2B5EF4-FFF2-40B4-BE49-F238E27FC236}">
                    <a16:creationId xmlns:a16="http://schemas.microsoft.com/office/drawing/2014/main" id="{45964466-8D01-D0CD-FA66-98650859B36E}"/>
                  </a:ext>
                </a:extLst>
              </p:cNvPr>
              <p:cNvSpPr/>
              <p:nvPr/>
            </p:nvSpPr>
            <p:spPr>
              <a:xfrm>
                <a:off x="1307549" y="3012345"/>
                <a:ext cx="600408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1800" dirty="0"/>
                  <a:t>Complex </a:t>
                </a:r>
                <a:r>
                  <a:rPr lang="en-US" altLang="zh-TW" sz="1800" i="1" dirty="0"/>
                  <a:t>z</a:t>
                </a:r>
                <a:r>
                  <a:rPr lang="zh-TW" altLang="en-US" sz="1800" i="1" dirty="0"/>
                  <a:t> </a:t>
                </a:r>
                <a:r>
                  <a:rPr lang="en-US" altLang="zh-CN" sz="1800" dirty="0"/>
                  <a:t>consist of real part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800">
                        <a:latin typeface="Cambria Math" panose="02040503050406030204" pitchFamily="18" charset="0"/>
                      </a:rPr>
                      <m:t>Re</m:t>
                    </m:r>
                    <m:r>
                      <a:rPr lang="en-US" altLang="zh-TW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180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zh-CN" sz="1800" dirty="0"/>
                  <a:t> and imaginary part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800">
                        <a:latin typeface="Cambria Math" panose="02040503050406030204" pitchFamily="18" charset="0"/>
                      </a:rPr>
                      <m:t>Im</m:t>
                    </m:r>
                    <m:r>
                      <a:rPr lang="en-US" altLang="zh-TW" sz="1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1800" b="0" i="0" smtClean="0">
                        <a:latin typeface="Cambria Math" panose="02040503050406030204" pitchFamily="18" charset="0"/>
                      </a:rPr>
                      <m:t>z</m:t>
                    </m:r>
                  </m:oMath>
                </a14:m>
                <a:r>
                  <a:rPr lang="zh-TW" altLang="en-US" sz="1800" dirty="0"/>
                  <a:t>。</a:t>
                </a:r>
              </a:p>
            </p:txBody>
          </p:sp>
        </mc:Choice>
        <mc:Fallback xmlns="">
          <p:sp>
            <p:nvSpPr>
              <p:cNvPr id="6" name="矩形 1">
                <a:extLst>
                  <a:ext uri="{FF2B5EF4-FFF2-40B4-BE49-F238E27FC236}">
                    <a16:creationId xmlns:a16="http://schemas.microsoft.com/office/drawing/2014/main" id="{45964466-8D01-D0CD-FA66-98650859B3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549" y="3012345"/>
                <a:ext cx="6004089" cy="369332"/>
              </a:xfrm>
              <a:prstGeom prst="rect">
                <a:avLst/>
              </a:prstGeom>
              <a:blipFill>
                <a:blip r:embed="rId13"/>
                <a:stretch>
                  <a:fillRect l="-844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B4FA07C-E0C8-2CD7-137A-7AC28D1ECD26}"/>
              </a:ext>
            </a:extLst>
          </p:cNvPr>
          <p:cNvSpPr txBox="1"/>
          <p:nvPr/>
        </p:nvSpPr>
        <p:spPr bwMode="auto">
          <a:xfrm>
            <a:off x="1359530" y="4502600"/>
            <a:ext cx="70288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Since the equation is linear, both the</a:t>
            </a:r>
            <a:r>
              <a:rPr lang="en-US" altLang="zh-CN" sz="1800" dirty="0">
                <a:solidFill>
                  <a:srgbClr val="FF0000"/>
                </a:solidFill>
              </a:rPr>
              <a:t> real and imaginary part satisfy the Eq.</a:t>
            </a:r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01441A-6930-8A56-88AB-1A3CC509CF8E}"/>
                  </a:ext>
                </a:extLst>
              </p:cNvPr>
              <p:cNvSpPr txBox="1"/>
              <p:nvPr/>
            </p:nvSpPr>
            <p:spPr bwMode="auto">
              <a:xfrm>
                <a:off x="1337064" y="6008640"/>
                <a:ext cx="759142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If we solve complex </a:t>
                </a:r>
                <a14:m>
                  <m:oMath xmlns:m="http://schemas.openxmlformats.org/officeDocument/2006/math">
                    <m:r>
                      <a:rPr lang="en-US" altLang="zh-TW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Re</m:t>
                    </m:r>
                    <m:r>
                      <a:rPr lang="en-US" altLang="zh-TW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zh-CN" sz="1800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Im</m:t>
                    </m:r>
                    <m:r>
                      <a:rPr lang="en-US" altLang="zh-TW" sz="1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1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altLang="zh-TW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800" dirty="0">
                    <a:solidFill>
                      <a:srgbClr val="FF0000"/>
                    </a:solidFill>
                  </a:rPr>
                  <a:t>would be solutions </a:t>
                </a:r>
                <a:r>
                  <a:rPr lang="en-US" altLang="zh-TW" sz="1800" i="1" dirty="0">
                    <a:solidFill>
                      <a:srgbClr val="FF0000"/>
                    </a:solidFill>
                  </a:rPr>
                  <a:t>x </a:t>
                </a:r>
                <a:r>
                  <a:rPr lang="en-US" altLang="zh-CN" sz="1800" dirty="0">
                    <a:solidFill>
                      <a:srgbClr val="FF0000"/>
                    </a:solidFill>
                  </a:rPr>
                  <a:t>of the real Eq.</a:t>
                </a:r>
                <a:r>
                  <a:rPr lang="en-US" sz="1800" dirty="0"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01441A-6930-8A56-88AB-1A3CC509C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7064" y="6008640"/>
                <a:ext cx="7591420" cy="369332"/>
              </a:xfrm>
              <a:prstGeom prst="rect">
                <a:avLst/>
              </a:prstGeom>
              <a:blipFill>
                <a:blip r:embed="rId14"/>
                <a:stretch>
                  <a:fillRect l="-668" t="-10000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572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/>
      <p:bldP spid="138247" grpId="0"/>
      <p:bldP spid="138252" grpId="0"/>
      <p:bldP spid="17" grpId="0" animBg="1"/>
      <p:bldP spid="18" grpId="0" animBg="1"/>
      <p:bldP spid="19" grpId="0" animBg="1"/>
      <p:bldP spid="2" grpId="0"/>
      <p:bldP spid="4" grpId="0" animBg="1"/>
      <p:bldP spid="5" grpId="0"/>
      <p:bldP spid="6" grpId="0"/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73C31-E13A-A433-5948-C2DBA4229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矩形 1">
            <a:extLst>
              <a:ext uri="{FF2B5EF4-FFF2-40B4-BE49-F238E27FC236}">
                <a16:creationId xmlns:a16="http://schemas.microsoft.com/office/drawing/2014/main" id="{55786201-2F13-6DCE-A270-15AD66A5D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4952" y="756879"/>
            <a:ext cx="48013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我們大膽地猜，解正比於一個複數指數函數：</a:t>
            </a:r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6D8F874A-804D-6EEB-30B9-6DB591341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29029" name="Rectangle 4">
            <a:extLst>
              <a:ext uri="{FF2B5EF4-FFF2-40B4-BE49-F238E27FC236}">
                <a16:creationId xmlns:a16="http://schemas.microsoft.com/office/drawing/2014/main" id="{6EFF7FA0-CDA9-7B12-3AA8-CF448D1FC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39271" name="向下箭號 6">
            <a:extLst>
              <a:ext uri="{FF2B5EF4-FFF2-40B4-BE49-F238E27FC236}">
                <a16:creationId xmlns:a16="http://schemas.microsoft.com/office/drawing/2014/main" id="{2A840074-4F12-C082-1F50-5EB58C8D8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698" y="1604868"/>
            <a:ext cx="576263" cy="50323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29032" name="Rectangle 6">
            <a:extLst>
              <a:ext uri="{FF2B5EF4-FFF2-40B4-BE49-F238E27FC236}">
                <a16:creationId xmlns:a16="http://schemas.microsoft.com/office/drawing/2014/main" id="{ADB7C264-D112-16EA-BDDE-BA5760608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29034" name="Rectangle 8">
            <a:extLst>
              <a:ext uri="{FF2B5EF4-FFF2-40B4-BE49-F238E27FC236}">
                <a16:creationId xmlns:a16="http://schemas.microsoft.com/office/drawing/2014/main" id="{E6719600-940C-3A5C-0EB7-4BCFAA937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39276" name="向下箭號 11">
            <a:extLst>
              <a:ext uri="{FF2B5EF4-FFF2-40B4-BE49-F238E27FC236}">
                <a16:creationId xmlns:a16="http://schemas.microsoft.com/office/drawing/2014/main" id="{81CECB9D-BCDE-272E-C5A5-AACF423EF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700" y="2797078"/>
            <a:ext cx="576263" cy="50323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39277" name="矩形 12">
            <a:extLst>
              <a:ext uri="{FF2B5EF4-FFF2-40B4-BE49-F238E27FC236}">
                <a16:creationId xmlns:a16="http://schemas.microsoft.com/office/drawing/2014/main" id="{E78D3EC9-D1AF-A055-0E24-8129C9D7A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3760358"/>
            <a:ext cx="75011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原來的微分方程式現在一項對一項地轉化為未知的</a:t>
            </a:r>
            <a:r>
              <a:rPr lang="zh-TW" altLang="en-US" sz="1800" dirty="0">
                <a:solidFill>
                  <a:srgbClr val="FF0000"/>
                </a:solidFill>
                <a:latin typeface="Cambria Math" panose="02040503050406030204" pitchFamily="18" charset="0"/>
              </a:rPr>
              <a:t>𝛼滿足之</a:t>
            </a:r>
            <a:r>
              <a:rPr lang="zh-TW" altLang="en-US" sz="1800" dirty="0">
                <a:solidFill>
                  <a:srgbClr val="FF0000"/>
                </a:solidFill>
              </a:rPr>
              <a:t>代數方程式。</a:t>
            </a:r>
          </a:p>
        </p:txBody>
      </p:sp>
      <p:sp>
        <p:nvSpPr>
          <p:cNvPr id="129038" name="Rectangle 10">
            <a:extLst>
              <a:ext uri="{FF2B5EF4-FFF2-40B4-BE49-F238E27FC236}">
                <a16:creationId xmlns:a16="http://schemas.microsoft.com/office/drawing/2014/main" id="{6B8851F5-497D-E642-68E7-C7DF45B88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29040" name="Rectangle 12">
            <a:extLst>
              <a:ext uri="{FF2B5EF4-FFF2-40B4-BE49-F238E27FC236}">
                <a16:creationId xmlns:a16="http://schemas.microsoft.com/office/drawing/2014/main" id="{5FC9E33B-D5FC-9379-267C-FD38A33E5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AD62F27-6C86-92BD-B49F-F05A3E0341D1}"/>
              </a:ext>
            </a:extLst>
          </p:cNvPr>
          <p:cNvSpPr txBox="1"/>
          <p:nvPr/>
        </p:nvSpPr>
        <p:spPr bwMode="auto">
          <a:xfrm>
            <a:off x="1218943" y="4516577"/>
            <a:ext cx="2808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l-GR" altLang="zh-TW" sz="1800" i="1" dirty="0">
                <a:latin typeface="+mj-lt"/>
              </a:rPr>
              <a:t>α</a:t>
            </a:r>
            <a:r>
              <a:rPr lang="zh-TW" altLang="en-US" sz="1800" i="1" dirty="0"/>
              <a:t> </a:t>
            </a:r>
            <a:r>
              <a:rPr lang="zh-TW" altLang="en-US" sz="1800" dirty="0"/>
              <a:t>可被解出：</a:t>
            </a:r>
            <a:r>
              <a:rPr lang="el-GR" altLang="zh-TW" sz="1800" i="1" dirty="0"/>
              <a:t> α </a:t>
            </a:r>
            <a:r>
              <a:rPr lang="en-US" altLang="zh-TW" sz="1800" dirty="0"/>
              <a:t>can solved </a:t>
            </a:r>
            <a:endParaRPr lang="zh-TW" alt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1">
                <a:extLst>
                  <a:ext uri="{FF2B5EF4-FFF2-40B4-BE49-F238E27FC236}">
                    <a16:creationId xmlns:a16="http://schemas.microsoft.com/office/drawing/2014/main" id="{9042B24C-82B7-53E9-6DFC-BD7405283B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0631" y="1987522"/>
                <a:ext cx="303577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>
                    <a:solidFill>
                      <a:srgbClr val="FF0000"/>
                    </a:solidFill>
                  </a:rPr>
                  <a:t>上式所有項都正比於</a:t>
                </a:r>
                <a14:m>
                  <m:oMath xmlns:m="http://schemas.openxmlformats.org/officeDocument/2006/math">
                    <m:r>
                      <a:rPr lang="en-US" altLang="zh-TW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zh-TW" alt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：</m:t>
                    </m:r>
                  </m:oMath>
                </a14:m>
                <a:endParaRPr lang="zh-TW" alt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矩形 1">
                <a:extLst>
                  <a:ext uri="{FF2B5EF4-FFF2-40B4-BE49-F238E27FC236}">
                    <a16:creationId xmlns:a16="http://schemas.microsoft.com/office/drawing/2014/main" id="{9042B24C-82B7-53E9-6DFC-BD7405283B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20631" y="1987522"/>
                <a:ext cx="3035772" cy="369332"/>
              </a:xfrm>
              <a:prstGeom prst="rect">
                <a:avLst/>
              </a:prstGeom>
              <a:blipFill>
                <a:blip r:embed="rId2"/>
                <a:stretch>
                  <a:fillRect l="-2083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DFA0FF3A-6475-A218-A036-715A240AD631}"/>
                  </a:ext>
                </a:extLst>
              </p:cNvPr>
              <p:cNvSpPr txBox="1"/>
              <p:nvPr/>
            </p:nvSpPr>
            <p:spPr bwMode="auto">
              <a:xfrm>
                <a:off x="1187624" y="793211"/>
                <a:ext cx="1706878" cy="64812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1800" i="1"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DFA0FF3A-6475-A218-A036-715A240AD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793211"/>
                <a:ext cx="1706878" cy="648126"/>
              </a:xfrm>
              <a:prstGeom prst="rect">
                <a:avLst/>
              </a:prstGeom>
              <a:blipFill>
                <a:blip r:embed="rId3"/>
                <a:stretch>
                  <a:fillRect b="-384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DFB3F41A-77CE-3702-6198-C652B274D31C}"/>
                  </a:ext>
                </a:extLst>
              </p:cNvPr>
              <p:cNvSpPr txBox="1"/>
              <p:nvPr/>
            </p:nvSpPr>
            <p:spPr bwMode="auto">
              <a:xfrm>
                <a:off x="3933386" y="1130336"/>
                <a:ext cx="1200008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DFB3F41A-77CE-3702-6198-C652B274D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3386" y="1130336"/>
                <a:ext cx="120000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B3AC5B80-7FE9-B57E-7869-2CCF866C8DE6}"/>
                  </a:ext>
                </a:extLst>
              </p:cNvPr>
              <p:cNvSpPr txBox="1"/>
              <p:nvPr/>
            </p:nvSpPr>
            <p:spPr bwMode="auto">
              <a:xfrm>
                <a:off x="6542694" y="2415533"/>
                <a:ext cx="1451488" cy="62555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B3AC5B80-7FE9-B57E-7869-2CCF866C8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42694" y="2415533"/>
                <a:ext cx="1451488" cy="625556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52C6FD51-2791-31FC-01A4-ADD819A99DD1}"/>
                  </a:ext>
                </a:extLst>
              </p:cNvPr>
              <p:cNvSpPr txBox="1"/>
              <p:nvPr/>
            </p:nvSpPr>
            <p:spPr bwMode="auto">
              <a:xfrm>
                <a:off x="1263878" y="2085913"/>
                <a:ext cx="1715854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1800" i="1"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52C6FD51-2791-31FC-01A4-ADD819A99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3878" y="2085913"/>
                <a:ext cx="171585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73242D74-DA56-79E4-C2F2-7971CD6FF304}"/>
                  </a:ext>
                </a:extLst>
              </p:cNvPr>
              <p:cNvSpPr txBox="1"/>
              <p:nvPr/>
            </p:nvSpPr>
            <p:spPr bwMode="auto">
              <a:xfrm>
                <a:off x="1238313" y="3334012"/>
                <a:ext cx="1483483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1800" i="1"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73242D74-DA56-79E4-C2F2-7971CD6FF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8313" y="3334012"/>
                <a:ext cx="148348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E33A062D-9559-147B-E28D-59F19B461A22}"/>
                  </a:ext>
                </a:extLst>
              </p:cNvPr>
              <p:cNvSpPr txBox="1"/>
              <p:nvPr/>
            </p:nvSpPr>
            <p:spPr bwMode="auto">
              <a:xfrm>
                <a:off x="1233519" y="4943780"/>
                <a:ext cx="1236429" cy="37561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zh-TW" altLang="en-US" sz="18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E33A062D-9559-147B-E28D-59F19B461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3519" y="4943780"/>
                <a:ext cx="1236429" cy="375616"/>
              </a:xfrm>
              <a:prstGeom prst="rect">
                <a:avLst/>
              </a:prstGeom>
              <a:blipFill>
                <a:blip r:embed="rId8"/>
                <a:stretch>
                  <a:fillRect b="-322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1">
                <a:extLst>
                  <a:ext uri="{FF2B5EF4-FFF2-40B4-BE49-F238E27FC236}">
                    <a16:creationId xmlns:a16="http://schemas.microsoft.com/office/drawing/2014/main" id="{41A68120-43CD-C13C-6406-A6AD380353D9}"/>
                  </a:ext>
                </a:extLst>
              </p:cNvPr>
              <p:cNvSpPr txBox="1"/>
              <p:nvPr/>
            </p:nvSpPr>
            <p:spPr bwMode="auto">
              <a:xfrm>
                <a:off x="3047195" y="2728311"/>
                <a:ext cx="337501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800" dirty="0">
                    <a:solidFill>
                      <a:srgbClr val="FF0000"/>
                    </a:solidFill>
                  </a:rPr>
                  <a:t>微分的次數對應</a:t>
                </a:r>
                <a14:m>
                  <m:oMath xmlns:m="http://schemas.openxmlformats.org/officeDocument/2006/math">
                    <m:r>
                      <a:rPr lang="zh-TW" alt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的冪次。</a:t>
                </a:r>
              </a:p>
            </p:txBody>
          </p:sp>
        </mc:Choice>
        <mc:Fallback xmlns="">
          <p:sp>
            <p:nvSpPr>
              <p:cNvPr id="7" name="文字方塊 1">
                <a:extLst>
                  <a:ext uri="{FF2B5EF4-FFF2-40B4-BE49-F238E27FC236}">
                    <a16:creationId xmlns:a16="http://schemas.microsoft.com/office/drawing/2014/main" id="{41A68120-43CD-C13C-6406-A6AD38035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7195" y="2728311"/>
                <a:ext cx="3375011" cy="369332"/>
              </a:xfrm>
              <a:prstGeom prst="rect">
                <a:avLst/>
              </a:prstGeom>
              <a:blipFill>
                <a:blip r:embed="rId9"/>
                <a:stretch>
                  <a:fillRect l="-1880" t="-10345" b="-24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23">
                <a:extLst>
                  <a:ext uri="{FF2B5EF4-FFF2-40B4-BE49-F238E27FC236}">
                    <a16:creationId xmlns:a16="http://schemas.microsoft.com/office/drawing/2014/main" id="{E11EF9F6-C2DD-5E79-EB2F-13123F28958D}"/>
                  </a:ext>
                </a:extLst>
              </p:cNvPr>
              <p:cNvSpPr txBox="1"/>
              <p:nvPr/>
            </p:nvSpPr>
            <p:spPr bwMode="auto">
              <a:xfrm>
                <a:off x="1218943" y="5843642"/>
                <a:ext cx="1547410" cy="4263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TW" sz="18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文字方塊 23">
                <a:extLst>
                  <a:ext uri="{FF2B5EF4-FFF2-40B4-BE49-F238E27FC236}">
                    <a16:creationId xmlns:a16="http://schemas.microsoft.com/office/drawing/2014/main" id="{E11EF9F6-C2DD-5E79-EB2F-13123F289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8943" y="5843642"/>
                <a:ext cx="1547410" cy="426399"/>
              </a:xfrm>
              <a:prstGeom prst="rect">
                <a:avLst/>
              </a:prstGeom>
              <a:blipFill>
                <a:blip r:embed="rId10"/>
                <a:stretch>
                  <a:fillRect b="-588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11">
                <a:extLst>
                  <a:ext uri="{FF2B5EF4-FFF2-40B4-BE49-F238E27FC236}">
                    <a16:creationId xmlns:a16="http://schemas.microsoft.com/office/drawing/2014/main" id="{9283AECF-0878-069D-3D4F-CD82D300D2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8942" y="5393309"/>
                <a:ext cx="532375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>
                    <a:solidFill>
                      <a:schemeClr val="tx1"/>
                    </a:solidFill>
                  </a:rPr>
                  <a:t>解出複數解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zh-TW" altLang="en-US" sz="1800" dirty="0">
                    <a:solidFill>
                      <a:schemeClr val="tx1"/>
                    </a:solidFill>
                  </a:rPr>
                  <a:t>：</a:t>
                </a:r>
                <a:r>
                  <a:rPr lang="en-US" altLang="zh-TW" sz="1800" dirty="0">
                    <a:solidFill>
                      <a:schemeClr val="tx1"/>
                    </a:solidFill>
                  </a:rPr>
                  <a:t>The complex solutions are:</a:t>
                </a:r>
              </a:p>
            </p:txBody>
          </p:sp>
        </mc:Choice>
        <mc:Fallback xmlns="">
          <p:sp>
            <p:nvSpPr>
              <p:cNvPr id="4" name="矩形 11">
                <a:extLst>
                  <a:ext uri="{FF2B5EF4-FFF2-40B4-BE49-F238E27FC236}">
                    <a16:creationId xmlns:a16="http://schemas.microsoft.com/office/drawing/2014/main" id="{9283AECF-0878-069D-3D4F-CD82D300D2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8942" y="5393309"/>
                <a:ext cx="5323751" cy="369332"/>
              </a:xfrm>
              <a:prstGeom prst="rect">
                <a:avLst/>
              </a:prstGeom>
              <a:blipFill>
                <a:blip r:embed="rId11"/>
                <a:stretch>
                  <a:fillRect l="-952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7675C46-F66D-70A1-A711-92FAE0D76FD4}"/>
              </a:ext>
            </a:extLst>
          </p:cNvPr>
          <p:cNvSpPr txBox="1"/>
          <p:nvPr/>
        </p:nvSpPr>
        <p:spPr bwMode="auto">
          <a:xfrm>
            <a:off x="3080507" y="1126211"/>
            <a:ext cx="15370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cs typeface="Times New Roman" panose="02020603050405020304" pitchFamily="18" charset="0"/>
              </a:rPr>
              <a:t>Guess: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80AB82-E580-C23A-8091-F4D04EF4152F}"/>
                  </a:ext>
                </a:extLst>
              </p:cNvPr>
              <p:cNvSpPr txBox="1"/>
              <p:nvPr/>
            </p:nvSpPr>
            <p:spPr bwMode="auto">
              <a:xfrm>
                <a:off x="3080507" y="2363092"/>
                <a:ext cx="460851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Both terms are proportional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z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80AB82-E580-C23A-8091-F4D04EF41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80507" y="2363092"/>
                <a:ext cx="4608512" cy="369332"/>
              </a:xfrm>
              <a:prstGeom prst="rect">
                <a:avLst/>
              </a:prstGeom>
              <a:blipFill>
                <a:blip r:embed="rId12"/>
                <a:stretch>
                  <a:fillRect l="-1099" t="-10000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E90A93-AE59-9EC6-A43C-71AFC179CFCC}"/>
                  </a:ext>
                </a:extLst>
              </p:cNvPr>
              <p:cNvSpPr txBox="1"/>
              <p:nvPr/>
            </p:nvSpPr>
            <p:spPr bwMode="auto">
              <a:xfrm>
                <a:off x="3054053" y="3109457"/>
                <a:ext cx="480131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Orders of derivatives corresponds to powers of </a:t>
                </a:r>
                <a14:m>
                  <m:oMath xmlns:m="http://schemas.openxmlformats.org/officeDocument/2006/math">
                    <m:r>
                      <a:rPr lang="zh-TW" altLang="en-US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E90A93-AE59-9EC6-A43C-71AFC179C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4053" y="3109457"/>
                <a:ext cx="4801314" cy="369332"/>
              </a:xfrm>
              <a:prstGeom prst="rect">
                <a:avLst/>
              </a:prstGeom>
              <a:blipFill>
                <a:blip r:embed="rId13"/>
                <a:stretch>
                  <a:fillRect l="-1055"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0DDF0CA-AE56-C507-2A26-B73CDB25CFE6}"/>
              </a:ext>
            </a:extLst>
          </p:cNvPr>
          <p:cNvSpPr txBox="1"/>
          <p:nvPr/>
        </p:nvSpPr>
        <p:spPr bwMode="auto">
          <a:xfrm>
            <a:off x="1218943" y="4149080"/>
            <a:ext cx="77455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The original differential Equation can be transformed into an Algebraic Equation.</a:t>
            </a:r>
          </a:p>
        </p:txBody>
      </p:sp>
    </p:spTree>
    <p:extLst>
      <p:ext uri="{BB962C8B-B14F-4D97-AF65-F5344CB8AC3E}">
        <p14:creationId xmlns:p14="http://schemas.microsoft.com/office/powerpoint/2010/main" val="22611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1" grpId="0" animBg="1"/>
      <p:bldP spid="139276" grpId="0" animBg="1"/>
      <p:bldP spid="139277" grpId="0"/>
      <p:bldP spid="3" grpId="0"/>
      <p:bldP spid="22" grpId="0"/>
      <p:bldP spid="25" grpId="0" animBg="1"/>
      <p:bldP spid="26" grpId="0" animBg="1"/>
      <p:bldP spid="27" grpId="0" animBg="1"/>
      <p:bldP spid="28" grpId="0" animBg="1"/>
      <p:bldP spid="7" grpId="0"/>
      <p:bldP spid="2" grpId="0" animBg="1"/>
      <p:bldP spid="4" grpId="0"/>
      <p:bldP spid="6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8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25604" name="Rectangle 1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25605" name="Rectangle 1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25606" name="Rectangle 1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25607" name="Rectangle 2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25608" name="Rectangle 2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05A77F76-021C-B546-A568-85A667ABBEF3}"/>
                  </a:ext>
                </a:extLst>
              </p:cNvPr>
              <p:cNvSpPr/>
              <p:nvPr/>
            </p:nvSpPr>
            <p:spPr>
              <a:xfrm>
                <a:off x="741140" y="4559010"/>
                <a:ext cx="3318536" cy="41017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  <m:r>
                        <a:rPr lang="en-US" altLang="zh-TW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Re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05A77F76-021C-B546-A568-85A667ABBE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140" y="4559010"/>
                <a:ext cx="3318536" cy="410177"/>
              </a:xfrm>
              <a:prstGeom prst="rect">
                <a:avLst/>
              </a:prstGeom>
              <a:blipFill>
                <a:blip r:embed="rId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49" descr="\\psf\Dropbox\Documents\課程\Halliday10E\Image Gallery\CH15\halliday_10e_fig_15_15.jpg">
            <a:extLst>
              <a:ext uri="{FF2B5EF4-FFF2-40B4-BE49-F238E27FC236}">
                <a16:creationId xmlns:a16="http://schemas.microsoft.com/office/drawing/2014/main" id="{1C52D308-8822-8B48-8EEF-F9BE068F16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6" r="65935" b="31868"/>
          <a:stretch/>
        </p:blipFill>
        <p:spPr bwMode="auto">
          <a:xfrm>
            <a:off x="6491922" y="3371614"/>
            <a:ext cx="2266728" cy="203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1D6FD966-ED93-6648-B379-E4BD131B4222}"/>
              </a:ext>
            </a:extLst>
          </p:cNvPr>
          <p:cNvSpPr/>
          <p:nvPr/>
        </p:nvSpPr>
        <p:spPr>
          <a:xfrm>
            <a:off x="6154142" y="1285997"/>
            <a:ext cx="2793253" cy="1957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>
              <a:solidFill>
                <a:prstClr val="white"/>
              </a:solidFill>
            </a:endParaRPr>
          </a:p>
        </p:txBody>
      </p:sp>
      <p:sp>
        <p:nvSpPr>
          <p:cNvPr id="25" name="Line 5">
            <a:extLst>
              <a:ext uri="{FF2B5EF4-FFF2-40B4-BE49-F238E27FC236}">
                <a16:creationId xmlns:a16="http://schemas.microsoft.com/office/drawing/2014/main" id="{5A13156B-89FD-9F4E-ACB4-D9A1AECF5B8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4142" y="2835376"/>
            <a:ext cx="2243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" name="Line 6">
            <a:extLst>
              <a:ext uri="{FF2B5EF4-FFF2-40B4-BE49-F238E27FC236}">
                <a16:creationId xmlns:a16="http://schemas.microsoft.com/office/drawing/2014/main" id="{F1B74F0A-2899-CD44-9D09-D8F7805698E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98092" y="1599349"/>
            <a:ext cx="4096" cy="15682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" name="Line 7">
            <a:extLst>
              <a:ext uri="{FF2B5EF4-FFF2-40B4-BE49-F238E27FC236}">
                <a16:creationId xmlns:a16="http://schemas.microsoft.com/office/drawing/2014/main" id="{250F88B9-E564-6F43-88DF-ED1F1826C5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74539" y="2267272"/>
            <a:ext cx="854150" cy="5681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>
              <a:solidFill>
                <a:prstClr val="black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13">
                <a:extLst>
                  <a:ext uri="{FF2B5EF4-FFF2-40B4-BE49-F238E27FC236}">
                    <a16:creationId xmlns:a16="http://schemas.microsoft.com/office/drawing/2014/main" id="{9907E48B-578B-2C47-AE1F-B71CB697FE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35213" y="2878675"/>
                <a:ext cx="46774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zh-TW" sz="180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Re</m:t>
                      </m:r>
                    </m:oMath>
                  </m:oMathPara>
                </a14:m>
                <a:endParaRPr kumimoji="0" lang="zh-TW" alt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1" name="Text Box 13">
                <a:extLst>
                  <a:ext uri="{FF2B5EF4-FFF2-40B4-BE49-F238E27FC236}">
                    <a16:creationId xmlns:a16="http://schemas.microsoft.com/office/drawing/2014/main" id="{9907E48B-578B-2C47-AE1F-B71CB697F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35213" y="2878675"/>
                <a:ext cx="46774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14">
                <a:extLst>
                  <a:ext uri="{FF2B5EF4-FFF2-40B4-BE49-F238E27FC236}">
                    <a16:creationId xmlns:a16="http://schemas.microsoft.com/office/drawing/2014/main" id="{059100D9-37B3-6C4E-BAB8-7A75134905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47414" y="1256978"/>
                <a:ext cx="56595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zh-TW" sz="180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Im</m:t>
                      </m:r>
                    </m:oMath>
                  </m:oMathPara>
                </a14:m>
                <a:endParaRPr kumimoji="0" lang="en-US" altLang="zh-TW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2" name="Text Box 14">
                <a:extLst>
                  <a:ext uri="{FF2B5EF4-FFF2-40B4-BE49-F238E27FC236}">
                    <a16:creationId xmlns:a16="http://schemas.microsoft.com/office/drawing/2014/main" id="{059100D9-37B3-6C4E-BAB8-7A7513490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7414" y="1256978"/>
                <a:ext cx="56595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70DCFB95-C538-484B-8ED8-6AF01BB7FEF0}"/>
                  </a:ext>
                </a:extLst>
              </p:cNvPr>
              <p:cNvSpPr/>
              <p:nvPr/>
            </p:nvSpPr>
            <p:spPr>
              <a:xfrm>
                <a:off x="7748027" y="1851368"/>
                <a:ext cx="1199367" cy="387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70DCFB95-C538-484B-8ED8-6AF01BB7FE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027" y="1851368"/>
                <a:ext cx="1199367" cy="3879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F0277932-5A66-F445-8E51-B45538BE8151}"/>
                  </a:ext>
                </a:extLst>
              </p:cNvPr>
              <p:cNvSpPr/>
              <p:nvPr/>
            </p:nvSpPr>
            <p:spPr>
              <a:xfrm>
                <a:off x="7337651" y="2488383"/>
                <a:ext cx="92499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F0277932-5A66-F445-8E51-B45538BE81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651" y="2488383"/>
                <a:ext cx="924997" cy="307777"/>
              </a:xfrm>
              <a:prstGeom prst="rect">
                <a:avLst/>
              </a:prstGeom>
              <a:blipFill>
                <a:blip r:embed="rId7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73E6E852-E744-A64A-8CAE-9A23A95D9BCF}"/>
                  </a:ext>
                </a:extLst>
              </p:cNvPr>
              <p:cNvSpPr/>
              <p:nvPr/>
            </p:nvSpPr>
            <p:spPr>
              <a:xfrm>
                <a:off x="7254848" y="2126876"/>
                <a:ext cx="36779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73E6E852-E744-A64A-8CAE-9A23A95D9B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848" y="2126876"/>
                <a:ext cx="367793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FBE040B4-6B0C-8A4F-AAF2-51730F653284}"/>
                  </a:ext>
                </a:extLst>
              </p:cNvPr>
              <p:cNvSpPr txBox="1"/>
              <p:nvPr/>
            </p:nvSpPr>
            <p:spPr bwMode="auto">
              <a:xfrm>
                <a:off x="648481" y="3308997"/>
                <a:ext cx="6015095" cy="387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kumimoji="1" lang="zh-TW" altLang="en-US" sz="1800" dirty="0"/>
                  <a:t>假想圓就是此複數解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altLang="zh-CN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sup>
                    </m:sSup>
                  </m:oMath>
                </a14:m>
                <a:r>
                  <a:rPr kumimoji="1" lang="zh-TW" altLang="en-US" sz="1800" dirty="0"/>
                  <a:t>在其複數平面上的表現！</a:t>
                </a: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FBE040B4-6B0C-8A4F-AAF2-51730F653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8481" y="3308997"/>
                <a:ext cx="6015095" cy="387927"/>
              </a:xfrm>
              <a:prstGeom prst="rect">
                <a:avLst/>
              </a:prstGeom>
              <a:blipFill>
                <a:blip r:embed="rId9"/>
                <a:stretch>
                  <a:fillRect l="-632" b="-258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23">
                <a:extLst>
                  <a:ext uri="{FF2B5EF4-FFF2-40B4-BE49-F238E27FC236}">
                    <a16:creationId xmlns:a16="http://schemas.microsoft.com/office/drawing/2014/main" id="{514B33B3-DD64-F297-54D2-A7B3FEA56460}"/>
                  </a:ext>
                </a:extLst>
              </p:cNvPr>
              <p:cNvSpPr txBox="1"/>
              <p:nvPr/>
            </p:nvSpPr>
            <p:spPr bwMode="auto">
              <a:xfrm>
                <a:off x="681419" y="1849481"/>
                <a:ext cx="5257337" cy="387927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𝑖𝐴</m:t>
                      </m:r>
                      <m:func>
                        <m:func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1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文字方塊 23">
                <a:extLst>
                  <a:ext uri="{FF2B5EF4-FFF2-40B4-BE49-F238E27FC236}">
                    <a16:creationId xmlns:a16="http://schemas.microsoft.com/office/drawing/2014/main" id="{514B33B3-DD64-F297-54D2-A7B3FEA56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1419" y="1849481"/>
                <a:ext cx="5257337" cy="387927"/>
              </a:xfrm>
              <a:prstGeom prst="rect">
                <a:avLst/>
              </a:prstGeom>
              <a:blipFill>
                <a:blip r:embed="rId11"/>
                <a:stretch>
                  <a:fillRect b="-937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23">
                <a:extLst>
                  <a:ext uri="{FF2B5EF4-FFF2-40B4-BE49-F238E27FC236}">
                    <a16:creationId xmlns:a16="http://schemas.microsoft.com/office/drawing/2014/main" id="{81F62D55-2835-1CDC-CE28-BA25DE534712}"/>
                  </a:ext>
                </a:extLst>
              </p:cNvPr>
              <p:cNvSpPr txBox="1"/>
              <p:nvPr/>
            </p:nvSpPr>
            <p:spPr bwMode="auto">
              <a:xfrm>
                <a:off x="681419" y="1329948"/>
                <a:ext cx="1226233" cy="37997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</m:oMath>
                  </m:oMathPara>
                </a14:m>
                <a:endParaRPr lang="zh-TW" altLang="en-US" sz="1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文字方塊 23">
                <a:extLst>
                  <a:ext uri="{FF2B5EF4-FFF2-40B4-BE49-F238E27FC236}">
                    <a16:creationId xmlns:a16="http://schemas.microsoft.com/office/drawing/2014/main" id="{81F62D55-2835-1CDC-CE28-BA25DE534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1419" y="1329948"/>
                <a:ext cx="1226233" cy="3799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D04581F-2F0E-DB0E-4C62-E315146DDFF7}"/>
                  </a:ext>
                </a:extLst>
              </p:cNvPr>
              <p:cNvSpPr txBox="1"/>
              <p:nvPr/>
            </p:nvSpPr>
            <p:spPr bwMode="auto">
              <a:xfrm>
                <a:off x="670515" y="498066"/>
                <a:ext cx="583264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 err="1"/>
                  <a:t>是一個複數常數，因此可以寫成</a:t>
                </a:r>
                <a:r>
                  <a:rPr lang="en-US" sz="1800" dirty="0"/>
                  <a:t>：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D04581F-2F0E-DB0E-4C62-E315146DD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0515" y="498066"/>
                <a:ext cx="5832645" cy="369332"/>
              </a:xfrm>
              <a:prstGeom prst="rect">
                <a:avLst/>
              </a:prstGeom>
              <a:blipFill>
                <a:blip r:embed="rId13"/>
                <a:stretch>
                  <a:fillRect t="-10000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F39562-4FC0-E05A-8744-37A8B8000470}"/>
                  </a:ext>
                </a:extLst>
              </p:cNvPr>
              <p:cNvSpPr txBox="1"/>
              <p:nvPr/>
            </p:nvSpPr>
            <p:spPr bwMode="auto">
              <a:xfrm>
                <a:off x="1940226" y="1309197"/>
                <a:ext cx="266807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1800" dirty="0" err="1"/>
                  <a:t>是兩個實數常數</a:t>
                </a:r>
                <a:r>
                  <a:rPr lang="en-US" sz="1800" dirty="0"/>
                  <a:t>。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F39562-4FC0-E05A-8744-37A8B8000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40226" y="1309197"/>
                <a:ext cx="2668077" cy="369332"/>
              </a:xfrm>
              <a:prstGeom prst="rect">
                <a:avLst/>
              </a:prstGeom>
              <a:blipFill>
                <a:blip r:embed="rId14"/>
                <a:stretch>
                  <a:fillRect t="-10345" b="-241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449D35A-C766-8709-AB61-B8246FBEFBE5}"/>
              </a:ext>
            </a:extLst>
          </p:cNvPr>
          <p:cNvSpPr txBox="1"/>
          <p:nvPr/>
        </p:nvSpPr>
        <p:spPr bwMode="auto">
          <a:xfrm>
            <a:off x="681540" y="3762674"/>
            <a:ext cx="48915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1800" dirty="0" err="1">
                <a:cs typeface="Times New Roman" panose="02020603050405020304" pitchFamily="18" charset="0"/>
              </a:rPr>
              <a:t>取其實數部，就得到簡諧運動的實數解</a:t>
            </a:r>
            <a:r>
              <a:rPr lang="en-US" sz="1800" dirty="0">
                <a:cs typeface="Times New Roman" panose="02020603050405020304" pitchFamily="18" charset="0"/>
              </a:rPr>
              <a:t>！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A30117-555F-27A8-40F9-33B34A74F40F}"/>
              </a:ext>
            </a:extLst>
          </p:cNvPr>
          <p:cNvSpPr txBox="1"/>
          <p:nvPr/>
        </p:nvSpPr>
        <p:spPr bwMode="auto">
          <a:xfrm>
            <a:off x="659116" y="2320715"/>
            <a:ext cx="52796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1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這就是簡諧運動的複數解！The</a:t>
            </a:r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 is the complex solution.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AE9F5A-5E65-3E25-0AA7-E24FAE987B6F}"/>
              </a:ext>
            </a:extLst>
          </p:cNvPr>
          <p:cNvSpPr txBox="1"/>
          <p:nvPr/>
        </p:nvSpPr>
        <p:spPr bwMode="auto">
          <a:xfrm>
            <a:off x="707768" y="5434462"/>
            <a:ext cx="52863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1800" dirty="0" err="1">
                <a:cs typeface="Times New Roman" panose="02020603050405020304" pitchFamily="18" charset="0"/>
              </a:rPr>
              <a:t>這個解有兩個未定常數，因此就是最普遍的解了</a:t>
            </a:r>
            <a:r>
              <a:rPr lang="en-US" sz="1800" dirty="0">
                <a:cs typeface="Times New Roman" panose="02020603050405020304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FFF93E5-1F39-E496-DD71-1404003DE783}"/>
                  </a:ext>
                </a:extLst>
              </p:cNvPr>
              <p:cNvSpPr txBox="1"/>
              <p:nvPr/>
            </p:nvSpPr>
            <p:spPr bwMode="auto">
              <a:xfrm>
                <a:off x="652991" y="892032"/>
                <a:ext cx="825494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cs typeface="Times New Roman" panose="02020603050405020304" pitchFamily="18" charset="0"/>
                  </a:rPr>
                  <a:t>The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 can be written by its Absolute value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 and argument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FFF93E5-1F39-E496-DD71-1404003DE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2991" y="892032"/>
                <a:ext cx="8254949" cy="369332"/>
              </a:xfrm>
              <a:prstGeom prst="rect">
                <a:avLst/>
              </a:prstGeom>
              <a:blipFill>
                <a:blip r:embed="rId15"/>
                <a:stretch>
                  <a:fillRect l="-614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820A56-8B15-E017-9744-18795A015016}"/>
                  </a:ext>
                </a:extLst>
              </p:cNvPr>
              <p:cNvSpPr txBox="1"/>
              <p:nvPr/>
            </p:nvSpPr>
            <p:spPr bwMode="auto">
              <a:xfrm>
                <a:off x="717784" y="4147160"/>
                <a:ext cx="499300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Pick the real part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, we arrive at real solutions </a:t>
                </a:r>
                <a:r>
                  <a:rPr lang="en-US" altLang="zh-TW" sz="1800" i="1" dirty="0">
                    <a:solidFill>
                      <a:srgbClr val="FF0000"/>
                    </a:solidFill>
                  </a:rPr>
                  <a:t>x</a:t>
                </a:r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820A56-8B15-E017-9744-18795A015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7784" y="4147160"/>
                <a:ext cx="4993004" cy="369332"/>
              </a:xfrm>
              <a:prstGeom prst="rect">
                <a:avLst/>
              </a:prstGeom>
              <a:blipFill>
                <a:blip r:embed="rId16"/>
                <a:stretch>
                  <a:fillRect l="-1015" t="-6667" r="-761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F0BEB57-1BF7-60E0-A0CC-8101DBFD6AC7}"/>
                  </a:ext>
                </a:extLst>
              </p:cNvPr>
              <p:cNvSpPr txBox="1"/>
              <p:nvPr/>
            </p:nvSpPr>
            <p:spPr bwMode="auto">
              <a:xfrm>
                <a:off x="741140" y="5799048"/>
                <a:ext cx="856295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cs typeface="Times New Roman" panose="02020603050405020304" pitchFamily="18" charset="0"/>
                  </a:rPr>
                  <a:t>The general solution contains two unknown constants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 just to fit two initial conditions.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F0BEB57-1BF7-60E0-A0CC-8101DBFD6A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1140" y="5799048"/>
                <a:ext cx="8562950" cy="369332"/>
              </a:xfrm>
              <a:prstGeom prst="rect">
                <a:avLst/>
              </a:prstGeom>
              <a:blipFill>
                <a:blip r:embed="rId17"/>
                <a:stretch>
                  <a:fillRect l="-593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8A7D5222-CBFA-9ADF-85C8-7E357859E4DF}"/>
              </a:ext>
            </a:extLst>
          </p:cNvPr>
          <p:cNvSpPr txBox="1"/>
          <p:nvPr/>
        </p:nvSpPr>
        <p:spPr bwMode="auto">
          <a:xfrm>
            <a:off x="741140" y="6223337"/>
            <a:ext cx="8562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cs typeface="Times New Roman" panose="02020603050405020304" pitchFamily="18" charset="0"/>
              </a:rPr>
              <a:t>The final function will be the unique solution to both satisfy the Eq. and initial Conditions.</a:t>
            </a:r>
          </a:p>
        </p:txBody>
      </p:sp>
    </p:spTree>
    <p:extLst>
      <p:ext uri="{BB962C8B-B14F-4D97-AF65-F5344CB8AC3E}">
        <p14:creationId xmlns:p14="http://schemas.microsoft.com/office/powerpoint/2010/main" val="201398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/>
      <p:bldP spid="12" grpId="0"/>
      <p:bldP spid="16" grpId="0"/>
      <p:bldP spid="9" grpId="0"/>
      <p:bldP spid="17" grpId="0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244" name="矩形 3"/>
              <p:cNvSpPr>
                <a:spLocks noChangeArrowheads="1"/>
              </p:cNvSpPr>
              <p:nvPr/>
            </p:nvSpPr>
            <p:spPr bwMode="auto">
              <a:xfrm>
                <a:off x="1276222" y="1344974"/>
                <a:ext cx="4572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/>
                  <a:t>首先將這個式子裡的</a:t>
                </a:r>
                <a:r>
                  <a:rPr lang="en-US" altLang="zh-TW" sz="1800" dirty="0"/>
                  <a:t>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TW" sz="1800" dirty="0"/>
                  <a:t> </a:t>
                </a:r>
                <a:r>
                  <a:rPr lang="zh-TW" altLang="en-US" sz="1800" dirty="0"/>
                  <a:t>推廣為一個複數</a:t>
                </a:r>
                <a:r>
                  <a:rPr lang="en-US" altLang="zh-TW" sz="1800" dirty="0"/>
                  <a:t>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zh-TW" altLang="en-US" sz="1800" dirty="0"/>
                  <a:t>。</a:t>
                </a:r>
              </a:p>
            </p:txBody>
          </p:sp>
        </mc:Choice>
        <mc:Fallback xmlns="">
          <p:sp>
            <p:nvSpPr>
              <p:cNvPr id="13824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6222" y="1344974"/>
                <a:ext cx="4572000" cy="369332"/>
              </a:xfrm>
              <a:prstGeom prst="rect">
                <a:avLst/>
              </a:prstGeom>
              <a:blipFill>
                <a:blip r:embed="rId2"/>
                <a:stretch>
                  <a:fillRect l="-1108" t="-10345" b="-241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00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247" name="矩形 6"/>
              <p:cNvSpPr>
                <a:spLocks noChangeArrowheads="1"/>
              </p:cNvSpPr>
              <p:nvPr/>
            </p:nvSpPr>
            <p:spPr bwMode="auto">
              <a:xfrm>
                <a:off x="1393020" y="3833048"/>
                <a:ext cx="782368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>
                    <a:solidFill>
                      <a:srgbClr val="FF0000"/>
                    </a:solidFill>
                  </a:rPr>
                  <a:t>因為方程式是線性的，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的實數部與虛數部也同時滿足原來</a:t>
                </a:r>
                <a14:m>
                  <m:oMath xmlns:m="http://schemas.openxmlformats.org/officeDocument/2006/math">
                    <m:r>
                      <a:rPr lang="en-US" altLang="zh-TW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滿足的方程式！</a:t>
                </a:r>
              </a:p>
            </p:txBody>
          </p:sp>
        </mc:Choice>
        <mc:Fallback xmlns="">
          <p:sp>
            <p:nvSpPr>
              <p:cNvPr id="13824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3020" y="3833048"/>
                <a:ext cx="7823684" cy="369332"/>
              </a:xfrm>
              <a:prstGeom prst="rect">
                <a:avLst/>
              </a:prstGeom>
              <a:blipFill>
                <a:blip r:embed="rId3"/>
                <a:stretch>
                  <a:fillRect l="-648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00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280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252" name="矩形 11"/>
              <p:cNvSpPr>
                <a:spLocks noChangeArrowheads="1"/>
              </p:cNvSpPr>
              <p:nvPr/>
            </p:nvSpPr>
            <p:spPr bwMode="auto">
              <a:xfrm>
                <a:off x="1380568" y="4576182"/>
                <a:ext cx="782368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>
                    <a:solidFill>
                      <a:srgbClr val="FF0000"/>
                    </a:solidFill>
                  </a:rPr>
                  <a:t>如果能解出複數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，再取其實數部或虛數部，即可得到原方程式的實數解</a:t>
                </a:r>
                <a:r>
                  <a:rPr lang="en-US" altLang="zh-TW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1800" i="1" dirty="0">
                    <a:solidFill>
                      <a:srgbClr val="FF0000"/>
                    </a:solidFill>
                  </a:rPr>
                  <a:t>x</a:t>
                </a:r>
                <a:r>
                  <a:rPr lang="zh-TW" altLang="en-US" sz="1800" dirty="0">
                    <a:solidFill>
                      <a:srgbClr val="FF0000"/>
                    </a:solidFill>
                  </a:rPr>
                  <a:t>。</a:t>
                </a:r>
              </a:p>
            </p:txBody>
          </p:sp>
        </mc:Choice>
        <mc:Fallback xmlns="">
          <p:sp>
            <p:nvSpPr>
              <p:cNvPr id="13825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0568" y="4576182"/>
                <a:ext cx="7823684" cy="369332"/>
              </a:xfrm>
              <a:prstGeom prst="rect">
                <a:avLst/>
              </a:prstGeom>
              <a:blipFill>
                <a:blip r:embed="rId4"/>
                <a:stretch>
                  <a:fillRect l="-648" t="-6667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013" name="文字方塊 12"/>
          <p:cNvSpPr txBox="1">
            <a:spLocks noChangeArrowheads="1"/>
          </p:cNvSpPr>
          <p:nvPr/>
        </p:nvSpPr>
        <p:spPr bwMode="auto">
          <a:xfrm>
            <a:off x="1276222" y="268491"/>
            <a:ext cx="5111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有阻力的簡諧振盪器，以複數方法求解：</a:t>
            </a:r>
          </a:p>
        </p:txBody>
      </p:sp>
      <p:pic>
        <p:nvPicPr>
          <p:cNvPr id="128014" name="Picture 2" descr="F15_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63"/>
          <a:stretch>
            <a:fillRect/>
          </a:stretch>
        </p:blipFill>
        <p:spPr bwMode="auto">
          <a:xfrm>
            <a:off x="6231032" y="614955"/>
            <a:ext cx="1829344" cy="242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92D06991-F4F5-AF41-9851-1F589E4CFA0F}"/>
                  </a:ext>
                </a:extLst>
              </p:cNvPr>
              <p:cNvSpPr txBox="1"/>
              <p:nvPr/>
            </p:nvSpPr>
            <p:spPr bwMode="auto">
              <a:xfrm>
                <a:off x="2082473" y="659638"/>
                <a:ext cx="2510944" cy="64812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1800" i="1"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92D06991-F4F5-AF41-9851-1F589E4CF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2473" y="659638"/>
                <a:ext cx="2510944" cy="648126"/>
              </a:xfrm>
              <a:prstGeom prst="rect">
                <a:avLst/>
              </a:prstGeom>
              <a:blipFill>
                <a:blip r:embed="rId6"/>
                <a:stretch>
                  <a:fillRect b="-377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085BE96C-3ACC-9E47-9FCC-9DCB5D7B1056}"/>
                  </a:ext>
                </a:extLst>
              </p:cNvPr>
              <p:cNvSpPr txBox="1"/>
              <p:nvPr/>
            </p:nvSpPr>
            <p:spPr bwMode="auto">
              <a:xfrm>
                <a:off x="2082473" y="2148486"/>
                <a:ext cx="2468240" cy="64812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1800" i="1"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085BE96C-3ACC-9E47-9FCC-9DCB5D7B1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2473" y="2148486"/>
                <a:ext cx="2468240" cy="648126"/>
              </a:xfrm>
              <a:prstGeom prst="rect">
                <a:avLst/>
              </a:prstGeom>
              <a:blipFill>
                <a:blip r:embed="rId7"/>
                <a:stretch>
                  <a:fillRect b="-377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84F777B8-2CE9-6A45-97F6-003A05239D26}"/>
                  </a:ext>
                </a:extLst>
              </p:cNvPr>
              <p:cNvSpPr txBox="1"/>
              <p:nvPr/>
            </p:nvSpPr>
            <p:spPr bwMode="auto">
              <a:xfrm>
                <a:off x="4860911" y="5411669"/>
                <a:ext cx="3959225" cy="64812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1800" b="0" i="0" smtClean="0">
                                  <a:latin typeface="Cambria Math" panose="02040503050406030204" pitchFamily="18" charset="0"/>
                                </a:rPr>
                                <m:t>Re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1800">
                                  <a:latin typeface="Cambria Math" panose="02040503050406030204" pitchFamily="18" charset="0"/>
                                </a:rPr>
                                <m:t>Re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1800" i="1"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 panose="02040503050406030204" pitchFamily="18" charset="0"/>
                            </a:rPr>
                            <m:t>Re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84F777B8-2CE9-6A45-97F6-003A05239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60911" y="5411669"/>
                <a:ext cx="3959225" cy="648126"/>
              </a:xfrm>
              <a:prstGeom prst="rect">
                <a:avLst/>
              </a:prstGeom>
              <a:blipFill>
                <a:blip r:embed="rId8"/>
                <a:stretch>
                  <a:fillRect b="-384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17B84612-5E1B-BD46-BF3C-D60BC034A127}"/>
                  </a:ext>
                </a:extLst>
              </p:cNvPr>
              <p:cNvSpPr txBox="1"/>
              <p:nvPr/>
            </p:nvSpPr>
            <p:spPr bwMode="auto">
              <a:xfrm>
                <a:off x="1423263" y="3199870"/>
                <a:ext cx="6754862" cy="64812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1800" b="0" i="0" smtClean="0">
                                  <a:latin typeface="Cambria Math" panose="02040503050406030204" pitchFamily="18" charset="0"/>
                                </a:rPr>
                                <m:t>Re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1800" b="0" i="0" smtClean="0">
                                  <a:latin typeface="Cambria Math" panose="02040503050406030204" pitchFamily="18" charset="0"/>
                                </a:rPr>
                                <m:t>Im</m:t>
                              </m:r>
                              <m:r>
                                <a:rPr lang="en-US" altLang="zh-TW" sz="1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1800" b="0" i="0" smtClean="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1800">
                                  <a:latin typeface="Cambria Math" panose="02040503050406030204" pitchFamily="18" charset="0"/>
                                </a:rPr>
                                <m:t>Re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1800">
                                  <a:latin typeface="Cambria Math" panose="02040503050406030204" pitchFamily="18" charset="0"/>
                                </a:rPr>
                                <m:t>Im</m:t>
                              </m:r>
                              <m:r>
                                <a:rPr lang="en-US" altLang="zh-TW" sz="18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180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1800" i="1"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 panose="02040503050406030204" pitchFamily="18" charset="0"/>
                            </a:rPr>
                            <m:t>Re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 panose="02040503050406030204" pitchFamily="18" charset="0"/>
                            </a:rPr>
                            <m:t>Im</m:t>
                          </m:r>
                          <m:r>
                            <a:rPr lang="en-US" altLang="zh-TW" sz="18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=0+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17B84612-5E1B-BD46-BF3C-D60BC034A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3263" y="3199870"/>
                <a:ext cx="6754862" cy="648126"/>
              </a:xfrm>
              <a:prstGeom prst="rect">
                <a:avLst/>
              </a:prstGeom>
              <a:blipFill>
                <a:blip r:embed="rId9"/>
                <a:stretch>
                  <a:fillRect b="-588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E310B590-4CD7-294F-8CEF-7F6A253BE557}"/>
                  </a:ext>
                </a:extLst>
              </p:cNvPr>
              <p:cNvSpPr/>
              <p:nvPr/>
            </p:nvSpPr>
            <p:spPr>
              <a:xfrm>
                <a:off x="1301509" y="2793373"/>
                <a:ext cx="447245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sz="1800" dirty="0"/>
                  <a:t>注意複數</a:t>
                </a:r>
                <a:r>
                  <a:rPr lang="en-US" altLang="zh-TW" sz="1800" dirty="0"/>
                  <a:t> </a:t>
                </a:r>
                <a:r>
                  <a:rPr lang="en-US" altLang="zh-TW" sz="1800" i="1" dirty="0"/>
                  <a:t>z</a:t>
                </a:r>
                <a:r>
                  <a:rPr lang="zh-TW" altLang="en-US" sz="1800" i="1" dirty="0"/>
                  <a:t> </a:t>
                </a:r>
                <a:r>
                  <a:rPr lang="zh-CN" altLang="en-US" sz="1800" dirty="0"/>
                  <a:t>包含</a:t>
                </a:r>
                <a:r>
                  <a:rPr lang="zh-TW" altLang="en-US" sz="1800" dirty="0"/>
                  <a:t>實數部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800">
                        <a:latin typeface="Cambria Math" panose="02040503050406030204" pitchFamily="18" charset="0"/>
                      </a:rPr>
                      <m:t>Re</m:t>
                    </m:r>
                    <m:r>
                      <a:rPr lang="en-US" altLang="zh-TW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180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zh-TW" altLang="en-US" sz="1800" dirty="0"/>
                  <a:t>與虛數部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800">
                        <a:latin typeface="Cambria Math" panose="02040503050406030204" pitchFamily="18" charset="0"/>
                      </a:rPr>
                      <m:t>Im</m:t>
                    </m:r>
                    <m:r>
                      <a:rPr lang="en-US" altLang="zh-TW" sz="1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1800" b="0" i="0" smtClean="0">
                        <a:latin typeface="Cambria Math" panose="02040503050406030204" pitchFamily="18" charset="0"/>
                      </a:rPr>
                      <m:t>z</m:t>
                    </m:r>
                  </m:oMath>
                </a14:m>
                <a:r>
                  <a:rPr lang="zh-TW" altLang="en-US" sz="1800" dirty="0"/>
                  <a:t>。</a:t>
                </a: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E310B590-4CD7-294F-8CEF-7F6A253BE5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509" y="2793373"/>
                <a:ext cx="4472456" cy="369332"/>
              </a:xfrm>
              <a:prstGeom prst="rect">
                <a:avLst/>
              </a:prstGeom>
              <a:blipFill>
                <a:blip r:embed="rId10"/>
                <a:stretch>
                  <a:fillRect l="-1133" t="-6452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17">
                <a:extLst>
                  <a:ext uri="{FF2B5EF4-FFF2-40B4-BE49-F238E27FC236}">
                    <a16:creationId xmlns:a16="http://schemas.microsoft.com/office/drawing/2014/main" id="{63765BAB-413A-2CF4-BA13-CEFA1FB4BACB}"/>
                  </a:ext>
                </a:extLst>
              </p:cNvPr>
              <p:cNvSpPr txBox="1"/>
              <p:nvPr/>
            </p:nvSpPr>
            <p:spPr bwMode="auto">
              <a:xfrm>
                <a:off x="586103" y="5411669"/>
                <a:ext cx="4007314" cy="64812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1800" b="0" i="0" smtClean="0">
                                  <a:latin typeface="Cambria Math" panose="02040503050406030204" pitchFamily="18" charset="0"/>
                                </a:rPr>
                                <m:t>Im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1800" b="0" i="0" smtClean="0">
                                  <a:latin typeface="Cambria Math" panose="02040503050406030204" pitchFamily="18" charset="0"/>
                                </a:rPr>
                                <m:t>Im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1800" i="1"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 sz="1800" b="0" i="0" smtClean="0">
                              <a:latin typeface="Cambria Math" panose="02040503050406030204" pitchFamily="18" charset="0"/>
                            </a:rPr>
                            <m:t>Im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文字方塊 17">
                <a:extLst>
                  <a:ext uri="{FF2B5EF4-FFF2-40B4-BE49-F238E27FC236}">
                    <a16:creationId xmlns:a16="http://schemas.microsoft.com/office/drawing/2014/main" id="{63765BAB-413A-2CF4-BA13-CEFA1FB4B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103" y="5411669"/>
                <a:ext cx="4007314" cy="648126"/>
              </a:xfrm>
              <a:prstGeom prst="rect">
                <a:avLst/>
              </a:prstGeom>
              <a:blipFill>
                <a:blip r:embed="rId11"/>
                <a:stretch>
                  <a:fillRect b="-384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D3B2C474-D8EC-487B-C8B3-114860420C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6222" y="1738750"/>
                <a:ext cx="675784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1800" dirty="0"/>
                  <a:t>First elevate the real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TW" sz="1800" dirty="0"/>
                  <a:t> into a complex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en-US" altLang="zh-TW" sz="1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zh-TW" altLang="en-US" sz="1800" dirty="0"/>
                  <a:t>。</a:t>
                </a: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D3B2C474-D8EC-487B-C8B3-114860420C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6222" y="1738750"/>
                <a:ext cx="6757840" cy="369332"/>
              </a:xfrm>
              <a:prstGeom prst="rect">
                <a:avLst/>
              </a:prstGeom>
              <a:blipFill>
                <a:blip r:embed="rId12"/>
                <a:stretch>
                  <a:fillRect l="-750"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5F712DA-9E43-2313-5AEA-32A29AAE9ADE}"/>
              </a:ext>
            </a:extLst>
          </p:cNvPr>
          <p:cNvSpPr txBox="1"/>
          <p:nvPr/>
        </p:nvSpPr>
        <p:spPr bwMode="auto">
          <a:xfrm>
            <a:off x="1423263" y="4234204"/>
            <a:ext cx="70288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Since the equation is linear, both the</a:t>
            </a:r>
            <a:r>
              <a:rPr lang="en-US" altLang="zh-CN" sz="1800" dirty="0">
                <a:solidFill>
                  <a:srgbClr val="FF0000"/>
                </a:solidFill>
              </a:rPr>
              <a:t> real and imaginary part satisfy the Eq.</a:t>
            </a:r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882A8A-62C5-028D-78B0-305061DC80C5}"/>
                  </a:ext>
                </a:extLst>
              </p:cNvPr>
              <p:cNvSpPr txBox="1"/>
              <p:nvPr/>
            </p:nvSpPr>
            <p:spPr bwMode="auto">
              <a:xfrm>
                <a:off x="1322510" y="4972516"/>
                <a:ext cx="759142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If we solve complex </a:t>
                </a:r>
                <a14:m>
                  <m:oMath xmlns:m="http://schemas.openxmlformats.org/officeDocument/2006/math">
                    <m:r>
                      <a:rPr lang="en-US" altLang="zh-TW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Re</m:t>
                    </m:r>
                    <m:r>
                      <a:rPr lang="en-US" altLang="zh-TW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zh-CN" sz="1800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Im</m:t>
                    </m:r>
                    <m:r>
                      <a:rPr lang="en-US" altLang="zh-TW" sz="1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1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altLang="zh-TW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800" dirty="0">
                    <a:solidFill>
                      <a:srgbClr val="FF0000"/>
                    </a:solidFill>
                  </a:rPr>
                  <a:t>would be solutions </a:t>
                </a:r>
                <a:r>
                  <a:rPr lang="en-US" altLang="zh-TW" sz="1800" i="1" dirty="0">
                    <a:solidFill>
                      <a:srgbClr val="FF0000"/>
                    </a:solidFill>
                  </a:rPr>
                  <a:t>x </a:t>
                </a:r>
                <a:r>
                  <a:rPr lang="en-US" altLang="zh-CN" sz="1800" dirty="0">
                    <a:solidFill>
                      <a:srgbClr val="FF0000"/>
                    </a:solidFill>
                  </a:rPr>
                  <a:t>of the real Eq.</a:t>
                </a:r>
                <a:r>
                  <a:rPr lang="en-US" sz="1800" dirty="0"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882A8A-62C5-028D-78B0-305061DC8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22510" y="4972516"/>
                <a:ext cx="7591420" cy="369332"/>
              </a:xfrm>
              <a:prstGeom prst="rect">
                <a:avLst/>
              </a:prstGeom>
              <a:blipFill>
                <a:blip r:embed="rId13"/>
                <a:stretch>
                  <a:fillRect l="-669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243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/>
      <p:bldP spid="138247" grpId="0"/>
      <p:bldP spid="138252" grpId="0"/>
      <p:bldP spid="17" grpId="0" animBg="1"/>
      <p:bldP spid="18" grpId="0" animBg="1"/>
      <p:bldP spid="19" grpId="0" animBg="1"/>
      <p:bldP spid="2" grpId="0"/>
      <p:bldP spid="3" grpId="0" animBg="1"/>
      <p:bldP spid="4" grpId="0"/>
      <p:bldP spid="5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矩形 1"/>
          <p:cNvSpPr>
            <a:spLocks noChangeArrowheads="1"/>
          </p:cNvSpPr>
          <p:nvPr/>
        </p:nvSpPr>
        <p:spPr bwMode="auto">
          <a:xfrm>
            <a:off x="3769102" y="644112"/>
            <a:ext cx="52629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如果我們大膽地猜，解正比於一個複數指數函數：</a:t>
            </a:r>
          </a:p>
        </p:txBody>
      </p:sp>
      <p:sp>
        <p:nvSpPr>
          <p:cNvPr id="12902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2902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39271" name="向下箭號 6"/>
          <p:cNvSpPr>
            <a:spLocks noChangeArrowheads="1"/>
          </p:cNvSpPr>
          <p:nvPr/>
        </p:nvSpPr>
        <p:spPr bwMode="auto">
          <a:xfrm>
            <a:off x="1732792" y="1437642"/>
            <a:ext cx="576263" cy="50323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2903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2903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39276" name="向下箭號 11"/>
          <p:cNvSpPr>
            <a:spLocks noChangeArrowheads="1"/>
          </p:cNvSpPr>
          <p:nvPr/>
        </p:nvSpPr>
        <p:spPr bwMode="auto">
          <a:xfrm>
            <a:off x="1779731" y="2684621"/>
            <a:ext cx="576263" cy="50323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39277" name="矩形 12"/>
          <p:cNvSpPr>
            <a:spLocks noChangeArrowheads="1"/>
          </p:cNvSpPr>
          <p:nvPr/>
        </p:nvSpPr>
        <p:spPr bwMode="auto">
          <a:xfrm>
            <a:off x="1196404" y="4008519"/>
            <a:ext cx="75011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原來的微分方程式現在一項對一項地轉化為未知的</a:t>
            </a:r>
            <a:r>
              <a:rPr lang="zh-TW" altLang="en-US" sz="1800" dirty="0">
                <a:solidFill>
                  <a:srgbClr val="FF0000"/>
                </a:solidFill>
                <a:latin typeface="Cambria Math" panose="02040503050406030204" pitchFamily="18" charset="0"/>
              </a:rPr>
              <a:t>𝛼滿足之</a:t>
            </a:r>
            <a:r>
              <a:rPr lang="zh-TW" altLang="en-US" sz="1800" dirty="0">
                <a:solidFill>
                  <a:srgbClr val="FF0000"/>
                </a:solidFill>
              </a:rPr>
              <a:t>代數方程式。</a:t>
            </a:r>
          </a:p>
        </p:txBody>
      </p:sp>
      <p:sp>
        <p:nvSpPr>
          <p:cNvPr id="12903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2904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1"/>
              <p:cNvSpPr>
                <a:spLocks noChangeArrowheads="1"/>
              </p:cNvSpPr>
              <p:nvPr/>
            </p:nvSpPr>
            <p:spPr bwMode="auto">
              <a:xfrm>
                <a:off x="3980838" y="1844940"/>
                <a:ext cx="303577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>
                    <a:solidFill>
                      <a:srgbClr val="FF0000"/>
                    </a:solidFill>
                  </a:rPr>
                  <a:t>上式所有項都正比於</a:t>
                </a:r>
                <a14:m>
                  <m:oMath xmlns:m="http://schemas.openxmlformats.org/officeDocument/2006/math">
                    <m:r>
                      <a:rPr lang="en-US" altLang="zh-TW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zh-TW" alt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：</m:t>
                    </m:r>
                  </m:oMath>
                </a14:m>
                <a:endParaRPr lang="zh-TW" alt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0838" y="1844940"/>
                <a:ext cx="3035772" cy="369332"/>
              </a:xfrm>
              <a:prstGeom prst="rect">
                <a:avLst/>
              </a:prstGeom>
              <a:blipFill>
                <a:blip r:embed="rId2"/>
                <a:stretch>
                  <a:fillRect l="-1667" t="-6667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77DB2EF2-E7FB-5341-A688-B3CAF431AE95}"/>
                  </a:ext>
                </a:extLst>
              </p:cNvPr>
              <p:cNvSpPr txBox="1"/>
              <p:nvPr/>
            </p:nvSpPr>
            <p:spPr bwMode="auto">
              <a:xfrm>
                <a:off x="1266395" y="696597"/>
                <a:ext cx="2468240" cy="64812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1800" i="1"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77DB2EF2-E7FB-5341-A688-B3CAF431A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6395" y="696597"/>
                <a:ext cx="2468240" cy="648126"/>
              </a:xfrm>
              <a:prstGeom prst="rect">
                <a:avLst/>
              </a:prstGeom>
              <a:blipFill>
                <a:blip r:embed="rId3"/>
                <a:stretch>
                  <a:fillRect b="-377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909595BF-CF9E-3448-96B3-4811B68E3791}"/>
                  </a:ext>
                </a:extLst>
              </p:cNvPr>
              <p:cNvSpPr txBox="1"/>
              <p:nvPr/>
            </p:nvSpPr>
            <p:spPr bwMode="auto">
              <a:xfrm>
                <a:off x="4646140" y="1009463"/>
                <a:ext cx="1200008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909595BF-CF9E-3448-96B3-4811B68E3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6140" y="1009463"/>
                <a:ext cx="120000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0A65EBC5-9119-8F4C-9CB5-167A84D4E265}"/>
                  </a:ext>
                </a:extLst>
              </p:cNvPr>
              <p:cNvSpPr txBox="1"/>
              <p:nvPr/>
            </p:nvSpPr>
            <p:spPr bwMode="auto">
              <a:xfrm>
                <a:off x="7359035" y="1965224"/>
                <a:ext cx="1451488" cy="62555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0A65EBC5-9119-8F4C-9CB5-167A84D4E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59035" y="1965224"/>
                <a:ext cx="1451488" cy="625556"/>
              </a:xfrm>
              <a:prstGeom prst="rect">
                <a:avLst/>
              </a:prstGeom>
              <a:blipFill>
                <a:blip r:embed="rId5"/>
                <a:stretch>
                  <a:fillRect b="-196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95055A59-1C8E-5A48-AACA-8DA367634C78}"/>
                  </a:ext>
                </a:extLst>
              </p:cNvPr>
              <p:cNvSpPr txBox="1"/>
              <p:nvPr/>
            </p:nvSpPr>
            <p:spPr bwMode="auto">
              <a:xfrm>
                <a:off x="1245644" y="1999744"/>
                <a:ext cx="2482026" cy="61824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1800" i="1"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95055A59-1C8E-5A48-AACA-8DA367634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5644" y="1999744"/>
                <a:ext cx="2482026" cy="618246"/>
              </a:xfrm>
              <a:prstGeom prst="rect">
                <a:avLst/>
              </a:prstGeom>
              <a:blipFill>
                <a:blip r:embed="rId6"/>
                <a:stretch>
                  <a:fillRect b="-204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1FAEAC47-C312-9840-B60B-E396DFEEEC7C}"/>
                  </a:ext>
                </a:extLst>
              </p:cNvPr>
              <p:cNvSpPr txBox="1"/>
              <p:nvPr/>
            </p:nvSpPr>
            <p:spPr bwMode="auto">
              <a:xfrm>
                <a:off x="1253643" y="3258675"/>
                <a:ext cx="2140458" cy="61824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1800" i="1"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1FAEAC47-C312-9840-B60B-E396DFEEE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3643" y="3258675"/>
                <a:ext cx="2140458" cy="6182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AE533318-24D0-F44D-AEC2-A4C1F0D15F97}"/>
                  </a:ext>
                </a:extLst>
              </p:cNvPr>
              <p:cNvSpPr txBox="1"/>
              <p:nvPr/>
            </p:nvSpPr>
            <p:spPr bwMode="auto">
              <a:xfrm>
                <a:off x="1266395" y="5244166"/>
                <a:ext cx="4719497" cy="9106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altLang="zh-TW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800" i="1">
                                  <a:latin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1800" i="1">
                                          <a:latin typeface="Cambria Math"/>
                                        </a:rPr>
                                        <m:t>𝑏</m:t>
                                      </m:r>
                                    </m:num>
                                    <m:den>
                                      <m:r>
                                        <a:rPr lang="en-US" altLang="zh-TW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TW" sz="1800" i="1">
                                          <a:latin typeface="Cambria Math"/>
                                        </a:rPr>
                                        <m:t>𝑚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zh-TW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≡−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1800" i="1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altLang="zh-TW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AE533318-24D0-F44D-AEC2-A4C1F0D15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6395" y="5244166"/>
                <a:ext cx="4719497" cy="9106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F63EC32-6011-436B-4C55-A28212EC193A}"/>
              </a:ext>
            </a:extLst>
          </p:cNvPr>
          <p:cNvSpPr txBox="1"/>
          <p:nvPr/>
        </p:nvSpPr>
        <p:spPr bwMode="auto">
          <a:xfrm>
            <a:off x="4604442" y="4837296"/>
            <a:ext cx="42484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cs typeface="Times New Roman" panose="02020603050405020304" pitchFamily="18" charset="0"/>
              </a:rPr>
              <a:t>These are called </a:t>
            </a:r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Eigenvalues</a:t>
            </a:r>
            <a:r>
              <a:rPr lang="en-US" sz="1800" dirty="0">
                <a:cs typeface="Times New Roman" panose="02020603050405020304" pitchFamily="18" charset="0"/>
              </a:rPr>
              <a:t> of the SHO.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0C30FD-B044-62D0-58F4-AF66A46E9098}"/>
              </a:ext>
            </a:extLst>
          </p:cNvPr>
          <p:cNvSpPr txBox="1"/>
          <p:nvPr/>
        </p:nvSpPr>
        <p:spPr bwMode="auto">
          <a:xfrm>
            <a:off x="3589658" y="3469288"/>
            <a:ext cx="42484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cs typeface="Times New Roman" panose="02020603050405020304" pitchFamily="18" charset="0"/>
              </a:rPr>
              <a:t>This is called </a:t>
            </a:r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Characteristic Equation</a:t>
            </a:r>
            <a:r>
              <a:rPr lang="en-US" sz="1800" dirty="0"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1">
                <a:extLst>
                  <a:ext uri="{FF2B5EF4-FFF2-40B4-BE49-F238E27FC236}">
                    <a16:creationId xmlns:a16="http://schemas.microsoft.com/office/drawing/2014/main" id="{DC958787-8D51-3F4B-115C-EBCBEE6E1A5F}"/>
                  </a:ext>
                </a:extLst>
              </p:cNvPr>
              <p:cNvSpPr txBox="1"/>
              <p:nvPr/>
            </p:nvSpPr>
            <p:spPr bwMode="auto">
              <a:xfrm>
                <a:off x="4026389" y="2650049"/>
                <a:ext cx="337501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800" dirty="0">
                    <a:solidFill>
                      <a:srgbClr val="FF0000"/>
                    </a:solidFill>
                  </a:rPr>
                  <a:t>微分的次數對應</a:t>
                </a:r>
                <a14:m>
                  <m:oMath xmlns:m="http://schemas.openxmlformats.org/officeDocument/2006/math">
                    <m:r>
                      <a:rPr lang="zh-TW" alt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的冪次。</a:t>
                </a:r>
              </a:p>
            </p:txBody>
          </p:sp>
        </mc:Choice>
        <mc:Fallback xmlns="">
          <p:sp>
            <p:nvSpPr>
              <p:cNvPr id="7" name="文字方塊 1">
                <a:extLst>
                  <a:ext uri="{FF2B5EF4-FFF2-40B4-BE49-F238E27FC236}">
                    <a16:creationId xmlns:a16="http://schemas.microsoft.com/office/drawing/2014/main" id="{DC958787-8D51-3F4B-115C-EBCBEE6E1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26389" y="2650049"/>
                <a:ext cx="3375011" cy="369332"/>
              </a:xfrm>
              <a:prstGeom prst="rect">
                <a:avLst/>
              </a:prstGeom>
              <a:blipFill>
                <a:blip r:embed="rId9"/>
                <a:stretch>
                  <a:fillRect l="-1498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2">
            <a:extLst>
              <a:ext uri="{FF2B5EF4-FFF2-40B4-BE49-F238E27FC236}">
                <a16:creationId xmlns:a16="http://schemas.microsoft.com/office/drawing/2014/main" id="{7BBB40D1-32B5-0B50-DF81-8D5053B5EA5E}"/>
              </a:ext>
            </a:extLst>
          </p:cNvPr>
          <p:cNvSpPr txBox="1"/>
          <p:nvPr/>
        </p:nvSpPr>
        <p:spPr bwMode="auto">
          <a:xfrm>
            <a:off x="1233458" y="4811918"/>
            <a:ext cx="2808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l-GR" altLang="zh-TW" sz="1800" i="1" dirty="0">
                <a:latin typeface="+mj-lt"/>
              </a:rPr>
              <a:t>α</a:t>
            </a:r>
            <a:r>
              <a:rPr lang="zh-TW" altLang="en-US" sz="1800" i="1" dirty="0"/>
              <a:t> </a:t>
            </a:r>
            <a:r>
              <a:rPr lang="zh-TW" altLang="en-US" sz="1800" dirty="0"/>
              <a:t>可被解出：</a:t>
            </a:r>
            <a:r>
              <a:rPr lang="el-GR" altLang="zh-TW" sz="1800" i="1" dirty="0"/>
              <a:t> α </a:t>
            </a:r>
            <a:r>
              <a:rPr lang="en-US" altLang="zh-TW" sz="1800" dirty="0"/>
              <a:t>can solved </a:t>
            </a:r>
            <a:endParaRPr lang="zh-TW" alt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414BA2-0673-B648-EDFB-0D58FDCE9C18}"/>
              </a:ext>
            </a:extLst>
          </p:cNvPr>
          <p:cNvSpPr txBox="1"/>
          <p:nvPr/>
        </p:nvSpPr>
        <p:spPr bwMode="auto">
          <a:xfrm>
            <a:off x="3774378" y="948139"/>
            <a:ext cx="15370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cs typeface="Times New Roman" panose="02020603050405020304" pitchFamily="18" charset="0"/>
              </a:rPr>
              <a:t>Guess: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551B3D-2048-9F1D-7ED5-7F84E7135CCE}"/>
                  </a:ext>
                </a:extLst>
              </p:cNvPr>
              <p:cNvSpPr txBox="1"/>
              <p:nvPr/>
            </p:nvSpPr>
            <p:spPr bwMode="auto">
              <a:xfrm>
                <a:off x="4026389" y="2241613"/>
                <a:ext cx="460851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all terms are proportional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z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551B3D-2048-9F1D-7ED5-7F84E7135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26389" y="2241613"/>
                <a:ext cx="4608512" cy="369332"/>
              </a:xfrm>
              <a:prstGeom prst="rect">
                <a:avLst/>
              </a:prstGeom>
              <a:blipFill>
                <a:blip r:embed="rId10"/>
                <a:stretch>
                  <a:fillRect l="-1099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4A4592-478C-2670-664B-EFEF4901E3CB}"/>
                  </a:ext>
                </a:extLst>
              </p:cNvPr>
              <p:cNvSpPr txBox="1"/>
              <p:nvPr/>
            </p:nvSpPr>
            <p:spPr bwMode="auto">
              <a:xfrm>
                <a:off x="4026389" y="3065711"/>
                <a:ext cx="480131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Orders of derivatives corresponds to powers of </a:t>
                </a:r>
                <a14:m>
                  <m:oMath xmlns:m="http://schemas.openxmlformats.org/officeDocument/2006/math">
                    <m:r>
                      <a:rPr lang="zh-TW" altLang="en-US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4A4592-478C-2670-664B-EFEF4901E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26389" y="3065711"/>
                <a:ext cx="4801314" cy="369332"/>
              </a:xfrm>
              <a:prstGeom prst="rect">
                <a:avLst/>
              </a:prstGeom>
              <a:blipFill>
                <a:blip r:embed="rId11"/>
                <a:stretch>
                  <a:fillRect l="-1053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2B48057-D140-AF72-7331-72FB6B9954F2}"/>
              </a:ext>
            </a:extLst>
          </p:cNvPr>
          <p:cNvSpPr txBox="1"/>
          <p:nvPr/>
        </p:nvSpPr>
        <p:spPr bwMode="auto">
          <a:xfrm>
            <a:off x="1196404" y="4358887"/>
            <a:ext cx="77455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The original differential Equation is transformed into an Algebraic Equation of </a:t>
            </a:r>
            <a:r>
              <a:rPr lang="zh-TW" altLang="en-US" sz="1800" dirty="0">
                <a:solidFill>
                  <a:srgbClr val="FF0000"/>
                </a:solidFill>
                <a:latin typeface="Cambria Math" panose="02040503050406030204" pitchFamily="18" charset="0"/>
              </a:rPr>
              <a:t>𝛼</a:t>
            </a:r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3">
                <a:extLst>
                  <a:ext uri="{FF2B5EF4-FFF2-40B4-BE49-F238E27FC236}">
                    <a16:creationId xmlns:a16="http://schemas.microsoft.com/office/drawing/2014/main" id="{4E20F2A1-6ADB-4FC1-786A-7BA65BEC116D}"/>
                  </a:ext>
                </a:extLst>
              </p:cNvPr>
              <p:cNvSpPr/>
              <p:nvPr/>
            </p:nvSpPr>
            <p:spPr>
              <a:xfrm>
                <a:off x="6470757" y="5241927"/>
                <a:ext cx="2209660" cy="91069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ad>
                        <m:radPr>
                          <m:degHide m:val="on"/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sz="180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sz="1800" i="1">
                                  <a:latin typeface="Cambria Math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2" name="矩形 13">
                <a:extLst>
                  <a:ext uri="{FF2B5EF4-FFF2-40B4-BE49-F238E27FC236}">
                    <a16:creationId xmlns:a16="http://schemas.microsoft.com/office/drawing/2014/main" id="{4E20F2A1-6ADB-4FC1-786A-7BA65BEC11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757" y="5241927"/>
                <a:ext cx="2209660" cy="9106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877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1" grpId="0" animBg="1"/>
      <p:bldP spid="139276" grpId="0" animBg="1"/>
      <p:bldP spid="139277" grpId="0"/>
      <p:bldP spid="22" grpId="0"/>
      <p:bldP spid="26" grpId="0" animBg="1"/>
      <p:bldP spid="27" grpId="0" animBg="1"/>
      <p:bldP spid="28" grpId="0" animBg="1"/>
      <p:bldP spid="5" grpId="0"/>
      <p:bldP spid="6" grpId="0"/>
      <p:bldP spid="7" grpId="0"/>
      <p:bldP spid="2" grpId="0"/>
      <p:bldP spid="9" grpId="0"/>
      <p:bldP spid="10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09A00-D9A1-ED62-AC90-C35E0DD35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圖片 1" descr="decay.jpg">
            <a:extLst>
              <a:ext uri="{FF2B5EF4-FFF2-40B4-BE49-F238E27FC236}">
                <a16:creationId xmlns:a16="http://schemas.microsoft.com/office/drawing/2014/main" id="{CBF96806-EDC0-9721-864B-BCF2BC6653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8" t="13000" b="5412"/>
          <a:stretch>
            <a:fillRect/>
          </a:stretch>
        </p:blipFill>
        <p:spPr bwMode="auto">
          <a:xfrm>
            <a:off x="1259632" y="1155739"/>
            <a:ext cx="5480050" cy="365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6" name="文字方塊 2">
            <a:extLst>
              <a:ext uri="{FF2B5EF4-FFF2-40B4-BE49-F238E27FC236}">
                <a16:creationId xmlns:a16="http://schemas.microsoft.com/office/drawing/2014/main" id="{BAB8BF01-8623-3E72-6A52-B6706CE98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0226" y="1114025"/>
            <a:ext cx="56408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800" dirty="0"/>
              <a:t>如果是觀測一大群原子核：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709" name="文字方塊 5">
                <a:extLst>
                  <a:ext uri="{FF2B5EF4-FFF2-40B4-BE49-F238E27FC236}">
                    <a16:creationId xmlns:a16="http://schemas.microsoft.com/office/drawing/2014/main" id="{5F99F0FD-8467-A022-E9F0-634D7179AB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1475" y="5877238"/>
                <a:ext cx="5915735" cy="491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r>
                  <a:rPr lang="zh-TW" altLang="en-US" sz="1800" dirty="0"/>
                  <a:t>每衰變一次，數目就減</a:t>
                </a:r>
                <a:r>
                  <a:rPr lang="en-US" altLang="zh-TW" sz="1800" dirty="0"/>
                  <a:t>1</a:t>
                </a:r>
                <a:r>
                  <a:rPr lang="zh-TW" altLang="en-US" sz="1800" dirty="0"/>
                  <a:t>。</a:t>
                </a:r>
                <a:r>
                  <a:rPr lang="el-GR" altLang="zh-TW" sz="1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1800"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l-GR" altLang="zh-TW" sz="1800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n-US" altLang="zh-TW" sz="1800" i="1"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zh-TW" altLang="en-US" sz="1800" i="1" dirty="0"/>
                  <a:t> </a:t>
                </a:r>
                <a:r>
                  <a:rPr lang="zh-TW" altLang="en-US" sz="1800" dirty="0"/>
                  <a:t>等於數目變化率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800" i="1">
                            <a:latin typeface="Cambria Math"/>
                          </a:rPr>
                          <m:t>𝑑𝑁</m:t>
                        </m:r>
                      </m:num>
                      <m:den>
                        <m:r>
                          <a:rPr lang="en-US" altLang="zh-TW" sz="1800" i="1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altLang="zh-TW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TW" altLang="en-US" sz="1800" dirty="0"/>
                  <a:t>。</a:t>
                </a:r>
              </a:p>
            </p:txBody>
          </p:sp>
        </mc:Choice>
        <mc:Fallback xmlns="">
          <p:sp>
            <p:nvSpPr>
              <p:cNvPr id="72709" name="文字方塊 5">
                <a:extLst>
                  <a:ext uri="{FF2B5EF4-FFF2-40B4-BE49-F238E27FC236}">
                    <a16:creationId xmlns:a16="http://schemas.microsoft.com/office/drawing/2014/main" id="{5F99F0FD-8467-A022-E9F0-634D7179A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1475" y="5877238"/>
                <a:ext cx="5915735" cy="491288"/>
              </a:xfrm>
              <a:prstGeom prst="rect">
                <a:avLst/>
              </a:prstGeom>
              <a:blipFill>
                <a:blip r:embed="rId3"/>
                <a:stretch>
                  <a:fillRect l="-857" b="-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713" name="文字方塊 9">
                <a:extLst>
                  <a:ext uri="{FF2B5EF4-FFF2-40B4-BE49-F238E27FC236}">
                    <a16:creationId xmlns:a16="http://schemas.microsoft.com/office/drawing/2014/main" id="{DCDA71AC-A089-759A-B39E-01A8F5B436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39131" y="1485553"/>
                <a:ext cx="662418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zh-TW" altLang="en-US" sz="1800" dirty="0"/>
                  <a:t>機率使我們可以預測有多少原子核發生，及留存的數量</a:t>
                </a:r>
                <a14:m>
                  <m:oMath xmlns:m="http://schemas.openxmlformats.org/officeDocument/2006/math">
                    <m:r>
                      <a:rPr lang="en-US" altLang="zh-TW" sz="1800" i="1" dirty="0">
                        <a:latin typeface="Cambria Math"/>
                      </a:rPr>
                      <m:t>𝑁</m:t>
                    </m:r>
                    <m:r>
                      <a:rPr lang="en-US" altLang="zh-TW" sz="1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zh-TW" altLang="en-US" sz="1800" dirty="0"/>
                  <a:t>。</a:t>
                </a:r>
              </a:p>
            </p:txBody>
          </p:sp>
        </mc:Choice>
        <mc:Fallback xmlns="">
          <p:sp>
            <p:nvSpPr>
              <p:cNvPr id="72713" name="文字方塊 9">
                <a:extLst>
                  <a:ext uri="{FF2B5EF4-FFF2-40B4-BE49-F238E27FC236}">
                    <a16:creationId xmlns:a16="http://schemas.microsoft.com/office/drawing/2014/main" id="{DCDA71AC-A089-759A-B39E-01A8F5B43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9131" y="1485553"/>
                <a:ext cx="6624182" cy="369332"/>
              </a:xfrm>
              <a:prstGeom prst="rect">
                <a:avLst/>
              </a:prstGeom>
              <a:blipFill>
                <a:blip r:embed="rId4"/>
                <a:stretch>
                  <a:fillRect l="-766" t="-10345" b="-241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715" name="文字方塊 6">
                <a:extLst>
                  <a:ext uri="{FF2B5EF4-FFF2-40B4-BE49-F238E27FC236}">
                    <a16:creationId xmlns:a16="http://schemas.microsoft.com/office/drawing/2014/main" id="{6129602F-CF63-7C9E-AF7A-DF678B5E29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1475" y="5246339"/>
                <a:ext cx="529474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1800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n-US" altLang="zh-TW" sz="1800" i="1"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zh-TW" altLang="en-US" sz="1800" i="1" dirty="0"/>
                  <a:t> </a:t>
                </a:r>
                <a:r>
                  <a:rPr lang="zh-TW" altLang="en-US" sz="1800" dirty="0"/>
                  <a:t>即是一群</a:t>
                </a:r>
                <a14:m>
                  <m:oMath xmlns:m="http://schemas.openxmlformats.org/officeDocument/2006/math">
                    <m:r>
                      <a:rPr lang="en-US" altLang="zh-TW" sz="1800" i="1" dirty="0">
                        <a:latin typeface="Cambria Math"/>
                      </a:rPr>
                      <m:t>𝑁</m:t>
                    </m:r>
                  </m:oMath>
                </a14:m>
                <a:r>
                  <a:rPr lang="zh-TW" altLang="en-US" sz="1800" dirty="0"/>
                  <a:t>個原子核，每秒衰變發生的次數。</a:t>
                </a:r>
              </a:p>
            </p:txBody>
          </p:sp>
        </mc:Choice>
        <mc:Fallback xmlns="">
          <p:sp>
            <p:nvSpPr>
              <p:cNvPr id="72715" name="文字方塊 6">
                <a:extLst>
                  <a:ext uri="{FF2B5EF4-FFF2-40B4-BE49-F238E27FC236}">
                    <a16:creationId xmlns:a16="http://schemas.microsoft.com/office/drawing/2014/main" id="{6129602F-CF63-7C9E-AF7A-DF678B5E2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1475" y="5246339"/>
                <a:ext cx="5294741" cy="369332"/>
              </a:xfrm>
              <a:prstGeom prst="rect">
                <a:avLst/>
              </a:prstGeom>
              <a:blipFill>
                <a:blip r:embed="rId5"/>
                <a:stretch>
                  <a:fillRect t="-10000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>
            <a:extLst>
              <a:ext uri="{FF2B5EF4-FFF2-40B4-BE49-F238E27FC236}">
                <a16:creationId xmlns:a16="http://schemas.microsoft.com/office/drawing/2014/main" id="{B6FAD658-B108-9FF6-419F-766CD05C54DC}"/>
              </a:ext>
            </a:extLst>
          </p:cNvPr>
          <p:cNvSpPr/>
          <p:nvPr/>
        </p:nvSpPr>
        <p:spPr>
          <a:xfrm>
            <a:off x="3131815" y="4573404"/>
            <a:ext cx="122344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94EAAF5-95FF-2BCE-2B7E-5CCB099C0236}"/>
              </a:ext>
            </a:extLst>
          </p:cNvPr>
          <p:cNvSpPr/>
          <p:nvPr/>
        </p:nvSpPr>
        <p:spPr>
          <a:xfrm>
            <a:off x="1259632" y="2788033"/>
            <a:ext cx="360015" cy="1001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018B7F20-58FE-D7FC-67FA-3AF80194F9D6}"/>
                  </a:ext>
                </a:extLst>
              </p:cNvPr>
              <p:cNvSpPr txBox="1"/>
              <p:nvPr/>
            </p:nvSpPr>
            <p:spPr bwMode="auto">
              <a:xfrm>
                <a:off x="5724103" y="4293195"/>
                <a:ext cx="14401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018B7F20-58FE-D7FC-67FA-3AF80194F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24103" y="4293195"/>
                <a:ext cx="144016" cy="369332"/>
              </a:xfrm>
              <a:prstGeom prst="rect">
                <a:avLst/>
              </a:prstGeom>
              <a:blipFill>
                <a:blip r:embed="rId6"/>
                <a:stretch>
                  <a:fillRect r="-5384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215F6BF3-BBA2-8DE5-9ACD-21710DA4C3D6}"/>
                  </a:ext>
                </a:extLst>
              </p:cNvPr>
              <p:cNvSpPr txBox="1"/>
              <p:nvPr/>
            </p:nvSpPr>
            <p:spPr bwMode="auto">
              <a:xfrm>
                <a:off x="1331615" y="2060947"/>
                <a:ext cx="24924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215F6BF3-BBA2-8DE5-9ACD-21710DA4C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615" y="2060947"/>
                <a:ext cx="249241" cy="369332"/>
              </a:xfrm>
              <a:prstGeom prst="rect">
                <a:avLst/>
              </a:prstGeom>
              <a:blipFill>
                <a:blip r:embed="rId7"/>
                <a:stretch>
                  <a:fillRect r="-3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7">
                <a:extLst>
                  <a:ext uri="{FF2B5EF4-FFF2-40B4-BE49-F238E27FC236}">
                    <a16:creationId xmlns:a16="http://schemas.microsoft.com/office/drawing/2014/main" id="{4365BB45-1824-DF95-C1DC-42DAB2F7947E}"/>
                  </a:ext>
                </a:extLst>
              </p:cNvPr>
              <p:cNvSpPr txBox="1"/>
              <p:nvPr/>
            </p:nvSpPr>
            <p:spPr bwMode="auto">
              <a:xfrm>
                <a:off x="7200647" y="5540504"/>
                <a:ext cx="1943353" cy="61824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zh-TW" alt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l-GR" altLang="zh-TW" sz="1800" b="0" i="1" smtClean="0">
                          <a:latin typeface="Cambria Math"/>
                          <a:ea typeface="Cambria Math"/>
                        </a:rPr>
                        <m:t>Γ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5" name="文字方塊 17">
                <a:extLst>
                  <a:ext uri="{FF2B5EF4-FFF2-40B4-BE49-F238E27FC236}">
                    <a16:creationId xmlns:a16="http://schemas.microsoft.com/office/drawing/2014/main" id="{4365BB45-1824-DF95-C1DC-42DAB2F79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0647" y="5540504"/>
                <a:ext cx="1943353" cy="618246"/>
              </a:xfrm>
              <a:prstGeom prst="rect">
                <a:avLst/>
              </a:prstGeom>
              <a:blipFill>
                <a:blip r:embed="rId8"/>
                <a:stretch>
                  <a:fillRect b="-61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4CC3FCD-CB5F-547D-94FE-1755D2283D2B}"/>
              </a:ext>
            </a:extLst>
          </p:cNvPr>
          <p:cNvSpPr txBox="1"/>
          <p:nvPr/>
        </p:nvSpPr>
        <p:spPr>
          <a:xfrm>
            <a:off x="927005" y="54634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TW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6DCD52-5012-CFFC-4A16-641996FB1962}"/>
              </a:ext>
            </a:extLst>
          </p:cNvPr>
          <p:cNvSpPr txBox="1"/>
          <p:nvPr/>
        </p:nvSpPr>
        <p:spPr>
          <a:xfrm>
            <a:off x="1188462" y="147690"/>
            <a:ext cx="7272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can not tell us whether a certain nucleus will decay or not.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48DB01-5F6D-B418-8F10-C3056688A2CE}"/>
              </a:ext>
            </a:extLst>
          </p:cNvPr>
          <p:cNvSpPr txBox="1"/>
          <p:nvPr/>
        </p:nvSpPr>
        <p:spPr>
          <a:xfrm>
            <a:off x="1188462" y="451182"/>
            <a:ext cx="7884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if we are observing a large number of nuclei,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0079D4-CDC1-EA99-66BD-35160E7F1CB5}"/>
                  </a:ext>
                </a:extLst>
              </p:cNvPr>
              <p:cNvSpPr txBox="1"/>
              <p:nvPr/>
            </p:nvSpPr>
            <p:spPr>
              <a:xfrm>
                <a:off x="1196294" y="748114"/>
                <a:ext cx="776701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cs typeface="Times New Roman" panose="02020603050405020304" pitchFamily="18" charset="0"/>
                  </a:rPr>
                  <a:t>probability can predict how many of them will decay and the surviving number </a:t>
                </a:r>
                <a14:m>
                  <m:oMath xmlns:m="http://schemas.openxmlformats.org/officeDocument/2006/math">
                    <m:r>
                      <a:rPr lang="en-US" altLang="zh-TW" sz="1800" i="1" dirty="0">
                        <a:latin typeface="Cambria Math"/>
                      </a:rPr>
                      <m:t>𝑁</m:t>
                    </m:r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.</a:t>
                </a:r>
                <a:endParaRPr lang="en-US" sz="1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0079D4-CDC1-EA99-66BD-35160E7F1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294" y="748114"/>
                <a:ext cx="7767019" cy="369332"/>
              </a:xfrm>
              <a:prstGeom prst="rect">
                <a:avLst/>
              </a:prstGeom>
              <a:blipFill>
                <a:blip r:embed="rId9"/>
                <a:stretch>
                  <a:fillRect l="-654" t="-10345" r="-163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710" name="文字方塊 6">
                <a:extLst>
                  <a:ext uri="{FF2B5EF4-FFF2-40B4-BE49-F238E27FC236}">
                    <a16:creationId xmlns:a16="http://schemas.microsoft.com/office/drawing/2014/main" id="{EB800167-9E5C-13A1-8445-8B9B9777B6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6294" y="4519845"/>
                <a:ext cx="421481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1800" i="1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zh-TW" altLang="en-US" sz="1800" i="1" dirty="0"/>
                  <a:t> </a:t>
                </a:r>
                <a:r>
                  <a:rPr lang="zh-TW" altLang="en-US" sz="1800" dirty="0"/>
                  <a:t>是一個原子核每秒衰變的機率。</a:t>
                </a:r>
              </a:p>
            </p:txBody>
          </p:sp>
        </mc:Choice>
        <mc:Fallback xmlns="">
          <p:sp>
            <p:nvSpPr>
              <p:cNvPr id="72710" name="文字方塊 6">
                <a:extLst>
                  <a:ext uri="{FF2B5EF4-FFF2-40B4-BE49-F238E27FC236}">
                    <a16:creationId xmlns:a16="http://schemas.microsoft.com/office/drawing/2014/main" id="{EB800167-9E5C-13A1-8445-8B9B9777B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6294" y="4519845"/>
                <a:ext cx="4214812" cy="369332"/>
              </a:xfrm>
              <a:prstGeom prst="rect">
                <a:avLst/>
              </a:prstGeom>
              <a:blipFill>
                <a:blip r:embed="rId10"/>
                <a:stretch>
                  <a:fillRect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6">
                <a:extLst>
                  <a:ext uri="{FF2B5EF4-FFF2-40B4-BE49-F238E27FC236}">
                    <a16:creationId xmlns:a16="http://schemas.microsoft.com/office/drawing/2014/main" id="{22D30DF5-5FB0-BEAB-B5A3-E65364BA4B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6294" y="4866015"/>
                <a:ext cx="76439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r>
                  <a:rPr lang="en-US" altLang="zh-TW" sz="1800" dirty="0">
                    <a:ea typeface="Cambria Math"/>
                  </a:rPr>
                  <a:t>The probability for a nucleus to decay </a:t>
                </a:r>
                <a:r>
                  <a:rPr lang="en-US" altLang="zh-TW" sz="1800" dirty="0">
                    <a:solidFill>
                      <a:srgbClr val="FF0000"/>
                    </a:solidFill>
                    <a:ea typeface="Cambria Math"/>
                  </a:rPr>
                  <a:t>per second </a:t>
                </a:r>
                <a:r>
                  <a:rPr lang="en-US" altLang="zh-TW" sz="1800" dirty="0">
                    <a:ea typeface="Cambria Math"/>
                  </a:rPr>
                  <a:t>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1800" i="1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altLang="zh-TW" sz="1800" dirty="0"/>
                  <a:t>.</a:t>
                </a:r>
                <a:endParaRPr lang="zh-TW" altLang="en-US" sz="1800" dirty="0"/>
              </a:p>
            </p:txBody>
          </p:sp>
        </mc:Choice>
        <mc:Fallback xmlns="">
          <p:sp>
            <p:nvSpPr>
              <p:cNvPr id="9" name="文字方塊 6">
                <a:extLst>
                  <a:ext uri="{FF2B5EF4-FFF2-40B4-BE49-F238E27FC236}">
                    <a16:creationId xmlns:a16="http://schemas.microsoft.com/office/drawing/2014/main" id="{22D30DF5-5FB0-BEAB-B5A3-E65364BA4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6294" y="4866015"/>
                <a:ext cx="7643960" cy="369332"/>
              </a:xfrm>
              <a:prstGeom prst="rect">
                <a:avLst/>
              </a:prstGeom>
              <a:blipFill>
                <a:blip r:embed="rId11"/>
                <a:stretch>
                  <a:fillRect l="-664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6">
                <a:extLst>
                  <a:ext uri="{FF2B5EF4-FFF2-40B4-BE49-F238E27FC236}">
                    <a16:creationId xmlns:a16="http://schemas.microsoft.com/office/drawing/2014/main" id="{70ABD712-22E7-1E7D-EAAB-C389867234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1474" y="5603330"/>
                <a:ext cx="774183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1800" i="1" smtClean="0">
                        <a:latin typeface="Cambria Math"/>
                        <a:ea typeface="Cambria Math"/>
                      </a:rPr>
                      <m:t>Γ</m:t>
                    </m:r>
                    <m:r>
                      <a:rPr lang="en-US" altLang="zh-TW" sz="1800" i="1"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en-US" altLang="zh-TW" sz="1800" i="1" dirty="0"/>
                  <a:t> </a:t>
                </a:r>
                <a:r>
                  <a:rPr lang="en-US" altLang="zh-TW" sz="1800" dirty="0"/>
                  <a:t>is</a:t>
                </a:r>
                <a:r>
                  <a:rPr lang="en-US" altLang="zh-TW" sz="1800" i="1" dirty="0"/>
                  <a:t> </a:t>
                </a:r>
                <a:r>
                  <a:rPr lang="en-US" altLang="zh-TW" sz="1800" dirty="0"/>
                  <a:t>how many times decay happens per second for</a:t>
                </a:r>
                <a:r>
                  <a:rPr lang="zh-TW" altLang="en-US" sz="1800" i="1" dirty="0"/>
                  <a:t> </a:t>
                </a:r>
                <a14:m>
                  <m:oMath xmlns:m="http://schemas.openxmlformats.org/officeDocument/2006/math">
                    <m:r>
                      <a:rPr lang="en-US" altLang="zh-TW" sz="1800" i="1" dirty="0">
                        <a:latin typeface="Cambria Math"/>
                      </a:rPr>
                      <m:t>𝑁</m:t>
                    </m:r>
                  </m:oMath>
                </a14:m>
                <a:r>
                  <a:rPr lang="en-US" altLang="zh-TW" sz="1800" dirty="0"/>
                  <a:t> nuclei</a:t>
                </a:r>
                <a:r>
                  <a:rPr lang="zh-TW" altLang="en-US" sz="1800" dirty="0"/>
                  <a:t>。</a:t>
                </a:r>
              </a:p>
            </p:txBody>
          </p:sp>
        </mc:Choice>
        <mc:Fallback xmlns="">
          <p:sp>
            <p:nvSpPr>
              <p:cNvPr id="10" name="文字方塊 6">
                <a:extLst>
                  <a:ext uri="{FF2B5EF4-FFF2-40B4-BE49-F238E27FC236}">
                    <a16:creationId xmlns:a16="http://schemas.microsoft.com/office/drawing/2014/main" id="{70ABD712-22E7-1E7D-EAAB-C38986723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1474" y="5603330"/>
                <a:ext cx="7741839" cy="369332"/>
              </a:xfrm>
              <a:prstGeom prst="rect">
                <a:avLst/>
              </a:prstGeom>
              <a:blipFill>
                <a:blip r:embed="rId12"/>
                <a:stretch>
                  <a:fillRect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5">
                <a:extLst>
                  <a:ext uri="{FF2B5EF4-FFF2-40B4-BE49-F238E27FC236}">
                    <a16:creationId xmlns:a16="http://schemas.microsoft.com/office/drawing/2014/main" id="{94E16F0A-ACE0-55CB-257A-70C4127A9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0410" y="6246570"/>
                <a:ext cx="6692115" cy="491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r>
                  <a:rPr lang="en-US" altLang="zh-TW" sz="1800" dirty="0">
                    <a:ea typeface="Cambria Math"/>
                  </a:rPr>
                  <a:t>Decay decreases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en-US" altLang="zh-TW" sz="1800" dirty="0">
                    <a:ea typeface="Cambria Math"/>
                  </a:rPr>
                  <a:t> by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/>
                      </a:rPr>
                      <m:t>1</m:t>
                    </m:r>
                  </m:oMath>
                </a14:m>
                <a:r>
                  <a:rPr lang="en-US" altLang="zh-TW" sz="1800" dirty="0">
                    <a:ea typeface="Cambria Math"/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zh-TW" sz="1800"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l-GR" altLang="zh-TW" sz="1800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n-US" altLang="zh-TW" sz="1800" i="1"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en-US" altLang="zh-TW" sz="1800" i="1" dirty="0"/>
                  <a:t> </a:t>
                </a:r>
                <a:r>
                  <a:rPr lang="en-US" altLang="zh-TW" sz="1800" dirty="0"/>
                  <a:t>equals the rate of number decrease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800" i="1">
                            <a:latin typeface="Cambria Math"/>
                          </a:rPr>
                          <m:t>𝑑𝑁</m:t>
                        </m:r>
                      </m:num>
                      <m:den>
                        <m:r>
                          <a:rPr lang="en-US" altLang="zh-TW" sz="1800" i="1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altLang="zh-TW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1800" dirty="0"/>
                  <a:t>:</a:t>
                </a:r>
                <a:endParaRPr lang="zh-TW" altLang="en-US" sz="1800" dirty="0"/>
              </a:p>
            </p:txBody>
          </p:sp>
        </mc:Choice>
        <mc:Fallback xmlns="">
          <p:sp>
            <p:nvSpPr>
              <p:cNvPr id="11" name="文字方塊 5">
                <a:extLst>
                  <a:ext uri="{FF2B5EF4-FFF2-40B4-BE49-F238E27FC236}">
                    <a16:creationId xmlns:a16="http://schemas.microsoft.com/office/drawing/2014/main" id="{94E16F0A-ACE0-55CB-257A-70C4127A9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0410" y="6246570"/>
                <a:ext cx="6692115" cy="491288"/>
              </a:xfrm>
              <a:prstGeom prst="rect">
                <a:avLst/>
              </a:prstGeom>
              <a:blipFill>
                <a:blip r:embed="rId13"/>
                <a:stretch>
                  <a:fillRect l="-758" b="-51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232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/>
      <p:bldP spid="72715" grpId="0"/>
      <p:bldP spid="2" grpId="0" animBg="1"/>
      <p:bldP spid="15" grpId="0" animBg="1"/>
      <p:bldP spid="72710" grpId="0"/>
      <p:bldP spid="9" grpId="0"/>
      <p:bldP spid="10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30052" name="矩形 3"/>
          <p:cNvSpPr>
            <a:spLocks noChangeArrowheads="1"/>
          </p:cNvSpPr>
          <p:nvPr/>
        </p:nvSpPr>
        <p:spPr bwMode="auto">
          <a:xfrm>
            <a:off x="475199" y="622448"/>
            <a:ext cx="1338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若阻力不大</a:t>
            </a:r>
          </a:p>
        </p:txBody>
      </p:sp>
      <p:sp>
        <p:nvSpPr>
          <p:cNvPr id="13005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3005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30057" name="矩形 8"/>
          <p:cNvSpPr>
            <a:spLocks noChangeArrowheads="1"/>
          </p:cNvSpPr>
          <p:nvPr/>
        </p:nvSpPr>
        <p:spPr bwMode="auto">
          <a:xfrm>
            <a:off x="2843856" y="598703"/>
            <a:ext cx="27238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通常我們得到兩個複數解</a:t>
            </a:r>
          </a:p>
        </p:txBody>
      </p:sp>
      <p:sp>
        <p:nvSpPr>
          <p:cNvPr id="13005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7973E24F-AD27-8F4A-A655-21D43327C5DB}"/>
                  </a:ext>
                </a:extLst>
              </p:cNvPr>
              <p:cNvSpPr txBox="1"/>
              <p:nvPr/>
            </p:nvSpPr>
            <p:spPr bwMode="auto">
              <a:xfrm>
                <a:off x="527902" y="1549518"/>
                <a:ext cx="3396169" cy="513730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b>
                      </m:sSub>
                      <m:r>
                        <a:rPr lang="en-US" altLang="zh-TW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sub>
                          </m:s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sz="1800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7973E24F-AD27-8F4A-A655-21D43327C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7902" y="1549518"/>
                <a:ext cx="3396169" cy="513730"/>
              </a:xfrm>
              <a:prstGeom prst="rect">
                <a:avLst/>
              </a:prstGeom>
              <a:blipFill>
                <a:blip r:embed="rId2"/>
                <a:stretch>
                  <a:fillRect b="-476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C5C72CCA-0885-0248-B493-BF4EB0A3222B}"/>
                  </a:ext>
                </a:extLst>
              </p:cNvPr>
              <p:cNvSpPr txBox="1"/>
              <p:nvPr/>
            </p:nvSpPr>
            <p:spPr bwMode="auto">
              <a:xfrm>
                <a:off x="1804351" y="464448"/>
                <a:ext cx="857029" cy="52591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TW" altLang="en-US" sz="180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kumimoji="1" lang="en-US" altLang="zh-TW" sz="1800" b="0" i="0" smtClean="0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C5C72CCA-0885-0248-B493-BF4EB0A32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04351" y="464448"/>
                <a:ext cx="857029" cy="525913"/>
              </a:xfrm>
              <a:prstGeom prst="rect">
                <a:avLst/>
              </a:prstGeom>
              <a:blipFill>
                <a:blip r:embed="rId3"/>
                <a:stretch>
                  <a:fillRect l="-4412" t="-2381" r="-4412"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7">
                <a:extLst>
                  <a:ext uri="{FF2B5EF4-FFF2-40B4-BE49-F238E27FC236}">
                    <a16:creationId xmlns:a16="http://schemas.microsoft.com/office/drawing/2014/main" id="{05178AE9-8C86-EFCF-7CAA-480DDDCBA259}"/>
                  </a:ext>
                </a:extLst>
              </p:cNvPr>
              <p:cNvSpPr txBox="1"/>
              <p:nvPr/>
            </p:nvSpPr>
            <p:spPr bwMode="auto">
              <a:xfrm>
                <a:off x="536550" y="4357621"/>
                <a:ext cx="4188257" cy="50109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1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Re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sz="1800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1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altLang="zh-TW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17">
                <a:extLst>
                  <a:ext uri="{FF2B5EF4-FFF2-40B4-BE49-F238E27FC236}">
                    <a16:creationId xmlns:a16="http://schemas.microsoft.com/office/drawing/2014/main" id="{05178AE9-8C86-EFCF-7CAA-480DDDCBA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550" y="4357621"/>
                <a:ext cx="4188257" cy="501099"/>
              </a:xfrm>
              <a:prstGeom prst="rect">
                <a:avLst/>
              </a:prstGeom>
              <a:blipFill>
                <a:blip r:embed="rId4"/>
                <a:stretch>
                  <a:fillRect l="-606" b="-125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11">
                <a:extLst>
                  <a:ext uri="{FF2B5EF4-FFF2-40B4-BE49-F238E27FC236}">
                    <a16:creationId xmlns:a16="http://schemas.microsoft.com/office/drawing/2014/main" id="{EF13BAFC-8EFE-23EE-C7BC-25B8B9478C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400" y="3605399"/>
                <a:ext cx="7823684" cy="375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>
                    <a:solidFill>
                      <a:srgbClr val="FF0000"/>
                    </a:solidFill>
                  </a:rPr>
                  <a:t>取複數解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的實數部，即可得到原方程式的實數解</a:t>
                </a:r>
                <a:r>
                  <a:rPr lang="en-US" altLang="zh-TW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1800" i="1" dirty="0">
                    <a:solidFill>
                      <a:srgbClr val="FF0000"/>
                    </a:solidFill>
                  </a:rPr>
                  <a:t>x</a:t>
                </a:r>
                <a:r>
                  <a:rPr lang="zh-TW" altLang="en-US" sz="1800" dirty="0">
                    <a:solidFill>
                      <a:srgbClr val="FF0000"/>
                    </a:solidFill>
                  </a:rPr>
                  <a:t>。</a:t>
                </a:r>
              </a:p>
            </p:txBody>
          </p:sp>
        </mc:Choice>
        <mc:Fallback>
          <p:sp>
            <p:nvSpPr>
              <p:cNvPr id="5" name="矩形 11">
                <a:extLst>
                  <a:ext uri="{FF2B5EF4-FFF2-40B4-BE49-F238E27FC236}">
                    <a16:creationId xmlns:a16="http://schemas.microsoft.com/office/drawing/2014/main" id="{EF13BAFC-8EFE-23EE-C7BC-25B8B9478C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400" y="3605399"/>
                <a:ext cx="7823684" cy="375616"/>
              </a:xfrm>
              <a:prstGeom prst="rect">
                <a:avLst/>
              </a:prstGeom>
              <a:blipFill>
                <a:blip r:embed="rId5"/>
                <a:stretch>
                  <a:fillRect l="-810"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A03627D-A05A-43F9-B4A7-02CFA005EFC9}"/>
                  </a:ext>
                </a:extLst>
              </p:cNvPr>
              <p:cNvSpPr txBox="1"/>
              <p:nvPr/>
            </p:nvSpPr>
            <p:spPr bwMode="auto">
              <a:xfrm>
                <a:off x="536550" y="4986598"/>
                <a:ext cx="816979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cs typeface="Times New Roman" panose="02020603050405020304" pitchFamily="18" charset="0"/>
                  </a:rPr>
                  <a:t>此一般解有兩個尚未決定的常數：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。</a:t>
                </a:r>
                <a:r>
                  <a:rPr lang="en-US" sz="1800" dirty="0" err="1">
                    <a:cs typeface="Times New Roman" panose="02020603050405020304" pitchFamily="18" charset="0"/>
                  </a:rPr>
                  <a:t>而我們正好有兩個起始條件決定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，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A03627D-A05A-43F9-B4A7-02CFA005E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550" y="4986598"/>
                <a:ext cx="8169797" cy="369332"/>
              </a:xfrm>
              <a:prstGeom prst="rect">
                <a:avLst/>
              </a:prstGeom>
              <a:blipFill>
                <a:blip r:embed="rId6"/>
                <a:stretch>
                  <a:fillRect l="-621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61256454-D1C8-82F7-A3C0-1F140B605794}"/>
              </a:ext>
            </a:extLst>
          </p:cNvPr>
          <p:cNvSpPr txBox="1"/>
          <p:nvPr/>
        </p:nvSpPr>
        <p:spPr bwMode="auto">
          <a:xfrm>
            <a:off x="527902" y="5786891"/>
            <a:ext cx="32325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1800" dirty="0" err="1">
                <a:cs typeface="Times New Roman" panose="02020603050405020304" pitchFamily="18" charset="0"/>
              </a:rPr>
              <a:t>所得到就是方程式的唯一解</a:t>
            </a:r>
            <a:r>
              <a:rPr lang="en-US" sz="1800" dirty="0">
                <a:cs typeface="Times New Roman" panose="02020603050405020304" pitchFamily="18" charset="0"/>
              </a:rPr>
              <a:t>。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字方塊 23">
                <a:extLst>
                  <a:ext uri="{FF2B5EF4-FFF2-40B4-BE49-F238E27FC236}">
                    <a16:creationId xmlns:a16="http://schemas.microsoft.com/office/drawing/2014/main" id="{F867F67F-B148-7393-5837-D321CD4EA442}"/>
                  </a:ext>
                </a:extLst>
              </p:cNvPr>
              <p:cNvSpPr txBox="1"/>
              <p:nvPr/>
            </p:nvSpPr>
            <p:spPr bwMode="auto">
              <a:xfrm>
                <a:off x="7732967" y="2085379"/>
                <a:ext cx="1226233" cy="37997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</m:oMath>
                  </m:oMathPara>
                </a14:m>
                <a:endParaRPr lang="zh-TW" altLang="en-US" sz="180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文字方塊 23">
                <a:extLst>
                  <a:ext uri="{FF2B5EF4-FFF2-40B4-BE49-F238E27FC236}">
                    <a16:creationId xmlns:a16="http://schemas.microsoft.com/office/drawing/2014/main" id="{F867F67F-B148-7393-5837-D321CD4EA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32967" y="2085379"/>
                <a:ext cx="1226233" cy="3799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15">
                <a:extLst>
                  <a:ext uri="{FF2B5EF4-FFF2-40B4-BE49-F238E27FC236}">
                    <a16:creationId xmlns:a16="http://schemas.microsoft.com/office/drawing/2014/main" id="{2149ACF5-E778-B016-C5FC-F7F54405963C}"/>
                  </a:ext>
                </a:extLst>
              </p:cNvPr>
              <p:cNvSpPr txBox="1"/>
              <p:nvPr/>
            </p:nvSpPr>
            <p:spPr bwMode="auto">
              <a:xfrm>
                <a:off x="527903" y="2483409"/>
                <a:ext cx="4404138" cy="5010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sz="1800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sz="1800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∓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>
          <p:sp>
            <p:nvSpPr>
              <p:cNvPr id="6" name="文字方塊 15">
                <a:extLst>
                  <a:ext uri="{FF2B5EF4-FFF2-40B4-BE49-F238E27FC236}">
                    <a16:creationId xmlns:a16="http://schemas.microsoft.com/office/drawing/2014/main" id="{2149ACF5-E778-B016-C5FC-F7F544059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7903" y="2483409"/>
                <a:ext cx="4404138" cy="5010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11">
            <a:extLst>
              <a:ext uri="{FF2B5EF4-FFF2-40B4-BE49-F238E27FC236}">
                <a16:creationId xmlns:a16="http://schemas.microsoft.com/office/drawing/2014/main" id="{197D6AC9-3110-9D62-FE67-3C5AABA5C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99" y="1111585"/>
            <a:ext cx="5323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chemeClr val="tx1"/>
                </a:solidFill>
              </a:rPr>
              <a:t>The two complex solutions are: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27">
                <a:extLst>
                  <a:ext uri="{FF2B5EF4-FFF2-40B4-BE49-F238E27FC236}">
                    <a16:creationId xmlns:a16="http://schemas.microsoft.com/office/drawing/2014/main" id="{423EE17D-ABD5-EF86-F85F-E8A8C1ABE796}"/>
                  </a:ext>
                </a:extLst>
              </p:cNvPr>
              <p:cNvSpPr txBox="1"/>
              <p:nvPr/>
            </p:nvSpPr>
            <p:spPr bwMode="auto">
              <a:xfrm>
                <a:off x="5798950" y="487037"/>
                <a:ext cx="1952971" cy="61824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1800" i="1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altLang="zh-TW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文字方塊 27">
                <a:extLst>
                  <a:ext uri="{FF2B5EF4-FFF2-40B4-BE49-F238E27FC236}">
                    <a16:creationId xmlns:a16="http://schemas.microsoft.com/office/drawing/2014/main" id="{423EE17D-ABD5-EF86-F85F-E8A8C1ABE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8950" y="487037"/>
                <a:ext cx="1952971" cy="618246"/>
              </a:xfrm>
              <a:prstGeom prst="rect">
                <a:avLst/>
              </a:prstGeom>
              <a:blipFill>
                <a:blip r:embed="rId9"/>
                <a:stretch>
                  <a:fillRect b="-612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80CC27-A594-6368-88A8-9DAEAFC15E33}"/>
                  </a:ext>
                </a:extLst>
              </p:cNvPr>
              <p:cNvSpPr txBox="1"/>
              <p:nvPr/>
            </p:nvSpPr>
            <p:spPr bwMode="auto">
              <a:xfrm>
                <a:off x="475199" y="2096023"/>
                <a:ext cx="825494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cs typeface="Times New Roman" panose="02020603050405020304" pitchFamily="18" charset="0"/>
                  </a:rPr>
                  <a:t>The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 can be written in terms of Absolute value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 and argument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80CC27-A594-6368-88A8-9DAEAFC15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5199" y="2096023"/>
                <a:ext cx="8254949" cy="369332"/>
              </a:xfrm>
              <a:prstGeom prst="rect">
                <a:avLst/>
              </a:prstGeom>
              <a:blipFill>
                <a:blip r:embed="rId10"/>
                <a:stretch>
                  <a:fillRect l="-614" t="-10345" b="-275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5A7046-9BA9-3046-9180-8395F6139091}"/>
                  </a:ext>
                </a:extLst>
              </p:cNvPr>
              <p:cNvSpPr txBox="1"/>
              <p:nvPr/>
            </p:nvSpPr>
            <p:spPr bwMode="auto">
              <a:xfrm>
                <a:off x="527902" y="3924511"/>
                <a:ext cx="825494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Pick the real part of the complex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, we arrive at real solutions </a:t>
                </a:r>
                <a:r>
                  <a:rPr lang="en-US" altLang="zh-TW" sz="1800" i="1" dirty="0">
                    <a:solidFill>
                      <a:srgbClr val="FF0000"/>
                    </a:solidFill>
                  </a:rPr>
                  <a:t>x </a:t>
                </a:r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of the Eq.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5A7046-9BA9-3046-9180-8395F6139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7902" y="3924511"/>
                <a:ext cx="8254949" cy="369332"/>
              </a:xfrm>
              <a:prstGeom prst="rect">
                <a:avLst/>
              </a:prstGeom>
              <a:blipFill>
                <a:blip r:embed="rId11"/>
                <a:stretch>
                  <a:fillRect l="-614" t="-10345" b="-241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672CB2-ACEE-9677-0214-59B4FE984640}"/>
                  </a:ext>
                </a:extLst>
              </p:cNvPr>
              <p:cNvSpPr txBox="1"/>
              <p:nvPr/>
            </p:nvSpPr>
            <p:spPr bwMode="auto">
              <a:xfrm>
                <a:off x="545697" y="5373216"/>
                <a:ext cx="856295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cs typeface="Times New Roman" panose="02020603050405020304" pitchFamily="18" charset="0"/>
                  </a:rPr>
                  <a:t>The general solution contains two unknown constants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 just to fit two initial conditions.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672CB2-ACEE-9677-0214-59B4FE984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5697" y="5373216"/>
                <a:ext cx="8562950" cy="369332"/>
              </a:xfrm>
              <a:prstGeom prst="rect">
                <a:avLst/>
              </a:prstGeom>
              <a:blipFill>
                <a:blip r:embed="rId12"/>
                <a:stretch>
                  <a:fillRect l="-741"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1DE3BAEB-6109-41F6-E21D-087E8B4C9172}"/>
              </a:ext>
            </a:extLst>
          </p:cNvPr>
          <p:cNvSpPr txBox="1"/>
          <p:nvPr/>
        </p:nvSpPr>
        <p:spPr bwMode="auto">
          <a:xfrm>
            <a:off x="532898" y="6200566"/>
            <a:ext cx="8562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cs typeface="Times New Roman" panose="02020603050405020304" pitchFamily="18" charset="0"/>
              </a:rPr>
              <a:t>The final function will be the unique solution to both satisfy the Eq. and initial Conditions.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字方塊 15">
                <a:extLst>
                  <a:ext uri="{FF2B5EF4-FFF2-40B4-BE49-F238E27FC236}">
                    <a16:creationId xmlns:a16="http://schemas.microsoft.com/office/drawing/2014/main" id="{08C49F52-3E23-94EE-3213-2E3237761953}"/>
                  </a:ext>
                </a:extLst>
              </p:cNvPr>
              <p:cNvSpPr txBox="1"/>
              <p:nvPr/>
            </p:nvSpPr>
            <p:spPr bwMode="auto">
              <a:xfrm>
                <a:off x="539059" y="3097518"/>
                <a:ext cx="4392981" cy="5010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sz="1800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∓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sty m:val="p"/>
                            </m:rPr>
                            <a:rPr lang="en-US" altLang="zh-TW" sz="1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∓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>
          <p:sp>
            <p:nvSpPr>
              <p:cNvPr id="2" name="文字方塊 15">
                <a:extLst>
                  <a:ext uri="{FF2B5EF4-FFF2-40B4-BE49-F238E27FC236}">
                    <a16:creationId xmlns:a16="http://schemas.microsoft.com/office/drawing/2014/main" id="{08C49F52-3E23-94EE-3213-2E3237761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059" y="3097518"/>
                <a:ext cx="4392981" cy="501099"/>
              </a:xfrm>
              <a:prstGeom prst="rect">
                <a:avLst/>
              </a:prstGeom>
              <a:blipFill>
                <a:blip r:embed="rId13"/>
                <a:stretch>
                  <a:fillRect b="-975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993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/>
      <p:bldP spid="13" grpId="0"/>
      <p:bldP spid="15" grpId="0"/>
      <p:bldP spid="17" grpId="0"/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30052" name="矩形 3"/>
          <p:cNvSpPr>
            <a:spLocks noChangeArrowheads="1"/>
          </p:cNvSpPr>
          <p:nvPr/>
        </p:nvSpPr>
        <p:spPr bwMode="auto">
          <a:xfrm>
            <a:off x="1262449" y="573463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若阻力很大</a:t>
            </a:r>
          </a:p>
        </p:txBody>
      </p:sp>
      <p:sp>
        <p:nvSpPr>
          <p:cNvPr id="13005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3005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057" name="矩形 8"/>
              <p:cNvSpPr>
                <a:spLocks noChangeArrowheads="1"/>
              </p:cNvSpPr>
              <p:nvPr/>
            </p:nvSpPr>
            <p:spPr bwMode="auto">
              <a:xfrm>
                <a:off x="3657052" y="582942"/>
                <a:ext cx="46593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zh-TW" altLang="en-US" sz="1800" i="1" dirty="0" smtClean="0">
                        <a:latin typeface="Cambria Math"/>
                      </a:rPr>
                      <m:t>𝛼</m:t>
                    </m:r>
                  </m:oMath>
                </a14:m>
                <a:r>
                  <a:rPr lang="zh-TW" altLang="en-US" sz="1800" dirty="0"/>
                  <a:t>得到兩個實數解：</a:t>
                </a:r>
                <a14:m>
                  <m:oMath xmlns:m="http://schemas.openxmlformats.org/officeDocument/2006/math">
                    <m:r>
                      <a:rPr lang="zh-TW" altLang="en-US" sz="1800" i="1" dirty="0">
                        <a:latin typeface="Cambria Math"/>
                      </a:rPr>
                      <m:t>𝛼</m:t>
                    </m:r>
                  </m:oMath>
                </a14:m>
                <a:r>
                  <a:rPr lang="en-US" altLang="zh-TW" sz="1800" dirty="0"/>
                  <a:t> has two real solutions:</a:t>
                </a:r>
                <a:endParaRPr lang="zh-TW" altLang="en-US" sz="1800" dirty="0"/>
              </a:p>
            </p:txBody>
          </p:sp>
        </mc:Choice>
        <mc:Fallback xmlns="">
          <p:sp>
            <p:nvSpPr>
              <p:cNvPr id="130057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7052" y="582942"/>
                <a:ext cx="4659364" cy="369332"/>
              </a:xfrm>
              <a:prstGeom prst="rect">
                <a:avLst/>
              </a:prstGeom>
              <a:blipFill>
                <a:blip r:embed="rId2"/>
                <a:stretch>
                  <a:fillRect t="-10345" b="-241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05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 bwMode="auto">
              <a:xfrm>
                <a:off x="1214268" y="1979146"/>
                <a:ext cx="6310059" cy="375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b>
                    </m:sSub>
                  </m:oMath>
                </a14:m>
                <a:r>
                  <a:rPr lang="zh-TW" altLang="en-US" sz="1800" dirty="0"/>
                  <a:t>都是負的，</a:t>
                </a:r>
                <a:r>
                  <a:rPr lang="zh-TW" altLang="en-US" sz="1800" dirty="0">
                    <a:solidFill>
                      <a:srgbClr val="FF0000"/>
                    </a:solidFill>
                  </a:rPr>
                  <a:t>兩個解都是隨時間指數遞減，而沒有振盪</a:t>
                </a:r>
                <a:r>
                  <a:rPr lang="zh-TW" altLang="en-US" sz="1800" dirty="0"/>
                  <a:t>！</a:t>
                </a: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4268" y="1979146"/>
                <a:ext cx="6310059" cy="375616"/>
              </a:xfrm>
              <a:prstGeom prst="rect">
                <a:avLst/>
              </a:prstGeom>
              <a:blipFill>
                <a:blip r:embed="rId3"/>
                <a:stretch>
                  <a:fillRect t="-10000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 descr="15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04" y="3619798"/>
            <a:ext cx="3104323" cy="254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4"/>
              <p:cNvSpPr txBox="1">
                <a:spLocks noChangeArrowheads="1"/>
              </p:cNvSpPr>
              <p:nvPr/>
            </p:nvSpPr>
            <p:spPr bwMode="auto">
              <a:xfrm>
                <a:off x="1239173" y="6190592"/>
                <a:ext cx="7850459" cy="491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zh-TW" altLang="en-US" sz="1800" dirty="0"/>
                  <a:t>如果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zh-TW" altLang="en-US" sz="1800" dirty="0"/>
                  <a:t>大於</a:t>
                </a:r>
                <a14:m>
                  <m:oMath xmlns:m="http://schemas.openxmlformats.org/officeDocument/2006/math">
                    <m:r>
                      <a:rPr lang="zh-TW" altLang="en-US" sz="1800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zh-TW" altLang="en-US" sz="1800" dirty="0"/>
                  <a:t>，那就根本沒有振動了！阻尼可以大到連一次震盪都未完成！</a:t>
                </a:r>
              </a:p>
            </p:txBody>
          </p:sp>
        </mc:Choice>
        <mc:Fallback xmlns="">
          <p:sp>
            <p:nvSpPr>
              <p:cNvPr id="18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9173" y="6190592"/>
                <a:ext cx="7850459" cy="491288"/>
              </a:xfrm>
              <a:prstGeom prst="rect">
                <a:avLst/>
              </a:prstGeom>
              <a:blipFill>
                <a:blip r:embed="rId5"/>
                <a:stretch>
                  <a:fillRect l="-646" b="-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向右箭號 4"/>
          <p:cNvSpPr/>
          <p:nvPr/>
        </p:nvSpPr>
        <p:spPr>
          <a:xfrm>
            <a:off x="4875363" y="1413656"/>
            <a:ext cx="432048" cy="2880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332E5236-3AD4-9D4A-A6E9-E43B0CA4A91F}"/>
                  </a:ext>
                </a:extLst>
              </p:cNvPr>
              <p:cNvSpPr txBox="1"/>
              <p:nvPr/>
            </p:nvSpPr>
            <p:spPr bwMode="auto">
              <a:xfrm>
                <a:off x="2588751" y="468614"/>
                <a:ext cx="857029" cy="54425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TW" altLang="en-US" sz="180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kumimoji="1" lang="en-US" altLang="zh-TW" sz="1800" b="0" i="0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332E5236-3AD4-9D4A-A6E9-E43B0CA4A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88751" y="468614"/>
                <a:ext cx="857029" cy="544252"/>
              </a:xfrm>
              <a:prstGeom prst="rect">
                <a:avLst/>
              </a:prstGeom>
              <a:blipFill>
                <a:blip r:embed="rId6"/>
                <a:stretch>
                  <a:fillRect l="-4412" r="-4412"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FD6C62B3-E0CA-AD42-AA17-C14C89F56C8F}"/>
                  </a:ext>
                </a:extLst>
              </p:cNvPr>
              <p:cNvSpPr txBox="1"/>
              <p:nvPr/>
            </p:nvSpPr>
            <p:spPr bwMode="auto">
              <a:xfrm>
                <a:off x="1278590" y="1065155"/>
                <a:ext cx="3212418" cy="9106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altLang="zh-TW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800" i="1">
                                  <a:latin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1800" i="1">
                                          <a:latin typeface="Cambria Math"/>
                                        </a:rPr>
                                        <m:t>𝑏</m:t>
                                      </m:r>
                                    </m:num>
                                    <m:den>
                                      <m:r>
                                        <a:rPr lang="en-US" altLang="zh-TW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TW" sz="1800" i="1">
                                          <a:latin typeface="Cambria Math"/>
                                        </a:rPr>
                                        <m:t>𝑚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FD6C62B3-E0CA-AD42-AA17-C14C89F56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8590" y="1065155"/>
                <a:ext cx="3212418" cy="9106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4322EB3C-39B6-754E-AE4F-A470FBCCFAFD}"/>
                  </a:ext>
                </a:extLst>
              </p:cNvPr>
              <p:cNvSpPr txBox="1"/>
              <p:nvPr/>
            </p:nvSpPr>
            <p:spPr bwMode="auto">
              <a:xfrm>
                <a:off x="5436096" y="1059525"/>
                <a:ext cx="3109826" cy="9106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altLang="zh-TW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1800" i="1">
                                          <a:latin typeface="Cambria Math"/>
                                        </a:rPr>
                                        <m:t>𝑏</m:t>
                                      </m:r>
                                    </m:num>
                                    <m:den>
                                      <m:r>
                                        <a:rPr lang="en-US" altLang="zh-TW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TW" sz="1800" i="1">
                                          <a:latin typeface="Cambria Math"/>
                                        </a:rPr>
                                        <m:t>𝑚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800" i="1">
                                  <a:latin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4322EB3C-39B6-754E-AE4F-A470FBCCF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6096" y="1059525"/>
                <a:ext cx="3109826" cy="9106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9FCB0763-395F-6849-8EF0-CABF6A24CA91}"/>
                  </a:ext>
                </a:extLst>
              </p:cNvPr>
              <p:cNvSpPr txBox="1"/>
              <p:nvPr/>
            </p:nvSpPr>
            <p:spPr bwMode="auto">
              <a:xfrm>
                <a:off x="1239173" y="2780725"/>
                <a:ext cx="2849306" cy="725070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𝑚</m:t>
                                  </m:r>
                                </m:den>
                              </m:f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TW" sz="2000" i="1">
                                                  <a:latin typeface="Cambria Math"/>
                                                </a:rPr>
                                                <m:t>𝑏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en-US" altLang="zh-TW" sz="2000" i="1">
                                                  <a:latin typeface="Cambria Math"/>
                                                </a:rPr>
                                                <m:t>𝑚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2000" i="1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altLang="zh-TW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9FCB0763-395F-6849-8EF0-CABF6A24C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9173" y="2780725"/>
                <a:ext cx="2849306" cy="7250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22">
                <a:extLst>
                  <a:ext uri="{FF2B5EF4-FFF2-40B4-BE49-F238E27FC236}">
                    <a16:creationId xmlns:a16="http://schemas.microsoft.com/office/drawing/2014/main" id="{ACDBB229-3159-667B-ACC2-5E0B9FBE85BF}"/>
                  </a:ext>
                </a:extLst>
              </p:cNvPr>
              <p:cNvSpPr txBox="1"/>
              <p:nvPr/>
            </p:nvSpPr>
            <p:spPr bwMode="auto">
              <a:xfrm>
                <a:off x="5081742" y="2775368"/>
                <a:ext cx="2855269" cy="725070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𝑚</m:t>
                                  </m:r>
                                </m:den>
                              </m:f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TW" sz="2000" i="1">
                                                  <a:latin typeface="Cambria Math"/>
                                                </a:rPr>
                                                <m:t>𝑏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en-US" altLang="zh-TW" sz="2000" i="1">
                                                  <a:latin typeface="Cambria Math"/>
                                                </a:rPr>
                                                <m:t>𝑚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2000" i="1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altLang="zh-TW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文字方塊 22">
                <a:extLst>
                  <a:ext uri="{FF2B5EF4-FFF2-40B4-BE49-F238E27FC236}">
                    <a16:creationId xmlns:a16="http://schemas.microsoft.com/office/drawing/2014/main" id="{ACDBB229-3159-667B-ACC2-5E0B9FBE8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81742" y="2775368"/>
                <a:ext cx="2855269" cy="7250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45F233-A49D-5E69-76C0-6B2A8C8E6DDA}"/>
                  </a:ext>
                </a:extLst>
              </p:cNvPr>
              <p:cNvSpPr txBox="1"/>
              <p:nvPr/>
            </p:nvSpPr>
            <p:spPr bwMode="auto">
              <a:xfrm>
                <a:off x="1262448" y="2354762"/>
                <a:ext cx="7881551" cy="381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cs typeface="Times New Roman" panose="02020603050405020304" pitchFamily="18" charset="0"/>
                  </a:rPr>
                  <a:t>Both solutions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b>
                    </m:sSub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 are negative, the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 of Eq. is exponentially decaying.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45F233-A49D-5E69-76C0-6B2A8C8E6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2448" y="2354762"/>
                <a:ext cx="7881551" cy="381515"/>
              </a:xfrm>
              <a:prstGeom prst="rect">
                <a:avLst/>
              </a:prstGeom>
              <a:blipFill>
                <a:blip r:embed="rId11"/>
                <a:stretch>
                  <a:fillRect l="-644"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FF7C356-014A-EEB2-DF1A-1F109D76DB97}"/>
              </a:ext>
            </a:extLst>
          </p:cNvPr>
          <p:cNvSpPr txBox="1"/>
          <p:nvPr/>
        </p:nvSpPr>
        <p:spPr bwMode="auto">
          <a:xfrm>
            <a:off x="4572000" y="3861048"/>
            <a:ext cx="41044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cs typeface="Times New Roman" panose="02020603050405020304" pitchFamily="18" charset="0"/>
              </a:rPr>
              <a:t>There is no oscillation in this case.</a:t>
            </a:r>
          </a:p>
        </p:txBody>
      </p:sp>
    </p:spTree>
    <p:extLst>
      <p:ext uri="{BB962C8B-B14F-4D97-AF65-F5344CB8AC3E}">
        <p14:creationId xmlns:p14="http://schemas.microsoft.com/office/powerpoint/2010/main" val="190257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5" grpId="0" animBg="1"/>
      <p:bldP spid="21" grpId="0" animBg="1"/>
      <p:bldP spid="22" grpId="0" animBg="1"/>
      <p:bldP spid="23" grpId="0" animBg="1"/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矩形 1"/>
          <p:cNvSpPr>
            <a:spLocks noChangeArrowheads="1"/>
          </p:cNvSpPr>
          <p:nvPr/>
        </p:nvSpPr>
        <p:spPr bwMode="auto">
          <a:xfrm>
            <a:off x="1042591" y="733750"/>
            <a:ext cx="6265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以上的解法很容易地就可以推廣到任意的齊次微分方程式</a:t>
            </a:r>
          </a:p>
        </p:txBody>
      </p:sp>
      <p:sp>
        <p:nvSpPr>
          <p:cNvPr id="13209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32101" name="矩形 4"/>
          <p:cNvSpPr>
            <a:spLocks noChangeArrowheads="1"/>
          </p:cNvSpPr>
          <p:nvPr/>
        </p:nvSpPr>
        <p:spPr bwMode="auto">
          <a:xfrm>
            <a:off x="1115615" y="2026163"/>
            <a:ext cx="42948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先推廣為複數</a:t>
            </a:r>
            <a:r>
              <a:rPr lang="en-US" altLang="zh-TW" sz="1800" dirty="0"/>
              <a:t> elevated to complex number.</a:t>
            </a:r>
            <a:endParaRPr lang="zh-TW" altLang="en-US" sz="1800" dirty="0"/>
          </a:p>
        </p:txBody>
      </p:sp>
      <p:sp>
        <p:nvSpPr>
          <p:cNvPr id="13210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3210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32106" name="文字方塊 9"/>
          <p:cNvSpPr txBox="1">
            <a:spLocks noChangeArrowheads="1"/>
          </p:cNvSpPr>
          <p:nvPr/>
        </p:nvSpPr>
        <p:spPr bwMode="auto">
          <a:xfrm>
            <a:off x="1115615" y="3348780"/>
            <a:ext cx="32476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猜解並代入</a:t>
            </a:r>
            <a:r>
              <a:rPr lang="en-US" altLang="zh-TW" sz="1800" dirty="0"/>
              <a:t> guess and plug in</a:t>
            </a:r>
            <a:endParaRPr lang="zh-TW" altLang="en-US" sz="1800" dirty="0"/>
          </a:p>
        </p:txBody>
      </p:sp>
      <p:sp>
        <p:nvSpPr>
          <p:cNvPr id="13210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3210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32111" name="矩形 14"/>
          <p:cNvSpPr>
            <a:spLocks noChangeArrowheads="1"/>
          </p:cNvSpPr>
          <p:nvPr/>
        </p:nvSpPr>
        <p:spPr bwMode="auto">
          <a:xfrm>
            <a:off x="1115615" y="4728678"/>
            <a:ext cx="72725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微分方程式被轉化為未知數</a:t>
            </a:r>
            <a:r>
              <a:rPr lang="en-US" altLang="zh-TW" sz="1800" i="1" dirty="0">
                <a:solidFill>
                  <a:srgbClr val="FF0000"/>
                </a:solidFill>
              </a:rPr>
              <a:t>α</a:t>
            </a:r>
            <a:r>
              <a:rPr lang="zh-TW" altLang="en-US" sz="1800" dirty="0">
                <a:solidFill>
                  <a:srgbClr val="FF0000"/>
                </a:solidFill>
              </a:rPr>
              <a:t>的代數方程式：</a:t>
            </a:r>
            <a:r>
              <a:rPr lang="en-US" altLang="zh-TW" sz="1800" dirty="0">
                <a:solidFill>
                  <a:srgbClr val="FF0000"/>
                </a:solidFill>
              </a:rPr>
              <a:t>ODE into Algebraic Eq.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112" name="矩形 15"/>
              <p:cNvSpPr>
                <a:spLocks noChangeArrowheads="1"/>
              </p:cNvSpPr>
              <p:nvPr/>
            </p:nvSpPr>
            <p:spPr bwMode="auto">
              <a:xfrm>
                <a:off x="1115616" y="5109905"/>
                <a:ext cx="7514686" cy="381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>
                    <a:solidFill>
                      <a:srgbClr val="FF0000"/>
                    </a:solidFill>
                  </a:rPr>
                  <a:t>代數方程式中的有</a:t>
                </a:r>
                <a14:m>
                  <m:oMath xmlns:m="http://schemas.openxmlformats.org/officeDocument/2006/math">
                    <m:r>
                      <a:rPr lang="en-US" altLang="zh-TW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個解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,2,3</m:t>
                        </m:r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：</a:t>
                </a:r>
                <a:r>
                  <a:rPr lang="en-US" altLang="zh-TW" sz="1800" dirty="0">
                    <a:solidFill>
                      <a:srgbClr val="FF0000"/>
                    </a:solidFill>
                  </a:rPr>
                  <a:t> Algebraic Eq of order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TW" sz="1800" dirty="0">
                    <a:solidFill>
                      <a:srgbClr val="FF0000"/>
                    </a:solidFill>
                  </a:rPr>
                  <a:t> has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TW" sz="1800" dirty="0">
                    <a:solidFill>
                      <a:srgbClr val="FF0000"/>
                    </a:solidFill>
                  </a:rPr>
                  <a:t> solutions.</a:t>
                </a:r>
                <a:endParaRPr lang="zh-TW" alt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2112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5109905"/>
                <a:ext cx="7514686" cy="381515"/>
              </a:xfrm>
              <a:prstGeom prst="rect">
                <a:avLst/>
              </a:prstGeom>
              <a:blipFill>
                <a:blip r:embed="rId2"/>
                <a:stretch>
                  <a:fillRect l="-506"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1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3F266902-A3C8-7E48-987E-25BDC70C6168}"/>
                  </a:ext>
                </a:extLst>
              </p:cNvPr>
              <p:cNvSpPr txBox="1"/>
              <p:nvPr/>
            </p:nvSpPr>
            <p:spPr bwMode="auto">
              <a:xfrm>
                <a:off x="1129489" y="1129131"/>
                <a:ext cx="1944216" cy="87145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zh-TW" altLang="en-US" sz="1800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1800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  <m:r>
                            <a:rPr lang="en-US" altLang="zh-TW" sz="1800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altLang="zh-TW" sz="18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3F266902-A3C8-7E48-987E-25BDC70C6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9489" y="1129131"/>
                <a:ext cx="1944216" cy="871457"/>
              </a:xfrm>
              <a:prstGeom prst="rect">
                <a:avLst/>
              </a:prstGeom>
              <a:blipFill>
                <a:blip r:embed="rId3"/>
                <a:stretch>
                  <a:fillRect l="-34416" t="-92857" b="-1485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8F6B2508-3BE7-A04F-9D7D-1FAD77BFD9B1}"/>
                  </a:ext>
                </a:extLst>
              </p:cNvPr>
              <p:cNvSpPr txBox="1"/>
              <p:nvPr/>
            </p:nvSpPr>
            <p:spPr bwMode="auto">
              <a:xfrm>
                <a:off x="1129489" y="2426118"/>
                <a:ext cx="1944216" cy="87145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zh-TW" altLang="en-US" sz="180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1800" i="1" dirty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  <m:r>
                            <a:rPr lang="en-US" altLang="zh-TW" sz="1800" i="1" dirty="0">
                              <a:latin typeface="Cambria Math" panose="02040503050406030204" pitchFamily="18" charset="0"/>
                              <a:ea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altLang="zh-TW" sz="18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8F6B2508-3BE7-A04F-9D7D-1FAD77BFD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9489" y="2426118"/>
                <a:ext cx="1944216" cy="871457"/>
              </a:xfrm>
              <a:prstGeom prst="rect">
                <a:avLst/>
              </a:prstGeom>
              <a:blipFill>
                <a:blip r:embed="rId4"/>
                <a:stretch>
                  <a:fillRect l="-33766" t="-95652" b="-1507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CD44A528-A538-2D4D-B632-14263080E330}"/>
                  </a:ext>
                </a:extLst>
              </p:cNvPr>
              <p:cNvSpPr txBox="1"/>
              <p:nvPr/>
            </p:nvSpPr>
            <p:spPr bwMode="auto">
              <a:xfrm>
                <a:off x="4210437" y="3339954"/>
                <a:ext cx="1200008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CD44A528-A538-2D4D-B632-14263080E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0437" y="3339954"/>
                <a:ext cx="120000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1991842B-BE70-E940-BDC8-F8304C0DB8ED}"/>
                  </a:ext>
                </a:extLst>
              </p:cNvPr>
              <p:cNvSpPr txBox="1"/>
              <p:nvPr/>
            </p:nvSpPr>
            <p:spPr bwMode="auto">
              <a:xfrm>
                <a:off x="1123790" y="3798923"/>
                <a:ext cx="2088530" cy="87145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zh-TW" altLang="en-US" sz="1800" i="1" dirty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1800" i="1" dirty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  <m:r>
                            <a:rPr lang="en-US" altLang="zh-TW" sz="1800" i="1" dirty="0">
                              <a:latin typeface="Cambria Math" panose="02040503050406030204" pitchFamily="18" charset="0"/>
                              <a:ea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𝑧</m:t>
                          </m:r>
                        </m:e>
                      </m:nary>
                      <m:r>
                        <a:rPr lang="en-US" altLang="zh-TW" sz="18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1991842B-BE70-E940-BDC8-F8304C0DB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3790" y="3798923"/>
                <a:ext cx="2088530" cy="871457"/>
              </a:xfrm>
              <a:prstGeom prst="rect">
                <a:avLst/>
              </a:prstGeom>
              <a:blipFill>
                <a:blip r:embed="rId6"/>
                <a:stretch>
                  <a:fillRect l="-29091" t="-95652" b="-1507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C5C11628-704C-8A48-B0C0-20222BA82F03}"/>
                  </a:ext>
                </a:extLst>
              </p:cNvPr>
              <p:cNvSpPr txBox="1"/>
              <p:nvPr/>
            </p:nvSpPr>
            <p:spPr bwMode="auto">
              <a:xfrm>
                <a:off x="4017315" y="3768244"/>
                <a:ext cx="1944216" cy="87145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zh-TW" altLang="en-US" sz="1800" i="1" dirty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1800" i="1" dirty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  <m:r>
                            <a:rPr lang="en-US" altLang="zh-TW" sz="1800" i="1" dirty="0">
                              <a:latin typeface="Cambria Math" panose="02040503050406030204" pitchFamily="18" charset="0"/>
                              <a:ea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US" altLang="zh-TW" sz="18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C5C11628-704C-8A48-B0C0-20222BA82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17315" y="3768244"/>
                <a:ext cx="1944216" cy="871457"/>
              </a:xfrm>
              <a:prstGeom prst="rect">
                <a:avLst/>
              </a:prstGeom>
              <a:blipFill>
                <a:blip r:embed="rId7"/>
                <a:stretch>
                  <a:fillRect l="-31818" t="-94286" b="-1485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向右箭號 1">
            <a:extLst>
              <a:ext uri="{FF2B5EF4-FFF2-40B4-BE49-F238E27FC236}">
                <a16:creationId xmlns:a16="http://schemas.microsoft.com/office/drawing/2014/main" id="{D65EEAEB-D429-7449-815A-F83E7C73E8DE}"/>
              </a:ext>
            </a:extLst>
          </p:cNvPr>
          <p:cNvSpPr/>
          <p:nvPr/>
        </p:nvSpPr>
        <p:spPr>
          <a:xfrm>
            <a:off x="3441269" y="4126639"/>
            <a:ext cx="360040" cy="216024"/>
          </a:xfrm>
          <a:prstGeom prst="rightArrow">
            <a:avLst/>
          </a:prstGeom>
          <a:solidFill>
            <a:srgbClr val="00B050"/>
          </a:solidFill>
        </p:spPr>
        <p:txBody>
          <a:bodyPr wrap="none" rtlCol="0" anchor="ctr">
            <a:spAutoFit/>
          </a:bodyPr>
          <a:lstStyle/>
          <a:p>
            <a:pPr algn="ctr"/>
            <a:endParaRPr kumimoji="1" lang="zh-TW" altLang="en-US" sz="1800" dirty="0"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7311E18-7478-4E60-2068-549395EF696F}"/>
                  </a:ext>
                </a:extLst>
              </p:cNvPr>
              <p:cNvSpPr txBox="1"/>
              <p:nvPr/>
            </p:nvSpPr>
            <p:spPr bwMode="auto">
              <a:xfrm>
                <a:off x="3212320" y="1350638"/>
                <a:ext cx="571263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800" dirty="0">
                    <a:cs typeface="Times New Roman" panose="02020603050405020304" pitchFamily="18" charset="0"/>
                  </a:rPr>
                  <a:t>The above can be generalized to ODE of arbitrary order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7311E18-7478-4E60-2068-549395EF6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12320" y="1350638"/>
                <a:ext cx="5712638" cy="369332"/>
              </a:xfrm>
              <a:prstGeom prst="rect">
                <a:avLst/>
              </a:prstGeom>
              <a:blipFill>
                <a:blip r:embed="rId8"/>
                <a:stretch>
                  <a:fillRect l="-665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22">
                <a:extLst>
                  <a:ext uri="{FF2B5EF4-FFF2-40B4-BE49-F238E27FC236}">
                    <a16:creationId xmlns:a16="http://schemas.microsoft.com/office/drawing/2014/main" id="{EB136517-3407-E2D0-1526-559BC3CCF3C7}"/>
                  </a:ext>
                </a:extLst>
              </p:cNvPr>
              <p:cNvSpPr txBox="1"/>
              <p:nvPr/>
            </p:nvSpPr>
            <p:spPr bwMode="auto">
              <a:xfrm>
                <a:off x="4642420" y="2469623"/>
                <a:ext cx="2482474" cy="64812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1800" i="1"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7" name="文字方塊 22">
                <a:extLst>
                  <a:ext uri="{FF2B5EF4-FFF2-40B4-BE49-F238E27FC236}">
                    <a16:creationId xmlns:a16="http://schemas.microsoft.com/office/drawing/2014/main" id="{EB136517-3407-E2D0-1526-559BC3CCF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2420" y="2469623"/>
                <a:ext cx="2482474" cy="648126"/>
              </a:xfrm>
              <a:prstGeom prst="rect">
                <a:avLst/>
              </a:prstGeom>
              <a:blipFill>
                <a:blip r:embed="rId9"/>
                <a:stretch>
                  <a:fillRect b="-384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26">
                <a:extLst>
                  <a:ext uri="{FF2B5EF4-FFF2-40B4-BE49-F238E27FC236}">
                    <a16:creationId xmlns:a16="http://schemas.microsoft.com/office/drawing/2014/main" id="{1006FBD6-205E-97F8-76FB-F930DB1D64A7}"/>
                  </a:ext>
                </a:extLst>
              </p:cNvPr>
              <p:cNvSpPr txBox="1"/>
              <p:nvPr/>
            </p:nvSpPr>
            <p:spPr bwMode="auto">
              <a:xfrm>
                <a:off x="6659959" y="3908627"/>
                <a:ext cx="2140458" cy="61824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1800" i="1"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文字方塊 26">
                <a:extLst>
                  <a:ext uri="{FF2B5EF4-FFF2-40B4-BE49-F238E27FC236}">
                    <a16:creationId xmlns:a16="http://schemas.microsoft.com/office/drawing/2014/main" id="{1006FBD6-205E-97F8-76FB-F930DB1D6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59959" y="3908627"/>
                <a:ext cx="2140458" cy="618246"/>
              </a:xfrm>
              <a:prstGeom prst="rect">
                <a:avLst/>
              </a:prstGeom>
              <a:blipFill>
                <a:blip r:embed="rId10"/>
                <a:stretch>
                  <a:fillRect b="-2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758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2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2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2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2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2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1" grpId="0"/>
      <p:bldP spid="132106" grpId="0"/>
      <p:bldP spid="132111" grpId="0"/>
      <p:bldP spid="132112" grpId="0"/>
      <p:bldP spid="22" grpId="0" animBg="1"/>
      <p:bldP spid="23" grpId="0" animBg="1"/>
      <p:bldP spid="24" grpId="0" animBg="1"/>
      <p:bldP spid="25" grpId="0" animBg="1"/>
      <p:bldP spid="2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A88E1-AC1A-D9EF-2EDC-A30B706A1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2">
            <a:extLst>
              <a:ext uri="{FF2B5EF4-FFF2-40B4-BE49-F238E27FC236}">
                <a16:creationId xmlns:a16="http://schemas.microsoft.com/office/drawing/2014/main" id="{240AF74F-B5FC-C14F-6CED-427937F6A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32102" name="Rectangle 4">
            <a:extLst>
              <a:ext uri="{FF2B5EF4-FFF2-40B4-BE49-F238E27FC236}">
                <a16:creationId xmlns:a16="http://schemas.microsoft.com/office/drawing/2014/main" id="{79A6AC9B-0134-83C6-5FC0-A4469D7BF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32104" name="Rectangle 6">
            <a:extLst>
              <a:ext uri="{FF2B5EF4-FFF2-40B4-BE49-F238E27FC236}">
                <a16:creationId xmlns:a16="http://schemas.microsoft.com/office/drawing/2014/main" id="{C34A6452-E3C7-3EE1-48E5-AD54C1818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106" name="文字方塊 9">
                <a:extLst>
                  <a:ext uri="{FF2B5EF4-FFF2-40B4-BE49-F238E27FC236}">
                    <a16:creationId xmlns:a16="http://schemas.microsoft.com/office/drawing/2014/main" id="{277C5352-0924-617C-6F66-CE252B6F3D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4903" y="906192"/>
                <a:ext cx="324769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1800" dirty="0"/>
                  <a:t>If </a:t>
                </a:r>
                <a14:m>
                  <m:oMath xmlns:m="http://schemas.openxmlformats.org/officeDocument/2006/math">
                    <m:r>
                      <a:rPr lang="en-US" altLang="zh-TW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TW" sz="1800" dirty="0"/>
                  <a:t> is imaginary, </a:t>
                </a:r>
                <a:endParaRPr lang="zh-TW" altLang="en-US" sz="1800" dirty="0"/>
              </a:p>
            </p:txBody>
          </p:sp>
        </mc:Choice>
        <mc:Fallback xmlns="">
          <p:sp>
            <p:nvSpPr>
              <p:cNvPr id="132106" name="文字方塊 9">
                <a:extLst>
                  <a:ext uri="{FF2B5EF4-FFF2-40B4-BE49-F238E27FC236}">
                    <a16:creationId xmlns:a16="http://schemas.microsoft.com/office/drawing/2014/main" id="{277C5352-0924-617C-6F66-CE252B6F3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4903" y="906192"/>
                <a:ext cx="3247696" cy="369332"/>
              </a:xfrm>
              <a:prstGeom prst="rect">
                <a:avLst/>
              </a:prstGeom>
              <a:blipFill>
                <a:blip r:embed="rId2"/>
                <a:stretch>
                  <a:fillRect l="-1556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107" name="Rectangle 8">
            <a:extLst>
              <a:ext uri="{FF2B5EF4-FFF2-40B4-BE49-F238E27FC236}">
                <a16:creationId xmlns:a16="http://schemas.microsoft.com/office/drawing/2014/main" id="{768BCA48-D3F9-6105-C378-25EE39FC0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32109" name="Rectangle 10">
            <a:extLst>
              <a:ext uri="{FF2B5EF4-FFF2-40B4-BE49-F238E27FC236}">
                <a16:creationId xmlns:a16="http://schemas.microsoft.com/office/drawing/2014/main" id="{EF4454F4-EB88-0C22-592A-BDFCFCECF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32113" name="Rectangle 12">
            <a:extLst>
              <a:ext uri="{FF2B5EF4-FFF2-40B4-BE49-F238E27FC236}">
                <a16:creationId xmlns:a16="http://schemas.microsoft.com/office/drawing/2014/main" id="{25C73F2E-FABD-CDEC-AA3E-9D0082D1D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32115" name="矩形 18">
            <a:extLst>
              <a:ext uri="{FF2B5EF4-FFF2-40B4-BE49-F238E27FC236}">
                <a16:creationId xmlns:a16="http://schemas.microsoft.com/office/drawing/2014/main" id="{D843174B-EC85-29E0-4EAD-89E09A818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238" y="5203772"/>
            <a:ext cx="46410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最後取實數部即可得實數解</a:t>
            </a:r>
            <a:r>
              <a:rPr lang="en-US" altLang="zh-TW" sz="1800" dirty="0"/>
              <a:t> Pick the real part </a:t>
            </a:r>
            <a:endParaRPr lang="zh-TW" alt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F77A3AF5-7F84-D370-B424-D698BBA37FE6}"/>
                  </a:ext>
                </a:extLst>
              </p:cNvPr>
              <p:cNvSpPr txBox="1"/>
              <p:nvPr/>
            </p:nvSpPr>
            <p:spPr bwMode="auto">
              <a:xfrm>
                <a:off x="1059311" y="521629"/>
                <a:ext cx="1200008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F77A3AF5-7F84-D370-B424-D698BBA37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311" y="521629"/>
                <a:ext cx="120000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32A66B22-1092-1F81-B88F-0A28909E433E}"/>
                  </a:ext>
                </a:extLst>
              </p:cNvPr>
              <p:cNvSpPr txBox="1"/>
              <p:nvPr/>
            </p:nvSpPr>
            <p:spPr bwMode="auto">
              <a:xfrm>
                <a:off x="5070065" y="4805183"/>
                <a:ext cx="3424464" cy="38196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18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32A66B22-1092-1F81-B88F-0A28909E4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70065" y="4805183"/>
                <a:ext cx="3424464" cy="381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6EEB8FEC-6BD4-C1D5-5AD7-5D1F30960E35}"/>
                  </a:ext>
                </a:extLst>
              </p:cNvPr>
              <p:cNvSpPr/>
              <p:nvPr/>
            </p:nvSpPr>
            <p:spPr>
              <a:xfrm>
                <a:off x="5632078" y="5222023"/>
                <a:ext cx="1093312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1800">
                          <a:latin typeface="Cambria Math" panose="02040503050406030204" pitchFamily="18" charset="0"/>
                        </a:rPr>
                        <m:t>Re</m:t>
                      </m:r>
                      <m:r>
                        <a:rPr lang="en-US" altLang="zh-TW" sz="18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6EEB8FEC-6BD4-C1D5-5AD7-5D1F30960E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078" y="5222023"/>
                <a:ext cx="1093312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0AA13ACC-85A4-9ADF-8672-A44EA871685F}"/>
                  </a:ext>
                </a:extLst>
              </p:cNvPr>
              <p:cNvSpPr txBox="1"/>
              <p:nvPr/>
            </p:nvSpPr>
            <p:spPr bwMode="auto">
              <a:xfrm>
                <a:off x="1071791" y="5694836"/>
                <a:ext cx="774065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kumimoji="1" lang="zh-TW" altLang="en-US" sz="1800" dirty="0"/>
                  <a:t>有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zh-TW" altLang="en-US" sz="1800" i="1">
                        <a:latin typeface="Cambria Math" panose="02040503050406030204" pitchFamily="18" charset="0"/>
                      </a:rPr>
                      <m:t>個解</m:t>
                    </m:r>
                  </m:oMath>
                </a14:m>
                <a:r>
                  <a:rPr kumimoji="1" lang="zh-TW" altLang="en-US" sz="1800" dirty="0"/>
                  <a:t>就有</a:t>
                </a:r>
                <a14:m>
                  <m:oMath xmlns:m="http://schemas.openxmlformats.org/officeDocument/2006/math">
                    <m:r>
                      <a:rPr kumimoji="1" lang="en-US" altLang="zh-TW" sz="1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kumimoji="1" lang="zh-TW" altLang="en-US" sz="1800" dirty="0"/>
                  <a:t>個未知數，因此就需要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kumimoji="1" lang="zh-TW" altLang="en-US" sz="1800" dirty="0"/>
                  <a:t>個起始條件，</a:t>
                </a:r>
                <a:r>
                  <a:rPr kumimoji="1" lang="en-US" altLang="zh-TW" sz="1800" dirty="0"/>
                  <a:t>fit initial conditions.</a:t>
                </a:r>
                <a:endParaRPr kumimoji="1" lang="zh-TW" altLang="en-US" sz="18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0AA13ACC-85A4-9ADF-8672-A44EA8716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1791" y="5694836"/>
                <a:ext cx="7740650" cy="369332"/>
              </a:xfrm>
              <a:prstGeom prst="rect">
                <a:avLst/>
              </a:prstGeom>
              <a:blipFill>
                <a:blip r:embed="rId6"/>
                <a:stretch>
                  <a:fillRect l="-655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374C7778-4F38-8248-6270-5011EF76CD9E}"/>
                  </a:ext>
                </a:extLst>
              </p:cNvPr>
              <p:cNvSpPr/>
              <p:nvPr/>
            </p:nvSpPr>
            <p:spPr>
              <a:xfrm>
                <a:off x="1079238" y="6121278"/>
                <a:ext cx="720929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sz="1800" dirty="0"/>
                  <a:t>一般就是起始值及起始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zh-TW" altLang="en-US" sz="1800" dirty="0"/>
                  <a:t>次以下微分。</a:t>
                </a:r>
                <a:r>
                  <a:rPr lang="en-US" altLang="zh-TW" sz="1800" dirty="0"/>
                  <a:t>Initial condition contains initial value and initial derivatives of order smaller than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TW" sz="1800" dirty="0"/>
                  <a:t>.</a:t>
                </a:r>
                <a:endParaRPr lang="zh-TW" altLang="en-US" sz="1800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374C7778-4F38-8248-6270-5011EF76C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238" y="6121278"/>
                <a:ext cx="7209295" cy="646331"/>
              </a:xfrm>
              <a:prstGeom prst="rect">
                <a:avLst/>
              </a:prstGeom>
              <a:blipFill>
                <a:blip r:embed="rId7"/>
                <a:stretch>
                  <a:fillRect l="-527" t="-1923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22">
                <a:extLst>
                  <a:ext uri="{FF2B5EF4-FFF2-40B4-BE49-F238E27FC236}">
                    <a16:creationId xmlns:a16="http://schemas.microsoft.com/office/drawing/2014/main" id="{1C3CA569-16CB-98AC-3F98-E1A51BAAEB4C}"/>
                  </a:ext>
                </a:extLst>
              </p:cNvPr>
              <p:cNvSpPr txBox="1"/>
              <p:nvPr/>
            </p:nvSpPr>
            <p:spPr bwMode="auto">
              <a:xfrm>
                <a:off x="2817580" y="906192"/>
                <a:ext cx="1283365" cy="378245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9" name="文字方塊 22">
                <a:extLst>
                  <a:ext uri="{FF2B5EF4-FFF2-40B4-BE49-F238E27FC236}">
                    <a16:creationId xmlns:a16="http://schemas.microsoft.com/office/drawing/2014/main" id="{1C3CA569-16CB-98AC-3F98-E1A51BAAE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7580" y="906192"/>
                <a:ext cx="1283365" cy="3782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14">
                <a:extLst>
                  <a:ext uri="{FF2B5EF4-FFF2-40B4-BE49-F238E27FC236}">
                    <a16:creationId xmlns:a16="http://schemas.microsoft.com/office/drawing/2014/main" id="{5EC6DE7E-54D7-401A-C804-F30C346D56D0}"/>
                  </a:ext>
                </a:extLst>
              </p:cNvPr>
              <p:cNvSpPr/>
              <p:nvPr/>
            </p:nvSpPr>
            <p:spPr>
              <a:xfrm>
                <a:off x="1079239" y="1905442"/>
                <a:ext cx="2475037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18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Re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0" name="矩形 14">
                <a:extLst>
                  <a:ext uri="{FF2B5EF4-FFF2-40B4-BE49-F238E27FC236}">
                    <a16:creationId xmlns:a16="http://schemas.microsoft.com/office/drawing/2014/main" id="{5EC6DE7E-54D7-401A-C804-F30C346D5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239" y="1905442"/>
                <a:ext cx="2475037" cy="369332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23">
                <a:extLst>
                  <a:ext uri="{FF2B5EF4-FFF2-40B4-BE49-F238E27FC236}">
                    <a16:creationId xmlns:a16="http://schemas.microsoft.com/office/drawing/2014/main" id="{7E7CD34D-4AD3-E69A-98C1-3BCA4CBF76D7}"/>
                  </a:ext>
                </a:extLst>
              </p:cNvPr>
              <p:cNvSpPr txBox="1"/>
              <p:nvPr/>
            </p:nvSpPr>
            <p:spPr bwMode="auto">
              <a:xfrm>
                <a:off x="1053681" y="1400698"/>
                <a:ext cx="4854278" cy="387927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𝑖𝐴</m:t>
                      </m:r>
                      <m:func>
                        <m:func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1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文字方塊 23">
                <a:extLst>
                  <a:ext uri="{FF2B5EF4-FFF2-40B4-BE49-F238E27FC236}">
                    <a16:creationId xmlns:a16="http://schemas.microsoft.com/office/drawing/2014/main" id="{7E7CD34D-4AD3-E69A-98C1-3BCA4CBF7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3681" y="1400698"/>
                <a:ext cx="4854278" cy="387927"/>
              </a:xfrm>
              <a:prstGeom prst="rect">
                <a:avLst/>
              </a:prstGeom>
              <a:blipFill>
                <a:blip r:embed="rId10"/>
                <a:stretch>
                  <a:fillRect b="-967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35C64A1-4324-BE3C-CBCC-92FF532BA196}"/>
              </a:ext>
            </a:extLst>
          </p:cNvPr>
          <p:cNvSpPr txBox="1"/>
          <p:nvPr/>
        </p:nvSpPr>
        <p:spPr bwMode="auto">
          <a:xfrm>
            <a:off x="3682668" y="1905442"/>
            <a:ext cx="38164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cs typeface="Times New Roman" panose="02020603050405020304" pitchFamily="18" charset="0"/>
              </a:rPr>
              <a:t>The solution is oscillating SHM.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9">
                <a:extLst>
                  <a:ext uri="{FF2B5EF4-FFF2-40B4-BE49-F238E27FC236}">
                    <a16:creationId xmlns:a16="http://schemas.microsoft.com/office/drawing/2014/main" id="{EE6B0D5F-558B-27F8-3DFD-A17350416E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4903" y="2441448"/>
                <a:ext cx="138685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1800" dirty="0"/>
                  <a:t>If </a:t>
                </a:r>
                <a14:m>
                  <m:oMath xmlns:m="http://schemas.openxmlformats.org/officeDocument/2006/math">
                    <m:r>
                      <a:rPr lang="en-US" altLang="zh-TW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TW" sz="1800" dirty="0"/>
                  <a:t> is real, </a:t>
                </a:r>
                <a:endParaRPr lang="zh-TW" altLang="en-US" sz="1800" dirty="0"/>
              </a:p>
            </p:txBody>
          </p:sp>
        </mc:Choice>
        <mc:Fallback xmlns="">
          <p:sp>
            <p:nvSpPr>
              <p:cNvPr id="13" name="文字方塊 9">
                <a:extLst>
                  <a:ext uri="{FF2B5EF4-FFF2-40B4-BE49-F238E27FC236}">
                    <a16:creationId xmlns:a16="http://schemas.microsoft.com/office/drawing/2014/main" id="{EE6B0D5F-558B-27F8-3DFD-A17350416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4903" y="2441448"/>
                <a:ext cx="1386857" cy="369332"/>
              </a:xfrm>
              <a:prstGeom prst="rect">
                <a:avLst/>
              </a:prstGeom>
              <a:blipFill>
                <a:blip r:embed="rId11"/>
                <a:stretch>
                  <a:fillRect l="-3604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22">
                <a:extLst>
                  <a:ext uri="{FF2B5EF4-FFF2-40B4-BE49-F238E27FC236}">
                    <a16:creationId xmlns:a16="http://schemas.microsoft.com/office/drawing/2014/main" id="{8DDA570F-DF74-EB63-2BCB-F8D7662B3304}"/>
                  </a:ext>
                </a:extLst>
              </p:cNvPr>
              <p:cNvSpPr txBox="1"/>
              <p:nvPr/>
            </p:nvSpPr>
            <p:spPr bwMode="auto">
              <a:xfrm>
                <a:off x="2292179" y="2431766"/>
                <a:ext cx="1315425" cy="374270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4" name="文字方塊 22">
                <a:extLst>
                  <a:ext uri="{FF2B5EF4-FFF2-40B4-BE49-F238E27FC236}">
                    <a16:creationId xmlns:a16="http://schemas.microsoft.com/office/drawing/2014/main" id="{8DDA570F-DF74-EB63-2BCB-F8D7662B3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92179" y="2431766"/>
                <a:ext cx="1315425" cy="37427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B5965463-A8C5-FC8F-9271-BC5096FF292D}"/>
                  </a:ext>
                </a:extLst>
              </p:cNvPr>
              <p:cNvSpPr/>
              <p:nvPr/>
            </p:nvSpPr>
            <p:spPr>
              <a:xfrm>
                <a:off x="1080252" y="2893351"/>
                <a:ext cx="1662891" cy="37427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Re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B5965463-A8C5-FC8F-9271-BC5096FF29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252" y="2893351"/>
                <a:ext cx="1662891" cy="37427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095BC6D6-09F7-735D-EABC-9677A116DB73}"/>
              </a:ext>
            </a:extLst>
          </p:cNvPr>
          <p:cNvSpPr txBox="1"/>
          <p:nvPr/>
        </p:nvSpPr>
        <p:spPr bwMode="auto">
          <a:xfrm>
            <a:off x="2843944" y="2885620"/>
            <a:ext cx="59765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cs typeface="Times New Roman" panose="02020603050405020304" pitchFamily="18" charset="0"/>
              </a:rPr>
              <a:t>The solution is exponentially decreasing or increasing.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9">
                <a:extLst>
                  <a:ext uri="{FF2B5EF4-FFF2-40B4-BE49-F238E27FC236}">
                    <a16:creationId xmlns:a16="http://schemas.microsoft.com/office/drawing/2014/main" id="{2711F4B8-60FE-4D59-7910-8C9939D60B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4903" y="3450169"/>
                <a:ext cx="171824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1800" dirty="0"/>
                  <a:t>If </a:t>
                </a:r>
                <a14:m>
                  <m:oMath xmlns:m="http://schemas.openxmlformats.org/officeDocument/2006/math">
                    <m:r>
                      <a:rPr lang="en-US" altLang="zh-TW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TW" sz="1800" dirty="0"/>
                  <a:t> is complex, </a:t>
                </a:r>
                <a:endParaRPr lang="zh-TW" altLang="en-US" sz="1800" dirty="0"/>
              </a:p>
            </p:txBody>
          </p:sp>
        </mc:Choice>
        <mc:Fallback xmlns="">
          <p:sp>
            <p:nvSpPr>
              <p:cNvPr id="18" name="文字方塊 9">
                <a:extLst>
                  <a:ext uri="{FF2B5EF4-FFF2-40B4-BE49-F238E27FC236}">
                    <a16:creationId xmlns:a16="http://schemas.microsoft.com/office/drawing/2014/main" id="{2711F4B8-60FE-4D59-7910-8C9939D60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4903" y="3450169"/>
                <a:ext cx="1718240" cy="369332"/>
              </a:xfrm>
              <a:prstGeom prst="rect">
                <a:avLst/>
              </a:prstGeom>
              <a:blipFill>
                <a:blip r:embed="rId14"/>
                <a:stretch>
                  <a:fillRect l="-2920" t="-6667" r="-1460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22">
                <a:extLst>
                  <a:ext uri="{FF2B5EF4-FFF2-40B4-BE49-F238E27FC236}">
                    <a16:creationId xmlns:a16="http://schemas.microsoft.com/office/drawing/2014/main" id="{A5B47C3F-FB77-01F6-B7A0-5CB32B4431C6}"/>
                  </a:ext>
                </a:extLst>
              </p:cNvPr>
              <p:cNvSpPr txBox="1"/>
              <p:nvPr/>
            </p:nvSpPr>
            <p:spPr bwMode="auto">
              <a:xfrm>
                <a:off x="2738507" y="3439781"/>
                <a:ext cx="3579313" cy="38792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9" name="文字方塊 22">
                <a:extLst>
                  <a:ext uri="{FF2B5EF4-FFF2-40B4-BE49-F238E27FC236}">
                    <a16:creationId xmlns:a16="http://schemas.microsoft.com/office/drawing/2014/main" id="{A5B47C3F-FB77-01F6-B7A0-5CB32B443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38507" y="3439781"/>
                <a:ext cx="3579313" cy="38792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4">
                <a:extLst>
                  <a:ext uri="{FF2B5EF4-FFF2-40B4-BE49-F238E27FC236}">
                    <a16:creationId xmlns:a16="http://schemas.microsoft.com/office/drawing/2014/main" id="{780959E5-789E-D3B6-AE68-CE78BCE546FA}"/>
                  </a:ext>
                </a:extLst>
              </p:cNvPr>
              <p:cNvSpPr/>
              <p:nvPr/>
            </p:nvSpPr>
            <p:spPr>
              <a:xfrm>
                <a:off x="1080252" y="3902072"/>
                <a:ext cx="3046475" cy="37427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Re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0" name="矩形 14">
                <a:extLst>
                  <a:ext uri="{FF2B5EF4-FFF2-40B4-BE49-F238E27FC236}">
                    <a16:creationId xmlns:a16="http://schemas.microsoft.com/office/drawing/2014/main" id="{780959E5-789E-D3B6-AE68-CE78BCE546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252" y="3902072"/>
                <a:ext cx="3046475" cy="374270"/>
              </a:xfrm>
              <a:prstGeom prst="rect">
                <a:avLst/>
              </a:prstGeom>
              <a:blipFill>
                <a:blip r:embed="rId1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F70796BC-BA31-1E1D-F64B-0F15A172BE9B}"/>
              </a:ext>
            </a:extLst>
          </p:cNvPr>
          <p:cNvSpPr txBox="1"/>
          <p:nvPr/>
        </p:nvSpPr>
        <p:spPr bwMode="auto">
          <a:xfrm>
            <a:off x="1053680" y="4336096"/>
            <a:ext cx="72092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cs typeface="Times New Roman" panose="02020603050405020304" pitchFamily="18" charset="0"/>
              </a:rPr>
              <a:t>The solution is a oscillation with exponentially decreasing amplitude.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966E1E-323C-B912-86A4-461C159F01CF}"/>
              </a:ext>
            </a:extLst>
          </p:cNvPr>
          <p:cNvSpPr txBox="1"/>
          <p:nvPr/>
        </p:nvSpPr>
        <p:spPr bwMode="auto">
          <a:xfrm>
            <a:off x="1079238" y="4797152"/>
            <a:ext cx="41408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cs typeface="Times New Roman" panose="02020603050405020304" pitchFamily="18" charset="0"/>
              </a:rPr>
              <a:t>General solutions are linear combinations</a:t>
            </a:r>
          </a:p>
        </p:txBody>
      </p:sp>
      <p:pic>
        <p:nvPicPr>
          <p:cNvPr id="29" name="Picture 2" descr="1523">
            <a:extLst>
              <a:ext uri="{FF2B5EF4-FFF2-40B4-BE49-F238E27FC236}">
                <a16:creationId xmlns:a16="http://schemas.microsoft.com/office/drawing/2014/main" id="{925C387E-066F-FEF3-1B6A-FAC300B27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390" y="1183928"/>
            <a:ext cx="2120474" cy="173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C:\Users\Chia-Hung Chang\Downloads\Data\Knight\Media\Chapter14\Images\14_09Figure-F.jpg">
            <a:extLst>
              <a:ext uri="{FF2B5EF4-FFF2-40B4-BE49-F238E27FC236}">
                <a16:creationId xmlns:a16="http://schemas.microsoft.com/office/drawing/2014/main" id="{E09743EB-9DDB-E7EC-0A41-3698269E9B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03" r="64688" b="24198"/>
          <a:stretch/>
        </p:blipFill>
        <p:spPr bwMode="auto">
          <a:xfrm>
            <a:off x="4572001" y="179904"/>
            <a:ext cx="1872208" cy="116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78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15" grpId="0"/>
      <p:bldP spid="27" grpId="0" animBg="1"/>
      <p:bldP spid="3" grpId="0" animBg="1"/>
      <p:bldP spid="4" grpId="0"/>
      <p:bldP spid="5" grpId="0"/>
      <p:bldP spid="13" grpId="0"/>
      <p:bldP spid="14" grpId="0" animBg="1"/>
      <p:bldP spid="15" grpId="0" animBg="1"/>
      <p:bldP spid="17" grpId="0"/>
      <p:bldP spid="18" grpId="0"/>
      <p:bldP spid="19" grpId="0" animBg="1"/>
      <p:bldP spid="20" grpId="0" animBg="1"/>
      <p:bldP spid="26" grpId="0"/>
      <p:bldP spid="2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文字方塊 1"/>
          <p:cNvSpPr txBox="1">
            <a:spLocks noChangeArrowheads="1"/>
          </p:cNvSpPr>
          <p:nvPr/>
        </p:nvSpPr>
        <p:spPr bwMode="auto">
          <a:xfrm>
            <a:off x="1907704" y="476672"/>
            <a:ext cx="6121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周期外力下，有阻力的簡諧振盪器，也可以複數方法求解。</a:t>
            </a:r>
          </a:p>
        </p:txBody>
      </p:sp>
      <p:sp>
        <p:nvSpPr>
          <p:cNvPr id="13312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5" name="矩形 4"/>
          <p:cNvSpPr/>
          <p:nvPr/>
        </p:nvSpPr>
        <p:spPr>
          <a:xfrm>
            <a:off x="1936083" y="1642964"/>
            <a:ext cx="5724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zh-TW" sz="1800" kern="100" dirty="0">
                <a:latin typeface="Times New Roman"/>
                <a:ea typeface="新細明體"/>
                <a:cs typeface="Times New Roman"/>
              </a:rPr>
              <a:t>將它先推廣為複數的微分方程式</a:t>
            </a:r>
            <a:r>
              <a:rPr lang="zh-TW" altLang="en-US" sz="1800" kern="100" dirty="0">
                <a:latin typeface="Times New Roman"/>
                <a:ea typeface="新細明體"/>
                <a:cs typeface="Times New Roman"/>
              </a:rPr>
              <a:t>，注意右手邊的技巧：</a:t>
            </a:r>
            <a:endParaRPr lang="zh-TW" altLang="en-US" sz="1800" dirty="0">
              <a:ea typeface="新細明體" pitchFamily="18" charset="-120"/>
            </a:endParaRPr>
          </a:p>
        </p:txBody>
      </p:sp>
      <p:sp>
        <p:nvSpPr>
          <p:cNvPr id="133126" name="矩形 5"/>
          <p:cNvSpPr>
            <a:spLocks noChangeArrowheads="1"/>
          </p:cNvSpPr>
          <p:nvPr/>
        </p:nvSpPr>
        <p:spPr bwMode="auto">
          <a:xfrm>
            <a:off x="5652616" y="1125960"/>
            <a:ext cx="2030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非齊次微分方程式</a:t>
            </a:r>
          </a:p>
        </p:txBody>
      </p:sp>
      <p:sp>
        <p:nvSpPr>
          <p:cNvPr id="13312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3312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331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331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3313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331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331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331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pic>
        <p:nvPicPr>
          <p:cNvPr id="133147" name="Picture 2" descr="共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8" t="13431" r="32074" b="38933"/>
          <a:stretch>
            <a:fillRect/>
          </a:stretch>
        </p:blipFill>
        <p:spPr bwMode="auto">
          <a:xfrm>
            <a:off x="172395" y="238900"/>
            <a:ext cx="165735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F743B6D7-30DF-EE4C-9E53-CAA9821BDA3A}"/>
                  </a:ext>
                </a:extLst>
              </p:cNvPr>
              <p:cNvSpPr/>
              <p:nvPr/>
            </p:nvSpPr>
            <p:spPr>
              <a:xfrm>
                <a:off x="1907704" y="902957"/>
                <a:ext cx="3606316" cy="64812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i="1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zh-TW" altLang="en-US" sz="1800" i="1">
                          <a:latin typeface="Cambria Math" panose="02040503050406030204" pitchFamily="18" charset="0"/>
                        </a:rPr>
                        <m:t>＋</m:t>
                      </m:r>
                      <m:f>
                        <m:f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1800" i="1">
                          <a:latin typeface="Cambria Math"/>
                        </a:rPr>
                        <m:t>𝑥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𝑚</m:t>
                          </m:r>
                        </m:den>
                      </m:f>
                      <m:func>
                        <m:func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F743B6D7-30DF-EE4C-9E53-CAA9821BDA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902957"/>
                <a:ext cx="3606316" cy="648126"/>
              </a:xfrm>
              <a:prstGeom prst="rect">
                <a:avLst/>
              </a:prstGeom>
              <a:blipFill>
                <a:blip r:embed="rId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CEF079B2-80E9-5B4B-B1D2-1542159D3E1C}"/>
                  </a:ext>
                </a:extLst>
              </p:cNvPr>
              <p:cNvSpPr/>
              <p:nvPr/>
            </p:nvSpPr>
            <p:spPr>
              <a:xfrm>
                <a:off x="1909121" y="2428398"/>
                <a:ext cx="3313038" cy="64812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zh-TW" altLang="en-US" sz="1800" i="1">
                          <a:latin typeface="Cambria Math" panose="02040503050406030204" pitchFamily="18" charset="0"/>
                        </a:rPr>
                        <m:t>＋</m:t>
                      </m:r>
                      <m:f>
                        <m:f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CEF079B2-80E9-5B4B-B1D2-1542159D3E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121" y="2428398"/>
                <a:ext cx="3313038" cy="648126"/>
              </a:xfrm>
              <a:prstGeom prst="rect">
                <a:avLst/>
              </a:prstGeom>
              <a:blipFill>
                <a:blip r:embed="rId4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AF6D3BD3-616E-CE45-92C8-FE0DAFC32497}"/>
                  </a:ext>
                </a:extLst>
              </p:cNvPr>
              <p:cNvSpPr txBox="1"/>
              <p:nvPr/>
            </p:nvSpPr>
            <p:spPr bwMode="auto">
              <a:xfrm>
                <a:off x="5514020" y="3205417"/>
                <a:ext cx="2957989" cy="378245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CN" sz="18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8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altLang="zh-CN" sz="1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altLang="zh-CN" sz="1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𝑖</m:t>
                      </m:r>
                      <m:func>
                        <m:funcPr>
                          <m:ctrlP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8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CN" altLang="en-US" sz="1800" dirty="0">
                  <a:solidFill>
                    <a:prstClr val="black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AF6D3BD3-616E-CE45-92C8-FE0DAFC32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14020" y="3205417"/>
                <a:ext cx="2957989" cy="3782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E1F985BD-87AA-1D45-A3A4-71B1C7726F02}"/>
                  </a:ext>
                </a:extLst>
              </p:cNvPr>
              <p:cNvSpPr/>
              <p:nvPr/>
            </p:nvSpPr>
            <p:spPr>
              <a:xfrm>
                <a:off x="1936083" y="4416034"/>
                <a:ext cx="6408421" cy="64812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altLang="zh-TW" sz="1800" b="0" i="0" smtClean="0">
                              <a:latin typeface="Cambria Math" panose="02040503050406030204" pitchFamily="18" charset="0"/>
                            </a:rPr>
                            <m:t>Re</m:t>
                          </m:r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zh-TW" altLang="en-US" sz="1800" i="1">
                          <a:latin typeface="Cambria Math" panose="02040503050406030204" pitchFamily="18" charset="0"/>
                        </a:rPr>
                        <m:t>＋</m:t>
                      </m:r>
                      <m:f>
                        <m:f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zh-TW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 panose="02040503050406030204" pitchFamily="18" charset="0"/>
                            </a:rPr>
                            <m:t>Re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zh-TW" sz="1800">
                          <a:latin typeface="Cambria Math" panose="02040503050406030204" pitchFamily="18" charset="0"/>
                        </a:rPr>
                        <m:t>Re</m:t>
                      </m:r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zh-TW" sz="1800">
                          <a:latin typeface="Cambria Math" panose="02040503050406030204" pitchFamily="18" charset="0"/>
                        </a:rPr>
                        <m:t>Re</m:t>
                      </m:r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zh-TW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altLang="zh-TW" sz="1800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𝑚</m:t>
                          </m:r>
                        </m:den>
                      </m:f>
                      <m:func>
                        <m:func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E1F985BD-87AA-1D45-A3A4-71B1C7726F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083" y="4416034"/>
                <a:ext cx="6408421" cy="648126"/>
              </a:xfrm>
              <a:prstGeom prst="rect">
                <a:avLst/>
              </a:prstGeom>
              <a:blipFill>
                <a:blip r:embed="rId6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A3B40DF2-874E-D642-8067-0B21F53103EA}"/>
                  </a:ext>
                </a:extLst>
              </p:cNvPr>
              <p:cNvSpPr/>
              <p:nvPr/>
            </p:nvSpPr>
            <p:spPr>
              <a:xfrm>
                <a:off x="1907704" y="3660677"/>
                <a:ext cx="67457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zh-TW" altLang="en-US" sz="1800" kern="100" dirty="0">
                    <a:latin typeface="Times New Roman"/>
                    <a:ea typeface="新細明體"/>
                    <a:cs typeface="Times New Roman"/>
                  </a:rPr>
                  <a:t>取此</a:t>
                </a:r>
                <a:r>
                  <a:rPr lang="zh-TW" altLang="zh-TW" sz="1800" kern="100" dirty="0">
                    <a:latin typeface="Times New Roman"/>
                    <a:ea typeface="新細明體"/>
                    <a:cs typeface="Times New Roman"/>
                  </a:rPr>
                  <a:t>複數的微分方程式</a:t>
                </a:r>
                <a:r>
                  <a:rPr lang="zh-TW" altLang="en-US" sz="1800" kern="100" dirty="0">
                    <a:latin typeface="Times New Roman"/>
                    <a:ea typeface="新細明體"/>
                    <a:cs typeface="Times New Roman"/>
                  </a:rPr>
                  <a:t>的實數部，果然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800">
                        <a:latin typeface="Cambria Math" panose="02040503050406030204" pitchFamily="18" charset="0"/>
                      </a:rPr>
                      <m:t>Re</m:t>
                    </m:r>
                    <m:d>
                      <m:d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zh-TW" altLang="en-US" sz="1800" kern="100" dirty="0">
                    <a:latin typeface="Times New Roman"/>
                    <a:ea typeface="新細明體"/>
                    <a:cs typeface="Times New Roman"/>
                  </a:rPr>
                  <a:t>滿足原來的方程式：</a:t>
                </a:r>
                <a:endParaRPr lang="zh-TW" altLang="en-US" sz="1800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A3B40DF2-874E-D642-8067-0B21F53103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660677"/>
                <a:ext cx="6745757" cy="369332"/>
              </a:xfrm>
              <a:prstGeom prst="rect">
                <a:avLst/>
              </a:prstGeom>
              <a:blipFill>
                <a:blip r:embed="rId7"/>
                <a:stretch>
                  <a:fillRect l="-752" t="-666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0AE7D58A-D9E6-E843-9006-265AD39DDA99}"/>
                  </a:ext>
                </a:extLst>
              </p:cNvPr>
              <p:cNvSpPr/>
              <p:nvPr/>
            </p:nvSpPr>
            <p:spPr>
              <a:xfrm>
                <a:off x="1936083" y="5493504"/>
                <a:ext cx="1234632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1800">
                          <a:latin typeface="Cambria Math" panose="02040503050406030204" pitchFamily="18" charset="0"/>
                        </a:rPr>
                        <m:t>Re</m:t>
                      </m:r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0AE7D58A-D9E6-E843-9006-265AD39DDA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083" y="5493504"/>
                <a:ext cx="123463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3">
                <a:extLst>
                  <a:ext uri="{FF2B5EF4-FFF2-40B4-BE49-F238E27FC236}">
                    <a16:creationId xmlns:a16="http://schemas.microsoft.com/office/drawing/2014/main" id="{87D30E2A-433D-86A4-FC65-3C93B0CB8E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6083" y="1994800"/>
                <a:ext cx="6787162" cy="378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1800" dirty="0"/>
                  <a:t>Elevate the real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TW" sz="1800" dirty="0"/>
                  <a:t> into a complex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en-US" altLang="zh-TW" sz="1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sz="1800" dirty="0"/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zh-TW" altLang="zh-TW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  <m:r>
                          <a:rPr lang="en-US" altLang="zh-TW" sz="1800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zh-TW" sz="1800" dirty="0"/>
                  <a:t> replacing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TW" altLang="zh-TW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1800">
                            <a:latin typeface="Cambria Math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zh-TW" altLang="zh-TW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  <m:r>
                          <a:rPr lang="en-US" altLang="zh-TW" sz="1800" i="1">
                            <a:latin typeface="Cambria Math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US" altLang="zh-TW" sz="1800" dirty="0"/>
                  <a:t>. </a:t>
                </a:r>
                <a:endParaRPr lang="zh-TW" altLang="en-US" sz="1800" dirty="0"/>
              </a:p>
            </p:txBody>
          </p:sp>
        </mc:Choice>
        <mc:Fallback xmlns="">
          <p:sp>
            <p:nvSpPr>
              <p:cNvPr id="2" name="矩形 3">
                <a:extLst>
                  <a:ext uri="{FF2B5EF4-FFF2-40B4-BE49-F238E27FC236}">
                    <a16:creationId xmlns:a16="http://schemas.microsoft.com/office/drawing/2014/main" id="{87D30E2A-433D-86A4-FC65-3C93B0CB8E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36083" y="1994800"/>
                <a:ext cx="6787162" cy="378245"/>
              </a:xfrm>
              <a:prstGeom prst="rect">
                <a:avLst/>
              </a:prstGeom>
              <a:blipFill>
                <a:blip r:embed="rId9"/>
                <a:stretch>
                  <a:fillRect l="-748" b="-225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B28F55A-D1BC-3023-1DF4-12E094E80EE2}"/>
              </a:ext>
            </a:extLst>
          </p:cNvPr>
          <p:cNvSpPr txBox="1"/>
          <p:nvPr/>
        </p:nvSpPr>
        <p:spPr bwMode="auto">
          <a:xfrm>
            <a:off x="1907704" y="4021206"/>
            <a:ext cx="7146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cs typeface="Times New Roman" panose="02020603050405020304" pitchFamily="18" charset="0"/>
              </a:rPr>
              <a:t>Take the real part of the whole equation and we recover the original ODE.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DBEFE1-F434-DE3D-F885-D77B82A8AD48}"/>
              </a:ext>
            </a:extLst>
          </p:cNvPr>
          <p:cNvSpPr txBox="1"/>
          <p:nvPr/>
        </p:nvSpPr>
        <p:spPr bwMode="auto">
          <a:xfrm>
            <a:off x="1936083" y="5136114"/>
            <a:ext cx="57246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1800" dirty="0">
                <a:cs typeface="Times New Roman" panose="02020603050405020304" pitchFamily="18" charset="0"/>
              </a:rPr>
              <a:t>with solutions which are the real part of </a:t>
            </a:r>
            <a:r>
              <a:rPr lang="en-US" altLang="zh-TW" sz="1800" dirty="0">
                <a:latin typeface="Cambria Math" panose="02040503050406030204" pitchFamily="18" charset="0"/>
              </a:rPr>
              <a:t>𝑧.</a:t>
            </a:r>
            <a:r>
              <a:rPr lang="en-US" sz="1800" dirty="0"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038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 animBg="1"/>
      <p:bldP spid="36" grpId="0" animBg="1"/>
      <p:bldP spid="33" grpId="0" animBg="1"/>
      <p:bldP spid="37" grpId="0"/>
      <p:bldP spid="3" grpId="0" animBg="1"/>
      <p:bldP spid="2" grpId="0"/>
      <p:bldP spid="4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3312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3312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43371" name="矩形 10"/>
          <p:cNvSpPr>
            <a:spLocks noChangeArrowheads="1"/>
          </p:cNvSpPr>
          <p:nvPr/>
        </p:nvSpPr>
        <p:spPr bwMode="auto">
          <a:xfrm>
            <a:off x="1917202" y="1824281"/>
            <a:ext cx="2262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我們可以依舊猜解為</a:t>
            </a:r>
          </a:p>
        </p:txBody>
      </p:sp>
      <p:sp>
        <p:nvSpPr>
          <p:cNvPr id="1331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331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43376" name="文字方塊 15"/>
          <p:cNvSpPr txBox="1">
            <a:spLocks noChangeArrowheads="1"/>
          </p:cNvSpPr>
          <p:nvPr/>
        </p:nvSpPr>
        <p:spPr bwMode="auto">
          <a:xfrm>
            <a:off x="5301752" y="1824281"/>
            <a:ext cx="1368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代入上式</a:t>
            </a:r>
          </a:p>
        </p:txBody>
      </p:sp>
      <p:sp>
        <p:nvSpPr>
          <p:cNvPr id="143377" name="矩形 16"/>
          <p:cNvSpPr>
            <a:spLocks noChangeArrowheads="1"/>
          </p:cNvSpPr>
          <p:nvPr/>
        </p:nvSpPr>
        <p:spPr bwMode="auto">
          <a:xfrm>
            <a:off x="1935127" y="3146868"/>
            <a:ext cx="2384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未知數</a:t>
            </a:r>
            <a:r>
              <a:rPr lang="en-US" altLang="zh-TW" sz="1800" i="1"/>
              <a:t>α</a:t>
            </a:r>
            <a:r>
              <a:rPr lang="zh-TW" altLang="en-US" sz="1800"/>
              <a:t>只有一種可能</a:t>
            </a:r>
          </a:p>
        </p:txBody>
      </p:sp>
      <p:sp>
        <p:nvSpPr>
          <p:cNvPr id="13313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80" name="矩形 22"/>
              <p:cNvSpPr>
                <a:spLocks noChangeArrowheads="1"/>
              </p:cNvSpPr>
              <p:nvPr/>
            </p:nvSpPr>
            <p:spPr bwMode="auto">
              <a:xfrm>
                <a:off x="1936122" y="4251205"/>
                <a:ext cx="4572000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TW" altLang="en-US" sz="1800" dirty="0"/>
                  <a:t>也只有一種可能</a:t>
                </a:r>
              </a:p>
            </p:txBody>
          </p:sp>
        </mc:Choice>
        <mc:Fallback xmlns="">
          <p:sp>
            <p:nvSpPr>
              <p:cNvPr id="143380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36122" y="4251205"/>
                <a:ext cx="4572000" cy="369887"/>
              </a:xfrm>
              <a:prstGeom prst="rect">
                <a:avLst/>
              </a:prstGeom>
              <a:blipFill>
                <a:blip r:embed="rId2"/>
                <a:stretch>
                  <a:fillRect t="-6667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331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331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pic>
        <p:nvPicPr>
          <p:cNvPr id="133147" name="Picture 2" descr="共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8" t="13431" r="32074" b="38933"/>
          <a:stretch>
            <a:fillRect/>
          </a:stretch>
        </p:blipFill>
        <p:spPr bwMode="auto">
          <a:xfrm>
            <a:off x="265500" y="1050507"/>
            <a:ext cx="1459773" cy="266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CEF079B2-80E9-5B4B-B1D2-1542159D3E1C}"/>
                  </a:ext>
                </a:extLst>
              </p:cNvPr>
              <p:cNvSpPr/>
              <p:nvPr/>
            </p:nvSpPr>
            <p:spPr>
              <a:xfrm>
                <a:off x="1901218" y="676783"/>
                <a:ext cx="3606316" cy="64812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zh-TW" altLang="en-US" sz="1800" i="1">
                          <a:latin typeface="Cambria Math" panose="02040503050406030204" pitchFamily="18" charset="0"/>
                        </a:rPr>
                        <m:t>＋</m:t>
                      </m:r>
                      <m:f>
                        <m:f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CEF079B2-80E9-5B4B-B1D2-1542159D3E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218" y="676783"/>
                <a:ext cx="3606316" cy="648126"/>
              </a:xfrm>
              <a:prstGeom prst="rect">
                <a:avLst/>
              </a:prstGeom>
              <a:blipFill>
                <a:blip r:embed="rId4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4996F6F2-608A-7F44-A0D1-92361E2AED17}"/>
                  </a:ext>
                </a:extLst>
              </p:cNvPr>
              <p:cNvSpPr txBox="1"/>
              <p:nvPr/>
            </p:nvSpPr>
            <p:spPr bwMode="auto">
              <a:xfrm>
                <a:off x="4061096" y="1812302"/>
                <a:ext cx="1200008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4996F6F2-608A-7F44-A0D1-92361E2AE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61096" y="1812302"/>
                <a:ext cx="120000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39A4341C-FEEC-6144-82EA-EBA9191EAA3D}"/>
                  </a:ext>
                </a:extLst>
              </p:cNvPr>
              <p:cNvSpPr txBox="1"/>
              <p:nvPr/>
            </p:nvSpPr>
            <p:spPr bwMode="auto">
              <a:xfrm>
                <a:off x="1950656" y="2318723"/>
                <a:ext cx="3735253" cy="624145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altLang="zh-TW" sz="1800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800" i="1">
                                  <a:latin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39A4341C-FEEC-6144-82EA-EBA9191EA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50656" y="2318723"/>
                <a:ext cx="3735253" cy="6241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BA85EF68-76E9-0642-94D8-2C191F8D54C2}"/>
                  </a:ext>
                </a:extLst>
              </p:cNvPr>
              <p:cNvSpPr txBox="1"/>
              <p:nvPr/>
            </p:nvSpPr>
            <p:spPr bwMode="auto">
              <a:xfrm>
                <a:off x="4281199" y="3139279"/>
                <a:ext cx="1070228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BA85EF68-76E9-0642-94D8-2C191F8D5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1199" y="3139279"/>
                <a:ext cx="107022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1">
            <a:extLst>
              <a:ext uri="{FF2B5EF4-FFF2-40B4-BE49-F238E27FC236}">
                <a16:creationId xmlns:a16="http://schemas.microsoft.com/office/drawing/2014/main" id="{C25EE8C0-9BCE-D14F-BA1A-E50D526E77B1}"/>
              </a:ext>
            </a:extLst>
          </p:cNvPr>
          <p:cNvSpPr txBox="1"/>
          <p:nvPr/>
        </p:nvSpPr>
        <p:spPr bwMode="auto">
          <a:xfrm>
            <a:off x="5470005" y="3139279"/>
            <a:ext cx="31625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1800" dirty="0"/>
              <a:t>此解與外力以同樣頻率震盪</a:t>
            </a:r>
            <a:r>
              <a:rPr kumimoji="1" lang="zh-TW" altLang="en-US" sz="1800" dirty="0"/>
              <a:t>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E3D49093-285E-5F4C-9DF9-EF95CD6EB83C}"/>
                  </a:ext>
                </a:extLst>
              </p:cNvPr>
              <p:cNvSpPr txBox="1"/>
              <p:nvPr/>
            </p:nvSpPr>
            <p:spPr bwMode="auto">
              <a:xfrm>
                <a:off x="4019944" y="4191617"/>
                <a:ext cx="4442498" cy="624145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1800" i="1">
                                  <a:latin typeface="Cambria Math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altLang="zh-TW" sz="1800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sSub>
                            <m:sSub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800" i="1">
                                  <a:latin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E3D49093-285E-5F4C-9DF9-EF95CD6EB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19944" y="4191617"/>
                <a:ext cx="4442498" cy="6241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82C7C592-A144-5543-B2A7-139C78709394}"/>
                  </a:ext>
                </a:extLst>
              </p:cNvPr>
              <p:cNvSpPr txBox="1"/>
              <p:nvPr/>
            </p:nvSpPr>
            <p:spPr bwMode="auto">
              <a:xfrm>
                <a:off x="1950656" y="5309141"/>
                <a:ext cx="2924134" cy="84830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1800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  <m:sup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𝑚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zh-TW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82C7C592-A144-5543-B2A7-139C78709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50656" y="5309141"/>
                <a:ext cx="2924134" cy="84830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9F44D5D-DF80-DEE3-9478-B36E79B70299}"/>
              </a:ext>
            </a:extLst>
          </p:cNvPr>
          <p:cNvSpPr txBox="1"/>
          <p:nvPr/>
        </p:nvSpPr>
        <p:spPr bwMode="auto">
          <a:xfrm>
            <a:off x="1935126" y="6238815"/>
            <a:ext cx="61652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1800" dirty="0" err="1">
                <a:cs typeface="Times New Roman" panose="02020603050405020304" pitchFamily="18" charset="0"/>
              </a:rPr>
              <a:t>於是我得到一個特別解。I</a:t>
            </a:r>
            <a:r>
              <a:rPr lang="en-US" sz="1800" dirty="0">
                <a:cs typeface="Times New Roman" panose="02020603050405020304" pitchFamily="18" charset="0"/>
              </a:rPr>
              <a:t> get </a:t>
            </a:r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one</a:t>
            </a:r>
            <a:r>
              <a:rPr lang="en-US" sz="1800" dirty="0">
                <a:cs typeface="Times New Roman" panose="02020603050405020304" pitchFamily="18" charset="0"/>
              </a:rPr>
              <a:t> particular solution!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263372-59DB-EC1B-2B11-3E731400DE20}"/>
              </a:ext>
            </a:extLst>
          </p:cNvPr>
          <p:cNvSpPr txBox="1"/>
          <p:nvPr/>
        </p:nvSpPr>
        <p:spPr bwMode="auto">
          <a:xfrm>
            <a:off x="1901218" y="1407348"/>
            <a:ext cx="72427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cs typeface="Times New Roman" panose="02020603050405020304" pitchFamily="18" charset="0"/>
              </a:rPr>
              <a:t>Again, postulate the solution is an exponential function of complex variable.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5F1B82-2F26-A603-A2D6-47CB209D8D67}"/>
                  </a:ext>
                </a:extLst>
              </p:cNvPr>
              <p:cNvSpPr txBox="1"/>
              <p:nvPr/>
            </p:nvSpPr>
            <p:spPr bwMode="auto">
              <a:xfrm>
                <a:off x="1944162" y="3564220"/>
                <a:ext cx="459430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dirty="0"/>
                  <a:t> could only have one possibility.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5F1B82-2F26-A603-A2D6-47CB209D8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44162" y="3564220"/>
                <a:ext cx="4594302" cy="369332"/>
              </a:xfrm>
              <a:prstGeom prst="rect">
                <a:avLst/>
              </a:prstGeom>
              <a:blipFill>
                <a:blip r:embed="rId10"/>
                <a:stretch>
                  <a:fillRect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258C1EA-A5B5-E668-2868-3D930FE6BA1C}"/>
                  </a:ext>
                </a:extLst>
              </p:cNvPr>
              <p:cNvSpPr txBox="1"/>
              <p:nvPr/>
            </p:nvSpPr>
            <p:spPr bwMode="auto">
              <a:xfrm>
                <a:off x="1917202" y="4877785"/>
                <a:ext cx="459430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/>
                  <a:t> could only have one possibility, too.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258C1EA-A5B5-E668-2868-3D930FE6B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202" y="4877785"/>
                <a:ext cx="4594302" cy="369332"/>
              </a:xfrm>
              <a:prstGeom prst="rect">
                <a:avLst/>
              </a:prstGeom>
              <a:blipFill>
                <a:blip r:embed="rId11"/>
                <a:stretch>
                  <a:fillRect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748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1" grpId="0"/>
      <p:bldP spid="143376" grpId="0"/>
      <p:bldP spid="143377" grpId="0"/>
      <p:bldP spid="143380" grpId="0"/>
      <p:bldP spid="30" grpId="0" animBg="1"/>
      <p:bldP spid="31" grpId="0" animBg="1"/>
      <p:bldP spid="32" grpId="0" animBg="1"/>
      <p:bldP spid="2" grpId="0"/>
      <p:bldP spid="34" grpId="0" animBg="1"/>
      <p:bldP spid="35" grpId="0" animBg="1"/>
      <p:bldP spid="3" grpId="0"/>
      <p:bldP spid="4" grpId="0"/>
      <p:bldP spid="6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150" name="文字方塊 5"/>
              <p:cNvSpPr txBox="1">
                <a:spLocks noChangeArrowheads="1"/>
              </p:cNvSpPr>
              <p:nvPr/>
            </p:nvSpPr>
            <p:spPr bwMode="auto">
              <a:xfrm>
                <a:off x="1094012" y="273497"/>
                <a:ext cx="499015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/>
                  <a:t>以絕對值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zh-TW" altLang="en-US" sz="1800" dirty="0"/>
                  <a:t>及幅角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</m:oMath>
                </a14:m>
                <a:r>
                  <a:rPr lang="zh-TW" altLang="en-US" sz="1800" dirty="0"/>
                  <a:t>表示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TW" altLang="en-US" sz="1800" dirty="0"/>
                  <a:t>最為方便</a:t>
                </a:r>
                <a:r>
                  <a:rPr lang="en-US" altLang="zh-TW" sz="1800" dirty="0"/>
                  <a:t>:</a:t>
                </a:r>
              </a:p>
            </p:txBody>
          </p:sp>
        </mc:Choice>
        <mc:Fallback xmlns="">
          <p:sp>
            <p:nvSpPr>
              <p:cNvPr id="134150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4012" y="273497"/>
                <a:ext cx="4990156" cy="369332"/>
              </a:xfrm>
              <a:prstGeom prst="rect">
                <a:avLst/>
              </a:prstGeom>
              <a:blipFill>
                <a:blip r:embed="rId2"/>
                <a:stretch>
                  <a:fillRect l="-759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15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3415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3415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44397" name="矩形 12"/>
          <p:cNvSpPr>
            <a:spLocks noChangeArrowheads="1"/>
          </p:cNvSpPr>
          <p:nvPr/>
        </p:nvSpPr>
        <p:spPr bwMode="auto">
          <a:xfrm>
            <a:off x="1150945" y="5032962"/>
            <a:ext cx="570743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其實數部即原方程式實數解</a:t>
            </a:r>
            <a:r>
              <a:rPr lang="en-US" altLang="zh-TW" sz="1800" dirty="0"/>
              <a:t> Its real part is a real solution.</a:t>
            </a:r>
            <a:endParaRPr lang="zh-TW" altLang="en-US" sz="1800" dirty="0"/>
          </a:p>
        </p:txBody>
      </p:sp>
      <p:sp>
        <p:nvSpPr>
          <p:cNvPr id="144398" name="矩形 13"/>
          <p:cNvSpPr>
            <a:spLocks noChangeArrowheads="1"/>
          </p:cNvSpPr>
          <p:nvPr/>
        </p:nvSpPr>
        <p:spPr bwMode="auto">
          <a:xfrm>
            <a:off x="1187624" y="5906439"/>
            <a:ext cx="6121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這個就稱為共振解，並沒有任何自由度可以附合起始條件。</a:t>
            </a:r>
          </a:p>
        </p:txBody>
      </p:sp>
      <p:sp>
        <p:nvSpPr>
          <p:cNvPr id="13416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3416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3DA285A4-A929-CC42-A365-A04D772B8896}"/>
                  </a:ext>
                </a:extLst>
              </p:cNvPr>
              <p:cNvSpPr txBox="1"/>
              <p:nvPr/>
            </p:nvSpPr>
            <p:spPr bwMode="auto">
              <a:xfrm>
                <a:off x="1177398" y="692795"/>
                <a:ext cx="5680979" cy="1089978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1800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  <m:sup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𝑚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zh-TW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1800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  <m:sup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1800" i="1">
                                  <a:latin typeface="Cambria Math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altLang="zh-TW" sz="1800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sSub>
                            <m:sSub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1800" i="1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altLang="zh-TW" sz="18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altLang="zh-TW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1800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  <m:sup>
                                      <m:r>
                                        <a:rPr lang="en-US" altLang="zh-TW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zh-TW" altLang="zh-TW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8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  <m:r>
                                            <a:rPr lang="en-US" altLang="zh-TW" sz="1800" i="1">
                                              <a:latin typeface="Cambria Math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800" i="1">
                                              <a:latin typeface="Cambria Math"/>
                                            </a:rPr>
                                            <m:t>𝐷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zh-TW" sz="18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3DA285A4-A929-CC42-A365-A04D772B8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7398" y="692795"/>
                <a:ext cx="5680979" cy="10899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890A28E3-D3D6-3D4D-A169-7B0369B15077}"/>
                  </a:ext>
                </a:extLst>
              </p:cNvPr>
              <p:cNvSpPr txBox="1"/>
              <p:nvPr/>
            </p:nvSpPr>
            <p:spPr bwMode="auto">
              <a:xfrm>
                <a:off x="1177398" y="2294473"/>
                <a:ext cx="3320588" cy="95731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zh-TW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1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TW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TW" altLang="en-US" sz="1800" i="1">
                                              <a:latin typeface="Cambria Math"/>
                                            </a:rPr>
                                            <m:t>𝜔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18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altLang="zh-TW" sz="1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zh-TW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TW" sz="1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800" i="1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sz="1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TW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zh-TW" altLang="zh-TW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  <m:r>
                                                <a:rPr lang="en-US" altLang="zh-TW" sz="1800" i="1">
                                                  <a:latin typeface="Cambria Math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800" i="1">
                                                  <a:latin typeface="Cambria Math"/>
                                                </a:rPr>
                                                <m:t>𝐷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altLang="zh-TW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890A28E3-D3D6-3D4D-A169-7B0369B15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7398" y="2294473"/>
                <a:ext cx="3320588" cy="9573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7017C036-5E15-434C-BF62-CFA7F6F3E0B3}"/>
                  </a:ext>
                </a:extLst>
              </p:cNvPr>
              <p:cNvSpPr txBox="1"/>
              <p:nvPr/>
            </p:nvSpPr>
            <p:spPr bwMode="auto">
              <a:xfrm>
                <a:off x="1195554" y="3348336"/>
                <a:ext cx="2141677" cy="77405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GB" altLang="zh-TW" sz="1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GB" altLang="zh-TW" sz="180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kumimoji="1" lang="en-GB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TW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num>
                        <m:den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1800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  <m:sup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7017C036-5E15-434C-BF62-CFA7F6F3E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5554" y="3348336"/>
                <a:ext cx="2141677" cy="774058"/>
              </a:xfrm>
              <a:prstGeom prst="rect">
                <a:avLst/>
              </a:prstGeom>
              <a:blipFill>
                <a:blip r:embed="rId5"/>
                <a:stretch>
                  <a:fillRect l="-1775" t="-1613" b="-64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B65CDE7E-E7EC-9B40-90D2-8BBBABE6AC37}"/>
                  </a:ext>
                </a:extLst>
              </p:cNvPr>
              <p:cNvSpPr txBox="1"/>
              <p:nvPr/>
            </p:nvSpPr>
            <p:spPr bwMode="auto">
              <a:xfrm>
                <a:off x="1150945" y="4557654"/>
                <a:ext cx="3026341" cy="38792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TW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B65CDE7E-E7EC-9B40-90D2-8BBBABE6A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0945" y="4557654"/>
                <a:ext cx="3026341" cy="3879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78C7BC0E-181F-7548-A665-7270FEF929EF}"/>
                  </a:ext>
                </a:extLst>
              </p:cNvPr>
              <p:cNvSpPr txBox="1"/>
              <p:nvPr/>
            </p:nvSpPr>
            <p:spPr bwMode="auto">
              <a:xfrm>
                <a:off x="1177398" y="5460681"/>
                <a:ext cx="4987263" cy="38792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1800" b="0" i="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1800" b="0" i="0" smtClean="0">
                          <a:latin typeface="Cambria Math" panose="02040503050406030204" pitchFamily="18" charset="0"/>
                        </a:rPr>
                        <m:t>Re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TW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TW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78C7BC0E-181F-7548-A665-7270FEF92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7398" y="5460681"/>
                <a:ext cx="4987263" cy="387927"/>
              </a:xfrm>
              <a:prstGeom prst="rect">
                <a:avLst/>
              </a:prstGeom>
              <a:blipFill>
                <a:blip r:embed="rId7"/>
                <a:stretch>
                  <a:fillRect b="-161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BFC231A-15D1-791A-F88C-2E7A89825071}"/>
              </a:ext>
            </a:extLst>
          </p:cNvPr>
          <p:cNvSpPr txBox="1"/>
          <p:nvPr/>
        </p:nvSpPr>
        <p:spPr bwMode="auto">
          <a:xfrm>
            <a:off x="1187624" y="6264595"/>
            <a:ext cx="78309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cs typeface="Times New Roman" panose="02020603050405020304" pitchFamily="18" charset="0"/>
              </a:rPr>
              <a:t>This is the so-called resonance solution, with no freedom to fit initial conditions..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22">
                <a:extLst>
                  <a:ext uri="{FF2B5EF4-FFF2-40B4-BE49-F238E27FC236}">
                    <a16:creationId xmlns:a16="http://schemas.microsoft.com/office/drawing/2014/main" id="{E444F1DD-1F9A-426E-F006-66F13B43C0AD}"/>
                  </a:ext>
                </a:extLst>
              </p:cNvPr>
              <p:cNvSpPr txBox="1"/>
              <p:nvPr/>
            </p:nvSpPr>
            <p:spPr bwMode="auto">
              <a:xfrm>
                <a:off x="1187624" y="1869547"/>
                <a:ext cx="3005887" cy="37997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22">
                <a:extLst>
                  <a:ext uri="{FF2B5EF4-FFF2-40B4-BE49-F238E27FC236}">
                    <a16:creationId xmlns:a16="http://schemas.microsoft.com/office/drawing/2014/main" id="{E444F1DD-1F9A-426E-F006-66F13B43C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1869547"/>
                <a:ext cx="3005887" cy="379976"/>
              </a:xfrm>
              <a:prstGeom prst="rect">
                <a:avLst/>
              </a:prstGeom>
              <a:blipFill>
                <a:blip r:embed="rId8"/>
                <a:stretch>
                  <a:fillRect b="-967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ABC4851-532A-31FD-5D72-50B55AE72800}"/>
              </a:ext>
            </a:extLst>
          </p:cNvPr>
          <p:cNvSpPr txBox="1"/>
          <p:nvPr/>
        </p:nvSpPr>
        <p:spPr bwMode="auto">
          <a:xfrm>
            <a:off x="1177398" y="4122394"/>
            <a:ext cx="43205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cs typeface="Times New Roman" panose="02020603050405020304" pitchFamily="18" charset="0"/>
              </a:rPr>
              <a:t>This particular solution can be written as: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3316996-CD7F-852E-B354-B98552CD520E}"/>
                  </a:ext>
                </a:extLst>
              </p:cNvPr>
              <p:cNvSpPr txBox="1"/>
              <p:nvPr/>
            </p:nvSpPr>
            <p:spPr bwMode="auto">
              <a:xfrm>
                <a:off x="4355976" y="4557654"/>
                <a:ext cx="352839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800" dirty="0">
                    <a:cs typeface="Times New Roman" panose="02020603050405020304" pitchFamily="18" charset="0"/>
                  </a:rPr>
                  <a:t>Please note that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 are both fixed.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3316996-CD7F-852E-B354-B98552CD5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5976" y="4557654"/>
                <a:ext cx="3528392" cy="369332"/>
              </a:xfrm>
              <a:prstGeom prst="rect">
                <a:avLst/>
              </a:prstGeom>
              <a:blipFill>
                <a:blip r:embed="rId9"/>
                <a:stretch>
                  <a:fillRect l="-1799" t="-10345" b="-241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204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7" grpId="0"/>
      <p:bldP spid="144398" grpId="0"/>
      <p:bldP spid="24" grpId="0" animBg="1"/>
      <p:bldP spid="2" grpId="0" animBg="1"/>
      <p:bldP spid="26" grpId="0" animBg="1"/>
      <p:bldP spid="27" grpId="0" animBg="1"/>
      <p:bldP spid="3" grpId="0"/>
      <p:bldP spid="5" grpId="0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9"/>
          <p:cNvSpPr txBox="1">
            <a:spLocks noChangeArrowheads="1"/>
          </p:cNvSpPr>
          <p:nvPr/>
        </p:nvSpPr>
        <p:spPr bwMode="auto">
          <a:xfrm>
            <a:off x="1356172" y="73475"/>
            <a:ext cx="39157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考慮阻尼後</a:t>
            </a:r>
            <a:r>
              <a:rPr lang="en-US" altLang="zh-TW" sz="1800" dirty="0"/>
              <a:t> After adding a damping: </a:t>
            </a:r>
            <a:endParaRPr lang="zh-TW" altLang="en-US" sz="1800" dirty="0"/>
          </a:p>
        </p:txBody>
      </p:sp>
      <p:sp>
        <p:nvSpPr>
          <p:cNvPr id="74756" name="文字方塊 6"/>
          <p:cNvSpPr txBox="1">
            <a:spLocks noChangeArrowheads="1"/>
          </p:cNvSpPr>
          <p:nvPr/>
        </p:nvSpPr>
        <p:spPr bwMode="auto">
          <a:xfrm>
            <a:off x="1371993" y="5977486"/>
            <a:ext cx="56949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共振曲線的寬度現在與阻力大小成正比。</a:t>
            </a:r>
          </a:p>
        </p:txBody>
      </p:sp>
      <p:sp>
        <p:nvSpPr>
          <p:cNvPr id="74758" name="文字方塊 6"/>
          <p:cNvSpPr txBox="1">
            <a:spLocks noChangeArrowheads="1"/>
          </p:cNvSpPr>
          <p:nvPr/>
        </p:nvSpPr>
        <p:spPr bwMode="auto">
          <a:xfrm>
            <a:off x="1331640" y="2708920"/>
            <a:ext cx="482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振幅極大值在 </a:t>
            </a:r>
            <a:r>
              <a:rPr lang="el-GR" altLang="zh-TW" sz="1800" i="1" dirty="0"/>
              <a:t>ω</a:t>
            </a:r>
            <a:r>
              <a:rPr lang="en-US" altLang="zh-TW" sz="1800" baseline="-25000" dirty="0"/>
              <a:t>D</a:t>
            </a:r>
            <a:r>
              <a:rPr lang="en-US" altLang="zh-TW" sz="1800" dirty="0"/>
              <a:t>=</a:t>
            </a:r>
            <a:r>
              <a:rPr lang="el-GR" altLang="zh-TW" sz="1800" i="1" dirty="0"/>
              <a:t> ω</a:t>
            </a:r>
            <a:r>
              <a:rPr lang="zh-TW" altLang="en-US" sz="1800" i="1" dirty="0"/>
              <a:t> </a:t>
            </a:r>
            <a:r>
              <a:rPr lang="zh-TW" altLang="en-US" sz="1800" dirty="0"/>
              <a:t>附近，但已不再是無限大！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314005" y="440187"/>
                <a:ext cx="3381821" cy="69384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i="1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1800" i="1">
                          <a:latin typeface="Cambria Math"/>
                        </a:rPr>
                        <m:t>𝑥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𝑚</m:t>
                          </m:r>
                        </m:den>
                      </m:f>
                      <m:func>
                        <m:func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005" y="440187"/>
                <a:ext cx="3381821" cy="6938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356172" y="1720677"/>
                <a:ext cx="3381821" cy="9554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𝑚</m:t>
                          </m:r>
                          <m:rad>
                            <m:radPr>
                              <m:degHide m:val="on"/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zh-TW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zh-TW" altLang="zh-TW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zh-TW" altLang="zh-TW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1800" i="1">
                                              <a:latin typeface="Cambria Math"/>
                                            </a:rPr>
                                            <m:t>𝜔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18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altLang="zh-TW" sz="1800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zh-TW" altLang="zh-TW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TW" sz="1800" i="1">
                                              <a:latin typeface="Cambria Math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800" i="1">
                                              <a:latin typeface="Cambria Math"/>
                                            </a:rPr>
                                            <m:t>𝐷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sz="18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TW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sz="1800" b="0" i="1" smtClean="0"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sz="1800" b="0" i="1" smtClean="0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den>
                                      </m:f>
                                      <m:r>
                                        <a:rPr lang="zh-TW" altLang="en-US" sz="1800" b="0" i="1" smtClean="0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zh-TW" altLang="zh-TW" sz="18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172" y="1720677"/>
                <a:ext cx="3381821" cy="9554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>
            <a:extLst>
              <a:ext uri="{FF2B5EF4-FFF2-40B4-BE49-F238E27FC236}">
                <a16:creationId xmlns:a16="http://schemas.microsoft.com/office/drawing/2014/main" id="{F7E1B7A4-42DC-5A48-8BC9-153B6D2C8A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29" b="-2505"/>
          <a:stretch/>
        </p:blipFill>
        <p:spPr>
          <a:xfrm>
            <a:off x="1356172" y="3461732"/>
            <a:ext cx="4350321" cy="25726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3EAAB24C-B15E-F444-94F8-3EC91AC68F57}"/>
                  </a:ext>
                </a:extLst>
              </p:cNvPr>
              <p:cNvSpPr txBox="1"/>
              <p:nvPr/>
            </p:nvSpPr>
            <p:spPr bwMode="auto">
              <a:xfrm>
                <a:off x="3564620" y="5736497"/>
                <a:ext cx="337422" cy="2154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kumimoji="1" lang="zh-TW" altLang="en-US" sz="1400" dirty="0"/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3EAAB24C-B15E-F444-94F8-3EC91AC68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4620" y="5736497"/>
                <a:ext cx="337422" cy="215444"/>
              </a:xfrm>
              <a:prstGeom prst="rect">
                <a:avLst/>
              </a:prstGeom>
              <a:blipFill>
                <a:blip r:embed="rId6"/>
                <a:stretch>
                  <a:fillRect b="-5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9C214AEA-99EB-7A49-88D3-0778748502DB}"/>
                  </a:ext>
                </a:extLst>
              </p:cNvPr>
              <p:cNvSpPr txBox="1"/>
              <p:nvPr/>
            </p:nvSpPr>
            <p:spPr bwMode="auto">
              <a:xfrm>
                <a:off x="5341079" y="5644164"/>
                <a:ext cx="337422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1" lang="en-US" altLang="zh-TW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kumimoji="1" lang="zh-TW" altLang="en-US" sz="14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9C214AEA-99EB-7A49-88D3-077874850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1079" y="5644164"/>
                <a:ext cx="337422" cy="307777"/>
              </a:xfrm>
              <a:prstGeom prst="rect">
                <a:avLst/>
              </a:prstGeom>
              <a:blipFill>
                <a:blip r:embed="rId7"/>
                <a:stretch>
                  <a:fillRect r="-35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2FEC2FC1-EA2B-4D46-AE4D-91365D12E585}"/>
                  </a:ext>
                </a:extLst>
              </p:cNvPr>
              <p:cNvSpPr/>
              <p:nvPr/>
            </p:nvSpPr>
            <p:spPr>
              <a:xfrm>
                <a:off x="1356172" y="3577483"/>
                <a:ext cx="458908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2FEC2FC1-EA2B-4D46-AE4D-91365D12E5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172" y="3577483"/>
                <a:ext cx="458908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C2B756A0-71D2-4244-8D49-6D691E33DC4F}"/>
                  </a:ext>
                </a:extLst>
              </p:cNvPr>
              <p:cNvSpPr/>
              <p:nvPr/>
            </p:nvSpPr>
            <p:spPr>
              <a:xfrm>
                <a:off x="3542002" y="4538830"/>
                <a:ext cx="337422" cy="50135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400" i="1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altLang="zh-TW" sz="1400" i="1">
                              <a:latin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C2B756A0-71D2-4244-8D49-6D691E33DC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002" y="4538830"/>
                <a:ext cx="337422" cy="50135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72BEB73E-6AF2-1A46-B5DE-8F7C8EC72BA9}"/>
                  </a:ext>
                </a:extLst>
              </p:cNvPr>
              <p:cNvSpPr/>
              <p:nvPr/>
            </p:nvSpPr>
            <p:spPr>
              <a:xfrm>
                <a:off x="5148064" y="1763685"/>
                <a:ext cx="242064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TW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altLang="zh-TW" sz="18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zh-TW" sz="1800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72BEB73E-6AF2-1A46-B5DE-8F7C8EC72B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1763685"/>
                <a:ext cx="2420646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6">
            <a:extLst>
              <a:ext uri="{FF2B5EF4-FFF2-40B4-BE49-F238E27FC236}">
                <a16:creationId xmlns:a16="http://schemas.microsoft.com/office/drawing/2014/main" id="{C1F2F0C8-3EA5-B5F8-2264-8CF216935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005" y="1121503"/>
            <a:ext cx="43924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振幅的分母會多一個與阻力有關的項！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C0A942-5AA8-7089-5C28-007E87FEA2D6}"/>
              </a:ext>
            </a:extLst>
          </p:cNvPr>
          <p:cNvSpPr txBox="1"/>
          <p:nvPr/>
        </p:nvSpPr>
        <p:spPr bwMode="auto">
          <a:xfrm>
            <a:off x="1331640" y="1373741"/>
            <a:ext cx="588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TW" sz="1800" dirty="0"/>
              <a:t>There will be one more term in the denominator.</a:t>
            </a:r>
            <a:endParaRPr lang="en-US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CDE3D7-9167-924B-1DA5-CD499F81555A}"/>
              </a:ext>
            </a:extLst>
          </p:cNvPr>
          <p:cNvSpPr txBox="1"/>
          <p:nvPr/>
        </p:nvSpPr>
        <p:spPr bwMode="auto">
          <a:xfrm>
            <a:off x="1314005" y="3096244"/>
            <a:ext cx="51955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cs typeface="Times New Roman" panose="02020603050405020304" pitchFamily="18" charset="0"/>
              </a:rPr>
              <a:t>The maximum amplitude is no longer infinite.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CA7439-C195-F9AF-EC96-92579FFFBC83}"/>
                  </a:ext>
                </a:extLst>
              </p:cNvPr>
              <p:cNvSpPr txBox="1"/>
              <p:nvPr/>
            </p:nvSpPr>
            <p:spPr bwMode="auto">
              <a:xfrm>
                <a:off x="1392886" y="6335934"/>
                <a:ext cx="626469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800" dirty="0">
                    <a:cs typeface="Times New Roman" panose="02020603050405020304" pitchFamily="18" charset="0"/>
                  </a:rPr>
                  <a:t>The width of the resonance curve is proportional to damping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CA7439-C195-F9AF-EC96-92579FFFB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2886" y="6335934"/>
                <a:ext cx="6264696" cy="369332"/>
              </a:xfrm>
              <a:prstGeom prst="rect">
                <a:avLst/>
              </a:prstGeom>
              <a:blipFill>
                <a:blip r:embed="rId11"/>
                <a:stretch>
                  <a:fillRect l="-810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222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/>
      <p:bldP spid="74758" grpId="0"/>
      <p:bldP spid="9" grpId="0" animBg="1"/>
      <p:bldP spid="2" grpId="0" animBg="1"/>
      <p:bldP spid="10" grpId="0" animBg="1"/>
      <p:bldP spid="3" grpId="0" animBg="1"/>
      <p:bldP spid="11" grpId="0" animBg="1"/>
      <p:bldP spid="12" grpId="0" animBg="1"/>
      <p:bldP spid="1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文字方塊 6"/>
          <p:cNvSpPr txBox="1">
            <a:spLocks noChangeArrowheads="1"/>
          </p:cNvSpPr>
          <p:nvPr/>
        </p:nvSpPr>
        <p:spPr bwMode="auto">
          <a:xfrm>
            <a:off x="323528" y="5969978"/>
            <a:ext cx="6481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共振曲線的寬度與阻力大小成正比，阻力會削弱共振的現象！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23"/>
              <p:cNvSpPr txBox="1">
                <a:spLocks noChangeArrowheads="1"/>
              </p:cNvSpPr>
              <p:nvPr/>
            </p:nvSpPr>
            <p:spPr bwMode="auto">
              <a:xfrm>
                <a:off x="311717" y="4539252"/>
                <a:ext cx="7561336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/>
                  <a:t>以外力的頻率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zh-TW" altLang="en-US" sz="1800" dirty="0"/>
                  <a:t>來振盪，而不是彈簧的自然頻率</a:t>
                </a:r>
                <a14:m>
                  <m:oMath xmlns:m="http://schemas.openxmlformats.org/officeDocument/2006/math">
                    <m:r>
                      <a:rPr lang="zh-TW" altLang="en-US" sz="1800" i="1">
                        <a:latin typeface="Cambria Math"/>
                      </a:rPr>
                      <m:t>𝜔</m:t>
                    </m:r>
                  </m:oMath>
                </a14:m>
                <a:r>
                  <a:rPr lang="zh-TW" altLang="en-US" sz="1800" dirty="0"/>
                  <a:t>！</a:t>
                </a:r>
              </a:p>
            </p:txBody>
          </p:sp>
        </mc:Choice>
        <mc:Fallback xmlns="">
          <p:sp>
            <p:nvSpPr>
              <p:cNvPr id="11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1717" y="4539252"/>
                <a:ext cx="7561336" cy="369887"/>
              </a:xfrm>
              <a:prstGeom prst="rect">
                <a:avLst/>
              </a:prstGeom>
              <a:blipFill>
                <a:blip r:embed="rId2"/>
                <a:stretch>
                  <a:fillRect l="-670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24"/>
          <p:cNvSpPr txBox="1">
            <a:spLocks noChangeArrowheads="1"/>
          </p:cNvSpPr>
          <p:nvPr/>
        </p:nvSpPr>
        <p:spPr bwMode="auto">
          <a:xfrm>
            <a:off x="325790" y="5274486"/>
            <a:ext cx="5929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外力頻率越接近彈簧的自然頻率，振盪振幅也就越大！</a:t>
            </a:r>
          </a:p>
        </p:txBody>
      </p:sp>
      <p:pic>
        <p:nvPicPr>
          <p:cNvPr id="77832" name="Picture 2" descr="D:\Dropbox\Documents\課程\YoungTextBook\Images\Chapter14\A_Images\A_Figures_and_Photos\14_28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6" r="44875" b="10764"/>
          <a:stretch>
            <a:fillRect/>
          </a:stretch>
        </p:blipFill>
        <p:spPr bwMode="auto">
          <a:xfrm>
            <a:off x="902570" y="604080"/>
            <a:ext cx="2985636" cy="316466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4" name="矩形 12"/>
          <p:cNvSpPr>
            <a:spLocks noChangeArrowheads="1"/>
          </p:cNvSpPr>
          <p:nvPr/>
        </p:nvSpPr>
        <p:spPr bwMode="auto">
          <a:xfrm>
            <a:off x="1526111" y="604080"/>
            <a:ext cx="2362095" cy="3668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77835" name="矩形 14"/>
          <p:cNvSpPr>
            <a:spLocks noChangeArrowheads="1"/>
          </p:cNvSpPr>
          <p:nvPr/>
        </p:nvSpPr>
        <p:spPr bwMode="auto">
          <a:xfrm>
            <a:off x="3539001" y="1242283"/>
            <a:ext cx="349205" cy="2232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77836" name="矩形 15"/>
          <p:cNvSpPr>
            <a:spLocks noChangeArrowheads="1"/>
          </p:cNvSpPr>
          <p:nvPr/>
        </p:nvSpPr>
        <p:spPr bwMode="auto">
          <a:xfrm>
            <a:off x="6627647" y="3510359"/>
            <a:ext cx="43338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77838" name="文字方塊 1"/>
          <p:cNvSpPr txBox="1">
            <a:spLocks noChangeArrowheads="1"/>
          </p:cNvSpPr>
          <p:nvPr/>
        </p:nvSpPr>
        <p:spPr bwMode="auto">
          <a:xfrm>
            <a:off x="826617" y="215082"/>
            <a:ext cx="64818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在外力驅動下，簡諧振盪器的運動依舊是一個週期性振盪</a:t>
            </a:r>
            <a:r>
              <a:rPr lang="en-US" altLang="zh-TW" sz="1800" dirty="0"/>
              <a:t>:</a:t>
            </a:r>
            <a:endParaRPr lang="zh-TW" alt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4067535" y="2917968"/>
                <a:ext cx="2167855" cy="86607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zh-TW" altLang="en-US" sz="1800" i="1" smtClean="0">
                              <a:latin typeface="Cambria Math"/>
                            </a:rPr>
                            <m:t>𝜙</m:t>
                          </m:r>
                        </m:e>
                      </m:func>
                      <m:r>
                        <a:rPr lang="en-US" altLang="zh-TW" sz="18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altLang="zh-TW" sz="1800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r>
                            <a:rPr lang="zh-TW" altLang="en-US" sz="1800" i="1">
                              <a:latin typeface="Cambria Math"/>
                            </a:rPr>
                            <m:t>𝜔</m:t>
                          </m:r>
                        </m:num>
                        <m:den>
                          <m:sSup>
                            <m:sSup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𝐷</m:t>
                              </m:r>
                            </m:sub>
                            <m:sup>
                              <m:r>
                                <a:rPr lang="en-US" altLang="zh-TW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zh-TW" altLang="zh-TW" sz="18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535" y="2917968"/>
                <a:ext cx="2167855" cy="8660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40E08F98-532B-254B-9A40-9B4AA768A5DC}"/>
                  </a:ext>
                </a:extLst>
              </p:cNvPr>
              <p:cNvSpPr/>
              <p:nvPr/>
            </p:nvSpPr>
            <p:spPr>
              <a:xfrm>
                <a:off x="5914891" y="5292667"/>
                <a:ext cx="1007393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zh-TW" altLang="en-US" sz="18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zh-TW" sz="1800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40E08F98-532B-254B-9A40-9B4AA768A5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891" y="5292667"/>
                <a:ext cx="100739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B81E5D93-3AAD-1F46-A061-50FD63229E2E}"/>
                  </a:ext>
                </a:extLst>
              </p:cNvPr>
              <p:cNvSpPr/>
              <p:nvPr/>
            </p:nvSpPr>
            <p:spPr>
              <a:xfrm>
                <a:off x="7072916" y="5284839"/>
                <a:ext cx="613693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zh-TW" altLang="zh-TW" sz="1800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B81E5D93-3AAD-1F46-A061-50FD63229E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2916" y="5284839"/>
                <a:ext cx="61369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FDCEE989-E454-0A42-8493-3576CA74F416}"/>
                  </a:ext>
                </a:extLst>
              </p:cNvPr>
              <p:cNvSpPr/>
              <p:nvPr/>
            </p:nvSpPr>
            <p:spPr>
              <a:xfrm>
                <a:off x="4079706" y="1806183"/>
                <a:ext cx="3228748" cy="9554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𝑚</m:t>
                          </m:r>
                          <m:rad>
                            <m:radPr>
                              <m:degHide m:val="on"/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zh-TW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zh-TW" altLang="zh-TW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zh-TW" altLang="zh-TW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1800" i="1">
                                              <a:latin typeface="Cambria Math"/>
                                            </a:rPr>
                                            <m:t>𝜔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18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altLang="zh-TW" sz="1800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zh-TW" altLang="zh-TW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TW" sz="1800" i="1">
                                              <a:latin typeface="Cambria Math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800" i="1">
                                              <a:latin typeface="Cambria Math"/>
                                            </a:rPr>
                                            <m:t>𝐷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sz="18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TW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sz="1800" b="0" i="1" smtClean="0"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sz="1800" b="0" i="1" smtClean="0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den>
                                      </m:f>
                                      <m:r>
                                        <a:rPr lang="zh-TW" altLang="en-US" sz="1800" b="0" i="1" smtClean="0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zh-TW" altLang="zh-TW" sz="1800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FDCEE989-E454-0A42-8493-3576CA74F4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706" y="1806183"/>
                <a:ext cx="3228748" cy="9554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729F5D8D-A25D-B741-B009-83A6B3EC2979}"/>
                  </a:ext>
                </a:extLst>
              </p:cNvPr>
              <p:cNvSpPr/>
              <p:nvPr/>
            </p:nvSpPr>
            <p:spPr>
              <a:xfrm>
                <a:off x="4079705" y="1359134"/>
                <a:ext cx="242064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TW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altLang="zh-TW" sz="18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zh-TW" sz="1800" dirty="0"/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729F5D8D-A25D-B741-B009-83A6B3EC29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705" y="1359134"/>
                <a:ext cx="2420646" cy="369332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字方塊 18">
            <a:extLst>
              <a:ext uri="{FF2B5EF4-FFF2-40B4-BE49-F238E27FC236}">
                <a16:creationId xmlns:a16="http://schemas.microsoft.com/office/drawing/2014/main" id="{623CF779-C15E-1947-8288-8CFC090F4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3797831"/>
            <a:ext cx="68788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前面忽略阻尼時，得到的特性還是成立。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A506C-FE05-1B3D-038E-F35011B5FEB6}"/>
              </a:ext>
            </a:extLst>
          </p:cNvPr>
          <p:cNvSpPr txBox="1"/>
          <p:nvPr/>
        </p:nvSpPr>
        <p:spPr bwMode="auto">
          <a:xfrm>
            <a:off x="324542" y="4138009"/>
            <a:ext cx="73457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cs typeface="Times New Roman" panose="02020603050405020304" pitchFamily="18" charset="0"/>
              </a:rPr>
              <a:t>Basic features of the resonance solution without damping remain true here.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EDF12A-8A28-07DD-46F9-989CF3E2B319}"/>
              </a:ext>
            </a:extLst>
          </p:cNvPr>
          <p:cNvSpPr txBox="1"/>
          <p:nvPr/>
        </p:nvSpPr>
        <p:spPr bwMode="auto">
          <a:xfrm>
            <a:off x="329835" y="4867516"/>
            <a:ext cx="81101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It oscillates in the frequency of external force </a:t>
            </a:r>
            <a:r>
              <a:rPr lang="el-GR" altLang="zh-TW" sz="1800" i="1" dirty="0">
                <a:solidFill>
                  <a:srgbClr val="FF0000"/>
                </a:solidFill>
              </a:rPr>
              <a:t>ω</a:t>
            </a:r>
            <a:r>
              <a:rPr lang="en-US" altLang="zh-TW" sz="1800" baseline="-25000" dirty="0">
                <a:solidFill>
                  <a:srgbClr val="FF0000"/>
                </a:solidFill>
              </a:rPr>
              <a:t>D</a:t>
            </a:r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, instead of the spring </a:t>
            </a:r>
            <a:r>
              <a:rPr lang="el-GR" altLang="zh-TW" sz="1800" i="1" dirty="0">
                <a:solidFill>
                  <a:srgbClr val="FF0000"/>
                </a:solidFill>
              </a:rPr>
              <a:t>ω</a:t>
            </a:r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AED1073-2DF1-9872-63C8-DA316CA30C71}"/>
                  </a:ext>
                </a:extLst>
              </p:cNvPr>
              <p:cNvSpPr txBox="1"/>
              <p:nvPr/>
            </p:nvSpPr>
            <p:spPr bwMode="auto">
              <a:xfrm>
                <a:off x="325790" y="5603691"/>
                <a:ext cx="881821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zh-TW" sz="1800" dirty="0">
                    <a:solidFill>
                      <a:srgbClr val="FF0000"/>
                    </a:solidFill>
                  </a:rPr>
                  <a:t>The closer </a:t>
                </a:r>
                <a:r>
                  <a:rPr lang="el-GR" altLang="zh-TW" sz="1800" i="1" dirty="0">
                    <a:solidFill>
                      <a:srgbClr val="FF0000"/>
                    </a:solidFill>
                  </a:rPr>
                  <a:t>ω</a:t>
                </a:r>
                <a:r>
                  <a:rPr lang="en-US" altLang="zh-TW" sz="1800" baseline="-25000" dirty="0">
                    <a:solidFill>
                      <a:srgbClr val="FF0000"/>
                    </a:solidFill>
                  </a:rPr>
                  <a:t>D  </a:t>
                </a:r>
                <a:r>
                  <a:rPr lang="en-US" altLang="zh-TW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is to</a:t>
                </a:r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TW" altLang="en-US" sz="1800" i="1">
                        <a:solidFill>
                          <a:srgbClr val="FF0000"/>
                        </a:solidFill>
                        <a:latin typeface="Cambria Math"/>
                      </a:rPr>
                      <m:t>𝜔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, the larger the amplitude. But it falls off rapidly away from resonance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AED1073-2DF1-9872-63C8-DA316CA30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5790" y="5603691"/>
                <a:ext cx="8818210" cy="369332"/>
              </a:xfrm>
              <a:prstGeom prst="rect">
                <a:avLst/>
              </a:prstGeom>
              <a:blipFill>
                <a:blip r:embed="rId9"/>
                <a:stretch>
                  <a:fillRect l="-576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44B4C7-09D5-4A20-A339-128DF2C2F765}"/>
                  </a:ext>
                </a:extLst>
              </p:cNvPr>
              <p:cNvSpPr txBox="1"/>
              <p:nvPr/>
            </p:nvSpPr>
            <p:spPr bwMode="auto">
              <a:xfrm>
                <a:off x="4054139" y="926623"/>
                <a:ext cx="360489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800" dirty="0">
                    <a:cs typeface="Times New Roman" panose="02020603050405020304" pitchFamily="18" charset="0"/>
                  </a:rPr>
                  <a:t>Resonance curves for various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44B4C7-09D5-4A20-A339-128DF2C2F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54139" y="926623"/>
                <a:ext cx="3604897" cy="369332"/>
              </a:xfrm>
              <a:prstGeom prst="rect">
                <a:avLst/>
              </a:prstGeom>
              <a:blipFill>
                <a:blip r:embed="rId10"/>
                <a:stretch>
                  <a:fillRect l="-1408" t="-3226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3EBFAD-5D7B-97E8-2A9E-94362A8081DE}"/>
                  </a:ext>
                </a:extLst>
              </p:cNvPr>
              <p:cNvSpPr txBox="1"/>
              <p:nvPr/>
            </p:nvSpPr>
            <p:spPr bwMode="auto">
              <a:xfrm>
                <a:off x="323528" y="6353063"/>
                <a:ext cx="871296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800" dirty="0">
                    <a:cs typeface="Times New Roman" panose="02020603050405020304" pitchFamily="18" charset="0"/>
                  </a:rPr>
                  <a:t>The width of the resonance curve is proportional to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. Damping weakens resonance.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3EBFAD-5D7B-97E8-2A9E-94362A808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6353063"/>
                <a:ext cx="8712968" cy="369332"/>
              </a:xfrm>
              <a:prstGeom prst="rect">
                <a:avLst/>
              </a:prstGeom>
              <a:blipFill>
                <a:blip r:embed="rId11"/>
                <a:stretch>
                  <a:fillRect l="-582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010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3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3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7" grpId="0"/>
      <p:bldP spid="12" grpId="0"/>
      <p:bldP spid="17" grpId="0" animBg="1"/>
      <p:bldP spid="18" grpId="0" animBg="1"/>
      <p:bldP spid="5" grpId="0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E79B7-1C47-ED70-E97A-E7C7A0B39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60133C-06E3-F22D-8A63-F108658C6787}"/>
                  </a:ext>
                </a:extLst>
              </p:cNvPr>
              <p:cNvSpPr txBox="1"/>
              <p:nvPr/>
            </p:nvSpPr>
            <p:spPr>
              <a:xfrm>
                <a:off x="4292130" y="2360532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EE42192-D094-7845-3E2F-4F2E473A6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130" y="2360532"/>
                <a:ext cx="360040" cy="369332"/>
              </a:xfrm>
              <a:prstGeom prst="rect">
                <a:avLst/>
              </a:prstGeom>
              <a:blipFill>
                <a:blip r:embed="rId2"/>
                <a:stretch>
                  <a:fillRect r="-3333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own Arrow 5">
            <a:extLst>
              <a:ext uri="{FF2B5EF4-FFF2-40B4-BE49-F238E27FC236}">
                <a16:creationId xmlns:a16="http://schemas.microsoft.com/office/drawing/2014/main" id="{24A4639A-D28C-0D62-3ED2-3951D8CF1148}"/>
              </a:ext>
            </a:extLst>
          </p:cNvPr>
          <p:cNvSpPr/>
          <p:nvPr/>
        </p:nvSpPr>
        <p:spPr>
          <a:xfrm>
            <a:off x="3740084" y="3032637"/>
            <a:ext cx="288714" cy="18300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0B59678-F70E-30A6-762F-FFD599B844AA}"/>
                  </a:ext>
                </a:extLst>
              </p:cNvPr>
              <p:cNvSpPr txBox="1"/>
              <p:nvPr/>
            </p:nvSpPr>
            <p:spPr>
              <a:xfrm>
                <a:off x="893997" y="4395763"/>
                <a:ext cx="689644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 equals </a:t>
                </a:r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a</a:t>
                </a:r>
                <a:r>
                  <a:rPr lang="en-US" sz="1800" dirty="0">
                    <a:cs typeface="Times New Roman" panose="02020603050405020304" pitchFamily="18" charset="0"/>
                  </a:rPr>
                  <a:t>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 of the homogeneous version of ODE.</a:t>
                </a:r>
                <a:endParaRPr lang="en-US" sz="1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0B59678-F70E-30A6-762F-FFD599B84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97" y="4395763"/>
                <a:ext cx="6896444" cy="369332"/>
              </a:xfrm>
              <a:prstGeom prst="rect">
                <a:avLst/>
              </a:prstGeom>
              <a:blipFill>
                <a:blip r:embed="rId3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B7FDD7-A173-D0E5-3654-A2B29E174EB1}"/>
                  </a:ext>
                </a:extLst>
              </p:cNvPr>
              <p:cNvSpPr txBox="1"/>
              <p:nvPr/>
            </p:nvSpPr>
            <p:spPr>
              <a:xfrm>
                <a:off x="3375999" y="5524625"/>
                <a:ext cx="1570252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B7FDD7-A173-D0E5-3654-A2B29E174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999" y="5524625"/>
                <a:ext cx="157025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18">
                <a:extLst>
                  <a:ext uri="{FF2B5EF4-FFF2-40B4-BE49-F238E27FC236}">
                    <a16:creationId xmlns:a16="http://schemas.microsoft.com/office/drawing/2014/main" id="{BCE220B9-AD44-24A5-1EA5-E7339F9B305A}"/>
                  </a:ext>
                </a:extLst>
              </p:cNvPr>
              <p:cNvSpPr/>
              <p:nvPr/>
            </p:nvSpPr>
            <p:spPr>
              <a:xfrm>
                <a:off x="588901" y="2261679"/>
                <a:ext cx="3583761" cy="64812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𝑚</m:t>
                          </m:r>
                        </m:den>
                      </m:f>
                      <m:func>
                        <m:func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9" name="矩形 18">
                <a:extLst>
                  <a:ext uri="{FF2B5EF4-FFF2-40B4-BE49-F238E27FC236}">
                    <a16:creationId xmlns:a16="http://schemas.microsoft.com/office/drawing/2014/main" id="{2A4180A3-7D49-E4C4-D8A7-EAA4B57D58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01" y="2261679"/>
                <a:ext cx="3583761" cy="648126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8">
                <a:extLst>
                  <a:ext uri="{FF2B5EF4-FFF2-40B4-BE49-F238E27FC236}">
                    <a16:creationId xmlns:a16="http://schemas.microsoft.com/office/drawing/2014/main" id="{AA60CB2B-2665-F72B-51E7-A37745B617A9}"/>
                  </a:ext>
                </a:extLst>
              </p:cNvPr>
              <p:cNvSpPr/>
              <p:nvPr/>
            </p:nvSpPr>
            <p:spPr>
              <a:xfrm>
                <a:off x="4774874" y="2232156"/>
                <a:ext cx="3692455" cy="69384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i="1"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𝑚</m:t>
                          </m:r>
                        </m:den>
                      </m:f>
                      <m:func>
                        <m:func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2" name="矩形 18">
                <a:extLst>
                  <a:ext uri="{FF2B5EF4-FFF2-40B4-BE49-F238E27FC236}">
                    <a16:creationId xmlns:a16="http://schemas.microsoft.com/office/drawing/2014/main" id="{AA0A1E0E-9CBB-6A76-98FE-B775E2AD82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874" y="2232156"/>
                <a:ext cx="3692455" cy="6938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8">
                <a:extLst>
                  <a:ext uri="{FF2B5EF4-FFF2-40B4-BE49-F238E27FC236}">
                    <a16:creationId xmlns:a16="http://schemas.microsoft.com/office/drawing/2014/main" id="{325AAD5D-94E8-CAB9-38BE-7617BA060D35}"/>
                  </a:ext>
                </a:extLst>
              </p:cNvPr>
              <p:cNvSpPr/>
              <p:nvPr/>
            </p:nvSpPr>
            <p:spPr>
              <a:xfrm>
                <a:off x="600157" y="3481637"/>
                <a:ext cx="4712078" cy="64812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3" name="矩形 18">
                <a:extLst>
                  <a:ext uri="{FF2B5EF4-FFF2-40B4-BE49-F238E27FC236}">
                    <a16:creationId xmlns:a16="http://schemas.microsoft.com/office/drawing/2014/main" id="{63AFE8A9-ED7F-F5B7-478F-7C1D4C36CA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57" y="3481637"/>
                <a:ext cx="4712078" cy="648126"/>
              </a:xfrm>
              <a:prstGeom prst="rect">
                <a:avLst/>
              </a:prstGeom>
              <a:blipFill>
                <a:blip r:embed="rId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24EB56-1883-EE7B-5CC0-0A1B47635D7B}"/>
                  </a:ext>
                </a:extLst>
              </p:cNvPr>
              <p:cNvSpPr txBox="1"/>
              <p:nvPr/>
            </p:nvSpPr>
            <p:spPr>
              <a:xfrm>
                <a:off x="897445" y="1300718"/>
                <a:ext cx="7569884" cy="8735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dirty="0">
                    <a:cs typeface="Times New Roman" panose="02020603050405020304" pitchFamily="18" charset="0"/>
                  </a:rPr>
                  <a:t>The difference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18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 between any solutions of a </a:t>
                </a:r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Linear</a:t>
                </a:r>
                <a:r>
                  <a:rPr lang="en-US" sz="1800" dirty="0">
                    <a:cs typeface="Times New Roman" panose="02020603050405020304" pitchFamily="18" charset="0"/>
                  </a:rPr>
                  <a:t> inhomogeneous ODE and</a:t>
                </a:r>
                <a:r>
                  <a:rPr lang="en-US" altLang="zh-TW" sz="1800" dirty="0"/>
                  <a:t> this particular 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 equals </a:t>
                </a:r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a</a:t>
                </a:r>
                <a:r>
                  <a:rPr lang="en-US" sz="1800" dirty="0">
                    <a:cs typeface="Times New Roman" panose="02020603050405020304" pitchFamily="18" charset="0"/>
                  </a:rPr>
                  <a:t>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 of the homogeneous ODE.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24EB56-1883-EE7B-5CC0-0A1B47635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445" y="1300718"/>
                <a:ext cx="7569884" cy="873509"/>
              </a:xfrm>
              <a:prstGeom prst="rect">
                <a:avLst/>
              </a:prstGeom>
              <a:blipFill>
                <a:blip r:embed="rId9"/>
                <a:stretch>
                  <a:fillRect l="-67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CAD9D0-4159-064A-6D48-6B2FFDCCE0F1}"/>
                  </a:ext>
                </a:extLst>
              </p:cNvPr>
              <p:cNvSpPr txBox="1"/>
              <p:nvPr/>
            </p:nvSpPr>
            <p:spPr bwMode="auto">
              <a:xfrm>
                <a:off x="897445" y="620174"/>
                <a:ext cx="68407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cs typeface="Times New Roman" panose="02020603050405020304" pitchFamily="18" charset="0"/>
                  </a:rPr>
                  <a:t>Resonance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 is </a:t>
                </a:r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one</a:t>
                </a:r>
                <a:r>
                  <a:rPr lang="en-US" sz="1800" dirty="0">
                    <a:cs typeface="Times New Roman" panose="02020603050405020304" pitchFamily="18" charset="0"/>
                  </a:rPr>
                  <a:t> solution of inhomogeneous SHM.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C54244-B740-448C-EB99-45092C6D0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7445" y="620174"/>
                <a:ext cx="6840760" cy="369332"/>
              </a:xfrm>
              <a:prstGeom prst="rect">
                <a:avLst/>
              </a:prstGeom>
              <a:blipFill>
                <a:blip r:embed="rId10"/>
                <a:stretch>
                  <a:fillRect l="-741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79B9E3E-C657-3DF8-9764-F5FC0E014542}"/>
              </a:ext>
            </a:extLst>
          </p:cNvPr>
          <p:cNvSpPr txBox="1"/>
          <p:nvPr/>
        </p:nvSpPr>
        <p:spPr bwMode="auto">
          <a:xfrm>
            <a:off x="899592" y="989506"/>
            <a:ext cx="50405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cs typeface="Times New Roman" panose="02020603050405020304" pitchFamily="18" charset="0"/>
              </a:rPr>
              <a:t>It could not always fit the initial conditions.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18">
                <a:extLst>
                  <a:ext uri="{FF2B5EF4-FFF2-40B4-BE49-F238E27FC236}">
                    <a16:creationId xmlns:a16="http://schemas.microsoft.com/office/drawing/2014/main" id="{A5B3EFEC-37C8-C833-5381-949AA07129E5}"/>
                  </a:ext>
                </a:extLst>
              </p:cNvPr>
              <p:cNvSpPr/>
              <p:nvPr/>
            </p:nvSpPr>
            <p:spPr>
              <a:xfrm>
                <a:off x="5940152" y="3500438"/>
                <a:ext cx="2637506" cy="64812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矩形 18">
                <a:extLst>
                  <a:ext uri="{FF2B5EF4-FFF2-40B4-BE49-F238E27FC236}">
                    <a16:creationId xmlns:a16="http://schemas.microsoft.com/office/drawing/2014/main" id="{EEBAF23D-C3D3-F93F-B28F-8EBAC7626E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500438"/>
                <a:ext cx="2637506" cy="648126"/>
              </a:xfrm>
              <a:prstGeom prst="rect">
                <a:avLst/>
              </a:prstGeom>
              <a:blipFill>
                <a:blip r:embed="rId11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eft-right Arrow 13">
            <a:extLst>
              <a:ext uri="{FF2B5EF4-FFF2-40B4-BE49-F238E27FC236}">
                <a16:creationId xmlns:a16="http://schemas.microsoft.com/office/drawing/2014/main" id="{0C3DF89C-546B-B60F-7C06-6D8803F18640}"/>
              </a:ext>
            </a:extLst>
          </p:cNvPr>
          <p:cNvSpPr/>
          <p:nvPr/>
        </p:nvSpPr>
        <p:spPr>
          <a:xfrm>
            <a:off x="5420247" y="3719272"/>
            <a:ext cx="411893" cy="312827"/>
          </a:xfrm>
          <a:prstGeom prst="leftRightArrow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1800" dirty="0"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B3B05A7-BBCC-20D6-C147-9F68FB2298F2}"/>
                  </a:ext>
                </a:extLst>
              </p:cNvPr>
              <p:cNvSpPr txBox="1"/>
              <p:nvPr/>
            </p:nvSpPr>
            <p:spPr bwMode="auto">
              <a:xfrm>
                <a:off x="893997" y="4765095"/>
                <a:ext cx="610435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cs typeface="Times New Roman" panose="02020603050405020304" pitchFamily="18" charset="0"/>
                  </a:rPr>
                  <a:t>Remember there are an infinite number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B3B05A7-BBCC-20D6-C147-9F68FB229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3997" y="4765095"/>
                <a:ext cx="6104356" cy="369332"/>
              </a:xfrm>
              <a:prstGeom prst="rect">
                <a:avLst/>
              </a:prstGeom>
              <a:blipFill>
                <a:blip r:embed="rId12"/>
                <a:stretch>
                  <a:fillRect l="-830" t="-10000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3A557B-AD96-D67B-232A-AA187012A90D}"/>
                  </a:ext>
                </a:extLst>
              </p:cNvPr>
              <p:cNvSpPr txBox="1"/>
              <p:nvPr/>
            </p:nvSpPr>
            <p:spPr bwMode="auto">
              <a:xfrm>
                <a:off x="893997" y="5139756"/>
                <a:ext cx="653425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cs typeface="Times New Roman" panose="02020603050405020304" pitchFamily="18" charset="0"/>
                  </a:rPr>
                  <a:t>Therefore, we get an infinite number of general solutions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3A557B-AD96-D67B-232A-AA187012A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3997" y="5139756"/>
                <a:ext cx="6534257" cy="369332"/>
              </a:xfrm>
              <a:prstGeom prst="rect">
                <a:avLst/>
              </a:prstGeom>
              <a:blipFill>
                <a:blip r:embed="rId13"/>
                <a:stretch>
                  <a:fillRect l="-775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9CDF49D-375B-AFEE-AC78-50D233A833E6}"/>
              </a:ext>
            </a:extLst>
          </p:cNvPr>
          <p:cNvSpPr txBox="1"/>
          <p:nvPr/>
        </p:nvSpPr>
        <p:spPr bwMode="auto">
          <a:xfrm>
            <a:off x="884998" y="5909494"/>
            <a:ext cx="42540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cs typeface="Times New Roman" panose="02020603050405020304" pitchFamily="18" charset="0"/>
              </a:rPr>
              <a:t>One of them will satisfy initial conditions.</a:t>
            </a:r>
          </a:p>
        </p:txBody>
      </p:sp>
    </p:spTree>
    <p:extLst>
      <p:ext uri="{BB962C8B-B14F-4D97-AF65-F5344CB8AC3E}">
        <p14:creationId xmlns:p14="http://schemas.microsoft.com/office/powerpoint/2010/main" val="147420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0" grpId="0"/>
      <p:bldP spid="11" grpId="0" animBg="1"/>
      <p:bldP spid="9" grpId="0" animBg="1"/>
      <p:bldP spid="12" grpId="0" animBg="1"/>
      <p:bldP spid="13" grpId="0" animBg="1"/>
      <p:bldP spid="8" grpId="0" animBg="1"/>
      <p:bldP spid="14" grpId="0" animBg="1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 bwMode="auto">
              <a:xfrm>
                <a:off x="2482870" y="2387636"/>
                <a:ext cx="1159292" cy="37427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𝑁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altLang="zh-TW" sz="1800" b="0" i="1" smtClean="0">
                              <a:latin typeface="Cambria Math"/>
                              <a:ea typeface="Cambria Math"/>
                            </a:rPr>
                            <m:t>Γ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2870" y="2387636"/>
                <a:ext cx="1159292" cy="3742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 bwMode="auto">
              <a:xfrm>
                <a:off x="860133" y="2244720"/>
                <a:ext cx="1335687" cy="61824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l-GR" altLang="zh-TW" sz="1800" b="0" i="1" smtClean="0">
                          <a:latin typeface="Cambria Math"/>
                          <a:ea typeface="Cambria Math"/>
                        </a:rPr>
                        <m:t>Γ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0133" y="2244720"/>
                <a:ext cx="1335687" cy="618246"/>
              </a:xfrm>
              <a:prstGeom prst="rect">
                <a:avLst/>
              </a:prstGeom>
              <a:blipFill>
                <a:blip r:embed="rId3"/>
                <a:stretch>
                  <a:fillRect b="-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9"/>
              <p:cNvSpPr txBox="1">
                <a:spLocks noChangeArrowheads="1"/>
              </p:cNvSpPr>
              <p:nvPr/>
            </p:nvSpPr>
            <p:spPr bwMode="auto">
              <a:xfrm>
                <a:off x="820381" y="3401233"/>
                <a:ext cx="5643562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r>
                  <a:rPr lang="zh-TW" altLang="en-US" sz="1800" dirty="0"/>
                  <a:t>但我可以在這個解的前面乘上任一個常數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zh-TW" altLang="en-US" sz="1800" dirty="0"/>
                  <a:t>，解仍成立</a:t>
                </a:r>
              </a:p>
            </p:txBody>
          </p:sp>
        </mc:Choice>
        <mc:Fallback xmlns="">
          <p:sp>
            <p:nvSpPr>
              <p:cNvPr id="15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0381" y="3401233"/>
                <a:ext cx="5643562" cy="369888"/>
              </a:xfrm>
              <a:prstGeom prst="rect">
                <a:avLst/>
              </a:prstGeom>
              <a:blipFill>
                <a:blip r:embed="rId4"/>
                <a:stretch>
                  <a:fillRect l="-899"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 bwMode="auto">
              <a:xfrm>
                <a:off x="6579600" y="3401233"/>
                <a:ext cx="1307281" cy="37427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𝑁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altLang="zh-TW" sz="1800" b="0" i="1" smtClean="0">
                              <a:latin typeface="Cambria Math"/>
                              <a:ea typeface="Cambria Math"/>
                            </a:rPr>
                            <m:t>Γ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79600" y="3401233"/>
                <a:ext cx="1307281" cy="3742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 bwMode="auto">
              <a:xfrm>
                <a:off x="2000013" y="4187776"/>
                <a:ext cx="4579587" cy="653897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/>
                            </a:rPr>
                            <m:t>𝑑𝐶</m:t>
                          </m:r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 sz="1800" i="1">
                                  <a:latin typeface="Cambria Math"/>
                                  <a:ea typeface="Cambria Math"/>
                                </a:rPr>
                                <m:t>Γ</m:t>
                              </m:r>
                              <m:r>
                                <a:rPr lang="en-US" altLang="zh-TW" sz="1800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𝐶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 sz="1800" i="1">
                                  <a:latin typeface="Cambria Math"/>
                                  <a:ea typeface="Cambria Math"/>
                                </a:rPr>
                                <m:t>Γ</m:t>
                              </m:r>
                              <m:r>
                                <a:rPr lang="en-US" altLang="zh-TW" sz="1800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=−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𝐶</m:t>
                      </m:r>
                      <m:r>
                        <m:rPr>
                          <m:sty m:val="p"/>
                        </m:rPr>
                        <a:rPr lang="el-GR" altLang="zh-TW" sz="1800" b="0" i="1" smtClean="0">
                          <a:latin typeface="Cambria Math"/>
                          <a:ea typeface="Cambria Math"/>
                        </a:rPr>
                        <m:t>Γ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altLang="zh-TW" sz="1800" i="1">
                              <a:latin typeface="Cambria Math"/>
                              <a:ea typeface="Cambria Math"/>
                            </a:rPr>
                            <m:t>Γ</m:t>
                          </m:r>
                          <m:r>
                            <a:rPr lang="en-US" altLang="zh-TW" sz="1800" i="1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l-GR" altLang="zh-TW" sz="1800" i="1">
                          <a:latin typeface="Cambria Math"/>
                          <a:ea typeface="Cambria Math"/>
                        </a:rPr>
                        <m:t>Γ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0013" y="4187776"/>
                <a:ext cx="4579587" cy="653897"/>
              </a:xfrm>
              <a:prstGeom prst="rect">
                <a:avLst/>
              </a:prstGeom>
              <a:blipFill>
                <a:blip r:embed="rId6"/>
                <a:stretch>
                  <a:fillRect b="-37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"/>
              <p:cNvSpPr txBox="1">
                <a:spLocks noChangeArrowheads="1"/>
              </p:cNvSpPr>
              <p:nvPr/>
            </p:nvSpPr>
            <p:spPr bwMode="auto">
              <a:xfrm>
                <a:off x="853134" y="5621670"/>
                <a:ext cx="564011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r>
                  <a:rPr lang="zh-TW" altLang="en-US" sz="1800" dirty="0">
                    <a:solidFill>
                      <a:srgbClr val="FF0000"/>
                    </a:solidFill>
                  </a:rPr>
                  <a:t>注意常數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可以是任意數，我們似乎得到了無限多組解。</a:t>
                </a:r>
              </a:p>
            </p:txBody>
          </p:sp>
        </mc:Choice>
        <mc:Fallback xmlns="">
          <p:sp>
            <p:nvSpPr>
              <p:cNvPr id="22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3134" y="5621670"/>
                <a:ext cx="5640113" cy="369332"/>
              </a:xfrm>
              <a:prstGeom prst="rect">
                <a:avLst/>
              </a:prstGeom>
              <a:blipFill>
                <a:blip r:embed="rId7"/>
                <a:stretch>
                  <a:fillRect l="-899" t="-6667" r="-4944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3">
                <a:extLst>
                  <a:ext uri="{FF2B5EF4-FFF2-40B4-BE49-F238E27FC236}">
                    <a16:creationId xmlns:a16="http://schemas.microsoft.com/office/drawing/2014/main" id="{7934B474-0F63-B046-AF25-B57CDB3C9D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68018" y="2394390"/>
                <a:ext cx="3857625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r>
                  <a:rPr lang="zh-TW" altLang="en-US" sz="1800" dirty="0"/>
                  <a:t>取常數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TW" altLang="en-US" sz="1800" dirty="0"/>
                  <a:t>為</a:t>
                </a:r>
                <a14:m>
                  <m:oMath xmlns:m="http://schemas.openxmlformats.org/officeDocument/2006/math">
                    <m:r>
                      <a:rPr lang="en-US" altLang="zh-TW" sz="1800" b="0" i="0" smtClean="0"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l-GR" altLang="zh-TW" sz="1800" i="1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zh-TW" altLang="en-US" sz="1800" dirty="0"/>
                  <a:t>，即得到一個解！</a:t>
                </a:r>
              </a:p>
            </p:txBody>
          </p:sp>
        </mc:Choice>
        <mc:Fallback xmlns="">
          <p:sp>
            <p:nvSpPr>
              <p:cNvPr id="19" name="文字方塊 3">
                <a:extLst>
                  <a:ext uri="{FF2B5EF4-FFF2-40B4-BE49-F238E27FC236}">
                    <a16:creationId xmlns:a16="http://schemas.microsoft.com/office/drawing/2014/main" id="{7934B474-0F63-B046-AF25-B57CDB3C9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8018" y="2394390"/>
                <a:ext cx="3857625" cy="369888"/>
              </a:xfrm>
              <a:prstGeom prst="rect">
                <a:avLst/>
              </a:prstGeom>
              <a:blipFill>
                <a:blip r:embed="rId8"/>
                <a:stretch>
                  <a:fillRect l="-1311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7">
                <a:extLst>
                  <a:ext uri="{FF2B5EF4-FFF2-40B4-BE49-F238E27FC236}">
                    <a16:creationId xmlns:a16="http://schemas.microsoft.com/office/drawing/2014/main" id="{55B743C9-F1E0-C049-918C-3713CDFACC93}"/>
                  </a:ext>
                </a:extLst>
              </p:cNvPr>
              <p:cNvSpPr txBox="1"/>
              <p:nvPr/>
            </p:nvSpPr>
            <p:spPr bwMode="auto">
              <a:xfrm>
                <a:off x="3275856" y="620688"/>
                <a:ext cx="1663404" cy="61824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sSup>
                        <m:sSupPr>
                          <m:ctrlPr>
                            <a:rPr lang="zh-TW" altLang="en-US" sz="1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i="1" dirty="0">
                              <a:latin typeface="Cambria Math" panose="02040503050406030204" pitchFamily="18" charset="0"/>
                            </a:rPr>
                            <m:t>𝑏𝑥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zh-TW" altLang="en-US" sz="1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i="1" dirty="0">
                              <a:latin typeface="Cambria Math" panose="02040503050406030204" pitchFamily="18" charset="0"/>
                            </a:rPr>
                            <m:t>𝑏𝑥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3" name="文字方塊 7">
                <a:extLst>
                  <a:ext uri="{FF2B5EF4-FFF2-40B4-BE49-F238E27FC236}">
                    <a16:creationId xmlns:a16="http://schemas.microsoft.com/office/drawing/2014/main" id="{55B743C9-F1E0-C049-918C-3713CDFAC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5856" y="620688"/>
                <a:ext cx="1663404" cy="618246"/>
              </a:xfrm>
              <a:prstGeom prst="rect">
                <a:avLst/>
              </a:prstGeom>
              <a:blipFill>
                <a:blip r:embed="rId9"/>
                <a:stretch>
                  <a:fillRect b="-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2">
            <a:extLst>
              <a:ext uri="{FF2B5EF4-FFF2-40B4-BE49-F238E27FC236}">
                <a16:creationId xmlns:a16="http://schemas.microsoft.com/office/drawing/2014/main" id="{4583EA9E-54B7-B976-2019-9AB6C35BF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85" y="4914992"/>
            <a:ext cx="56401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800" dirty="0">
                <a:solidFill>
                  <a:srgbClr val="FF0000"/>
                </a:solidFill>
              </a:rPr>
              <a:t>一次微分方程式的解會有一個未確定的常數！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9">
                <a:extLst>
                  <a:ext uri="{FF2B5EF4-FFF2-40B4-BE49-F238E27FC236}">
                    <a16:creationId xmlns:a16="http://schemas.microsoft.com/office/drawing/2014/main" id="{09267B7A-4490-084F-9F75-56330AD58F64}"/>
                  </a:ext>
                </a:extLst>
              </p:cNvPr>
              <p:cNvSpPr txBox="1"/>
              <p:nvPr/>
            </p:nvSpPr>
            <p:spPr bwMode="auto">
              <a:xfrm>
                <a:off x="865833" y="613378"/>
                <a:ext cx="1180388" cy="62555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zh-TW" altLang="en-US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18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zh-TW" altLang="en-US" sz="1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文字方塊 9">
                <a:extLst>
                  <a:ext uri="{FF2B5EF4-FFF2-40B4-BE49-F238E27FC236}">
                    <a16:creationId xmlns:a16="http://schemas.microsoft.com/office/drawing/2014/main" id="{09267B7A-4490-084F-9F75-56330AD58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5833" y="613378"/>
                <a:ext cx="1180388" cy="625556"/>
              </a:xfrm>
              <a:prstGeom prst="rect">
                <a:avLst/>
              </a:prstGeom>
              <a:blipFill>
                <a:blip r:embed="rId10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>
            <a:extLst>
              <a:ext uri="{FF2B5EF4-FFF2-40B4-BE49-F238E27FC236}">
                <a16:creationId xmlns:a16="http://schemas.microsoft.com/office/drawing/2014/main" id="{D773F21A-F4E7-21BA-BD9F-5CBD70EE860E}"/>
              </a:ext>
            </a:extLst>
          </p:cNvPr>
          <p:cNvSpPr/>
          <p:nvPr/>
        </p:nvSpPr>
        <p:spPr>
          <a:xfrm>
            <a:off x="2482870" y="787645"/>
            <a:ext cx="400552" cy="28803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3">
                <a:extLst>
                  <a:ext uri="{FF2B5EF4-FFF2-40B4-BE49-F238E27FC236}">
                    <a16:creationId xmlns:a16="http://schemas.microsoft.com/office/drawing/2014/main" id="{40F81F04-BB80-C59A-B6B4-71BAD85D53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77341" y="2795205"/>
                <a:ext cx="480113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r>
                  <a:rPr lang="en-US" altLang="zh-TW" sz="1800" dirty="0"/>
                  <a:t>Pick the constant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TW" sz="1800" dirty="0"/>
                  <a:t> as </a:t>
                </a:r>
                <a14:m>
                  <m:oMath xmlns:m="http://schemas.openxmlformats.org/officeDocument/2006/math">
                    <m:r>
                      <a:rPr lang="en-US" altLang="zh-TW" sz="1800" b="0" i="0" smtClean="0"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l-GR" altLang="zh-TW" sz="1800" i="1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altLang="zh-TW" sz="1800" dirty="0"/>
                  <a:t>, and we get a solution</a:t>
                </a:r>
                <a:r>
                  <a:rPr lang="zh-TW" altLang="en-US" sz="1800" dirty="0"/>
                  <a:t>！</a:t>
                </a:r>
              </a:p>
            </p:txBody>
          </p:sp>
        </mc:Choice>
        <mc:Fallback xmlns="">
          <p:sp>
            <p:nvSpPr>
              <p:cNvPr id="2" name="文字方塊 3">
                <a:extLst>
                  <a:ext uri="{FF2B5EF4-FFF2-40B4-BE49-F238E27FC236}">
                    <a16:creationId xmlns:a16="http://schemas.microsoft.com/office/drawing/2014/main" id="{40F81F04-BB80-C59A-B6B4-71BAD85D5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77341" y="2795205"/>
                <a:ext cx="4801131" cy="369332"/>
              </a:xfrm>
              <a:prstGeom prst="rect">
                <a:avLst/>
              </a:prstGeom>
              <a:blipFill>
                <a:blip r:embed="rId11"/>
                <a:stretch>
                  <a:fillRect l="-1055" t="-10000" r="-5805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51F05E-156E-A5F4-57EA-9C25F6F0D9DF}"/>
                  </a:ext>
                </a:extLst>
              </p:cNvPr>
              <p:cNvSpPr txBox="1"/>
              <p:nvPr/>
            </p:nvSpPr>
            <p:spPr>
              <a:xfrm>
                <a:off x="795229" y="3805593"/>
                <a:ext cx="7813725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cs typeface="Times New Roman" panose="02020603050405020304" pitchFamily="18" charset="0"/>
                  </a:rPr>
                  <a:t>But I can always multiply the above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1800" i="1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altLang="zh-TW" sz="1800" i="1">
                            <a:latin typeface="Cambria Math"/>
                            <a:ea typeface="Cambria Math"/>
                          </a:rPr>
                          <m:t>Γ</m:t>
                        </m:r>
                        <m:r>
                          <a:rPr lang="en-US" altLang="zh-TW" sz="1800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 by a constant and it is still a solution.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51F05E-156E-A5F4-57EA-9C25F6F0D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229" y="3805593"/>
                <a:ext cx="7813725" cy="374270"/>
              </a:xfrm>
              <a:prstGeom prst="rect">
                <a:avLst/>
              </a:prstGeom>
              <a:blipFill>
                <a:blip r:embed="rId12"/>
                <a:stretch>
                  <a:fillRect l="-649"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C5FEC8F-BD3C-091E-7AAC-B4C3AC67294E}"/>
              </a:ext>
            </a:extLst>
          </p:cNvPr>
          <p:cNvSpPr txBox="1"/>
          <p:nvPr/>
        </p:nvSpPr>
        <p:spPr>
          <a:xfrm>
            <a:off x="825937" y="5268331"/>
            <a:ext cx="6587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always an unspecified constant in the solution we can get.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2E8A74-7387-1A8E-95F3-65286978C6F5}"/>
                  </a:ext>
                </a:extLst>
              </p:cNvPr>
              <p:cNvSpPr txBox="1"/>
              <p:nvPr/>
            </p:nvSpPr>
            <p:spPr>
              <a:xfrm>
                <a:off x="820628" y="5991002"/>
                <a:ext cx="79999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could be any number except for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, we have an infinite number of solutions.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2E8A74-7387-1A8E-95F3-65286978C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28" y="5991002"/>
                <a:ext cx="7999953" cy="369332"/>
              </a:xfrm>
              <a:prstGeom prst="rect">
                <a:avLst/>
              </a:prstGeom>
              <a:blipFill>
                <a:blip r:embed="rId13"/>
                <a:stretch>
                  <a:fillRect l="-634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976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  <p:bldP spid="21" grpId="0" animBg="1"/>
      <p:bldP spid="22" grpId="0"/>
      <p:bldP spid="4" grpId="0"/>
      <p:bldP spid="3" grpId="0"/>
      <p:bldP spid="7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193FC-01A5-8E4C-DD9B-13FA19F8C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4">
            <a:extLst>
              <a:ext uri="{FF2B5EF4-FFF2-40B4-BE49-F238E27FC236}">
                <a16:creationId xmlns:a16="http://schemas.microsoft.com/office/drawing/2014/main" id="{826E431A-626C-161C-0427-C6C5B81F0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76803" name="Rectangle 5">
            <a:extLst>
              <a:ext uri="{FF2B5EF4-FFF2-40B4-BE49-F238E27FC236}">
                <a16:creationId xmlns:a16="http://schemas.microsoft.com/office/drawing/2014/main" id="{7CBDC7BE-6395-FE7E-A400-A0026CD8C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3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76804" name="Rectangle 13">
            <a:extLst>
              <a:ext uri="{FF2B5EF4-FFF2-40B4-BE49-F238E27FC236}">
                <a16:creationId xmlns:a16="http://schemas.microsoft.com/office/drawing/2014/main" id="{158FCFDF-74AF-8C57-4340-425CB33D8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76805" name="Rectangle 15">
            <a:extLst>
              <a:ext uri="{FF2B5EF4-FFF2-40B4-BE49-F238E27FC236}">
                <a16:creationId xmlns:a16="http://schemas.microsoft.com/office/drawing/2014/main" id="{AB1E134C-EE23-E278-26A6-8EF576933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76806" name="Rectangle 17">
            <a:extLst>
              <a:ext uri="{FF2B5EF4-FFF2-40B4-BE49-F238E27FC236}">
                <a16:creationId xmlns:a16="http://schemas.microsoft.com/office/drawing/2014/main" id="{D3304D02-426F-7F78-777F-5BEF95038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270" y="330509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76807" name="Rectangle 34">
            <a:extLst>
              <a:ext uri="{FF2B5EF4-FFF2-40B4-BE49-F238E27FC236}">
                <a16:creationId xmlns:a16="http://schemas.microsoft.com/office/drawing/2014/main" id="{0AB51B67-3107-6C7F-9D51-F063DC5D0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9A6393C4-165C-12FD-F905-66B67382395D}"/>
              </a:ext>
            </a:extLst>
          </p:cNvPr>
          <p:cNvSpPr txBox="1"/>
          <p:nvPr/>
        </p:nvSpPr>
        <p:spPr bwMode="auto">
          <a:xfrm>
            <a:off x="1974174" y="2619055"/>
            <a:ext cx="66878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1800" dirty="0">
                <a:latin typeface="Arial" charset="0"/>
                <a:ea typeface="新細明體" pitchFamily="18" charset="-120"/>
              </a:rPr>
              <a:t>滿足原來 </a:t>
            </a:r>
            <a:r>
              <a:rPr lang="en-US" altLang="zh-TW" sz="1800" i="1" dirty="0" err="1">
                <a:latin typeface="+mn-lt"/>
                <a:ea typeface="新細明體" pitchFamily="18" charset="-120"/>
              </a:rPr>
              <a:t>x</a:t>
            </a:r>
            <a:r>
              <a:rPr lang="en-US" altLang="zh-TW" sz="1800" i="1" baseline="-25000" dirty="0" err="1">
                <a:latin typeface="+mn-lt"/>
                <a:ea typeface="新細明體" pitchFamily="18" charset="-120"/>
              </a:rPr>
              <a:t>r</a:t>
            </a:r>
            <a:r>
              <a:rPr lang="zh-TW" altLang="en-US" sz="1800" i="1" dirty="0">
                <a:latin typeface="+mn-lt"/>
                <a:ea typeface="新細明體" pitchFamily="18" charset="-120"/>
              </a:rPr>
              <a:t> </a:t>
            </a:r>
            <a:r>
              <a:rPr lang="zh-TW" altLang="en-US" sz="1800" dirty="0">
                <a:latin typeface="Arial" charset="0"/>
                <a:ea typeface="新細明體" pitchFamily="18" charset="-120"/>
              </a:rPr>
              <a:t>所滿足的外力下簡諧運動的微分方程式：</a:t>
            </a:r>
          </a:p>
        </p:txBody>
      </p:sp>
      <p:sp>
        <p:nvSpPr>
          <p:cNvPr id="21" name="Text Box 37">
            <a:extLst>
              <a:ext uri="{FF2B5EF4-FFF2-40B4-BE49-F238E27FC236}">
                <a16:creationId xmlns:a16="http://schemas.microsoft.com/office/drawing/2014/main" id="{5CFC0312-118F-3192-AA7B-2B22E71C5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749" y="5163792"/>
            <a:ext cx="79081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這個函數同時滿足運動方程式以及兩個起始條件，因此是唯一的解！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812A239D-DBD8-A148-0933-FECCA60982AC}"/>
                  </a:ext>
                </a:extLst>
              </p:cNvPr>
              <p:cNvSpPr txBox="1"/>
              <p:nvPr/>
            </p:nvSpPr>
            <p:spPr bwMode="auto">
              <a:xfrm>
                <a:off x="507866" y="1258720"/>
                <a:ext cx="3203848" cy="5010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altLang="zh-TW" sz="18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sz="1800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altLang="zh-TW" sz="1800" i="1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1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1800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TW" sz="1800" b="0" i="1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zh-TW" altLang="en-US" sz="1800" b="0" i="1" smtClean="0"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7866" y="1258720"/>
                <a:ext cx="3203848" cy="501099"/>
              </a:xfrm>
              <a:prstGeom prst="rect">
                <a:avLst/>
              </a:prstGeom>
              <a:blipFill>
                <a:blip r:embed="rId4"/>
                <a:stretch>
                  <a:fillRect b="-1219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ADF38A7B-5485-2034-EAB5-DDC6A754C106}"/>
                  </a:ext>
                </a:extLst>
              </p:cNvPr>
              <p:cNvSpPr/>
              <p:nvPr/>
            </p:nvSpPr>
            <p:spPr>
              <a:xfrm>
                <a:off x="3888972" y="1261474"/>
                <a:ext cx="4859337" cy="9554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𝑚</m:t>
                          </m:r>
                          <m:rad>
                            <m:radPr>
                              <m:degHide m:val="on"/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zh-TW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zh-TW" altLang="zh-TW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zh-TW" altLang="zh-TW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1800" i="1">
                                              <a:latin typeface="Cambria Math"/>
                                            </a:rPr>
                                            <m:t>𝜔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18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altLang="zh-TW" sz="1800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zh-TW" altLang="zh-TW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TW" sz="1800" i="1">
                                              <a:latin typeface="Cambria Math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800" i="1">
                                              <a:latin typeface="Cambria Math"/>
                                            </a:rPr>
                                            <m:t>𝐷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sz="18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TW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sz="1800" b="0" i="1" smtClean="0"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sz="1800" b="0" i="1" smtClean="0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den>
                                      </m:f>
                                      <m:r>
                                        <a:rPr lang="zh-TW" altLang="en-US" sz="1800" b="0" i="1" smtClean="0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func>
                        <m:func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TW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altLang="zh-TW" sz="18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altLang="zh-TW" sz="1800" b="0" dirty="0"/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972" y="1261474"/>
                <a:ext cx="4859337" cy="9554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58706E3C-C877-6DF0-B16A-B2751B691648}"/>
                  </a:ext>
                </a:extLst>
              </p:cNvPr>
              <p:cNvSpPr/>
              <p:nvPr/>
            </p:nvSpPr>
            <p:spPr>
              <a:xfrm>
                <a:off x="5318078" y="3129841"/>
                <a:ext cx="3515344" cy="64812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𝑚</m:t>
                          </m:r>
                        </m:den>
                      </m:f>
                      <m:func>
                        <m:func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078" y="3129841"/>
                <a:ext cx="3515344" cy="648126"/>
              </a:xfrm>
              <a:prstGeom prst="rect">
                <a:avLst/>
              </a:prstGeom>
              <a:blipFill>
                <a:blip r:embed="rId6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5B2E9D27-D21B-653F-B679-B838B98B52D7}"/>
                  </a:ext>
                </a:extLst>
              </p:cNvPr>
              <p:cNvSpPr txBox="1"/>
              <p:nvPr/>
            </p:nvSpPr>
            <p:spPr bwMode="auto">
              <a:xfrm>
                <a:off x="536749" y="2605922"/>
                <a:ext cx="1400551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altLang="zh-TW" sz="18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1800" dirty="0">
                  <a:latin typeface="Arial" charset="0"/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749" y="2605922"/>
                <a:ext cx="140055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79503AD-1B29-DE01-6135-3C138E9ED1AB}"/>
              </a:ext>
            </a:extLst>
          </p:cNvPr>
          <p:cNvSpPr txBox="1"/>
          <p:nvPr/>
        </p:nvSpPr>
        <p:spPr bwMode="auto">
          <a:xfrm>
            <a:off x="442778" y="889110"/>
            <a:ext cx="33340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cs typeface="Times New Roman" panose="02020603050405020304" pitchFamily="18" charset="0"/>
              </a:rPr>
              <a:t>Solutions of damping SHM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CA90B8-FBFE-4A17-0042-DE961F95CED6}"/>
              </a:ext>
            </a:extLst>
          </p:cNvPr>
          <p:cNvSpPr txBox="1"/>
          <p:nvPr/>
        </p:nvSpPr>
        <p:spPr bwMode="auto">
          <a:xfrm>
            <a:off x="3888972" y="863320"/>
            <a:ext cx="49940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cs typeface="Times New Roman" panose="02020603050405020304" pitchFamily="18" charset="0"/>
              </a:rPr>
              <a:t>Resonance solution of inhomogeneous SHM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AF66E3-CD13-D398-FFD8-4A6B72996D1B}"/>
                  </a:ext>
                </a:extLst>
              </p:cNvPr>
              <p:cNvSpPr txBox="1"/>
              <p:nvPr/>
            </p:nvSpPr>
            <p:spPr bwMode="auto">
              <a:xfrm>
                <a:off x="507866" y="3274254"/>
                <a:ext cx="498680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1800" dirty="0"/>
                  <a:t> is the general solutions of </a:t>
                </a:r>
                <a:r>
                  <a:rPr lang="en-US" sz="1800" dirty="0">
                    <a:cs typeface="Times New Roman" panose="02020603050405020304" pitchFamily="18" charset="0"/>
                  </a:rPr>
                  <a:t>inhomogeneous SHM: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9B2DDC6-832E-1B8C-596C-D6CF3AB7E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7866" y="3274254"/>
                <a:ext cx="4986809" cy="369332"/>
              </a:xfrm>
              <a:prstGeom prst="rect">
                <a:avLst/>
              </a:prstGeom>
              <a:blipFill>
                <a:blip r:embed="rId8"/>
                <a:stretch>
                  <a:fillRect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37">
            <a:extLst>
              <a:ext uri="{FF2B5EF4-FFF2-40B4-BE49-F238E27FC236}">
                <a16:creationId xmlns:a16="http://schemas.microsoft.com/office/drawing/2014/main" id="{210154D1-E735-A40F-3A6A-FC3C6C8D5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94" y="5596526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dirty="0">
                <a:solidFill>
                  <a:srgbClr val="FF0000"/>
                </a:solidFill>
              </a:rPr>
              <a:t>The function we get satisfies inhomogeneous SHM ODE and initial condition simultaneously. 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85E528-340E-2C18-162E-BEF621589C41}"/>
              </a:ext>
            </a:extLst>
          </p:cNvPr>
          <p:cNvSpPr txBox="1"/>
          <p:nvPr/>
        </p:nvSpPr>
        <p:spPr bwMode="auto">
          <a:xfrm>
            <a:off x="536749" y="6029260"/>
            <a:ext cx="30204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cs typeface="Times New Roman" panose="02020603050405020304" pitchFamily="18" charset="0"/>
              </a:rPr>
              <a:t>It is the unique solution.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72C43C1-12F8-1D57-1231-7D0BCCB955A6}"/>
                  </a:ext>
                </a:extLst>
              </p:cNvPr>
              <p:cNvSpPr txBox="1"/>
              <p:nvPr/>
            </p:nvSpPr>
            <p:spPr bwMode="auto">
              <a:xfrm>
                <a:off x="469700" y="4007735"/>
                <a:ext cx="824209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While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is totally fixed by ODE, there are two unspecified constants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altLang="zh-TW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zh-TW" altLang="en-US" sz="18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𝜙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DFFA215-D185-7C72-6F0C-C507CCAE4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700" y="4007735"/>
                <a:ext cx="8242096" cy="369332"/>
              </a:xfrm>
              <a:prstGeom prst="rect">
                <a:avLst/>
              </a:prstGeom>
              <a:blipFill>
                <a:blip r:embed="rId10"/>
                <a:stretch>
                  <a:fillRect l="-462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B09BA2-81B5-4735-B172-52005722E42D}"/>
                  </a:ext>
                </a:extLst>
              </p:cNvPr>
              <p:cNvSpPr txBox="1"/>
              <p:nvPr/>
            </p:nvSpPr>
            <p:spPr bwMode="auto">
              <a:xfrm>
                <a:off x="465864" y="4427107"/>
                <a:ext cx="668833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We can choose them to satisfy the two initial conditions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. </a:t>
                </a:r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B09BA2-81B5-4735-B172-52005722E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5864" y="4427107"/>
                <a:ext cx="6688338" cy="369332"/>
              </a:xfrm>
              <a:prstGeom prst="rect">
                <a:avLst/>
              </a:prstGeom>
              <a:blipFill>
                <a:blip r:embed="rId11"/>
                <a:stretch>
                  <a:fillRect l="-758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514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" grpId="0"/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F9F47-E412-7C99-AA31-0553FAA9B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4">
            <a:extLst>
              <a:ext uri="{FF2B5EF4-FFF2-40B4-BE49-F238E27FC236}">
                <a16:creationId xmlns:a16="http://schemas.microsoft.com/office/drawing/2014/main" id="{A539296F-62C6-3DCC-D95F-94A5746EC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76803" name="Rectangle 5">
            <a:extLst>
              <a:ext uri="{FF2B5EF4-FFF2-40B4-BE49-F238E27FC236}">
                <a16:creationId xmlns:a16="http://schemas.microsoft.com/office/drawing/2014/main" id="{07E7E63E-AB7F-846B-9A50-2CA49085E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3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76804" name="Rectangle 13">
            <a:extLst>
              <a:ext uri="{FF2B5EF4-FFF2-40B4-BE49-F238E27FC236}">
                <a16:creationId xmlns:a16="http://schemas.microsoft.com/office/drawing/2014/main" id="{AAFF8A79-35C5-79F6-5594-72EB27007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76805" name="Rectangle 15">
            <a:extLst>
              <a:ext uri="{FF2B5EF4-FFF2-40B4-BE49-F238E27FC236}">
                <a16:creationId xmlns:a16="http://schemas.microsoft.com/office/drawing/2014/main" id="{09AF187E-B4B7-B6F6-6740-17C869B4C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76806" name="Rectangle 17">
            <a:extLst>
              <a:ext uri="{FF2B5EF4-FFF2-40B4-BE49-F238E27FC236}">
                <a16:creationId xmlns:a16="http://schemas.microsoft.com/office/drawing/2014/main" id="{4CACAC35-6A59-2769-409D-2A01D3266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736" y="4293096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76807" name="Rectangle 34">
            <a:extLst>
              <a:ext uri="{FF2B5EF4-FFF2-40B4-BE49-F238E27FC236}">
                <a16:creationId xmlns:a16="http://schemas.microsoft.com/office/drawing/2014/main" id="{13ADD368-ED6D-CBEB-7F09-FBB9C5ADD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6096" y="558924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860" name="文字方塊 29">
                <a:extLst>
                  <a:ext uri="{FF2B5EF4-FFF2-40B4-BE49-F238E27FC236}">
                    <a16:creationId xmlns:a16="http://schemas.microsoft.com/office/drawing/2014/main" id="{C649C290-A702-D9ED-A1F9-6DAF851A43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361" y="2236934"/>
                <a:ext cx="699815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/>
                  <a:t>注意非共振解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TW" altLang="en-US" sz="1800" dirty="0">
                    <a:latin typeface="Arial" charset="0"/>
                  </a:rPr>
                  <a:t>是以彈簧自然頻率</a:t>
                </a:r>
                <a14:m>
                  <m:oMath xmlns:m="http://schemas.openxmlformats.org/officeDocument/2006/math">
                    <m:r>
                      <a:rPr lang="zh-TW" altLang="en-US" sz="180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zh-TW" altLang="en-US" sz="1800" dirty="0">
                    <a:latin typeface="Arial" charset="0"/>
                  </a:rPr>
                  <a:t>震盪，而不是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zh-TW" altLang="en-US" sz="1800" dirty="0">
                    <a:latin typeface="Arial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78860" name="文字方塊 29">
                <a:extLst>
                  <a:ext uri="{FF2B5EF4-FFF2-40B4-BE49-F238E27FC236}">
                    <a16:creationId xmlns:a16="http://schemas.microsoft.com/office/drawing/2014/main" id="{7E37B385-279D-1E3C-8797-5F036921B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7361" y="2236934"/>
                <a:ext cx="6998151" cy="369332"/>
              </a:xfrm>
              <a:prstGeom prst="rect">
                <a:avLst/>
              </a:prstGeom>
              <a:blipFill>
                <a:blip r:embed="rId2"/>
                <a:stretch>
                  <a:fillRect l="-543" t="-10000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862" name="文字方塊 30">
            <a:extLst>
              <a:ext uri="{FF2B5EF4-FFF2-40B4-BE49-F238E27FC236}">
                <a16:creationId xmlns:a16="http://schemas.microsoft.com/office/drawing/2014/main" id="{0D08B8BC-3224-B2D0-473F-104237073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611" y="4338289"/>
            <a:ext cx="5688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solidFill>
                  <a:srgbClr val="FF0000"/>
                </a:solidFill>
                <a:latin typeface="Arial" charset="0"/>
              </a:rPr>
              <a:t>長期而言，只有共振解是重要的，起始條件無關緊要</a:t>
            </a:r>
          </a:p>
        </p:txBody>
      </p:sp>
      <p:pic>
        <p:nvPicPr>
          <p:cNvPr id="111630" name="Picture 14" descr="http://pic5.nipic.com/20091223/3879009_134005067104_2.jpg">
            <a:extLst>
              <a:ext uri="{FF2B5EF4-FFF2-40B4-BE49-F238E27FC236}">
                <a16:creationId xmlns:a16="http://schemas.microsoft.com/office/drawing/2014/main" id="{A586DCB2-0BA9-6518-EF7C-2E1C26EDD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0" y="5263178"/>
            <a:ext cx="273685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4" name="文字方塊 32">
            <a:extLst>
              <a:ext uri="{FF2B5EF4-FFF2-40B4-BE49-F238E27FC236}">
                <a16:creationId xmlns:a16="http://schemas.microsoft.com/office/drawing/2014/main" id="{F9B9DDDC-9E40-D9AE-C28F-F06913545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3756" y="5638101"/>
            <a:ext cx="2376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latin typeface="Arial" charset="0"/>
              </a:rPr>
              <a:t>愛拼才會贏定律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DB12FB02-3353-B163-1DF4-6B22E45FCF8C}"/>
                  </a:ext>
                </a:extLst>
              </p:cNvPr>
              <p:cNvSpPr txBox="1"/>
              <p:nvPr/>
            </p:nvSpPr>
            <p:spPr bwMode="auto">
              <a:xfrm>
                <a:off x="507361" y="1142961"/>
                <a:ext cx="7361226" cy="95545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altLang="zh-TW" sz="18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sz="1800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altLang="zh-TW" sz="1800" i="1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1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1800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TW" sz="1800" b="0" i="1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zh-TW" altLang="en-US" sz="1800" b="0" i="1" smtClean="0"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𝑚</m:t>
                          </m:r>
                          <m:rad>
                            <m:radPr>
                              <m:degHide m:val="on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zh-TW" altLang="zh-TW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zh-TW" altLang="zh-TW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1800" i="1">
                                              <a:latin typeface="Cambria Math"/>
                                            </a:rPr>
                                            <m:t>𝜔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18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altLang="zh-TW" sz="1800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zh-TW" altLang="zh-TW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TW" sz="1800" i="1">
                                              <a:latin typeface="Cambria Math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800" i="1">
                                              <a:latin typeface="Cambria Math"/>
                                            </a:rPr>
                                            <m:t>𝐷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sz="18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sz="1800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TW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sz="1800" i="1"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sz="1800" i="1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den>
                                      </m:f>
                                      <m:r>
                                        <a:rPr lang="zh-TW" altLang="en-US" sz="1800" i="1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func>
                        <m:funcPr>
                          <m:ctrlPr>
                            <a:rPr lang="zh-TW" altLang="zh-TW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TW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altLang="zh-TW" sz="18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TW" sz="1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zh-TW" altLang="en-US" sz="1800" i="1">
                                  <a:latin typeface="Cambria Math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9F205D3E-681D-B959-C897-D3B038AE2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7361" y="1142961"/>
                <a:ext cx="7361226" cy="9554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9970E96B-A3E7-EC0E-7810-07A94EC49636}"/>
                  </a:ext>
                </a:extLst>
              </p:cNvPr>
              <p:cNvSpPr txBox="1"/>
              <p:nvPr/>
            </p:nvSpPr>
            <p:spPr bwMode="auto">
              <a:xfrm>
                <a:off x="542882" y="3915518"/>
                <a:ext cx="1949300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altLang="zh-TW" sz="18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zh-TW" altLang="en-US" sz="1800" dirty="0">
                  <a:latin typeface="Arial" charset="0"/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9B1DED35-14B5-A19A-0373-9A71C2805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2882" y="3915518"/>
                <a:ext cx="19493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29">
            <a:extLst>
              <a:ext uri="{FF2B5EF4-FFF2-40B4-BE49-F238E27FC236}">
                <a16:creationId xmlns:a16="http://schemas.microsoft.com/office/drawing/2014/main" id="{731923A9-3A59-0B53-94A1-E26298323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882" y="3139158"/>
            <a:ext cx="46446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  <a:latin typeface="Arial" charset="0"/>
              </a:rPr>
              <a:t>但隨時間振幅會變小，長期來說可以忽略。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3CDC534-0F04-2BF3-B7E4-03C152945AB6}"/>
              </a:ext>
            </a:extLst>
          </p:cNvPr>
          <p:cNvCxnSpPr>
            <a:cxnSpLocks/>
          </p:cNvCxnSpPr>
          <p:nvPr/>
        </p:nvCxnSpPr>
        <p:spPr>
          <a:xfrm flipH="1" flipV="1">
            <a:off x="1763688" y="1567357"/>
            <a:ext cx="859462" cy="202144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29">
                <a:extLst>
                  <a:ext uri="{FF2B5EF4-FFF2-40B4-BE49-F238E27FC236}">
                    <a16:creationId xmlns:a16="http://schemas.microsoft.com/office/drawing/2014/main" id="{4D1D71EE-F1FC-CE9D-8B67-1722B75377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2882" y="2690109"/>
                <a:ext cx="860111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1800" dirty="0" err="1"/>
                  <a:t>Nonresonance</a:t>
                </a:r>
                <a:r>
                  <a:rPr lang="en-US" altLang="zh-TW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sz="1800" dirty="0">
                    <a:latin typeface="Arial" charset="0"/>
                  </a:rPr>
                  <a:t> </a:t>
                </a:r>
                <a:r>
                  <a:rPr lang="en-US" altLang="zh-TW" sz="1800" dirty="0">
                    <a:latin typeface="+mn-lt"/>
                  </a:rPr>
                  <a:t>oscillates in the damped frequency of the spring </a:t>
                </a:r>
                <a14:m>
                  <m:oMath xmlns:m="http://schemas.openxmlformats.org/officeDocument/2006/math">
                    <m:r>
                      <a:rPr lang="zh-TW" altLang="en-US" sz="180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TW" sz="1800" dirty="0">
                    <a:latin typeface="Arial" charset="0"/>
                  </a:rPr>
                  <a:t> </a:t>
                </a:r>
                <a:r>
                  <a:rPr lang="en-US" altLang="zh-TW" sz="1800" dirty="0">
                    <a:latin typeface="+mn-lt"/>
                  </a:rPr>
                  <a:t>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altLang="zh-TW" sz="1800" dirty="0">
                    <a:latin typeface="Arial" charset="0"/>
                  </a:rPr>
                  <a:t> </a:t>
                </a:r>
                <a:r>
                  <a:rPr lang="en-US" altLang="zh-TW" sz="1800" dirty="0">
                    <a:latin typeface="+mn-lt"/>
                  </a:rPr>
                  <a:t>like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zh-TW" altLang="en-US" sz="1800" dirty="0">
                    <a:latin typeface="Arial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6" name="文字方塊 29">
                <a:extLst>
                  <a:ext uri="{FF2B5EF4-FFF2-40B4-BE49-F238E27FC236}">
                    <a16:creationId xmlns:a16="http://schemas.microsoft.com/office/drawing/2014/main" id="{E7E253F0-CB0F-6C61-E5BD-DCA3B87937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2882" y="2690109"/>
                <a:ext cx="8601118" cy="369332"/>
              </a:xfrm>
              <a:prstGeom prst="rect">
                <a:avLst/>
              </a:prstGeom>
              <a:blipFill>
                <a:blip r:embed="rId6"/>
                <a:stretch>
                  <a:fillRect l="-590" t="-6667" r="-3392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7992ADA-AFC2-74D8-83D5-ABFE58D41AA5}"/>
              </a:ext>
            </a:extLst>
          </p:cNvPr>
          <p:cNvSpPr txBox="1"/>
          <p:nvPr/>
        </p:nvSpPr>
        <p:spPr bwMode="auto">
          <a:xfrm>
            <a:off x="542882" y="3500438"/>
            <a:ext cx="84216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As time progresses, amplitude decreases exponentially. In the long term, it can be ignored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73DEC4-3261-56BB-A9F2-70FFCD5B3649}"/>
              </a:ext>
            </a:extLst>
          </p:cNvPr>
          <p:cNvSpPr txBox="1"/>
          <p:nvPr/>
        </p:nvSpPr>
        <p:spPr bwMode="auto">
          <a:xfrm>
            <a:off x="516730" y="4781937"/>
            <a:ext cx="80843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In the long term, only resonance solution survive. Initial conditions do not matter.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91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8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8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0" grpId="0"/>
      <p:bldP spid="78862" grpId="0"/>
      <p:bldP spid="78864" grpId="0"/>
      <p:bldP spid="26" grpId="0" animBg="1"/>
      <p:bldP spid="2" grpId="0"/>
      <p:bldP spid="6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eca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8" t="9094" b="5412"/>
          <a:stretch>
            <a:fillRect/>
          </a:stretch>
        </p:blipFill>
        <p:spPr bwMode="auto">
          <a:xfrm>
            <a:off x="1097658" y="104740"/>
            <a:ext cx="4608487" cy="322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594502" y="3140968"/>
            <a:ext cx="1185410" cy="17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  <p:sp>
        <p:nvSpPr>
          <p:cNvPr id="5" name="矩形 4"/>
          <p:cNvSpPr/>
          <p:nvPr/>
        </p:nvSpPr>
        <p:spPr>
          <a:xfrm>
            <a:off x="1097658" y="1928984"/>
            <a:ext cx="360015" cy="1001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 bwMode="auto">
              <a:xfrm>
                <a:off x="4649684" y="2819200"/>
                <a:ext cx="45003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9684" y="2819200"/>
                <a:ext cx="45003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 bwMode="auto">
              <a:xfrm>
                <a:off x="1169641" y="1201898"/>
                <a:ext cx="24924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9641" y="1201898"/>
                <a:ext cx="249241" cy="369332"/>
              </a:xfrm>
              <a:prstGeom prst="rect">
                <a:avLst/>
              </a:prstGeom>
              <a:blipFill>
                <a:blip r:embed="rId4"/>
                <a:stretch>
                  <a:fillRect r="-35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 bwMode="auto">
              <a:xfrm>
                <a:off x="1189595" y="3446075"/>
                <a:ext cx="1335687" cy="61824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l-GR" altLang="zh-TW" sz="1800" b="0" i="1" smtClean="0">
                          <a:latin typeface="Cambria Math"/>
                          <a:ea typeface="Cambria Math"/>
                        </a:rPr>
                        <m:t>Γ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9595" y="3446075"/>
                <a:ext cx="1335687" cy="618246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549724" y="4521191"/>
                <a:ext cx="64285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800" dirty="0"/>
                  <a:t>但也因有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</a:rPr>
                      <m:t>𝐶</m:t>
                    </m:r>
                  </m:oMath>
                </a14:m>
                <a:r>
                  <a:rPr lang="zh-TW" altLang="en-US" sz="1800" dirty="0"/>
                  <a:t>我們才能引入起始數目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TW" altLang="en-US" sz="1800" dirty="0"/>
                  <a:t>，否則起始數量只是</a:t>
                </a:r>
                <a14:m>
                  <m:oMath xmlns:m="http://schemas.openxmlformats.org/officeDocument/2006/math">
                    <m:r>
                      <a:rPr lang="en-US" altLang="zh-TW" sz="18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TW" altLang="en-US" sz="1800" dirty="0"/>
                  <a:t>。</a:t>
                </a: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9724" y="4521191"/>
                <a:ext cx="6428592" cy="369332"/>
              </a:xfrm>
              <a:prstGeom prst="rect">
                <a:avLst/>
              </a:prstGeom>
              <a:blipFill>
                <a:blip r:embed="rId6"/>
                <a:stretch>
                  <a:fillRect l="-787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242884" y="4981976"/>
                <a:ext cx="1798229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884" y="4981976"/>
                <a:ext cx="179822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 bwMode="auto">
              <a:xfrm>
                <a:off x="3553401" y="4966132"/>
                <a:ext cx="1415772" cy="37427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𝑁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altLang="zh-TW" sz="1800" b="0" i="1" smtClean="0">
                              <a:latin typeface="Cambria Math"/>
                              <a:ea typeface="Cambria Math"/>
                            </a:rPr>
                            <m:t>Γ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53401" y="4966132"/>
                <a:ext cx="1415772" cy="3742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/>
          <p:cNvSpPr txBox="1"/>
          <p:nvPr/>
        </p:nvSpPr>
        <p:spPr>
          <a:xfrm>
            <a:off x="1226464" y="6090235"/>
            <a:ext cx="6069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>
                <a:solidFill>
                  <a:srgbClr val="FF0000"/>
                </a:solidFill>
              </a:rPr>
              <a:t>引入適當的起始條件，微分方程式</a:t>
            </a:r>
            <a:r>
              <a:rPr lang="zh-CN" altLang="en-US" sz="1800" dirty="0">
                <a:solidFill>
                  <a:srgbClr val="FF0000"/>
                </a:solidFill>
              </a:rPr>
              <a:t>就</a:t>
            </a:r>
            <a:r>
              <a:rPr lang="zh-TW" altLang="en-US" sz="1800" dirty="0">
                <a:solidFill>
                  <a:srgbClr val="FF0000"/>
                </a:solidFill>
              </a:rPr>
              <a:t>只有唯一解。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DC5C202-A61D-F649-B1B2-E3C38C35CA97}"/>
              </a:ext>
            </a:extLst>
          </p:cNvPr>
          <p:cNvSpPr txBox="1"/>
          <p:nvPr/>
        </p:nvSpPr>
        <p:spPr>
          <a:xfrm>
            <a:off x="2549724" y="3392051"/>
            <a:ext cx="5099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1800" dirty="0"/>
              <a:t>微分方程式只規定變化率與數量正比，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2E846BAC-73DF-244D-99A8-055382FFEF5B}"/>
                  </a:ext>
                </a:extLst>
              </p:cNvPr>
              <p:cNvSpPr/>
              <p:nvPr/>
            </p:nvSpPr>
            <p:spPr>
              <a:xfrm>
                <a:off x="2525282" y="3765778"/>
                <a:ext cx="66420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1800" dirty="0"/>
                  <a:t>此規定的漏洞是無法禁止等比例增減，也就是將數量乘常數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</a:rPr>
                      <m:t>𝐶</m:t>
                    </m:r>
                  </m:oMath>
                </a14:m>
                <a:r>
                  <a:rPr lang="zh-TW" altLang="en-US" sz="1800" dirty="0"/>
                  <a:t>！</a:t>
                </a:r>
                <a:endParaRPr lang="en-US" altLang="zh-TW" sz="1800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2E846BAC-73DF-244D-99A8-055382FFEF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282" y="3765778"/>
                <a:ext cx="6642075" cy="369332"/>
              </a:xfrm>
              <a:prstGeom prst="rect">
                <a:avLst/>
              </a:prstGeom>
              <a:blipFill>
                <a:blip r:embed="rId9"/>
                <a:stretch>
                  <a:fillRect l="-763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F3DF1E-72E1-BED2-39B2-D52F0BD84848}"/>
                  </a:ext>
                </a:extLst>
              </p:cNvPr>
              <p:cNvSpPr txBox="1"/>
              <p:nvPr/>
            </p:nvSpPr>
            <p:spPr>
              <a:xfrm>
                <a:off x="1189595" y="4139505"/>
                <a:ext cx="67616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cs typeface="Times New Roman" panose="02020603050405020304" pitchFamily="18" charset="0"/>
                  </a:rPr>
                  <a:t>But we haven't input the initial number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, so called initial condition.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F3DF1E-72E1-BED2-39B2-D52F0BD84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595" y="4139505"/>
                <a:ext cx="6761634" cy="369332"/>
              </a:xfrm>
              <a:prstGeom prst="rect">
                <a:avLst/>
              </a:prstGeom>
              <a:blipFill>
                <a:blip r:embed="rId10"/>
                <a:stretch>
                  <a:fillRect l="-750" t="-3226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0">
                <a:extLst>
                  <a:ext uri="{FF2B5EF4-FFF2-40B4-BE49-F238E27FC236}">
                    <a16:creationId xmlns:a16="http://schemas.microsoft.com/office/drawing/2014/main" id="{7012A94C-C30E-1767-B72A-DDDB4112FC95}"/>
                  </a:ext>
                </a:extLst>
              </p:cNvPr>
              <p:cNvSpPr txBox="1"/>
              <p:nvPr/>
            </p:nvSpPr>
            <p:spPr bwMode="auto">
              <a:xfrm>
                <a:off x="1242443" y="4520409"/>
                <a:ext cx="1307281" cy="37427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𝑁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altLang="zh-TW" sz="1800" b="0" i="1" smtClean="0">
                              <a:latin typeface="Cambria Math"/>
                              <a:ea typeface="Cambria Math"/>
                            </a:rPr>
                            <m:t>Γ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文字方塊 10">
                <a:extLst>
                  <a:ext uri="{FF2B5EF4-FFF2-40B4-BE49-F238E27FC236}">
                    <a16:creationId xmlns:a16="http://schemas.microsoft.com/office/drawing/2014/main" id="{7012A94C-C30E-1767-B72A-DDDB4112F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2443" y="4520409"/>
                <a:ext cx="1307281" cy="37427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4">
                <a:extLst>
                  <a:ext uri="{FF2B5EF4-FFF2-40B4-BE49-F238E27FC236}">
                    <a16:creationId xmlns:a16="http://schemas.microsoft.com/office/drawing/2014/main" id="{A83B486E-19E2-3C43-CD4A-0A3A90DB660D}"/>
                  </a:ext>
                </a:extLst>
              </p:cNvPr>
              <p:cNvSpPr txBox="1"/>
              <p:nvPr/>
            </p:nvSpPr>
            <p:spPr>
              <a:xfrm>
                <a:off x="1242443" y="5428731"/>
                <a:ext cx="60696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800" dirty="0">
                    <a:solidFill>
                      <a:srgbClr val="FF0000"/>
                    </a:solidFill>
                  </a:rPr>
                  <a:t>如果沒有引入起始的條件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，微分方程式有無限多個解。</a:t>
                </a:r>
              </a:p>
            </p:txBody>
          </p:sp>
        </mc:Choice>
        <mc:Fallback xmlns="">
          <p:sp>
            <p:nvSpPr>
              <p:cNvPr id="18" name="文字方塊 14">
                <a:extLst>
                  <a:ext uri="{FF2B5EF4-FFF2-40B4-BE49-F238E27FC236}">
                    <a16:creationId xmlns:a16="http://schemas.microsoft.com/office/drawing/2014/main" id="{A83B486E-19E2-3C43-CD4A-0A3A90DB6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443" y="5428731"/>
                <a:ext cx="6069645" cy="369332"/>
              </a:xfrm>
              <a:prstGeom prst="rect">
                <a:avLst/>
              </a:prstGeom>
              <a:blipFill>
                <a:blip r:embed="rId12"/>
                <a:stretch>
                  <a:fillRect l="-835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44197BB3-8828-F678-3A35-CD181497ABDB}"/>
              </a:ext>
            </a:extLst>
          </p:cNvPr>
          <p:cNvSpPr txBox="1"/>
          <p:nvPr/>
        </p:nvSpPr>
        <p:spPr>
          <a:xfrm>
            <a:off x="1242443" y="5768744"/>
            <a:ext cx="8370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initial condition, 1</a:t>
            </a:r>
            <a:r>
              <a:rPr lang="en-US" sz="18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order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ODEquation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have an infinite number of solutions.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0D0E56-1A90-3F38-8F32-9CE0CDB44BFE}"/>
              </a:ext>
            </a:extLst>
          </p:cNvPr>
          <p:cNvSpPr txBox="1"/>
          <p:nvPr/>
        </p:nvSpPr>
        <p:spPr>
          <a:xfrm>
            <a:off x="1226465" y="6427934"/>
            <a:ext cx="7751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appropriate initial condition, ODE’s have just one solution.</a:t>
            </a:r>
          </a:p>
        </p:txBody>
      </p:sp>
    </p:spTree>
    <p:extLst>
      <p:ext uri="{BB962C8B-B14F-4D97-AF65-F5344CB8AC3E}">
        <p14:creationId xmlns:p14="http://schemas.microsoft.com/office/powerpoint/2010/main" val="316896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0A3A8B-A24D-A43C-30C8-D16AFD777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82" y="1000893"/>
            <a:ext cx="6821436" cy="35965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C5C00830-AFD8-2AA5-9839-30B13BB93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3227" y="4662968"/>
                <a:ext cx="722590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r>
                  <a:rPr lang="zh-TW" altLang="en-US" sz="1800" dirty="0">
                    <a:solidFill>
                      <a:schemeClr val="tx1"/>
                    </a:solidFill>
                  </a:rPr>
                  <a:t>常數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TW" altLang="en-US" sz="1800" dirty="0">
                    <a:solidFill>
                      <a:schemeClr val="tx1"/>
                    </a:solidFill>
                  </a:rPr>
                  <a:t>可以是任意數，我們得到了無限多組解，對應無限多組線。。</a:t>
                </a:r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C5C00830-AFD8-2AA5-9839-30B13BB93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3227" y="4662968"/>
                <a:ext cx="7225904" cy="369332"/>
              </a:xfrm>
              <a:prstGeom prst="rect">
                <a:avLst/>
              </a:prstGeom>
              <a:blipFill>
                <a:blip r:embed="rId3"/>
                <a:stretch>
                  <a:fillRect l="-702" t="-10000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15">
            <a:extLst>
              <a:ext uri="{FF2B5EF4-FFF2-40B4-BE49-F238E27FC236}">
                <a16:creationId xmlns:a16="http://schemas.microsoft.com/office/drawing/2014/main" id="{83ED5932-5F7C-B4E8-3512-0366786CCE71}"/>
              </a:ext>
            </a:extLst>
          </p:cNvPr>
          <p:cNvSpPr txBox="1"/>
          <p:nvPr/>
        </p:nvSpPr>
        <p:spPr>
          <a:xfrm>
            <a:off x="1182635" y="5672441"/>
            <a:ext cx="736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/>
              <a:t>引入適當的起始條件，只有一條線能通過起始條件代表的點。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60B4AF-EA1F-F191-257C-3B5CC7474CE3}"/>
              </a:ext>
            </a:extLst>
          </p:cNvPr>
          <p:cNvSpPr txBox="1"/>
          <p:nvPr/>
        </p:nvSpPr>
        <p:spPr>
          <a:xfrm>
            <a:off x="3599892" y="549965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幾何上的意義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A15309-8F9A-1754-D153-0AA7325089B7}"/>
              </a:ext>
            </a:extLst>
          </p:cNvPr>
          <p:cNvSpPr txBox="1"/>
          <p:nvPr/>
        </p:nvSpPr>
        <p:spPr>
          <a:xfrm>
            <a:off x="1182635" y="6165850"/>
            <a:ext cx="7493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這個結果幾乎適用於所有的微分方程式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A48F33-C291-8222-8C58-95D65F87B931}"/>
              </a:ext>
            </a:extLst>
          </p:cNvPr>
          <p:cNvSpPr txBox="1"/>
          <p:nvPr/>
        </p:nvSpPr>
        <p:spPr>
          <a:xfrm>
            <a:off x="1161282" y="5037550"/>
            <a:ext cx="6984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Amongst infinite number of exponential lines that satisfy the equation, only one will pass through the initial condition.</a:t>
            </a:r>
          </a:p>
        </p:txBody>
      </p:sp>
    </p:spTree>
    <p:extLst>
      <p:ext uri="{BB962C8B-B14F-4D97-AF65-F5344CB8AC3E}">
        <p14:creationId xmlns:p14="http://schemas.microsoft.com/office/powerpoint/2010/main" val="3470397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61DDA-1B1B-A0F4-B3FA-7BDF299BE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29">
            <a:extLst>
              <a:ext uri="{FF2B5EF4-FFF2-40B4-BE49-F238E27FC236}">
                <a16:creationId xmlns:a16="http://schemas.microsoft.com/office/drawing/2014/main" id="{2838FFF4-CEDF-F368-17C3-D73AD07B3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073" y="698967"/>
            <a:ext cx="51858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>
                <a:latin typeface="Arial" pitchFamily="34" charset="0"/>
              </a:rPr>
              <a:t>以積分來進行解微分方程式的技巧：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FC974289-08BC-2B68-2789-3D384DA91667}"/>
                  </a:ext>
                </a:extLst>
              </p:cNvPr>
              <p:cNvSpPr txBox="1"/>
              <p:nvPr/>
            </p:nvSpPr>
            <p:spPr bwMode="auto">
              <a:xfrm>
                <a:off x="1600200" y="1143000"/>
                <a:ext cx="1136593" cy="525913"/>
              </a:xfrm>
              <a:prstGeom prst="rect">
                <a:avLst/>
              </a:prstGeom>
              <a:solidFill>
                <a:srgbClr val="FAFAA4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kumimoji="1" lang="el-GR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Γ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kumimoji="1" lang="zh-TW" altLang="en-US" sz="1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FC974289-08BC-2B68-2789-3D384DA91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0200" y="1143000"/>
                <a:ext cx="1136593" cy="525913"/>
              </a:xfrm>
              <a:prstGeom prst="rect">
                <a:avLst/>
              </a:prstGeom>
              <a:blipFill>
                <a:blip r:embed="rId2"/>
                <a:stretch>
                  <a:fillRect l="-5556" t="-4762" r="-3333"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D82A9BA8-5230-FF90-2153-3D0B6CF3B88F}"/>
                  </a:ext>
                </a:extLst>
              </p:cNvPr>
              <p:cNvSpPr txBox="1"/>
              <p:nvPr/>
            </p:nvSpPr>
            <p:spPr bwMode="auto">
              <a:xfrm>
                <a:off x="1641110" y="4252199"/>
                <a:ext cx="1628716" cy="276999"/>
              </a:xfrm>
              <a:prstGeom prst="rect">
                <a:avLst/>
              </a:prstGeom>
              <a:solidFill>
                <a:srgbClr val="FAFAA4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func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altLang="zh-TW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Γ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zh-TW" altLang="en-US" sz="1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D82A9BA8-5230-FF90-2153-3D0B6CF3B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1110" y="4252199"/>
                <a:ext cx="1628716" cy="276999"/>
              </a:xfrm>
              <a:prstGeom prst="rect">
                <a:avLst/>
              </a:prstGeom>
              <a:blipFill>
                <a:blip r:embed="rId3"/>
                <a:stretch>
                  <a:fillRect l="-3101" t="-4545" r="-3101"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CF8DAFBD-BBEB-CAEE-CDE5-BA280848D944}"/>
                  </a:ext>
                </a:extLst>
              </p:cNvPr>
              <p:cNvSpPr txBox="1"/>
              <p:nvPr/>
            </p:nvSpPr>
            <p:spPr bwMode="auto">
              <a:xfrm>
                <a:off x="1641141" y="5088857"/>
                <a:ext cx="1404808" cy="281937"/>
              </a:xfrm>
              <a:prstGeom prst="rect">
                <a:avLst/>
              </a:prstGeom>
              <a:solidFill>
                <a:srgbClr val="FAFAA4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Γ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kumimoji="1" lang="zh-TW" altLang="en-US" sz="1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CF8DAFBD-BBEB-CAEE-CDE5-BA280848D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1141" y="5088857"/>
                <a:ext cx="1404808" cy="281937"/>
              </a:xfrm>
              <a:prstGeom prst="rect">
                <a:avLst/>
              </a:prstGeom>
              <a:blipFill>
                <a:blip r:embed="rId4"/>
                <a:stretch>
                  <a:fillRect l="-3571"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7C9E5DE3-E220-EF74-2288-8A95A1AE5A3B}"/>
                  </a:ext>
                </a:extLst>
              </p:cNvPr>
              <p:cNvSpPr txBox="1"/>
              <p:nvPr/>
            </p:nvSpPr>
            <p:spPr bwMode="auto">
              <a:xfrm>
                <a:off x="1519145" y="2880920"/>
                <a:ext cx="744534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 dirty="0">
                    <a:cs typeface="Times New Roman" panose="02020603050405020304" pitchFamily="18" charset="0"/>
                  </a:rPr>
                  <a:t>兩邊都取積分</a:t>
                </a:r>
                <a:r>
                  <a:rPr lang="en-US" altLang="zh-CN" sz="1800" dirty="0">
                    <a:cs typeface="Times New Roman" panose="02020603050405020304" pitchFamily="18" charset="0"/>
                  </a:rPr>
                  <a:t>(</a:t>
                </a:r>
                <a:r>
                  <a:rPr lang="zh-CN" altLang="en-US" sz="1800" dirty="0">
                    <a:cs typeface="Times New Roman" panose="02020603050405020304" pitchFamily="18" charset="0"/>
                  </a:rPr>
                  <a:t>即是微小變化累加</a:t>
                </a:r>
                <a:r>
                  <a:rPr lang="en-US" altLang="zh-CN" sz="1800" dirty="0">
                    <a:cs typeface="Times New Roman" panose="02020603050405020304" pitchFamily="18" charset="0"/>
                  </a:rPr>
                  <a:t>)</a:t>
                </a:r>
                <a:r>
                  <a:rPr lang="zh-CN" altLang="en-US" sz="1800" dirty="0">
                    <a:cs typeface="Times New Roman" panose="02020603050405020304" pitchFamily="18" charset="0"/>
                  </a:rPr>
                  <a:t>，</a:t>
                </a:r>
                <a:r>
                  <a:rPr lang="en-US" sz="1800" dirty="0">
                    <a:cs typeface="Times New Roman" panose="02020603050405020304" pitchFamily="18" charset="0"/>
                  </a:rPr>
                  <a:t>注意可以加上一個未決定的常數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7C9E5DE3-E220-EF74-2288-8A95A1AE5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9145" y="2880920"/>
                <a:ext cx="7445343" cy="369332"/>
              </a:xfrm>
              <a:prstGeom prst="rect">
                <a:avLst/>
              </a:prstGeom>
              <a:blipFill>
                <a:blip r:embed="rId5"/>
                <a:stretch>
                  <a:fillRect l="-680" t="-10345" b="-241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>
            <a:extLst>
              <a:ext uri="{FF2B5EF4-FFF2-40B4-BE49-F238E27FC236}">
                <a16:creationId xmlns:a16="http://schemas.microsoft.com/office/drawing/2014/main" id="{950D5694-224F-CA6F-2668-8C68FFCB9215}"/>
              </a:ext>
            </a:extLst>
          </p:cNvPr>
          <p:cNvSpPr txBox="1"/>
          <p:nvPr/>
        </p:nvSpPr>
        <p:spPr bwMode="auto">
          <a:xfrm>
            <a:off x="1581380" y="4621754"/>
            <a:ext cx="3200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兩邊都取指數：</a:t>
            </a:r>
            <a:endParaRPr kumimoji="1" lang="zh-TW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2">
                <a:extLst>
                  <a:ext uri="{FF2B5EF4-FFF2-40B4-BE49-F238E27FC236}">
                    <a16:creationId xmlns:a16="http://schemas.microsoft.com/office/drawing/2014/main" id="{B9913819-BFAC-6D68-FFB2-E998F66FC309}"/>
                  </a:ext>
                </a:extLst>
              </p:cNvPr>
              <p:cNvSpPr txBox="1"/>
              <p:nvPr/>
            </p:nvSpPr>
            <p:spPr bwMode="auto">
              <a:xfrm>
                <a:off x="1626338" y="2148481"/>
                <a:ext cx="1405128" cy="518604"/>
              </a:xfrm>
              <a:prstGeom prst="rect">
                <a:avLst/>
              </a:prstGeom>
              <a:solidFill>
                <a:srgbClr val="FAFAA4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den>
                      </m:f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𝑑𝑁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kumimoji="1" lang="el-GR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Γ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𝑑𝑡</m:t>
                      </m:r>
                    </m:oMath>
                  </m:oMathPara>
                </a14:m>
                <a:endParaRPr kumimoji="1" lang="zh-TW" altLang="en-US" sz="1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字方塊 2">
                <a:extLst>
                  <a:ext uri="{FF2B5EF4-FFF2-40B4-BE49-F238E27FC236}">
                    <a16:creationId xmlns:a16="http://schemas.microsoft.com/office/drawing/2014/main" id="{B9913819-BFAC-6D68-FFB2-E998F66FC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26338" y="2148481"/>
                <a:ext cx="1405128" cy="518604"/>
              </a:xfrm>
              <a:prstGeom prst="rect">
                <a:avLst/>
              </a:prstGeom>
              <a:blipFill>
                <a:blip r:embed="rId6"/>
                <a:stretch>
                  <a:fillRect l="-3604" t="-2326" r="-3604" b="-116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Arrow 19">
            <a:extLst>
              <a:ext uri="{FF2B5EF4-FFF2-40B4-BE49-F238E27FC236}">
                <a16:creationId xmlns:a16="http://schemas.microsoft.com/office/drawing/2014/main" id="{4A471F4F-6091-90D2-8630-4146110D5F83}"/>
              </a:ext>
            </a:extLst>
          </p:cNvPr>
          <p:cNvSpPr/>
          <p:nvPr/>
        </p:nvSpPr>
        <p:spPr>
          <a:xfrm rot="5400000">
            <a:off x="2016990" y="1753212"/>
            <a:ext cx="435847" cy="28803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4">
                <a:extLst>
                  <a:ext uri="{FF2B5EF4-FFF2-40B4-BE49-F238E27FC236}">
                    <a16:creationId xmlns:a16="http://schemas.microsoft.com/office/drawing/2014/main" id="{4DFDA3A3-9EA9-F906-8441-AE73BE54E82C}"/>
                  </a:ext>
                </a:extLst>
              </p:cNvPr>
              <p:cNvSpPr txBox="1"/>
              <p:nvPr/>
            </p:nvSpPr>
            <p:spPr bwMode="auto">
              <a:xfrm>
                <a:off x="1641141" y="3315767"/>
                <a:ext cx="2365839" cy="726481"/>
              </a:xfrm>
              <a:prstGeom prst="rect">
                <a:avLst/>
              </a:prstGeom>
              <a:solidFill>
                <a:srgbClr val="FAFAA4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𝑑𝑁</m:t>
                          </m:r>
                        </m:e>
                      </m:nary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kumimoji="1" lang="el-GR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Γ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l-GR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e>
                      </m:nary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kumimoji="1" lang="zh-TW" altLang="en-US" sz="1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字方塊 4">
                <a:extLst>
                  <a:ext uri="{FF2B5EF4-FFF2-40B4-BE49-F238E27FC236}">
                    <a16:creationId xmlns:a16="http://schemas.microsoft.com/office/drawing/2014/main" id="{4DFDA3A3-9EA9-F906-8441-AE73BE54E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1141" y="3315767"/>
                <a:ext cx="2365839" cy="726481"/>
              </a:xfrm>
              <a:prstGeom prst="rect">
                <a:avLst/>
              </a:prstGeom>
              <a:blipFill>
                <a:blip r:embed="rId7"/>
                <a:stretch>
                  <a:fillRect l="-40107" t="-155172" r="-2139" b="-2189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12">
                <a:extLst>
                  <a:ext uri="{FF2B5EF4-FFF2-40B4-BE49-F238E27FC236}">
                    <a16:creationId xmlns:a16="http://schemas.microsoft.com/office/drawing/2014/main" id="{6D5105F6-A0BD-B7D3-44F0-2C504CC821ED}"/>
                  </a:ext>
                </a:extLst>
              </p:cNvPr>
              <p:cNvSpPr txBox="1"/>
              <p:nvPr/>
            </p:nvSpPr>
            <p:spPr>
              <a:xfrm>
                <a:off x="1600200" y="6239083"/>
                <a:ext cx="17847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2" name="文字方塊 12">
                <a:extLst>
                  <a:ext uri="{FF2B5EF4-FFF2-40B4-BE49-F238E27FC236}">
                    <a16:creationId xmlns:a16="http://schemas.microsoft.com/office/drawing/2014/main" id="{6D5105F6-A0BD-B7D3-44F0-2C504CC82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6239083"/>
                <a:ext cx="178479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13">
                <a:extLst>
                  <a:ext uri="{FF2B5EF4-FFF2-40B4-BE49-F238E27FC236}">
                    <a16:creationId xmlns:a16="http://schemas.microsoft.com/office/drawing/2014/main" id="{858A1AF3-382D-CA39-9F6D-EF9EBB5EB119}"/>
                  </a:ext>
                </a:extLst>
              </p:cNvPr>
              <p:cNvSpPr txBox="1"/>
              <p:nvPr/>
            </p:nvSpPr>
            <p:spPr bwMode="auto">
              <a:xfrm>
                <a:off x="3635896" y="6234145"/>
                <a:ext cx="1704377" cy="37427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altLang="zh-TW" sz="1800" b="0" i="1" smtClean="0">
                              <a:latin typeface="Cambria Math"/>
                              <a:ea typeface="Cambria Math"/>
                            </a:rPr>
                            <m:t>Γ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3" name="文字方塊 13">
                <a:extLst>
                  <a:ext uri="{FF2B5EF4-FFF2-40B4-BE49-F238E27FC236}">
                    <a16:creationId xmlns:a16="http://schemas.microsoft.com/office/drawing/2014/main" id="{858A1AF3-382D-CA39-9F6D-EF9EBB5EB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5896" y="6234145"/>
                <a:ext cx="1704377" cy="3742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2DD5397-E320-3DA2-DAA9-DD7C6F7015B1}"/>
              </a:ext>
            </a:extLst>
          </p:cNvPr>
          <p:cNvSpPr txBox="1"/>
          <p:nvPr/>
        </p:nvSpPr>
        <p:spPr>
          <a:xfrm>
            <a:off x="1563073" y="292285"/>
            <a:ext cx="408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1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Separable Function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7">
                <a:extLst>
                  <a:ext uri="{FF2B5EF4-FFF2-40B4-BE49-F238E27FC236}">
                    <a16:creationId xmlns:a16="http://schemas.microsoft.com/office/drawing/2014/main" id="{4942F8DB-106A-292C-45C0-13BF722A27DB}"/>
                  </a:ext>
                </a:extLst>
              </p:cNvPr>
              <p:cNvSpPr txBox="1"/>
              <p:nvPr/>
            </p:nvSpPr>
            <p:spPr bwMode="auto">
              <a:xfrm>
                <a:off x="3187613" y="2232238"/>
                <a:ext cx="527281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 dirty="0">
                    <a:cs typeface="Times New Roman" panose="02020603050405020304" pitchFamily="18" charset="0"/>
                  </a:rPr>
                  <a:t>函數的微小變化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altLang="zh-TW" sz="1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zh-CN" altLang="en-US" sz="1800" dirty="0">
                    <a:cs typeface="Times New Roman" panose="02020603050405020304" pitchFamily="18" charset="0"/>
                  </a:rPr>
                  <a:t>與變數的微小變化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𝑑𝑡</m:t>
                    </m:r>
                  </m:oMath>
                </a14:m>
                <a:r>
                  <a:rPr lang="zh-CN" altLang="en-US" sz="1800" dirty="0">
                    <a:cs typeface="Times New Roman" panose="02020603050405020304" pitchFamily="18" charset="0"/>
                  </a:rPr>
                  <a:t>的關係。</a:t>
                </a:r>
                <a:endParaRPr lang="en-US" sz="1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字方塊 7">
                <a:extLst>
                  <a:ext uri="{FF2B5EF4-FFF2-40B4-BE49-F238E27FC236}">
                    <a16:creationId xmlns:a16="http://schemas.microsoft.com/office/drawing/2014/main" id="{4942F8DB-106A-292C-45C0-13BF722A2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87613" y="2232238"/>
                <a:ext cx="5272819" cy="369332"/>
              </a:xfrm>
              <a:prstGeom prst="rect">
                <a:avLst/>
              </a:prstGeom>
              <a:blipFill>
                <a:blip r:embed="rId10"/>
                <a:stretch>
                  <a:fillRect l="-1202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2">
                <a:extLst>
                  <a:ext uri="{FF2B5EF4-FFF2-40B4-BE49-F238E27FC236}">
                    <a16:creationId xmlns:a16="http://schemas.microsoft.com/office/drawing/2014/main" id="{C78D0964-3105-8482-8912-7E21E0CB0D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1110" y="5469236"/>
                <a:ext cx="564011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r>
                  <a:rPr lang="zh-TW" altLang="en-US" sz="1800" dirty="0">
                    <a:solidFill>
                      <a:srgbClr val="FF0000"/>
                    </a:solidFill>
                  </a:rPr>
                  <a:t>注意常數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可以是任意數，我們似乎得到了無限多組解。</a:t>
                </a:r>
              </a:p>
            </p:txBody>
          </p:sp>
        </mc:Choice>
        <mc:Fallback xmlns="">
          <p:sp>
            <p:nvSpPr>
              <p:cNvPr id="11" name="文字方塊 2">
                <a:extLst>
                  <a:ext uri="{FF2B5EF4-FFF2-40B4-BE49-F238E27FC236}">
                    <a16:creationId xmlns:a16="http://schemas.microsoft.com/office/drawing/2014/main" id="{C78D0964-3105-8482-8912-7E21E0CB0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1110" y="5469236"/>
                <a:ext cx="5640113" cy="369332"/>
              </a:xfrm>
              <a:prstGeom prst="rect">
                <a:avLst/>
              </a:prstGeom>
              <a:blipFill>
                <a:blip r:embed="rId11"/>
                <a:stretch>
                  <a:fillRect l="-899" t="-6667" r="-4944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5">
            <a:extLst>
              <a:ext uri="{FF2B5EF4-FFF2-40B4-BE49-F238E27FC236}">
                <a16:creationId xmlns:a16="http://schemas.microsoft.com/office/drawing/2014/main" id="{EF7BC24B-B32D-5D35-4625-7DCBD9822418}"/>
              </a:ext>
            </a:extLst>
          </p:cNvPr>
          <p:cNvSpPr txBox="1"/>
          <p:nvPr/>
        </p:nvSpPr>
        <p:spPr>
          <a:xfrm>
            <a:off x="1642658" y="5869751"/>
            <a:ext cx="6069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>
                <a:solidFill>
                  <a:srgbClr val="FF0000"/>
                </a:solidFill>
              </a:rPr>
              <a:t>引入適當的起始條件，微分方程式</a:t>
            </a:r>
            <a:r>
              <a:rPr lang="zh-CN" altLang="en-US" sz="1800" dirty="0">
                <a:solidFill>
                  <a:srgbClr val="FF0000"/>
                </a:solidFill>
              </a:rPr>
              <a:t>就</a:t>
            </a:r>
            <a:r>
              <a:rPr lang="zh-TW" altLang="en-US" sz="1800" dirty="0">
                <a:solidFill>
                  <a:srgbClr val="FF0000"/>
                </a:solidFill>
              </a:rPr>
              <a:t>只有唯一解。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CDF5F7-5215-303C-DFE7-7CA9C37B05F8}"/>
              </a:ext>
            </a:extLst>
          </p:cNvPr>
          <p:cNvSpPr txBox="1"/>
          <p:nvPr/>
        </p:nvSpPr>
        <p:spPr>
          <a:xfrm>
            <a:off x="4781780" y="292285"/>
            <a:ext cx="418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比較可以普遍適用的求解法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792DEF-ADD6-5DB0-3932-850FC7E11509}"/>
                  </a:ext>
                </a:extLst>
              </p:cNvPr>
              <p:cNvSpPr txBox="1"/>
              <p:nvPr/>
            </p:nvSpPr>
            <p:spPr>
              <a:xfrm>
                <a:off x="2824060" y="1230291"/>
                <a:ext cx="54289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800" dirty="0">
                    <a:cs typeface="Times New Roman" panose="02020603050405020304" pitchFamily="18" charset="0"/>
                  </a:rPr>
                  <a:t>可以把所有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1800" dirty="0" err="1">
                    <a:cs typeface="Times New Roman" panose="02020603050405020304" pitchFamily="18" charset="0"/>
                  </a:rPr>
                  <a:t>的Factor集中左邊</a:t>
                </a:r>
                <a:r>
                  <a:rPr lang="en-US" sz="1800" dirty="0"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1800" dirty="0" err="1">
                    <a:cs typeface="Times New Roman" panose="02020603050405020304" pitchFamily="18" charset="0"/>
                  </a:rPr>
                  <a:t>集中右邊</a:t>
                </a:r>
                <a:r>
                  <a:rPr lang="en-US" sz="1800" dirty="0"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792DEF-ADD6-5DB0-3932-850FC7E11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060" y="1230291"/>
                <a:ext cx="5428966" cy="369332"/>
              </a:xfrm>
              <a:prstGeom prst="rect">
                <a:avLst/>
              </a:prstGeom>
              <a:blipFill>
                <a:blip r:embed="rId12"/>
                <a:stretch>
                  <a:fillRect l="-935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3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21" grpId="0" animBg="1"/>
      <p:bldP spid="22" grpId="0"/>
      <p:bldP spid="23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8">
                <a:extLst>
                  <a:ext uri="{FF2B5EF4-FFF2-40B4-BE49-F238E27FC236}">
                    <a16:creationId xmlns:a16="http://schemas.microsoft.com/office/drawing/2014/main" id="{3A698CC2-E2AA-6D27-984C-99187711EF1B}"/>
                  </a:ext>
                </a:extLst>
              </p:cNvPr>
              <p:cNvSpPr txBox="1"/>
              <p:nvPr/>
            </p:nvSpPr>
            <p:spPr bwMode="auto">
              <a:xfrm>
                <a:off x="2180215" y="2114654"/>
                <a:ext cx="1516249" cy="67717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文字方塊 8">
                <a:extLst>
                  <a:ext uri="{FF2B5EF4-FFF2-40B4-BE49-F238E27FC236}">
                    <a16:creationId xmlns:a16="http://schemas.microsoft.com/office/drawing/2014/main" id="{3A698CC2-E2AA-6D27-984C-99187711E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80215" y="2114654"/>
                <a:ext cx="1516249" cy="677173"/>
              </a:xfrm>
              <a:prstGeom prst="rect">
                <a:avLst/>
              </a:prstGeom>
              <a:blipFill>
                <a:blip r:embed="rId2"/>
                <a:stretch>
                  <a:fillRect b="-5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8">
                <a:extLst>
                  <a:ext uri="{FF2B5EF4-FFF2-40B4-BE49-F238E27FC236}">
                    <a16:creationId xmlns:a16="http://schemas.microsoft.com/office/drawing/2014/main" id="{22BED9A8-0C38-5D5A-85EB-A813FE2FBB48}"/>
                  </a:ext>
                </a:extLst>
              </p:cNvPr>
              <p:cNvSpPr txBox="1"/>
              <p:nvPr/>
            </p:nvSpPr>
            <p:spPr bwMode="auto">
              <a:xfrm>
                <a:off x="2108836" y="3186557"/>
                <a:ext cx="2211567" cy="369332"/>
              </a:xfrm>
              <a:prstGeom prst="rect">
                <a:avLst/>
              </a:prstGeom>
              <a:solidFill>
                <a:srgbClr val="F9FFC6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文字方塊 8">
                <a:extLst>
                  <a:ext uri="{FF2B5EF4-FFF2-40B4-BE49-F238E27FC236}">
                    <a16:creationId xmlns:a16="http://schemas.microsoft.com/office/drawing/2014/main" id="{22BED9A8-0C38-5D5A-85EB-A813FE2FB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8836" y="3186557"/>
                <a:ext cx="2211567" cy="369332"/>
              </a:xfrm>
              <a:prstGeom prst="rect">
                <a:avLst/>
              </a:prstGeom>
              <a:blipFill>
                <a:blip r:embed="rId3"/>
                <a:stretch>
                  <a:fillRect b="-172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8">
                <a:extLst>
                  <a:ext uri="{FF2B5EF4-FFF2-40B4-BE49-F238E27FC236}">
                    <a16:creationId xmlns:a16="http://schemas.microsoft.com/office/drawing/2014/main" id="{ACCAF6AD-8898-208A-E3DA-287A61245427}"/>
                  </a:ext>
                </a:extLst>
              </p:cNvPr>
              <p:cNvSpPr txBox="1"/>
              <p:nvPr/>
            </p:nvSpPr>
            <p:spPr bwMode="auto">
              <a:xfrm>
                <a:off x="1043608" y="3820398"/>
                <a:ext cx="3123099" cy="81881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altLang="zh-TW" sz="18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zh-TW" altLang="en-US" sz="1800" i="1" dirty="0"/>
              </a:p>
            </p:txBody>
          </p:sp>
        </mc:Choice>
        <mc:Fallback xmlns="">
          <p:sp>
            <p:nvSpPr>
              <p:cNvPr id="7" name="文字方塊 8">
                <a:extLst>
                  <a:ext uri="{FF2B5EF4-FFF2-40B4-BE49-F238E27FC236}">
                    <a16:creationId xmlns:a16="http://schemas.microsoft.com/office/drawing/2014/main" id="{ACCAF6AD-8898-208A-E3DA-287A61245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3820398"/>
                <a:ext cx="3123099" cy="818814"/>
              </a:xfrm>
              <a:prstGeom prst="rect">
                <a:avLst/>
              </a:prstGeom>
              <a:blipFill>
                <a:blip r:embed="rId4"/>
                <a:stretch>
                  <a:fillRect l="-27530" t="-128788" b="-1863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E6B9915-8C32-A670-CF82-B6436F1DDB82}"/>
                  </a:ext>
                </a:extLst>
              </p:cNvPr>
              <p:cNvSpPr txBox="1"/>
              <p:nvPr/>
            </p:nvSpPr>
            <p:spPr>
              <a:xfrm>
                <a:off x="986684" y="5246643"/>
                <a:ext cx="78843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sz="1800" b="0" dirty="0">
                    <a:cs typeface="Times New Roman" panose="02020603050405020304" pitchFamily="18" charset="0"/>
                  </a:rPr>
                  <a:t>This gives a relation between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800" dirty="0"/>
                  <a:t> </a:t>
                </a:r>
                <a:r>
                  <a:rPr lang="en-US" sz="1800" dirty="0"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 and could be solved to get solution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E6B9915-8C32-A670-CF82-B6436F1DD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684" y="5246643"/>
                <a:ext cx="7884368" cy="369332"/>
              </a:xfrm>
              <a:prstGeom prst="rect">
                <a:avLst/>
              </a:prstGeom>
              <a:blipFill>
                <a:blip r:embed="rId5"/>
                <a:stretch>
                  <a:fillRect l="-643" t="-10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6127A4D-B214-7719-045A-69096C73E28B}"/>
                  </a:ext>
                </a:extLst>
              </p:cNvPr>
              <p:cNvSpPr txBox="1"/>
              <p:nvPr/>
            </p:nvSpPr>
            <p:spPr>
              <a:xfrm>
                <a:off x="1032352" y="6144994"/>
                <a:ext cx="75871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cs typeface="Times New Roman" panose="02020603050405020304" pitchFamily="18" charset="0"/>
                  </a:rPr>
                  <a:t>To </a:t>
                </a:r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determined the constant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cs typeface="Times New Roman" panose="02020603050405020304" pitchFamily="18" charset="0"/>
                  </a:rPr>
                  <a:t>, initial condition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8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 is needed.</a:t>
                </a:r>
                <a:endParaRPr lang="en-US" sz="1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6127A4D-B214-7719-045A-69096C73E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352" y="6144994"/>
                <a:ext cx="7587180" cy="369332"/>
              </a:xfrm>
              <a:prstGeom prst="rect">
                <a:avLst/>
              </a:prstGeom>
              <a:blipFill>
                <a:blip r:embed="rId6"/>
                <a:stretch>
                  <a:fillRect l="-669" t="-6452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51F65D56-E9B7-D19C-0790-858DEE102C74}"/>
              </a:ext>
            </a:extLst>
          </p:cNvPr>
          <p:cNvSpPr txBox="1"/>
          <p:nvPr/>
        </p:nvSpPr>
        <p:spPr>
          <a:xfrm>
            <a:off x="986684" y="4860517"/>
            <a:ext cx="748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Solving DE is doing integration, the inverse operation of differentiation.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75CEDF-0882-408D-A64F-D8BF0F16778A}"/>
              </a:ext>
            </a:extLst>
          </p:cNvPr>
          <p:cNvSpPr txBox="1"/>
          <p:nvPr/>
        </p:nvSpPr>
        <p:spPr>
          <a:xfrm>
            <a:off x="1043608" y="1067573"/>
            <a:ext cx="210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DD2D9E1-ED33-BCBA-489D-F42EA5A79C14}"/>
                  </a:ext>
                </a:extLst>
              </p:cNvPr>
              <p:cNvSpPr txBox="1"/>
              <p:nvPr/>
            </p:nvSpPr>
            <p:spPr>
              <a:xfrm>
                <a:off x="1032352" y="5724613"/>
                <a:ext cx="60768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Again, there is an undetermined constant </a:t>
                </a:r>
                <a14:m>
                  <m:oMath xmlns:m="http://schemas.openxmlformats.org/officeDocument/2006/math">
                    <m:r>
                      <a:rPr lang="en-US" altLang="zh-TW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in the solution!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DD2D9E1-ED33-BCBA-489D-F42EA5A79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352" y="5724613"/>
                <a:ext cx="6076807" cy="369332"/>
              </a:xfrm>
              <a:prstGeom prst="rect">
                <a:avLst/>
              </a:prstGeom>
              <a:blipFill>
                <a:blip r:embed="rId7"/>
                <a:stretch>
                  <a:fillRect l="-835" t="-6452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2DEBDEF-B41F-5C37-D9AE-401D818CAB3C}"/>
              </a:ext>
            </a:extLst>
          </p:cNvPr>
          <p:cNvSpPr txBox="1"/>
          <p:nvPr/>
        </p:nvSpPr>
        <p:spPr>
          <a:xfrm>
            <a:off x="7680810" y="291445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P331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CCEDA2-D9CD-E323-D967-C798DF92EC37}"/>
              </a:ext>
            </a:extLst>
          </p:cNvPr>
          <p:cNvSpPr txBox="1"/>
          <p:nvPr/>
        </p:nvSpPr>
        <p:spPr>
          <a:xfrm>
            <a:off x="1032352" y="49084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Separable equation. Method 1 </a:t>
            </a:r>
            <a:r>
              <a:rPr lang="en-US" sz="1800" dirty="0">
                <a:cs typeface="Times New Roman" panose="02020603050405020304" pitchFamily="18" charset="0"/>
              </a:rPr>
              <a:t>in general! 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8">
                <a:extLst>
                  <a:ext uri="{FF2B5EF4-FFF2-40B4-BE49-F238E27FC236}">
                    <a16:creationId xmlns:a16="http://schemas.microsoft.com/office/drawing/2014/main" id="{C0D7C3DF-49BB-0D7E-0494-428A57D5ACB0}"/>
                  </a:ext>
                </a:extLst>
              </p:cNvPr>
              <p:cNvSpPr txBox="1"/>
              <p:nvPr/>
            </p:nvSpPr>
            <p:spPr bwMode="auto">
              <a:xfrm>
                <a:off x="2180215" y="1016520"/>
                <a:ext cx="1492781" cy="618246"/>
              </a:xfrm>
              <a:prstGeom prst="rect">
                <a:avLst/>
              </a:prstGeom>
              <a:solidFill>
                <a:srgbClr val="F9FFC6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文字方塊 8">
                <a:extLst>
                  <a:ext uri="{FF2B5EF4-FFF2-40B4-BE49-F238E27FC236}">
                    <a16:creationId xmlns:a16="http://schemas.microsoft.com/office/drawing/2014/main" id="{C0D7C3DF-49BB-0D7E-0494-428A57D5A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80215" y="1016520"/>
                <a:ext cx="1492781" cy="618246"/>
              </a:xfrm>
              <a:prstGeom prst="rect">
                <a:avLst/>
              </a:prstGeom>
              <a:blipFill>
                <a:blip r:embed="rId8"/>
                <a:stretch>
                  <a:fillRect b="-61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>
            <a:extLst>
              <a:ext uri="{FF2B5EF4-FFF2-40B4-BE49-F238E27FC236}">
                <a16:creationId xmlns:a16="http://schemas.microsoft.com/office/drawing/2014/main" id="{57F3FA63-871A-5C3F-FDDE-178907C3341E}"/>
              </a:ext>
            </a:extLst>
          </p:cNvPr>
          <p:cNvSpPr/>
          <p:nvPr/>
        </p:nvSpPr>
        <p:spPr>
          <a:xfrm rot="5400000">
            <a:off x="2756692" y="1744418"/>
            <a:ext cx="339824" cy="298549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301DFF-607F-CFFE-BF8B-E7C8D6F72C9F}"/>
                  </a:ext>
                </a:extLst>
              </p:cNvPr>
              <p:cNvSpPr txBox="1"/>
              <p:nvPr/>
            </p:nvSpPr>
            <p:spPr>
              <a:xfrm>
                <a:off x="3923928" y="2179215"/>
                <a:ext cx="40324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cs typeface="Times New Roman" panose="02020603050405020304" pitchFamily="18" charset="0"/>
                  </a:rPr>
                  <a:t>The right-hand side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 is </a:t>
                </a:r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separable  into a function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and a function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301DFF-607F-CFFE-BF8B-E7C8D6F72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179215"/>
                <a:ext cx="4032448" cy="646331"/>
              </a:xfrm>
              <a:prstGeom prst="rect">
                <a:avLst/>
              </a:prstGeom>
              <a:blipFill>
                <a:blip r:embed="rId9"/>
                <a:stretch>
                  <a:fillRect l="-1572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14">
            <a:extLst>
              <a:ext uri="{FF2B5EF4-FFF2-40B4-BE49-F238E27FC236}">
                <a16:creationId xmlns:a16="http://schemas.microsoft.com/office/drawing/2014/main" id="{44FF0A5D-AAC9-A508-C125-33106DB3CC10}"/>
              </a:ext>
            </a:extLst>
          </p:cNvPr>
          <p:cNvSpPr/>
          <p:nvPr/>
        </p:nvSpPr>
        <p:spPr>
          <a:xfrm rot="5400000">
            <a:off x="2772848" y="2869719"/>
            <a:ext cx="339824" cy="298549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2">
                <a:extLst>
                  <a:ext uri="{FF2B5EF4-FFF2-40B4-BE49-F238E27FC236}">
                    <a16:creationId xmlns:a16="http://schemas.microsoft.com/office/drawing/2014/main" id="{4F9D2FF9-1ACE-B6DF-89D1-758F6D9CD54A}"/>
                  </a:ext>
                </a:extLst>
              </p:cNvPr>
              <p:cNvSpPr txBox="1"/>
              <p:nvPr/>
            </p:nvSpPr>
            <p:spPr bwMode="auto">
              <a:xfrm>
                <a:off x="7857854" y="2251328"/>
                <a:ext cx="1136593" cy="525913"/>
              </a:xfrm>
              <a:prstGeom prst="rect">
                <a:avLst/>
              </a:prstGeom>
              <a:solidFill>
                <a:srgbClr val="FAFAA4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kumimoji="1" lang="el-GR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Γ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kumimoji="1" lang="zh-TW" altLang="en-US" sz="1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字方塊 2">
                <a:extLst>
                  <a:ext uri="{FF2B5EF4-FFF2-40B4-BE49-F238E27FC236}">
                    <a16:creationId xmlns:a16="http://schemas.microsoft.com/office/drawing/2014/main" id="{4F9D2FF9-1ACE-B6DF-89D1-758F6D9CD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57854" y="2251328"/>
                <a:ext cx="1136593" cy="525913"/>
              </a:xfrm>
              <a:prstGeom prst="rect">
                <a:avLst/>
              </a:prstGeom>
              <a:blipFill>
                <a:blip r:embed="rId10"/>
                <a:stretch>
                  <a:fillRect l="-4444" t="-2381" r="-4444"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2">
                <a:extLst>
                  <a:ext uri="{FF2B5EF4-FFF2-40B4-BE49-F238E27FC236}">
                    <a16:creationId xmlns:a16="http://schemas.microsoft.com/office/drawing/2014/main" id="{36C01589-DF21-F6AD-1EC0-41A9013C2B63}"/>
                  </a:ext>
                </a:extLst>
              </p:cNvPr>
              <p:cNvSpPr txBox="1"/>
              <p:nvPr/>
            </p:nvSpPr>
            <p:spPr bwMode="auto">
              <a:xfrm>
                <a:off x="6499741" y="3166598"/>
                <a:ext cx="1405128" cy="518604"/>
              </a:xfrm>
              <a:prstGeom prst="rect">
                <a:avLst/>
              </a:prstGeom>
              <a:solidFill>
                <a:srgbClr val="FAFAA4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den>
                      </m:f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𝑑𝑁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kumimoji="1" lang="el-GR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Γ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𝑑𝑡</m:t>
                      </m:r>
                    </m:oMath>
                  </m:oMathPara>
                </a14:m>
                <a:endParaRPr kumimoji="1" lang="zh-TW" altLang="en-US" sz="1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字方塊 2">
                <a:extLst>
                  <a:ext uri="{FF2B5EF4-FFF2-40B4-BE49-F238E27FC236}">
                    <a16:creationId xmlns:a16="http://schemas.microsoft.com/office/drawing/2014/main" id="{36C01589-DF21-F6AD-1EC0-41A9013C2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99741" y="3166598"/>
                <a:ext cx="1405128" cy="518604"/>
              </a:xfrm>
              <a:prstGeom prst="rect">
                <a:avLst/>
              </a:prstGeom>
              <a:blipFill>
                <a:blip r:embed="rId11"/>
                <a:stretch>
                  <a:fillRect l="-2679" t="-4762" r="-2679" b="-119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4">
                <a:extLst>
                  <a:ext uri="{FF2B5EF4-FFF2-40B4-BE49-F238E27FC236}">
                    <a16:creationId xmlns:a16="http://schemas.microsoft.com/office/drawing/2014/main" id="{D5454243-0C47-0277-BF95-9287A30EBAD0}"/>
                  </a:ext>
                </a:extLst>
              </p:cNvPr>
              <p:cNvSpPr txBox="1"/>
              <p:nvPr/>
            </p:nvSpPr>
            <p:spPr bwMode="auto">
              <a:xfrm>
                <a:off x="6499741" y="3909619"/>
                <a:ext cx="2365839" cy="726481"/>
              </a:xfrm>
              <a:prstGeom prst="rect">
                <a:avLst/>
              </a:prstGeom>
              <a:solidFill>
                <a:srgbClr val="FAFAA4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𝑑𝑁</m:t>
                          </m:r>
                        </m:e>
                      </m:nary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kumimoji="1" lang="el-GR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Γ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l-GR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e>
                      </m:nary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kumimoji="1" lang="zh-TW" altLang="en-US" sz="1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字方塊 4">
                <a:extLst>
                  <a:ext uri="{FF2B5EF4-FFF2-40B4-BE49-F238E27FC236}">
                    <a16:creationId xmlns:a16="http://schemas.microsoft.com/office/drawing/2014/main" id="{D5454243-0C47-0277-BF95-9287A30EB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99741" y="3909619"/>
                <a:ext cx="2365839" cy="726481"/>
              </a:xfrm>
              <a:prstGeom prst="rect">
                <a:avLst/>
              </a:prstGeom>
              <a:blipFill>
                <a:blip r:embed="rId12"/>
                <a:stretch>
                  <a:fillRect l="-40107" t="-150847" r="-2674" b="-2152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41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4" grpId="0"/>
      <p:bldP spid="16" grpId="0"/>
      <p:bldP spid="2" grpId="0"/>
      <p:bldP spid="15" grpId="0" animBg="1"/>
      <p:bldP spid="17" grpId="0" animBg="1"/>
      <p:bldP spid="18" grpId="0" animBg="1"/>
      <p:bldP spid="20" grpId="0" animBg="1"/>
    </p:bldLst>
  </p:timing>
</p:sld>
</file>

<file path=ppt/theme/theme1.xml><?xml version="1.0" encoding="utf-8"?>
<a:theme xmlns:a="http://schemas.openxmlformats.org/drawingml/2006/main" name="預設簡報設計">
  <a:themeElements>
    <a:clrScheme name="自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D2DB9"/>
      </a:hlink>
      <a:folHlink>
        <a:srgbClr val="92D050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1800" dirty="0">
            <a:latin typeface="Arial" charset="0"/>
          </a:defRPr>
        </a:defPPr>
      </a:lstStyle>
    </a:spDef>
    <a:lnDef>
      <a:spPr>
        <a:ln w="127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defRPr sz="1800" dirty="0" smtClean="0">
            <a:cs typeface="Times New Roman" panose="02020603050405020304" pitchFamily="18" charset="0"/>
          </a:defRPr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defRPr sz="1800" dirty="0"/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12572</TotalTime>
  <Words>5515</Words>
  <Application>Microsoft Macintosh PowerPoint</Application>
  <PresentationFormat>On-screen Show (4:3)</PresentationFormat>
  <Paragraphs>606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新細明體</vt:lpstr>
      <vt:lpstr>Arial</vt:lpstr>
      <vt:lpstr>Calibri</vt:lpstr>
      <vt:lpstr>Cambria Math</vt:lpstr>
      <vt:lpstr>Times New Roman</vt:lpstr>
      <vt:lpstr>預設簡報設計</vt:lpstr>
      <vt:lpstr>1_預設簡報設計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chvchang</dc:creator>
  <cp:lastModifiedBy>Chia-Hung Vincent Chang</cp:lastModifiedBy>
  <cp:revision>781</cp:revision>
  <cp:lastPrinted>2026-03-26T05:28:11Z</cp:lastPrinted>
  <dcterms:created xsi:type="dcterms:W3CDTF">1601-01-01T00:00:00Z</dcterms:created>
  <dcterms:modified xsi:type="dcterms:W3CDTF">2026-04-09T06:44:05Z</dcterms:modified>
</cp:coreProperties>
</file>