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080" r:id="rId2"/>
    <p:sldId id="2046" r:id="rId3"/>
    <p:sldId id="930" r:id="rId4"/>
    <p:sldId id="2077" r:id="rId5"/>
    <p:sldId id="933" r:id="rId6"/>
    <p:sldId id="938" r:id="rId7"/>
    <p:sldId id="934" r:id="rId8"/>
    <p:sldId id="1997" r:id="rId9"/>
    <p:sldId id="2093" r:id="rId10"/>
    <p:sldId id="935" r:id="rId11"/>
    <p:sldId id="2076" r:id="rId12"/>
    <p:sldId id="941" r:id="rId13"/>
    <p:sldId id="2082" r:id="rId14"/>
    <p:sldId id="2078" r:id="rId15"/>
    <p:sldId id="2079" r:id="rId16"/>
    <p:sldId id="2083" r:id="rId17"/>
    <p:sldId id="2094" r:id="rId18"/>
    <p:sldId id="2090" r:id="rId19"/>
    <p:sldId id="2091" r:id="rId20"/>
    <p:sldId id="2049" r:id="rId21"/>
    <p:sldId id="2092" r:id="rId22"/>
    <p:sldId id="2027" r:id="rId23"/>
    <p:sldId id="2085" r:id="rId24"/>
    <p:sldId id="2097" r:id="rId25"/>
    <p:sldId id="2032" r:id="rId26"/>
    <p:sldId id="2099" r:id="rId27"/>
    <p:sldId id="1993" r:id="rId28"/>
    <p:sldId id="2011" r:id="rId29"/>
    <p:sldId id="2012" r:id="rId30"/>
    <p:sldId id="2030" r:id="rId31"/>
    <p:sldId id="2031" r:id="rId32"/>
    <p:sldId id="1996" r:id="rId33"/>
    <p:sldId id="2037" r:id="rId34"/>
    <p:sldId id="1998" r:id="rId35"/>
    <p:sldId id="2001" r:id="rId36"/>
    <p:sldId id="2015" r:id="rId37"/>
    <p:sldId id="2033" r:id="rId38"/>
    <p:sldId id="636" r:id="rId39"/>
    <p:sldId id="537" r:id="rId40"/>
    <p:sldId id="541" r:id="rId41"/>
    <p:sldId id="2140" r:id="rId42"/>
    <p:sldId id="2164" r:id="rId43"/>
    <p:sldId id="433" r:id="rId44"/>
    <p:sldId id="2173" r:id="rId45"/>
    <p:sldId id="381" r:id="rId46"/>
    <p:sldId id="2175" r:id="rId47"/>
    <p:sldId id="382" r:id="rId48"/>
    <p:sldId id="384" r:id="rId49"/>
    <p:sldId id="443" r:id="rId50"/>
    <p:sldId id="2176" r:id="rId51"/>
    <p:sldId id="385" r:id="rId52"/>
    <p:sldId id="2143" r:id="rId53"/>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3504" userDrawn="1">
          <p15:clr>
            <a:srgbClr val="A4A3A4"/>
          </p15:clr>
        </p15:guide>
        <p15:guide id="2" pos="2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A844FA"/>
    <a:srgbClr val="8137BA"/>
    <a:srgbClr val="9A40E3"/>
    <a:srgbClr val="FFFFCC"/>
    <a:srgbClr val="CCFF99"/>
    <a:srgbClr val="E8E98C"/>
    <a:srgbClr val="FF33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74"/>
    <p:restoredTop sz="94660"/>
  </p:normalViewPr>
  <p:slideViewPr>
    <p:cSldViewPr>
      <p:cViewPr>
        <p:scale>
          <a:sx n="110" d="100"/>
          <a:sy n="110" d="100"/>
        </p:scale>
        <p:origin x="1672" y="560"/>
      </p:cViewPr>
      <p:guideLst>
        <p:guide orient="horz" pos="3504"/>
        <p:guide pos="2832"/>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Times New Roman" panose="020206030504050203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Times New Roman" panose="02020603050405020304" pitchFamily="18" charset="0"/>
              </a:defRPr>
            </a:lvl1pPr>
          </a:lstStyle>
          <a:p>
            <a:fld id="{D7D3C16E-C45A-F240-A40D-BDAA3505985D}" type="datetimeFigureOut">
              <a:rPr lang="en-US" smtClean="0"/>
              <a:pPr/>
              <a:t>5/22/26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Times New Roman" panose="020206030504050203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Times New Roman" panose="02020603050405020304" pitchFamily="18" charset="0"/>
              </a:defRPr>
            </a:lvl1pPr>
          </a:lstStyle>
          <a:p>
            <a:fld id="{6B43BF71-6352-FD44-B797-7BC407A86137}" type="slidenum">
              <a:rPr lang="en-US" smtClean="0"/>
              <a:pPr/>
              <a:t>‹#›</a:t>
            </a:fld>
            <a:endParaRPr lang="en-US" dirty="0"/>
          </a:p>
        </p:txBody>
      </p:sp>
    </p:spTree>
    <p:extLst>
      <p:ext uri="{BB962C8B-B14F-4D97-AF65-F5344CB8AC3E}">
        <p14:creationId xmlns:p14="http://schemas.microsoft.com/office/powerpoint/2010/main" val="357144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imes New Roman" panose="02020603050405020304" pitchFamily="18" charset="0"/>
        <a:ea typeface="+mn-ea"/>
        <a:cs typeface="+mn-cs"/>
      </a:defRPr>
    </a:lvl1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2CD22C1-858C-40F2-9CEF-97638D975926}" type="slidenum">
              <a:rPr lang="en-US" altLang="zh-TW"/>
              <a:pPr>
                <a:defRPr/>
              </a:pPr>
              <a:t>‹#›</a:t>
            </a:fld>
            <a:endParaRPr lang="en-US" altLang="zh-TW"/>
          </a:p>
        </p:txBody>
      </p:sp>
    </p:spTree>
    <p:extLst>
      <p:ext uri="{BB962C8B-B14F-4D97-AF65-F5344CB8AC3E}">
        <p14:creationId xmlns:p14="http://schemas.microsoft.com/office/powerpoint/2010/main" val="2087177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139333F-DC5F-49A8-A27D-39D427AE7F32}" type="slidenum">
              <a:rPr lang="en-US" altLang="zh-TW"/>
              <a:pPr>
                <a:defRPr/>
              </a:pPr>
              <a:t>‹#›</a:t>
            </a:fld>
            <a:endParaRPr lang="en-US" altLang="zh-TW"/>
          </a:p>
        </p:txBody>
      </p:sp>
    </p:spTree>
    <p:extLst>
      <p:ext uri="{BB962C8B-B14F-4D97-AF65-F5344CB8AC3E}">
        <p14:creationId xmlns:p14="http://schemas.microsoft.com/office/powerpoint/2010/main" val="1716273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716BD74-4370-4350-BF05-C16C365BF404}" type="slidenum">
              <a:rPr lang="en-US" altLang="zh-TW"/>
              <a:pPr>
                <a:defRPr/>
              </a:pPr>
              <a:t>‹#›</a:t>
            </a:fld>
            <a:endParaRPr lang="en-US" altLang="zh-TW"/>
          </a:p>
        </p:txBody>
      </p:sp>
    </p:spTree>
    <p:extLst>
      <p:ext uri="{BB962C8B-B14F-4D97-AF65-F5344CB8AC3E}">
        <p14:creationId xmlns:p14="http://schemas.microsoft.com/office/powerpoint/2010/main" val="351355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B918178-E5C6-425F-ABE2-C03B06F777C9}" type="slidenum">
              <a:rPr lang="en-US" altLang="zh-TW"/>
              <a:pPr>
                <a:defRPr/>
              </a:pPr>
              <a:t>‹#›</a:t>
            </a:fld>
            <a:endParaRPr lang="en-US" altLang="zh-TW"/>
          </a:p>
        </p:txBody>
      </p:sp>
    </p:spTree>
    <p:extLst>
      <p:ext uri="{BB962C8B-B14F-4D97-AF65-F5344CB8AC3E}">
        <p14:creationId xmlns:p14="http://schemas.microsoft.com/office/powerpoint/2010/main" val="1826914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192B7B6-4B28-416C-B531-3F14524982D8}" type="slidenum">
              <a:rPr lang="en-US" altLang="zh-TW"/>
              <a:pPr>
                <a:defRPr/>
              </a:pPr>
              <a:t>‹#›</a:t>
            </a:fld>
            <a:endParaRPr lang="en-US" altLang="zh-TW"/>
          </a:p>
        </p:txBody>
      </p:sp>
    </p:spTree>
    <p:extLst>
      <p:ext uri="{BB962C8B-B14F-4D97-AF65-F5344CB8AC3E}">
        <p14:creationId xmlns:p14="http://schemas.microsoft.com/office/powerpoint/2010/main" val="758215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F355B47-38D7-443B-8E22-B68E29E645DF}" type="slidenum">
              <a:rPr lang="en-US" altLang="zh-TW"/>
              <a:pPr>
                <a:defRPr/>
              </a:pPr>
              <a:t>‹#›</a:t>
            </a:fld>
            <a:endParaRPr lang="en-US" altLang="zh-TW"/>
          </a:p>
        </p:txBody>
      </p:sp>
    </p:spTree>
    <p:extLst>
      <p:ext uri="{BB962C8B-B14F-4D97-AF65-F5344CB8AC3E}">
        <p14:creationId xmlns:p14="http://schemas.microsoft.com/office/powerpoint/2010/main" val="2256159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2E92DD4B-E796-4828-9B50-0763B70BA994}" type="slidenum">
              <a:rPr lang="en-US" altLang="zh-TW"/>
              <a:pPr>
                <a:defRPr/>
              </a:pPr>
              <a:t>‹#›</a:t>
            </a:fld>
            <a:endParaRPr lang="en-US" altLang="zh-TW"/>
          </a:p>
        </p:txBody>
      </p:sp>
    </p:spTree>
    <p:extLst>
      <p:ext uri="{BB962C8B-B14F-4D97-AF65-F5344CB8AC3E}">
        <p14:creationId xmlns:p14="http://schemas.microsoft.com/office/powerpoint/2010/main" val="759019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C959B896-6B21-468E-BFFE-6871CB089516}" type="slidenum">
              <a:rPr lang="en-US" altLang="zh-TW"/>
              <a:pPr>
                <a:defRPr/>
              </a:pPr>
              <a:t>‹#›</a:t>
            </a:fld>
            <a:endParaRPr lang="en-US" altLang="zh-TW"/>
          </a:p>
        </p:txBody>
      </p:sp>
    </p:spTree>
    <p:extLst>
      <p:ext uri="{BB962C8B-B14F-4D97-AF65-F5344CB8AC3E}">
        <p14:creationId xmlns:p14="http://schemas.microsoft.com/office/powerpoint/2010/main" val="3608595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C539F449-D3DB-4E48-96FC-673C1D460584}" type="slidenum">
              <a:rPr lang="en-US" altLang="zh-TW"/>
              <a:pPr>
                <a:defRPr/>
              </a:pPr>
              <a:t>‹#›</a:t>
            </a:fld>
            <a:endParaRPr lang="en-US" altLang="zh-TW"/>
          </a:p>
        </p:txBody>
      </p:sp>
    </p:spTree>
    <p:extLst>
      <p:ext uri="{BB962C8B-B14F-4D97-AF65-F5344CB8AC3E}">
        <p14:creationId xmlns:p14="http://schemas.microsoft.com/office/powerpoint/2010/main" val="3381498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390728C-9714-4779-9A36-D8229DC316AC}" type="slidenum">
              <a:rPr lang="en-US" altLang="zh-TW"/>
              <a:pPr>
                <a:defRPr/>
              </a:pPr>
              <a:t>‹#›</a:t>
            </a:fld>
            <a:endParaRPr lang="en-US" altLang="zh-TW"/>
          </a:p>
        </p:txBody>
      </p:sp>
    </p:spTree>
    <p:extLst>
      <p:ext uri="{BB962C8B-B14F-4D97-AF65-F5344CB8AC3E}">
        <p14:creationId xmlns:p14="http://schemas.microsoft.com/office/powerpoint/2010/main" val="2284633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8CF065F-69DE-4F9F-99E9-87C2C2861346}" type="slidenum">
              <a:rPr lang="en-US" altLang="zh-TW"/>
              <a:pPr>
                <a:defRPr/>
              </a:pPr>
              <a:t>‹#›</a:t>
            </a:fld>
            <a:endParaRPr lang="en-US" altLang="zh-TW"/>
          </a:p>
        </p:txBody>
      </p:sp>
    </p:spTree>
    <p:extLst>
      <p:ext uri="{BB962C8B-B14F-4D97-AF65-F5344CB8AC3E}">
        <p14:creationId xmlns:p14="http://schemas.microsoft.com/office/powerpoint/2010/main" val="707295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dirty="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dirty="0"/>
              <a:t>按一下以編輯母片</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i="0">
                <a:latin typeface="Times New Roman" panose="02020603050405020304" pitchFamily="18" charset="0"/>
                <a:ea typeface="新細明體" pitchFamily="18" charset="-120"/>
                <a:cs typeface="+mn-cs"/>
              </a:defRPr>
            </a:lvl1pPr>
          </a:lstStyle>
          <a:p>
            <a:pPr>
              <a:defRPr/>
            </a:pPr>
            <a:endParaRPr lang="en-US" altLang="zh-TW"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i="0">
                <a:latin typeface="Times New Roman" panose="02020603050405020304" pitchFamily="18" charset="0"/>
                <a:ea typeface="新細明體" pitchFamily="18" charset="-120"/>
                <a:cs typeface="+mn-cs"/>
              </a:defRPr>
            </a:lvl1pPr>
          </a:lstStyle>
          <a:p>
            <a:pPr>
              <a:defRPr/>
            </a:pPr>
            <a:endParaRPr lang="en-US" altLang="zh-TW"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i="0" smtClean="0">
                <a:latin typeface="Times New Roman" panose="02020603050405020304" pitchFamily="18" charset="0"/>
              </a:defRPr>
            </a:lvl1pPr>
          </a:lstStyle>
          <a:p>
            <a:pPr>
              <a:defRPr/>
            </a:pPr>
            <a:fld id="{057863CF-9144-4DAD-A8A4-D2DFDFE307F3}" type="slidenum">
              <a:rPr lang="en-US" altLang="zh-TW" smtClean="0"/>
              <a:pPr>
                <a:defRPr/>
              </a:pPr>
              <a:t>‹#›</a:t>
            </a:fld>
            <a:endParaRPr lang="en-US" altLang="zh-TW"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b="0" i="0">
          <a:solidFill>
            <a:schemeClr val="tx2"/>
          </a:solidFill>
          <a:latin typeface="Times New Roman" panose="02020603050405020304" pitchFamily="18" charset="0"/>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b="0" i="0">
          <a:solidFill>
            <a:schemeClr val="tx1"/>
          </a:solidFill>
          <a:latin typeface="Times New Roman" panose="02020603050405020304" pitchFamily="18" charset="0"/>
          <a:ea typeface="+mn-ea"/>
          <a:cs typeface="新細明體" charset="0"/>
        </a:defRPr>
      </a:lvl1pPr>
      <a:lvl2pPr marL="742950" indent="-285750" algn="l" rtl="0" eaLnBrk="0" fontAlgn="base" hangingPunct="0">
        <a:spcBef>
          <a:spcPct val="20000"/>
        </a:spcBef>
        <a:spcAft>
          <a:spcPct val="0"/>
        </a:spcAft>
        <a:buChar char="–"/>
        <a:defRPr kumimoji="1" sz="2800" b="0" i="0">
          <a:solidFill>
            <a:schemeClr val="tx1"/>
          </a:solidFill>
          <a:latin typeface="Times New Roman" panose="02020603050405020304" pitchFamily="18" charset="0"/>
          <a:ea typeface="+mn-ea"/>
        </a:defRPr>
      </a:lvl2pPr>
      <a:lvl3pPr marL="1143000" indent="-228600" algn="l" rtl="0" eaLnBrk="0" fontAlgn="base" hangingPunct="0">
        <a:spcBef>
          <a:spcPct val="20000"/>
        </a:spcBef>
        <a:spcAft>
          <a:spcPct val="0"/>
        </a:spcAft>
        <a:buChar char="•"/>
        <a:defRPr kumimoji="1" sz="2400" b="0" i="0">
          <a:solidFill>
            <a:schemeClr val="tx1"/>
          </a:solidFill>
          <a:latin typeface="Times New Roman" panose="02020603050405020304" pitchFamily="18" charset="0"/>
          <a:ea typeface="+mn-ea"/>
        </a:defRPr>
      </a:lvl3pPr>
      <a:lvl4pPr marL="1600200" indent="-228600" algn="l" rtl="0" eaLnBrk="0" fontAlgn="base" hangingPunct="0">
        <a:spcBef>
          <a:spcPct val="20000"/>
        </a:spcBef>
        <a:spcAft>
          <a:spcPct val="0"/>
        </a:spcAft>
        <a:buChar char="–"/>
        <a:defRPr kumimoji="1" sz="2000" b="0" i="0">
          <a:solidFill>
            <a:schemeClr val="tx1"/>
          </a:solidFill>
          <a:latin typeface="Times New Roman" panose="02020603050405020304" pitchFamily="18" charset="0"/>
          <a:ea typeface="+mn-ea"/>
        </a:defRPr>
      </a:lvl4pPr>
      <a:lvl5pPr marL="2057400" indent="-228600" algn="l" rtl="0" eaLnBrk="0" fontAlgn="base" hangingPunct="0">
        <a:spcBef>
          <a:spcPct val="20000"/>
        </a:spcBef>
        <a:spcAft>
          <a:spcPct val="0"/>
        </a:spcAft>
        <a:buChar char="»"/>
        <a:defRPr kumimoji="1" sz="2000" b="0" i="0">
          <a:solidFill>
            <a:schemeClr val="tx1"/>
          </a:solidFill>
          <a:latin typeface="Times New Roman" panose="02020603050405020304" pitchFamily="18"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jpe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1230.png"/><Relationship Id="rId2" Type="http://schemas.openxmlformats.org/officeDocument/2006/relationships/image" Target="../media/image1220.png"/><Relationship Id="rId1" Type="http://schemas.openxmlformats.org/officeDocument/2006/relationships/slideLayout" Target="../slideLayouts/slideLayout7.xml"/><Relationship Id="rId5" Type="http://schemas.openxmlformats.org/officeDocument/2006/relationships/image" Target="../media/image1210.png"/><Relationship Id="rId4" Type="http://schemas.openxmlformats.org/officeDocument/2006/relationships/image" Target="../media/image1240.png"/></Relationships>
</file>

<file path=ppt/slides/_rels/slide11.xml.rels><?xml version="1.0" encoding="UTF-8" standalone="yes"?>
<Relationships xmlns="http://schemas.openxmlformats.org/package/2006/relationships"><Relationship Id="rId8" Type="http://schemas.openxmlformats.org/officeDocument/2006/relationships/image" Target="../media/image1330.png"/><Relationship Id="rId3" Type="http://schemas.openxmlformats.org/officeDocument/2006/relationships/image" Target="../media/image1280.png"/><Relationship Id="rId7" Type="http://schemas.openxmlformats.org/officeDocument/2006/relationships/image" Target="../media/image1310.png"/><Relationship Id="rId2" Type="http://schemas.openxmlformats.org/officeDocument/2006/relationships/image" Target="../media/image1112.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291.png"/><Relationship Id="rId10" Type="http://schemas.openxmlformats.org/officeDocument/2006/relationships/image" Target="../media/image135.png"/><Relationship Id="rId4" Type="http://schemas.openxmlformats.org/officeDocument/2006/relationships/image" Target="../media/image3.png"/><Relationship Id="rId9" Type="http://schemas.openxmlformats.org/officeDocument/2006/relationships/image" Target="../media/image134.png"/></Relationships>
</file>

<file path=ppt/slides/_rels/slide12.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6.pn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145.pn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image" Target="../media/image144.png"/><Relationship Id="rId5" Type="http://schemas.openxmlformats.org/officeDocument/2006/relationships/image" Target="../media/image139.png"/><Relationship Id="rId15" Type="http://schemas.openxmlformats.org/officeDocument/2006/relationships/image" Target="../media/image148.png"/><Relationship Id="rId10" Type="http://schemas.openxmlformats.org/officeDocument/2006/relationships/image" Target="../media/image143.png"/><Relationship Id="rId4" Type="http://schemas.openxmlformats.org/officeDocument/2006/relationships/image" Target="../media/image138.png"/><Relationship Id="rId9" Type="http://schemas.openxmlformats.org/officeDocument/2006/relationships/image" Target="../media/image1380.png"/><Relationship Id="rId14" Type="http://schemas.openxmlformats.org/officeDocument/2006/relationships/image" Target="../media/image147.png"/></Relationships>
</file>

<file path=ppt/slides/_rels/slide13.xml.rels><?xml version="1.0" encoding="UTF-8" standalone="yes"?>
<Relationships xmlns="http://schemas.openxmlformats.org/package/2006/relationships"><Relationship Id="rId8" Type="http://schemas.openxmlformats.org/officeDocument/2006/relationships/image" Target="../media/image1460.png"/><Relationship Id="rId13" Type="http://schemas.openxmlformats.org/officeDocument/2006/relationships/image" Target="../media/image1372.png"/><Relationship Id="rId3" Type="http://schemas.openxmlformats.org/officeDocument/2006/relationships/image" Target="../media/image1410.png"/><Relationship Id="rId7" Type="http://schemas.openxmlformats.org/officeDocument/2006/relationships/image" Target="../media/image1450.png"/><Relationship Id="rId12" Type="http://schemas.openxmlformats.org/officeDocument/2006/relationships/image" Target="../media/image150.png"/><Relationship Id="rId2" Type="http://schemas.openxmlformats.org/officeDocument/2006/relationships/image" Target="../media/image1400.png"/><Relationship Id="rId1" Type="http://schemas.openxmlformats.org/officeDocument/2006/relationships/slideLayout" Target="../slideLayouts/slideLayout7.xml"/><Relationship Id="rId6" Type="http://schemas.openxmlformats.org/officeDocument/2006/relationships/image" Target="../media/image1440.png"/><Relationship Id="rId11" Type="http://schemas.openxmlformats.org/officeDocument/2006/relationships/image" Target="../media/image149.png"/><Relationship Id="rId5" Type="http://schemas.openxmlformats.org/officeDocument/2006/relationships/image" Target="../media/image1430.png"/><Relationship Id="rId10" Type="http://schemas.openxmlformats.org/officeDocument/2006/relationships/image" Target="../media/image1480.png"/><Relationship Id="rId4" Type="http://schemas.openxmlformats.org/officeDocument/2006/relationships/image" Target="../media/image1420.png"/><Relationship Id="rId9" Type="http://schemas.openxmlformats.org/officeDocument/2006/relationships/image" Target="../media/image1470.png"/><Relationship Id="rId14" Type="http://schemas.openxmlformats.org/officeDocument/2006/relationships/image" Target="../media/image1382.png"/></Relationships>
</file>

<file path=ppt/slides/_rels/slide14.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18" Type="http://schemas.openxmlformats.org/officeDocument/2006/relationships/image" Target="../media/image163.png"/><Relationship Id="rId3" Type="http://schemas.openxmlformats.org/officeDocument/2006/relationships/image" Target="../media/image1390.png"/><Relationship Id="rId7" Type="http://schemas.openxmlformats.org/officeDocument/2006/relationships/image" Target="../media/image1530.png"/><Relationship Id="rId12" Type="http://schemas.openxmlformats.org/officeDocument/2006/relationships/image" Target="../media/image1520.png"/><Relationship Id="rId17" Type="http://schemas.openxmlformats.org/officeDocument/2006/relationships/image" Target="../media/image158.png"/><Relationship Id="rId2" Type="http://schemas.openxmlformats.org/officeDocument/2006/relationships/image" Target="../media/image1371.png"/><Relationship Id="rId16" Type="http://schemas.openxmlformats.org/officeDocument/2006/relationships/image" Target="../media/image34.png"/><Relationship Id="rId1" Type="http://schemas.openxmlformats.org/officeDocument/2006/relationships/slideLayout" Target="../slideLayouts/slideLayout7.xml"/><Relationship Id="rId11" Type="http://schemas.openxmlformats.org/officeDocument/2006/relationships/image" Target="../media/image157.png"/><Relationship Id="rId5" Type="http://schemas.openxmlformats.org/officeDocument/2006/relationships/image" Target="../media/image153.png"/><Relationship Id="rId15" Type="http://schemas.openxmlformats.org/officeDocument/2006/relationships/image" Target="../media/image161.png"/><Relationship Id="rId10" Type="http://schemas.openxmlformats.org/officeDocument/2006/relationships/image" Target="../media/image156.png"/><Relationship Id="rId19" Type="http://schemas.openxmlformats.org/officeDocument/2006/relationships/image" Target="../media/image164.png"/><Relationship Id="rId4" Type="http://schemas.openxmlformats.org/officeDocument/2006/relationships/image" Target="../media/image152.png"/><Relationship Id="rId9" Type="http://schemas.openxmlformats.org/officeDocument/2006/relationships/image" Target="../media/image155.png"/><Relationship Id="rId14" Type="http://schemas.openxmlformats.org/officeDocument/2006/relationships/image" Target="../media/image160.png"/></Relationships>
</file>

<file path=ppt/slides/_rels/slide15.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35.png"/><Relationship Id="rId3" Type="http://schemas.openxmlformats.org/officeDocument/2006/relationships/image" Target="../media/image165.png"/><Relationship Id="rId7" Type="http://schemas.openxmlformats.org/officeDocument/2006/relationships/image" Target="../media/image169.png"/><Relationship Id="rId12" Type="http://schemas.openxmlformats.org/officeDocument/2006/relationships/image" Target="../media/image174.png"/><Relationship Id="rId2" Type="http://schemas.openxmlformats.org/officeDocument/2006/relationships/image" Target="../media/image1641.png"/><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image" Target="../media/image173.png"/><Relationship Id="rId5" Type="http://schemas.openxmlformats.org/officeDocument/2006/relationships/image" Target="../media/image167.png"/><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png"/><Relationship Id="rId14" Type="http://schemas.openxmlformats.org/officeDocument/2006/relationships/image" Target="../media/image176.png"/></Relationships>
</file>

<file path=ppt/slides/_rels/slide16.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402.png"/><Relationship Id="rId3" Type="http://schemas.openxmlformats.org/officeDocument/2006/relationships/image" Target="../media/image22.png"/><Relationship Id="rId7" Type="http://schemas.openxmlformats.org/officeDocument/2006/relationships/image" Target="../media/image1762.png"/><Relationship Id="rId12" Type="http://schemas.openxmlformats.org/officeDocument/2006/relationships/image" Target="../media/image139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751.png"/><Relationship Id="rId11" Type="http://schemas.openxmlformats.org/officeDocument/2006/relationships/image" Target="../media/image1381.png"/><Relationship Id="rId5" Type="http://schemas.openxmlformats.org/officeDocument/2006/relationships/image" Target="../media/image1740.png"/><Relationship Id="rId10" Type="http://schemas.openxmlformats.org/officeDocument/2006/relationships/image" Target="../media/image1370.png"/><Relationship Id="rId4" Type="http://schemas.openxmlformats.org/officeDocument/2006/relationships/image" Target="../media/image1701.png"/><Relationship Id="rId9" Type="http://schemas.openxmlformats.org/officeDocument/2006/relationships/image" Target="../media/image178.png"/><Relationship Id="rId14" Type="http://schemas.openxmlformats.org/officeDocument/2006/relationships/image" Target="../media/image183.png"/></Relationships>
</file>

<file path=ppt/slides/_rels/slide17.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87.png"/><Relationship Id="rId3" Type="http://schemas.microsoft.com/office/2007/relationships/media" Target="../media/media2.mov"/><Relationship Id="rId7" Type="http://schemas.openxmlformats.org/officeDocument/2006/relationships/image" Target="../media/image22.png"/><Relationship Id="rId12" Type="http://schemas.openxmlformats.org/officeDocument/2006/relationships/image" Target="../media/image18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0.png"/><Relationship Id="rId11" Type="http://schemas.openxmlformats.org/officeDocument/2006/relationships/image" Target="../media/image21.png"/><Relationship Id="rId5" Type="http://schemas.openxmlformats.org/officeDocument/2006/relationships/slideLayout" Target="../slideLayouts/slideLayout7.xml"/><Relationship Id="rId15" Type="http://schemas.openxmlformats.org/officeDocument/2006/relationships/image" Target="../media/image189.png"/><Relationship Id="rId10" Type="http://schemas.openxmlformats.org/officeDocument/2006/relationships/image" Target="../media/image5.png"/><Relationship Id="rId4" Type="http://schemas.openxmlformats.org/officeDocument/2006/relationships/video" Target="../media/media2.mov"/><Relationship Id="rId9" Type="http://schemas.openxmlformats.org/officeDocument/2006/relationships/image" Target="../media/image185.png"/><Relationship Id="rId14" Type="http://schemas.openxmlformats.org/officeDocument/2006/relationships/image" Target="../media/image18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1793.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1814.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0.xml.rels><?xml version="1.0" encoding="UTF-8" standalone="yes"?>
<Relationships xmlns="http://schemas.openxmlformats.org/package/2006/relationships"><Relationship Id="rId8" Type="http://schemas.openxmlformats.org/officeDocument/2006/relationships/image" Target="../media/image1831.png"/><Relationship Id="rId3" Type="http://schemas.openxmlformats.org/officeDocument/2006/relationships/image" Target="../media/image1792.png"/><Relationship Id="rId7" Type="http://schemas.openxmlformats.org/officeDocument/2006/relationships/image" Target="../media/image181.png"/><Relationship Id="rId12" Type="http://schemas.openxmlformats.org/officeDocument/2006/relationships/image" Target="../media/image56.png"/><Relationship Id="rId2" Type="http://schemas.openxmlformats.org/officeDocument/2006/relationships/image" Target="../media/image1780.png"/><Relationship Id="rId1" Type="http://schemas.openxmlformats.org/officeDocument/2006/relationships/slideLayout" Target="../slideLayouts/slideLayout7.xml"/><Relationship Id="rId6" Type="http://schemas.openxmlformats.org/officeDocument/2006/relationships/image" Target="../media/image1821.png"/><Relationship Id="rId11" Type="http://schemas.openxmlformats.org/officeDocument/2006/relationships/image" Target="../media/image55.png"/><Relationship Id="rId5" Type="http://schemas.openxmlformats.org/officeDocument/2006/relationships/image" Target="../media/image1813.png"/><Relationship Id="rId10" Type="http://schemas.openxmlformats.org/officeDocument/2006/relationships/image" Target="../media/image54.png"/><Relationship Id="rId4" Type="http://schemas.openxmlformats.org/officeDocument/2006/relationships/image" Target="../media/image1822.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202.png"/><Relationship Id="rId3" Type="http://schemas.openxmlformats.org/officeDocument/2006/relationships/slideLayout" Target="../slideLayouts/slideLayout7.xml"/><Relationship Id="rId7" Type="http://schemas.openxmlformats.org/officeDocument/2006/relationships/image" Target="../media/image195.png"/><Relationship Id="rId12" Type="http://schemas.openxmlformats.org/officeDocument/2006/relationships/image" Target="../media/image201.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194.png"/><Relationship Id="rId11" Type="http://schemas.openxmlformats.org/officeDocument/2006/relationships/image" Target="../media/image57.png"/><Relationship Id="rId5" Type="http://schemas.openxmlformats.org/officeDocument/2006/relationships/image" Target="../media/image193.png"/><Relationship Id="rId10" Type="http://schemas.openxmlformats.org/officeDocument/2006/relationships/image" Target="../media/image199.png"/><Relationship Id="rId4" Type="http://schemas.openxmlformats.org/officeDocument/2006/relationships/image" Target="../media/image37.png"/><Relationship Id="rId9" Type="http://schemas.openxmlformats.org/officeDocument/2006/relationships/image" Target="../media/image197.png"/></Relationships>
</file>

<file path=ppt/slides/_rels/slide22.xml.rels><?xml version="1.0" encoding="UTF-8" standalone="yes"?>
<Relationships xmlns="http://schemas.openxmlformats.org/package/2006/relationships"><Relationship Id="rId8" Type="http://schemas.openxmlformats.org/officeDocument/2006/relationships/image" Target="../media/image1970.png"/><Relationship Id="rId3" Type="http://schemas.openxmlformats.org/officeDocument/2006/relationships/image" Target="../media/image1921.png"/><Relationship Id="rId7" Type="http://schemas.openxmlformats.org/officeDocument/2006/relationships/image" Target="../media/image196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51.png"/><Relationship Id="rId5" Type="http://schemas.openxmlformats.org/officeDocument/2006/relationships/image" Target="../media/image1941.png"/><Relationship Id="rId10" Type="http://schemas.openxmlformats.org/officeDocument/2006/relationships/image" Target="../media/image1823.png"/><Relationship Id="rId4" Type="http://schemas.openxmlformats.org/officeDocument/2006/relationships/image" Target="../media/image1932.png"/><Relationship Id="rId9" Type="http://schemas.openxmlformats.org/officeDocument/2006/relationships/image" Target="../media/image1990.png"/></Relationships>
</file>

<file path=ppt/slides/_rels/slide23.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image" Target="../media/image220.png"/><Relationship Id="rId3" Type="http://schemas.openxmlformats.org/officeDocument/2006/relationships/image" Target="../media/image210.png"/><Relationship Id="rId7" Type="http://schemas.openxmlformats.org/officeDocument/2006/relationships/image" Target="../media/image214.png"/><Relationship Id="rId12" Type="http://schemas.openxmlformats.org/officeDocument/2006/relationships/image" Target="../media/image219.png"/><Relationship Id="rId2" Type="http://schemas.openxmlformats.org/officeDocument/2006/relationships/image" Target="../media/image209.png"/><Relationship Id="rId1" Type="http://schemas.openxmlformats.org/officeDocument/2006/relationships/slideLayout" Target="../slideLayouts/slideLayout7.xml"/><Relationship Id="rId6" Type="http://schemas.openxmlformats.org/officeDocument/2006/relationships/image" Target="../media/image213.png"/><Relationship Id="rId11" Type="http://schemas.openxmlformats.org/officeDocument/2006/relationships/image" Target="../media/image218.png"/><Relationship Id="rId5" Type="http://schemas.openxmlformats.org/officeDocument/2006/relationships/image" Target="../media/image212.png"/><Relationship Id="rId10" Type="http://schemas.openxmlformats.org/officeDocument/2006/relationships/image" Target="../media/image217.png"/><Relationship Id="rId4" Type="http://schemas.openxmlformats.org/officeDocument/2006/relationships/image" Target="../media/image211.png"/><Relationship Id="rId9" Type="http://schemas.openxmlformats.org/officeDocument/2006/relationships/image" Target="../media/image216.png"/><Relationship Id="rId1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238.png"/><Relationship Id="rId13" Type="http://schemas.openxmlformats.org/officeDocument/2006/relationships/image" Target="../media/image243.png"/><Relationship Id="rId3" Type="http://schemas.openxmlformats.org/officeDocument/2006/relationships/image" Target="../media/image233.png"/><Relationship Id="rId7" Type="http://schemas.openxmlformats.org/officeDocument/2006/relationships/image" Target="../media/image237.png"/><Relationship Id="rId12" Type="http://schemas.openxmlformats.org/officeDocument/2006/relationships/image" Target="../media/image242.png"/><Relationship Id="rId2" Type="http://schemas.openxmlformats.org/officeDocument/2006/relationships/image" Target="../media/image2320.png"/><Relationship Id="rId1" Type="http://schemas.openxmlformats.org/officeDocument/2006/relationships/slideLayout" Target="../slideLayouts/slideLayout7.xml"/><Relationship Id="rId6" Type="http://schemas.openxmlformats.org/officeDocument/2006/relationships/image" Target="../media/image236.png"/><Relationship Id="rId11" Type="http://schemas.openxmlformats.org/officeDocument/2006/relationships/image" Target="../media/image241.png"/><Relationship Id="rId5" Type="http://schemas.openxmlformats.org/officeDocument/2006/relationships/image" Target="../media/image235.png"/><Relationship Id="rId10" Type="http://schemas.openxmlformats.org/officeDocument/2006/relationships/image" Target="../media/image240.png"/><Relationship Id="rId4" Type="http://schemas.openxmlformats.org/officeDocument/2006/relationships/image" Target="../media/image234.png"/><Relationship Id="rId9" Type="http://schemas.openxmlformats.org/officeDocument/2006/relationships/image" Target="../media/image239.png"/><Relationship Id="rId1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269.png"/><Relationship Id="rId3" Type="http://schemas.openxmlformats.org/officeDocument/2006/relationships/image" Target="../media/image264.png"/><Relationship Id="rId7" Type="http://schemas.openxmlformats.org/officeDocument/2006/relationships/image" Target="../media/image259.png"/><Relationship Id="rId2" Type="http://schemas.openxmlformats.org/officeDocument/2006/relationships/image" Target="../media/image263.png"/><Relationship Id="rId1" Type="http://schemas.openxmlformats.org/officeDocument/2006/relationships/slideLayout" Target="../slideLayouts/slideLayout7.xml"/><Relationship Id="rId6" Type="http://schemas.openxmlformats.org/officeDocument/2006/relationships/image" Target="../media/image267.png"/><Relationship Id="rId5" Type="http://schemas.openxmlformats.org/officeDocument/2006/relationships/image" Target="../media/image266.png"/><Relationship Id="rId10" Type="http://schemas.openxmlformats.org/officeDocument/2006/relationships/image" Target="../media/image271.png"/><Relationship Id="rId4" Type="http://schemas.openxmlformats.org/officeDocument/2006/relationships/image" Target="../media/image265.png"/><Relationship Id="rId9" Type="http://schemas.openxmlformats.org/officeDocument/2006/relationships/image" Target="../media/image270.png"/></Relationships>
</file>

<file path=ppt/slides/_rels/slide26.xml.rels><?xml version="1.0" encoding="UTF-8" standalone="yes"?>
<Relationships xmlns="http://schemas.openxmlformats.org/package/2006/relationships"><Relationship Id="rId8" Type="http://schemas.openxmlformats.org/officeDocument/2006/relationships/image" Target="../media/image1831.png"/><Relationship Id="rId13" Type="http://schemas.openxmlformats.org/officeDocument/2006/relationships/image" Target="../media/image227.png"/><Relationship Id="rId12" Type="http://schemas.openxmlformats.org/officeDocument/2006/relationships/image" Target="../media/image89.png"/><Relationship Id="rId2" Type="http://schemas.openxmlformats.org/officeDocument/2006/relationships/image" Target="../media/image221.png"/><Relationship Id="rId1" Type="http://schemas.openxmlformats.org/officeDocument/2006/relationships/slideLayout" Target="../slideLayouts/slideLayout7.xml"/><Relationship Id="rId6" Type="http://schemas.openxmlformats.org/officeDocument/2006/relationships/image" Target="../media/image1821.png"/><Relationship Id="rId11" Type="http://schemas.openxmlformats.org/officeDocument/2006/relationships/image" Target="../media/image88.png"/><Relationship Id="rId5" Type="http://schemas.openxmlformats.org/officeDocument/2006/relationships/image" Target="../media/image222.png"/><Relationship Id="rId10" Type="http://schemas.openxmlformats.org/officeDocument/2006/relationships/image" Target="../media/image80.png"/><Relationship Id="rId4" Type="http://schemas.openxmlformats.org/officeDocument/2006/relationships/image" Target="../media/image1822.png"/><Relationship Id="rId9"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11.png"/><Relationship Id="rId5" Type="http://schemas.openxmlformats.org/officeDocument/2006/relationships/image" Target="../media/image98.png"/><Relationship Id="rId10" Type="http://schemas.openxmlformats.org/officeDocument/2006/relationships/image" Target="../media/image110.png"/><Relationship Id="rId4" Type="http://schemas.openxmlformats.org/officeDocument/2006/relationships/image" Target="../media/image97.png"/><Relationship Id="rId9" Type="http://schemas.openxmlformats.org/officeDocument/2006/relationships/image" Target="../media/image108.png"/></Relationships>
</file>

<file path=ppt/slides/_rels/slide2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3.png"/><Relationship Id="rId7" Type="http://schemas.openxmlformats.org/officeDocument/2006/relationships/image" Target="../media/image120.png"/><Relationship Id="rId2" Type="http://schemas.openxmlformats.org/officeDocument/2006/relationships/image" Target="../media/image570.pn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32.png"/><Relationship Id="rId5" Type="http://schemas.openxmlformats.org/officeDocument/2006/relationships/image" Target="../media/image118.png"/><Relationship Id="rId10" Type="http://schemas.openxmlformats.org/officeDocument/2006/relationships/image" Target="../media/image131.png"/><Relationship Id="rId4" Type="http://schemas.openxmlformats.org/officeDocument/2006/relationships/image" Target="../media/image117.png"/><Relationship Id="rId9" Type="http://schemas.openxmlformats.org/officeDocument/2006/relationships/image" Target="../media/image130.png"/></Relationships>
</file>

<file path=ppt/slides/_rels/slide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pn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30.xml.rels><?xml version="1.0" encoding="UTF-8" standalone="yes"?>
<Relationships xmlns="http://schemas.openxmlformats.org/package/2006/relationships"><Relationship Id="rId8" Type="http://schemas.openxmlformats.org/officeDocument/2006/relationships/image" Target="../media/image870.png"/><Relationship Id="rId3" Type="http://schemas.openxmlformats.org/officeDocument/2006/relationships/image" Target="../media/image820.png"/><Relationship Id="rId7" Type="http://schemas.openxmlformats.org/officeDocument/2006/relationships/image" Target="../media/image860.png"/><Relationship Id="rId12" Type="http://schemas.openxmlformats.org/officeDocument/2006/relationships/image" Target="../media/image162.png"/><Relationship Id="rId2" Type="http://schemas.openxmlformats.org/officeDocument/2006/relationships/image" Target="../media/image810.png"/><Relationship Id="rId1" Type="http://schemas.openxmlformats.org/officeDocument/2006/relationships/slideLayout" Target="../slideLayouts/slideLayout7.xml"/><Relationship Id="rId6" Type="http://schemas.openxmlformats.org/officeDocument/2006/relationships/image" Target="../media/image850.png"/><Relationship Id="rId11" Type="http://schemas.openxmlformats.org/officeDocument/2006/relationships/image" Target="../media/image901.png"/><Relationship Id="rId5" Type="http://schemas.openxmlformats.org/officeDocument/2006/relationships/image" Target="../media/image133.png"/><Relationship Id="rId10" Type="http://schemas.openxmlformats.org/officeDocument/2006/relationships/image" Target="../media/image891.png"/><Relationship Id="rId4" Type="http://schemas.openxmlformats.org/officeDocument/2006/relationships/image" Target="../media/image830.png"/><Relationship Id="rId9" Type="http://schemas.openxmlformats.org/officeDocument/2006/relationships/image" Target="../media/image151.png"/></Relationships>
</file>

<file path=ppt/slides/_rels/slide31.xml.rels><?xml version="1.0" encoding="UTF-8" standalone="yes"?>
<Relationships xmlns="http://schemas.openxmlformats.org/package/2006/relationships"><Relationship Id="rId8" Type="http://schemas.openxmlformats.org/officeDocument/2006/relationships/image" Target="../media/image970.png"/><Relationship Id="rId3" Type="http://schemas.openxmlformats.org/officeDocument/2006/relationships/image" Target="../media/image921.png"/><Relationship Id="rId7" Type="http://schemas.openxmlformats.org/officeDocument/2006/relationships/image" Target="../media/image961.png"/><Relationship Id="rId2" Type="http://schemas.openxmlformats.org/officeDocument/2006/relationships/image" Target="../media/image911.png"/><Relationship Id="rId1" Type="http://schemas.openxmlformats.org/officeDocument/2006/relationships/slideLayout" Target="../slideLayouts/slideLayout7.xml"/><Relationship Id="rId6" Type="http://schemas.openxmlformats.org/officeDocument/2006/relationships/image" Target="../media/image175.png"/><Relationship Id="rId11" Type="http://schemas.openxmlformats.org/officeDocument/2006/relationships/image" Target="../media/image1001.png"/><Relationship Id="rId5" Type="http://schemas.openxmlformats.org/officeDocument/2006/relationships/image" Target="../media/image940.png"/><Relationship Id="rId10" Type="http://schemas.openxmlformats.org/officeDocument/2006/relationships/image" Target="../media/image990.png"/><Relationship Id="rId4" Type="http://schemas.openxmlformats.org/officeDocument/2006/relationships/image" Target="../media/image930.png"/><Relationship Id="rId9" Type="http://schemas.openxmlformats.org/officeDocument/2006/relationships/image" Target="../media/image980.png"/></Relationships>
</file>

<file path=ppt/slides/_rels/slide32.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80.png"/><Relationship Id="rId7" Type="http://schemas.openxmlformats.org/officeDocument/2006/relationships/image" Target="../media/image192.png"/><Relationship Id="rId2" Type="http://schemas.openxmlformats.org/officeDocument/2006/relationships/image" Target="../media/image179.png"/><Relationship Id="rId1" Type="http://schemas.openxmlformats.org/officeDocument/2006/relationships/slideLayout" Target="../slideLayouts/slideLayout7.xml"/><Relationship Id="rId6" Type="http://schemas.openxmlformats.org/officeDocument/2006/relationships/image" Target="../media/image191.png"/><Relationship Id="rId11" Type="http://schemas.openxmlformats.org/officeDocument/2006/relationships/image" Target="../media/image204.png"/><Relationship Id="rId5" Type="http://schemas.openxmlformats.org/officeDocument/2006/relationships/image" Target="../media/image190.png"/><Relationship Id="rId10" Type="http://schemas.openxmlformats.org/officeDocument/2006/relationships/image" Target="../media/image203.png"/><Relationship Id="rId4" Type="http://schemas.openxmlformats.org/officeDocument/2006/relationships/image" Target="../media/image182.png"/><Relationship Id="rId9" Type="http://schemas.openxmlformats.org/officeDocument/2006/relationships/image" Target="../media/image200.png"/></Relationships>
</file>

<file path=ppt/slides/_rels/slide3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7.xml"/><Relationship Id="rId5" Type="http://schemas.openxmlformats.org/officeDocument/2006/relationships/image" Target="../media/image208.png"/><Relationship Id="rId4" Type="http://schemas.openxmlformats.org/officeDocument/2006/relationships/image" Target="../media/image207.png"/></Relationships>
</file>

<file path=ppt/slides/_rels/slide34.xml.rels><?xml version="1.0" encoding="UTF-8" standalone="yes"?>
<Relationships xmlns="http://schemas.openxmlformats.org/package/2006/relationships"><Relationship Id="rId3" Type="http://schemas.openxmlformats.org/officeDocument/2006/relationships/image" Target="../media/image224.png"/><Relationship Id="rId7" Type="http://schemas.openxmlformats.org/officeDocument/2006/relationships/image" Target="../media/image229.png"/><Relationship Id="rId2" Type="http://schemas.openxmlformats.org/officeDocument/2006/relationships/image" Target="../media/image223.png"/><Relationship Id="rId1" Type="http://schemas.openxmlformats.org/officeDocument/2006/relationships/slideLayout" Target="../slideLayouts/slideLayout7.xml"/><Relationship Id="rId6" Type="http://schemas.openxmlformats.org/officeDocument/2006/relationships/image" Target="../media/image228.png"/><Relationship Id="rId5" Type="http://schemas.openxmlformats.org/officeDocument/2006/relationships/image" Target="../media/image226.png"/><Relationship Id="rId4" Type="http://schemas.openxmlformats.org/officeDocument/2006/relationships/image" Target="../media/image225.png"/></Relationships>
</file>

<file path=ppt/slides/_rels/slide35.xml.rels><?xml version="1.0" encoding="UTF-8" standalone="yes"?>
<Relationships xmlns="http://schemas.openxmlformats.org/package/2006/relationships"><Relationship Id="rId3" Type="http://schemas.openxmlformats.org/officeDocument/2006/relationships/image" Target="../media/image231.png"/><Relationship Id="rId7" Type="http://schemas.openxmlformats.org/officeDocument/2006/relationships/image" Target="../media/image246.png"/><Relationship Id="rId2" Type="http://schemas.openxmlformats.org/officeDocument/2006/relationships/image" Target="../media/image230.png"/><Relationship Id="rId1" Type="http://schemas.openxmlformats.org/officeDocument/2006/relationships/slideLayout" Target="../slideLayouts/slideLayout7.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32.png"/></Relationships>
</file>

<file path=ppt/slides/_rels/slide36.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8.png"/><Relationship Id="rId7" Type="http://schemas.openxmlformats.org/officeDocument/2006/relationships/image" Target="../media/image252.png"/><Relationship Id="rId2" Type="http://schemas.openxmlformats.org/officeDocument/2006/relationships/image" Target="../media/image247.png"/><Relationship Id="rId1" Type="http://schemas.openxmlformats.org/officeDocument/2006/relationships/slideLayout" Target="../slideLayouts/slideLayout7.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png"/><Relationship Id="rId9" Type="http://schemas.openxmlformats.org/officeDocument/2006/relationships/image" Target="../media/image254.png"/></Relationships>
</file>

<file path=ppt/slides/_rels/slide37.xml.rels><?xml version="1.0" encoding="UTF-8" standalone="yes"?>
<Relationships xmlns="http://schemas.openxmlformats.org/package/2006/relationships"><Relationship Id="rId8" Type="http://schemas.openxmlformats.org/officeDocument/2006/relationships/image" Target="../media/image262.png"/><Relationship Id="rId13" Type="http://schemas.openxmlformats.org/officeDocument/2006/relationships/image" Target="../media/image3.png"/><Relationship Id="rId3" Type="http://schemas.openxmlformats.org/officeDocument/2006/relationships/image" Target="../media/image256.png"/><Relationship Id="rId7" Type="http://schemas.openxmlformats.org/officeDocument/2006/relationships/image" Target="../media/image261.png"/><Relationship Id="rId12" Type="http://schemas.openxmlformats.org/officeDocument/2006/relationships/image" Target="../media/image274.png"/><Relationship Id="rId2" Type="http://schemas.openxmlformats.org/officeDocument/2006/relationships/image" Target="../media/image255.png"/><Relationship Id="rId1" Type="http://schemas.openxmlformats.org/officeDocument/2006/relationships/slideLayout" Target="../slideLayouts/slideLayout7.xml"/><Relationship Id="rId6" Type="http://schemas.openxmlformats.org/officeDocument/2006/relationships/image" Target="../media/image260.png"/><Relationship Id="rId11" Type="http://schemas.openxmlformats.org/officeDocument/2006/relationships/image" Target="../media/image273.png"/><Relationship Id="rId5" Type="http://schemas.openxmlformats.org/officeDocument/2006/relationships/image" Target="../media/image258.png"/><Relationship Id="rId15" Type="http://schemas.openxmlformats.org/officeDocument/2006/relationships/image" Target="../media/image276.png"/><Relationship Id="rId10" Type="http://schemas.openxmlformats.org/officeDocument/2006/relationships/image" Target="../media/image272.png"/><Relationship Id="rId4" Type="http://schemas.openxmlformats.org/officeDocument/2006/relationships/image" Target="../media/image257.png"/><Relationship Id="rId9" Type="http://schemas.openxmlformats.org/officeDocument/2006/relationships/image" Target="../media/image268.png"/><Relationship Id="rId14" Type="http://schemas.openxmlformats.org/officeDocument/2006/relationships/image" Target="../media/image275.png"/></Relationships>
</file>

<file path=ppt/slides/_rels/slide38.xml.rels><?xml version="1.0" encoding="UTF-8" standalone="yes"?>
<Relationships xmlns="http://schemas.openxmlformats.org/package/2006/relationships"><Relationship Id="rId3" Type="http://schemas.openxmlformats.org/officeDocument/2006/relationships/image" Target="../media/image991.png"/><Relationship Id="rId2" Type="http://schemas.openxmlformats.org/officeDocument/2006/relationships/image" Target="../media/image277.png"/><Relationship Id="rId1" Type="http://schemas.openxmlformats.org/officeDocument/2006/relationships/slideLayout" Target="../slideLayouts/slideLayout7.xml"/><Relationship Id="rId4" Type="http://schemas.openxmlformats.org/officeDocument/2006/relationships/image" Target="../media/image1002.png"/></Relationships>
</file>

<file path=ppt/slides/_rels/slide39.xml.rels><?xml version="1.0" encoding="UTF-8" standalone="yes"?>
<Relationships xmlns="http://schemas.openxmlformats.org/package/2006/relationships"><Relationship Id="rId8" Type="http://schemas.openxmlformats.org/officeDocument/2006/relationships/image" Target="../media/image1070.png"/><Relationship Id="rId13" Type="http://schemas.openxmlformats.org/officeDocument/2006/relationships/image" Target="../media/image1120.png"/><Relationship Id="rId3" Type="http://schemas.openxmlformats.org/officeDocument/2006/relationships/image" Target="../media/image1020.png"/><Relationship Id="rId7" Type="http://schemas.openxmlformats.org/officeDocument/2006/relationships/image" Target="../media/image1061.png"/><Relationship Id="rId12" Type="http://schemas.openxmlformats.org/officeDocument/2006/relationships/image" Target="../media/image1110.png"/><Relationship Id="rId2" Type="http://schemas.openxmlformats.org/officeDocument/2006/relationships/image" Target="../media/image1011.png"/><Relationship Id="rId1" Type="http://schemas.openxmlformats.org/officeDocument/2006/relationships/slideLayout" Target="../slideLayouts/slideLayout7.xml"/><Relationship Id="rId6" Type="http://schemas.openxmlformats.org/officeDocument/2006/relationships/image" Target="../media/image1050.png"/><Relationship Id="rId11" Type="http://schemas.openxmlformats.org/officeDocument/2006/relationships/image" Target="../media/image1100.png"/><Relationship Id="rId5" Type="http://schemas.openxmlformats.org/officeDocument/2006/relationships/image" Target="../media/image278.png"/><Relationship Id="rId10" Type="http://schemas.openxmlformats.org/officeDocument/2006/relationships/image" Target="../media/image1090.png"/><Relationship Id="rId4" Type="http://schemas.openxmlformats.org/officeDocument/2006/relationships/image" Target="../media/image1031.png"/><Relationship Id="rId9" Type="http://schemas.openxmlformats.org/officeDocument/2006/relationships/image" Target="../media/image1080.png"/></Relationships>
</file>

<file path=ppt/slides/_rels/slide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2512.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2415.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40.xml.rels><?xml version="1.0" encoding="UTF-8" standalone="yes"?>
<Relationships xmlns="http://schemas.openxmlformats.org/package/2006/relationships"><Relationship Id="rId3" Type="http://schemas.openxmlformats.org/officeDocument/2006/relationships/image" Target="../media/image1250.png"/><Relationship Id="rId7" Type="http://schemas.openxmlformats.org/officeDocument/2006/relationships/image" Target="../media/image1290.png"/><Relationship Id="rId2" Type="http://schemas.openxmlformats.org/officeDocument/2006/relationships/image" Target="../media/image1241.png"/><Relationship Id="rId1" Type="http://schemas.openxmlformats.org/officeDocument/2006/relationships/slideLayout" Target="../slideLayouts/slideLayout7.xml"/><Relationship Id="rId6" Type="http://schemas.openxmlformats.org/officeDocument/2006/relationships/image" Target="../media/image1281.png"/><Relationship Id="rId5" Type="http://schemas.openxmlformats.org/officeDocument/2006/relationships/image" Target="../media/image1270.png"/><Relationship Id="rId4" Type="http://schemas.openxmlformats.org/officeDocument/2006/relationships/image" Target="../media/image1260.png"/></Relationships>
</file>

<file path=ppt/slides/_rels/slide41.xml.rels><?xml version="1.0" encoding="UTF-8" standalone="yes"?>
<Relationships xmlns="http://schemas.openxmlformats.org/package/2006/relationships"><Relationship Id="rId3" Type="http://schemas.openxmlformats.org/officeDocument/2006/relationships/image" Target="../media/image1383.png"/><Relationship Id="rId2" Type="http://schemas.openxmlformats.org/officeDocument/2006/relationships/image" Target="../media/image279.jpeg"/><Relationship Id="rId1" Type="http://schemas.openxmlformats.org/officeDocument/2006/relationships/slideLayout" Target="../slideLayouts/slideLayout7.xml"/><Relationship Id="rId4" Type="http://schemas.openxmlformats.org/officeDocument/2006/relationships/image" Target="../media/image1392.png"/></Relationships>
</file>

<file path=ppt/slides/_rels/slide42.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jpeg"/><Relationship Id="rId1" Type="http://schemas.openxmlformats.org/officeDocument/2006/relationships/slideLayout" Target="../slideLayouts/slideLayout7.xml"/><Relationship Id="rId5" Type="http://schemas.openxmlformats.org/officeDocument/2006/relationships/image" Target="../media/image1500.png"/><Relationship Id="rId4" Type="http://schemas.openxmlformats.org/officeDocument/2006/relationships/image" Target="../media/image1490.png"/></Relationships>
</file>

<file path=ppt/slides/_rels/slide43.xml.rels><?xml version="1.0" encoding="UTF-8" standalone="yes"?>
<Relationships xmlns="http://schemas.openxmlformats.org/package/2006/relationships"><Relationship Id="rId8" Type="http://schemas.openxmlformats.org/officeDocument/2006/relationships/image" Target="../media/image1600.png"/><Relationship Id="rId3" Type="http://schemas.openxmlformats.org/officeDocument/2006/relationships/image" Target="../media/image1481.png"/><Relationship Id="rId7" Type="http://schemas.openxmlformats.org/officeDocument/2006/relationships/image" Target="../media/image1590.png"/><Relationship Id="rId2" Type="http://schemas.openxmlformats.org/officeDocument/2006/relationships/image" Target="../media/image282.png"/><Relationship Id="rId1" Type="http://schemas.openxmlformats.org/officeDocument/2006/relationships/slideLayout" Target="../slideLayouts/slideLayout7.xml"/><Relationship Id="rId6" Type="http://schemas.openxmlformats.org/officeDocument/2006/relationships/image" Target="../media/image1531.png"/><Relationship Id="rId5" Type="http://schemas.openxmlformats.org/officeDocument/2006/relationships/image" Target="../media/image1521.png"/><Relationship Id="rId4" Type="http://schemas.openxmlformats.org/officeDocument/2006/relationships/image" Target="../media/image1510.png"/><Relationship Id="rId9" Type="http://schemas.openxmlformats.org/officeDocument/2006/relationships/image" Target="../media/image1610.png"/></Relationships>
</file>

<file path=ppt/slides/_rels/slide44.xml.rels><?xml version="1.0" encoding="UTF-8" standalone="yes"?>
<Relationships xmlns="http://schemas.openxmlformats.org/package/2006/relationships"><Relationship Id="rId3" Type="http://schemas.openxmlformats.org/officeDocument/2006/relationships/image" Target="../media/image1630.png"/><Relationship Id="rId2" Type="http://schemas.openxmlformats.org/officeDocument/2006/relationships/image" Target="../media/image1620.png"/><Relationship Id="rId1" Type="http://schemas.openxmlformats.org/officeDocument/2006/relationships/slideLayout" Target="../slideLayouts/slideLayout7.xml"/><Relationship Id="rId5" Type="http://schemas.openxmlformats.org/officeDocument/2006/relationships/image" Target="../media/image284.png"/><Relationship Id="rId4" Type="http://schemas.openxmlformats.org/officeDocument/2006/relationships/image" Target="../media/image283.png"/></Relationships>
</file>

<file path=ppt/slides/_rels/slide45.xml.rels><?xml version="1.0" encoding="UTF-8" standalone="yes"?>
<Relationships xmlns="http://schemas.openxmlformats.org/package/2006/relationships"><Relationship Id="rId8" Type="http://schemas.openxmlformats.org/officeDocument/2006/relationships/image" Target="../media/image1730.png"/><Relationship Id="rId13" Type="http://schemas.openxmlformats.org/officeDocument/2006/relationships/image" Target="../media/image1781.png"/><Relationship Id="rId3" Type="http://schemas.openxmlformats.org/officeDocument/2006/relationships/image" Target="../media/image1680.png"/><Relationship Id="rId7" Type="http://schemas.openxmlformats.org/officeDocument/2006/relationships/image" Target="../media/image1720.png"/><Relationship Id="rId12" Type="http://schemas.openxmlformats.org/officeDocument/2006/relationships/image" Target="../media/image1770.png"/><Relationship Id="rId17" Type="http://schemas.openxmlformats.org/officeDocument/2006/relationships/image" Target="../media/image1820.png"/><Relationship Id="rId2" Type="http://schemas.openxmlformats.org/officeDocument/2006/relationships/image" Target="../media/image285.jpeg"/><Relationship Id="rId16" Type="http://schemas.openxmlformats.org/officeDocument/2006/relationships/image" Target="../media/image1810.png"/><Relationship Id="rId1" Type="http://schemas.openxmlformats.org/officeDocument/2006/relationships/slideLayout" Target="../slideLayouts/slideLayout7.xml"/><Relationship Id="rId6" Type="http://schemas.openxmlformats.org/officeDocument/2006/relationships/image" Target="../media/image1710.png"/><Relationship Id="rId11" Type="http://schemas.openxmlformats.org/officeDocument/2006/relationships/image" Target="../media/image1760.png"/><Relationship Id="rId5" Type="http://schemas.openxmlformats.org/officeDocument/2006/relationships/image" Target="../media/image1700.png"/><Relationship Id="rId15" Type="http://schemas.openxmlformats.org/officeDocument/2006/relationships/image" Target="../media/image1800.png"/><Relationship Id="rId10" Type="http://schemas.openxmlformats.org/officeDocument/2006/relationships/image" Target="../media/image1750.png"/><Relationship Id="rId4" Type="http://schemas.openxmlformats.org/officeDocument/2006/relationships/image" Target="../media/image1690.png"/><Relationship Id="rId9" Type="http://schemas.openxmlformats.org/officeDocument/2006/relationships/image" Target="../media/image1741.png"/><Relationship Id="rId14" Type="http://schemas.openxmlformats.org/officeDocument/2006/relationships/image" Target="../media/image1790.png"/></Relationships>
</file>

<file path=ppt/slides/_rels/slide46.xml.rels><?xml version="1.0" encoding="UTF-8" standalone="yes"?>
<Relationships xmlns="http://schemas.openxmlformats.org/package/2006/relationships"><Relationship Id="rId8" Type="http://schemas.openxmlformats.org/officeDocument/2006/relationships/image" Target="../media/image286.png"/><Relationship Id="rId3" Type="http://schemas.openxmlformats.org/officeDocument/2006/relationships/image" Target="../media/image283.png"/><Relationship Id="rId7" Type="http://schemas.openxmlformats.org/officeDocument/2006/relationships/image" Target="../media/image1870.png"/><Relationship Id="rId2" Type="http://schemas.openxmlformats.org/officeDocument/2006/relationships/image" Target="../media/image1830.png"/><Relationship Id="rId1" Type="http://schemas.openxmlformats.org/officeDocument/2006/relationships/slideLayout" Target="../slideLayouts/slideLayout7.xml"/><Relationship Id="rId6" Type="http://schemas.openxmlformats.org/officeDocument/2006/relationships/image" Target="../media/image1860.png"/><Relationship Id="rId5" Type="http://schemas.openxmlformats.org/officeDocument/2006/relationships/image" Target="../media/image1850.png"/><Relationship Id="rId4" Type="http://schemas.openxmlformats.org/officeDocument/2006/relationships/image" Target="../media/image1840.png"/></Relationships>
</file>

<file path=ppt/slides/_rels/slide47.xml.rels><?xml version="1.0" encoding="UTF-8" standalone="yes"?>
<Relationships xmlns="http://schemas.openxmlformats.org/package/2006/relationships"><Relationship Id="rId3" Type="http://schemas.openxmlformats.org/officeDocument/2006/relationships/image" Target="../media/image1930.png"/><Relationship Id="rId2" Type="http://schemas.openxmlformats.org/officeDocument/2006/relationships/image" Target="../media/image1920.png"/><Relationship Id="rId1" Type="http://schemas.openxmlformats.org/officeDocument/2006/relationships/slideLayout" Target="../slideLayouts/slideLayout7.xml"/><Relationship Id="rId6" Type="http://schemas.openxmlformats.org/officeDocument/2006/relationships/image" Target="../media/image1950.png"/><Relationship Id="rId5" Type="http://schemas.openxmlformats.org/officeDocument/2006/relationships/image" Target="../media/image286.png"/><Relationship Id="rId4" Type="http://schemas.openxmlformats.org/officeDocument/2006/relationships/image" Target="../media/image1940.png"/></Relationships>
</file>

<file path=ppt/slides/_rels/slide48.xml.rels><?xml version="1.0" encoding="UTF-8" standalone="yes"?>
<Relationships xmlns="http://schemas.openxmlformats.org/package/2006/relationships"><Relationship Id="rId3" Type="http://schemas.openxmlformats.org/officeDocument/2006/relationships/image" Target="../media/image1971.png"/><Relationship Id="rId2" Type="http://schemas.openxmlformats.org/officeDocument/2006/relationships/image" Target="../media/image1961.png"/><Relationship Id="rId1" Type="http://schemas.openxmlformats.org/officeDocument/2006/relationships/slideLayout" Target="../slideLayouts/slideLayout7.xml"/><Relationship Id="rId4" Type="http://schemas.openxmlformats.org/officeDocument/2006/relationships/image" Target="../media/image1980.png"/></Relationships>
</file>

<file path=ppt/slides/_rels/slide49.xml.rels><?xml version="1.0" encoding="UTF-8" standalone="yes"?>
<Relationships xmlns="http://schemas.openxmlformats.org/package/2006/relationships"><Relationship Id="rId8" Type="http://schemas.openxmlformats.org/officeDocument/2006/relationships/image" Target="../media/image2050.png"/><Relationship Id="rId3" Type="http://schemas.openxmlformats.org/officeDocument/2006/relationships/image" Target="../media/image2000.png"/><Relationship Id="rId7" Type="http://schemas.openxmlformats.org/officeDocument/2006/relationships/image" Target="../media/image2040.png"/><Relationship Id="rId2" Type="http://schemas.openxmlformats.org/officeDocument/2006/relationships/image" Target="../media/image1991.png"/><Relationship Id="rId1" Type="http://schemas.openxmlformats.org/officeDocument/2006/relationships/slideLayout" Target="../slideLayouts/slideLayout7.xml"/><Relationship Id="rId6" Type="http://schemas.openxmlformats.org/officeDocument/2006/relationships/image" Target="../media/image2030.png"/><Relationship Id="rId5" Type="http://schemas.openxmlformats.org/officeDocument/2006/relationships/image" Target="../media/image2020.png"/><Relationship Id="rId4" Type="http://schemas.openxmlformats.org/officeDocument/2006/relationships/image" Target="../media/image2010.png"/><Relationship Id="rId9" Type="http://schemas.openxmlformats.org/officeDocument/2006/relationships/image" Target="../media/image2060.png"/></Relationships>
</file>

<file path=ppt/slides/_rels/slide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4.png"/><Relationship Id="rId3" Type="http://schemas.openxmlformats.org/officeDocument/2006/relationships/slideLayout" Target="../slideLayouts/slideLayout7.xml"/><Relationship Id="rId21" Type="http://schemas.openxmlformats.org/officeDocument/2006/relationships/image" Target="../media/image87.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video" Target="../media/media1.mov"/><Relationship Id="rId16" Type="http://schemas.openxmlformats.org/officeDocument/2006/relationships/image" Target="../media/image82.png"/><Relationship Id="rId20" Type="http://schemas.openxmlformats.org/officeDocument/2006/relationships/image" Target="../media/image86.png"/><Relationship Id="rId1" Type="http://schemas.microsoft.com/office/2007/relationships/media" Target="../media/media1.mov"/><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19" Type="http://schemas.openxmlformats.org/officeDocument/2006/relationships/image" Target="../media/image85.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4.png"/><Relationship Id="rId22"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2080.png"/><Relationship Id="rId2" Type="http://schemas.openxmlformats.org/officeDocument/2006/relationships/image" Target="../media/image2070.png"/><Relationship Id="rId1" Type="http://schemas.openxmlformats.org/officeDocument/2006/relationships/slideLayout" Target="../slideLayouts/slideLayout7.xml"/><Relationship Id="rId4" Type="http://schemas.openxmlformats.org/officeDocument/2006/relationships/image" Target="../media/image2090.png"/></Relationships>
</file>

<file path=ppt/slides/_rels/slide51.xml.rels><?xml version="1.0" encoding="UTF-8" standalone="yes"?>
<Relationships xmlns="http://schemas.openxmlformats.org/package/2006/relationships"><Relationship Id="rId8" Type="http://schemas.openxmlformats.org/officeDocument/2006/relationships/image" Target="../media/image2170.png"/><Relationship Id="rId3" Type="http://schemas.openxmlformats.org/officeDocument/2006/relationships/image" Target="../media/image287.jpeg"/><Relationship Id="rId7" Type="http://schemas.openxmlformats.org/officeDocument/2006/relationships/image" Target="../media/image2160.png"/><Relationship Id="rId2" Type="http://schemas.openxmlformats.org/officeDocument/2006/relationships/image" Target="../media/image2100.png"/><Relationship Id="rId1" Type="http://schemas.openxmlformats.org/officeDocument/2006/relationships/slideLayout" Target="../slideLayouts/slideLayout7.xml"/><Relationship Id="rId6" Type="http://schemas.openxmlformats.org/officeDocument/2006/relationships/image" Target="../media/image2150.png"/><Relationship Id="rId5" Type="http://schemas.openxmlformats.org/officeDocument/2006/relationships/image" Target="../media/image2140.png"/><Relationship Id="rId4" Type="http://schemas.openxmlformats.org/officeDocument/2006/relationships/image" Target="../media/image288.jpeg"/></Relationships>
</file>

<file path=ppt/slides/_rels/slide52.xml.rels><?xml version="1.0" encoding="UTF-8" standalone="yes"?>
<Relationships xmlns="http://schemas.openxmlformats.org/package/2006/relationships"><Relationship Id="rId3" Type="http://schemas.openxmlformats.org/officeDocument/2006/relationships/image" Target="../media/image2190.png"/><Relationship Id="rId2" Type="http://schemas.openxmlformats.org/officeDocument/2006/relationships/image" Target="../media/image289.png"/><Relationship Id="rId1" Type="http://schemas.openxmlformats.org/officeDocument/2006/relationships/slideLayout" Target="../slideLayouts/slideLayout7.xml"/><Relationship Id="rId6" Type="http://schemas.openxmlformats.org/officeDocument/2006/relationships/image" Target="../media/image291.jpeg"/><Relationship Id="rId5" Type="http://schemas.openxmlformats.org/officeDocument/2006/relationships/image" Target="../media/image290.png"/><Relationship Id="rId4" Type="http://schemas.openxmlformats.org/officeDocument/2006/relationships/image" Target="../media/image2200.png"/></Relationships>
</file>

<file path=ppt/slides/_rels/slide6.xml.rels><?xml version="1.0" encoding="UTF-8" standalone="yes"?>
<Relationships xmlns="http://schemas.openxmlformats.org/package/2006/relationships"><Relationship Id="rId8" Type="http://schemas.openxmlformats.org/officeDocument/2006/relationships/image" Target="../media/image780.png"/><Relationship Id="rId3" Type="http://schemas.openxmlformats.org/officeDocument/2006/relationships/image" Target="../media/image19.png"/><Relationship Id="rId7" Type="http://schemas.openxmlformats.org/officeDocument/2006/relationships/image" Target="../media/image770.png"/><Relationship Id="rId12" Type="http://schemas.openxmlformats.org/officeDocument/2006/relationships/image" Target="../media/image811.png"/><Relationship Id="rId2" Type="http://schemas.openxmlformats.org/officeDocument/2006/relationships/hyperlink" Target="https://mathlets.org/mathlets/coupled-oscillators/" TargetMode="External"/><Relationship Id="rId1" Type="http://schemas.openxmlformats.org/officeDocument/2006/relationships/slideLayout" Target="../slideLayouts/slideLayout7.xml"/><Relationship Id="rId6" Type="http://schemas.openxmlformats.org/officeDocument/2006/relationships/image" Target="../media/image760.png"/><Relationship Id="rId11" Type="http://schemas.openxmlformats.org/officeDocument/2006/relationships/image" Target="../media/image800.png"/><Relationship Id="rId5" Type="http://schemas.openxmlformats.org/officeDocument/2006/relationships/image" Target="../media/image750.png"/><Relationship Id="rId10" Type="http://schemas.openxmlformats.org/officeDocument/2006/relationships/image" Target="../media/image4.png"/><Relationship Id="rId4" Type="http://schemas.openxmlformats.org/officeDocument/2006/relationships/image" Target="../media/image20.png"/><Relationship Id="rId9" Type="http://schemas.openxmlformats.org/officeDocument/2006/relationships/image" Target="../media/image790.png"/></Relationships>
</file>

<file path=ppt/slides/_rels/slide7.xml.rels><?xml version="1.0" encoding="UTF-8" standalone="yes"?>
<Relationships xmlns="http://schemas.openxmlformats.org/package/2006/relationships"><Relationship Id="rId8" Type="http://schemas.openxmlformats.org/officeDocument/2006/relationships/image" Target="../media/image900.png"/><Relationship Id="rId13" Type="http://schemas.openxmlformats.org/officeDocument/2006/relationships/image" Target="../media/image1060.png"/><Relationship Id="rId18" Type="http://schemas.openxmlformats.org/officeDocument/2006/relationships/image" Target="../media/image950.png"/><Relationship Id="rId3" Type="http://schemas.openxmlformats.org/officeDocument/2006/relationships/slideLayout" Target="../slideLayouts/slideLayout7.xml"/><Relationship Id="rId7" Type="http://schemas.openxmlformats.org/officeDocument/2006/relationships/image" Target="../media/image1010.png"/><Relationship Id="rId12" Type="http://schemas.openxmlformats.org/officeDocument/2006/relationships/image" Target="../media/image106.png"/><Relationship Id="rId17" Type="http://schemas.openxmlformats.org/officeDocument/2006/relationships/image" Target="../media/image920.png"/><Relationship Id="rId2" Type="http://schemas.openxmlformats.org/officeDocument/2006/relationships/video" Target="../media/media2.mov"/><Relationship Id="rId16" Type="http://schemas.openxmlformats.org/officeDocument/2006/relationships/image" Target="../media/image109.png"/><Relationship Id="rId1" Type="http://schemas.microsoft.com/office/2007/relationships/media" Target="../media/media2.mov"/><Relationship Id="rId6" Type="http://schemas.openxmlformats.org/officeDocument/2006/relationships/image" Target="../media/image1000.png"/><Relationship Id="rId11" Type="http://schemas.openxmlformats.org/officeDocument/2006/relationships/image" Target="../media/image890.png"/><Relationship Id="rId5" Type="http://schemas.openxmlformats.org/officeDocument/2006/relationships/image" Target="../media/image103.png"/><Relationship Id="rId15" Type="http://schemas.openxmlformats.org/officeDocument/2006/relationships/image" Target="../media/image95.png"/><Relationship Id="rId10" Type="http://schemas.openxmlformats.org/officeDocument/2006/relationships/image" Target="../media/image104.png"/><Relationship Id="rId19" Type="http://schemas.openxmlformats.org/officeDocument/2006/relationships/image" Target="../media/image21.png"/><Relationship Id="rId4" Type="http://schemas.openxmlformats.org/officeDocument/2006/relationships/image" Target="../media/image102.png"/><Relationship Id="rId9" Type="http://schemas.openxmlformats.org/officeDocument/2006/relationships/image" Target="../media/image1030.png"/><Relationship Id="rId14" Type="http://schemas.openxmlformats.org/officeDocument/2006/relationships/image" Target="../media/image107.png"/></Relationships>
</file>

<file path=ppt/slides/_rels/slide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s://mathlets.org/mathlets/coupled-oscillators/" TargetMode="External"/><Relationship Id="rId7" Type="http://schemas.openxmlformats.org/officeDocument/2006/relationships/image" Target="../media/image11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960.png"/><Relationship Id="rId11" Type="http://schemas.openxmlformats.org/officeDocument/2006/relationships/image" Target="../media/image4.png"/><Relationship Id="rId5" Type="http://schemas.openxmlformats.org/officeDocument/2006/relationships/image" Target="../media/image112.png"/><Relationship Id="rId10" Type="http://schemas.openxmlformats.org/officeDocument/2006/relationships/image" Target="../media/image101.png"/><Relationship Id="rId4" Type="http://schemas.openxmlformats.org/officeDocument/2006/relationships/image" Target="../media/image23.png"/><Relationship Id="rId9" Type="http://schemas.openxmlformats.org/officeDocument/2006/relationships/image" Target="../media/image116.png"/></Relationships>
</file>

<file path=ppt/slides/_rels/slide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A88E1-AC1A-D9EF-2EDC-A30B706A11A8}"/>
            </a:ext>
          </a:extLst>
        </p:cNvPr>
        <p:cNvGrpSpPr/>
        <p:nvPr/>
      </p:nvGrpSpPr>
      <p:grpSpPr>
        <a:xfrm>
          <a:off x="0" y="0"/>
          <a:ext cx="0" cy="0"/>
          <a:chOff x="0" y="0"/>
          <a:chExt cx="0" cy="0"/>
        </a:xfrm>
      </p:grpSpPr>
      <p:sp>
        <p:nvSpPr>
          <p:cNvPr id="132099" name="Rectangle 2">
            <a:extLst>
              <a:ext uri="{FF2B5EF4-FFF2-40B4-BE49-F238E27FC236}">
                <a16:creationId xmlns:a16="http://schemas.microsoft.com/office/drawing/2014/main" id="{240AF74F-B5FC-C14F-6CED-427937F6A163}"/>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2102" name="Rectangle 4">
            <a:extLst>
              <a:ext uri="{FF2B5EF4-FFF2-40B4-BE49-F238E27FC236}">
                <a16:creationId xmlns:a16="http://schemas.microsoft.com/office/drawing/2014/main" id="{79A6AC9B-0134-83C6-5FC0-A4469D7BF81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2104" name="Rectangle 6">
            <a:extLst>
              <a:ext uri="{FF2B5EF4-FFF2-40B4-BE49-F238E27FC236}">
                <a16:creationId xmlns:a16="http://schemas.microsoft.com/office/drawing/2014/main" id="{C34A6452-E3C7-3EE1-48E5-AD54C1818D99}"/>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mc:AlternateContent xmlns:mc="http://schemas.openxmlformats.org/markup-compatibility/2006" xmlns:a14="http://schemas.microsoft.com/office/drawing/2010/main">
        <mc:Choice Requires="a14">
          <p:sp>
            <p:nvSpPr>
              <p:cNvPr id="132106" name="文字方塊 9">
                <a:extLst>
                  <a:ext uri="{FF2B5EF4-FFF2-40B4-BE49-F238E27FC236}">
                    <a16:creationId xmlns:a16="http://schemas.microsoft.com/office/drawing/2014/main" id="{277C5352-0924-617C-6F66-CE252B6F3DC0}"/>
                  </a:ext>
                </a:extLst>
              </p:cNvPr>
              <p:cNvSpPr txBox="1">
                <a:spLocks noChangeArrowheads="1"/>
              </p:cNvSpPr>
              <p:nvPr/>
            </p:nvSpPr>
            <p:spPr bwMode="auto">
              <a:xfrm>
                <a:off x="1024903" y="906192"/>
                <a:ext cx="324769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en-US" altLang="zh-TW" sz="1800" dirty="0"/>
                  <a:t>If </a:t>
                </a:r>
                <a14:m>
                  <m:oMath xmlns:m="http://schemas.openxmlformats.org/officeDocument/2006/math">
                    <m:r>
                      <a:rPr lang="en-US" altLang="zh-TW" sz="1800" i="1" smtClean="0">
                        <a:latin typeface="Cambria Math" panose="02040503050406030204" pitchFamily="18" charset="0"/>
                        <a:ea typeface="Cambria Math" panose="02040503050406030204" pitchFamily="18" charset="0"/>
                      </a:rPr>
                      <m:t>𝛼</m:t>
                    </m:r>
                  </m:oMath>
                </a14:m>
                <a:r>
                  <a:rPr lang="en-US" altLang="zh-TW" sz="1800" dirty="0"/>
                  <a:t> is imaginary, </a:t>
                </a:r>
                <a:endParaRPr lang="zh-TW" altLang="en-US" sz="1800" dirty="0"/>
              </a:p>
            </p:txBody>
          </p:sp>
        </mc:Choice>
        <mc:Fallback xmlns="">
          <p:sp>
            <p:nvSpPr>
              <p:cNvPr id="132106" name="文字方塊 9">
                <a:extLst>
                  <a:ext uri="{FF2B5EF4-FFF2-40B4-BE49-F238E27FC236}">
                    <a16:creationId xmlns:a16="http://schemas.microsoft.com/office/drawing/2014/main" id="{277C5352-0924-617C-6F66-CE252B6F3DC0}"/>
                  </a:ext>
                </a:extLst>
              </p:cNvPr>
              <p:cNvSpPr txBox="1">
                <a:spLocks noRot="1" noChangeAspect="1" noMove="1" noResize="1" noEditPoints="1" noAdjustHandles="1" noChangeArrowheads="1" noChangeShapeType="1" noTextEdit="1"/>
              </p:cNvSpPr>
              <p:nvPr/>
            </p:nvSpPr>
            <p:spPr bwMode="auto">
              <a:xfrm>
                <a:off x="1024903" y="906192"/>
                <a:ext cx="3247696" cy="369332"/>
              </a:xfrm>
              <a:prstGeom prst="rect">
                <a:avLst/>
              </a:prstGeom>
              <a:blipFill>
                <a:blip r:embed="rId2"/>
                <a:stretch>
                  <a:fillRect l="-155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2107" name="Rectangle 8">
            <a:extLst>
              <a:ext uri="{FF2B5EF4-FFF2-40B4-BE49-F238E27FC236}">
                <a16:creationId xmlns:a16="http://schemas.microsoft.com/office/drawing/2014/main" id="{768BCA48-D3F9-6105-C378-25EE39FC0B7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2109" name="Rectangle 10">
            <a:extLst>
              <a:ext uri="{FF2B5EF4-FFF2-40B4-BE49-F238E27FC236}">
                <a16:creationId xmlns:a16="http://schemas.microsoft.com/office/drawing/2014/main" id="{EF4454F4-EB88-0C22-592A-BDFCFCECF226}"/>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2113" name="Rectangle 12">
            <a:extLst>
              <a:ext uri="{FF2B5EF4-FFF2-40B4-BE49-F238E27FC236}">
                <a16:creationId xmlns:a16="http://schemas.microsoft.com/office/drawing/2014/main" id="{25C73F2E-FABD-CDEC-AA3E-9D0082D1D8B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2115" name="矩形 18">
            <a:extLst>
              <a:ext uri="{FF2B5EF4-FFF2-40B4-BE49-F238E27FC236}">
                <a16:creationId xmlns:a16="http://schemas.microsoft.com/office/drawing/2014/main" id="{D843174B-EC85-29E0-4EAD-89E09A818CD7}"/>
              </a:ext>
            </a:extLst>
          </p:cNvPr>
          <p:cNvSpPr>
            <a:spLocks noChangeArrowheads="1"/>
          </p:cNvSpPr>
          <p:nvPr/>
        </p:nvSpPr>
        <p:spPr bwMode="auto">
          <a:xfrm>
            <a:off x="1079239" y="5955646"/>
            <a:ext cx="46410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最後取實數部即可得實數解</a:t>
            </a:r>
            <a:r>
              <a:rPr lang="en-US" altLang="zh-TW" sz="1800" dirty="0"/>
              <a:t> Pick the real part </a:t>
            </a:r>
            <a:endParaRPr lang="zh-TW" altLang="en-US" sz="1800" dirty="0"/>
          </a:p>
        </p:txBody>
      </p:sp>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F77A3AF5-7F84-D370-B424-D698BBA37FE6}"/>
                  </a:ext>
                </a:extLst>
              </p:cNvPr>
              <p:cNvSpPr txBox="1"/>
              <p:nvPr/>
            </p:nvSpPr>
            <p:spPr bwMode="auto">
              <a:xfrm>
                <a:off x="1059311" y="521629"/>
                <a:ext cx="1200008" cy="369332"/>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𝑧</m:t>
                          </m:r>
                        </m:e>
                        <m:sub>
                          <m:r>
                            <a:rPr lang="en-US" altLang="zh-TW" sz="1800" b="0" i="1" smtClean="0">
                              <a:latin typeface="Cambria Math" panose="02040503050406030204" pitchFamily="18" charset="0"/>
                            </a:rPr>
                            <m:t>0</m:t>
                          </m:r>
                        </m:sub>
                      </m:sSub>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𝑒</m:t>
                          </m:r>
                        </m:e>
                        <m:sup>
                          <m:r>
                            <a:rPr lang="en-US" altLang="zh-TW" sz="1800" b="0" i="1" smtClean="0">
                              <a:latin typeface="Cambria Math" panose="02040503050406030204" pitchFamily="18" charset="0"/>
                              <a:ea typeface="Cambria Math" panose="02040503050406030204" pitchFamily="18" charset="0"/>
                            </a:rPr>
                            <m:t>𝛼</m:t>
                          </m:r>
                          <m:r>
                            <a:rPr lang="en-US" altLang="zh-TW" sz="1800" b="0" i="1" smtClean="0">
                              <a:latin typeface="Cambria Math" panose="02040503050406030204" pitchFamily="18" charset="0"/>
                              <a:ea typeface="Cambria Math" panose="02040503050406030204" pitchFamily="18" charset="0"/>
                            </a:rPr>
                            <m:t>𝑡</m:t>
                          </m:r>
                        </m:sup>
                      </m:sSup>
                    </m:oMath>
                  </m:oMathPara>
                </a14:m>
                <a:endParaRPr lang="zh-TW" altLang="en-US" sz="1800" dirty="0">
                  <a:latin typeface="Times New Roman" panose="02020603050405020304" pitchFamily="18" charset="0"/>
                </a:endParaRPr>
              </a:p>
            </p:txBody>
          </p:sp>
        </mc:Choice>
        <mc:Fallback xmlns="">
          <p:sp>
            <p:nvSpPr>
              <p:cNvPr id="23" name="文字方塊 22">
                <a:extLst>
                  <a:ext uri="{FF2B5EF4-FFF2-40B4-BE49-F238E27FC236}">
                    <a16:creationId xmlns:a16="http://schemas.microsoft.com/office/drawing/2014/main" id="{F77A3AF5-7F84-D370-B424-D698BBA37FE6}"/>
                  </a:ext>
                </a:extLst>
              </p:cNvPr>
              <p:cNvSpPr txBox="1">
                <a:spLocks noRot="1" noChangeAspect="1" noMove="1" noResize="1" noEditPoints="1" noAdjustHandles="1" noChangeArrowheads="1" noChangeShapeType="1" noTextEdit="1"/>
              </p:cNvSpPr>
              <p:nvPr/>
            </p:nvSpPr>
            <p:spPr bwMode="auto">
              <a:xfrm>
                <a:off x="1059311" y="521629"/>
                <a:ext cx="1200008" cy="369332"/>
              </a:xfrm>
              <a:prstGeom prst="rect">
                <a:avLst/>
              </a:prstGeom>
              <a:blipFill>
                <a:blip r:embed="rId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32A66B22-1092-1F81-B88F-0A28909E433E}"/>
                  </a:ext>
                </a:extLst>
              </p:cNvPr>
              <p:cNvSpPr txBox="1"/>
              <p:nvPr/>
            </p:nvSpPr>
            <p:spPr bwMode="auto">
              <a:xfrm>
                <a:off x="5070066" y="5557057"/>
                <a:ext cx="3424464" cy="381964"/>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𝑐</m:t>
                          </m:r>
                        </m:e>
                        <m:sub>
                          <m:r>
                            <a:rPr lang="en-US" altLang="zh-TW" sz="1800" b="0" i="1" smtClean="0">
                              <a:latin typeface="Cambria Math" panose="02040503050406030204" pitchFamily="18" charset="0"/>
                            </a:rPr>
                            <m:t>1</m:t>
                          </m:r>
                        </m:sub>
                      </m:sSub>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𝑒</m:t>
                          </m:r>
                        </m:e>
                        <m:sup>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𝛼</m:t>
                              </m:r>
                            </m:e>
                            <m:sub>
                              <m:r>
                                <a:rPr lang="en-US" altLang="zh-TW" sz="1800" b="0" i="1" smtClean="0">
                                  <a:latin typeface="Cambria Math" panose="02040503050406030204" pitchFamily="18" charset="0"/>
                                </a:rPr>
                                <m:t>1</m:t>
                              </m:r>
                            </m:sub>
                          </m:sSub>
                          <m:r>
                            <a:rPr lang="en-US" altLang="zh-TW" sz="1800" b="0" i="1" smtClean="0">
                              <a:latin typeface="Cambria Math" panose="02040503050406030204" pitchFamily="18" charset="0"/>
                              <a:ea typeface="Cambria Math" panose="02040503050406030204" pitchFamily="18" charset="0"/>
                            </a:rPr>
                            <m:t>𝑡</m:t>
                          </m:r>
                        </m:sup>
                      </m:sSup>
                      <m:r>
                        <a:rPr lang="en-US" altLang="zh-TW" sz="1800" b="0" i="0"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𝑐</m:t>
                          </m:r>
                        </m:e>
                        <m:sub>
                          <m:r>
                            <a:rPr lang="en-US" altLang="zh-TW" sz="1800" b="0" i="1" smtClean="0">
                              <a:latin typeface="Cambria Math" panose="02040503050406030204" pitchFamily="18" charset="0"/>
                            </a:rPr>
                            <m:t>2</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𝛼</m:t>
                              </m:r>
                            </m:e>
                            <m:sub>
                              <m:r>
                                <a:rPr lang="en-US" altLang="zh-TW" sz="1800" b="0" i="1" smtClean="0">
                                  <a:latin typeface="Cambria Math" panose="02040503050406030204" pitchFamily="18" charset="0"/>
                                  <a:ea typeface="Cambria Math" panose="02040503050406030204" pitchFamily="18" charset="0"/>
                                </a:rPr>
                                <m:t>2</m:t>
                              </m:r>
                            </m:sub>
                          </m:sSub>
                          <m:r>
                            <a:rPr lang="en-US" altLang="zh-TW" sz="1800" i="1">
                              <a:latin typeface="Cambria Math" panose="02040503050406030204" pitchFamily="18" charset="0"/>
                              <a:ea typeface="Cambria Math" panose="02040503050406030204" pitchFamily="18" charset="0"/>
                            </a:rPr>
                            <m:t>𝑡</m:t>
                          </m:r>
                        </m:sup>
                      </m:sSup>
                      <m:r>
                        <a:rPr lang="en-US" altLang="zh-TW" sz="1800" b="0" i="0"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𝑐</m:t>
                          </m:r>
                        </m:e>
                        <m:sub>
                          <m:r>
                            <a:rPr lang="en-US" altLang="zh-TW" sz="1800" b="0" i="1" smtClean="0">
                              <a:latin typeface="Cambria Math" panose="02040503050406030204" pitchFamily="18" charset="0"/>
                            </a:rPr>
                            <m:t>𝑁</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𝛼</m:t>
                              </m:r>
                            </m:e>
                            <m:sub>
                              <m:r>
                                <a:rPr lang="en-US" altLang="zh-TW" sz="1800" b="0" i="1" smtClean="0">
                                  <a:latin typeface="Cambria Math" panose="02040503050406030204" pitchFamily="18" charset="0"/>
                                  <a:ea typeface="Cambria Math" panose="02040503050406030204" pitchFamily="18" charset="0"/>
                                </a:rPr>
                                <m:t>𝑁</m:t>
                              </m:r>
                            </m:sub>
                          </m:sSub>
                          <m:r>
                            <a:rPr lang="en-US" altLang="zh-TW" sz="1800" i="1">
                              <a:latin typeface="Cambria Math" panose="02040503050406030204" pitchFamily="18" charset="0"/>
                              <a:ea typeface="Cambria Math" panose="02040503050406030204" pitchFamily="18" charset="0"/>
                            </a:rPr>
                            <m:t>𝑡</m:t>
                          </m:r>
                        </m:sup>
                      </m:sSup>
                    </m:oMath>
                  </m:oMathPara>
                </a14:m>
                <a:endParaRPr lang="zh-TW" altLang="en-US" sz="1800" dirty="0">
                  <a:latin typeface="Times New Roman" panose="02020603050405020304" pitchFamily="18" charset="0"/>
                </a:endParaRPr>
              </a:p>
            </p:txBody>
          </p:sp>
        </mc:Choice>
        <mc:Fallback xmlns="">
          <p:sp>
            <p:nvSpPr>
              <p:cNvPr id="27" name="文字方塊 26">
                <a:extLst>
                  <a:ext uri="{FF2B5EF4-FFF2-40B4-BE49-F238E27FC236}">
                    <a16:creationId xmlns:a16="http://schemas.microsoft.com/office/drawing/2014/main" id="{32A66B22-1092-1F81-B88F-0A28909E433E}"/>
                  </a:ext>
                </a:extLst>
              </p:cNvPr>
              <p:cNvSpPr txBox="1">
                <a:spLocks noRot="1" noChangeAspect="1" noMove="1" noResize="1" noEditPoints="1" noAdjustHandles="1" noChangeArrowheads="1" noChangeShapeType="1" noTextEdit="1"/>
              </p:cNvSpPr>
              <p:nvPr/>
            </p:nvSpPr>
            <p:spPr bwMode="auto">
              <a:xfrm>
                <a:off x="5070066" y="5557057"/>
                <a:ext cx="3424464" cy="381964"/>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6EEB8FEC-6BD4-C1D5-5AD7-5D1F30960E35}"/>
                  </a:ext>
                </a:extLst>
              </p:cNvPr>
              <p:cNvSpPr/>
              <p:nvPr/>
            </p:nvSpPr>
            <p:spPr>
              <a:xfrm>
                <a:off x="5632079" y="5973897"/>
                <a:ext cx="1093312"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i="1">
                          <a:latin typeface="Cambria Math" panose="02040503050406030204" pitchFamily="18" charset="0"/>
                        </a:rPr>
                        <m:t>𝑥</m:t>
                      </m:r>
                      <m:r>
                        <a:rPr lang="en-US" altLang="zh-TW" sz="1800" i="1">
                          <a:latin typeface="Cambria Math" panose="02040503050406030204" pitchFamily="18" charset="0"/>
                        </a:rPr>
                        <m:t>=</m:t>
                      </m:r>
                      <m:r>
                        <m:rPr>
                          <m:sty m:val="p"/>
                        </m:rPr>
                        <a:rPr lang="en-US" altLang="zh-TW" sz="1800">
                          <a:latin typeface="Cambria Math" panose="02040503050406030204" pitchFamily="18" charset="0"/>
                        </a:rPr>
                        <m:t>Re</m:t>
                      </m:r>
                      <m:r>
                        <a:rPr lang="en-US" altLang="zh-TW" sz="1800">
                          <a:latin typeface="Cambria Math" panose="02040503050406030204" pitchFamily="18" charset="0"/>
                        </a:rPr>
                        <m:t> </m:t>
                      </m:r>
                      <m:r>
                        <a:rPr lang="en-US" altLang="zh-TW" sz="1800" i="1">
                          <a:latin typeface="Cambria Math" panose="02040503050406030204" pitchFamily="18" charset="0"/>
                        </a:rPr>
                        <m:t>𝑧</m:t>
                      </m:r>
                    </m:oMath>
                  </m:oMathPara>
                </a14:m>
                <a:endParaRPr lang="zh-TW" altLang="en-US" sz="1800" dirty="0">
                  <a:latin typeface="Times New Roman" panose="02020603050405020304" pitchFamily="18" charset="0"/>
                </a:endParaRPr>
              </a:p>
            </p:txBody>
          </p:sp>
        </mc:Choice>
        <mc:Fallback xmlns="">
          <p:sp>
            <p:nvSpPr>
              <p:cNvPr id="3" name="矩形 2">
                <a:extLst>
                  <a:ext uri="{FF2B5EF4-FFF2-40B4-BE49-F238E27FC236}">
                    <a16:creationId xmlns:a16="http://schemas.microsoft.com/office/drawing/2014/main" id="{6EEB8FEC-6BD4-C1D5-5AD7-5D1F30960E35}"/>
                  </a:ext>
                </a:extLst>
              </p:cNvPr>
              <p:cNvSpPr>
                <a:spLocks noRot="1" noChangeAspect="1" noMove="1" noResize="1" noEditPoints="1" noAdjustHandles="1" noChangeArrowheads="1" noChangeShapeType="1" noTextEdit="1"/>
              </p:cNvSpPr>
              <p:nvPr/>
            </p:nvSpPr>
            <p:spPr>
              <a:xfrm>
                <a:off x="5632079" y="5973897"/>
                <a:ext cx="1093312" cy="369332"/>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22">
                <a:extLst>
                  <a:ext uri="{FF2B5EF4-FFF2-40B4-BE49-F238E27FC236}">
                    <a16:creationId xmlns:a16="http://schemas.microsoft.com/office/drawing/2014/main" id="{1C3CA569-16CB-98AC-3F98-E1A51BAAEB4C}"/>
                  </a:ext>
                </a:extLst>
              </p:cNvPr>
              <p:cNvSpPr txBox="1"/>
              <p:nvPr/>
            </p:nvSpPr>
            <p:spPr bwMode="auto">
              <a:xfrm>
                <a:off x="2817580" y="906192"/>
                <a:ext cx="1283365" cy="378245"/>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𝑧</m:t>
                          </m:r>
                        </m:e>
                        <m:sub>
                          <m:r>
                            <a:rPr lang="en-US" altLang="zh-TW" sz="1800" b="0" i="1" smtClean="0">
                              <a:latin typeface="Cambria Math" panose="02040503050406030204" pitchFamily="18" charset="0"/>
                            </a:rPr>
                            <m:t>0</m:t>
                          </m:r>
                        </m:sub>
                      </m:sSub>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𝑒</m:t>
                          </m:r>
                        </m:e>
                        <m:sup>
                          <m:r>
                            <a:rPr lang="en-US" altLang="zh-TW" sz="1800" b="0" i="1" smtClean="0">
                              <a:latin typeface="Cambria Math" panose="02040503050406030204" pitchFamily="18" charset="0"/>
                            </a:rPr>
                            <m:t>𝑖</m:t>
                          </m:r>
                          <m:r>
                            <a:rPr lang="en-US" altLang="zh-TW" sz="1800" b="0" i="1" smtClean="0">
                              <a:latin typeface="Cambria Math" panose="02040503050406030204" pitchFamily="18" charset="0"/>
                              <a:ea typeface="Cambria Math" panose="02040503050406030204" pitchFamily="18" charset="0"/>
                            </a:rPr>
                            <m:t>𝜔</m:t>
                          </m:r>
                          <m:r>
                            <a:rPr lang="en-US" altLang="zh-TW" sz="1800" b="0" i="1" smtClean="0">
                              <a:latin typeface="Cambria Math" panose="02040503050406030204" pitchFamily="18" charset="0"/>
                              <a:ea typeface="Cambria Math" panose="02040503050406030204" pitchFamily="18" charset="0"/>
                            </a:rPr>
                            <m:t>𝑡</m:t>
                          </m:r>
                        </m:sup>
                      </m:sSup>
                    </m:oMath>
                  </m:oMathPara>
                </a14:m>
                <a:endParaRPr lang="zh-TW" altLang="en-US" sz="1800" dirty="0">
                  <a:latin typeface="Times New Roman" panose="02020603050405020304" pitchFamily="18" charset="0"/>
                </a:endParaRPr>
              </a:p>
            </p:txBody>
          </p:sp>
        </mc:Choice>
        <mc:Fallback xmlns="">
          <p:sp>
            <p:nvSpPr>
              <p:cNvPr id="9" name="文字方塊 22">
                <a:extLst>
                  <a:ext uri="{FF2B5EF4-FFF2-40B4-BE49-F238E27FC236}">
                    <a16:creationId xmlns:a16="http://schemas.microsoft.com/office/drawing/2014/main" id="{1C3CA569-16CB-98AC-3F98-E1A51BAAEB4C}"/>
                  </a:ext>
                </a:extLst>
              </p:cNvPr>
              <p:cNvSpPr txBox="1">
                <a:spLocks noRot="1" noChangeAspect="1" noMove="1" noResize="1" noEditPoints="1" noAdjustHandles="1" noChangeArrowheads="1" noChangeShapeType="1" noTextEdit="1"/>
              </p:cNvSpPr>
              <p:nvPr/>
            </p:nvSpPr>
            <p:spPr bwMode="auto">
              <a:xfrm>
                <a:off x="2817580" y="906192"/>
                <a:ext cx="1283365" cy="378245"/>
              </a:xfrm>
              <a:prstGeom prst="rect">
                <a:avLst/>
              </a:prstGeom>
              <a:blipFill>
                <a:blip r:embed="rId6"/>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14">
                <a:extLst>
                  <a:ext uri="{FF2B5EF4-FFF2-40B4-BE49-F238E27FC236}">
                    <a16:creationId xmlns:a16="http://schemas.microsoft.com/office/drawing/2014/main" id="{5EC6DE7E-54D7-401A-C804-F30C346D56D0}"/>
                  </a:ext>
                </a:extLst>
              </p:cNvPr>
              <p:cNvSpPr/>
              <p:nvPr/>
            </p:nvSpPr>
            <p:spPr>
              <a:xfrm>
                <a:off x="1079239" y="1905442"/>
                <a:ext cx="2475037"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zh-TW" sz="1800" smtClean="0">
                          <a:latin typeface="Cambria Math" panose="02040503050406030204" pitchFamily="18" charset="0"/>
                          <a:ea typeface="Cambria Math" panose="02040503050406030204" pitchFamily="18" charset="0"/>
                        </a:rPr>
                        <m:t>Re</m:t>
                      </m:r>
                      <m:d>
                        <m:dPr>
                          <m:begChr m:val="["/>
                          <m:endChr m:val="]"/>
                          <m:ctrlPr>
                            <a:rPr lang="en-US" altLang="zh-TW" sz="1800" i="1">
                              <a:latin typeface="Cambria Math" panose="02040503050406030204" pitchFamily="18" charset="0"/>
                              <a:ea typeface="Cambria Math" panose="02040503050406030204" pitchFamily="18" charset="0"/>
                            </a:rPr>
                          </m:ctrlPr>
                        </m:dPr>
                        <m:e>
                          <m:r>
                            <a:rPr lang="en-US" altLang="zh-TW" sz="1800" i="1">
                              <a:latin typeface="Cambria Math" panose="02040503050406030204" pitchFamily="18" charset="0"/>
                            </a:rPr>
                            <m:t>𝑧</m:t>
                          </m:r>
                        </m:e>
                      </m:d>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𝐴</m:t>
                      </m:r>
                      <m:func>
                        <m:funcPr>
                          <m:ctrlPr>
                            <a:rPr lang="en-US" altLang="zh-TW" sz="1800" i="1">
                              <a:latin typeface="Cambria Math" panose="02040503050406030204" pitchFamily="18" charset="0"/>
                            </a:rPr>
                          </m:ctrlPr>
                        </m:funcPr>
                        <m:fName>
                          <m:r>
                            <m:rPr>
                              <m:sty m:val="p"/>
                            </m:rPr>
                            <a:rPr lang="en-US" altLang="zh-TW" sz="1800">
                              <a:latin typeface="Cambria Math"/>
                            </a:rPr>
                            <m:t>cos</m:t>
                          </m:r>
                        </m:fName>
                        <m:e>
                          <m:d>
                            <m:dPr>
                              <m:ctrlPr>
                                <a:rPr lang="en-US" altLang="zh-TW" sz="1800" i="1" smtClean="0">
                                  <a:latin typeface="Cambria Math" panose="02040503050406030204" pitchFamily="18" charset="0"/>
                                </a:rPr>
                              </m:ctrlPr>
                            </m:dPr>
                            <m:e>
                              <m:r>
                                <a:rPr lang="en-US" altLang="zh-TW" sz="1800" i="1" smtClean="0">
                                  <a:latin typeface="Cambria Math" panose="02040503050406030204" pitchFamily="18" charset="0"/>
                                  <a:ea typeface="Cambria Math" panose="02040503050406030204" pitchFamily="18" charset="0"/>
                                </a:rPr>
                                <m:t>𝜔</m:t>
                              </m:r>
                              <m:r>
                                <a:rPr lang="en-US" altLang="zh-TW" sz="1800" b="0" i="1" smtClean="0">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𝜙</m:t>
                              </m:r>
                            </m:e>
                          </m:d>
                        </m:e>
                      </m:func>
                    </m:oMath>
                  </m:oMathPara>
                </a14:m>
                <a:endParaRPr lang="zh-TW" altLang="en-US" sz="1800" dirty="0">
                  <a:latin typeface="Times New Roman" panose="02020603050405020304" pitchFamily="18" charset="0"/>
                </a:endParaRPr>
              </a:p>
            </p:txBody>
          </p:sp>
        </mc:Choice>
        <mc:Fallback xmlns="">
          <p:sp>
            <p:nvSpPr>
              <p:cNvPr id="10" name="矩形 14">
                <a:extLst>
                  <a:ext uri="{FF2B5EF4-FFF2-40B4-BE49-F238E27FC236}">
                    <a16:creationId xmlns:a16="http://schemas.microsoft.com/office/drawing/2014/main" id="{5EC6DE7E-54D7-401A-C804-F30C346D56D0}"/>
                  </a:ext>
                </a:extLst>
              </p:cNvPr>
              <p:cNvSpPr>
                <a:spLocks noRot="1" noChangeAspect="1" noMove="1" noResize="1" noEditPoints="1" noAdjustHandles="1" noChangeArrowheads="1" noChangeShapeType="1" noTextEdit="1"/>
              </p:cNvSpPr>
              <p:nvPr/>
            </p:nvSpPr>
            <p:spPr>
              <a:xfrm>
                <a:off x="1079239" y="1905442"/>
                <a:ext cx="2475037" cy="369332"/>
              </a:xfrm>
              <a:prstGeom prst="rect">
                <a:avLst/>
              </a:prstGeom>
              <a:blipFill>
                <a:blip r:embed="rId7"/>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23">
                <a:extLst>
                  <a:ext uri="{FF2B5EF4-FFF2-40B4-BE49-F238E27FC236}">
                    <a16:creationId xmlns:a16="http://schemas.microsoft.com/office/drawing/2014/main" id="{7E7CD34D-4AD3-E69A-98C1-3BCA4CBF76D7}"/>
                  </a:ext>
                </a:extLst>
              </p:cNvPr>
              <p:cNvSpPr txBox="1"/>
              <p:nvPr/>
            </p:nvSpPr>
            <p:spPr bwMode="auto">
              <a:xfrm>
                <a:off x="1053681" y="1400698"/>
                <a:ext cx="4854278" cy="387927"/>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𝐴</m:t>
                      </m:r>
                      <m:sSup>
                        <m:sSupPr>
                          <m:ctrlPr>
                            <a:rPr lang="en-US" altLang="zh-CN" sz="1800" i="1">
                              <a:solidFill>
                                <a:prstClr val="black"/>
                              </a:solidFill>
                              <a:latin typeface="Cambria Math" panose="02040503050406030204" pitchFamily="18" charset="0"/>
                              <a:ea typeface="Cambria Math"/>
                              <a:cs typeface="Times New Roman" pitchFamily="18" charset="0"/>
                            </a:rPr>
                          </m:ctrlPr>
                        </m:sSupPr>
                        <m:e>
                          <m:r>
                            <a:rPr lang="en-US" altLang="zh-CN" sz="1800" i="1">
                              <a:solidFill>
                                <a:prstClr val="black"/>
                              </a:solidFill>
                              <a:latin typeface="Cambria Math"/>
                              <a:ea typeface="Cambria Math"/>
                              <a:cs typeface="Times New Roman" pitchFamily="18" charset="0"/>
                            </a:rPr>
                            <m:t>𝑒</m:t>
                          </m:r>
                        </m:e>
                        <m:sup>
                          <m:r>
                            <a:rPr lang="en-US" altLang="zh-CN" sz="1800" i="1">
                              <a:solidFill>
                                <a:prstClr val="black"/>
                              </a:solidFill>
                              <a:latin typeface="Cambria Math"/>
                              <a:ea typeface="Cambria Math"/>
                              <a:cs typeface="Times New Roman" pitchFamily="18" charset="0"/>
                            </a:rPr>
                            <m:t>𝑖</m:t>
                          </m:r>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𝜔</m:t>
                              </m:r>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𝜙</m:t>
                              </m:r>
                            </m:e>
                          </m:d>
                        </m:sup>
                      </m:sSup>
                      <m:r>
                        <a:rPr lang="en-US" altLang="zh-TW" sz="1800" b="0" i="1" smtClean="0">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rPr>
                        <m:t>𝐴</m:t>
                      </m:r>
                      <m:func>
                        <m:funcPr>
                          <m:ctrlPr>
                            <a:rPr lang="en-US" altLang="zh-TW" sz="1800" i="1">
                              <a:latin typeface="Cambria Math" panose="02040503050406030204" pitchFamily="18" charset="0"/>
                            </a:rPr>
                          </m:ctrlPr>
                        </m:funcPr>
                        <m:fName>
                          <m:r>
                            <m:rPr>
                              <m:sty m:val="p"/>
                            </m:rPr>
                            <a:rPr lang="en-US" altLang="zh-TW" sz="1800">
                              <a:latin typeface="Cambria Math"/>
                            </a:rPr>
                            <m:t>cos</m:t>
                          </m:r>
                        </m:fName>
                        <m:e>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𝜔</m:t>
                              </m:r>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𝜙</m:t>
                              </m:r>
                            </m:e>
                          </m:d>
                        </m:e>
                      </m:func>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𝑖𝐴</m:t>
                      </m:r>
                      <m:func>
                        <m:funcPr>
                          <m:ctrlPr>
                            <a:rPr lang="en-US" altLang="zh-TW" sz="1800" i="1">
                              <a:latin typeface="Cambria Math" panose="02040503050406030204" pitchFamily="18" charset="0"/>
                            </a:rPr>
                          </m:ctrlPr>
                        </m:funcPr>
                        <m:fName>
                          <m:r>
                            <m:rPr>
                              <m:sty m:val="p"/>
                            </m:rPr>
                            <a:rPr lang="en-US" altLang="zh-TW" sz="1800" b="0" i="0" smtClean="0">
                              <a:latin typeface="Cambria Math" panose="02040503050406030204" pitchFamily="18" charset="0"/>
                            </a:rPr>
                            <m:t>sin</m:t>
                          </m:r>
                        </m:fName>
                        <m:e>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𝜔</m:t>
                              </m:r>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𝜙</m:t>
                              </m:r>
                            </m:e>
                          </m:d>
                        </m:e>
                      </m:func>
                    </m:oMath>
                  </m:oMathPara>
                </a14:m>
                <a:endParaRPr lang="zh-TW" altLang="en-US" sz="1800" dirty="0">
                  <a:latin typeface="Cambria Math" panose="02040503050406030204" pitchFamily="18" charset="0"/>
                </a:endParaRPr>
              </a:p>
            </p:txBody>
          </p:sp>
        </mc:Choice>
        <mc:Fallback xmlns="">
          <p:sp>
            <p:nvSpPr>
              <p:cNvPr id="11" name="文字方塊 23">
                <a:extLst>
                  <a:ext uri="{FF2B5EF4-FFF2-40B4-BE49-F238E27FC236}">
                    <a16:creationId xmlns:a16="http://schemas.microsoft.com/office/drawing/2014/main" id="{7E7CD34D-4AD3-E69A-98C1-3BCA4CBF76D7}"/>
                  </a:ext>
                </a:extLst>
              </p:cNvPr>
              <p:cNvSpPr txBox="1">
                <a:spLocks noRot="1" noChangeAspect="1" noMove="1" noResize="1" noEditPoints="1" noAdjustHandles="1" noChangeArrowheads="1" noChangeShapeType="1" noTextEdit="1"/>
              </p:cNvSpPr>
              <p:nvPr/>
            </p:nvSpPr>
            <p:spPr bwMode="auto">
              <a:xfrm>
                <a:off x="1053681" y="1400698"/>
                <a:ext cx="4854278" cy="387927"/>
              </a:xfrm>
              <a:prstGeom prst="rect">
                <a:avLst/>
              </a:prstGeom>
              <a:blipFill>
                <a:blip r:embed="rId8"/>
                <a:stretch>
                  <a:fillRect b="-9677"/>
                </a:stretch>
              </a:blipFill>
              <a:ln w="9525">
                <a:noFill/>
                <a:miter lim="800000"/>
                <a:headEnd/>
                <a:tailEnd/>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B35C64A1-4324-BE3C-CBCC-92FF532BA196}"/>
              </a:ext>
            </a:extLst>
          </p:cNvPr>
          <p:cNvSpPr txBox="1"/>
          <p:nvPr/>
        </p:nvSpPr>
        <p:spPr bwMode="auto">
          <a:xfrm>
            <a:off x="3682668" y="1905442"/>
            <a:ext cx="3816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r>
              <a:rPr lang="en-US" sz="1800" dirty="0">
                <a:latin typeface="Times New Roman" panose="02020603050405020304" pitchFamily="18" charset="0"/>
                <a:cs typeface="Times New Roman" panose="02020603050405020304" pitchFamily="18" charset="0"/>
              </a:rPr>
              <a:t>The solution is oscillating SHM.</a:t>
            </a:r>
          </a:p>
        </p:txBody>
      </p:sp>
      <mc:AlternateContent xmlns:mc="http://schemas.openxmlformats.org/markup-compatibility/2006" xmlns:a14="http://schemas.microsoft.com/office/drawing/2010/main">
        <mc:Choice Requires="a14">
          <p:sp>
            <p:nvSpPr>
              <p:cNvPr id="13" name="文字方塊 9">
                <a:extLst>
                  <a:ext uri="{FF2B5EF4-FFF2-40B4-BE49-F238E27FC236}">
                    <a16:creationId xmlns:a16="http://schemas.microsoft.com/office/drawing/2014/main" id="{EE6B0D5F-558B-27F8-3DFD-A17350416E8C}"/>
                  </a:ext>
                </a:extLst>
              </p:cNvPr>
              <p:cNvSpPr txBox="1">
                <a:spLocks noChangeArrowheads="1"/>
              </p:cNvSpPr>
              <p:nvPr/>
            </p:nvSpPr>
            <p:spPr bwMode="auto">
              <a:xfrm>
                <a:off x="1052761" y="2702853"/>
                <a:ext cx="138685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en-US" altLang="zh-TW" sz="1800" dirty="0"/>
                  <a:t>If </a:t>
                </a:r>
                <a14:m>
                  <m:oMath xmlns:m="http://schemas.openxmlformats.org/officeDocument/2006/math">
                    <m:r>
                      <a:rPr lang="en-US" altLang="zh-TW" sz="1800" i="1" smtClean="0">
                        <a:latin typeface="Cambria Math" panose="02040503050406030204" pitchFamily="18" charset="0"/>
                        <a:ea typeface="Cambria Math" panose="02040503050406030204" pitchFamily="18" charset="0"/>
                      </a:rPr>
                      <m:t>𝛼</m:t>
                    </m:r>
                  </m:oMath>
                </a14:m>
                <a:r>
                  <a:rPr lang="en-US" altLang="zh-TW" sz="1800" dirty="0"/>
                  <a:t> is real, </a:t>
                </a:r>
                <a:endParaRPr lang="zh-TW" altLang="en-US" sz="1800" dirty="0"/>
              </a:p>
            </p:txBody>
          </p:sp>
        </mc:Choice>
        <mc:Fallback xmlns="">
          <p:sp>
            <p:nvSpPr>
              <p:cNvPr id="13" name="文字方塊 9">
                <a:extLst>
                  <a:ext uri="{FF2B5EF4-FFF2-40B4-BE49-F238E27FC236}">
                    <a16:creationId xmlns:a16="http://schemas.microsoft.com/office/drawing/2014/main" id="{EE6B0D5F-558B-27F8-3DFD-A17350416E8C}"/>
                  </a:ext>
                </a:extLst>
              </p:cNvPr>
              <p:cNvSpPr txBox="1">
                <a:spLocks noRot="1" noChangeAspect="1" noMove="1" noResize="1" noEditPoints="1" noAdjustHandles="1" noChangeArrowheads="1" noChangeShapeType="1" noTextEdit="1"/>
              </p:cNvSpPr>
              <p:nvPr/>
            </p:nvSpPr>
            <p:spPr bwMode="auto">
              <a:xfrm>
                <a:off x="1052761" y="2702853"/>
                <a:ext cx="1386857" cy="369332"/>
              </a:xfrm>
              <a:prstGeom prst="rect">
                <a:avLst/>
              </a:prstGeom>
              <a:blipFill>
                <a:blip r:embed="rId9"/>
                <a:stretch>
                  <a:fillRect l="-458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22">
                <a:extLst>
                  <a:ext uri="{FF2B5EF4-FFF2-40B4-BE49-F238E27FC236}">
                    <a16:creationId xmlns:a16="http://schemas.microsoft.com/office/drawing/2014/main" id="{8DDA570F-DF74-EB63-2BCB-F8D7662B3304}"/>
                  </a:ext>
                </a:extLst>
              </p:cNvPr>
              <p:cNvSpPr txBox="1"/>
              <p:nvPr/>
            </p:nvSpPr>
            <p:spPr bwMode="auto">
              <a:xfrm>
                <a:off x="2320037" y="2693171"/>
                <a:ext cx="1315425" cy="374270"/>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𝑧</m:t>
                          </m:r>
                        </m:e>
                        <m:sub>
                          <m:r>
                            <a:rPr lang="en-US" altLang="zh-TW" sz="1800" b="0" i="1" smtClean="0">
                              <a:latin typeface="Cambria Math" panose="02040503050406030204" pitchFamily="18" charset="0"/>
                            </a:rPr>
                            <m:t>0</m:t>
                          </m:r>
                        </m:sub>
                      </m:sSub>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𝑒</m:t>
                          </m:r>
                        </m:e>
                        <m:sup>
                          <m:r>
                            <a:rPr lang="en-US" altLang="zh-TW" sz="1800" i="1">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rPr>
                            <m:t>𝑏</m:t>
                          </m:r>
                          <m:r>
                            <a:rPr lang="en-US" altLang="zh-TW" sz="1800" b="0" i="1" smtClean="0">
                              <a:latin typeface="Cambria Math" panose="02040503050406030204" pitchFamily="18" charset="0"/>
                              <a:ea typeface="Cambria Math" panose="02040503050406030204" pitchFamily="18" charset="0"/>
                            </a:rPr>
                            <m:t>𝑡</m:t>
                          </m:r>
                        </m:sup>
                      </m:sSup>
                    </m:oMath>
                  </m:oMathPara>
                </a14:m>
                <a:endParaRPr lang="zh-TW" altLang="en-US" sz="1800" dirty="0">
                  <a:latin typeface="Times New Roman" panose="02020603050405020304" pitchFamily="18" charset="0"/>
                </a:endParaRPr>
              </a:p>
            </p:txBody>
          </p:sp>
        </mc:Choice>
        <mc:Fallback xmlns="">
          <p:sp>
            <p:nvSpPr>
              <p:cNvPr id="14" name="文字方塊 22">
                <a:extLst>
                  <a:ext uri="{FF2B5EF4-FFF2-40B4-BE49-F238E27FC236}">
                    <a16:creationId xmlns:a16="http://schemas.microsoft.com/office/drawing/2014/main" id="{8DDA570F-DF74-EB63-2BCB-F8D7662B3304}"/>
                  </a:ext>
                </a:extLst>
              </p:cNvPr>
              <p:cNvSpPr txBox="1">
                <a:spLocks noRot="1" noChangeAspect="1" noMove="1" noResize="1" noEditPoints="1" noAdjustHandles="1" noChangeArrowheads="1" noChangeShapeType="1" noTextEdit="1"/>
              </p:cNvSpPr>
              <p:nvPr/>
            </p:nvSpPr>
            <p:spPr bwMode="auto">
              <a:xfrm>
                <a:off x="2320037" y="2693171"/>
                <a:ext cx="1315425" cy="374270"/>
              </a:xfrm>
              <a:prstGeom prst="rect">
                <a:avLst/>
              </a:prstGeom>
              <a:blipFill>
                <a:blip r:embed="rId10"/>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B5965463-A8C5-FC8F-9271-BC5096FF292D}"/>
                  </a:ext>
                </a:extLst>
              </p:cNvPr>
              <p:cNvSpPr/>
              <p:nvPr/>
            </p:nvSpPr>
            <p:spPr>
              <a:xfrm>
                <a:off x="1108110" y="3154756"/>
                <a:ext cx="1662891" cy="374270"/>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zh-TW" sz="1800" b="0" i="0" smtClean="0">
                          <a:latin typeface="Cambria Math" panose="02040503050406030204" pitchFamily="18" charset="0"/>
                          <a:ea typeface="Cambria Math" panose="02040503050406030204" pitchFamily="18" charset="0"/>
                        </a:rPr>
                        <m:t>Re</m:t>
                      </m:r>
                      <m:d>
                        <m:dPr>
                          <m:begChr m:val="["/>
                          <m:endChr m:val="]"/>
                          <m:ctrlPr>
                            <a:rPr lang="en-US" altLang="zh-TW" sz="1800" b="0" i="1" smtClean="0">
                              <a:latin typeface="Cambria Math" panose="02040503050406030204" pitchFamily="18" charset="0"/>
                              <a:ea typeface="Cambria Math" panose="02040503050406030204" pitchFamily="18" charset="0"/>
                            </a:rPr>
                          </m:ctrlPr>
                        </m:dPr>
                        <m:e>
                          <m:r>
                            <a:rPr lang="en-US" altLang="zh-TW" sz="1800" b="0" i="1" smtClean="0">
                              <a:latin typeface="Cambria Math" panose="02040503050406030204" pitchFamily="18" charset="0"/>
                            </a:rPr>
                            <m:t>𝑧</m:t>
                          </m:r>
                        </m:e>
                      </m:d>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𝐴</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rPr>
                            <m:t>𝑏</m:t>
                          </m:r>
                          <m:r>
                            <a:rPr lang="en-US" altLang="zh-TW" sz="1800" i="1">
                              <a:latin typeface="Cambria Math" panose="02040503050406030204" pitchFamily="18" charset="0"/>
                              <a:ea typeface="Cambria Math" panose="02040503050406030204" pitchFamily="18" charset="0"/>
                            </a:rPr>
                            <m:t>𝑡</m:t>
                          </m:r>
                        </m:sup>
                      </m:sSup>
                    </m:oMath>
                  </m:oMathPara>
                </a14:m>
                <a:endParaRPr lang="zh-TW" altLang="en-US" sz="1800" dirty="0">
                  <a:latin typeface="Times New Roman" panose="02020603050405020304" pitchFamily="18" charset="0"/>
                </a:endParaRPr>
              </a:p>
            </p:txBody>
          </p:sp>
        </mc:Choice>
        <mc:Fallback xmlns="">
          <p:sp>
            <p:nvSpPr>
              <p:cNvPr id="15" name="矩形 14">
                <a:extLst>
                  <a:ext uri="{FF2B5EF4-FFF2-40B4-BE49-F238E27FC236}">
                    <a16:creationId xmlns:a16="http://schemas.microsoft.com/office/drawing/2014/main" id="{B5965463-A8C5-FC8F-9271-BC5096FF292D}"/>
                  </a:ext>
                </a:extLst>
              </p:cNvPr>
              <p:cNvSpPr>
                <a:spLocks noRot="1" noChangeAspect="1" noMove="1" noResize="1" noEditPoints="1" noAdjustHandles="1" noChangeArrowheads="1" noChangeShapeType="1" noTextEdit="1"/>
              </p:cNvSpPr>
              <p:nvPr/>
            </p:nvSpPr>
            <p:spPr>
              <a:xfrm>
                <a:off x="1108110" y="3154756"/>
                <a:ext cx="1662891" cy="374270"/>
              </a:xfrm>
              <a:prstGeom prst="rect">
                <a:avLst/>
              </a:prstGeom>
              <a:blipFill>
                <a:blip r:embed="rId11"/>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095BC6D6-09F7-735D-EABC-9677A116DB73}"/>
              </a:ext>
            </a:extLst>
          </p:cNvPr>
          <p:cNvSpPr txBox="1"/>
          <p:nvPr/>
        </p:nvSpPr>
        <p:spPr bwMode="auto">
          <a:xfrm>
            <a:off x="2871802" y="3147025"/>
            <a:ext cx="5976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r>
              <a:rPr lang="en-US" sz="1800" dirty="0">
                <a:latin typeface="Times New Roman" panose="02020603050405020304" pitchFamily="18" charset="0"/>
                <a:cs typeface="Times New Roman" panose="02020603050405020304" pitchFamily="18" charset="0"/>
              </a:rPr>
              <a:t>The solution is exponentially decreasing or increasing.</a:t>
            </a:r>
          </a:p>
        </p:txBody>
      </p:sp>
      <mc:AlternateContent xmlns:mc="http://schemas.openxmlformats.org/markup-compatibility/2006" xmlns:a14="http://schemas.microsoft.com/office/drawing/2010/main">
        <mc:Choice Requires="a14">
          <p:sp>
            <p:nvSpPr>
              <p:cNvPr id="18" name="文字方塊 9">
                <a:extLst>
                  <a:ext uri="{FF2B5EF4-FFF2-40B4-BE49-F238E27FC236}">
                    <a16:creationId xmlns:a16="http://schemas.microsoft.com/office/drawing/2014/main" id="{2711F4B8-60FE-4D59-7910-8C9939D60B96}"/>
                  </a:ext>
                </a:extLst>
              </p:cNvPr>
              <p:cNvSpPr txBox="1">
                <a:spLocks noChangeArrowheads="1"/>
              </p:cNvSpPr>
              <p:nvPr/>
            </p:nvSpPr>
            <p:spPr bwMode="auto">
              <a:xfrm>
                <a:off x="1029539" y="3949514"/>
                <a:ext cx="171824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en-US" altLang="zh-TW" sz="1800" dirty="0"/>
                  <a:t>If </a:t>
                </a:r>
                <a14:m>
                  <m:oMath xmlns:m="http://schemas.openxmlformats.org/officeDocument/2006/math">
                    <m:r>
                      <a:rPr lang="en-US" altLang="zh-TW" sz="1800" i="1" smtClean="0">
                        <a:latin typeface="Cambria Math" panose="02040503050406030204" pitchFamily="18" charset="0"/>
                        <a:ea typeface="Cambria Math" panose="02040503050406030204" pitchFamily="18" charset="0"/>
                      </a:rPr>
                      <m:t>𝛼</m:t>
                    </m:r>
                  </m:oMath>
                </a14:m>
                <a:r>
                  <a:rPr lang="en-US" altLang="zh-TW" sz="1800" dirty="0"/>
                  <a:t> is complex, </a:t>
                </a:r>
                <a:endParaRPr lang="zh-TW" altLang="en-US" sz="1800" dirty="0"/>
              </a:p>
            </p:txBody>
          </p:sp>
        </mc:Choice>
        <mc:Fallback xmlns="">
          <p:sp>
            <p:nvSpPr>
              <p:cNvPr id="18" name="文字方塊 9">
                <a:extLst>
                  <a:ext uri="{FF2B5EF4-FFF2-40B4-BE49-F238E27FC236}">
                    <a16:creationId xmlns:a16="http://schemas.microsoft.com/office/drawing/2014/main" id="{2711F4B8-60FE-4D59-7910-8C9939D60B96}"/>
                  </a:ext>
                </a:extLst>
              </p:cNvPr>
              <p:cNvSpPr txBox="1">
                <a:spLocks noRot="1" noChangeAspect="1" noMove="1" noResize="1" noEditPoints="1" noAdjustHandles="1" noChangeArrowheads="1" noChangeShapeType="1" noTextEdit="1"/>
              </p:cNvSpPr>
              <p:nvPr/>
            </p:nvSpPr>
            <p:spPr bwMode="auto">
              <a:xfrm>
                <a:off x="1029539" y="3949514"/>
                <a:ext cx="1718240" cy="369332"/>
              </a:xfrm>
              <a:prstGeom prst="rect">
                <a:avLst/>
              </a:prstGeom>
              <a:blipFill>
                <a:blip r:embed="rId12"/>
                <a:stretch>
                  <a:fillRect l="-3676" t="-10345" r="-2206" b="-275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22">
                <a:extLst>
                  <a:ext uri="{FF2B5EF4-FFF2-40B4-BE49-F238E27FC236}">
                    <a16:creationId xmlns:a16="http://schemas.microsoft.com/office/drawing/2014/main" id="{A5B47C3F-FB77-01F6-B7A0-5CB32B4431C6}"/>
                  </a:ext>
                </a:extLst>
              </p:cNvPr>
              <p:cNvSpPr txBox="1"/>
              <p:nvPr/>
            </p:nvSpPr>
            <p:spPr bwMode="auto">
              <a:xfrm>
                <a:off x="2743143" y="3939126"/>
                <a:ext cx="3579313" cy="387927"/>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𝑧</m:t>
                          </m:r>
                        </m:e>
                        <m:sub>
                          <m:r>
                            <a:rPr lang="en-US" altLang="zh-TW" sz="1800" b="0" i="1" smtClean="0">
                              <a:latin typeface="Cambria Math" panose="02040503050406030204" pitchFamily="18" charset="0"/>
                            </a:rPr>
                            <m:t>0</m:t>
                          </m:r>
                        </m:sub>
                      </m:sSub>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𝑒</m:t>
                          </m:r>
                        </m:e>
                        <m:sup>
                          <m:r>
                            <a:rPr lang="en-US" altLang="zh-TW" sz="1800" i="1">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rPr>
                            <m:t>𝑏</m:t>
                          </m:r>
                          <m:r>
                            <a:rPr lang="en-US" altLang="zh-TW" sz="1800" b="0" i="1" smtClean="0">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𝑖</m:t>
                          </m:r>
                          <m:r>
                            <a:rPr lang="en-US" altLang="zh-TW" sz="1800" b="0" i="1" smtClean="0">
                              <a:latin typeface="Cambria Math" panose="02040503050406030204" pitchFamily="18" charset="0"/>
                              <a:ea typeface="Cambria Math" panose="02040503050406030204" pitchFamily="18" charset="0"/>
                            </a:rPr>
                            <m:t>𝜔</m:t>
                          </m:r>
                          <m:r>
                            <a:rPr lang="en-US" altLang="zh-TW" sz="1800" b="0" i="1" smtClean="0">
                              <a:latin typeface="Cambria Math" panose="02040503050406030204" pitchFamily="18" charset="0"/>
                              <a:ea typeface="Cambria Math" panose="02040503050406030204" pitchFamily="18" charset="0"/>
                            </a:rPr>
                            <m:t>𝑡</m:t>
                          </m:r>
                        </m:sup>
                      </m:sSup>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rPr>
                        <m:t>𝐴</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rPr>
                            <m:t>𝑏</m:t>
                          </m:r>
                          <m:r>
                            <a:rPr lang="en-US" altLang="zh-TW" sz="1800" i="1">
                              <a:latin typeface="Cambria Math" panose="02040503050406030204" pitchFamily="18" charset="0"/>
                              <a:ea typeface="Cambria Math" panose="02040503050406030204" pitchFamily="18" charset="0"/>
                            </a:rPr>
                            <m:t>𝑡</m:t>
                          </m:r>
                        </m:sup>
                      </m:sSup>
                      <m:r>
                        <a:rPr lang="en-US" altLang="zh-TW" sz="1800" i="1" smtClean="0">
                          <a:latin typeface="Cambria Math" panose="02040503050406030204" pitchFamily="18" charset="0"/>
                          <a:ea typeface="Cambria Math" panose="02040503050406030204" pitchFamily="18" charset="0"/>
                        </a:rPr>
                        <m:t>∙</m:t>
                      </m:r>
                      <m:sSup>
                        <m:sSupPr>
                          <m:ctrlPr>
                            <a:rPr lang="en-US" altLang="zh-CN" sz="1800" i="1">
                              <a:solidFill>
                                <a:prstClr val="black"/>
                              </a:solidFill>
                              <a:latin typeface="Cambria Math" panose="02040503050406030204" pitchFamily="18" charset="0"/>
                              <a:ea typeface="Cambria Math"/>
                              <a:cs typeface="Times New Roman" pitchFamily="18" charset="0"/>
                            </a:rPr>
                          </m:ctrlPr>
                        </m:sSupPr>
                        <m:e>
                          <m:r>
                            <a:rPr lang="en-US" altLang="zh-CN" sz="1800" i="1">
                              <a:solidFill>
                                <a:prstClr val="black"/>
                              </a:solidFill>
                              <a:latin typeface="Cambria Math"/>
                              <a:ea typeface="Cambria Math"/>
                              <a:cs typeface="Times New Roman" pitchFamily="18" charset="0"/>
                            </a:rPr>
                            <m:t>𝑒</m:t>
                          </m:r>
                        </m:e>
                        <m:sup>
                          <m:r>
                            <a:rPr lang="en-US" altLang="zh-CN" sz="1800" i="1">
                              <a:solidFill>
                                <a:prstClr val="black"/>
                              </a:solidFill>
                              <a:latin typeface="Cambria Math"/>
                              <a:ea typeface="Cambria Math"/>
                              <a:cs typeface="Times New Roman" pitchFamily="18" charset="0"/>
                            </a:rPr>
                            <m:t>𝑖</m:t>
                          </m:r>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𝜔</m:t>
                              </m:r>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𝜙</m:t>
                              </m:r>
                            </m:e>
                          </m:d>
                        </m:sup>
                      </m:sSup>
                    </m:oMath>
                  </m:oMathPara>
                </a14:m>
                <a:endParaRPr lang="zh-TW" altLang="en-US" sz="1800" dirty="0">
                  <a:latin typeface="Times New Roman" panose="02020603050405020304" pitchFamily="18" charset="0"/>
                </a:endParaRPr>
              </a:p>
            </p:txBody>
          </p:sp>
        </mc:Choice>
        <mc:Fallback xmlns="">
          <p:sp>
            <p:nvSpPr>
              <p:cNvPr id="19" name="文字方塊 22">
                <a:extLst>
                  <a:ext uri="{FF2B5EF4-FFF2-40B4-BE49-F238E27FC236}">
                    <a16:creationId xmlns:a16="http://schemas.microsoft.com/office/drawing/2014/main" id="{A5B47C3F-FB77-01F6-B7A0-5CB32B4431C6}"/>
                  </a:ext>
                </a:extLst>
              </p:cNvPr>
              <p:cNvSpPr txBox="1">
                <a:spLocks noRot="1" noChangeAspect="1" noMove="1" noResize="1" noEditPoints="1" noAdjustHandles="1" noChangeArrowheads="1" noChangeShapeType="1" noTextEdit="1"/>
              </p:cNvSpPr>
              <p:nvPr/>
            </p:nvSpPr>
            <p:spPr bwMode="auto">
              <a:xfrm>
                <a:off x="2743143" y="3939126"/>
                <a:ext cx="3579313" cy="387927"/>
              </a:xfrm>
              <a:prstGeom prst="rect">
                <a:avLst/>
              </a:prstGeom>
              <a:blipFill>
                <a:blip r:embed="rId1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矩形 14">
                <a:extLst>
                  <a:ext uri="{FF2B5EF4-FFF2-40B4-BE49-F238E27FC236}">
                    <a16:creationId xmlns:a16="http://schemas.microsoft.com/office/drawing/2014/main" id="{780959E5-789E-D3B6-AE68-CE78BCE546FA}"/>
                  </a:ext>
                </a:extLst>
              </p:cNvPr>
              <p:cNvSpPr/>
              <p:nvPr/>
            </p:nvSpPr>
            <p:spPr>
              <a:xfrm>
                <a:off x="1084888" y="4401417"/>
                <a:ext cx="3046475" cy="374270"/>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zh-TW" sz="1800" b="0" i="0" smtClean="0">
                          <a:latin typeface="Cambria Math" panose="02040503050406030204" pitchFamily="18" charset="0"/>
                          <a:ea typeface="Cambria Math" panose="02040503050406030204" pitchFamily="18" charset="0"/>
                        </a:rPr>
                        <m:t>Re</m:t>
                      </m:r>
                      <m:d>
                        <m:dPr>
                          <m:begChr m:val="["/>
                          <m:endChr m:val="]"/>
                          <m:ctrlPr>
                            <a:rPr lang="en-US" altLang="zh-TW" sz="1800" b="0" i="1" smtClean="0">
                              <a:latin typeface="Cambria Math" panose="02040503050406030204" pitchFamily="18" charset="0"/>
                              <a:ea typeface="Cambria Math" panose="02040503050406030204" pitchFamily="18" charset="0"/>
                            </a:rPr>
                          </m:ctrlPr>
                        </m:dPr>
                        <m:e>
                          <m:r>
                            <a:rPr lang="en-US" altLang="zh-TW" sz="1800" b="0" i="1" smtClean="0">
                              <a:latin typeface="Cambria Math" panose="02040503050406030204" pitchFamily="18" charset="0"/>
                            </a:rPr>
                            <m:t>𝑧</m:t>
                          </m:r>
                        </m:e>
                      </m:d>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𝐴</m:t>
                      </m:r>
                      <m:sSup>
                        <m:sSupPr>
                          <m:ctrlPr>
                            <a:rPr lang="en-US" altLang="zh-TW" sz="1800" i="1" smtClean="0">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rPr>
                            <m:t>𝑏</m:t>
                          </m:r>
                          <m:r>
                            <a:rPr lang="en-US" altLang="zh-TW" sz="1800" i="1">
                              <a:latin typeface="Cambria Math" panose="02040503050406030204" pitchFamily="18" charset="0"/>
                              <a:ea typeface="Cambria Math" panose="02040503050406030204" pitchFamily="18" charset="0"/>
                            </a:rPr>
                            <m:t>𝑡</m:t>
                          </m:r>
                        </m:sup>
                      </m:sSup>
                      <m:r>
                        <a:rPr lang="en-US" altLang="zh-TW" sz="1800" i="1" smtClean="0">
                          <a:latin typeface="Cambria Math" panose="02040503050406030204" pitchFamily="18" charset="0"/>
                          <a:ea typeface="Cambria Math" panose="02040503050406030204" pitchFamily="18" charset="0"/>
                        </a:rPr>
                        <m:t>∙</m:t>
                      </m:r>
                      <m:func>
                        <m:funcPr>
                          <m:ctrlPr>
                            <a:rPr lang="en-US" altLang="zh-TW" sz="1800" i="1">
                              <a:latin typeface="Cambria Math" panose="02040503050406030204" pitchFamily="18" charset="0"/>
                            </a:rPr>
                          </m:ctrlPr>
                        </m:funcPr>
                        <m:fName>
                          <m:r>
                            <m:rPr>
                              <m:sty m:val="p"/>
                            </m:rPr>
                            <a:rPr lang="en-US" altLang="zh-TW" sz="1800">
                              <a:latin typeface="Cambria Math"/>
                            </a:rPr>
                            <m:t>cos</m:t>
                          </m:r>
                        </m:fName>
                        <m:e>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𝜔</m:t>
                              </m:r>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𝜙</m:t>
                              </m:r>
                            </m:e>
                          </m:d>
                        </m:e>
                      </m:func>
                    </m:oMath>
                  </m:oMathPara>
                </a14:m>
                <a:endParaRPr lang="zh-TW" altLang="en-US" sz="1800" dirty="0">
                  <a:latin typeface="Times New Roman" panose="02020603050405020304" pitchFamily="18" charset="0"/>
                </a:endParaRPr>
              </a:p>
            </p:txBody>
          </p:sp>
        </mc:Choice>
        <mc:Fallback xmlns="">
          <p:sp>
            <p:nvSpPr>
              <p:cNvPr id="20" name="矩形 14">
                <a:extLst>
                  <a:ext uri="{FF2B5EF4-FFF2-40B4-BE49-F238E27FC236}">
                    <a16:creationId xmlns:a16="http://schemas.microsoft.com/office/drawing/2014/main" id="{780959E5-789E-D3B6-AE68-CE78BCE546FA}"/>
                  </a:ext>
                </a:extLst>
              </p:cNvPr>
              <p:cNvSpPr>
                <a:spLocks noRot="1" noChangeAspect="1" noMove="1" noResize="1" noEditPoints="1" noAdjustHandles="1" noChangeArrowheads="1" noChangeShapeType="1" noTextEdit="1"/>
              </p:cNvSpPr>
              <p:nvPr/>
            </p:nvSpPr>
            <p:spPr>
              <a:xfrm>
                <a:off x="1084888" y="4401417"/>
                <a:ext cx="3046475" cy="374270"/>
              </a:xfrm>
              <a:prstGeom prst="rect">
                <a:avLst/>
              </a:prstGeom>
              <a:blipFill>
                <a:blip r:embed="rId14"/>
                <a:stretch>
                  <a:fillRect b="-16667"/>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F70796BC-BA31-1E1D-F64B-0F15A172BE9B}"/>
              </a:ext>
            </a:extLst>
          </p:cNvPr>
          <p:cNvSpPr txBox="1"/>
          <p:nvPr/>
        </p:nvSpPr>
        <p:spPr bwMode="auto">
          <a:xfrm>
            <a:off x="1053681" y="5087970"/>
            <a:ext cx="72092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r>
              <a:rPr lang="en-US" sz="1800" dirty="0">
                <a:latin typeface="Times New Roman" panose="02020603050405020304" pitchFamily="18" charset="0"/>
                <a:cs typeface="Times New Roman" panose="02020603050405020304" pitchFamily="18" charset="0"/>
              </a:rPr>
              <a:t>The solution is a oscillation with exponentially decreasing amplitude.</a:t>
            </a:r>
          </a:p>
        </p:txBody>
      </p:sp>
      <p:sp>
        <p:nvSpPr>
          <p:cNvPr id="28" name="TextBox 27">
            <a:extLst>
              <a:ext uri="{FF2B5EF4-FFF2-40B4-BE49-F238E27FC236}">
                <a16:creationId xmlns:a16="http://schemas.microsoft.com/office/drawing/2014/main" id="{86966E1E-323C-B912-86A4-461C159F01CF}"/>
              </a:ext>
            </a:extLst>
          </p:cNvPr>
          <p:cNvSpPr txBox="1"/>
          <p:nvPr/>
        </p:nvSpPr>
        <p:spPr bwMode="auto">
          <a:xfrm>
            <a:off x="1079239" y="5549026"/>
            <a:ext cx="41408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r>
              <a:rPr lang="en-US" sz="1800" dirty="0">
                <a:latin typeface="Times New Roman" panose="02020603050405020304" pitchFamily="18" charset="0"/>
                <a:cs typeface="Times New Roman" panose="02020603050405020304" pitchFamily="18" charset="0"/>
              </a:rPr>
              <a:t>General solutions are linear combinations</a:t>
            </a:r>
          </a:p>
        </p:txBody>
      </p:sp>
      <p:pic>
        <p:nvPicPr>
          <p:cNvPr id="29" name="Picture 2" descr="1523">
            <a:extLst>
              <a:ext uri="{FF2B5EF4-FFF2-40B4-BE49-F238E27FC236}">
                <a16:creationId xmlns:a16="http://schemas.microsoft.com/office/drawing/2014/main" id="{925C387E-066F-FEF3-1B6A-FAC300B27A4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28390" y="1183928"/>
            <a:ext cx="2120474" cy="173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C:\Users\Chia-Hung Chang\Downloads\Data\Knight\Media\Chapter14\Images\14_09Figure-F.jpg">
            <a:extLst>
              <a:ext uri="{FF2B5EF4-FFF2-40B4-BE49-F238E27FC236}">
                <a16:creationId xmlns:a16="http://schemas.microsoft.com/office/drawing/2014/main" id="{E09743EB-9DDB-E7EC-0A41-3698269E9B4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52603" r="64688" b="24198"/>
          <a:stretch/>
        </p:blipFill>
        <p:spPr bwMode="auto">
          <a:xfrm>
            <a:off x="4572001" y="179904"/>
            <a:ext cx="1872208" cy="116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378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2115"/>
                                        </p:tgtEl>
                                        <p:attrNameLst>
                                          <p:attrName>style.visibility</p:attrName>
                                        </p:attrNameLst>
                                      </p:cBhvr>
                                      <p:to>
                                        <p:strVal val="visible"/>
                                      </p:to>
                                    </p:set>
                                    <p:anim calcmode="lin" valueType="num">
                                      <p:cBhvr additive="base">
                                        <p:cTn id="47" dur="500" fill="hold"/>
                                        <p:tgtEl>
                                          <p:spTgt spid="132115"/>
                                        </p:tgtEl>
                                        <p:attrNameLst>
                                          <p:attrName>ppt_x</p:attrName>
                                        </p:attrNameLst>
                                      </p:cBhvr>
                                      <p:tavLst>
                                        <p:tav tm="0">
                                          <p:val>
                                            <p:strVal val="#ppt_x"/>
                                          </p:val>
                                        </p:tav>
                                        <p:tav tm="100000">
                                          <p:val>
                                            <p:strVal val="#ppt_x"/>
                                          </p:val>
                                        </p:tav>
                                      </p:tavLst>
                                    </p:anim>
                                    <p:anim calcmode="lin" valueType="num">
                                      <p:cBhvr additive="base">
                                        <p:cTn id="48" dur="500" fill="hold"/>
                                        <p:tgtEl>
                                          <p:spTgt spid="13211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15" grpId="0"/>
      <p:bldP spid="27" grpId="0" animBg="1"/>
      <p:bldP spid="3" grpId="0" animBg="1"/>
      <p:bldP spid="13" grpId="0"/>
      <p:bldP spid="14" grpId="0" animBg="1"/>
      <p:bldP spid="15" grpId="0" animBg="1"/>
      <p:bldP spid="17" grpId="0"/>
      <p:bldP spid="18" grpId="0"/>
      <p:bldP spid="19" grpId="0" animBg="1"/>
      <p:bldP spid="20" grpId="0" animBg="1"/>
      <p:bldP spid="26" grpId="0"/>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AA15FB-6005-5893-F4B8-78D84A4502DD}"/>
              </a:ext>
            </a:extLst>
          </p:cNvPr>
          <p:cNvSpPr txBox="1"/>
          <p:nvPr/>
        </p:nvSpPr>
        <p:spPr bwMode="auto">
          <a:xfrm>
            <a:off x="1619672" y="1000667"/>
            <a:ext cx="58326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A general solution is a sum of the two</a:t>
            </a:r>
            <a:r>
              <a:rPr lang="zh-TW" altLang="en-US" sz="1800" dirty="0">
                <a:latin typeface="Times New Roman" panose="02020603050405020304" pitchFamily="18" charset="0"/>
              </a:rPr>
              <a:t> </a:t>
            </a:r>
            <a:r>
              <a:rPr lang="en-US" altLang="zh-TW" sz="1800" dirty="0">
                <a:latin typeface="Times New Roman" panose="02020603050405020304" pitchFamily="18" charset="0"/>
              </a:rPr>
              <a:t>modes</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0BA4218-9918-820F-CDB5-EF6BE6EBD0DF}"/>
                  </a:ext>
                </a:extLst>
              </p:cNvPr>
              <p:cNvSpPr txBox="1"/>
              <p:nvPr/>
            </p:nvSpPr>
            <p:spPr bwMode="auto">
              <a:xfrm>
                <a:off x="1619672" y="1825084"/>
                <a:ext cx="5400600" cy="38151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There are four undetermined constants</a:t>
                </a:r>
                <a:r>
                  <a:rPr lang="zh-TW" altLang="en-US" sz="1800" dirty="0">
                    <a:latin typeface="Times New Roman" panose="02020603050405020304" pitchFamily="18" charset="0"/>
                  </a:rPr>
                  <a:t> </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m:t>
                        </m:r>
                      </m:sub>
                    </m:sSub>
                  </m:oMath>
                </a14:m>
                <a:r>
                  <a:rPr lang="en-US" sz="1800" dirty="0">
                    <a:latin typeface="Times New Roman" panose="02020603050405020304" pitchFamily="18" charset="0"/>
                  </a:rPr>
                  <a:t>.</a:t>
                </a:r>
              </a:p>
            </p:txBody>
          </p:sp>
        </mc:Choice>
        <mc:Fallback xmlns="">
          <p:sp>
            <p:nvSpPr>
              <p:cNvPr id="3" name="TextBox 2">
                <a:extLst>
                  <a:ext uri="{FF2B5EF4-FFF2-40B4-BE49-F238E27FC236}">
                    <a16:creationId xmlns:a16="http://schemas.microsoft.com/office/drawing/2014/main" id="{80BA4218-9918-820F-CDB5-EF6BE6EBD0DF}"/>
                  </a:ext>
                </a:extLst>
              </p:cNvPr>
              <p:cNvSpPr txBox="1">
                <a:spLocks noRot="1" noChangeAspect="1" noMove="1" noResize="1" noEditPoints="1" noAdjustHandles="1" noChangeArrowheads="1" noChangeShapeType="1" noTextEdit="1"/>
              </p:cNvSpPr>
              <p:nvPr/>
            </p:nvSpPr>
            <p:spPr bwMode="auto">
              <a:xfrm>
                <a:off x="1619672" y="1825084"/>
                <a:ext cx="5400600" cy="381515"/>
              </a:xfrm>
              <a:prstGeom prst="rect">
                <a:avLst/>
              </a:prstGeom>
              <a:blipFill>
                <a:blip r:embed="rId2"/>
                <a:stretch>
                  <a:fillRect l="-939"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4">
                <a:extLst>
                  <a:ext uri="{FF2B5EF4-FFF2-40B4-BE49-F238E27FC236}">
                    <a16:creationId xmlns:a16="http://schemas.microsoft.com/office/drawing/2014/main" id="{ADA290EB-9B47-E3F8-AF7D-2CC23F634BA5}"/>
                  </a:ext>
                </a:extLst>
              </p:cNvPr>
              <p:cNvSpPr txBox="1"/>
              <p:nvPr/>
            </p:nvSpPr>
            <p:spPr bwMode="auto">
              <a:xfrm>
                <a:off x="1650029" y="2337522"/>
                <a:ext cx="4766305" cy="424219"/>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a:latin typeface="Cambria Math" panose="02040503050406030204" pitchFamily="18" charset="0"/>
                            </a:rPr>
                          </m:ctrlPr>
                        </m:funcPr>
                        <m:fName>
                          <m:r>
                            <m:rPr>
                              <m:sty m:val="p"/>
                            </m:rPr>
                            <a:rPr lang="en-US" altLang="zh-TW" sz="180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4" name="文字方塊 4">
                <a:extLst>
                  <a:ext uri="{FF2B5EF4-FFF2-40B4-BE49-F238E27FC236}">
                    <a16:creationId xmlns:a16="http://schemas.microsoft.com/office/drawing/2014/main" id="{ADA290EB-9B47-E3F8-AF7D-2CC23F634BA5}"/>
                  </a:ext>
                </a:extLst>
              </p:cNvPr>
              <p:cNvSpPr txBox="1">
                <a:spLocks noRot="1" noChangeAspect="1" noMove="1" noResize="1" noEditPoints="1" noAdjustHandles="1" noChangeArrowheads="1" noChangeShapeType="1" noTextEdit="1"/>
              </p:cNvSpPr>
              <p:nvPr/>
            </p:nvSpPr>
            <p:spPr bwMode="auto">
              <a:xfrm>
                <a:off x="1650029" y="2337522"/>
                <a:ext cx="4766305" cy="424219"/>
              </a:xfrm>
              <a:prstGeom prst="rect">
                <a:avLst/>
              </a:prstGeom>
              <a:blipFill>
                <a:blip r:embed="rId3"/>
                <a:stretch>
                  <a:fillRect b="-571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E9AA6BCE-732F-87FB-989D-17021E4820F1}"/>
                  </a:ext>
                </a:extLst>
              </p:cNvPr>
              <p:cNvSpPr txBox="1"/>
              <p:nvPr/>
            </p:nvSpPr>
            <p:spPr bwMode="auto">
              <a:xfrm>
                <a:off x="1641376" y="2976175"/>
                <a:ext cx="4766305" cy="424219"/>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2</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a:latin typeface="Cambria Math" panose="02040503050406030204" pitchFamily="18" charset="0"/>
                            </a:rPr>
                          </m:ctrlPr>
                        </m:funcPr>
                        <m:fName>
                          <m:r>
                            <m:rPr>
                              <m:sty m:val="p"/>
                            </m:rPr>
                            <a:rPr lang="en-US" altLang="zh-TW" sz="180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5" name="文字方塊 4">
                <a:extLst>
                  <a:ext uri="{FF2B5EF4-FFF2-40B4-BE49-F238E27FC236}">
                    <a16:creationId xmlns:a16="http://schemas.microsoft.com/office/drawing/2014/main" id="{E9AA6BCE-732F-87FB-989D-17021E4820F1}"/>
                  </a:ext>
                </a:extLst>
              </p:cNvPr>
              <p:cNvSpPr txBox="1">
                <a:spLocks noRot="1" noChangeAspect="1" noMove="1" noResize="1" noEditPoints="1" noAdjustHandles="1" noChangeArrowheads="1" noChangeShapeType="1" noTextEdit="1"/>
              </p:cNvSpPr>
              <p:nvPr/>
            </p:nvSpPr>
            <p:spPr bwMode="auto">
              <a:xfrm>
                <a:off x="1641376" y="2976175"/>
                <a:ext cx="4766305" cy="424219"/>
              </a:xfrm>
              <a:prstGeom prst="rect">
                <a:avLst/>
              </a:prstGeom>
              <a:blipFill>
                <a:blip r:embed="rId4"/>
                <a:stretch>
                  <a:fillRect b="-882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A94C211-37A4-7BF5-66B1-0A37301A9ADD}"/>
                  </a:ext>
                </a:extLst>
              </p:cNvPr>
              <p:cNvSpPr txBox="1"/>
              <p:nvPr/>
            </p:nvSpPr>
            <p:spPr bwMode="auto">
              <a:xfrm>
                <a:off x="1650029" y="3604889"/>
                <a:ext cx="5400600" cy="3858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There are also four i</a:t>
                </a:r>
                <a14:m>
                  <m:oMath xmlns:m="http://schemas.openxmlformats.org/officeDocument/2006/math">
                    <m:r>
                      <m:rPr>
                        <m:sty m:val="p"/>
                      </m:rPr>
                      <a:rPr lang="en-US" altLang="zh-TW" sz="1800" b="0" i="0" smtClean="0">
                        <a:latin typeface="Cambria Math" panose="02040503050406030204" pitchFamily="18" charset="0"/>
                      </a:rPr>
                      <m:t>nitial</m:t>
                    </m:r>
                    <m:r>
                      <a:rPr lang="en-US" altLang="zh-TW" sz="1800" b="0" i="0" smtClean="0">
                        <a:latin typeface="Cambria Math" panose="02040503050406030204" pitchFamily="18" charset="0"/>
                      </a:rPr>
                      <m:t> </m:t>
                    </m:r>
                    <m:r>
                      <m:rPr>
                        <m:sty m:val="p"/>
                      </m:rPr>
                      <a:rPr lang="en-US" altLang="zh-TW" sz="1800" b="0" i="0" smtClean="0">
                        <a:latin typeface="Cambria Math" panose="02040503050406030204" pitchFamily="18" charset="0"/>
                      </a:rPr>
                      <m:t>conditions</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 </m:t>
                        </m:r>
                        <m:r>
                          <a:rPr lang="en-US" altLang="zh-TW" sz="1800" b="0" i="1" smtClean="0">
                            <a:latin typeface="Cambria Math" panose="02040503050406030204" pitchFamily="18" charset="0"/>
                          </a:rPr>
                          <m:t>𝑥</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sSubSup>
                      <m:sSubSupPr>
                        <m:ctrlPr>
                          <a:rPr lang="en-US" altLang="zh-TW" sz="1800" b="0" i="1" smtClean="0">
                            <a:latin typeface="Cambria Math" panose="02040503050406030204" pitchFamily="18" charset="0"/>
                          </a:rPr>
                        </m:ctrlPr>
                      </m:sSubSup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1,2</m:t>
                        </m:r>
                      </m:sub>
                      <m:sup>
                        <m:r>
                          <a:rPr lang="en-US" altLang="zh-TW" sz="1800" b="0" i="1" smtClean="0">
                            <a:latin typeface="Cambria Math" panose="02040503050406030204" pitchFamily="18" charset="0"/>
                          </a:rPr>
                          <m:t>′</m:t>
                        </m:r>
                      </m:sup>
                    </m:sSubSup>
                    <m:d>
                      <m:dPr>
                        <m:ctrlPr>
                          <a:rPr lang="en-US" altLang="zh-TW" sz="1800" i="1">
                            <a:latin typeface="Cambria Math" panose="02040503050406030204" pitchFamily="18" charset="0"/>
                          </a:rPr>
                        </m:ctrlPr>
                      </m:dPr>
                      <m:e>
                        <m:r>
                          <a:rPr lang="en-US" altLang="zh-TW" sz="1800" i="1">
                            <a:latin typeface="Cambria Math" panose="02040503050406030204" pitchFamily="18" charset="0"/>
                          </a:rPr>
                          <m:t>0</m:t>
                        </m:r>
                      </m:e>
                    </m:d>
                  </m:oMath>
                </a14:m>
                <a:r>
                  <a:rPr lang="en-US" sz="1800" dirty="0">
                    <a:latin typeface="Times New Roman" panose="02020603050405020304" pitchFamily="18" charset="0"/>
                  </a:rPr>
                  <a:t>.</a:t>
                </a:r>
              </a:p>
            </p:txBody>
          </p:sp>
        </mc:Choice>
        <mc:Fallback xmlns="">
          <p:sp>
            <p:nvSpPr>
              <p:cNvPr id="6" name="TextBox 5">
                <a:extLst>
                  <a:ext uri="{FF2B5EF4-FFF2-40B4-BE49-F238E27FC236}">
                    <a16:creationId xmlns:a16="http://schemas.microsoft.com/office/drawing/2014/main" id="{BA94C211-37A4-7BF5-66B1-0A37301A9ADD}"/>
                  </a:ext>
                </a:extLst>
              </p:cNvPr>
              <p:cNvSpPr txBox="1">
                <a:spLocks noRot="1" noChangeAspect="1" noMove="1" noResize="1" noEditPoints="1" noAdjustHandles="1" noChangeArrowheads="1" noChangeShapeType="1" noTextEdit="1"/>
              </p:cNvSpPr>
              <p:nvPr/>
            </p:nvSpPr>
            <p:spPr bwMode="auto">
              <a:xfrm>
                <a:off x="1650029" y="3604889"/>
                <a:ext cx="5400600" cy="385875"/>
              </a:xfrm>
              <a:prstGeom prst="rect">
                <a:avLst/>
              </a:prstGeom>
              <a:blipFill>
                <a:blip r:embed="rId5"/>
                <a:stretch>
                  <a:fillRect l="-1174" t="-6250" b="-156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 name="TextBox 6">
            <a:extLst>
              <a:ext uri="{FF2B5EF4-FFF2-40B4-BE49-F238E27FC236}">
                <a16:creationId xmlns:a16="http://schemas.microsoft.com/office/drawing/2014/main" id="{132C46C1-31A5-0D82-A864-696B01E0E827}"/>
              </a:ext>
            </a:extLst>
          </p:cNvPr>
          <p:cNvSpPr txBox="1"/>
          <p:nvPr/>
        </p:nvSpPr>
        <p:spPr bwMode="auto">
          <a:xfrm>
            <a:off x="1650029" y="4014945"/>
            <a:ext cx="3596284" cy="369332"/>
          </a:xfrm>
          <a:prstGeom prst="rect">
            <a:avLst/>
          </a:prstGeom>
          <a:noFill/>
          <a:ln w="9525">
            <a:noFill/>
            <a:miter lim="800000"/>
            <a:headEnd/>
            <a:tailEnd/>
          </a:ln>
        </p:spPr>
        <p:txBody>
          <a:bodyPr wrap="square" rtlCol="0">
            <a:spAutoFit/>
          </a:bodyPr>
          <a:lstStyle/>
          <a:p>
            <a:pPr algn="l"/>
            <a:r>
              <a:rPr lang="en-US" sz="1800" dirty="0">
                <a:solidFill>
                  <a:srgbClr val="FF0000"/>
                </a:solidFill>
                <a:latin typeface="Times New Roman" pitchFamily="18" charset="0"/>
                <a:cs typeface="Times New Roman" pitchFamily="18" charset="0"/>
              </a:rPr>
              <a:t>It would be the one unique solution. </a:t>
            </a:r>
          </a:p>
        </p:txBody>
      </p:sp>
      <p:sp>
        <p:nvSpPr>
          <p:cNvPr id="8" name="TextBox 7">
            <a:extLst>
              <a:ext uri="{FF2B5EF4-FFF2-40B4-BE49-F238E27FC236}">
                <a16:creationId xmlns:a16="http://schemas.microsoft.com/office/drawing/2014/main" id="{96C76680-06DE-C90E-101B-4032673132F4}"/>
              </a:ext>
            </a:extLst>
          </p:cNvPr>
          <p:cNvSpPr txBox="1"/>
          <p:nvPr/>
        </p:nvSpPr>
        <p:spPr bwMode="auto">
          <a:xfrm>
            <a:off x="1650029" y="1443662"/>
            <a:ext cx="5832648" cy="369332"/>
          </a:xfrm>
          <a:prstGeom prst="rect">
            <a:avLst/>
          </a:prstGeom>
          <a:noFill/>
          <a:ln w="9525">
            <a:noFill/>
            <a:miter lim="800000"/>
            <a:headEnd/>
            <a:tailEnd/>
          </a:ln>
        </p:spPr>
        <p:txBody>
          <a:bodyPr wrap="square" rtlCol="0">
            <a:spAutoFit/>
          </a:bodyPr>
          <a:lstStyle/>
          <a:p>
            <a:pPr algn="l"/>
            <a:r>
              <a:rPr lang="en-US" sz="1800" dirty="0" err="1">
                <a:latin typeface="Times New Roman" panose="02020603050405020304" pitchFamily="18" charset="0"/>
                <a:cs typeface="Times New Roman" pitchFamily="18" charset="0"/>
              </a:rPr>
              <a:t>一般起始條件下，彈簧組運動就是兩種模式的疊加</a:t>
            </a:r>
            <a:r>
              <a:rPr lang="en-US" sz="1800" dirty="0">
                <a:latin typeface="Times New Roman" pitchFamily="18" charset="0"/>
                <a:cs typeface="Times New Roman" pitchFamily="18" charset="0"/>
              </a:rPr>
              <a:t>！</a:t>
            </a:r>
          </a:p>
        </p:txBody>
      </p:sp>
    </p:spTree>
    <p:extLst>
      <p:ext uri="{BB962C8B-B14F-4D97-AF65-F5344CB8AC3E}">
        <p14:creationId xmlns:p14="http://schemas.microsoft.com/office/powerpoint/2010/main" val="1980106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5A4C0-2C17-44F3-D865-2F0FD70058E4}"/>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A429BDA-D056-6103-C0AA-35369BB4D2C6}"/>
                  </a:ext>
                </a:extLst>
              </p:cNvPr>
              <p:cNvSpPr txBox="1"/>
              <p:nvPr/>
            </p:nvSpPr>
            <p:spPr bwMode="auto">
              <a:xfrm>
                <a:off x="763079" y="4861401"/>
                <a:ext cx="1708929" cy="1151405"/>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r>
                        <a:rPr lang="en-US" sz="1800" b="1" i="1">
                          <a:latin typeface="Cambria Math" panose="02040503050406030204" pitchFamily="18" charset="0"/>
                        </a:rPr>
                        <m:t>𝒙</m:t>
                      </m:r>
                      <m:r>
                        <a:rPr lang="en-US" sz="1800" b="1"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e>
                            </m:mr>
                            <m:mr>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e>
                            </m:mr>
                          </m:m>
                        </m:e>
                      </m:d>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DA429BDA-D056-6103-C0AA-35369BB4D2C6}"/>
                  </a:ext>
                </a:extLst>
              </p:cNvPr>
              <p:cNvSpPr txBox="1">
                <a:spLocks noRot="1" noChangeAspect="1" noMove="1" noResize="1" noEditPoints="1" noAdjustHandles="1" noChangeArrowheads="1" noChangeShapeType="1" noTextEdit="1"/>
              </p:cNvSpPr>
              <p:nvPr/>
            </p:nvSpPr>
            <p:spPr bwMode="auto">
              <a:xfrm>
                <a:off x="763079" y="4861401"/>
                <a:ext cx="1708929" cy="1151405"/>
              </a:xfrm>
              <a:prstGeom prst="rect">
                <a:avLst/>
              </a:prstGeom>
              <a:blipFill>
                <a:blip r:embed="rId2"/>
                <a:stretch>
                  <a:fillRect l="-2963" b="-652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A7C4C08-530E-2150-4865-436121FF1F2E}"/>
                  </a:ext>
                </a:extLst>
              </p:cNvPr>
              <p:cNvSpPr txBox="1"/>
              <p:nvPr/>
            </p:nvSpPr>
            <p:spPr bwMode="auto">
              <a:xfrm>
                <a:off x="4015009" y="4847109"/>
                <a:ext cx="3223991" cy="1183978"/>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m:t>
                      </m:r>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f>
                                  <m:fPr>
                                    <m:ctrlPr>
                                      <a:rPr lang="en-US" altLang="zh-TW" i="1">
                                        <a:latin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rPr>
                                      <m:t>𝑘</m:t>
                                    </m:r>
                                  </m:num>
                                  <m:den>
                                    <m:r>
                                      <a:rPr lang="en-US" altLang="zh-TW" i="1">
                                        <a:latin typeface="Cambria Math" panose="02040503050406030204" pitchFamily="18" charset="0"/>
                                      </a:rPr>
                                      <m:t>𝑚</m:t>
                                    </m:r>
                                  </m:den>
                                </m:f>
                              </m:e>
                              <m:e>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𝑘</m:t>
                                    </m:r>
                                  </m:num>
                                  <m:den>
                                    <m:r>
                                      <a:rPr lang="en-US" altLang="zh-TW" i="1">
                                        <a:latin typeface="Cambria Math" panose="02040503050406030204" pitchFamily="18" charset="0"/>
                                      </a:rPr>
                                      <m:t>𝑚</m:t>
                                    </m:r>
                                  </m:den>
                                </m:f>
                              </m:e>
                            </m:mr>
                            <m:mr>
                              <m:e>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𝑘</m:t>
                                    </m:r>
                                  </m:num>
                                  <m:den>
                                    <m:r>
                                      <a:rPr lang="en-US" altLang="zh-TW" i="1">
                                        <a:latin typeface="Cambria Math" panose="02040503050406030204" pitchFamily="18" charset="0"/>
                                      </a:rPr>
                                      <m:t>𝑚</m:t>
                                    </m:r>
                                  </m:den>
                                </m:f>
                              </m:e>
                              <m:e>
                                <m:f>
                                  <m:fPr>
                                    <m:ctrlPr>
                                      <a:rPr lang="en-US" altLang="zh-TW" i="1">
                                        <a:latin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rPr>
                                      <m:t>𝑘</m:t>
                                    </m:r>
                                  </m:num>
                                  <m:den>
                                    <m:r>
                                      <a:rPr lang="en-US" altLang="zh-TW" i="1">
                                        <a:latin typeface="Cambria Math" panose="02040503050406030204" pitchFamily="18" charset="0"/>
                                      </a:rPr>
                                      <m:t>𝑚</m:t>
                                    </m:r>
                                  </m:den>
                                </m:f>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e>
                            </m:mr>
                          </m:m>
                        </m:e>
                      </m:d>
                      <m:r>
                        <a:rPr lang="en-US" sz="1800" b="1" i="1" smtClean="0">
                          <a:latin typeface="Cambria Math" panose="02040503050406030204" pitchFamily="18" charset="0"/>
                        </a:rPr>
                        <m:t>=</m:t>
                      </m:r>
                      <m:r>
                        <a:rPr lang="en-US" sz="1800" b="1" i="1" smtClean="0">
                          <a:latin typeface="Cambria Math" panose="02040503050406030204" pitchFamily="18" charset="0"/>
                        </a:rPr>
                        <m:t>𝑨</m:t>
                      </m:r>
                      <m:r>
                        <a:rPr lang="en-US" sz="1800" i="1">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𝒙</m:t>
                      </m:r>
                    </m:oMath>
                  </m:oMathPara>
                </a14:m>
                <a:endParaRPr lang="en-US" sz="1800" dirty="0">
                  <a:latin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6A7C4C08-530E-2150-4865-436121FF1F2E}"/>
                  </a:ext>
                </a:extLst>
              </p:cNvPr>
              <p:cNvSpPr txBox="1">
                <a:spLocks noRot="1" noChangeAspect="1" noMove="1" noResize="1" noEditPoints="1" noAdjustHandles="1" noChangeArrowheads="1" noChangeShapeType="1" noTextEdit="1"/>
              </p:cNvSpPr>
              <p:nvPr/>
            </p:nvSpPr>
            <p:spPr bwMode="auto">
              <a:xfrm>
                <a:off x="4015009" y="4847109"/>
                <a:ext cx="3223991" cy="1183978"/>
              </a:xfrm>
              <a:prstGeom prst="rect">
                <a:avLst/>
              </a:prstGeom>
              <a:blipFill>
                <a:blip r:embed="rId3"/>
                <a:stretch>
                  <a:fillRect b="-1064"/>
                </a:stretch>
              </a:blipFill>
              <a:ln>
                <a:noFill/>
              </a:ln>
            </p:spPr>
            <p:txBody>
              <a:bodyPr/>
              <a:lstStyle/>
              <a:p>
                <a:r>
                  <a:rPr lang="en-US">
                    <a:noFill/>
                  </a:rPr>
                  <a:t> </a:t>
                </a:r>
              </a:p>
            </p:txBody>
          </p:sp>
        </mc:Fallback>
      </mc:AlternateContent>
      <p:pic>
        <p:nvPicPr>
          <p:cNvPr id="18" name="Picture 17">
            <a:extLst>
              <a:ext uri="{FF2B5EF4-FFF2-40B4-BE49-F238E27FC236}">
                <a16:creationId xmlns:a16="http://schemas.microsoft.com/office/drawing/2014/main" id="{E2301743-20FD-328E-E711-EA8BD9E86B8E}"/>
              </a:ext>
            </a:extLst>
          </p:cNvPr>
          <p:cNvPicPr>
            <a:picLocks noChangeAspect="1"/>
          </p:cNvPicPr>
          <p:nvPr/>
        </p:nvPicPr>
        <p:blipFill>
          <a:blip r:embed="rId4"/>
          <a:srcRect l="15275" t="30880" r="15223" b="45307"/>
          <a:stretch>
            <a:fillRect/>
          </a:stretch>
        </p:blipFill>
        <p:spPr>
          <a:xfrm>
            <a:off x="3352800" y="739270"/>
            <a:ext cx="3277867" cy="627933"/>
          </a:xfrm>
          <a:prstGeom prst="rect">
            <a:avLst/>
          </a:prstGeom>
        </p:spPr>
      </p:pic>
      <mc:AlternateContent xmlns:mc="http://schemas.openxmlformats.org/markup-compatibility/2006" xmlns:a14="http://schemas.microsoft.com/office/drawing/2010/main">
        <mc:Choice Requires="a14">
          <p:sp>
            <p:nvSpPr>
              <p:cNvPr id="22" name="文字方塊 13">
                <a:extLst>
                  <a:ext uri="{FF2B5EF4-FFF2-40B4-BE49-F238E27FC236}">
                    <a16:creationId xmlns:a16="http://schemas.microsoft.com/office/drawing/2014/main" id="{54672AFE-95A1-50E9-B2B5-8AD7EE3FCBC8}"/>
                  </a:ext>
                </a:extLst>
              </p:cNvPr>
              <p:cNvSpPr txBox="1"/>
              <p:nvPr/>
            </p:nvSpPr>
            <p:spPr bwMode="auto">
              <a:xfrm>
                <a:off x="759874" y="1521103"/>
                <a:ext cx="3278783" cy="1151405"/>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e>
                            </m:mr>
                            <m:mr>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e>
                            </m:mr>
                          </m:m>
                        </m:e>
                      </m:d>
                      <m:r>
                        <a:rPr kumimoji="1" lang="en-US" altLang="zh-TW" sz="1800" b="0" i="1" smtClean="0">
                          <a:latin typeface="Cambria Math" panose="02040503050406030204" pitchFamily="18" charset="0"/>
                        </a:rPr>
                        <m:t>=−</m:t>
                      </m:r>
                      <m:d>
                        <m:dPr>
                          <m:ctrlPr>
                            <a:rPr lang="en-US" altLang="zh-TW" sz="1800" i="1">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2</m:t>
                                    </m:r>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mr>
                            <m:mr>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2</m:t>
                                    </m:r>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mr>
                          </m:m>
                        </m:e>
                      </m:d>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oMath>
                  </m:oMathPara>
                </a14:m>
                <a:endParaRPr kumimoji="1" lang="zh-TW" altLang="en-US" sz="1800" dirty="0">
                  <a:latin typeface="Times New Roman" panose="02020603050405020304" pitchFamily="18" charset="0"/>
                </a:endParaRPr>
              </a:p>
            </p:txBody>
          </p:sp>
        </mc:Choice>
        <mc:Fallback xmlns="">
          <p:sp>
            <p:nvSpPr>
              <p:cNvPr id="22" name="文字方塊 13">
                <a:extLst>
                  <a:ext uri="{FF2B5EF4-FFF2-40B4-BE49-F238E27FC236}">
                    <a16:creationId xmlns:a16="http://schemas.microsoft.com/office/drawing/2014/main" id="{54672AFE-95A1-50E9-B2B5-8AD7EE3FCBC8}"/>
                  </a:ext>
                </a:extLst>
              </p:cNvPr>
              <p:cNvSpPr txBox="1">
                <a:spLocks noRot="1" noChangeAspect="1" noMove="1" noResize="1" noEditPoints="1" noAdjustHandles="1" noChangeArrowheads="1" noChangeShapeType="1" noTextEdit="1"/>
              </p:cNvSpPr>
              <p:nvPr/>
            </p:nvSpPr>
            <p:spPr bwMode="auto">
              <a:xfrm>
                <a:off x="759874" y="1521103"/>
                <a:ext cx="3278783" cy="1151405"/>
              </a:xfrm>
              <a:prstGeom prst="rect">
                <a:avLst/>
              </a:prstGeom>
              <a:blipFill>
                <a:blip r:embed="rId5"/>
                <a:stretch>
                  <a:fillRect b="-6593"/>
                </a:stretch>
              </a:blipFill>
              <a:ln w="9525">
                <a:noFill/>
                <a:miter lim="800000"/>
                <a:headEnd/>
                <a:tailEnd/>
              </a:ln>
            </p:spPr>
            <p:txBody>
              <a:bodyPr/>
              <a:lstStyle/>
              <a:p>
                <a:r>
                  <a:rPr lang="en-US">
                    <a:noFill/>
                  </a:rPr>
                  <a:t> </a:t>
                </a:r>
              </a:p>
            </p:txBody>
          </p:sp>
        </mc:Fallback>
      </mc:AlternateContent>
      <p:pic>
        <p:nvPicPr>
          <p:cNvPr id="1026" name="Picture 2" descr="The characters of the film (Cypher, Morpheus, Thomas Anderson/Neo, and Trinity) in an alleyway holding guns and weapons, with bullets on the ground. Lines of computer code (known as digital rain) can be seen scattered around the poster. The tagline on the bottom reads &quot;ON MARCH 31ST THE FIGHT FOR THE FUTURE BEGINS.&quot;">
            <a:extLst>
              <a:ext uri="{FF2B5EF4-FFF2-40B4-BE49-F238E27FC236}">
                <a16:creationId xmlns:a16="http://schemas.microsoft.com/office/drawing/2014/main" id="{9BC62223-AC27-0727-FAD6-021BA40AC9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4878" y="720758"/>
            <a:ext cx="1574888" cy="233083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F2043CE-E73E-8A82-B10E-949C9F720A41}"/>
                  </a:ext>
                </a:extLst>
              </p:cNvPr>
              <p:cNvSpPr txBox="1"/>
              <p:nvPr/>
            </p:nvSpPr>
            <p:spPr bwMode="auto">
              <a:xfrm>
                <a:off x="781472" y="6172200"/>
                <a:ext cx="1509388" cy="555793"/>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r>
                        <a:rPr lang="en-US" sz="1800" b="1" i="1">
                          <a:latin typeface="Cambria Math" panose="02040503050406030204" pitchFamily="18" charset="0"/>
                        </a:rPr>
                        <m:t>𝒙</m:t>
                      </m:r>
                      <m:r>
                        <a:rPr lang="en-US" sz="1800" b="1" i="1" smtClean="0">
                          <a:latin typeface="Cambria Math" panose="02040503050406030204" pitchFamily="18" charset="0"/>
                        </a:rPr>
                        <m:t>=−</m:t>
                      </m:r>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𝒙</m:t>
                      </m:r>
                    </m:oMath>
                  </m:oMathPara>
                </a14:m>
                <a:endParaRPr lang="en-US" sz="1800"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0F2043CE-E73E-8A82-B10E-949C9F720A41}"/>
                  </a:ext>
                </a:extLst>
              </p:cNvPr>
              <p:cNvSpPr txBox="1">
                <a:spLocks noRot="1" noChangeAspect="1" noMove="1" noResize="1" noEditPoints="1" noAdjustHandles="1" noChangeArrowheads="1" noChangeShapeType="1" noTextEdit="1"/>
              </p:cNvSpPr>
              <p:nvPr/>
            </p:nvSpPr>
            <p:spPr bwMode="auto">
              <a:xfrm>
                <a:off x="781472" y="6172200"/>
                <a:ext cx="1509388" cy="555793"/>
              </a:xfrm>
              <a:prstGeom prst="rect">
                <a:avLst/>
              </a:prstGeom>
              <a:blipFill>
                <a:blip r:embed="rId7"/>
                <a:stretch>
                  <a:fillRect l="-3333" r="-1667" b="-1363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FCC0F9C-0B1F-DE84-E751-E692FFDB5168}"/>
                  </a:ext>
                </a:extLst>
              </p:cNvPr>
              <p:cNvSpPr txBox="1"/>
              <p:nvPr/>
            </p:nvSpPr>
            <p:spPr bwMode="auto">
              <a:xfrm>
                <a:off x="781472" y="3577573"/>
                <a:ext cx="1106132" cy="553549"/>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a:latin typeface="Cambria Math" panose="02040503050406030204" pitchFamily="18" charset="0"/>
                        </a:rPr>
                        <m:t>𝒙</m:t>
                      </m:r>
                      <m:r>
                        <a:rPr lang="en-US" sz="1800" b="1" i="1"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1FCC0F9C-0B1F-DE84-E751-E692FFDB5168}"/>
                  </a:ext>
                </a:extLst>
              </p:cNvPr>
              <p:cNvSpPr txBox="1">
                <a:spLocks noRot="1" noChangeAspect="1" noMove="1" noResize="1" noEditPoints="1" noAdjustHandles="1" noChangeArrowheads="1" noChangeShapeType="1" noTextEdit="1"/>
              </p:cNvSpPr>
              <p:nvPr/>
            </p:nvSpPr>
            <p:spPr bwMode="auto">
              <a:xfrm>
                <a:off x="781472" y="3577573"/>
                <a:ext cx="1106132" cy="553549"/>
              </a:xfrm>
              <a:prstGeom prst="rect">
                <a:avLst/>
              </a:prstGeom>
              <a:blipFill>
                <a:blip r:embed="rId8"/>
                <a:stretch>
                  <a:fillRect/>
                </a:stretch>
              </a:blipFill>
              <a:ln>
                <a:noFill/>
              </a:ln>
            </p:spPr>
            <p:txBody>
              <a:bodyPr/>
              <a:lstStyle/>
              <a:p>
                <a:r>
                  <a:rPr lang="en-US">
                    <a:noFill/>
                  </a:rPr>
                  <a:t> </a:t>
                </a:r>
              </a:p>
            </p:txBody>
          </p:sp>
        </mc:Fallback>
      </mc:AlternateContent>
      <p:sp>
        <p:nvSpPr>
          <p:cNvPr id="9" name="TextBox 8">
            <a:extLst>
              <a:ext uri="{FF2B5EF4-FFF2-40B4-BE49-F238E27FC236}">
                <a16:creationId xmlns:a16="http://schemas.microsoft.com/office/drawing/2014/main" id="{DB92D579-9286-8A46-959B-819846A950BC}"/>
              </a:ext>
            </a:extLst>
          </p:cNvPr>
          <p:cNvSpPr txBox="1"/>
          <p:nvPr/>
        </p:nvSpPr>
        <p:spPr bwMode="auto">
          <a:xfrm>
            <a:off x="731547" y="3135339"/>
            <a:ext cx="2697453" cy="369332"/>
          </a:xfrm>
          <a:prstGeom prst="rect">
            <a:avLst/>
          </a:prstGeom>
          <a:noFill/>
          <a:ln w="9525">
            <a:noFill/>
            <a:miter lim="800000"/>
            <a:headEnd/>
            <a:tailEnd/>
          </a:ln>
        </p:spPr>
        <p:txBody>
          <a:bodyPr wrap="square" rtlCol="0">
            <a:spAutoFit/>
          </a:bodyPr>
          <a:lstStyle/>
          <a:p>
            <a:pPr algn="l"/>
            <a:r>
              <a:rPr lang="en-US" sz="1800" dirty="0" err="1">
                <a:latin typeface="Times New Roman" panose="02020603050405020304" pitchFamily="18" charset="0"/>
                <a:cs typeface="Times New Roman" pitchFamily="18" charset="0"/>
              </a:rPr>
              <a:t>行向量</a:t>
            </a:r>
            <a:r>
              <a:rPr lang="en-US" sz="1800" dirty="0">
                <a:latin typeface="Times New Roman" panose="02020603050405020304" pitchFamily="18" charset="0"/>
                <a:cs typeface="Times New Roman" pitchFamily="18" charset="0"/>
              </a:rPr>
              <a:t> Column vector</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E26A52F-05AD-247D-1243-6E816F5B843D}"/>
                  </a:ext>
                </a:extLst>
              </p:cNvPr>
              <p:cNvSpPr txBox="1"/>
              <p:nvPr/>
            </p:nvSpPr>
            <p:spPr bwMode="auto">
              <a:xfrm>
                <a:off x="4015009" y="3577573"/>
                <a:ext cx="3757391" cy="1183978"/>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1" i="1" smtClean="0">
                          <a:latin typeface="Cambria Math" panose="02040503050406030204" pitchFamily="18" charset="0"/>
                          <a:ea typeface="Cambria Math" panose="02040503050406030204" pitchFamily="18" charset="0"/>
                        </a:rPr>
                        <m:t>≡</m:t>
                      </m:r>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2</m:t>
                                    </m:r>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mr>
                            <m:mr>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2</m:t>
                                    </m:r>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mr>
                          </m:m>
                        </m:e>
                      </m:d>
                      <m:r>
                        <a:rPr lang="en-US" b="1" i="1">
                          <a:latin typeface="Cambria Math" panose="02040503050406030204" pitchFamily="18" charset="0"/>
                          <a:ea typeface="Cambria Math" panose="02040503050406030204" pitchFamily="18" charset="0"/>
                        </a:rPr>
                        <m:t>≡</m:t>
                      </m:r>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a:rPr lang="en-US" altLang="zh-TW" i="1">
                                    <a:latin typeface="Cambria Math" panose="02040503050406030204" pitchFamily="18" charset="0"/>
                                  </a:rPr>
                                  <m:t>2</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e>
                              <m:e>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e>
                            </m:mr>
                            <m:mr>
                              <m:e>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e>
                              <m:e>
                                <m:r>
                                  <a:rPr lang="en-US" altLang="zh-TW" i="1">
                                    <a:latin typeface="Cambria Math" panose="02040503050406030204" pitchFamily="18" charset="0"/>
                                  </a:rPr>
                                  <m:t>2</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e>
                            </m:mr>
                          </m:m>
                        </m:e>
                      </m:d>
                    </m:oMath>
                  </m:oMathPara>
                </a14:m>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8E26A52F-05AD-247D-1243-6E816F5B843D}"/>
                  </a:ext>
                </a:extLst>
              </p:cNvPr>
              <p:cNvSpPr txBox="1">
                <a:spLocks noRot="1" noChangeAspect="1" noMove="1" noResize="1" noEditPoints="1" noAdjustHandles="1" noChangeArrowheads="1" noChangeShapeType="1" noTextEdit="1"/>
              </p:cNvSpPr>
              <p:nvPr/>
            </p:nvSpPr>
            <p:spPr bwMode="auto">
              <a:xfrm>
                <a:off x="4015009" y="3577573"/>
                <a:ext cx="3757391" cy="1183978"/>
              </a:xfrm>
              <a:prstGeom prst="rect">
                <a:avLst/>
              </a:prstGeom>
              <a:blipFill>
                <a:blip r:embed="rId9"/>
                <a:stretch>
                  <a:fillRect/>
                </a:stretch>
              </a:blipFill>
              <a:ln>
                <a:no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185922DE-957E-AFE8-8EC3-574DA37806DB}"/>
              </a:ext>
            </a:extLst>
          </p:cNvPr>
          <p:cNvSpPr txBox="1"/>
          <p:nvPr/>
        </p:nvSpPr>
        <p:spPr bwMode="auto">
          <a:xfrm>
            <a:off x="3942070" y="3165462"/>
            <a:ext cx="2289102" cy="369332"/>
          </a:xfrm>
          <a:prstGeom prst="rect">
            <a:avLst/>
          </a:prstGeom>
          <a:noFill/>
          <a:ln w="9525">
            <a:noFill/>
            <a:miter lim="800000"/>
            <a:headEnd/>
            <a:tailEnd/>
          </a:ln>
        </p:spPr>
        <p:txBody>
          <a:bodyPr wrap="square">
            <a:spAutoFit/>
          </a:bodyPr>
          <a:lstStyle/>
          <a:p>
            <a:r>
              <a:rPr lang="en-US" sz="1800" dirty="0" err="1">
                <a:latin typeface="Times New Roman" panose="02020603050405020304" pitchFamily="18" charset="0"/>
                <a:cs typeface="Times New Roman" pitchFamily="18" charset="0"/>
              </a:rPr>
              <a:t>矩陣</a:t>
            </a:r>
            <a:r>
              <a:rPr lang="en-US" sz="1800" dirty="0">
                <a:latin typeface="Times New Roman" panose="02020603050405020304" pitchFamily="18" charset="0"/>
                <a:cs typeface="Times New Roman" pitchFamily="18" charset="0"/>
              </a:rPr>
              <a:t> Matrix</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982145A-4AB4-F8BF-FF7C-C6E3508F7877}"/>
                  </a:ext>
                </a:extLst>
              </p:cNvPr>
              <p:cNvSpPr txBox="1"/>
              <p:nvPr/>
            </p:nvSpPr>
            <p:spPr bwMode="auto">
              <a:xfrm>
                <a:off x="7838864" y="3675313"/>
                <a:ext cx="1147178" cy="910699"/>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0</m:t>
                          </m:r>
                        </m:sub>
                      </m:sSub>
                      <m:r>
                        <a:rPr lang="en-US" altLang="zh-TW" sz="1800" b="0" i="1" smtClean="0">
                          <a:latin typeface="Cambria Math" panose="02040503050406030204" pitchFamily="18" charset="0"/>
                          <a:ea typeface="Cambria Math" panose="02040503050406030204" pitchFamily="18" charset="0"/>
                        </a:rPr>
                        <m:t>≡</m:t>
                      </m:r>
                      <m:rad>
                        <m:radPr>
                          <m:degHide m:val="on"/>
                          <m:ctrlPr>
                            <a:rPr lang="en-US" altLang="zh-TW" sz="1800" b="0" i="1" smtClean="0">
                              <a:latin typeface="Cambria Math" panose="02040503050406030204" pitchFamily="18" charset="0"/>
                              <a:ea typeface="Cambria Math"/>
                            </a:rPr>
                          </m:ctrlPr>
                        </m:radPr>
                        <m:deg/>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rad>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5982145A-4AB4-F8BF-FF7C-C6E3508F7877}"/>
                  </a:ext>
                </a:extLst>
              </p:cNvPr>
              <p:cNvSpPr txBox="1">
                <a:spLocks noRot="1" noChangeAspect="1" noMove="1" noResize="1" noEditPoints="1" noAdjustHandles="1" noChangeArrowheads="1" noChangeShapeType="1" noTextEdit="1"/>
              </p:cNvSpPr>
              <p:nvPr/>
            </p:nvSpPr>
            <p:spPr bwMode="auto">
              <a:xfrm>
                <a:off x="7838864" y="3675313"/>
                <a:ext cx="1147178" cy="910699"/>
              </a:xfrm>
              <a:prstGeom prst="rect">
                <a:avLst/>
              </a:prstGeom>
              <a:blipFill>
                <a:blip r:embed="rId10"/>
                <a:stretch>
                  <a:fillRect/>
                </a:stretch>
              </a:blipFill>
              <a:ln w="9525">
                <a:noFill/>
                <a:miter lim="800000"/>
                <a:headEnd/>
                <a:tailEnd/>
              </a:ln>
            </p:spPr>
            <p:txBody>
              <a:bodyPr/>
              <a:lstStyle/>
              <a:p>
                <a:r>
                  <a:rPr lang="en-US">
                    <a:noFill/>
                  </a:rPr>
                  <a:t> </a:t>
                </a:r>
              </a:p>
            </p:txBody>
          </p:sp>
        </mc:Fallback>
      </mc:AlternateContent>
      <p:sp>
        <p:nvSpPr>
          <p:cNvPr id="3" name="TextBox 2">
            <a:extLst>
              <a:ext uri="{FF2B5EF4-FFF2-40B4-BE49-F238E27FC236}">
                <a16:creationId xmlns:a16="http://schemas.microsoft.com/office/drawing/2014/main" id="{14F465D4-6951-A0F2-A1C6-1B795E0CEBCC}"/>
              </a:ext>
            </a:extLst>
          </p:cNvPr>
          <p:cNvSpPr txBox="1"/>
          <p:nvPr/>
        </p:nvSpPr>
        <p:spPr bwMode="auto">
          <a:xfrm>
            <a:off x="731547" y="4216680"/>
            <a:ext cx="3429081" cy="369332"/>
          </a:xfrm>
          <a:prstGeom prst="rect">
            <a:avLst/>
          </a:prstGeom>
          <a:noFill/>
          <a:ln w="9525">
            <a:noFill/>
            <a:miter lim="800000"/>
            <a:headEnd/>
            <a:tailEnd/>
          </a:ln>
        </p:spPr>
        <p:txBody>
          <a:bodyPr wrap="square" rtlCol="0">
            <a:spAutoFit/>
          </a:bodyPr>
          <a:lstStyle/>
          <a:p>
            <a:pPr algn="l"/>
            <a:r>
              <a:rPr lang="en-US" sz="1800" dirty="0" err="1">
                <a:latin typeface="Times New Roman" pitchFamily="18" charset="0"/>
                <a:cs typeface="Times New Roman" pitchFamily="18" charset="0"/>
              </a:rPr>
              <a:t>兩粒子位置自然組成一行向量</a:t>
            </a:r>
            <a:r>
              <a:rPr lang="en-US" sz="1800" dirty="0">
                <a:latin typeface="Times New Roman" pitchFamily="18" charset="0"/>
                <a:cs typeface="Times New Roman" pitchFamily="18" charset="0"/>
              </a:rPr>
              <a:t>。</a:t>
            </a:r>
          </a:p>
        </p:txBody>
      </p:sp>
      <p:sp>
        <p:nvSpPr>
          <p:cNvPr id="15" name="TextBox 14">
            <a:extLst>
              <a:ext uri="{FF2B5EF4-FFF2-40B4-BE49-F238E27FC236}">
                <a16:creationId xmlns:a16="http://schemas.microsoft.com/office/drawing/2014/main" id="{FA716809-7361-157C-A302-7FAE27CEBF53}"/>
              </a:ext>
            </a:extLst>
          </p:cNvPr>
          <p:cNvSpPr txBox="1"/>
          <p:nvPr/>
        </p:nvSpPr>
        <p:spPr>
          <a:xfrm>
            <a:off x="695827" y="2729676"/>
            <a:ext cx="616508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 can use simplified notations to write the equation.</a:t>
            </a:r>
          </a:p>
        </p:txBody>
      </p:sp>
    </p:spTree>
    <p:extLst>
      <p:ext uri="{BB962C8B-B14F-4D97-AF65-F5344CB8AC3E}">
        <p14:creationId xmlns:p14="http://schemas.microsoft.com/office/powerpoint/2010/main" val="347345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ppt_x"/>
                                          </p:val>
                                        </p:tav>
                                        <p:tav tm="100000">
                                          <p:val>
                                            <p:strVal val="#ppt_x"/>
                                          </p:val>
                                        </p:tav>
                                      </p:tavLst>
                                    </p:anim>
                                    <p:anim calcmode="lin" valueType="num">
                                      <p:cBhvr additive="base">
                                        <p:cTn id="32" dur="500" fill="hold"/>
                                        <p:tgtEl>
                                          <p:spTgt spid="102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2" grpId="0" animBg="1"/>
      <p:bldP spid="8" grpId="0" animBg="1"/>
      <p:bldP spid="9" grpId="0"/>
      <p:bldP spid="10" grpId="0" animBg="1"/>
      <p:bldP spid="14" grpId="0"/>
      <p:bldP spid="5"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6F2C22A-7A18-CD36-A874-23B65F1BCF9A}"/>
                  </a:ext>
                </a:extLst>
              </p:cNvPr>
              <p:cNvSpPr txBox="1"/>
              <p:nvPr/>
            </p:nvSpPr>
            <p:spPr bwMode="auto">
              <a:xfrm>
                <a:off x="578328" y="3706885"/>
                <a:ext cx="2409442" cy="285912"/>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m:t>
                      </m:r>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r>
                            <a:rPr lang="en-US" i="1">
                              <a:latin typeface="Cambria Math" panose="02040503050406030204" pitchFamily="18" charset="0"/>
                              <a:ea typeface="Cambria Math" panose="02040503050406030204" pitchFamily="18" charset="0"/>
                            </a:rPr>
                            <m:t>𝑡</m:t>
                          </m:r>
                        </m:sup>
                      </m:sSup>
                      <m:r>
                        <a:rPr lang="en-US"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1" i="1" smtClean="0">
                          <a:latin typeface="Cambria Math" panose="02040503050406030204" pitchFamily="18" charset="0"/>
                          <a:ea typeface="Cambria Math"/>
                        </a:rPr>
                        <m:t>𝒂</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r>
                            <a:rPr lang="en-US" i="1">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A6F2C22A-7A18-CD36-A874-23B65F1BCF9A}"/>
                  </a:ext>
                </a:extLst>
              </p:cNvPr>
              <p:cNvSpPr txBox="1">
                <a:spLocks noRot="1" noChangeAspect="1" noMove="1" noResize="1" noEditPoints="1" noAdjustHandles="1" noChangeArrowheads="1" noChangeShapeType="1" noTextEdit="1"/>
              </p:cNvSpPr>
              <p:nvPr/>
            </p:nvSpPr>
            <p:spPr bwMode="auto">
              <a:xfrm>
                <a:off x="578328" y="3706885"/>
                <a:ext cx="2409442" cy="285912"/>
              </a:xfrm>
              <a:prstGeom prst="rect">
                <a:avLst/>
              </a:prstGeom>
              <a:blipFill>
                <a:blip r:embed="rId2"/>
                <a:stretch>
                  <a:fillRect b="-8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C62C4E9-FD70-D40F-534E-C9AAA1B2A99F}"/>
                  </a:ext>
                </a:extLst>
              </p:cNvPr>
              <p:cNvSpPr txBox="1"/>
              <p:nvPr/>
            </p:nvSpPr>
            <p:spPr bwMode="auto">
              <a:xfrm>
                <a:off x="3733800" y="4233798"/>
                <a:ext cx="3297872" cy="714683"/>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r>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CC62C4E9-FD70-D40F-534E-C9AAA1B2A99F}"/>
                  </a:ext>
                </a:extLst>
              </p:cNvPr>
              <p:cNvSpPr txBox="1">
                <a:spLocks noRot="1" noChangeAspect="1" noMove="1" noResize="1" noEditPoints="1" noAdjustHandles="1" noChangeArrowheads="1" noChangeShapeType="1" noTextEdit="1"/>
              </p:cNvSpPr>
              <p:nvPr/>
            </p:nvSpPr>
            <p:spPr bwMode="auto">
              <a:xfrm>
                <a:off x="3733800" y="4233798"/>
                <a:ext cx="3297872" cy="714683"/>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728DF6D-51E5-B271-03A9-4C5336397A46}"/>
                  </a:ext>
                </a:extLst>
              </p:cNvPr>
              <p:cNvSpPr txBox="1"/>
              <p:nvPr/>
            </p:nvSpPr>
            <p:spPr bwMode="auto">
              <a:xfrm>
                <a:off x="2492871" y="2267806"/>
                <a:ext cx="963662"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𝒂</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C728DF6D-51E5-B271-03A9-4C5336397A46}"/>
                  </a:ext>
                </a:extLst>
              </p:cNvPr>
              <p:cNvSpPr txBox="1">
                <a:spLocks noRot="1" noChangeAspect="1" noMove="1" noResize="1" noEditPoints="1" noAdjustHandles="1" noChangeArrowheads="1" noChangeShapeType="1" noTextEdit="1"/>
              </p:cNvSpPr>
              <p:nvPr/>
            </p:nvSpPr>
            <p:spPr bwMode="auto">
              <a:xfrm>
                <a:off x="2492871" y="2267806"/>
                <a:ext cx="963662" cy="461217"/>
              </a:xfrm>
              <a:prstGeom prst="rect">
                <a:avLst/>
              </a:prstGeom>
              <a:blipFill>
                <a:blip r:embed="rId4"/>
                <a:stretch>
                  <a:fillRect l="-2597" b="-789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AA54CE7-D2C0-2D89-4919-D20735201180}"/>
                  </a:ext>
                </a:extLst>
              </p:cNvPr>
              <p:cNvSpPr txBox="1"/>
              <p:nvPr/>
            </p:nvSpPr>
            <p:spPr bwMode="auto">
              <a:xfrm>
                <a:off x="565260" y="433142"/>
                <a:ext cx="1509388" cy="555793"/>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m:t>
                      </m:r>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𝒙</m:t>
                      </m:r>
                      <m:r>
                        <a:rPr lang="en-US" sz="1800" b="0" i="1" smtClean="0">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r>
                        <a:rPr lang="en-US" sz="1800" b="1" i="1">
                          <a:latin typeface="Cambria Math" panose="02040503050406030204" pitchFamily="18" charset="0"/>
                        </a:rPr>
                        <m:t>𝒙</m:t>
                      </m:r>
                    </m:oMath>
                  </m:oMathPara>
                </a14:m>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CAA54CE7-D2C0-2D89-4919-D20735201180}"/>
                  </a:ext>
                </a:extLst>
              </p:cNvPr>
              <p:cNvSpPr txBox="1">
                <a:spLocks noRot="1" noChangeAspect="1" noMove="1" noResize="1" noEditPoints="1" noAdjustHandles="1" noChangeArrowheads="1" noChangeShapeType="1" noTextEdit="1"/>
              </p:cNvSpPr>
              <p:nvPr/>
            </p:nvSpPr>
            <p:spPr bwMode="auto">
              <a:xfrm>
                <a:off x="565260" y="433142"/>
                <a:ext cx="1509388" cy="555793"/>
              </a:xfrm>
              <a:prstGeom prst="rect">
                <a:avLst/>
              </a:prstGeom>
              <a:blipFill>
                <a:blip r:embed="rId5"/>
                <a:stretch>
                  <a:fillRect r="-1667" b="-1363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5473270-445A-8C74-30CA-69D2C79ACF24}"/>
                  </a:ext>
                </a:extLst>
              </p:cNvPr>
              <p:cNvSpPr txBox="1"/>
              <p:nvPr/>
            </p:nvSpPr>
            <p:spPr bwMode="auto">
              <a:xfrm>
                <a:off x="565260" y="2260984"/>
                <a:ext cx="1794915"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𝒙</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r>
                        <a:rPr lang="en-US" sz="1800" b="1" i="1">
                          <a:latin typeface="Cambria Math" panose="02040503050406030204" pitchFamily="18" charset="0"/>
                        </a:rPr>
                        <m:t>𝒂</m:t>
                      </m:r>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65473270-445A-8C74-30CA-69D2C79ACF24}"/>
                  </a:ext>
                </a:extLst>
              </p:cNvPr>
              <p:cNvSpPr txBox="1">
                <a:spLocks noRot="1" noChangeAspect="1" noMove="1" noResize="1" noEditPoints="1" noAdjustHandles="1" noChangeArrowheads="1" noChangeShapeType="1" noTextEdit="1"/>
              </p:cNvSpPr>
              <p:nvPr/>
            </p:nvSpPr>
            <p:spPr bwMode="auto">
              <a:xfrm>
                <a:off x="565260" y="2260984"/>
                <a:ext cx="1794915" cy="461217"/>
              </a:xfrm>
              <a:prstGeom prst="rect">
                <a:avLst/>
              </a:prstGeom>
              <a:blipFill>
                <a:blip r:embed="rId6"/>
                <a:stretch>
                  <a:fillRect l="-1408" r="-704" b="-810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14">
                <a:extLst>
                  <a:ext uri="{FF2B5EF4-FFF2-40B4-BE49-F238E27FC236}">
                    <a16:creationId xmlns:a16="http://schemas.microsoft.com/office/drawing/2014/main" id="{1AF92748-0C93-2042-5D04-D129B73EC131}"/>
                  </a:ext>
                </a:extLst>
              </p:cNvPr>
              <p:cNvSpPr>
                <a:spLocks noChangeArrowheads="1"/>
              </p:cNvSpPr>
              <p:nvPr/>
            </p:nvSpPr>
            <p:spPr bwMode="auto">
              <a:xfrm>
                <a:off x="457826" y="6022869"/>
                <a:ext cx="671074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solidFill>
                      <a:srgbClr val="FF0000"/>
                    </a:solidFill>
                  </a:rPr>
                  <a:t>微分方程組被轉化為</a:t>
                </a:r>
                <a:r>
                  <a:rPr lang="en-US" sz="1800" dirty="0">
                    <a:solidFill>
                      <a:srgbClr val="FF0000"/>
                    </a:solidFill>
                  </a:rPr>
                  <a:t>矩陣</a:t>
                </a:r>
                <a14:m>
                  <m:oMath xmlns:m="http://schemas.openxmlformats.org/officeDocument/2006/math">
                    <m:r>
                      <a:rPr lang="en-US" sz="1800" b="1" i="1">
                        <a:solidFill>
                          <a:srgbClr val="FF0000"/>
                        </a:solidFill>
                        <a:latin typeface="Cambria Math" panose="02040503050406030204" pitchFamily="18" charset="0"/>
                      </a:rPr>
                      <m:t>𝑨</m:t>
                    </m:r>
                  </m:oMath>
                </a14:m>
                <a:r>
                  <a:rPr lang="en-US" sz="1800" dirty="0" err="1">
                    <a:solidFill>
                      <a:srgbClr val="FF0000"/>
                    </a:solidFill>
                  </a:rPr>
                  <a:t>的本徵值</a:t>
                </a:r>
                <a14:m>
                  <m:oMath xmlns:m="http://schemas.openxmlformats.org/officeDocument/2006/math">
                    <m:r>
                      <a:rPr lang="en-US" sz="1800" i="1" dirty="0">
                        <a:solidFill>
                          <a:srgbClr val="FF0000"/>
                        </a:solidFill>
                        <a:latin typeface="Cambria Math" panose="02040503050406030204" pitchFamily="18" charset="0"/>
                        <a:ea typeface="Cambria Math" panose="02040503050406030204" pitchFamily="18" charset="0"/>
                      </a:rPr>
                      <m:t>𝜔</m:t>
                    </m:r>
                  </m:oMath>
                </a14:m>
                <a:r>
                  <a:rPr lang="en-US" sz="1800" dirty="0" err="1">
                    <a:solidFill>
                      <a:srgbClr val="FF0000"/>
                    </a:solidFill>
                  </a:rPr>
                  <a:t>問題</a:t>
                </a:r>
                <a:r>
                  <a:rPr lang="en-US" sz="1800" dirty="0">
                    <a:solidFill>
                      <a:srgbClr val="FF0000"/>
                    </a:solidFill>
                  </a:rPr>
                  <a:t>，</a:t>
                </a:r>
                <a14:m>
                  <m:oMath xmlns:m="http://schemas.openxmlformats.org/officeDocument/2006/math">
                    <m:r>
                      <a:rPr lang="en-US" sz="1800" b="1" i="1">
                        <a:solidFill>
                          <a:srgbClr val="FF0000"/>
                        </a:solidFill>
                        <a:latin typeface="Cambria Math" panose="02040503050406030204" pitchFamily="18" charset="0"/>
                      </a:rPr>
                      <m:t>𝒂</m:t>
                    </m:r>
                  </m:oMath>
                </a14:m>
                <a:r>
                  <a:rPr lang="en-US" sz="1800" dirty="0" err="1">
                    <a:solidFill>
                      <a:srgbClr val="FF0000"/>
                    </a:solidFill>
                  </a:rPr>
                  <a:t>稱為本徵向量 </a:t>
                </a:r>
                <a:r>
                  <a:rPr lang="zh-TW" altLang="en-US" sz="1800" dirty="0">
                    <a:solidFill>
                      <a:srgbClr val="FF0000"/>
                    </a:solidFill>
                  </a:rPr>
                  <a:t>。</a:t>
                </a:r>
              </a:p>
            </p:txBody>
          </p:sp>
        </mc:Choice>
        <mc:Fallback xmlns="">
          <p:sp>
            <p:nvSpPr>
              <p:cNvPr id="4" name="矩形 14">
                <a:extLst>
                  <a:ext uri="{FF2B5EF4-FFF2-40B4-BE49-F238E27FC236}">
                    <a16:creationId xmlns:a16="http://schemas.microsoft.com/office/drawing/2014/main" id="{1AF92748-0C93-2042-5D04-D129B73EC131}"/>
                  </a:ext>
                </a:extLst>
              </p:cNvPr>
              <p:cNvSpPr>
                <a:spLocks noRot="1" noChangeAspect="1" noMove="1" noResize="1" noEditPoints="1" noAdjustHandles="1" noChangeArrowheads="1" noChangeShapeType="1" noTextEdit="1"/>
              </p:cNvSpPr>
              <p:nvPr/>
            </p:nvSpPr>
            <p:spPr bwMode="auto">
              <a:xfrm>
                <a:off x="457826" y="6022869"/>
                <a:ext cx="6710748" cy="369332"/>
              </a:xfrm>
              <a:prstGeom prst="rect">
                <a:avLst/>
              </a:prstGeom>
              <a:blipFill>
                <a:blip r:embed="rId7"/>
                <a:stretch>
                  <a:fillRect l="-75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137EB9B-88AC-7712-7345-D1F0A3ADCC45}"/>
                  </a:ext>
                </a:extLst>
              </p:cNvPr>
              <p:cNvSpPr txBox="1"/>
              <p:nvPr/>
            </p:nvSpPr>
            <p:spPr bwMode="auto">
              <a:xfrm>
                <a:off x="457826" y="5590349"/>
                <a:ext cx="858589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solidFill>
                      <a:srgbClr val="FF0000"/>
                    </a:solidFill>
                    <a:latin typeface="Times New Roman" panose="02020603050405020304" pitchFamily="18" charset="0"/>
                  </a:rPr>
                  <a:t>This is the eigenvalue problem of Matrix </a:t>
                </a:r>
                <a14:m>
                  <m:oMath xmlns:m="http://schemas.openxmlformats.org/officeDocument/2006/math">
                    <m:r>
                      <a:rPr lang="en-US" sz="1800" b="1" i="1">
                        <a:solidFill>
                          <a:srgbClr val="FF0000"/>
                        </a:solidFill>
                        <a:latin typeface="Cambria Math" panose="02040503050406030204" pitchFamily="18" charset="0"/>
                      </a:rPr>
                      <m:t>𝑨</m:t>
                    </m:r>
                  </m:oMath>
                </a14:m>
                <a:r>
                  <a:rPr lang="en-US" sz="1800" dirty="0">
                    <a:solidFill>
                      <a:srgbClr val="FF0000"/>
                    </a:solidFill>
                    <a:latin typeface="Times New Roman" panose="02020603050405020304" pitchFamily="18" charset="0"/>
                  </a:rPr>
                  <a:t>.</a:t>
                </a:r>
                <a14:m>
                  <m:oMath xmlns:m="http://schemas.openxmlformats.org/officeDocument/2006/math">
                    <m:sSup>
                      <m:sSupPr>
                        <m:ctrlPr>
                          <a:rPr lang="en-US" altLang="zh-TW" i="1">
                            <a:solidFill>
                              <a:srgbClr val="FF0000"/>
                            </a:solidFill>
                            <a:latin typeface="Cambria Math" panose="02040503050406030204" pitchFamily="18" charset="0"/>
                            <a:ea typeface="Cambria Math"/>
                          </a:rPr>
                        </m:ctrlPr>
                      </m:sSupPr>
                      <m:e>
                        <m:r>
                          <a:rPr lang="en-US" altLang="zh-TW" i="1">
                            <a:solidFill>
                              <a:srgbClr val="FF0000"/>
                            </a:solidFill>
                            <a:latin typeface="Cambria Math" panose="02040503050406030204" pitchFamily="18" charset="0"/>
                            <a:ea typeface="Cambria Math"/>
                          </a:rPr>
                          <m:t> </m:t>
                        </m:r>
                        <m:r>
                          <a:rPr lang="en-US" altLang="zh-TW" i="1">
                            <a:solidFill>
                              <a:srgbClr val="FF0000"/>
                            </a:solidFill>
                            <a:latin typeface="Cambria Math" panose="02040503050406030204" pitchFamily="18" charset="0"/>
                            <a:ea typeface="Cambria Math" panose="02040503050406030204" pitchFamily="18" charset="0"/>
                          </a:rPr>
                          <m:t>𝜔</m:t>
                        </m:r>
                      </m:e>
                      <m:sup>
                        <m:r>
                          <a:rPr lang="en-US" altLang="zh-TW" i="1">
                            <a:solidFill>
                              <a:srgbClr val="FF0000"/>
                            </a:solidFill>
                            <a:latin typeface="Cambria Math" panose="02040503050406030204" pitchFamily="18" charset="0"/>
                            <a:ea typeface="Cambria Math"/>
                          </a:rPr>
                          <m:t>2</m:t>
                        </m:r>
                      </m:sup>
                    </m:sSup>
                  </m:oMath>
                </a14:m>
                <a:r>
                  <a:rPr lang="en-US" sz="1800" dirty="0">
                    <a:solidFill>
                      <a:srgbClr val="FF0000"/>
                    </a:solidFill>
                    <a:latin typeface="Times New Roman" panose="02020603050405020304" pitchFamily="18" charset="0"/>
                  </a:rPr>
                  <a:t> is the eigenvalue while </a:t>
                </a:r>
                <a14:m>
                  <m:oMath xmlns:m="http://schemas.openxmlformats.org/officeDocument/2006/math">
                    <m:r>
                      <a:rPr lang="en-US" b="1" i="1">
                        <a:solidFill>
                          <a:srgbClr val="FF0000"/>
                        </a:solidFill>
                        <a:latin typeface="Cambria Math" panose="02040503050406030204" pitchFamily="18" charset="0"/>
                      </a:rPr>
                      <m:t>𝒂</m:t>
                    </m:r>
                  </m:oMath>
                </a14:m>
                <a:r>
                  <a:rPr lang="en-US" sz="1800" dirty="0">
                    <a:solidFill>
                      <a:srgbClr val="FF0000"/>
                    </a:solidFill>
                    <a:latin typeface="Times New Roman" panose="02020603050405020304" pitchFamily="18" charset="0"/>
                  </a:rPr>
                  <a:t> the eigenvector. </a:t>
                </a:r>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A137EB9B-88AC-7712-7345-D1F0A3ADCC45}"/>
                  </a:ext>
                </a:extLst>
              </p:cNvPr>
              <p:cNvSpPr txBox="1">
                <a:spLocks noRot="1" noChangeAspect="1" noMove="1" noResize="1" noEditPoints="1" noAdjustHandles="1" noChangeArrowheads="1" noChangeShapeType="1" noTextEdit="1"/>
              </p:cNvSpPr>
              <p:nvPr/>
            </p:nvSpPr>
            <p:spPr bwMode="auto">
              <a:xfrm>
                <a:off x="457826" y="5590349"/>
                <a:ext cx="8585897" cy="369332"/>
              </a:xfrm>
              <a:prstGeom prst="rect">
                <a:avLst/>
              </a:prstGeom>
              <a:blipFill>
                <a:blip r:embed="rId8"/>
                <a:stretch>
                  <a:fillRect l="-591"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77A67DD-45FB-7572-E1D7-3B6FCA90BD84}"/>
                  </a:ext>
                </a:extLst>
              </p:cNvPr>
              <p:cNvSpPr txBox="1"/>
              <p:nvPr/>
            </p:nvSpPr>
            <p:spPr bwMode="auto">
              <a:xfrm>
                <a:off x="578328" y="4459884"/>
                <a:ext cx="1244122"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1" i="1" smtClean="0">
                          <a:latin typeface="Cambria Math" panose="02040503050406030204" pitchFamily="18" charset="0"/>
                          <a:ea typeface="Cambria Math"/>
                        </a:rPr>
                        <m:t>𝒂</m:t>
                      </m:r>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677A67DD-45FB-7572-E1D7-3B6FCA90BD84}"/>
                  </a:ext>
                </a:extLst>
              </p:cNvPr>
              <p:cNvSpPr txBox="1">
                <a:spLocks noRot="1" noChangeAspect="1" noMove="1" noResize="1" noEditPoints="1" noAdjustHandles="1" noChangeArrowheads="1" noChangeShapeType="1" noTextEdit="1"/>
              </p:cNvSpPr>
              <p:nvPr/>
            </p:nvSpPr>
            <p:spPr bwMode="auto">
              <a:xfrm>
                <a:off x="578328" y="4459884"/>
                <a:ext cx="1244122" cy="276999"/>
              </a:xfrm>
              <a:prstGeom prst="rect">
                <a:avLst/>
              </a:prstGeom>
              <a:blipFill>
                <a:blip r:embed="rId9"/>
                <a:stretch>
                  <a:fillRect l="-4040" t="-9091" r="-2020" b="-909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矩形 3">
                <a:extLst>
                  <a:ext uri="{FF2B5EF4-FFF2-40B4-BE49-F238E27FC236}">
                    <a16:creationId xmlns:a16="http://schemas.microsoft.com/office/drawing/2014/main" id="{894071A5-8BF6-0481-02BF-6F9ACFED15CC}"/>
                  </a:ext>
                </a:extLst>
              </p:cNvPr>
              <p:cNvSpPr>
                <a:spLocks noChangeArrowheads="1"/>
              </p:cNvSpPr>
              <p:nvPr/>
            </p:nvSpPr>
            <p:spPr bwMode="auto">
              <a:xfrm>
                <a:off x="499663" y="1102986"/>
                <a:ext cx="864433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None/>
                </a:pPr>
                <a:r>
                  <a:rPr lang="en-US" altLang="zh-TW" sz="1800" dirty="0"/>
                  <a:t>Elevate the real </a:t>
                </a:r>
                <a14:m>
                  <m:oMath xmlns:m="http://schemas.openxmlformats.org/officeDocument/2006/math">
                    <m:sSup>
                      <m:sSupPr>
                        <m:ctrlPr>
                          <a:rPr lang="en-US" altLang="zh-TW" sz="1800" b="0" i="1" dirty="0" smtClean="0">
                            <a:latin typeface="Cambria Math" panose="02040503050406030204" pitchFamily="18" charset="0"/>
                          </a:rPr>
                        </m:ctrlPr>
                      </m:sSupPr>
                      <m:e>
                        <m:r>
                          <a:rPr lang="en-US" altLang="zh-TW" sz="1800" i="1" dirty="0" smtClean="0">
                            <a:latin typeface="Cambria Math" panose="02040503050406030204" pitchFamily="18" charset="0"/>
                          </a:rPr>
                          <m:t>𝑥</m:t>
                        </m:r>
                      </m:e>
                      <m:sup>
                        <m:r>
                          <a:rPr lang="en-US" altLang="zh-TW" sz="1800" b="0" i="1" dirty="0" smtClean="0">
                            <a:latin typeface="Cambria Math" panose="02040503050406030204" pitchFamily="18" charset="0"/>
                          </a:rPr>
                          <m:t>′</m:t>
                        </m:r>
                      </m:sup>
                    </m:sSup>
                    <m:r>
                      <a:rPr lang="en-US" altLang="zh-TW" sz="1800" b="0" i="1" dirty="0" smtClean="0">
                        <a:latin typeface="Cambria Math" panose="02040503050406030204" pitchFamily="18" charset="0"/>
                      </a:rPr>
                      <m:t>𝑠</m:t>
                    </m:r>
                  </m:oMath>
                </a14:m>
                <a:r>
                  <a:rPr lang="en-US" altLang="zh-TW" sz="1800" dirty="0"/>
                  <a:t> into complex function. </a:t>
                </a:r>
                <a:r>
                  <a:rPr lang="en-US" altLang="zh-TW" sz="1800" dirty="0">
                    <a:cs typeface="Times New Roman" panose="02020603050405020304" pitchFamily="18" charset="0"/>
                  </a:rPr>
                  <a:t>Guess the solutions are the same exponential:</a:t>
                </a:r>
                <a:endParaRPr lang="en-US" sz="1800" dirty="0">
                  <a:cs typeface="Times New Roman" panose="02020603050405020304" pitchFamily="18" charset="0"/>
                </a:endParaRPr>
              </a:p>
            </p:txBody>
          </p:sp>
        </mc:Choice>
        <mc:Fallback xmlns="">
          <p:sp>
            <p:nvSpPr>
              <p:cNvPr id="11" name="矩形 3">
                <a:extLst>
                  <a:ext uri="{FF2B5EF4-FFF2-40B4-BE49-F238E27FC236}">
                    <a16:creationId xmlns:a16="http://schemas.microsoft.com/office/drawing/2014/main" id="{894071A5-8BF6-0481-02BF-6F9ACFED15CC}"/>
                  </a:ext>
                </a:extLst>
              </p:cNvPr>
              <p:cNvSpPr>
                <a:spLocks noRot="1" noChangeAspect="1" noMove="1" noResize="1" noEditPoints="1" noAdjustHandles="1" noChangeArrowheads="1" noChangeShapeType="1" noTextEdit="1"/>
              </p:cNvSpPr>
              <p:nvPr/>
            </p:nvSpPr>
            <p:spPr bwMode="auto">
              <a:xfrm>
                <a:off x="499663" y="1102986"/>
                <a:ext cx="8644337" cy="369332"/>
              </a:xfrm>
              <a:prstGeom prst="rect">
                <a:avLst/>
              </a:prstGeom>
              <a:blipFill>
                <a:blip r:embed="rId10"/>
                <a:stretch>
                  <a:fillRect l="-587"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4" name="TextBox 13">
            <a:extLst>
              <a:ext uri="{FF2B5EF4-FFF2-40B4-BE49-F238E27FC236}">
                <a16:creationId xmlns:a16="http://schemas.microsoft.com/office/drawing/2014/main" id="{CDC6A8BE-CF9D-3FA5-30BB-4A7A8EDE73C3}"/>
              </a:ext>
            </a:extLst>
          </p:cNvPr>
          <p:cNvSpPr txBox="1"/>
          <p:nvPr/>
        </p:nvSpPr>
        <p:spPr>
          <a:xfrm>
            <a:off x="544169" y="3257384"/>
            <a:ext cx="359228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Plug the guess into Eq.</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E82861E-B6EC-3562-ABAC-9A3811A6BA6E}"/>
                  </a:ext>
                </a:extLst>
              </p:cNvPr>
              <p:cNvSpPr txBox="1"/>
              <p:nvPr/>
            </p:nvSpPr>
            <p:spPr>
              <a:xfrm>
                <a:off x="494408" y="1463834"/>
                <a:ext cx="7969048" cy="37824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solution can be written as a constant column vector </a:t>
                </a:r>
                <a14:m>
                  <m:oMath xmlns:m="http://schemas.openxmlformats.org/officeDocument/2006/math">
                    <m:r>
                      <a:rPr lang="en-US" b="1" i="1">
                        <a:latin typeface="Cambria Math" panose="02040503050406030204" pitchFamily="18" charset="0"/>
                      </a:rPr>
                      <m:t>𝒂</m:t>
                    </m:r>
                  </m:oMath>
                </a14:m>
                <a:r>
                  <a:rPr lang="en-US" dirty="0">
                    <a:latin typeface="Times New Roman" panose="02020603050405020304" pitchFamily="18" charset="0"/>
                    <a:cs typeface="Times New Roman" panose="02020603050405020304" pitchFamily="18" charset="0"/>
                  </a:rPr>
                  <a:t> times the usual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r>
                          <a:rPr lang="en-US" i="1">
                            <a:latin typeface="Cambria Math" panose="02040503050406030204" pitchFamily="18" charset="0"/>
                            <a:ea typeface="Cambria Math" panose="02040503050406030204" pitchFamily="18" charset="0"/>
                          </a:rPr>
                          <m:t>𝑡</m:t>
                        </m:r>
                      </m:sup>
                    </m:sSup>
                    <m:r>
                      <a:rPr lang="en-US" b="0" i="1" smtClean="0">
                        <a:latin typeface="Cambria Math" panose="02040503050406030204" pitchFamily="18" charset="0"/>
                        <a:ea typeface="Cambria Math" panose="02040503050406030204" pitchFamily="18" charset="0"/>
                      </a:rPr>
                      <m:t>.</m:t>
                    </m:r>
                  </m:oMath>
                </a14:m>
                <a:endParaRPr lang="en-US" dirty="0">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0E82861E-B6EC-3562-ABAC-9A3811A6BA6E}"/>
                  </a:ext>
                </a:extLst>
              </p:cNvPr>
              <p:cNvSpPr txBox="1">
                <a:spLocks noRot="1" noChangeAspect="1" noMove="1" noResize="1" noEditPoints="1" noAdjustHandles="1" noChangeArrowheads="1" noChangeShapeType="1" noTextEdit="1"/>
              </p:cNvSpPr>
              <p:nvPr/>
            </p:nvSpPr>
            <p:spPr>
              <a:xfrm>
                <a:off x="494408" y="1463834"/>
                <a:ext cx="7969048" cy="378245"/>
              </a:xfrm>
              <a:prstGeom prst="rect">
                <a:avLst/>
              </a:prstGeom>
              <a:blipFill>
                <a:blip r:embed="rId11"/>
                <a:stretch>
                  <a:fillRect l="-477" t="-3333"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F7D14B8-8DEE-106D-1847-4DBF3BC5A633}"/>
                  </a:ext>
                </a:extLst>
              </p:cNvPr>
              <p:cNvSpPr txBox="1"/>
              <p:nvPr/>
            </p:nvSpPr>
            <p:spPr>
              <a:xfrm>
                <a:off x="518056" y="1835846"/>
                <a:ext cx="4572000" cy="369332"/>
              </a:xfrm>
              <a:prstGeom prst="rect">
                <a:avLst/>
              </a:prstGeom>
              <a:noFill/>
            </p:spPr>
            <p:txBody>
              <a:bodyPr wrap="square">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𝜔</m:t>
                    </m:r>
                  </m:oMath>
                </a14:m>
                <a:r>
                  <a:rPr lang="en-US" dirty="0">
                    <a:latin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a:t>
                </a:r>
                <a14:m>
                  <m:oMath xmlns:m="http://schemas.openxmlformats.org/officeDocument/2006/math">
                    <m:r>
                      <a:rPr lang="en-US" b="1" i="1">
                        <a:latin typeface="Cambria Math" panose="02040503050406030204" pitchFamily="18" charset="0"/>
                      </a:rPr>
                      <m:t>𝒂</m:t>
                    </m:r>
                  </m:oMath>
                </a14:m>
                <a:r>
                  <a:rPr lang="en-US" dirty="0">
                    <a:latin typeface="Times New Roman" panose="02020603050405020304" pitchFamily="18" charset="0"/>
                    <a:cs typeface="Times New Roman" panose="02020603050405020304" pitchFamily="18" charset="0"/>
                  </a:rPr>
                  <a:t> are to be determined.</a:t>
                </a:r>
              </a:p>
            </p:txBody>
          </p:sp>
        </mc:Choice>
        <mc:Fallback xmlns="">
          <p:sp>
            <p:nvSpPr>
              <p:cNvPr id="17" name="TextBox 16">
                <a:extLst>
                  <a:ext uri="{FF2B5EF4-FFF2-40B4-BE49-F238E27FC236}">
                    <a16:creationId xmlns:a16="http://schemas.microsoft.com/office/drawing/2014/main" id="{EF7D14B8-8DEE-106D-1847-4DBF3BC5A633}"/>
                  </a:ext>
                </a:extLst>
              </p:cNvPr>
              <p:cNvSpPr txBox="1">
                <a:spLocks noRot="1" noChangeAspect="1" noMove="1" noResize="1" noEditPoints="1" noAdjustHandles="1" noChangeArrowheads="1" noChangeShapeType="1" noTextEdit="1"/>
              </p:cNvSpPr>
              <p:nvPr/>
            </p:nvSpPr>
            <p:spPr>
              <a:xfrm>
                <a:off x="518056" y="1835846"/>
                <a:ext cx="4572000" cy="369332"/>
              </a:xfrm>
              <a:prstGeom prst="rect">
                <a:avLst/>
              </a:prstGeom>
              <a:blipFill>
                <a:blip r:embed="rId12"/>
                <a:stretch>
                  <a:fillRect t="-6667" b="-23333"/>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94657569-1403-5ED2-126A-5621A8A69FC3}"/>
              </a:ext>
            </a:extLst>
          </p:cNvPr>
          <p:cNvSpPr txBox="1"/>
          <p:nvPr/>
        </p:nvSpPr>
        <p:spPr>
          <a:xfrm>
            <a:off x="3456533" y="2812260"/>
            <a:ext cx="5445799"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Key idea is the two particle oscillate with one frequency.</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AF0F51E-C5BB-A077-8C1B-39183B834923}"/>
                  </a:ext>
                </a:extLst>
              </p:cNvPr>
              <p:cNvSpPr txBox="1"/>
              <p:nvPr/>
            </p:nvSpPr>
            <p:spPr bwMode="auto">
              <a:xfrm>
                <a:off x="578328" y="2852873"/>
                <a:ext cx="1222066" cy="285912"/>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DAF0F51E-C5BB-A077-8C1B-39183B834923}"/>
                  </a:ext>
                </a:extLst>
              </p:cNvPr>
              <p:cNvSpPr txBox="1">
                <a:spLocks noRot="1" noChangeAspect="1" noMove="1" noResize="1" noEditPoints="1" noAdjustHandles="1" noChangeArrowheads="1" noChangeShapeType="1" noTextEdit="1"/>
              </p:cNvSpPr>
              <p:nvPr/>
            </p:nvSpPr>
            <p:spPr bwMode="auto">
              <a:xfrm>
                <a:off x="578328" y="2852873"/>
                <a:ext cx="1222066" cy="285912"/>
              </a:xfrm>
              <a:prstGeom prst="rect">
                <a:avLst/>
              </a:prstGeom>
              <a:blipFill>
                <a:blip r:embed="rId13"/>
                <a:stretch>
                  <a:fillRect l="-2062" r="-1031" b="-125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5FE80D3-394A-24B7-0B13-2B3F6D7D649A}"/>
                  </a:ext>
                </a:extLst>
              </p:cNvPr>
              <p:cNvSpPr txBox="1"/>
              <p:nvPr/>
            </p:nvSpPr>
            <p:spPr bwMode="auto">
              <a:xfrm>
                <a:off x="2193023" y="2852873"/>
                <a:ext cx="1232709" cy="285912"/>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𝑥</m:t>
                          </m:r>
                        </m:e>
                        <m:sub>
                          <m:r>
                            <a:rPr lang="en-US" altLang="zh-TW" b="0" i="1" smtClean="0">
                              <a:latin typeface="Cambria Math" panose="02040503050406030204" pitchFamily="18" charset="0"/>
                            </a:rPr>
                            <m:t>2</m:t>
                          </m:r>
                        </m:sub>
                      </m:sSub>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b="0" i="1" smtClean="0">
                              <a:latin typeface="Cambria Math" panose="02040503050406030204" pitchFamily="18" charset="0"/>
                            </a:rPr>
                            <m:t>2</m:t>
                          </m:r>
                        </m:sub>
                      </m:sSub>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35FE80D3-394A-24B7-0B13-2B3F6D7D649A}"/>
                  </a:ext>
                </a:extLst>
              </p:cNvPr>
              <p:cNvSpPr txBox="1">
                <a:spLocks noRot="1" noChangeAspect="1" noMove="1" noResize="1" noEditPoints="1" noAdjustHandles="1" noChangeArrowheads="1" noChangeShapeType="1" noTextEdit="1"/>
              </p:cNvSpPr>
              <p:nvPr/>
            </p:nvSpPr>
            <p:spPr bwMode="auto">
              <a:xfrm>
                <a:off x="2193023" y="2852873"/>
                <a:ext cx="1232709" cy="285912"/>
              </a:xfrm>
              <a:prstGeom prst="rect">
                <a:avLst/>
              </a:prstGeom>
              <a:blipFill>
                <a:blip r:embed="rId14"/>
                <a:stretch>
                  <a:fillRect l="-2041" r="-1020" b="-125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2A18AB5-BD97-079B-495C-07A50251CD2B}"/>
                  </a:ext>
                </a:extLst>
              </p:cNvPr>
              <p:cNvSpPr txBox="1"/>
              <p:nvPr/>
            </p:nvSpPr>
            <p:spPr>
              <a:xfrm>
                <a:off x="457826" y="5113304"/>
                <a:ext cx="8168744"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The differential Equation of </a:t>
                </a:r>
                <a14:m>
                  <m:oMath xmlns:m="http://schemas.openxmlformats.org/officeDocument/2006/math">
                    <m:r>
                      <a:rPr lang="en-US" b="1" i="1">
                        <a:solidFill>
                          <a:srgbClr val="FF0000"/>
                        </a:solidFill>
                        <a:latin typeface="Cambria Math" panose="02040503050406030204" pitchFamily="18" charset="0"/>
                      </a:rPr>
                      <m:t>𝒙</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𝑡</m:t>
                    </m:r>
                    <m:r>
                      <a:rPr lang="en-US" b="0" i="1" smtClean="0">
                        <a:solidFill>
                          <a:srgbClr val="FF0000"/>
                        </a:solidFill>
                        <a:latin typeface="Cambria Math" panose="02040503050406030204" pitchFamily="18" charset="0"/>
                      </a:rPr>
                      <m:t>)</m:t>
                    </m:r>
                  </m:oMath>
                </a14:m>
                <a:r>
                  <a:rPr lang="en-US" dirty="0">
                    <a:solidFill>
                      <a:srgbClr val="FF0000"/>
                    </a:solidFill>
                    <a:latin typeface="Times New Roman" panose="02020603050405020304" pitchFamily="18" charset="0"/>
                    <a:cs typeface="Times New Roman" panose="02020603050405020304" pitchFamily="18" charset="0"/>
                  </a:rPr>
                  <a:t> is transformed into algebraic equation of </a:t>
                </a:r>
                <a14:m>
                  <m:oMath xmlns:m="http://schemas.openxmlformats.org/officeDocument/2006/math">
                    <m:r>
                      <a:rPr lang="en-US" altLang="zh-TW" b="1" i="1">
                        <a:solidFill>
                          <a:srgbClr val="FF0000"/>
                        </a:solidFill>
                        <a:latin typeface="Cambria Math" panose="02040503050406030204" pitchFamily="18" charset="0"/>
                        <a:ea typeface="Cambria Math"/>
                      </a:rPr>
                      <m:t>𝒂</m:t>
                    </m:r>
                  </m:oMath>
                </a14:m>
                <a:r>
                  <a:rPr lang="en-US" dirty="0">
                    <a:solidFill>
                      <a:srgbClr val="FF0000"/>
                    </a:solidFill>
                    <a:latin typeface="Times New Roman" panose="02020603050405020304" pitchFamily="18" charset="0"/>
                    <a:cs typeface="Times New Roman" panose="02020603050405020304" pitchFamily="18" charset="0"/>
                  </a:rPr>
                  <a:t>. </a:t>
                </a:r>
              </a:p>
            </p:txBody>
          </p:sp>
        </mc:Choice>
        <mc:Fallback xmlns="">
          <p:sp>
            <p:nvSpPr>
              <p:cNvPr id="16" name="TextBox 15">
                <a:extLst>
                  <a:ext uri="{FF2B5EF4-FFF2-40B4-BE49-F238E27FC236}">
                    <a16:creationId xmlns:a16="http://schemas.microsoft.com/office/drawing/2014/main" id="{C2A18AB5-BD97-079B-495C-07A50251CD2B}"/>
                  </a:ext>
                </a:extLst>
              </p:cNvPr>
              <p:cNvSpPr txBox="1">
                <a:spLocks noRot="1" noChangeAspect="1" noMove="1" noResize="1" noEditPoints="1" noAdjustHandles="1" noChangeArrowheads="1" noChangeShapeType="1" noTextEdit="1"/>
              </p:cNvSpPr>
              <p:nvPr/>
            </p:nvSpPr>
            <p:spPr>
              <a:xfrm>
                <a:off x="457826" y="5113304"/>
                <a:ext cx="8168744" cy="369332"/>
              </a:xfrm>
              <a:prstGeom prst="rect">
                <a:avLst/>
              </a:prstGeom>
              <a:blipFill>
                <a:blip r:embed="rId15"/>
                <a:stretch>
                  <a:fillRect l="-621"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116330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 calcmode="lin" valueType="num">
                                      <p:cBhvr additive="base">
                                        <p:cTn id="4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fill="hold"/>
                                        <p:tgtEl>
                                          <p:spTgt spid="4"/>
                                        </p:tgtEl>
                                        <p:attrNameLst>
                                          <p:attrName>ppt_x</p:attrName>
                                        </p:attrNameLst>
                                      </p:cBhvr>
                                      <p:tavLst>
                                        <p:tav tm="0">
                                          <p:val>
                                            <p:strVal val="#ppt_x"/>
                                          </p:val>
                                        </p:tav>
                                        <p:tav tm="100000">
                                          <p:val>
                                            <p:strVal val="#ppt_x"/>
                                          </p:val>
                                        </p:tav>
                                      </p:tavLst>
                                    </p:anim>
                                    <p:anim calcmode="lin" valueType="num">
                                      <p:cBhvr additive="base">
                                        <p:cTn id="68" dur="500" fill="hold"/>
                                        <p:tgtEl>
                                          <p:spTgt spid="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P spid="4" grpId="0"/>
      <p:bldP spid="10" grpId="0"/>
      <p:bldP spid="8" grpId="0" animBg="1"/>
      <p:bldP spid="11" grpId="0"/>
      <p:bldP spid="15" grpId="0"/>
      <p:bldP spid="17" grpId="0"/>
      <p:bldP spid="9" grpId="0"/>
      <p:bldP spid="12" grpId="0" animBg="1"/>
      <p:bldP spid="13"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85A28-ED54-BD0D-D6F8-C1C5DAF161AD}"/>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79A2B69-04AC-AEB0-5BC0-658849F1AD85}"/>
                  </a:ext>
                </a:extLst>
              </p:cNvPr>
              <p:cNvSpPr txBox="1"/>
              <p:nvPr/>
            </p:nvSpPr>
            <p:spPr bwMode="auto">
              <a:xfrm>
                <a:off x="891617" y="1426290"/>
                <a:ext cx="1235338"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1" i="1" smtClean="0">
                          <a:latin typeface="Cambria Math" panose="02040503050406030204" pitchFamily="18" charset="0"/>
                          <a:ea typeface="Cambria Math"/>
                        </a:rPr>
                        <m:t>𝒂</m:t>
                      </m:r>
                    </m:oMath>
                  </m:oMathPara>
                </a14:m>
                <a:endParaRPr lang="en-US" sz="1800"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779A2B69-04AC-AEB0-5BC0-658849F1AD85}"/>
                  </a:ext>
                </a:extLst>
              </p:cNvPr>
              <p:cNvSpPr txBox="1">
                <a:spLocks noRot="1" noChangeAspect="1" noMove="1" noResize="1" noEditPoints="1" noAdjustHandles="1" noChangeArrowheads="1" noChangeShapeType="1" noTextEdit="1"/>
              </p:cNvSpPr>
              <p:nvPr/>
            </p:nvSpPr>
            <p:spPr bwMode="auto">
              <a:xfrm>
                <a:off x="891617" y="1426290"/>
                <a:ext cx="1235338" cy="276999"/>
              </a:xfrm>
              <a:prstGeom prst="rect">
                <a:avLst/>
              </a:prstGeom>
              <a:blipFill>
                <a:blip r:embed="rId2"/>
                <a:stretch>
                  <a:fillRect l="-4082" t="-4545" r="-2041" b="-909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56A9BA7-65BB-F100-2D41-D042407AD09D}"/>
                  </a:ext>
                </a:extLst>
              </p:cNvPr>
              <p:cNvSpPr txBox="1"/>
              <p:nvPr/>
            </p:nvSpPr>
            <p:spPr bwMode="auto">
              <a:xfrm>
                <a:off x="3124200" y="1143000"/>
                <a:ext cx="3297872" cy="714683"/>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r>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556A9BA7-65BB-F100-2D41-D042407AD09D}"/>
                  </a:ext>
                </a:extLst>
              </p:cNvPr>
              <p:cNvSpPr txBox="1">
                <a:spLocks noRot="1" noChangeAspect="1" noMove="1" noResize="1" noEditPoints="1" noAdjustHandles="1" noChangeArrowheads="1" noChangeShapeType="1" noTextEdit="1"/>
              </p:cNvSpPr>
              <p:nvPr/>
            </p:nvSpPr>
            <p:spPr bwMode="auto">
              <a:xfrm>
                <a:off x="3124200" y="1143000"/>
                <a:ext cx="3297872" cy="714683"/>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A11F1C9-4D8A-138A-F2FF-8F528C491D56}"/>
                  </a:ext>
                </a:extLst>
              </p:cNvPr>
              <p:cNvSpPr txBox="1"/>
              <p:nvPr/>
            </p:nvSpPr>
            <p:spPr bwMode="auto">
              <a:xfrm>
                <a:off x="880731" y="2270980"/>
                <a:ext cx="1797993"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b="1" i="1" smtClean="0">
                              <a:latin typeface="Cambria Math" panose="02040503050406030204" pitchFamily="18" charset="0"/>
                            </a:rPr>
                          </m:ctrlPr>
                        </m:dPr>
                        <m:e>
                          <m:r>
                            <a:rPr lang="en-US" b="1" i="1">
                              <a:latin typeface="Cambria Math" panose="02040503050406030204" pitchFamily="18" charset="0"/>
                            </a:rPr>
                            <m:t>𝑨</m:t>
                          </m:r>
                          <m:r>
                            <a:rPr lang="en-US" b="1" i="1" smtClean="0">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r>
                            <a:rPr lang="en-US" altLang="zh-TW" b="1" i="1" smtClean="0">
                              <a:latin typeface="Cambria Math" panose="02040503050406030204" pitchFamily="18" charset="0"/>
                              <a:ea typeface="Cambria Math"/>
                            </a:rPr>
                            <m:t>𝑰</m:t>
                          </m:r>
                        </m:e>
                      </m:d>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r>
                        <a:rPr lang="en-US" altLang="zh-TW" sz="1800" b="0" i="1" smtClean="0">
                          <a:latin typeface="Cambria Math" panose="02040503050406030204" pitchFamily="18" charset="0"/>
                          <a:ea typeface="Cambria Math"/>
                        </a:rPr>
                        <m:t>0</m:t>
                      </m:r>
                    </m:oMath>
                  </m:oMathPara>
                </a14:m>
                <a:endParaRPr lang="en-US" sz="1800" dirty="0">
                  <a:latin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7A11F1C9-4D8A-138A-F2FF-8F528C491D56}"/>
                  </a:ext>
                </a:extLst>
              </p:cNvPr>
              <p:cNvSpPr txBox="1">
                <a:spLocks noRot="1" noChangeAspect="1" noMove="1" noResize="1" noEditPoints="1" noAdjustHandles="1" noChangeArrowheads="1" noChangeShapeType="1" noTextEdit="1"/>
              </p:cNvSpPr>
              <p:nvPr/>
            </p:nvSpPr>
            <p:spPr bwMode="auto">
              <a:xfrm>
                <a:off x="880731" y="2270980"/>
                <a:ext cx="1797993" cy="276999"/>
              </a:xfrm>
              <a:prstGeom prst="rect">
                <a:avLst/>
              </a:prstGeom>
              <a:blipFill>
                <a:blip r:embed="rId4"/>
                <a:stretch>
                  <a:fillRect t="-9091" r="-2817" b="-909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72E5A0C-64CB-5EBC-03BB-B682BF8F80D9}"/>
                  </a:ext>
                </a:extLst>
              </p:cNvPr>
              <p:cNvSpPr txBox="1"/>
              <p:nvPr/>
            </p:nvSpPr>
            <p:spPr bwMode="auto">
              <a:xfrm>
                <a:off x="3124200" y="2049805"/>
                <a:ext cx="3735864" cy="714683"/>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sz="1800" i="1">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b="1"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r>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b="1"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C72E5A0C-64CB-5EBC-03BB-B682BF8F80D9}"/>
                  </a:ext>
                </a:extLst>
              </p:cNvPr>
              <p:cNvSpPr txBox="1">
                <a:spLocks noRot="1" noChangeAspect="1" noMove="1" noResize="1" noEditPoints="1" noAdjustHandles="1" noChangeArrowheads="1" noChangeShapeType="1" noTextEdit="1"/>
              </p:cNvSpPr>
              <p:nvPr/>
            </p:nvSpPr>
            <p:spPr bwMode="auto">
              <a:xfrm>
                <a:off x="3124200" y="2049805"/>
                <a:ext cx="3735864" cy="714683"/>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CF0CF46-DD60-BED0-131C-73FE012592EB}"/>
                  </a:ext>
                </a:extLst>
              </p:cNvPr>
              <p:cNvSpPr txBox="1"/>
              <p:nvPr/>
            </p:nvSpPr>
            <p:spPr>
              <a:xfrm>
                <a:off x="838946" y="2928465"/>
                <a:ext cx="8377588" cy="369332"/>
              </a:xfrm>
              <a:prstGeom prst="rect">
                <a:avLst/>
              </a:prstGeom>
              <a:noFill/>
            </p:spPr>
            <p:txBody>
              <a:bodyPr wrap="square">
                <a:spAutoFit/>
              </a:bodyPr>
              <a:lstStyle/>
              <a:p>
                <a:r>
                  <a:rPr lang="en-US" sz="1800" dirty="0">
                    <a:latin typeface="Times New Roman" panose="02020603050405020304" pitchFamily="18" charset="0"/>
                    <a:cs typeface="Times New Roman" panose="02020603050405020304" pitchFamily="18" charset="0"/>
                  </a:rPr>
                  <a:t>If the matrix </a:t>
                </a:r>
                <a14:m>
                  <m:oMath xmlns:m="http://schemas.openxmlformats.org/officeDocument/2006/math">
                    <m:d>
                      <m:dPr>
                        <m:ctrlPr>
                          <a:rPr lang="en-US" sz="1800" b="1" i="1" smtClean="0">
                            <a:latin typeface="Cambria Math" panose="02040503050406030204" pitchFamily="18" charset="0"/>
                          </a:rPr>
                        </m:ctrlPr>
                      </m:dPr>
                      <m:e>
                        <m:r>
                          <a:rPr lang="en-US" b="1" i="1">
                            <a:latin typeface="Cambria Math" panose="02040503050406030204" pitchFamily="18" charset="0"/>
                          </a:rPr>
                          <m:t>𝑨</m:t>
                        </m:r>
                        <m:r>
                          <a:rPr lang="en-US" b="1" i="1" smtClean="0">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d>
                  </m:oMath>
                </a14:m>
                <a:r>
                  <a:rPr lang="en-US" dirty="0">
                    <a:latin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has an inverse matrix </a:t>
                </a:r>
                <a14:m>
                  <m:oMath xmlns:m="http://schemas.openxmlformats.org/officeDocument/2006/math">
                    <m:sSup>
                      <m:sSupPr>
                        <m:ctrlPr>
                          <a:rPr lang="en-US" altLang="zh-TW" b="1" i="1" smtClean="0">
                            <a:latin typeface="Cambria Math" panose="02040503050406030204" pitchFamily="18" charset="0"/>
                            <a:ea typeface="Cambria Math"/>
                          </a:rPr>
                        </m:ctrlPr>
                      </m:sSupPr>
                      <m:e>
                        <m:d>
                          <m:dPr>
                            <m:ctrlPr>
                              <a:rPr lang="en-US" b="1" i="1">
                                <a:latin typeface="Cambria Math" panose="02040503050406030204" pitchFamily="18" charset="0"/>
                              </a:rPr>
                            </m:ctrlPr>
                          </m:dPr>
                          <m:e>
                            <m:r>
                              <a:rPr lang="en-US" b="1" i="1">
                                <a:latin typeface="Cambria Math" panose="02040503050406030204" pitchFamily="18" charset="0"/>
                              </a:rPr>
                              <m:t>𝑨</m:t>
                            </m:r>
                            <m:r>
                              <a:rPr lang="en-US" b="1"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d>
                      </m:e>
                      <m:sup>
                        <m:r>
                          <a:rPr lang="en-US" altLang="zh-TW" b="0" i="1" smtClean="0">
                            <a:latin typeface="Cambria Math" panose="02040503050406030204" pitchFamily="18" charset="0"/>
                            <a:ea typeface="Cambria Math"/>
                          </a:rPr>
                          <m:t>−1</m:t>
                        </m:r>
                      </m:sup>
                    </m:sSup>
                  </m:oMath>
                </a14:m>
                <a:r>
                  <a:rPr lang="en-US" dirty="0">
                    <a:latin typeface="Times New Roman" panose="02020603050405020304" pitchFamily="18" charset="0"/>
                    <a:cs typeface="Times New Roman" panose="02020603050405020304" pitchFamily="18" charset="0"/>
                  </a:rPr>
                  <a:t>, </a:t>
                </a:r>
                <a14:m>
                  <m:oMath xmlns:m="http://schemas.openxmlformats.org/officeDocument/2006/math">
                    <m:r>
                      <a:rPr lang="en-US" b="1" i="1">
                        <a:latin typeface="Cambria Math" panose="02040503050406030204" pitchFamily="18" charset="0"/>
                      </a:rPr>
                      <m:t>𝒂</m:t>
                    </m:r>
                  </m:oMath>
                </a14:m>
                <a:r>
                  <a:rPr lang="en-US" dirty="0">
                    <a:latin typeface="Times New Roman" panose="02020603050405020304" pitchFamily="18" charset="0"/>
                    <a:cs typeface="Times New Roman" panose="02020603050405020304" pitchFamily="18" charset="0"/>
                  </a:rPr>
                  <a:t> equals 0. </a:t>
                </a:r>
              </a:p>
            </p:txBody>
          </p:sp>
        </mc:Choice>
        <mc:Fallback xmlns="">
          <p:sp>
            <p:nvSpPr>
              <p:cNvPr id="24" name="TextBox 23">
                <a:extLst>
                  <a:ext uri="{FF2B5EF4-FFF2-40B4-BE49-F238E27FC236}">
                    <a16:creationId xmlns:a16="http://schemas.microsoft.com/office/drawing/2014/main" id="{4CF0CF46-DD60-BED0-131C-73FE012592EB}"/>
                  </a:ext>
                </a:extLst>
              </p:cNvPr>
              <p:cNvSpPr txBox="1">
                <a:spLocks noRot="1" noChangeAspect="1" noMove="1" noResize="1" noEditPoints="1" noAdjustHandles="1" noChangeArrowheads="1" noChangeShapeType="1" noTextEdit="1"/>
              </p:cNvSpPr>
              <p:nvPr/>
            </p:nvSpPr>
            <p:spPr>
              <a:xfrm>
                <a:off x="838946" y="2928465"/>
                <a:ext cx="8377588" cy="369332"/>
              </a:xfrm>
              <a:prstGeom prst="rect">
                <a:avLst/>
              </a:prstGeom>
              <a:blipFill>
                <a:blip r:embed="rId6"/>
                <a:stretch>
                  <a:fillRect l="-758"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3B34D7C-057C-9AF1-CB63-C4EF8F65BCB0}"/>
                  </a:ext>
                </a:extLst>
              </p:cNvPr>
              <p:cNvSpPr txBox="1"/>
              <p:nvPr/>
            </p:nvSpPr>
            <p:spPr>
              <a:xfrm>
                <a:off x="820609" y="4233106"/>
                <a:ext cx="785719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Unless, </a:t>
                </a:r>
                <a:r>
                  <a:rPr lang="en-US" dirty="0">
                    <a:solidFill>
                      <a:srgbClr val="FF0000"/>
                    </a:solidFill>
                    <a:latin typeface="Times New Roman" panose="02020603050405020304" pitchFamily="18" charset="0"/>
                    <a:cs typeface="Times New Roman" panose="02020603050405020304" pitchFamily="18" charset="0"/>
                  </a:rPr>
                  <a:t>determinant </a:t>
                </a:r>
                <a14:m>
                  <m:oMath xmlns:m="http://schemas.openxmlformats.org/officeDocument/2006/math">
                    <m:d>
                      <m:dPr>
                        <m:begChr m:val="|"/>
                        <m:endChr m:val="|"/>
                        <m:ctrlPr>
                          <a:rPr lang="en-US" i="1" smtClean="0">
                            <a:solidFill>
                              <a:srgbClr val="FF0000"/>
                            </a:solidFill>
                            <a:latin typeface="Cambria Math" panose="02040503050406030204" pitchFamily="18" charset="0"/>
                            <a:cs typeface="Times New Roman" panose="02020603050405020304" pitchFamily="18" charset="0"/>
                          </a:rPr>
                        </m:ctrlPr>
                      </m:dPr>
                      <m:e>
                        <m:r>
                          <a:rPr lang="en-US" b="1" i="1">
                            <a:solidFill>
                              <a:srgbClr val="FF0000"/>
                            </a:solidFill>
                            <a:latin typeface="Cambria Math" panose="02040503050406030204" pitchFamily="18" charset="0"/>
                          </a:rPr>
                          <m:t>𝑨</m:t>
                        </m:r>
                        <m:r>
                          <a:rPr lang="en-US" b="1" i="1">
                            <a:solidFill>
                              <a:srgbClr val="FF0000"/>
                            </a:solidFill>
                            <a:latin typeface="Cambria Math" panose="02040503050406030204" pitchFamily="18" charset="0"/>
                          </a:rPr>
                          <m:t>−</m:t>
                        </m:r>
                        <m:sSup>
                          <m:sSupPr>
                            <m:ctrlPr>
                              <a:rPr lang="en-US" altLang="zh-TW" i="1">
                                <a:solidFill>
                                  <a:srgbClr val="FF0000"/>
                                </a:solidFill>
                                <a:latin typeface="Cambria Math" panose="02040503050406030204" pitchFamily="18" charset="0"/>
                                <a:ea typeface="Cambria Math"/>
                              </a:rPr>
                            </m:ctrlPr>
                          </m:sSupPr>
                          <m:e>
                            <m:r>
                              <a:rPr lang="en-US" altLang="zh-TW" i="1">
                                <a:solidFill>
                                  <a:srgbClr val="FF0000"/>
                                </a:solidFill>
                                <a:latin typeface="Cambria Math" panose="02040503050406030204" pitchFamily="18" charset="0"/>
                                <a:ea typeface="Cambria Math" panose="02040503050406030204" pitchFamily="18" charset="0"/>
                              </a:rPr>
                              <m:t>𝜔</m:t>
                            </m:r>
                          </m:e>
                          <m:sup>
                            <m:r>
                              <a:rPr lang="en-US" altLang="zh-TW" i="1">
                                <a:solidFill>
                                  <a:srgbClr val="FF0000"/>
                                </a:solidFill>
                                <a:latin typeface="Cambria Math" panose="02040503050406030204" pitchFamily="18" charset="0"/>
                                <a:ea typeface="Cambria Math"/>
                              </a:rPr>
                              <m:t>2</m:t>
                            </m:r>
                          </m:sup>
                        </m:sSup>
                      </m:e>
                    </m:d>
                    <m:r>
                      <a:rPr lang="en-US" b="0" i="1" smtClean="0">
                        <a:solidFill>
                          <a:srgbClr val="FF0000"/>
                        </a:solidFill>
                        <a:latin typeface="Cambria Math" panose="02040503050406030204" pitchFamily="18" charset="0"/>
                        <a:cs typeface="Times New Roman" panose="02020603050405020304" pitchFamily="18" charset="0"/>
                      </a:rPr>
                      <m:t>=0.</m:t>
                    </m:r>
                  </m:oMath>
                </a14:m>
                <a:r>
                  <a:rPr lang="en-US" dirty="0">
                    <a:latin typeface="Times New Roman" panose="02020603050405020304" pitchFamily="18" charset="0"/>
                    <a:cs typeface="Times New Roman" panose="02020603050405020304" pitchFamily="18" charset="0"/>
                  </a:rPr>
                  <a:t> Then inverse matrix </a:t>
                </a:r>
                <a14:m>
                  <m:oMath xmlns:m="http://schemas.openxmlformats.org/officeDocument/2006/math">
                    <m:sSup>
                      <m:sSupPr>
                        <m:ctrlPr>
                          <a:rPr lang="en-US" altLang="zh-TW" b="1" i="1">
                            <a:latin typeface="Cambria Math" panose="02040503050406030204" pitchFamily="18" charset="0"/>
                            <a:ea typeface="Cambria Math"/>
                          </a:rPr>
                        </m:ctrlPr>
                      </m:sSupPr>
                      <m:e>
                        <m:d>
                          <m:dPr>
                            <m:ctrlPr>
                              <a:rPr lang="en-US" b="1" i="1">
                                <a:latin typeface="Cambria Math" panose="02040503050406030204" pitchFamily="18" charset="0"/>
                              </a:rPr>
                            </m:ctrlPr>
                          </m:dPr>
                          <m:e>
                            <m:r>
                              <a:rPr lang="en-US" b="1" i="1">
                                <a:latin typeface="Cambria Math" panose="02040503050406030204" pitchFamily="18" charset="0"/>
                              </a:rPr>
                              <m:t>𝑨</m:t>
                            </m:r>
                            <m:r>
                              <a:rPr lang="en-US" b="1"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d>
                      </m:e>
                      <m:sup>
                        <m:r>
                          <a:rPr lang="en-US" altLang="zh-TW" i="1">
                            <a:latin typeface="Cambria Math" panose="02040503050406030204" pitchFamily="18" charset="0"/>
                            <a:ea typeface="Cambria Math"/>
                          </a:rPr>
                          <m:t>−1</m:t>
                        </m:r>
                      </m:sup>
                    </m:sSup>
                  </m:oMath>
                </a14:m>
                <a:r>
                  <a:rPr lang="en-US" dirty="0">
                    <a:latin typeface="Times New Roman" panose="02020603050405020304" pitchFamily="18" charset="0"/>
                    <a:cs typeface="Times New Roman" panose="02020603050405020304" pitchFamily="18" charset="0"/>
                  </a:rPr>
                  <a:t> does not exist. </a:t>
                </a:r>
              </a:p>
            </p:txBody>
          </p:sp>
        </mc:Choice>
        <mc:Fallback xmlns="">
          <p:sp>
            <p:nvSpPr>
              <p:cNvPr id="25" name="TextBox 24">
                <a:extLst>
                  <a:ext uri="{FF2B5EF4-FFF2-40B4-BE49-F238E27FC236}">
                    <a16:creationId xmlns:a16="http://schemas.microsoft.com/office/drawing/2014/main" id="{F3B34D7C-057C-9AF1-CB63-C4EF8F65BCB0}"/>
                  </a:ext>
                </a:extLst>
              </p:cNvPr>
              <p:cNvSpPr txBox="1">
                <a:spLocks noRot="1" noChangeAspect="1" noMove="1" noResize="1" noEditPoints="1" noAdjustHandles="1" noChangeArrowheads="1" noChangeShapeType="1" noTextEdit="1"/>
              </p:cNvSpPr>
              <p:nvPr/>
            </p:nvSpPr>
            <p:spPr>
              <a:xfrm>
                <a:off x="820609" y="4233106"/>
                <a:ext cx="7857194" cy="369332"/>
              </a:xfrm>
              <a:prstGeom prst="rect">
                <a:avLst/>
              </a:prstGeom>
              <a:blipFill>
                <a:blip r:embed="rId7"/>
                <a:stretch>
                  <a:fillRect l="-645" t="-6667" r="-968"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F8F97C3-CB1E-3EA3-D6A3-DAC0BE8D04A5}"/>
                  </a:ext>
                </a:extLst>
              </p:cNvPr>
              <p:cNvSpPr txBox="1"/>
              <p:nvPr/>
            </p:nvSpPr>
            <p:spPr bwMode="auto">
              <a:xfrm>
                <a:off x="3135923" y="5024976"/>
                <a:ext cx="3020672" cy="708592"/>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800"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a:rPr lang="en-US" altLang="zh-TW" i="1">
                                    <a:latin typeface="Cambria Math" panose="02040503050406030204" pitchFamily="18" charset="0"/>
                                  </a:rPr>
                                  <m:t>2</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r>
                                  <a:rPr lang="en-US" b="1"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e>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e>
                            </m:mr>
                            <m:mr>
                              <m:e>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e>
                              <m:e>
                                <m:r>
                                  <a:rPr lang="en-US" altLang="zh-TW" i="1">
                                    <a:latin typeface="Cambria Math" panose="02040503050406030204" pitchFamily="18" charset="0"/>
                                  </a:rPr>
                                  <m:t>2</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r>
                                  <a:rPr lang="en-US" b="1"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mr>
                          </m:m>
                        </m:e>
                      </m:d>
                      <m:r>
                        <a:rPr lang="en-US" altLang="zh-TW"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FF8F97C3-CB1E-3EA3-D6A3-DAC0BE8D04A5}"/>
                  </a:ext>
                </a:extLst>
              </p:cNvPr>
              <p:cNvSpPr txBox="1">
                <a:spLocks noRot="1" noChangeAspect="1" noMove="1" noResize="1" noEditPoints="1" noAdjustHandles="1" noChangeArrowheads="1" noChangeShapeType="1" noTextEdit="1"/>
              </p:cNvSpPr>
              <p:nvPr/>
            </p:nvSpPr>
            <p:spPr bwMode="auto">
              <a:xfrm>
                <a:off x="3135923" y="5024976"/>
                <a:ext cx="3020672" cy="708592"/>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文字方塊 13">
                <a:extLst>
                  <a:ext uri="{FF2B5EF4-FFF2-40B4-BE49-F238E27FC236}">
                    <a16:creationId xmlns:a16="http://schemas.microsoft.com/office/drawing/2014/main" id="{BB06D013-FD5F-96CF-1DA9-F1EB4A65167D}"/>
                  </a:ext>
                </a:extLst>
              </p:cNvPr>
              <p:cNvSpPr txBox="1"/>
              <p:nvPr/>
            </p:nvSpPr>
            <p:spPr bwMode="auto">
              <a:xfrm>
                <a:off x="3112470" y="5873656"/>
                <a:ext cx="2602187"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d>
                            <m:dPr>
                              <m:ctrlPr>
                                <a:rPr lang="en-US" altLang="zh-TW" sz="1800" i="1">
                                  <a:latin typeface="Cambria Math" panose="02040503050406030204" pitchFamily="18" charset="0"/>
                                </a:rPr>
                              </m:ctrlPr>
                            </m:dPr>
                            <m:e>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0" i="1" smtClean="0">
                                  <a:latin typeface="Cambria Math" panose="02040503050406030204" pitchFamily="18" charset="0"/>
                                  <a:ea typeface="Cambria Math"/>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d>
                        </m:e>
                        <m:sup>
                          <m:r>
                            <a:rPr lang="en-US" altLang="zh-TW" sz="1800" b="0" i="1" smtClean="0">
                              <a:latin typeface="Cambria Math" panose="02040503050406030204" pitchFamily="18" charset="0"/>
                            </a:rPr>
                            <m:t>2</m:t>
                          </m:r>
                        </m:sup>
                      </m:sSup>
                      <m:r>
                        <a:rPr lang="en-US" altLang="zh-TW" sz="1800" b="0" i="1" smtClean="0">
                          <a:latin typeface="Cambria Math" panose="02040503050406030204" pitchFamily="18" charset="0"/>
                        </a:rPr>
                        <m:t>−</m:t>
                      </m:r>
                      <m:sSup>
                        <m:sSupPr>
                          <m:ctrlPr>
                            <a:rPr lang="en-US" altLang="zh-TW" sz="1800" i="1">
                              <a:latin typeface="Cambria Math" panose="02040503050406030204" pitchFamily="18" charset="0"/>
                            </a:rPr>
                          </m:ctrlPr>
                        </m:sSupPr>
                        <m:e>
                          <m:d>
                            <m:dPr>
                              <m:ctrlPr>
                                <a:rPr lang="en-US" altLang="zh-TW" sz="1800" i="1" smtClean="0">
                                  <a:latin typeface="Cambria Math" panose="02040503050406030204" pitchFamily="18" charset="0"/>
                                </a:rPr>
                              </m:ctrlPr>
                            </m:dPr>
                            <m:e>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d>
                        </m:e>
                        <m:sup>
                          <m:r>
                            <a:rPr lang="en-US" altLang="zh-TW" sz="1800" i="1">
                              <a:latin typeface="Cambria Math" panose="02040503050406030204" pitchFamily="18" charset="0"/>
                            </a:rPr>
                            <m:t>2</m:t>
                          </m:r>
                        </m:sup>
                      </m:sSup>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27" name="文字方塊 13">
                <a:extLst>
                  <a:ext uri="{FF2B5EF4-FFF2-40B4-BE49-F238E27FC236}">
                    <a16:creationId xmlns:a16="http://schemas.microsoft.com/office/drawing/2014/main" id="{BB06D013-FD5F-96CF-1DA9-F1EB4A65167D}"/>
                  </a:ext>
                </a:extLst>
              </p:cNvPr>
              <p:cNvSpPr txBox="1">
                <a:spLocks noRot="1" noChangeAspect="1" noMove="1" noResize="1" noEditPoints="1" noAdjustHandles="1" noChangeArrowheads="1" noChangeShapeType="1" noTextEdit="1"/>
              </p:cNvSpPr>
              <p:nvPr/>
            </p:nvSpPr>
            <p:spPr bwMode="auto">
              <a:xfrm>
                <a:off x="3112470" y="5873656"/>
                <a:ext cx="2602187" cy="282450"/>
              </a:xfrm>
              <a:prstGeom prst="rect">
                <a:avLst/>
              </a:prstGeom>
              <a:blipFill>
                <a:blip r:embed="rId9"/>
                <a:stretch>
                  <a:fillRect r="-1951" b="-17391"/>
                </a:stretch>
              </a:blipFill>
              <a:ln w="9525">
                <a:noFill/>
                <a:miter lim="800000"/>
                <a:headEnd/>
                <a:tailEnd/>
              </a:ln>
            </p:spPr>
            <p:txBody>
              <a:bodyPr/>
              <a:lstStyle/>
              <a:p>
                <a:r>
                  <a:rPr lang="en-US">
                    <a:noFill/>
                  </a:rPr>
                  <a:t> </a:t>
                </a:r>
              </a:p>
            </p:txBody>
          </p:sp>
        </mc:Fallback>
      </mc:AlternateContent>
      <p:sp>
        <p:nvSpPr>
          <p:cNvPr id="8" name="TextBox 7">
            <a:extLst>
              <a:ext uri="{FF2B5EF4-FFF2-40B4-BE49-F238E27FC236}">
                <a16:creationId xmlns:a16="http://schemas.microsoft.com/office/drawing/2014/main" id="{FD44D3BA-19EF-B2D1-E3D1-9066ECDF47B7}"/>
              </a:ext>
            </a:extLst>
          </p:cNvPr>
          <p:cNvSpPr txBox="1"/>
          <p:nvPr/>
        </p:nvSpPr>
        <p:spPr>
          <a:xfrm>
            <a:off x="880731" y="639738"/>
            <a:ext cx="412774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To solve eigenvalue problem:</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ADBDCBC-2567-9841-01CF-5EDD03589728}"/>
                  </a:ext>
                </a:extLst>
              </p:cNvPr>
              <p:cNvSpPr txBox="1"/>
              <p:nvPr/>
            </p:nvSpPr>
            <p:spPr>
              <a:xfrm>
                <a:off x="2798680" y="3297797"/>
                <a:ext cx="3239692" cy="554254"/>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𝒂</m:t>
                      </m:r>
                      <m:r>
                        <a:rPr lang="en-US" b="0" i="0" smtClean="0">
                          <a:latin typeface="Cambria Math" panose="02040503050406030204" pitchFamily="18" charset="0"/>
                        </a:rPr>
                        <m:t>=</m:t>
                      </m:r>
                      <m:sSup>
                        <m:sSupPr>
                          <m:ctrlPr>
                            <a:rPr lang="en-US" altLang="zh-TW" b="1" i="1">
                              <a:latin typeface="Cambria Math" panose="02040503050406030204" pitchFamily="18" charset="0"/>
                              <a:ea typeface="Cambria Math"/>
                            </a:rPr>
                          </m:ctrlPr>
                        </m:sSupPr>
                        <m:e>
                          <m:d>
                            <m:dPr>
                              <m:ctrlPr>
                                <a:rPr lang="en-US" b="1" i="1">
                                  <a:latin typeface="Cambria Math" panose="02040503050406030204" pitchFamily="18" charset="0"/>
                                </a:rPr>
                              </m:ctrlPr>
                            </m:dPr>
                            <m:e>
                              <m:r>
                                <a:rPr lang="en-US" b="1" i="1">
                                  <a:latin typeface="Cambria Math" panose="02040503050406030204" pitchFamily="18" charset="0"/>
                                </a:rPr>
                                <m:t>𝑨</m:t>
                              </m:r>
                              <m:r>
                                <a:rPr lang="en-US" b="1"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d>
                        </m:e>
                        <m:sup>
                          <m:r>
                            <a:rPr lang="en-US" altLang="zh-TW" i="1">
                              <a:latin typeface="Cambria Math" panose="02040503050406030204" pitchFamily="18" charset="0"/>
                              <a:ea typeface="Cambria Math"/>
                            </a:rPr>
                            <m:t>−1</m:t>
                          </m:r>
                        </m:sup>
                      </m:sSup>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altLang="zh-TW" b="0" i="1" smtClean="0">
                                    <a:latin typeface="Cambria Math" panose="02040503050406030204" pitchFamily="18" charset="0"/>
                                  </a:rPr>
                                  <m:t>0</m:t>
                                </m:r>
                              </m:e>
                            </m:mr>
                            <m:mr>
                              <m:e>
                                <m:r>
                                  <a:rPr lang="en-US" altLang="zh-TW" b="0" i="1" smtClean="0">
                                    <a:latin typeface="Cambria Math" panose="02040503050406030204" pitchFamily="18" charset="0"/>
                                  </a:rPr>
                                  <m:t>0</m:t>
                                </m:r>
                              </m:e>
                            </m:mr>
                          </m:m>
                        </m:e>
                      </m:d>
                      <m:r>
                        <a:rPr lang="en-US" altLang="zh-TW" b="0" i="1" smtClean="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altLang="zh-TW" i="1">
                                    <a:latin typeface="Cambria Math" panose="02040503050406030204" pitchFamily="18" charset="0"/>
                                  </a:rPr>
                                  <m:t>0</m:t>
                                </m:r>
                              </m:e>
                            </m:mr>
                            <m:mr>
                              <m:e>
                                <m:r>
                                  <a:rPr lang="en-US" altLang="zh-TW" i="1">
                                    <a:latin typeface="Cambria Math" panose="02040503050406030204" pitchFamily="18" charset="0"/>
                                  </a:rPr>
                                  <m:t>0</m:t>
                                </m:r>
                              </m:e>
                            </m:mr>
                          </m:m>
                        </m:e>
                      </m:d>
                    </m:oMath>
                  </m:oMathPara>
                </a14:m>
                <a:endParaRPr lang="en-US" dirty="0">
                  <a:latin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8ADBDCBC-2567-9841-01CF-5EDD03589728}"/>
                  </a:ext>
                </a:extLst>
              </p:cNvPr>
              <p:cNvSpPr txBox="1">
                <a:spLocks noRot="1" noChangeAspect="1" noMove="1" noResize="1" noEditPoints="1" noAdjustHandles="1" noChangeArrowheads="1" noChangeShapeType="1" noTextEdit="1"/>
              </p:cNvSpPr>
              <p:nvPr/>
            </p:nvSpPr>
            <p:spPr>
              <a:xfrm>
                <a:off x="2798680" y="3297797"/>
                <a:ext cx="3239692" cy="554254"/>
              </a:xfrm>
              <a:prstGeom prst="rect">
                <a:avLst/>
              </a:prstGeom>
              <a:blipFill>
                <a:blip r:embed="rId10"/>
                <a:stretch>
                  <a:fillRect b="-4444"/>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1A55A03F-F26F-6A9F-1D85-AB2703267553}"/>
              </a:ext>
            </a:extLst>
          </p:cNvPr>
          <p:cNvSpPr txBox="1"/>
          <p:nvPr/>
        </p:nvSpPr>
        <p:spPr>
          <a:xfrm>
            <a:off x="808886" y="3852051"/>
            <a:ext cx="388151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is not what we want.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82CF4BD-F883-AC13-4E7C-9371F1376D13}"/>
                  </a:ext>
                </a:extLst>
              </p:cNvPr>
              <p:cNvSpPr txBox="1"/>
              <p:nvPr/>
            </p:nvSpPr>
            <p:spPr>
              <a:xfrm>
                <a:off x="820608" y="4643944"/>
                <a:ext cx="6494591"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Only in this case would </a:t>
                </a:r>
                <a14:m>
                  <m:oMath xmlns:m="http://schemas.openxmlformats.org/officeDocument/2006/math">
                    <m:r>
                      <a:rPr lang="en-US" b="1" i="1">
                        <a:latin typeface="Cambria Math" panose="02040503050406030204" pitchFamily="18" charset="0"/>
                      </a:rPr>
                      <m:t>𝒂</m:t>
                    </m:r>
                  </m:oMath>
                </a14:m>
                <a:r>
                  <a:rPr lang="en-US" dirty="0">
                    <a:latin typeface="Times New Roman" panose="02020603050405020304" pitchFamily="18" charset="0"/>
                    <a:cs typeface="Times New Roman" panose="02020603050405020304" pitchFamily="18" charset="0"/>
                  </a:rPr>
                  <a:t> have nontrivial solutions.</a:t>
                </a:r>
                <a:endParaRPr lang="en-US" dirty="0">
                  <a:latin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482CF4BD-F883-AC13-4E7C-9371F1376D13}"/>
                  </a:ext>
                </a:extLst>
              </p:cNvPr>
              <p:cNvSpPr txBox="1">
                <a:spLocks noRot="1" noChangeAspect="1" noMove="1" noResize="1" noEditPoints="1" noAdjustHandles="1" noChangeArrowheads="1" noChangeShapeType="1" noTextEdit="1"/>
              </p:cNvSpPr>
              <p:nvPr/>
            </p:nvSpPr>
            <p:spPr>
              <a:xfrm>
                <a:off x="820608" y="4643944"/>
                <a:ext cx="6494591" cy="369332"/>
              </a:xfrm>
              <a:prstGeom prst="rect">
                <a:avLst/>
              </a:prstGeom>
              <a:blipFill>
                <a:blip r:embed="rId11"/>
                <a:stretch>
                  <a:fillRect l="-781"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FA97F25-0255-5F99-91C8-016BE8841EDF}"/>
                  </a:ext>
                </a:extLst>
              </p:cNvPr>
              <p:cNvSpPr txBox="1"/>
              <p:nvPr/>
            </p:nvSpPr>
            <p:spPr>
              <a:xfrm>
                <a:off x="838946" y="5168415"/>
                <a:ext cx="1839778" cy="369332"/>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tx1"/>
                              </a:solidFill>
                              <a:latin typeface="Cambria Math" panose="02040503050406030204" pitchFamily="18" charset="0"/>
                              <a:cs typeface="Times New Roman" panose="02020603050405020304" pitchFamily="18" charset="0"/>
                            </a:rPr>
                          </m:ctrlPr>
                        </m:dPr>
                        <m:e>
                          <m:r>
                            <a:rPr lang="en-US" b="1" i="1">
                              <a:solidFill>
                                <a:schemeClr val="tx1"/>
                              </a:solidFill>
                              <a:latin typeface="Cambria Math" panose="02040503050406030204" pitchFamily="18" charset="0"/>
                            </a:rPr>
                            <m:t>𝑨</m:t>
                          </m:r>
                          <m:r>
                            <a:rPr lang="en-US" b="1" i="1">
                              <a:solidFill>
                                <a:schemeClr val="tx1"/>
                              </a:solidFill>
                              <a:latin typeface="Cambria Math" panose="02040503050406030204" pitchFamily="18" charset="0"/>
                            </a:rPr>
                            <m:t>−</m:t>
                          </m:r>
                          <m:sSup>
                            <m:sSupPr>
                              <m:ctrlPr>
                                <a:rPr lang="en-US" altLang="zh-TW" i="1">
                                  <a:solidFill>
                                    <a:schemeClr val="tx1"/>
                                  </a:solidFill>
                                  <a:latin typeface="Cambria Math" panose="02040503050406030204" pitchFamily="18" charset="0"/>
                                  <a:ea typeface="Cambria Math"/>
                                </a:rPr>
                              </m:ctrlPr>
                            </m:sSupPr>
                            <m:e>
                              <m:r>
                                <a:rPr lang="en-US" altLang="zh-TW" i="1">
                                  <a:solidFill>
                                    <a:schemeClr val="tx1"/>
                                  </a:solidFill>
                                  <a:latin typeface="Cambria Math" panose="02040503050406030204" pitchFamily="18" charset="0"/>
                                  <a:ea typeface="Cambria Math" panose="02040503050406030204" pitchFamily="18" charset="0"/>
                                </a:rPr>
                                <m:t>𝜔</m:t>
                              </m:r>
                            </m:e>
                            <m:sup>
                              <m:r>
                                <a:rPr lang="en-US" altLang="zh-TW" i="1">
                                  <a:solidFill>
                                    <a:schemeClr val="tx1"/>
                                  </a:solidFill>
                                  <a:latin typeface="Cambria Math" panose="02040503050406030204" pitchFamily="18" charset="0"/>
                                  <a:ea typeface="Cambria Math"/>
                                </a:rPr>
                                <m:t>2</m:t>
                              </m:r>
                            </m:sup>
                          </m:sSup>
                          <m:r>
                            <a:rPr lang="en-US" altLang="zh-TW" b="1" i="1" smtClean="0">
                              <a:solidFill>
                                <a:schemeClr val="tx1"/>
                              </a:solidFill>
                              <a:latin typeface="Cambria Math" panose="02040503050406030204" pitchFamily="18" charset="0"/>
                              <a:ea typeface="Cambria Math"/>
                            </a:rPr>
                            <m:t>𝑰</m:t>
                          </m:r>
                        </m:e>
                      </m:d>
                      <m:r>
                        <a:rPr lang="en-US" b="0" i="1" smtClean="0">
                          <a:solidFill>
                            <a:schemeClr val="tx1"/>
                          </a:solidFill>
                          <a:latin typeface="Cambria Math" panose="02040503050406030204" pitchFamily="18" charset="0"/>
                          <a:cs typeface="Times New Roman" panose="02020603050405020304" pitchFamily="18" charset="0"/>
                        </a:rPr>
                        <m:t>=0</m:t>
                      </m:r>
                    </m:oMath>
                  </m:oMathPara>
                </a14:m>
                <a:endParaRPr lang="en-US" dirty="0">
                  <a:solidFill>
                    <a:schemeClr val="tx1"/>
                  </a:solidFill>
                  <a:latin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5FA97F25-0255-5F99-91C8-016BE8841EDF}"/>
                  </a:ext>
                </a:extLst>
              </p:cNvPr>
              <p:cNvSpPr txBox="1">
                <a:spLocks noRot="1" noChangeAspect="1" noMove="1" noResize="1" noEditPoints="1" noAdjustHandles="1" noChangeArrowheads="1" noChangeShapeType="1" noTextEdit="1"/>
              </p:cNvSpPr>
              <p:nvPr/>
            </p:nvSpPr>
            <p:spPr>
              <a:xfrm>
                <a:off x="838946" y="5168415"/>
                <a:ext cx="1839778" cy="369332"/>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13">
                <a:extLst>
                  <a:ext uri="{FF2B5EF4-FFF2-40B4-BE49-F238E27FC236}">
                    <a16:creationId xmlns:a16="http://schemas.microsoft.com/office/drawing/2014/main" id="{9172C7E5-270D-E408-6955-3675A42DEA08}"/>
                  </a:ext>
                </a:extLst>
              </p:cNvPr>
              <p:cNvSpPr txBox="1"/>
              <p:nvPr/>
            </p:nvSpPr>
            <p:spPr bwMode="auto">
              <a:xfrm>
                <a:off x="6038372" y="5873656"/>
                <a:ext cx="1773499"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r>
                        <a:rPr lang="en-US" altLang="zh-TW" i="1">
                          <a:latin typeface="Cambria Math" panose="02040503050406030204" pitchFamily="18" charset="0"/>
                          <a:ea typeface="Cambria Math"/>
                        </a:rPr>
                        <m:t>−</m:t>
                      </m:r>
                      <m:r>
                        <a:rPr lang="en-US" altLang="zh-TW" i="1">
                          <a:latin typeface="Cambria Math" panose="02040503050406030204" pitchFamily="18" charset="0"/>
                        </a:rPr>
                        <m:t>2</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r>
                        <a:rPr lang="en-US" altLang="zh-TW" b="0" i="1" smtClean="0">
                          <a:latin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oMath>
                  </m:oMathPara>
                </a14:m>
                <a:endParaRPr kumimoji="1" lang="zh-TW" altLang="en-US" sz="1800" dirty="0">
                  <a:latin typeface="Times New Roman" panose="02020603050405020304" pitchFamily="18" charset="0"/>
                </a:endParaRPr>
              </a:p>
            </p:txBody>
          </p:sp>
        </mc:Choice>
        <mc:Fallback xmlns="">
          <p:sp>
            <p:nvSpPr>
              <p:cNvPr id="4" name="文字方塊 13">
                <a:extLst>
                  <a:ext uri="{FF2B5EF4-FFF2-40B4-BE49-F238E27FC236}">
                    <a16:creationId xmlns:a16="http://schemas.microsoft.com/office/drawing/2014/main" id="{9172C7E5-270D-E408-6955-3675A42DEA08}"/>
                  </a:ext>
                </a:extLst>
              </p:cNvPr>
              <p:cNvSpPr txBox="1">
                <a:spLocks noRot="1" noChangeAspect="1" noMove="1" noResize="1" noEditPoints="1" noAdjustHandles="1" noChangeArrowheads="1" noChangeShapeType="1" noTextEdit="1"/>
              </p:cNvSpPr>
              <p:nvPr/>
            </p:nvSpPr>
            <p:spPr bwMode="auto">
              <a:xfrm>
                <a:off x="6038372" y="5873656"/>
                <a:ext cx="1773499" cy="282450"/>
              </a:xfrm>
              <a:prstGeom prst="rect">
                <a:avLst/>
              </a:prstGeom>
              <a:blipFill>
                <a:blip r:embed="rId13"/>
                <a:stretch>
                  <a:fillRect l="-1429" r="-714" b="-2173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13">
                <a:extLst>
                  <a:ext uri="{FF2B5EF4-FFF2-40B4-BE49-F238E27FC236}">
                    <a16:creationId xmlns:a16="http://schemas.microsoft.com/office/drawing/2014/main" id="{5804857E-F857-00F0-ECC6-062E43C7F811}"/>
                  </a:ext>
                </a:extLst>
              </p:cNvPr>
              <p:cNvSpPr txBox="1"/>
              <p:nvPr/>
            </p:nvSpPr>
            <p:spPr bwMode="auto">
              <a:xfrm>
                <a:off x="3095297" y="6311498"/>
                <a:ext cx="1411220"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r>
                        <a:rPr lang="en-US" altLang="zh-TW" b="0" i="1" smtClean="0">
                          <a:latin typeface="Cambria Math" panose="02040503050406030204" pitchFamily="18" charset="0"/>
                        </a:rPr>
                        <m:t>,3</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oMath>
                  </m:oMathPara>
                </a14:m>
                <a:endParaRPr kumimoji="1" lang="zh-TW" altLang="en-US" sz="1800" dirty="0">
                  <a:latin typeface="Times New Roman" panose="02020603050405020304" pitchFamily="18" charset="0"/>
                </a:endParaRPr>
              </a:p>
            </p:txBody>
          </p:sp>
        </mc:Choice>
        <mc:Fallback xmlns="">
          <p:sp>
            <p:nvSpPr>
              <p:cNvPr id="5" name="文字方塊 13">
                <a:extLst>
                  <a:ext uri="{FF2B5EF4-FFF2-40B4-BE49-F238E27FC236}">
                    <a16:creationId xmlns:a16="http://schemas.microsoft.com/office/drawing/2014/main" id="{5804857E-F857-00F0-ECC6-062E43C7F811}"/>
                  </a:ext>
                </a:extLst>
              </p:cNvPr>
              <p:cNvSpPr txBox="1">
                <a:spLocks noRot="1" noChangeAspect="1" noMove="1" noResize="1" noEditPoints="1" noAdjustHandles="1" noChangeArrowheads="1" noChangeShapeType="1" noTextEdit="1"/>
              </p:cNvSpPr>
              <p:nvPr/>
            </p:nvSpPr>
            <p:spPr bwMode="auto">
              <a:xfrm>
                <a:off x="3095297" y="6311498"/>
                <a:ext cx="1411220" cy="282450"/>
              </a:xfrm>
              <a:prstGeom prst="rect">
                <a:avLst/>
              </a:prstGeom>
              <a:blipFill>
                <a:blip r:embed="rId14"/>
                <a:stretch>
                  <a:fillRect l="-1786" r="-893" b="-16667"/>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40240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animBg="1"/>
      <p:bldP spid="27" grpId="0" animBg="1"/>
      <p:bldP spid="12" grpId="0" animBg="1"/>
      <p:bldP spid="13" grpId="0"/>
      <p:bldP spid="15" grpId="0"/>
      <p:bldP spid="17"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4A050-3176-EBBC-943B-DCC2ADC9220E}"/>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C0F7E92-418D-45B5-DE97-BD87E7C2BD3C}"/>
                  </a:ext>
                </a:extLst>
              </p:cNvPr>
              <p:cNvSpPr txBox="1"/>
              <p:nvPr/>
            </p:nvSpPr>
            <p:spPr bwMode="auto">
              <a:xfrm>
                <a:off x="345799" y="1479778"/>
                <a:ext cx="1564020" cy="369332"/>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𝜔</m:t>
                      </m:r>
                      <m:r>
                        <a:rPr lang="en-US" altLang="zh-TW" sz="1800" b="0" i="1" smtClean="0">
                          <a:latin typeface="Cambria Math" panose="02040503050406030204" pitchFamily="18" charset="0"/>
                          <a:ea typeface="Cambria Math" panose="02040503050406030204" pitchFamily="18" charset="0"/>
                        </a:rPr>
                        <m:t>=</m:t>
                      </m:r>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1</m:t>
                          </m:r>
                        </m:sub>
                      </m:sSub>
                      <m:r>
                        <a:rPr lang="en-US" altLang="zh-TW" sz="1800" i="1">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DC0F7E92-418D-45B5-DE97-BD87E7C2BD3C}"/>
                  </a:ext>
                </a:extLst>
              </p:cNvPr>
              <p:cNvSpPr txBox="1">
                <a:spLocks noRot="1" noChangeAspect="1" noMove="1" noResize="1" noEditPoints="1" noAdjustHandles="1" noChangeArrowheads="1" noChangeShapeType="1" noTextEdit="1"/>
              </p:cNvSpPr>
              <p:nvPr/>
            </p:nvSpPr>
            <p:spPr bwMode="auto">
              <a:xfrm>
                <a:off x="345799" y="1479778"/>
                <a:ext cx="1564020" cy="369332"/>
              </a:xfrm>
              <a:prstGeom prst="rect">
                <a:avLst/>
              </a:prstGeom>
              <a:blipFill>
                <a:blip r:embed="rId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C24E8C5-5503-2DF5-D814-0CAE5D9DCD32}"/>
                  </a:ext>
                </a:extLst>
              </p:cNvPr>
              <p:cNvSpPr txBox="1"/>
              <p:nvPr/>
            </p:nvSpPr>
            <p:spPr bwMode="auto">
              <a:xfrm>
                <a:off x="1897269" y="335952"/>
                <a:ext cx="507981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err="1">
                    <a:latin typeface="Times New Roman" panose="02020603050405020304" pitchFamily="18" charset="0"/>
                  </a:rPr>
                  <a:t>本徵值</a:t>
                </a:r>
                <a14:m>
                  <m:oMath xmlns:m="http://schemas.openxmlformats.org/officeDocument/2006/math">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oMath>
                </a14:m>
                <a:r>
                  <a:rPr lang="en-US" sz="1800" dirty="0" err="1">
                    <a:latin typeface="Times New Roman" panose="02020603050405020304" pitchFamily="18" charset="0"/>
                  </a:rPr>
                  <a:t>有兩個，各自對應一本徵向量</a:t>
                </a:r>
                <a14:m>
                  <m:oMath xmlns:m="http://schemas.openxmlformats.org/officeDocument/2006/math">
                    <m:r>
                      <a:rPr lang="en-US" altLang="zh-TW" sz="1800" b="1" i="1">
                        <a:latin typeface="Cambria Math" panose="02040503050406030204" pitchFamily="18" charset="0"/>
                        <a:ea typeface="Cambria Math"/>
                      </a:rPr>
                      <m:t>𝒂</m:t>
                    </m:r>
                  </m:oMath>
                </a14:m>
                <a:r>
                  <a:rPr lang="en-US" sz="1800" dirty="0">
                    <a:latin typeface="Times New Roman" panose="02020603050405020304" pitchFamily="18" charset="0"/>
                  </a:rPr>
                  <a:t>。</a:t>
                </a:r>
              </a:p>
            </p:txBody>
          </p:sp>
        </mc:Choice>
        <mc:Fallback xmlns="">
          <p:sp>
            <p:nvSpPr>
              <p:cNvPr id="13" name="TextBox 12">
                <a:extLst>
                  <a:ext uri="{FF2B5EF4-FFF2-40B4-BE49-F238E27FC236}">
                    <a16:creationId xmlns:a16="http://schemas.microsoft.com/office/drawing/2014/main" id="{7C24E8C5-5503-2DF5-D814-0CAE5D9DCD32}"/>
                  </a:ext>
                </a:extLst>
              </p:cNvPr>
              <p:cNvSpPr txBox="1">
                <a:spLocks noRot="1" noChangeAspect="1" noMove="1" noResize="1" noEditPoints="1" noAdjustHandles="1" noChangeArrowheads="1" noChangeShapeType="1" noTextEdit="1"/>
              </p:cNvSpPr>
              <p:nvPr/>
            </p:nvSpPr>
            <p:spPr bwMode="auto">
              <a:xfrm>
                <a:off x="1897269" y="335952"/>
                <a:ext cx="5079817" cy="369332"/>
              </a:xfrm>
              <a:prstGeom prst="rect">
                <a:avLst/>
              </a:prstGeom>
              <a:blipFill>
                <a:blip r:embed="rId3"/>
                <a:stretch>
                  <a:fillRect l="-99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AEE41E2-D613-D5C0-BB0A-062EDE41333D}"/>
                  </a:ext>
                </a:extLst>
              </p:cNvPr>
              <p:cNvSpPr txBox="1"/>
              <p:nvPr/>
            </p:nvSpPr>
            <p:spPr bwMode="auto">
              <a:xfrm>
                <a:off x="357848" y="3006252"/>
                <a:ext cx="1402473" cy="460126"/>
              </a:xfrm>
              <a:prstGeom prst="rect">
                <a:avLst/>
              </a:prstGeom>
              <a:solidFill>
                <a:srgbClr val="FFFF00"/>
              </a:solid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1" i="1" smtClean="0">
                              <a:latin typeface="Cambria Math" panose="02040503050406030204" pitchFamily="18" charset="0"/>
                            </a:rPr>
                            <m:t>𝒂</m:t>
                          </m:r>
                        </m:e>
                        <m:sup>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1</m:t>
                              </m:r>
                            </m:e>
                          </m:d>
                        </m:sup>
                      </m:sSup>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b="0" i="1" smtClean="0">
                              <a:latin typeface="Cambria Math" panose="02040503050406030204" pitchFamily="18" charset="0"/>
                            </a:rPr>
                            <m:t>1</m:t>
                          </m:r>
                        </m:sub>
                      </m:sSub>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b="0" i="1" smtClean="0">
                                    <a:latin typeface="Cambria Math" panose="02040503050406030204" pitchFamily="18" charset="0"/>
                                  </a:rPr>
                                  <m:t>1</m:t>
                                </m:r>
                              </m:e>
                            </m:mr>
                            <m:mr>
                              <m:e>
                                <m:r>
                                  <a:rPr lang="en-US" altLang="zh-TW" sz="1800" b="0" i="1" smtClean="0">
                                    <a:latin typeface="Cambria Math" panose="02040503050406030204" pitchFamily="18" charset="0"/>
                                  </a:rPr>
                                  <m:t>1</m:t>
                                </m:r>
                              </m:e>
                            </m:mr>
                          </m:m>
                        </m:e>
                      </m:d>
                    </m:oMath>
                  </m:oMathPara>
                </a14:m>
                <a:endParaRPr lang="en-US" sz="18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8AEE41E2-D613-D5C0-BB0A-062EDE41333D}"/>
                  </a:ext>
                </a:extLst>
              </p:cNvPr>
              <p:cNvSpPr txBox="1">
                <a:spLocks noRot="1" noChangeAspect="1" noMove="1" noResize="1" noEditPoints="1" noAdjustHandles="1" noChangeArrowheads="1" noChangeShapeType="1" noTextEdit="1"/>
              </p:cNvSpPr>
              <p:nvPr/>
            </p:nvSpPr>
            <p:spPr bwMode="auto">
              <a:xfrm>
                <a:off x="357848" y="3006252"/>
                <a:ext cx="1402473" cy="460126"/>
              </a:xfrm>
              <a:prstGeom prst="rect">
                <a:avLst/>
              </a:prstGeom>
              <a:blipFill>
                <a:blip r:embed="rId4"/>
                <a:stretch>
                  <a:fillRect l="-901" t="-5263" b="-131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8B6D6E0-AF5E-1961-7333-A9643A6AA20C}"/>
                  </a:ext>
                </a:extLst>
              </p:cNvPr>
              <p:cNvSpPr txBox="1"/>
              <p:nvPr/>
            </p:nvSpPr>
            <p:spPr bwMode="auto">
              <a:xfrm>
                <a:off x="357848" y="3572153"/>
                <a:ext cx="4823243" cy="460126"/>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𝒙</m:t>
                      </m:r>
                      <m:r>
                        <a:rPr lang="en-US" sz="1800" b="0" i="1" smtClean="0">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𝑖</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a:rPr>
                                <m:t>1</m:t>
                              </m:r>
                            </m:sub>
                          </m:sSub>
                          <m:r>
                            <a:rPr lang="en-US" sz="1800" b="0" i="1" smtClean="0">
                              <a:latin typeface="Cambria Math" panose="02040503050406030204" pitchFamily="18" charset="0"/>
                              <a:ea typeface="Cambria Math" panose="02040503050406030204" pitchFamily="18" charset="0"/>
                            </a:rPr>
                            <m:t>𝑡</m:t>
                          </m:r>
                        </m:sup>
                      </m:sSup>
                      <m:r>
                        <a:rPr lang="en-US" sz="1800" b="0" i="0"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sSup>
                        <m:sSupPr>
                          <m:ctrlPr>
                            <a:rPr lang="en-US" sz="1800" i="1">
                              <a:latin typeface="Cambria Math" panose="02040503050406030204" pitchFamily="18" charset="0"/>
                            </a:rPr>
                          </m:ctrlPr>
                        </m:sSupP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b="0" i="1" smtClean="0">
                                  <a:latin typeface="Cambria Math" panose="02040503050406030204" pitchFamily="18" charset="0"/>
                                </a:rPr>
                                <m:t>1</m:t>
                              </m:r>
                            </m:sub>
                          </m:sSub>
                          <m:r>
                            <a:rPr lang="en-US" sz="1800" i="1">
                              <a:latin typeface="Cambria Math" panose="02040503050406030204" pitchFamily="18" charset="0"/>
                            </a:rPr>
                            <m:t>𝑒</m:t>
                          </m:r>
                        </m:e>
                        <m:sup>
                          <m:r>
                            <a:rPr lang="en-US" sz="1800" i="1">
                              <a:latin typeface="Cambria Math" panose="02040503050406030204" pitchFamily="18" charset="0"/>
                            </a:rPr>
                            <m:t>𝑖</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sup>
                      </m:sSup>
                      <m:r>
                        <a:rPr lang="en-US" sz="1800" b="0" i="1"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i="1">
                              <a:latin typeface="Cambria Math" panose="02040503050406030204" pitchFamily="18" charset="0"/>
                            </a:rPr>
                            <m:t>1</m:t>
                          </m:r>
                        </m:sub>
                      </m:sSub>
                      <m:sSup>
                        <m:sSupPr>
                          <m:ctrlPr>
                            <a:rPr lang="en-US" altLang="zh-TW" i="1">
                              <a:latin typeface="Cambria Math" panose="02040503050406030204" pitchFamily="18" charset="0"/>
                            </a:rPr>
                          </m:ctrlPr>
                        </m:sSupPr>
                        <m:e>
                          <m:r>
                            <a:rPr lang="en-US" altLang="zh-TW" i="1">
                              <a:latin typeface="Cambria Math" panose="02040503050406030204" pitchFamily="18" charset="0"/>
                            </a:rPr>
                            <m:t>𝑒</m:t>
                          </m:r>
                        </m:e>
                        <m:sup>
                          <m:r>
                            <a:rPr lang="en-US" altLang="zh-TW" i="1">
                              <a:latin typeface="Cambria Math" panose="02040503050406030204" pitchFamily="18" charset="0"/>
                            </a:rPr>
                            <m:t>𝑖</m:t>
                          </m:r>
                          <m:d>
                            <m:dPr>
                              <m:ctrlPr>
                                <a:rPr lang="en-US" altLang="zh-TW" i="1">
                                  <a:latin typeface="Cambria Math" panose="02040503050406030204" pitchFamily="18" charset="0"/>
                                </a:rPr>
                              </m:ctrlPr>
                            </m:dPr>
                            <m:e>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1</m:t>
                                  </m:r>
                                </m:sub>
                              </m:sSub>
                            </m:e>
                          </m:d>
                        </m:sup>
                      </m:sSup>
                    </m:oMath>
                  </m:oMathPara>
                </a14:m>
                <a:endParaRPr lang="en-US" sz="1800" dirty="0">
                  <a:latin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A8B6D6E0-AF5E-1961-7333-A9643A6AA20C}"/>
                  </a:ext>
                </a:extLst>
              </p:cNvPr>
              <p:cNvSpPr txBox="1">
                <a:spLocks noRot="1" noChangeAspect="1" noMove="1" noResize="1" noEditPoints="1" noAdjustHandles="1" noChangeArrowheads="1" noChangeShapeType="1" noTextEdit="1"/>
              </p:cNvSpPr>
              <p:nvPr/>
            </p:nvSpPr>
            <p:spPr bwMode="auto">
              <a:xfrm>
                <a:off x="357848" y="3572153"/>
                <a:ext cx="4823243" cy="460126"/>
              </a:xfrm>
              <a:prstGeom prst="rect">
                <a:avLst/>
              </a:prstGeom>
              <a:blipFill>
                <a:blip r:embed="rId5"/>
                <a:stretch>
                  <a:fillRect t="-5405" b="-1621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3FC836E-8F7B-9937-351B-DADBE3B64943}"/>
                  </a:ext>
                </a:extLst>
              </p:cNvPr>
              <p:cNvSpPr txBox="1"/>
              <p:nvPr/>
            </p:nvSpPr>
            <p:spPr bwMode="auto">
              <a:xfrm>
                <a:off x="345864" y="2227026"/>
                <a:ext cx="4955388" cy="714683"/>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r>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panose="02040503050406030204" pitchFamily="18" charset="0"/>
                                  </a:rPr>
                                  <m:t>1</m:t>
                                </m:r>
                              </m:e>
                              <m:e>
                                <m:r>
                                  <a:rPr lang="en-US" altLang="zh-TW" i="1">
                                    <a:latin typeface="Cambria Math" panose="02040503050406030204" pitchFamily="18" charset="0"/>
                                  </a:rPr>
                                  <m:t>−</m:t>
                                </m:r>
                                <m:r>
                                  <a:rPr lang="en-US" altLang="zh-TW" b="0" i="1" smtClean="0">
                                    <a:latin typeface="Cambria Math" panose="02040503050406030204" pitchFamily="18" charset="0"/>
                                  </a:rPr>
                                  <m:t>1</m:t>
                                </m:r>
                              </m:e>
                            </m:mr>
                            <m:mr>
                              <m:e>
                                <m:r>
                                  <a:rPr lang="en-US" altLang="zh-TW" i="1">
                                    <a:latin typeface="Cambria Math" panose="02040503050406030204" pitchFamily="18" charset="0"/>
                                  </a:rPr>
                                  <m:t>−</m:t>
                                </m:r>
                                <m:r>
                                  <a:rPr lang="en-US" altLang="zh-TW" b="0" i="1" smtClean="0">
                                    <a:latin typeface="Cambria Math" panose="02040503050406030204" pitchFamily="18" charset="0"/>
                                  </a:rPr>
                                  <m:t>1</m:t>
                                </m:r>
                              </m:e>
                              <m:e>
                                <m:r>
                                  <a:rPr lang="en-US" altLang="zh-TW" b="0" i="1" smtClean="0">
                                    <a:latin typeface="Cambria Math" panose="02040503050406030204" pitchFamily="18" charset="0"/>
                                  </a:rPr>
                                  <m:t>1</m:t>
                                </m:r>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C3FC836E-8F7B-9937-351B-DADBE3B64943}"/>
                  </a:ext>
                </a:extLst>
              </p:cNvPr>
              <p:cNvSpPr txBox="1">
                <a:spLocks noRot="1" noChangeAspect="1" noMove="1" noResize="1" noEditPoints="1" noAdjustHandles="1" noChangeArrowheads="1" noChangeShapeType="1" noTextEdit="1"/>
              </p:cNvSpPr>
              <p:nvPr/>
            </p:nvSpPr>
            <p:spPr bwMode="auto">
              <a:xfrm>
                <a:off x="345864" y="2227026"/>
                <a:ext cx="4955388" cy="714683"/>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D1561C7-607E-0065-CAF7-F60EE985DD66}"/>
                  </a:ext>
                </a:extLst>
              </p:cNvPr>
              <p:cNvSpPr txBox="1"/>
              <p:nvPr/>
            </p:nvSpPr>
            <p:spPr bwMode="auto">
              <a:xfrm>
                <a:off x="4729219" y="1447800"/>
                <a:ext cx="3735864" cy="714683"/>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b="1"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1</m:t>
                                    </m:r>
                                  </m:sub>
                                  <m:sup>
                                    <m:r>
                                      <a:rPr lang="en-US" i="1">
                                        <a:latin typeface="Cambria Math" panose="02040503050406030204" pitchFamily="18" charset="0"/>
                                      </a:rPr>
                                      <m:t>2</m:t>
                                    </m:r>
                                  </m:sup>
                                </m:sSubSup>
                              </m:e>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r>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b="1"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1</m:t>
                                    </m:r>
                                  </m:sub>
                                  <m:sup>
                                    <m:r>
                                      <a:rPr lang="en-US" i="1">
                                        <a:latin typeface="Cambria Math" panose="02040503050406030204" pitchFamily="18" charset="0"/>
                                      </a:rPr>
                                      <m:t>2</m:t>
                                    </m:r>
                                  </m:sup>
                                </m:sSubSup>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0D1561C7-607E-0065-CAF7-F60EE985DD66}"/>
                  </a:ext>
                </a:extLst>
              </p:cNvPr>
              <p:cNvSpPr txBox="1">
                <a:spLocks noRot="1" noChangeAspect="1" noMove="1" noResize="1" noEditPoints="1" noAdjustHandles="1" noChangeArrowheads="1" noChangeShapeType="1" noTextEdit="1"/>
              </p:cNvSpPr>
              <p:nvPr/>
            </p:nvSpPr>
            <p:spPr bwMode="auto">
              <a:xfrm>
                <a:off x="4729219" y="1447800"/>
                <a:ext cx="3735864" cy="714683"/>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4">
                <a:extLst>
                  <a:ext uri="{FF2B5EF4-FFF2-40B4-BE49-F238E27FC236}">
                    <a16:creationId xmlns:a16="http://schemas.microsoft.com/office/drawing/2014/main" id="{1433C2AF-4816-4B21-6B1D-949EF5852C40}"/>
                  </a:ext>
                </a:extLst>
              </p:cNvPr>
              <p:cNvSpPr txBox="1"/>
              <p:nvPr/>
            </p:nvSpPr>
            <p:spPr bwMode="auto">
              <a:xfrm>
                <a:off x="336583" y="5209854"/>
                <a:ext cx="2666077" cy="369332"/>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4" name="文字方塊 4">
                <a:extLst>
                  <a:ext uri="{FF2B5EF4-FFF2-40B4-BE49-F238E27FC236}">
                    <a16:creationId xmlns:a16="http://schemas.microsoft.com/office/drawing/2014/main" id="{1433C2AF-4816-4B21-6B1D-949EF5852C40}"/>
                  </a:ext>
                </a:extLst>
              </p:cNvPr>
              <p:cNvSpPr txBox="1">
                <a:spLocks noRot="1" noChangeAspect="1" noMove="1" noResize="1" noEditPoints="1" noAdjustHandles="1" noChangeArrowheads="1" noChangeShapeType="1" noTextEdit="1"/>
              </p:cNvSpPr>
              <p:nvPr/>
            </p:nvSpPr>
            <p:spPr bwMode="auto">
              <a:xfrm>
                <a:off x="336583" y="5209854"/>
                <a:ext cx="2666077" cy="369332"/>
              </a:xfrm>
              <a:prstGeom prst="rect">
                <a:avLst/>
              </a:prstGeom>
              <a:blipFill>
                <a:blip r:embed="rId9"/>
                <a:stretch>
                  <a:fillRect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B6347D4-1F68-22F7-16F9-A62683D36DBF}"/>
                  </a:ext>
                </a:extLst>
              </p:cNvPr>
              <p:cNvSpPr txBox="1"/>
              <p:nvPr/>
            </p:nvSpPr>
            <p:spPr>
              <a:xfrm>
                <a:off x="333250" y="5730308"/>
                <a:ext cx="1564019" cy="830484"/>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num>
                        <m:den>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den>
                      </m:f>
                      <m:r>
                        <a:rPr lang="en-US" altLang="zh-TW" b="0" i="0" smtClean="0">
                          <a:latin typeface="Cambria Math" panose="02040503050406030204" pitchFamily="18" charset="0"/>
                        </a:rPr>
                        <m:t>=</m:t>
                      </m:r>
                      <m:f>
                        <m:fPr>
                          <m:ctrlPr>
                            <a:rPr lang="en-US" altLang="zh-TW" b="0" i="1" smtClean="0">
                              <a:latin typeface="Cambria Math" panose="02040503050406030204" pitchFamily="18" charset="0"/>
                            </a:rPr>
                          </m:ctrlPr>
                        </m:fPr>
                        <m:num>
                          <m:sSubSup>
                            <m:sSubSupPr>
                              <m:ctrlPr>
                                <a:rPr lang="en-US" altLang="zh-TW" b="0" i="1" smtClean="0">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num>
                        <m:den>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en>
                      </m:f>
                      <m:r>
                        <a:rPr lang="en-US" altLang="zh-TW" b="0" i="1" smtClean="0">
                          <a:latin typeface="Cambria Math" panose="02040503050406030204" pitchFamily="18" charset="0"/>
                        </a:rPr>
                        <m:t>=1</m:t>
                      </m:r>
                    </m:oMath>
                  </m:oMathPara>
                </a14:m>
                <a:endParaRPr lang="en-US"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2B6347D4-1F68-22F7-16F9-A62683D36DBF}"/>
                  </a:ext>
                </a:extLst>
              </p:cNvPr>
              <p:cNvSpPr txBox="1">
                <a:spLocks noRot="1" noChangeAspect="1" noMove="1" noResize="1" noEditPoints="1" noAdjustHandles="1" noChangeArrowheads="1" noChangeShapeType="1" noTextEdit="1"/>
              </p:cNvSpPr>
              <p:nvPr/>
            </p:nvSpPr>
            <p:spPr>
              <a:xfrm>
                <a:off x="333250" y="5730308"/>
                <a:ext cx="1564019" cy="83048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468D882-43A7-545A-A700-ECFB718ABB43}"/>
                  </a:ext>
                </a:extLst>
              </p:cNvPr>
              <p:cNvSpPr txBox="1"/>
              <p:nvPr/>
            </p:nvSpPr>
            <p:spPr bwMode="auto">
              <a:xfrm>
                <a:off x="1985929" y="5707756"/>
                <a:ext cx="3645771" cy="434671"/>
              </a:xfrm>
              <a:prstGeom prst="rect">
                <a:avLst/>
              </a:prstGeom>
              <a:noFill/>
              <a:ln w="9525">
                <a:noFill/>
                <a:miter lim="800000"/>
                <a:headEnd/>
                <a:tailEnd/>
              </a:ln>
            </p:spPr>
            <p:txBody>
              <a:bodyPr wrap="square">
                <a:spAutoFit/>
              </a:bodyPr>
              <a:lstStyle/>
              <a:p>
                <a:r>
                  <a:rPr lang="en-US" altLang="zh-TW" dirty="0">
                    <a:latin typeface="Times New Roman" panose="02020603050405020304" pitchFamily="18" charset="0"/>
                  </a:rPr>
                  <a:t>This mode is designated by</a:t>
                </a:r>
                <a14:m>
                  <m:oMath xmlns:m="http://schemas.openxmlformats.org/officeDocument/2006/math">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r>
                      <a:rPr lang="en-US" altLang="zh-TW" sz="1800"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oMath>
                </a14:m>
                <a:r>
                  <a:rPr lang="en-US" sz="1800" dirty="0">
                    <a:latin typeface="Times New Roman" panose="02020603050405020304" pitchFamily="18" charset="0"/>
                  </a:rPr>
                  <a:t>.</a:t>
                </a:r>
              </a:p>
            </p:txBody>
          </p:sp>
        </mc:Choice>
        <mc:Fallback xmlns="">
          <p:sp>
            <p:nvSpPr>
              <p:cNvPr id="9" name="TextBox 8">
                <a:extLst>
                  <a:ext uri="{FF2B5EF4-FFF2-40B4-BE49-F238E27FC236}">
                    <a16:creationId xmlns:a16="http://schemas.microsoft.com/office/drawing/2014/main" id="{F468D882-43A7-545A-A700-ECFB718ABB43}"/>
                  </a:ext>
                </a:extLst>
              </p:cNvPr>
              <p:cNvSpPr txBox="1">
                <a:spLocks noRot="1" noChangeAspect="1" noMove="1" noResize="1" noEditPoints="1" noAdjustHandles="1" noChangeArrowheads="1" noChangeShapeType="1" noTextEdit="1"/>
              </p:cNvSpPr>
              <p:nvPr/>
            </p:nvSpPr>
            <p:spPr bwMode="auto">
              <a:xfrm>
                <a:off x="1985929" y="5707756"/>
                <a:ext cx="3645771" cy="434671"/>
              </a:xfrm>
              <a:prstGeom prst="rect">
                <a:avLst/>
              </a:prstGeom>
              <a:blipFill>
                <a:blip r:embed="rId11"/>
                <a:stretch>
                  <a:fillRect l="-1389" r="-347" b="-2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CE7A040-DCB1-4604-DBA2-1D2EF45A7BA0}"/>
                  </a:ext>
                </a:extLst>
              </p:cNvPr>
              <p:cNvSpPr txBox="1"/>
              <p:nvPr/>
            </p:nvSpPr>
            <p:spPr bwMode="auto">
              <a:xfrm>
                <a:off x="294073" y="634433"/>
                <a:ext cx="853576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Two eigenvalues </a:t>
                </a:r>
                <a14:m>
                  <m:oMath xmlns:m="http://schemas.openxmlformats.org/officeDocument/2006/math">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oMath>
                </a14:m>
                <a:r>
                  <a:rPr lang="en-US" sz="1800" dirty="0">
                    <a:latin typeface="Times New Roman" panose="02020603050405020304" pitchFamily="18" charset="0"/>
                  </a:rPr>
                  <a:t>, each corresponding to one </a:t>
                </a:r>
                <a:r>
                  <a:rPr lang="en-US" sz="1800" dirty="0" err="1">
                    <a:latin typeface="Times New Roman" panose="02020603050405020304" pitchFamily="18" charset="0"/>
                  </a:rPr>
                  <a:t>eigenvetor</a:t>
                </a:r>
                <a:r>
                  <a:rPr lang="en-US" sz="1800" dirty="0">
                    <a:latin typeface="Times New Roman" panose="02020603050405020304" pitchFamily="18" charset="0"/>
                  </a:rPr>
                  <a:t> </a:t>
                </a:r>
                <a14:m>
                  <m:oMath xmlns:m="http://schemas.openxmlformats.org/officeDocument/2006/math">
                    <m:r>
                      <a:rPr lang="en-US" altLang="zh-TW" sz="1800" b="1" i="1">
                        <a:latin typeface="Cambria Math" panose="02040503050406030204" pitchFamily="18" charset="0"/>
                        <a:ea typeface="Cambria Math"/>
                      </a:rPr>
                      <m:t>𝒂</m:t>
                    </m:r>
                  </m:oMath>
                </a14:m>
                <a:r>
                  <a:rPr lang="en-US" sz="1800" dirty="0">
                    <a:latin typeface="Times New Roman" panose="02020603050405020304" pitchFamily="18" charset="0"/>
                  </a:rPr>
                  <a:t>, determined by this formula:</a:t>
                </a:r>
              </a:p>
            </p:txBody>
          </p:sp>
        </mc:Choice>
        <mc:Fallback xmlns="">
          <p:sp>
            <p:nvSpPr>
              <p:cNvPr id="2" name="TextBox 1">
                <a:extLst>
                  <a:ext uri="{FF2B5EF4-FFF2-40B4-BE49-F238E27FC236}">
                    <a16:creationId xmlns:a16="http://schemas.microsoft.com/office/drawing/2014/main" id="{CCE7A040-DCB1-4604-DBA2-1D2EF45A7BA0}"/>
                  </a:ext>
                </a:extLst>
              </p:cNvPr>
              <p:cNvSpPr txBox="1">
                <a:spLocks noRot="1" noChangeAspect="1" noMove="1" noResize="1" noEditPoints="1" noAdjustHandles="1" noChangeArrowheads="1" noChangeShapeType="1" noTextEdit="1"/>
              </p:cNvSpPr>
              <p:nvPr/>
            </p:nvSpPr>
            <p:spPr bwMode="auto">
              <a:xfrm>
                <a:off x="294073" y="634433"/>
                <a:ext cx="8535769" cy="369332"/>
              </a:xfrm>
              <a:prstGeom prst="rect">
                <a:avLst/>
              </a:prstGeom>
              <a:blipFill>
                <a:blip r:embed="rId12"/>
                <a:stretch>
                  <a:fillRect l="-594" t="-3226"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 name="TextBox 5">
            <a:extLst>
              <a:ext uri="{FF2B5EF4-FFF2-40B4-BE49-F238E27FC236}">
                <a16:creationId xmlns:a16="http://schemas.microsoft.com/office/drawing/2014/main" id="{83CC3A3A-D231-B9FE-A6F9-1C7F50D90D97}"/>
              </a:ext>
            </a:extLst>
          </p:cNvPr>
          <p:cNvSpPr txBox="1"/>
          <p:nvPr/>
        </p:nvSpPr>
        <p:spPr>
          <a:xfrm>
            <a:off x="2062219" y="3066798"/>
            <a:ext cx="35052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Index to denote the first mode</a:t>
            </a:r>
          </a:p>
        </p:txBody>
      </p:sp>
      <p:cxnSp>
        <p:nvCxnSpPr>
          <p:cNvPr id="11" name="Straight Arrow Connector 10">
            <a:extLst>
              <a:ext uri="{FF2B5EF4-FFF2-40B4-BE49-F238E27FC236}">
                <a16:creationId xmlns:a16="http://schemas.microsoft.com/office/drawing/2014/main" id="{7579AFB6-8C64-4EA2-E52A-FBABD86C5BE7}"/>
              </a:ext>
            </a:extLst>
          </p:cNvPr>
          <p:cNvCxnSpPr>
            <a:stCxn id="6" idx="1"/>
          </p:cNvCxnSpPr>
          <p:nvPr/>
        </p:nvCxnSpPr>
        <p:spPr>
          <a:xfrm flipH="1" flipV="1">
            <a:off x="843019" y="3184856"/>
            <a:ext cx="1219200" cy="666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F1B1F8D-E89E-4594-3E43-516E9B228DB5}"/>
              </a:ext>
            </a:extLst>
          </p:cNvPr>
          <p:cNvCxnSpPr>
            <a:cxnSpLocks/>
            <a:stCxn id="6" idx="1"/>
            <a:endCxn id="8" idx="2"/>
          </p:cNvCxnSpPr>
          <p:nvPr/>
        </p:nvCxnSpPr>
        <p:spPr>
          <a:xfrm flipH="1" flipV="1">
            <a:off x="1127809" y="1849110"/>
            <a:ext cx="934410" cy="14023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DDF658F-40E7-7D0C-7EC3-BE9848F995CB}"/>
                  </a:ext>
                </a:extLst>
              </p:cNvPr>
              <p:cNvSpPr txBox="1"/>
              <p:nvPr/>
            </p:nvSpPr>
            <p:spPr>
              <a:xfrm>
                <a:off x="1985929" y="6044243"/>
                <a:ext cx="6885740" cy="66428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Note that in this mode, the ratio of </a:t>
                </a:r>
                <a14:m>
                  <m:oMath xmlns:m="http://schemas.openxmlformats.org/officeDocument/2006/math">
                    <m:f>
                      <m:fPr>
                        <m:ctrlPr>
                          <a:rPr lang="en-US" altLang="zh-TW" i="1">
                            <a:solidFill>
                              <a:srgbClr val="FF0000"/>
                            </a:solidFill>
                            <a:latin typeface="Cambria Math" panose="02040503050406030204" pitchFamily="18" charset="0"/>
                          </a:rPr>
                        </m:ctrlPr>
                      </m:fPr>
                      <m:num>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𝑥</m:t>
                            </m:r>
                          </m:e>
                          <m:sub>
                            <m:r>
                              <a:rPr lang="en-US" altLang="zh-TW" i="1">
                                <a:solidFill>
                                  <a:srgbClr val="FF0000"/>
                                </a:solidFill>
                                <a:latin typeface="Cambria Math" panose="02040503050406030204" pitchFamily="18" charset="0"/>
                              </a:rPr>
                              <m:t>1</m:t>
                            </m:r>
                          </m:sub>
                        </m:sSub>
                      </m:num>
                      <m:den>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𝑥</m:t>
                            </m:r>
                          </m:e>
                          <m:sub>
                            <m:r>
                              <a:rPr lang="en-US" altLang="zh-TW" i="1">
                                <a:solidFill>
                                  <a:srgbClr val="FF0000"/>
                                </a:solidFill>
                                <a:latin typeface="Cambria Math" panose="02040503050406030204" pitchFamily="18" charset="0"/>
                              </a:rPr>
                              <m:t>2</m:t>
                            </m:r>
                          </m:sub>
                        </m:sSub>
                      </m:den>
                    </m:f>
                  </m:oMath>
                </a14:m>
                <a:r>
                  <a:rPr lang="en-US" dirty="0">
                    <a:solidFill>
                      <a:srgbClr val="FF0000"/>
                    </a:solidFill>
                    <a:latin typeface="Times New Roman" panose="02020603050405020304" pitchFamily="18" charset="0"/>
                    <a:cs typeface="Times New Roman" panose="02020603050405020304" pitchFamily="18" charset="0"/>
                  </a:rPr>
                  <a:t> at any time equals the ratio of </a:t>
                </a:r>
                <a14:m>
                  <m:oMath xmlns:m="http://schemas.openxmlformats.org/officeDocument/2006/math">
                    <m:f>
                      <m:fPr>
                        <m:ctrlPr>
                          <a:rPr lang="en-US" altLang="zh-TW" i="1">
                            <a:solidFill>
                              <a:srgbClr val="FF0000"/>
                            </a:solidFill>
                            <a:latin typeface="Cambria Math" panose="02040503050406030204" pitchFamily="18" charset="0"/>
                          </a:rPr>
                        </m:ctrlPr>
                      </m:fPr>
                      <m:num>
                        <m:sSubSup>
                          <m:sSubSupPr>
                            <m:ctrlPr>
                              <a:rPr lang="en-US" altLang="zh-TW" i="1">
                                <a:solidFill>
                                  <a:srgbClr val="FF0000"/>
                                </a:solidFill>
                                <a:latin typeface="Cambria Math" panose="02040503050406030204" pitchFamily="18" charset="0"/>
                              </a:rPr>
                            </m:ctrlPr>
                          </m:sSubSupPr>
                          <m:e>
                            <m:r>
                              <a:rPr lang="en-US" altLang="zh-TW" b="1" i="1">
                                <a:solidFill>
                                  <a:srgbClr val="FF0000"/>
                                </a:solidFill>
                                <a:latin typeface="Cambria Math" panose="02040503050406030204" pitchFamily="18" charset="0"/>
                              </a:rPr>
                              <m:t>𝒂</m:t>
                            </m:r>
                          </m:e>
                          <m:sub>
                            <m:r>
                              <a:rPr lang="en-US" altLang="zh-TW" i="1">
                                <a:solidFill>
                                  <a:srgbClr val="FF0000"/>
                                </a:solidFill>
                                <a:latin typeface="Cambria Math" panose="02040503050406030204" pitchFamily="18" charset="0"/>
                              </a:rPr>
                              <m:t>1</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1</m:t>
                                </m:r>
                              </m:e>
                            </m:d>
                          </m:sup>
                        </m:sSubSup>
                      </m:num>
                      <m:den>
                        <m:sSubSup>
                          <m:sSubSupPr>
                            <m:ctrlPr>
                              <a:rPr lang="en-US" altLang="zh-TW" i="1">
                                <a:solidFill>
                                  <a:srgbClr val="FF0000"/>
                                </a:solidFill>
                                <a:latin typeface="Cambria Math" panose="02040503050406030204" pitchFamily="18" charset="0"/>
                              </a:rPr>
                            </m:ctrlPr>
                          </m:sSubSupPr>
                          <m:e>
                            <m:r>
                              <a:rPr lang="en-US" altLang="zh-TW" b="1" i="1">
                                <a:solidFill>
                                  <a:srgbClr val="FF0000"/>
                                </a:solidFill>
                                <a:latin typeface="Cambria Math" panose="02040503050406030204" pitchFamily="18" charset="0"/>
                              </a:rPr>
                              <m:t>𝒂</m:t>
                            </m:r>
                          </m:e>
                          <m:sub>
                            <m:r>
                              <a:rPr lang="en-US" altLang="zh-TW" i="1">
                                <a:solidFill>
                                  <a:srgbClr val="FF0000"/>
                                </a:solidFill>
                                <a:latin typeface="Cambria Math" panose="02040503050406030204" pitchFamily="18" charset="0"/>
                              </a:rPr>
                              <m:t>2</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1</m:t>
                                </m:r>
                              </m:e>
                            </m:d>
                          </m:sup>
                        </m:sSubSup>
                      </m:den>
                    </m:f>
                  </m:oMath>
                </a14:m>
                <a:r>
                  <a:rPr lang="en-US" dirty="0">
                    <a:solidFill>
                      <a:srgbClr val="FF0000"/>
                    </a:solidFill>
                    <a:latin typeface="Times New Roman" panose="02020603050405020304" pitchFamily="18" charset="0"/>
                    <a:cs typeface="Times New Roman" panose="02020603050405020304" pitchFamily="18" charset="0"/>
                  </a:rPr>
                  <a:t>.</a:t>
                </a:r>
              </a:p>
            </p:txBody>
          </p:sp>
        </mc:Choice>
        <mc:Fallback xmlns="">
          <p:sp>
            <p:nvSpPr>
              <p:cNvPr id="18" name="TextBox 17">
                <a:extLst>
                  <a:ext uri="{FF2B5EF4-FFF2-40B4-BE49-F238E27FC236}">
                    <a16:creationId xmlns:a16="http://schemas.microsoft.com/office/drawing/2014/main" id="{DDDF658F-40E7-7D0C-7EC3-BE9848F995CB}"/>
                  </a:ext>
                </a:extLst>
              </p:cNvPr>
              <p:cNvSpPr txBox="1">
                <a:spLocks noRot="1" noChangeAspect="1" noMove="1" noResize="1" noEditPoints="1" noAdjustHandles="1" noChangeArrowheads="1" noChangeShapeType="1" noTextEdit="1"/>
              </p:cNvSpPr>
              <p:nvPr/>
            </p:nvSpPr>
            <p:spPr>
              <a:xfrm>
                <a:off x="1985929" y="6044243"/>
                <a:ext cx="6885740" cy="664284"/>
              </a:xfrm>
              <a:prstGeom prst="rect">
                <a:avLst/>
              </a:prstGeom>
              <a:blipFill>
                <a:blip r:embed="rId13"/>
                <a:stretch>
                  <a:fillRect l="-737" b="-1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90A26E2-E6DD-FBDE-1C64-F27181F4E9EC}"/>
                  </a:ext>
                </a:extLst>
              </p:cNvPr>
              <p:cNvSpPr txBox="1"/>
              <p:nvPr/>
            </p:nvSpPr>
            <p:spPr>
              <a:xfrm>
                <a:off x="336583" y="4506589"/>
                <a:ext cx="6754836" cy="553549"/>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i="1">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1</m:t>
                                </m:r>
                              </m:e>
                            </m:mr>
                            <m:mr>
                              <m:e>
                                <m:r>
                                  <a:rPr lang="en-US" altLang="zh-TW" i="1">
                                    <a:latin typeface="Cambria Math" panose="02040503050406030204" pitchFamily="18" charset="0"/>
                                  </a:rPr>
                                  <m:t>1</m:t>
                                </m:r>
                              </m:e>
                            </m:mr>
                          </m:m>
                        </m:e>
                      </m:d>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i="1">
                              <a:latin typeface="Cambria Math" panose="02040503050406030204" pitchFamily="18" charset="0"/>
                            </a:rPr>
                            <m:t>1</m:t>
                          </m:r>
                        </m:sub>
                      </m:sSub>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cos</m:t>
                          </m:r>
                        </m:fName>
                        <m:e>
                          <m:d>
                            <m:dPr>
                              <m:ctrlPr>
                                <a:rPr lang="en-US" altLang="zh-TW" i="1">
                                  <a:latin typeface="Cambria Math" panose="02040503050406030204" pitchFamily="18" charset="0"/>
                                </a:rPr>
                              </m:ctrlPr>
                            </m:dPr>
                            <m:e>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1</m:t>
                                  </m:r>
                                </m:sub>
                              </m:sSub>
                            </m:e>
                          </m:d>
                        </m:e>
                      </m:func>
                      <m:r>
                        <a:rPr lang="en-US" b="0" i="1" smtClean="0">
                          <a:latin typeface="Cambria Math" panose="02040503050406030204" pitchFamily="18" charset="0"/>
                          <a:ea typeface="Cambria Math" panose="02040503050406030204" pitchFamily="18" charset="0"/>
                        </a:rPr>
                        <m:t>=</m:t>
                      </m:r>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d>
                        <m:dPr>
                          <m:begChr m:val="["/>
                          <m:endChr m:val="]"/>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𝑓</m:t>
                              </m:r>
                            </m:e>
                            <m:sub>
                              <m:r>
                                <a:rPr lang="en-US" altLang="zh-TW" sz="1800" i="1">
                                  <a:latin typeface="Cambria Math" panose="02040503050406030204" pitchFamily="18" charset="0"/>
                                </a:rPr>
                                <m:t>1</m:t>
                              </m:r>
                            </m:sub>
                          </m:sSub>
                          <m:r>
                            <m:rPr>
                              <m:sty m:val="p"/>
                            </m:rPr>
                            <a:rPr lang="en-US" sz="1800">
                              <a:latin typeface="Cambria Math" panose="02040503050406030204" pitchFamily="18" charset="0"/>
                            </a:rPr>
                            <m:t>cos</m:t>
                          </m:r>
                          <m:d>
                            <m:dPr>
                              <m:ctrlPr>
                                <a:rPr lang="en-US"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r>
                            <a:rPr lang="en-US"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𝑔</m:t>
                              </m:r>
                            </m:e>
                            <m:sub>
                              <m:r>
                                <a:rPr lang="en-US" altLang="zh-TW" sz="1800" i="1">
                                  <a:latin typeface="Cambria Math" panose="02040503050406030204" pitchFamily="18" charset="0"/>
                                </a:rPr>
                                <m:t>1</m:t>
                              </m:r>
                            </m:sub>
                          </m:sSub>
                          <m:r>
                            <m:rPr>
                              <m:sty m:val="p"/>
                            </m:rPr>
                            <a:rPr lang="en-US" sz="1800">
                              <a:latin typeface="Cambria Math" panose="02040503050406030204" pitchFamily="18" charset="0"/>
                            </a:rPr>
                            <m:t>sin</m:t>
                          </m:r>
                          <m:d>
                            <m:dPr>
                              <m:ctrlPr>
                                <a:rPr lang="en-US"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e>
                      </m:d>
                    </m:oMath>
                  </m:oMathPara>
                </a14:m>
                <a:endParaRPr lang="en-US" dirty="0">
                  <a:latin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090A26E2-E6DD-FBDE-1C64-F27181F4E9EC}"/>
                  </a:ext>
                </a:extLst>
              </p:cNvPr>
              <p:cNvSpPr txBox="1">
                <a:spLocks noRot="1" noChangeAspect="1" noMove="1" noResize="1" noEditPoints="1" noAdjustHandles="1" noChangeArrowheads="1" noChangeShapeType="1" noTextEdit="1"/>
              </p:cNvSpPr>
              <p:nvPr/>
            </p:nvSpPr>
            <p:spPr>
              <a:xfrm>
                <a:off x="336583" y="4506589"/>
                <a:ext cx="6754836" cy="553549"/>
              </a:xfrm>
              <a:prstGeom prst="rect">
                <a:avLst/>
              </a:prstGeom>
              <a:blipFill>
                <a:blip r:embed="rId14"/>
                <a:stretch>
                  <a:fillRect b="-4444"/>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559459AB-EDD2-488B-C059-132C1A91C3A2}"/>
              </a:ext>
            </a:extLst>
          </p:cNvPr>
          <p:cNvSpPr txBox="1"/>
          <p:nvPr/>
        </p:nvSpPr>
        <p:spPr>
          <a:xfrm>
            <a:off x="294073" y="4100929"/>
            <a:ext cx="324042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Take the real part:</a:t>
            </a:r>
          </a:p>
        </p:txBody>
      </p:sp>
      <mc:AlternateContent xmlns:mc="http://schemas.openxmlformats.org/markup-compatibility/2006" xmlns:a14="http://schemas.microsoft.com/office/drawing/2010/main">
        <mc:Choice Requires="a14">
          <p:sp>
            <p:nvSpPr>
              <p:cNvPr id="16" name="文字方塊 4">
                <a:extLst>
                  <a:ext uri="{FF2B5EF4-FFF2-40B4-BE49-F238E27FC236}">
                    <a16:creationId xmlns:a16="http://schemas.microsoft.com/office/drawing/2014/main" id="{50C603C7-B89B-1474-49A9-06E2319E2FFB}"/>
                  </a:ext>
                </a:extLst>
              </p:cNvPr>
              <p:cNvSpPr txBox="1"/>
              <p:nvPr/>
            </p:nvSpPr>
            <p:spPr bwMode="auto">
              <a:xfrm>
                <a:off x="3281419" y="5199281"/>
                <a:ext cx="3097236" cy="369332"/>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𝑥</m:t>
                          </m:r>
                        </m:e>
                        <m:sub>
                          <m:r>
                            <a:rPr lang="en-US" altLang="zh-TW" i="1">
                              <a:latin typeface="Cambria Math" panose="02040503050406030204" pitchFamily="18" charset="0"/>
                            </a:rPr>
                            <m:t>1</m:t>
                          </m:r>
                        </m:sub>
                      </m:sSub>
                      <m:sSub>
                        <m:sSubPr>
                          <m:ctrlPr>
                            <a:rPr lang="en-US" altLang="zh-TW" sz="1800" i="1">
                              <a:latin typeface="Cambria Math" panose="02040503050406030204" pitchFamily="18" charset="0"/>
                            </a:rPr>
                          </m:ctrlPr>
                        </m:sSubPr>
                        <m:e>
                          <m:r>
                            <a:rPr lang="en-US" altLang="zh-TW" i="1">
                              <a:latin typeface="Cambria Math"/>
                            </a:rPr>
                            <m:t>=</m:t>
                          </m:r>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16" name="文字方塊 4">
                <a:extLst>
                  <a:ext uri="{FF2B5EF4-FFF2-40B4-BE49-F238E27FC236}">
                    <a16:creationId xmlns:a16="http://schemas.microsoft.com/office/drawing/2014/main" id="{50C603C7-B89B-1474-49A9-06E2319E2FFB}"/>
                  </a:ext>
                </a:extLst>
              </p:cNvPr>
              <p:cNvSpPr txBox="1">
                <a:spLocks noRot="1" noChangeAspect="1" noMove="1" noResize="1" noEditPoints="1" noAdjustHandles="1" noChangeArrowheads="1" noChangeShapeType="1" noTextEdit="1"/>
              </p:cNvSpPr>
              <p:nvPr/>
            </p:nvSpPr>
            <p:spPr bwMode="auto">
              <a:xfrm>
                <a:off x="3281419" y="5199281"/>
                <a:ext cx="3097236" cy="369332"/>
              </a:xfrm>
              <a:prstGeom prst="rect">
                <a:avLst/>
              </a:prstGeom>
              <a:blipFill>
                <a:blip r:embed="rId15"/>
                <a:stretch>
                  <a:fillRect b="-13333"/>
                </a:stretch>
              </a:blipFill>
              <a:ln w="9525">
                <a:noFill/>
                <a:miter lim="800000"/>
                <a:headEnd/>
                <a:tailEnd/>
              </a:ln>
            </p:spPr>
            <p:txBody>
              <a:bodyPr/>
              <a:lstStyle/>
              <a:p>
                <a:r>
                  <a:rPr lang="en-US">
                    <a:noFill/>
                  </a:rPr>
                  <a:t> </a:t>
                </a:r>
              </a:p>
            </p:txBody>
          </p:sp>
        </mc:Fallback>
      </mc:AlternateContent>
      <p:sp>
        <p:nvSpPr>
          <p:cNvPr id="17" name="TextBox 16">
            <a:extLst>
              <a:ext uri="{FF2B5EF4-FFF2-40B4-BE49-F238E27FC236}">
                <a16:creationId xmlns:a16="http://schemas.microsoft.com/office/drawing/2014/main" id="{65555B44-72AF-2905-41E3-C1D9C4171ECC}"/>
              </a:ext>
            </a:extLst>
          </p:cNvPr>
          <p:cNvSpPr txBox="1"/>
          <p:nvPr/>
        </p:nvSpPr>
        <p:spPr>
          <a:xfrm>
            <a:off x="333250" y="1067824"/>
            <a:ext cx="11145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15DB5D9-85D5-AD19-2AA2-709EE6FC1176}"/>
                  </a:ext>
                </a:extLst>
              </p:cNvPr>
              <p:cNvSpPr txBox="1"/>
              <p:nvPr/>
            </p:nvSpPr>
            <p:spPr>
              <a:xfrm>
                <a:off x="5470130" y="2406502"/>
                <a:ext cx="1450638"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r>
                        <a:rPr lang="en-US" altLang="zh-TW" b="0" i="1" smtClean="0">
                          <a:latin typeface="Cambria Math" panose="02040503050406030204" pitchFamily="18" charset="0"/>
                        </a:rPr>
                        <m:t>=0</m:t>
                      </m:r>
                    </m:oMath>
                  </m:oMathPara>
                </a14:m>
                <a:endParaRPr lang="en-US"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A15DB5D9-85D5-AD19-2AA2-709EE6FC1176}"/>
                  </a:ext>
                </a:extLst>
              </p:cNvPr>
              <p:cNvSpPr txBox="1">
                <a:spLocks noRot="1" noChangeAspect="1" noMove="1" noResize="1" noEditPoints="1" noAdjustHandles="1" noChangeArrowheads="1" noChangeShapeType="1" noTextEdit="1"/>
              </p:cNvSpPr>
              <p:nvPr/>
            </p:nvSpPr>
            <p:spPr>
              <a:xfrm>
                <a:off x="5470130" y="2406502"/>
                <a:ext cx="1450638"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13">
                <a:extLst>
                  <a:ext uri="{FF2B5EF4-FFF2-40B4-BE49-F238E27FC236}">
                    <a16:creationId xmlns:a16="http://schemas.microsoft.com/office/drawing/2014/main" id="{234B0826-527B-5472-CCAF-030DD1C53013}"/>
                  </a:ext>
                </a:extLst>
              </p:cNvPr>
              <p:cNvSpPr txBox="1"/>
              <p:nvPr/>
            </p:nvSpPr>
            <p:spPr bwMode="auto">
              <a:xfrm>
                <a:off x="843019" y="1108743"/>
                <a:ext cx="917302"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oMath>
                  </m:oMathPara>
                </a14:m>
                <a:endParaRPr kumimoji="1" lang="zh-TW" altLang="en-US" sz="1800" dirty="0">
                  <a:latin typeface="Times New Roman" panose="02020603050405020304" pitchFamily="18" charset="0"/>
                </a:endParaRPr>
              </a:p>
            </p:txBody>
          </p:sp>
        </mc:Choice>
        <mc:Fallback xmlns="">
          <p:sp>
            <p:nvSpPr>
              <p:cNvPr id="3" name="文字方塊 13">
                <a:extLst>
                  <a:ext uri="{FF2B5EF4-FFF2-40B4-BE49-F238E27FC236}">
                    <a16:creationId xmlns:a16="http://schemas.microsoft.com/office/drawing/2014/main" id="{234B0826-527B-5472-CCAF-030DD1C53013}"/>
                  </a:ext>
                </a:extLst>
              </p:cNvPr>
              <p:cNvSpPr txBox="1">
                <a:spLocks noRot="1" noChangeAspect="1" noMove="1" noResize="1" noEditPoints="1" noAdjustHandles="1" noChangeArrowheads="1" noChangeShapeType="1" noTextEdit="1"/>
              </p:cNvSpPr>
              <p:nvPr/>
            </p:nvSpPr>
            <p:spPr bwMode="auto">
              <a:xfrm>
                <a:off x="843019" y="1108743"/>
                <a:ext cx="917302" cy="282450"/>
              </a:xfrm>
              <a:prstGeom prst="rect">
                <a:avLst/>
              </a:prstGeom>
              <a:blipFill>
                <a:blip r:embed="rId17"/>
                <a:stretch>
                  <a:fillRect l="-2740" r="-1370"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13">
                <a:extLst>
                  <a:ext uri="{FF2B5EF4-FFF2-40B4-BE49-F238E27FC236}">
                    <a16:creationId xmlns:a16="http://schemas.microsoft.com/office/drawing/2014/main" id="{840E36ED-095D-05E5-E14B-1F33832C4158}"/>
                  </a:ext>
                </a:extLst>
              </p:cNvPr>
              <p:cNvSpPr txBox="1"/>
              <p:nvPr/>
            </p:nvSpPr>
            <p:spPr bwMode="auto">
              <a:xfrm>
                <a:off x="364192" y="363155"/>
                <a:ext cx="1411220"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r>
                        <a:rPr lang="en-US" altLang="zh-TW" b="0" i="1" smtClean="0">
                          <a:latin typeface="Cambria Math" panose="02040503050406030204" pitchFamily="18" charset="0"/>
                          <a:ea typeface="Cambria Math"/>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r>
                        <a:rPr lang="en-US" altLang="zh-TW" b="0" i="1" smtClean="0">
                          <a:latin typeface="Cambria Math" panose="02040503050406030204" pitchFamily="18" charset="0"/>
                        </a:rPr>
                        <m:t>,3</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oMath>
                  </m:oMathPara>
                </a14:m>
                <a:endParaRPr kumimoji="1" lang="zh-TW" altLang="en-US" sz="1800" dirty="0">
                  <a:latin typeface="Times New Roman" panose="02020603050405020304" pitchFamily="18" charset="0"/>
                </a:endParaRPr>
              </a:p>
            </p:txBody>
          </p:sp>
        </mc:Choice>
        <mc:Fallback xmlns="">
          <p:sp>
            <p:nvSpPr>
              <p:cNvPr id="19" name="文字方塊 13">
                <a:extLst>
                  <a:ext uri="{FF2B5EF4-FFF2-40B4-BE49-F238E27FC236}">
                    <a16:creationId xmlns:a16="http://schemas.microsoft.com/office/drawing/2014/main" id="{840E36ED-095D-05E5-E14B-1F33832C4158}"/>
                  </a:ext>
                </a:extLst>
              </p:cNvPr>
              <p:cNvSpPr txBox="1">
                <a:spLocks noRot="1" noChangeAspect="1" noMove="1" noResize="1" noEditPoints="1" noAdjustHandles="1" noChangeArrowheads="1" noChangeShapeType="1" noTextEdit="1"/>
              </p:cNvSpPr>
              <p:nvPr/>
            </p:nvSpPr>
            <p:spPr bwMode="auto">
              <a:xfrm>
                <a:off x="364192" y="363155"/>
                <a:ext cx="1411220" cy="282450"/>
              </a:xfrm>
              <a:prstGeom prst="rect">
                <a:avLst/>
              </a:prstGeom>
              <a:blipFill>
                <a:blip r:embed="rId18"/>
                <a:stretch>
                  <a:fillRect l="-1786" r="-893"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9CE019D-B867-B097-D2C6-836E12D0E52A}"/>
                  </a:ext>
                </a:extLst>
              </p:cNvPr>
              <p:cNvSpPr txBox="1"/>
              <p:nvPr/>
            </p:nvSpPr>
            <p:spPr bwMode="auto">
              <a:xfrm>
                <a:off x="5556533" y="3652846"/>
                <a:ext cx="1255024" cy="287643"/>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𝑎</m:t>
                          </m:r>
                        </m:e>
                        <m:sub>
                          <m:r>
                            <a:rPr lang="en-US" altLang="zh-TW" b="0" i="1" smtClean="0">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i="1">
                              <a:latin typeface="Cambria Math" panose="02040503050406030204" pitchFamily="18" charset="0"/>
                            </a:rPr>
                            <m:t>1</m:t>
                          </m:r>
                        </m:sub>
                      </m:sSub>
                      <m:sSup>
                        <m:sSupPr>
                          <m:ctrlPr>
                            <a:rPr lang="en-US" altLang="zh-TW" i="1">
                              <a:latin typeface="Cambria Math" panose="02040503050406030204" pitchFamily="18" charset="0"/>
                            </a:rPr>
                          </m:ctrlPr>
                        </m:sSupPr>
                        <m:e>
                          <m:r>
                            <a:rPr lang="en-US" altLang="zh-TW" i="1">
                              <a:latin typeface="Cambria Math" panose="02040503050406030204" pitchFamily="18" charset="0"/>
                            </a:rPr>
                            <m:t>𝑒</m:t>
                          </m:r>
                        </m:e>
                        <m:sup>
                          <m:r>
                            <a:rPr lang="en-US" altLang="zh-TW" i="1">
                              <a:latin typeface="Cambria Math" panose="02040503050406030204" pitchFamily="18" charset="0"/>
                            </a:rPr>
                            <m:t>𝑖</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1</m:t>
                              </m:r>
                            </m:sub>
                          </m:sSub>
                        </m:sup>
                      </m:sSup>
                    </m:oMath>
                  </m:oMathPara>
                </a14:m>
                <a:endParaRPr lang="en-US" sz="1800" dirty="0">
                  <a:latin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99CE019D-B867-B097-D2C6-836E12D0E52A}"/>
                  </a:ext>
                </a:extLst>
              </p:cNvPr>
              <p:cNvSpPr txBox="1">
                <a:spLocks noRot="1" noChangeAspect="1" noMove="1" noResize="1" noEditPoints="1" noAdjustHandles="1" noChangeArrowheads="1" noChangeShapeType="1" noTextEdit="1"/>
              </p:cNvSpPr>
              <p:nvPr/>
            </p:nvSpPr>
            <p:spPr bwMode="auto">
              <a:xfrm>
                <a:off x="5556533" y="3652846"/>
                <a:ext cx="1255024" cy="287643"/>
              </a:xfrm>
              <a:prstGeom prst="rect">
                <a:avLst/>
              </a:prstGeom>
              <a:blipFill>
                <a:blip r:embed="rId19"/>
                <a:stretch>
                  <a:fillRect l="-2000" t="-8333" b="-125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72213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ppt_x"/>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additive="base">
                                        <p:cTn id="73" dur="500" fill="hold"/>
                                        <p:tgtEl>
                                          <p:spTgt spid="4"/>
                                        </p:tgtEl>
                                        <p:attrNameLst>
                                          <p:attrName>ppt_x</p:attrName>
                                        </p:attrNameLst>
                                      </p:cBhvr>
                                      <p:tavLst>
                                        <p:tav tm="0">
                                          <p:val>
                                            <p:strVal val="#ppt_x"/>
                                          </p:val>
                                        </p:tav>
                                        <p:tav tm="100000">
                                          <p:val>
                                            <p:strVal val="#ppt_x"/>
                                          </p:val>
                                        </p:tav>
                                      </p:tavLst>
                                    </p:anim>
                                    <p:anim calcmode="lin" valueType="num">
                                      <p:cBhvr additive="base">
                                        <p:cTn id="74" dur="500" fill="hold"/>
                                        <p:tgtEl>
                                          <p:spTgt spid="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additive="base">
                                        <p:cTn id="77" dur="500" fill="hold"/>
                                        <p:tgtEl>
                                          <p:spTgt spid="7"/>
                                        </p:tgtEl>
                                        <p:attrNameLst>
                                          <p:attrName>ppt_x</p:attrName>
                                        </p:attrNameLst>
                                      </p:cBhvr>
                                      <p:tavLst>
                                        <p:tav tm="0">
                                          <p:val>
                                            <p:strVal val="#ppt_x"/>
                                          </p:val>
                                        </p:tav>
                                        <p:tav tm="100000">
                                          <p:val>
                                            <p:strVal val="#ppt_x"/>
                                          </p:val>
                                        </p:tav>
                                      </p:tavLst>
                                    </p:anim>
                                    <p:anim calcmode="lin" valueType="num">
                                      <p:cBhvr additive="base">
                                        <p:cTn id="78" dur="500" fill="hold"/>
                                        <p:tgtEl>
                                          <p:spTgt spid="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additive="base">
                                        <p:cTn id="81" dur="500" fill="hold"/>
                                        <p:tgtEl>
                                          <p:spTgt spid="9"/>
                                        </p:tgtEl>
                                        <p:attrNameLst>
                                          <p:attrName>ppt_x</p:attrName>
                                        </p:attrNameLst>
                                      </p:cBhvr>
                                      <p:tavLst>
                                        <p:tav tm="0">
                                          <p:val>
                                            <p:strVal val="#ppt_x"/>
                                          </p:val>
                                        </p:tav>
                                        <p:tav tm="100000">
                                          <p:val>
                                            <p:strVal val="#ppt_x"/>
                                          </p:val>
                                        </p:tav>
                                      </p:tavLst>
                                    </p:anim>
                                    <p:anim calcmode="lin" valueType="num">
                                      <p:cBhvr additive="base">
                                        <p:cTn id="82" dur="500" fill="hold"/>
                                        <p:tgtEl>
                                          <p:spTgt spid="9"/>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6"/>
                                        </p:tgtEl>
                                        <p:attrNameLst>
                                          <p:attrName>style.visibility</p:attrName>
                                        </p:attrNameLst>
                                      </p:cBhvr>
                                      <p:to>
                                        <p:strVal val="visible"/>
                                      </p:to>
                                    </p:set>
                                    <p:anim calcmode="lin" valueType="num">
                                      <p:cBhvr additive="base">
                                        <p:cTn id="89" dur="500" fill="hold"/>
                                        <p:tgtEl>
                                          <p:spTgt spid="16"/>
                                        </p:tgtEl>
                                        <p:attrNameLst>
                                          <p:attrName>ppt_x</p:attrName>
                                        </p:attrNameLst>
                                      </p:cBhvr>
                                      <p:tavLst>
                                        <p:tav tm="0">
                                          <p:val>
                                            <p:strVal val="#ppt_x"/>
                                          </p:val>
                                        </p:tav>
                                        <p:tav tm="100000">
                                          <p:val>
                                            <p:strVal val="#ppt_x"/>
                                          </p:val>
                                        </p:tav>
                                      </p:tavLst>
                                    </p:anim>
                                    <p:anim calcmode="lin" valueType="num">
                                      <p:cBhvr additive="base">
                                        <p:cTn id="9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2" grpId="0" animBg="1"/>
      <p:bldP spid="22" grpId="0" animBg="1"/>
      <p:bldP spid="23" grpId="0" animBg="1"/>
      <p:bldP spid="4" grpId="0" animBg="1"/>
      <p:bldP spid="7" grpId="0" animBg="1"/>
      <p:bldP spid="9" grpId="0"/>
      <p:bldP spid="6" grpId="0"/>
      <p:bldP spid="18" grpId="0"/>
      <p:bldP spid="21" grpId="0" animBg="1"/>
      <p:bldP spid="10" grpId="0"/>
      <p:bldP spid="16" grpId="0" animBg="1"/>
      <p:bldP spid="17" grpId="0"/>
      <p:bldP spid="5" grpId="0" animBg="1"/>
      <p:bldP spid="3"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EA8E91A-8F90-D6E8-A817-0965034B3FAC}"/>
                  </a:ext>
                </a:extLst>
              </p:cNvPr>
              <p:cNvSpPr txBox="1"/>
              <p:nvPr/>
            </p:nvSpPr>
            <p:spPr bwMode="auto">
              <a:xfrm>
                <a:off x="445328" y="875071"/>
                <a:ext cx="1810304" cy="401970"/>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𝜔</m:t>
                      </m:r>
                      <m:r>
                        <a:rPr lang="en-US" altLang="zh-TW" i="1">
                          <a:latin typeface="Cambria Math" panose="02040503050406030204" pitchFamily="18" charset="0"/>
                          <a:ea typeface="Cambria Math" panose="02040503050406030204" pitchFamily="18" charset="0"/>
                        </a:rPr>
                        <m:t>=</m:t>
                      </m:r>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2</m:t>
                          </m:r>
                        </m:sub>
                      </m:sSub>
                      <m:r>
                        <a:rPr lang="en-US" altLang="zh-TW" sz="1800" i="1">
                          <a:latin typeface="Cambria Math" panose="02040503050406030204" pitchFamily="18" charset="0"/>
                          <a:ea typeface="Cambria Math"/>
                        </a:rPr>
                        <m:t>≡</m:t>
                      </m:r>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4EA8E91A-8F90-D6E8-A817-0965034B3FAC}"/>
                  </a:ext>
                </a:extLst>
              </p:cNvPr>
              <p:cNvSpPr txBox="1">
                <a:spLocks noRot="1" noChangeAspect="1" noMove="1" noResize="1" noEditPoints="1" noAdjustHandles="1" noChangeArrowheads="1" noChangeShapeType="1" noTextEdit="1"/>
              </p:cNvSpPr>
              <p:nvPr/>
            </p:nvSpPr>
            <p:spPr bwMode="auto">
              <a:xfrm>
                <a:off x="445328" y="875071"/>
                <a:ext cx="1810304" cy="401970"/>
              </a:xfrm>
              <a:prstGeom prst="rect">
                <a:avLst/>
              </a:prstGeom>
              <a:blipFill>
                <a:blip r:embed="rId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DCF0532-9CCD-CD6E-F376-9FF437A26500}"/>
                  </a:ext>
                </a:extLst>
              </p:cNvPr>
              <p:cNvSpPr txBox="1"/>
              <p:nvPr/>
            </p:nvSpPr>
            <p:spPr bwMode="auto">
              <a:xfrm>
                <a:off x="497388" y="3041636"/>
                <a:ext cx="1550746" cy="460126"/>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p>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b="0" i="1" smtClean="0">
                              <a:latin typeface="Cambria Math" panose="02040503050406030204" pitchFamily="18" charset="0"/>
                            </a:rPr>
                            <m:t>2</m:t>
                          </m:r>
                        </m:sub>
                      </m:sSub>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b="0" i="1" smtClean="0">
                                    <a:latin typeface="Cambria Math" panose="02040503050406030204" pitchFamily="18" charset="0"/>
                                  </a:rPr>
                                  <m:t>1</m:t>
                                </m:r>
                              </m:e>
                            </m:mr>
                            <m:mr>
                              <m:e>
                                <m:r>
                                  <a:rPr lang="en-US" altLang="zh-TW" sz="1800" b="0" i="1" smtClean="0">
                                    <a:latin typeface="Cambria Math" panose="02040503050406030204" pitchFamily="18" charset="0"/>
                                  </a:rPr>
                                  <m:t>−1</m:t>
                                </m:r>
                              </m:e>
                            </m:mr>
                          </m:m>
                        </m:e>
                      </m:d>
                    </m:oMath>
                  </m:oMathPara>
                </a14:m>
                <a:endParaRPr lang="en-US" sz="1800" dirty="0">
                  <a:latin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8DCF0532-9CCD-CD6E-F376-9FF437A26500}"/>
                  </a:ext>
                </a:extLst>
              </p:cNvPr>
              <p:cNvSpPr txBox="1">
                <a:spLocks noRot="1" noChangeAspect="1" noMove="1" noResize="1" noEditPoints="1" noAdjustHandles="1" noChangeArrowheads="1" noChangeShapeType="1" noTextEdit="1"/>
              </p:cNvSpPr>
              <p:nvPr/>
            </p:nvSpPr>
            <p:spPr bwMode="auto">
              <a:xfrm>
                <a:off x="497388" y="3041636"/>
                <a:ext cx="1550746" cy="460126"/>
              </a:xfrm>
              <a:prstGeom prst="rect">
                <a:avLst/>
              </a:prstGeom>
              <a:blipFill>
                <a:blip r:embed="rId3"/>
                <a:stretch>
                  <a:fillRect l="-1626" t="-5405" b="-1621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12E3D49-9D0D-CB0F-94BD-C7BB39BD449C}"/>
                  </a:ext>
                </a:extLst>
              </p:cNvPr>
              <p:cNvSpPr txBox="1"/>
              <p:nvPr/>
            </p:nvSpPr>
            <p:spPr bwMode="auto">
              <a:xfrm>
                <a:off x="503032" y="3641750"/>
                <a:ext cx="5480346" cy="460126"/>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b="1" smtClean="0">
                          <a:latin typeface="Cambria Math" panose="02040503050406030204" pitchFamily="18" charset="0"/>
                        </a:rPr>
                        <m:t>𝒙</m:t>
                      </m:r>
                      <m:r>
                        <m:rPr>
                          <m:nor/>
                        </m:rPr>
                        <a:rPr lang="en-US" smtClean="0">
                          <a:latin typeface="Cambria Math" panose="02040503050406030204" pitchFamily="18" charset="0"/>
                        </a:rPr>
                        <m:t>=</m:t>
                      </m:r>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2</m:t>
                              </m:r>
                            </m:e>
                          </m:d>
                        </m:sup>
                      </m:sSup>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𝑖</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a:rPr>
                                <m:t>2</m:t>
                              </m:r>
                            </m:sub>
                          </m:sSub>
                          <m:r>
                            <a:rPr lang="en-US" sz="1800" b="0" i="1" smtClean="0">
                              <a:latin typeface="Cambria Math" panose="02040503050406030204" pitchFamily="18" charset="0"/>
                              <a:ea typeface="Cambria Math" panose="02040503050406030204" pitchFamily="18" charset="0"/>
                            </a:rPr>
                            <m:t>𝑡</m:t>
                          </m:r>
                        </m:sup>
                      </m:sSup>
                      <m:r>
                        <a:rPr lang="en-US" sz="1800" b="0" i="0"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sz="1800" b="0" i="1" smtClean="0">
                                    <a:latin typeface="Cambria Math" panose="02040503050406030204" pitchFamily="18" charset="0"/>
                                  </a:rPr>
                                  <m:t>−</m:t>
                                </m:r>
                                <m:r>
                                  <a:rPr lang="en-US" altLang="zh-TW" sz="1800" i="1">
                                    <a:latin typeface="Cambria Math" panose="02040503050406030204" pitchFamily="18" charset="0"/>
                                  </a:rPr>
                                  <m:t>1</m:t>
                                </m:r>
                              </m:e>
                            </m:mr>
                          </m:m>
                        </m:e>
                      </m:d>
                      <m:sSup>
                        <m:sSupPr>
                          <m:ctrlPr>
                            <a:rPr lang="en-US" sz="1800" i="1">
                              <a:latin typeface="Cambria Math" panose="02040503050406030204" pitchFamily="18" charset="0"/>
                            </a:rPr>
                          </m:ctrlPr>
                        </m:sSupP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b="0" i="1" smtClean="0">
                                  <a:latin typeface="Cambria Math" panose="02040503050406030204" pitchFamily="18" charset="0"/>
                                </a:rPr>
                                <m:t>1</m:t>
                              </m:r>
                            </m:sub>
                          </m:sSub>
                          <m:r>
                            <a:rPr lang="en-US" sz="1800" i="1">
                              <a:latin typeface="Cambria Math" panose="02040503050406030204" pitchFamily="18" charset="0"/>
                            </a:rPr>
                            <m:t>𝑒</m:t>
                          </m:r>
                        </m:e>
                        <m:sup>
                          <m:r>
                            <a:rPr lang="en-US" sz="1800" i="1">
                              <a:latin typeface="Cambria Math" panose="02040503050406030204" pitchFamily="18" charset="0"/>
                            </a:rPr>
                            <m:t>𝑖</m:t>
                          </m:r>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sup>
                      </m:sSup>
                      <m:r>
                        <a:rPr lang="en-US" sz="1800" b="0" i="1"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sz="1800" b="0" i="1" smtClean="0">
                                    <a:latin typeface="Cambria Math" panose="02040503050406030204" pitchFamily="18" charset="0"/>
                                  </a:rPr>
                                  <m:t>−</m:t>
                                </m:r>
                                <m:r>
                                  <a:rPr lang="en-US" altLang="zh-TW" sz="1800" i="1">
                                    <a:latin typeface="Cambria Math" panose="02040503050406030204" pitchFamily="18" charset="0"/>
                                  </a:rPr>
                                  <m:t>1</m:t>
                                </m:r>
                              </m:e>
                            </m:mr>
                          </m:m>
                        </m:e>
                      </m:d>
                      <m:sSup>
                        <m:sSupPr>
                          <m:ctrlPr>
                            <a:rPr lang="en-US" sz="1800" i="1">
                              <a:latin typeface="Cambria Math" panose="02040503050406030204" pitchFamily="18" charset="0"/>
                            </a:rPr>
                          </m:ctrlPr>
                        </m:sSupPr>
                        <m:e>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i="1">
                                  <a:latin typeface="Cambria Math" panose="02040503050406030204" pitchFamily="18" charset="0"/>
                                </a:rPr>
                                <m:t>2</m:t>
                              </m:r>
                            </m:sub>
                          </m:sSub>
                          <m:r>
                            <a:rPr lang="en-US" sz="1800" i="1">
                              <a:latin typeface="Cambria Math" panose="02040503050406030204" pitchFamily="18" charset="0"/>
                            </a:rPr>
                            <m:t>𝑒</m:t>
                          </m:r>
                        </m:e>
                        <m:sup>
                          <m:r>
                            <a:rPr lang="en-US" sz="1800" i="1">
                              <a:latin typeface="Cambria Math" panose="02040503050406030204" pitchFamily="18" charset="0"/>
                            </a:rPr>
                            <m:t>𝑖</m:t>
                          </m:r>
                          <m:d>
                            <m:dPr>
                              <m:ctrlPr>
                                <a:rPr lang="en-US" sz="1800" i="1" smtClean="0">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smtClean="0">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r>
                                <a:rPr lang="en-US" sz="1800" b="0" i="1" smtClean="0">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𝜙</m:t>
                                  </m:r>
                                </m:e>
                                <m:sub>
                                  <m:r>
                                    <a:rPr lang="en-US" sz="1800" b="0" i="1" smtClean="0">
                                      <a:latin typeface="Cambria Math" panose="02040503050406030204" pitchFamily="18" charset="0"/>
                                      <a:ea typeface="Cambria Math" panose="02040503050406030204" pitchFamily="18" charset="0"/>
                                    </a:rPr>
                                    <m:t>2</m:t>
                                  </m:r>
                                </m:sub>
                              </m:sSub>
                            </m:e>
                          </m:d>
                        </m:sup>
                      </m:sSup>
                    </m:oMath>
                  </m:oMathPara>
                </a14:m>
                <a:endParaRPr lang="en-US" sz="1800" dirty="0">
                  <a:latin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B12E3D49-9D0D-CB0F-94BD-C7BB39BD449C}"/>
                  </a:ext>
                </a:extLst>
              </p:cNvPr>
              <p:cNvSpPr txBox="1">
                <a:spLocks noRot="1" noChangeAspect="1" noMove="1" noResize="1" noEditPoints="1" noAdjustHandles="1" noChangeArrowheads="1" noChangeShapeType="1" noTextEdit="1"/>
              </p:cNvSpPr>
              <p:nvPr/>
            </p:nvSpPr>
            <p:spPr bwMode="auto">
              <a:xfrm>
                <a:off x="503032" y="3641750"/>
                <a:ext cx="5480346" cy="460126"/>
              </a:xfrm>
              <a:prstGeom prst="rect">
                <a:avLst/>
              </a:prstGeom>
              <a:blipFill>
                <a:blip r:embed="rId4"/>
                <a:stretch>
                  <a:fillRect t="-5263" b="-131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291CD95-472A-E058-EF4C-D6FD7032F687}"/>
                  </a:ext>
                </a:extLst>
              </p:cNvPr>
              <p:cNvSpPr txBox="1"/>
              <p:nvPr/>
            </p:nvSpPr>
            <p:spPr bwMode="auto">
              <a:xfrm>
                <a:off x="437639" y="2148784"/>
                <a:ext cx="4955388" cy="714683"/>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m:rPr>
                                    <m:brk m:alnAt="7"/>
                                  </m:rP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r>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r>
                                  <m:rPr>
                                    <m:brk m:alnAt="7"/>
                                  </m:rPr>
                                  <a:rPr lang="en-US" altLang="zh-TW" b="0" i="1" smtClean="0">
                                    <a:latin typeface="Cambria Math" panose="02040503050406030204" pitchFamily="18" charset="0"/>
                                  </a:rPr>
                                  <m:t>−</m:t>
                                </m:r>
                                <m:r>
                                  <a:rPr lang="en-US" altLang="zh-TW" b="0" i="1" smtClean="0">
                                    <a:latin typeface="Cambria Math" panose="02040503050406030204" pitchFamily="18" charset="0"/>
                                  </a:rPr>
                                  <m:t>1</m:t>
                                </m:r>
                              </m:e>
                              <m:e>
                                <m:r>
                                  <a:rPr lang="en-US" altLang="zh-TW" i="1">
                                    <a:latin typeface="Cambria Math" panose="02040503050406030204" pitchFamily="18" charset="0"/>
                                  </a:rPr>
                                  <m:t>−</m:t>
                                </m:r>
                                <m:r>
                                  <a:rPr lang="en-US" altLang="zh-TW" b="0" i="1" smtClean="0">
                                    <a:latin typeface="Cambria Math" panose="02040503050406030204" pitchFamily="18" charset="0"/>
                                  </a:rPr>
                                  <m:t>1</m:t>
                                </m:r>
                              </m:e>
                            </m:mr>
                            <m:mr>
                              <m:e>
                                <m:r>
                                  <a:rPr lang="en-US" altLang="zh-TW" i="1">
                                    <a:latin typeface="Cambria Math" panose="02040503050406030204" pitchFamily="18" charset="0"/>
                                  </a:rPr>
                                  <m:t>−</m:t>
                                </m:r>
                                <m:r>
                                  <a:rPr lang="en-US" altLang="zh-TW" b="0" i="1" smtClean="0">
                                    <a:latin typeface="Cambria Math" panose="02040503050406030204" pitchFamily="18" charset="0"/>
                                  </a:rPr>
                                  <m:t>1</m:t>
                                </m:r>
                              </m:e>
                              <m:e>
                                <m:r>
                                  <a:rPr lang="en-US" altLang="zh-TW" b="0" i="1" smtClean="0">
                                    <a:latin typeface="Cambria Math" panose="02040503050406030204" pitchFamily="18" charset="0"/>
                                  </a:rPr>
                                  <m:t>−1</m:t>
                                </m:r>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C291CD95-472A-E058-EF4C-D6FD7032F687}"/>
                  </a:ext>
                </a:extLst>
              </p:cNvPr>
              <p:cNvSpPr txBox="1">
                <a:spLocks noRot="1" noChangeAspect="1" noMove="1" noResize="1" noEditPoints="1" noAdjustHandles="1" noChangeArrowheads="1" noChangeShapeType="1" noTextEdit="1"/>
              </p:cNvSpPr>
              <p:nvPr/>
            </p:nvSpPr>
            <p:spPr bwMode="auto">
              <a:xfrm>
                <a:off x="437639" y="2148784"/>
                <a:ext cx="4955388" cy="714683"/>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C0B0935-13EF-55D9-AA58-4FC9A1FB0C1B}"/>
                  </a:ext>
                </a:extLst>
              </p:cNvPr>
              <p:cNvSpPr txBox="1"/>
              <p:nvPr/>
            </p:nvSpPr>
            <p:spPr bwMode="auto">
              <a:xfrm>
                <a:off x="434817" y="1383796"/>
                <a:ext cx="3735864" cy="714683"/>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b="1" i="1">
                                    <a:latin typeface="Cambria Math" panose="02040503050406030204" pitchFamily="18" charset="0"/>
                                  </a:rPr>
                                  <m:t>−</m:t>
                                </m:r>
                                <m:sSubSup>
                                  <m:sSubSupPr>
                                    <m:ctrlPr>
                                      <a:rPr lang="en-US"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e>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r>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b="1"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rPr>
                                      <m:t>2</m:t>
                                    </m:r>
                                  </m:sub>
                                  <m:sup>
                                    <m:r>
                                      <a:rPr lang="en-US" i="1">
                                        <a:latin typeface="Cambria Math" panose="02040503050406030204" pitchFamily="18" charset="0"/>
                                      </a:rPr>
                                      <m:t>2</m:t>
                                    </m:r>
                                  </m:sup>
                                </m:sSubSup>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9C0B0935-13EF-55D9-AA58-4FC9A1FB0C1B}"/>
                  </a:ext>
                </a:extLst>
              </p:cNvPr>
              <p:cNvSpPr txBox="1">
                <a:spLocks noRot="1" noChangeAspect="1" noMove="1" noResize="1" noEditPoints="1" noAdjustHandles="1" noChangeArrowheads="1" noChangeShapeType="1" noTextEdit="1"/>
              </p:cNvSpPr>
              <p:nvPr/>
            </p:nvSpPr>
            <p:spPr bwMode="auto">
              <a:xfrm>
                <a:off x="434817" y="1383796"/>
                <a:ext cx="3735864" cy="714683"/>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4">
                <a:extLst>
                  <a:ext uri="{FF2B5EF4-FFF2-40B4-BE49-F238E27FC236}">
                    <a16:creationId xmlns:a16="http://schemas.microsoft.com/office/drawing/2014/main" id="{2D081077-C590-7DC8-2B19-6A13D8B1578A}"/>
                  </a:ext>
                </a:extLst>
              </p:cNvPr>
              <p:cNvSpPr txBox="1"/>
              <p:nvPr/>
            </p:nvSpPr>
            <p:spPr bwMode="auto">
              <a:xfrm>
                <a:off x="3493896" y="5122992"/>
                <a:ext cx="3690986" cy="439608"/>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2</m:t>
                          </m:r>
                        </m:sub>
                      </m:sSub>
                      <m:r>
                        <a:rPr lang="en-US" altLang="zh-TW" sz="1800" b="0" i="1" smtClean="0">
                          <a:latin typeface="Cambria Math"/>
                        </a:rPr>
                        <m:t>=</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3" name="文字方塊 4">
                <a:extLst>
                  <a:ext uri="{FF2B5EF4-FFF2-40B4-BE49-F238E27FC236}">
                    <a16:creationId xmlns:a16="http://schemas.microsoft.com/office/drawing/2014/main" id="{2D081077-C590-7DC8-2B19-6A13D8B1578A}"/>
                  </a:ext>
                </a:extLst>
              </p:cNvPr>
              <p:cNvSpPr txBox="1">
                <a:spLocks noRot="1" noChangeAspect="1" noMove="1" noResize="1" noEditPoints="1" noAdjustHandles="1" noChangeArrowheads="1" noChangeShapeType="1" noTextEdit="1"/>
              </p:cNvSpPr>
              <p:nvPr/>
            </p:nvSpPr>
            <p:spPr bwMode="auto">
              <a:xfrm>
                <a:off x="3493896" y="5122992"/>
                <a:ext cx="3690986" cy="439608"/>
              </a:xfrm>
              <a:prstGeom prst="rect">
                <a:avLst/>
              </a:prstGeom>
              <a:blipFill>
                <a:blip r:embed="rId7"/>
                <a:stretch>
                  <a:fillRect b="-277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0D10122-BD8B-B2B3-AAB3-D12ED4994A5E}"/>
                  </a:ext>
                </a:extLst>
              </p:cNvPr>
              <p:cNvSpPr txBox="1"/>
              <p:nvPr/>
            </p:nvSpPr>
            <p:spPr>
              <a:xfrm>
                <a:off x="479695" y="5786613"/>
                <a:ext cx="1775937" cy="830484"/>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num>
                        <m:den>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den>
                      </m:f>
                      <m:r>
                        <a:rPr lang="en-US" altLang="zh-TW" b="0" i="0" smtClean="0">
                          <a:latin typeface="Cambria Math" panose="02040503050406030204" pitchFamily="18" charset="0"/>
                        </a:rPr>
                        <m:t>=</m:t>
                      </m:r>
                      <m:f>
                        <m:fPr>
                          <m:ctrlPr>
                            <a:rPr lang="en-US" altLang="zh-TW" b="0" i="1" smtClean="0">
                              <a:latin typeface="Cambria Math" panose="02040503050406030204" pitchFamily="18" charset="0"/>
                            </a:rPr>
                          </m:ctrlPr>
                        </m:fPr>
                        <m:num>
                          <m:sSubSup>
                            <m:sSubSupPr>
                              <m:ctrlPr>
                                <a:rPr lang="en-US" altLang="zh-TW" b="0" i="1" smtClean="0">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num>
                        <m:den>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en>
                      </m:f>
                      <m:r>
                        <a:rPr lang="en-US" altLang="zh-TW" b="0" i="1" smtClean="0">
                          <a:latin typeface="Cambria Math" panose="02040503050406030204" pitchFamily="18" charset="0"/>
                        </a:rPr>
                        <m:t>=−1</m:t>
                      </m:r>
                    </m:oMath>
                  </m:oMathPara>
                </a14:m>
                <a:endParaRPr lang="en-US"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00D10122-BD8B-B2B3-AAB3-D12ED4994A5E}"/>
                  </a:ext>
                </a:extLst>
              </p:cNvPr>
              <p:cNvSpPr txBox="1">
                <a:spLocks noRot="1" noChangeAspect="1" noMove="1" noResize="1" noEditPoints="1" noAdjustHandles="1" noChangeArrowheads="1" noChangeShapeType="1" noTextEdit="1"/>
              </p:cNvSpPr>
              <p:nvPr/>
            </p:nvSpPr>
            <p:spPr>
              <a:xfrm>
                <a:off x="479695" y="5786613"/>
                <a:ext cx="1775937" cy="830484"/>
              </a:xfrm>
              <a:prstGeom prst="rect">
                <a:avLst/>
              </a:prstGeom>
              <a:blipFill>
                <a:blip r:embed="rId8"/>
                <a:stretch>
                  <a:fillRect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ABBE422-E5DB-2AAE-275A-AB402FD9F743}"/>
                  </a:ext>
                </a:extLst>
              </p:cNvPr>
              <p:cNvSpPr txBox="1"/>
              <p:nvPr/>
            </p:nvSpPr>
            <p:spPr>
              <a:xfrm>
                <a:off x="2255632" y="5889352"/>
                <a:ext cx="6885740" cy="66428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In this mode, the ratio of </a:t>
                </a:r>
                <a14:m>
                  <m:oMath xmlns:m="http://schemas.openxmlformats.org/officeDocument/2006/math">
                    <m:f>
                      <m:fPr>
                        <m:ctrlPr>
                          <a:rPr lang="en-US" altLang="zh-TW" i="1">
                            <a:solidFill>
                              <a:srgbClr val="FF0000"/>
                            </a:solidFill>
                            <a:latin typeface="Cambria Math" panose="02040503050406030204" pitchFamily="18" charset="0"/>
                          </a:rPr>
                        </m:ctrlPr>
                      </m:fPr>
                      <m:num>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𝑥</m:t>
                            </m:r>
                          </m:e>
                          <m:sub>
                            <m:r>
                              <a:rPr lang="en-US" altLang="zh-TW" i="1">
                                <a:solidFill>
                                  <a:srgbClr val="FF0000"/>
                                </a:solidFill>
                                <a:latin typeface="Cambria Math" panose="02040503050406030204" pitchFamily="18" charset="0"/>
                              </a:rPr>
                              <m:t>1</m:t>
                            </m:r>
                          </m:sub>
                        </m:sSub>
                      </m:num>
                      <m:den>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𝑥</m:t>
                            </m:r>
                          </m:e>
                          <m:sub>
                            <m:r>
                              <a:rPr lang="en-US" altLang="zh-TW" i="1">
                                <a:solidFill>
                                  <a:srgbClr val="FF0000"/>
                                </a:solidFill>
                                <a:latin typeface="Cambria Math" panose="02040503050406030204" pitchFamily="18" charset="0"/>
                              </a:rPr>
                              <m:t>2</m:t>
                            </m:r>
                          </m:sub>
                        </m:sSub>
                      </m:den>
                    </m:f>
                  </m:oMath>
                </a14:m>
                <a:r>
                  <a:rPr lang="en-US" dirty="0">
                    <a:solidFill>
                      <a:srgbClr val="FF0000"/>
                    </a:solidFill>
                    <a:latin typeface="Times New Roman" panose="02020603050405020304" pitchFamily="18" charset="0"/>
                    <a:cs typeface="Times New Roman" panose="02020603050405020304" pitchFamily="18" charset="0"/>
                  </a:rPr>
                  <a:t> at any time equals the ratio of </a:t>
                </a:r>
                <a14:m>
                  <m:oMath xmlns:m="http://schemas.openxmlformats.org/officeDocument/2006/math">
                    <m:f>
                      <m:fPr>
                        <m:ctrlPr>
                          <a:rPr lang="en-US" altLang="zh-TW" i="1">
                            <a:solidFill>
                              <a:srgbClr val="FF0000"/>
                            </a:solidFill>
                            <a:latin typeface="Cambria Math" panose="02040503050406030204" pitchFamily="18" charset="0"/>
                          </a:rPr>
                        </m:ctrlPr>
                      </m:fPr>
                      <m:num>
                        <m:sSubSup>
                          <m:sSubSupPr>
                            <m:ctrlPr>
                              <a:rPr lang="en-US" altLang="zh-TW" i="1">
                                <a:solidFill>
                                  <a:srgbClr val="FF0000"/>
                                </a:solidFill>
                                <a:latin typeface="Cambria Math" panose="02040503050406030204" pitchFamily="18" charset="0"/>
                              </a:rPr>
                            </m:ctrlPr>
                          </m:sSubSupPr>
                          <m:e>
                            <m:r>
                              <a:rPr lang="en-US" altLang="zh-TW" b="1" i="1">
                                <a:solidFill>
                                  <a:srgbClr val="FF0000"/>
                                </a:solidFill>
                                <a:latin typeface="Cambria Math" panose="02040503050406030204" pitchFamily="18" charset="0"/>
                              </a:rPr>
                              <m:t>𝒂</m:t>
                            </m:r>
                          </m:e>
                          <m:sub>
                            <m:r>
                              <a:rPr lang="en-US" altLang="zh-TW" i="1">
                                <a:solidFill>
                                  <a:srgbClr val="FF0000"/>
                                </a:solidFill>
                                <a:latin typeface="Cambria Math" panose="02040503050406030204" pitchFamily="18" charset="0"/>
                              </a:rPr>
                              <m:t>1</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1</m:t>
                                </m:r>
                              </m:e>
                            </m:d>
                          </m:sup>
                        </m:sSubSup>
                      </m:num>
                      <m:den>
                        <m:sSubSup>
                          <m:sSubSupPr>
                            <m:ctrlPr>
                              <a:rPr lang="en-US" altLang="zh-TW" i="1">
                                <a:solidFill>
                                  <a:srgbClr val="FF0000"/>
                                </a:solidFill>
                                <a:latin typeface="Cambria Math" panose="02040503050406030204" pitchFamily="18" charset="0"/>
                              </a:rPr>
                            </m:ctrlPr>
                          </m:sSubSupPr>
                          <m:e>
                            <m:r>
                              <a:rPr lang="en-US" altLang="zh-TW" b="1" i="1">
                                <a:solidFill>
                                  <a:srgbClr val="FF0000"/>
                                </a:solidFill>
                                <a:latin typeface="Cambria Math" panose="02040503050406030204" pitchFamily="18" charset="0"/>
                              </a:rPr>
                              <m:t>𝒂</m:t>
                            </m:r>
                          </m:e>
                          <m:sub>
                            <m:r>
                              <a:rPr lang="en-US" altLang="zh-TW" i="1">
                                <a:solidFill>
                                  <a:srgbClr val="FF0000"/>
                                </a:solidFill>
                                <a:latin typeface="Cambria Math" panose="02040503050406030204" pitchFamily="18" charset="0"/>
                              </a:rPr>
                              <m:t>2</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1</m:t>
                                </m:r>
                              </m:e>
                            </m:d>
                          </m:sup>
                        </m:sSubSup>
                      </m:den>
                    </m:f>
                    <m:r>
                      <a:rPr lang="en-US" altLang="zh-TW" b="0" i="1" smtClean="0">
                        <a:solidFill>
                          <a:srgbClr val="FF0000"/>
                        </a:solidFill>
                        <a:latin typeface="Cambria Math" panose="02040503050406030204" pitchFamily="18" charset="0"/>
                      </a:rPr>
                      <m:t>=−1</m:t>
                    </m:r>
                  </m:oMath>
                </a14:m>
                <a:r>
                  <a:rPr lang="en-US" dirty="0">
                    <a:solidFill>
                      <a:srgbClr val="FF0000"/>
                    </a:solidFill>
                    <a:latin typeface="Times New Roman" panose="02020603050405020304" pitchFamily="18" charset="0"/>
                    <a:cs typeface="Times New Roman" panose="02020603050405020304" pitchFamily="18" charset="0"/>
                  </a:rPr>
                  <a:t>.</a:t>
                </a:r>
              </a:p>
            </p:txBody>
          </p:sp>
        </mc:Choice>
        <mc:Fallback xmlns="">
          <p:sp>
            <p:nvSpPr>
              <p:cNvPr id="8" name="TextBox 7">
                <a:extLst>
                  <a:ext uri="{FF2B5EF4-FFF2-40B4-BE49-F238E27FC236}">
                    <a16:creationId xmlns:a16="http://schemas.microsoft.com/office/drawing/2014/main" id="{3ABBE422-E5DB-2AAE-275A-AB402FD9F743}"/>
                  </a:ext>
                </a:extLst>
              </p:cNvPr>
              <p:cNvSpPr txBox="1">
                <a:spLocks noRot="1" noChangeAspect="1" noMove="1" noResize="1" noEditPoints="1" noAdjustHandles="1" noChangeArrowheads="1" noChangeShapeType="1" noTextEdit="1"/>
              </p:cNvSpPr>
              <p:nvPr/>
            </p:nvSpPr>
            <p:spPr>
              <a:xfrm>
                <a:off x="2255632" y="5889352"/>
                <a:ext cx="6885740" cy="664284"/>
              </a:xfrm>
              <a:prstGeom prst="rect">
                <a:avLst/>
              </a:prstGeom>
              <a:blipFill>
                <a:blip r:embed="rId9"/>
                <a:stretch>
                  <a:fillRect l="-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6A31BDC-AF27-E589-792D-A3F3DB328F69}"/>
                  </a:ext>
                </a:extLst>
              </p:cNvPr>
              <p:cNvSpPr txBox="1"/>
              <p:nvPr/>
            </p:nvSpPr>
            <p:spPr>
              <a:xfrm>
                <a:off x="457547" y="428304"/>
                <a:ext cx="1362395" cy="37305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r>
                        <a:rPr lang="en-US" b="0" i="1" smtClean="0">
                          <a:latin typeface="Cambria Math" panose="02040503050406030204" pitchFamily="18" charset="0"/>
                        </a:rPr>
                        <m:t>=3</m:t>
                      </m:r>
                      <m:sSubSup>
                        <m:sSubSupPr>
                          <m:ctrlPr>
                            <a:rPr lang="en-US" altLang="zh-TW" i="1">
                              <a:latin typeface="Cambria Math" panose="02040503050406030204" pitchFamily="18" charset="0"/>
                            </a:rPr>
                          </m:ctrlPr>
                        </m:sSubSup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rPr>
                            <m:t>0</m:t>
                          </m:r>
                        </m:sub>
                        <m:sup>
                          <m:r>
                            <a:rPr lang="en-US" altLang="zh-TW" i="1">
                              <a:latin typeface="Cambria Math" panose="02040503050406030204" pitchFamily="18" charset="0"/>
                            </a:rPr>
                            <m:t>2</m:t>
                          </m:r>
                        </m:sup>
                      </m:sSubSup>
                    </m:oMath>
                  </m:oMathPara>
                </a14:m>
                <a:endParaRPr lang="en-US"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26A31BDC-AF27-E589-792D-A3F3DB328F69}"/>
                  </a:ext>
                </a:extLst>
              </p:cNvPr>
              <p:cNvSpPr txBox="1">
                <a:spLocks noRot="1" noChangeAspect="1" noMove="1" noResize="1" noEditPoints="1" noAdjustHandles="1" noChangeArrowheads="1" noChangeShapeType="1" noTextEdit="1"/>
              </p:cNvSpPr>
              <p:nvPr/>
            </p:nvSpPr>
            <p:spPr>
              <a:xfrm>
                <a:off x="457547" y="428304"/>
                <a:ext cx="1362395" cy="373051"/>
              </a:xfrm>
              <a:prstGeom prst="rect">
                <a:avLst/>
              </a:prstGeom>
              <a:blipFill>
                <a:blip r:embed="rId10"/>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C73BFAF-F0A3-EFDB-1280-58C610E1EF22}"/>
                  </a:ext>
                </a:extLst>
              </p:cNvPr>
              <p:cNvSpPr txBox="1"/>
              <p:nvPr/>
            </p:nvSpPr>
            <p:spPr bwMode="auto">
              <a:xfrm>
                <a:off x="491744" y="4548643"/>
                <a:ext cx="7903254"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i="1">
                          <a:latin typeface="Cambria Math" panose="02040503050406030204" pitchFamily="18" charset="0"/>
                        </a:rPr>
                        <m:t>=</m:t>
                      </m:r>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1</m:t>
                                </m:r>
                              </m:e>
                            </m:mr>
                            <m:mr>
                              <m:e>
                                <m:r>
                                  <a:rPr lang="en-US" altLang="zh-TW" i="1">
                                    <a:latin typeface="Cambria Math" panose="02040503050406030204" pitchFamily="18" charset="0"/>
                                  </a:rPr>
                                  <m:t>−1</m:t>
                                </m:r>
                              </m:e>
                            </m:mr>
                          </m:m>
                        </m:e>
                      </m:d>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i="1">
                              <a:latin typeface="Cambria Math" panose="02040503050406030204" pitchFamily="18" charset="0"/>
                            </a:rPr>
                            <m:t>2</m:t>
                          </m:r>
                        </m:sub>
                      </m:sSub>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cos</m:t>
                          </m:r>
                        </m:fName>
                        <m:e>
                          <m:d>
                            <m:dPr>
                              <m:ctrlPr>
                                <a:rPr lang="en-US" altLang="zh-TW" i="1">
                                  <a:latin typeface="Cambria Math" panose="02040503050406030204" pitchFamily="18" charset="0"/>
                                </a:rPr>
                              </m:ctrlPr>
                            </m:dPr>
                            <m:e>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ea typeface="Cambria Math" panose="02040503050406030204" pitchFamily="18" charset="0"/>
                                    </a:rPr>
                                    <m:t>2</m:t>
                                  </m:r>
                                </m:sub>
                              </m:sSub>
                            </m:e>
                          </m:d>
                        </m:e>
                      </m:func>
                      <m:r>
                        <a:rPr lang="en-US" altLang="zh-TW"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d>
                        <m:dPr>
                          <m:begChr m:val="["/>
                          <m:endChr m:val="]"/>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𝑓</m:t>
                              </m:r>
                            </m:e>
                            <m:sub>
                              <m:r>
                                <a:rPr lang="en-US" altLang="zh-TW" sz="1800" i="1">
                                  <a:latin typeface="Cambria Math" panose="02040503050406030204" pitchFamily="18" charset="0"/>
                                </a:rPr>
                                <m:t>2</m:t>
                              </m:r>
                            </m:sub>
                          </m:sSub>
                          <m:r>
                            <m:rPr>
                              <m:sty m:val="p"/>
                            </m:rPr>
                            <a:rPr lang="en-US" sz="1800">
                              <a:latin typeface="Cambria Math" panose="02040503050406030204" pitchFamily="18" charset="0"/>
                            </a:rPr>
                            <m:t>cos</m:t>
                          </m:r>
                          <m:d>
                            <m:dPr>
                              <m:ctrlPr>
                                <a:rPr lang="en-US"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r>
                            <a:rPr lang="en-US"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𝑔</m:t>
                              </m:r>
                            </m:e>
                            <m:sub>
                              <m:r>
                                <a:rPr lang="en-US" altLang="zh-TW" sz="1800" i="1">
                                  <a:latin typeface="Cambria Math" panose="02040503050406030204" pitchFamily="18" charset="0"/>
                                </a:rPr>
                                <m:t>2</m:t>
                              </m:r>
                            </m:sub>
                          </m:sSub>
                          <m:r>
                            <m:rPr>
                              <m:sty m:val="p"/>
                            </m:rPr>
                            <a:rPr lang="en-US" sz="1800">
                              <a:latin typeface="Cambria Math" panose="02040503050406030204" pitchFamily="18" charset="0"/>
                            </a:rPr>
                            <m:t>sin</m:t>
                          </m:r>
                          <m:d>
                            <m:dPr>
                              <m:ctrlPr>
                                <a:rPr lang="en-US"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e>
                      </m:d>
                    </m:oMath>
                  </m:oMathPara>
                </a14:m>
                <a:endParaRPr lang="en-US" sz="1800" dirty="0">
                  <a:latin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C73BFAF-F0A3-EFDB-1280-58C610E1EF22}"/>
                  </a:ext>
                </a:extLst>
              </p:cNvPr>
              <p:cNvSpPr txBox="1">
                <a:spLocks noRot="1" noChangeAspect="1" noMove="1" noResize="1" noEditPoints="1" noAdjustHandles="1" noChangeArrowheads="1" noChangeShapeType="1" noTextEdit="1"/>
              </p:cNvSpPr>
              <p:nvPr/>
            </p:nvSpPr>
            <p:spPr bwMode="auto">
              <a:xfrm>
                <a:off x="491744" y="4548643"/>
                <a:ext cx="7903254" cy="461217"/>
              </a:xfrm>
              <a:prstGeom prst="rect">
                <a:avLst/>
              </a:prstGeom>
              <a:blipFill>
                <a:blip r:embed="rId11"/>
                <a:stretch>
                  <a:fillRect t="-5405" b="-16216"/>
                </a:stretch>
              </a:blipFill>
              <a:ln>
                <a:no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1CEAFD72-2FE3-D588-B32B-ACABB139A6CC}"/>
              </a:ext>
            </a:extLst>
          </p:cNvPr>
          <p:cNvSpPr txBox="1"/>
          <p:nvPr/>
        </p:nvSpPr>
        <p:spPr>
          <a:xfrm>
            <a:off x="2117839" y="3126328"/>
            <a:ext cx="35052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Index to denote the second mode</a:t>
            </a:r>
          </a:p>
        </p:txBody>
      </p:sp>
      <p:cxnSp>
        <p:nvCxnSpPr>
          <p:cNvPr id="9" name="Straight Arrow Connector 8">
            <a:extLst>
              <a:ext uri="{FF2B5EF4-FFF2-40B4-BE49-F238E27FC236}">
                <a16:creationId xmlns:a16="http://schemas.microsoft.com/office/drawing/2014/main" id="{DF26EDF6-41AE-7962-342C-D94699A62286}"/>
              </a:ext>
            </a:extLst>
          </p:cNvPr>
          <p:cNvCxnSpPr>
            <a:stCxn id="6" idx="1"/>
          </p:cNvCxnSpPr>
          <p:nvPr/>
        </p:nvCxnSpPr>
        <p:spPr>
          <a:xfrm flipH="1" flipV="1">
            <a:off x="898639" y="3244386"/>
            <a:ext cx="1219200" cy="666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23A7CCA-5AF6-337D-ABBF-106B4FBFC516}"/>
              </a:ext>
            </a:extLst>
          </p:cNvPr>
          <p:cNvCxnSpPr>
            <a:cxnSpLocks/>
            <a:stCxn id="6" idx="1"/>
          </p:cNvCxnSpPr>
          <p:nvPr/>
        </p:nvCxnSpPr>
        <p:spPr>
          <a:xfrm flipH="1" flipV="1">
            <a:off x="898639" y="1208211"/>
            <a:ext cx="1219200" cy="21027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90CEE55-CA40-36D0-D200-B81E370F1F3B}"/>
              </a:ext>
            </a:extLst>
          </p:cNvPr>
          <p:cNvSpPr txBox="1"/>
          <p:nvPr/>
        </p:nvSpPr>
        <p:spPr>
          <a:xfrm>
            <a:off x="457547" y="4140576"/>
            <a:ext cx="324042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Take the real part:</a:t>
            </a:r>
          </a:p>
        </p:txBody>
      </p:sp>
      <mc:AlternateContent xmlns:mc="http://schemas.openxmlformats.org/markup-compatibility/2006" xmlns:a14="http://schemas.microsoft.com/office/drawing/2010/main">
        <mc:Choice Requires="a14">
          <p:sp>
            <p:nvSpPr>
              <p:cNvPr id="16" name="文字方塊 4">
                <a:extLst>
                  <a:ext uri="{FF2B5EF4-FFF2-40B4-BE49-F238E27FC236}">
                    <a16:creationId xmlns:a16="http://schemas.microsoft.com/office/drawing/2014/main" id="{3245ED06-18A6-1FC5-9B43-1ED1075D3710}"/>
                  </a:ext>
                </a:extLst>
              </p:cNvPr>
              <p:cNvSpPr txBox="1"/>
              <p:nvPr/>
            </p:nvSpPr>
            <p:spPr bwMode="auto">
              <a:xfrm>
                <a:off x="479695" y="5145897"/>
                <a:ext cx="2737308" cy="439608"/>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16" name="文字方塊 4">
                <a:extLst>
                  <a:ext uri="{FF2B5EF4-FFF2-40B4-BE49-F238E27FC236}">
                    <a16:creationId xmlns:a16="http://schemas.microsoft.com/office/drawing/2014/main" id="{3245ED06-18A6-1FC5-9B43-1ED1075D3710}"/>
                  </a:ext>
                </a:extLst>
              </p:cNvPr>
              <p:cNvSpPr txBox="1">
                <a:spLocks noRot="1" noChangeAspect="1" noMove="1" noResize="1" noEditPoints="1" noAdjustHandles="1" noChangeArrowheads="1" noChangeShapeType="1" noTextEdit="1"/>
              </p:cNvSpPr>
              <p:nvPr/>
            </p:nvSpPr>
            <p:spPr bwMode="auto">
              <a:xfrm>
                <a:off x="479695" y="5145897"/>
                <a:ext cx="2737308" cy="439608"/>
              </a:xfrm>
              <a:prstGeom prst="rect">
                <a:avLst/>
              </a:prstGeom>
              <a:blipFill>
                <a:blip r:embed="rId12"/>
                <a:stretch>
                  <a:fillRect b="-571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C82074A-FFDC-4654-D96E-1CDC7DA7142F}"/>
                  </a:ext>
                </a:extLst>
              </p:cNvPr>
              <p:cNvSpPr txBox="1"/>
              <p:nvPr/>
            </p:nvSpPr>
            <p:spPr>
              <a:xfrm>
                <a:off x="5734244" y="2321459"/>
                <a:ext cx="1450638"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r>
                        <a:rPr lang="en-US" altLang="zh-TW" b="0" i="1" smtClean="0">
                          <a:latin typeface="Cambria Math" panose="02040503050406030204" pitchFamily="18" charset="0"/>
                        </a:rPr>
                        <m:t>=0</m:t>
                      </m:r>
                    </m:oMath>
                  </m:oMathPara>
                </a14:m>
                <a:endParaRPr lang="en-US"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8C82074A-FFDC-4654-D96E-1CDC7DA7142F}"/>
                  </a:ext>
                </a:extLst>
              </p:cNvPr>
              <p:cNvSpPr txBox="1">
                <a:spLocks noRot="1" noChangeAspect="1" noMove="1" noResize="1" noEditPoints="1" noAdjustHandles="1" noChangeArrowheads="1" noChangeShapeType="1" noTextEdit="1"/>
              </p:cNvSpPr>
              <p:nvPr/>
            </p:nvSpPr>
            <p:spPr>
              <a:xfrm>
                <a:off x="5734244" y="2321459"/>
                <a:ext cx="1450638"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14049CE-37EE-669A-DD29-94D5AE7A0A77}"/>
                  </a:ext>
                </a:extLst>
              </p:cNvPr>
              <p:cNvSpPr txBox="1"/>
              <p:nvPr/>
            </p:nvSpPr>
            <p:spPr bwMode="auto">
              <a:xfrm>
                <a:off x="6459563" y="3727991"/>
                <a:ext cx="1260345" cy="287643"/>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𝑎</m:t>
                          </m:r>
                        </m:e>
                        <m:sub>
                          <m:r>
                            <a:rPr lang="en-US" altLang="zh-TW" b="0" i="1" smtClean="0">
                              <a:latin typeface="Cambria Math" panose="02040503050406030204" pitchFamily="18" charset="0"/>
                            </a:rPr>
                            <m:t>1</m:t>
                          </m:r>
                        </m:sub>
                      </m:sSub>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b="0" i="1" smtClean="0">
                              <a:latin typeface="Cambria Math" panose="02040503050406030204" pitchFamily="18" charset="0"/>
                            </a:rPr>
                            <m:t>2</m:t>
                          </m:r>
                        </m:sub>
                      </m:sSub>
                      <m:sSup>
                        <m:sSupPr>
                          <m:ctrlPr>
                            <a:rPr lang="en-US" altLang="zh-TW" i="1">
                              <a:latin typeface="Cambria Math" panose="02040503050406030204" pitchFamily="18" charset="0"/>
                            </a:rPr>
                          </m:ctrlPr>
                        </m:sSupPr>
                        <m:e>
                          <m:r>
                            <a:rPr lang="en-US" altLang="zh-TW" i="1">
                              <a:latin typeface="Cambria Math" panose="02040503050406030204" pitchFamily="18" charset="0"/>
                            </a:rPr>
                            <m:t>𝑒</m:t>
                          </m:r>
                        </m:e>
                        <m:sup>
                          <m:r>
                            <a:rPr lang="en-US" altLang="zh-TW" i="1">
                              <a:latin typeface="Cambria Math" panose="02040503050406030204" pitchFamily="18" charset="0"/>
                            </a:rPr>
                            <m:t>𝑖</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2</m:t>
                              </m:r>
                            </m:sub>
                          </m:sSub>
                        </m:sup>
                      </m:sSup>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A14049CE-37EE-669A-DD29-94D5AE7A0A77}"/>
                  </a:ext>
                </a:extLst>
              </p:cNvPr>
              <p:cNvSpPr txBox="1">
                <a:spLocks noRot="1" noChangeAspect="1" noMove="1" noResize="1" noEditPoints="1" noAdjustHandles="1" noChangeArrowheads="1" noChangeShapeType="1" noTextEdit="1"/>
              </p:cNvSpPr>
              <p:nvPr/>
            </p:nvSpPr>
            <p:spPr bwMode="auto">
              <a:xfrm>
                <a:off x="6459563" y="3727991"/>
                <a:ext cx="1260345" cy="287643"/>
              </a:xfrm>
              <a:prstGeom prst="rect">
                <a:avLst/>
              </a:prstGeom>
              <a:blipFill>
                <a:blip r:embed="rId14"/>
                <a:stretch>
                  <a:fillRect l="-2000" t="-8333" b="-125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41442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500" fill="hold"/>
                                        <p:tgtEl>
                                          <p:spTgt spid="8"/>
                                        </p:tgtEl>
                                        <p:attrNameLst>
                                          <p:attrName>ppt_x</p:attrName>
                                        </p:attrNameLst>
                                      </p:cBhvr>
                                      <p:tavLst>
                                        <p:tav tm="0">
                                          <p:val>
                                            <p:strVal val="#ppt_x"/>
                                          </p:val>
                                        </p:tav>
                                        <p:tav tm="100000">
                                          <p:val>
                                            <p:strVal val="#ppt_x"/>
                                          </p:val>
                                        </p:tav>
                                      </p:tavLst>
                                    </p:anim>
                                    <p:anim calcmode="lin" valueType="num">
                                      <p:cBhvr additive="base">
                                        <p:cTn id="6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3" grpId="0" animBg="1"/>
      <p:bldP spid="5" grpId="0" animBg="1"/>
      <p:bldP spid="8" grpId="0"/>
      <p:bldP spid="12" grpId="0" animBg="1"/>
      <p:bldP spid="6" grpId="0"/>
      <p:bldP spid="7" grpId="0"/>
      <p:bldP spid="16" grpId="0" animBg="1"/>
      <p:bldP spid="2"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372D9-91F2-2593-5900-ECAB819960F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98B098C-1243-EB6B-8CC8-3FA79387F8DF}"/>
              </a:ext>
            </a:extLst>
          </p:cNvPr>
          <p:cNvPicPr>
            <a:picLocks noChangeAspect="1"/>
          </p:cNvPicPr>
          <p:nvPr/>
        </p:nvPicPr>
        <p:blipFill>
          <a:blip r:embed="rId2"/>
          <a:stretch>
            <a:fillRect/>
          </a:stretch>
        </p:blipFill>
        <p:spPr>
          <a:xfrm>
            <a:off x="5095764" y="2901115"/>
            <a:ext cx="2821496" cy="1975047"/>
          </a:xfrm>
          <a:prstGeom prst="rect">
            <a:avLst/>
          </a:prstGeom>
        </p:spPr>
      </p:pic>
      <p:cxnSp>
        <p:nvCxnSpPr>
          <p:cNvPr id="5" name="Straight Arrow Connector 4">
            <a:extLst>
              <a:ext uri="{FF2B5EF4-FFF2-40B4-BE49-F238E27FC236}">
                <a16:creationId xmlns:a16="http://schemas.microsoft.com/office/drawing/2014/main" id="{43773774-6ADD-D124-93FC-30D0947689AE}"/>
              </a:ext>
            </a:extLst>
          </p:cNvPr>
          <p:cNvCxnSpPr/>
          <p:nvPr/>
        </p:nvCxnSpPr>
        <p:spPr>
          <a:xfrm>
            <a:off x="6189068" y="3379708"/>
            <a:ext cx="0" cy="720080"/>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F019358-C009-5A8C-091C-D6C4BBBDDDA4}"/>
              </a:ext>
            </a:extLst>
          </p:cNvPr>
          <p:cNvCxnSpPr/>
          <p:nvPr/>
        </p:nvCxnSpPr>
        <p:spPr>
          <a:xfrm>
            <a:off x="6981156" y="3379708"/>
            <a:ext cx="0" cy="720080"/>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BCEC931-9ACF-9A9C-F5D3-2982C98A70DF}"/>
              </a:ext>
            </a:extLst>
          </p:cNvPr>
          <p:cNvPicPr>
            <a:picLocks noChangeAspect="1"/>
          </p:cNvPicPr>
          <p:nvPr/>
        </p:nvPicPr>
        <p:blipFill>
          <a:blip r:embed="rId3"/>
          <a:stretch>
            <a:fillRect/>
          </a:stretch>
        </p:blipFill>
        <p:spPr>
          <a:xfrm>
            <a:off x="1073498" y="2912539"/>
            <a:ext cx="2451100" cy="1879600"/>
          </a:xfrm>
          <a:prstGeom prst="rect">
            <a:avLst/>
          </a:prstGeom>
        </p:spPr>
      </p:pic>
      <p:cxnSp>
        <p:nvCxnSpPr>
          <p:cNvPr id="8" name="Straight Arrow Connector 7">
            <a:extLst>
              <a:ext uri="{FF2B5EF4-FFF2-40B4-BE49-F238E27FC236}">
                <a16:creationId xmlns:a16="http://schemas.microsoft.com/office/drawing/2014/main" id="{21BFE4DB-9E44-FA79-C85F-C82F8AB14780}"/>
              </a:ext>
            </a:extLst>
          </p:cNvPr>
          <p:cNvCxnSpPr/>
          <p:nvPr/>
        </p:nvCxnSpPr>
        <p:spPr>
          <a:xfrm>
            <a:off x="1937594" y="3418534"/>
            <a:ext cx="0" cy="720080"/>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B4CDB76-C6DC-FA87-FE05-5FC9CD956192}"/>
              </a:ext>
            </a:extLst>
          </p:cNvPr>
          <p:cNvCxnSpPr/>
          <p:nvPr/>
        </p:nvCxnSpPr>
        <p:spPr>
          <a:xfrm>
            <a:off x="2657674" y="3353570"/>
            <a:ext cx="0" cy="720080"/>
          </a:xfrm>
          <a:prstGeom prst="straightConnector1">
            <a:avLst/>
          </a:prstGeom>
          <a:ln w="127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8AB7177-9BAD-AE6D-1F4D-74CFFD6C946A}"/>
                  </a:ext>
                </a:extLst>
              </p:cNvPr>
              <p:cNvSpPr txBox="1"/>
              <p:nvPr/>
            </p:nvSpPr>
            <p:spPr bwMode="auto">
              <a:xfrm>
                <a:off x="1534152" y="4749413"/>
                <a:ext cx="1648631" cy="401970"/>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2</m:t>
                          </m:r>
                        </m:sub>
                      </m:sSub>
                      <m:r>
                        <a:rPr lang="en-US" altLang="zh-TW" sz="1800" b="0" i="1" smtClean="0">
                          <a:latin typeface="Cambria Math" panose="02040503050406030204" pitchFamily="18" charset="0"/>
                          <a:ea typeface="Cambria Math"/>
                        </a:rPr>
                        <m:t>=</m:t>
                      </m:r>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88AB7177-9BAD-AE6D-1F4D-74CFFD6C946A}"/>
                  </a:ext>
                </a:extLst>
              </p:cNvPr>
              <p:cNvSpPr txBox="1">
                <a:spLocks noRot="1" noChangeAspect="1" noMove="1" noResize="1" noEditPoints="1" noAdjustHandles="1" noChangeArrowheads="1" noChangeShapeType="1" noTextEdit="1"/>
              </p:cNvSpPr>
              <p:nvPr/>
            </p:nvSpPr>
            <p:spPr bwMode="auto">
              <a:xfrm>
                <a:off x="1534152" y="4749413"/>
                <a:ext cx="1648631" cy="401970"/>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D7DDD9B-981D-935E-E6FF-6673D4BF3849}"/>
                  </a:ext>
                </a:extLst>
              </p:cNvPr>
              <p:cNvSpPr txBox="1"/>
              <p:nvPr/>
            </p:nvSpPr>
            <p:spPr bwMode="auto">
              <a:xfrm>
                <a:off x="5858631" y="4888429"/>
                <a:ext cx="1296144" cy="369332"/>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1</m:t>
                          </m:r>
                        </m:sub>
                      </m:sSub>
                      <m:r>
                        <a:rPr lang="en-US" altLang="zh-TW" sz="1800" b="0" i="1" smtClean="0">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CD7DDD9B-981D-935E-E6FF-6673D4BF3849}"/>
                  </a:ext>
                </a:extLst>
              </p:cNvPr>
              <p:cNvSpPr txBox="1">
                <a:spLocks noRot="1" noChangeAspect="1" noMove="1" noResize="1" noEditPoints="1" noAdjustHandles="1" noChangeArrowheads="1" noChangeShapeType="1" noTextEdit="1"/>
              </p:cNvSpPr>
              <p:nvPr/>
            </p:nvSpPr>
            <p:spPr bwMode="auto">
              <a:xfrm>
                <a:off x="5858631" y="4888429"/>
                <a:ext cx="1296144" cy="369332"/>
              </a:xfrm>
              <a:prstGeom prst="rect">
                <a:avLst/>
              </a:prstGeom>
              <a:blipFill>
                <a:blip r:embed="rId5"/>
                <a:stretch>
                  <a:fillRect/>
                </a:stretch>
              </a:blipFill>
              <a:ln>
                <a:noFill/>
              </a:ln>
            </p:spPr>
            <p:txBody>
              <a:bodyPr/>
              <a:lstStyle/>
              <a:p>
                <a:r>
                  <a:rPr lang="en-US">
                    <a:noFill/>
                  </a:rPr>
                  <a:t> </a:t>
                </a:r>
              </a:p>
            </p:txBody>
          </p:sp>
        </mc:Fallback>
      </mc:AlternateContent>
      <p:sp>
        <p:nvSpPr>
          <p:cNvPr id="18" name="TextBox 17">
            <a:extLst>
              <a:ext uri="{FF2B5EF4-FFF2-40B4-BE49-F238E27FC236}">
                <a16:creationId xmlns:a16="http://schemas.microsoft.com/office/drawing/2014/main" id="{7A18F346-8050-AD9F-C618-8881D9367B42}"/>
              </a:ext>
            </a:extLst>
          </p:cNvPr>
          <p:cNvSpPr txBox="1"/>
          <p:nvPr/>
        </p:nvSpPr>
        <p:spPr>
          <a:xfrm>
            <a:off x="1003766" y="1587972"/>
            <a:ext cx="601519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 have found two oscillating solutions for Coupled system.</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8EE2AE1-55FD-1D02-04C4-AA8D8BD4C5AA}"/>
                  </a:ext>
                </a:extLst>
              </p:cNvPr>
              <p:cNvSpPr txBox="1"/>
              <p:nvPr/>
            </p:nvSpPr>
            <p:spPr>
              <a:xfrm>
                <a:off x="5858631" y="5369552"/>
                <a:ext cx="1524000" cy="830484"/>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num>
                        <m:den>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den>
                      </m:f>
                      <m:r>
                        <a:rPr lang="en-US" altLang="zh-TW" b="0" i="0" smtClean="0">
                          <a:latin typeface="Cambria Math" panose="02040503050406030204" pitchFamily="18" charset="0"/>
                        </a:rPr>
                        <m:t>=</m:t>
                      </m:r>
                      <m:f>
                        <m:fPr>
                          <m:ctrlPr>
                            <a:rPr lang="en-US" altLang="zh-TW" b="0" i="1" smtClean="0">
                              <a:latin typeface="Cambria Math" panose="02040503050406030204" pitchFamily="18" charset="0"/>
                            </a:rPr>
                          </m:ctrlPr>
                        </m:fPr>
                        <m:num>
                          <m:sSubSup>
                            <m:sSubSupPr>
                              <m:ctrlPr>
                                <a:rPr lang="en-US" altLang="zh-TW" b="0" i="1" smtClean="0">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num>
                        <m:den>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en>
                      </m:f>
                      <m:r>
                        <a:rPr lang="en-US" altLang="zh-TW" b="0" i="1" smtClean="0">
                          <a:latin typeface="Cambria Math" panose="02040503050406030204" pitchFamily="18" charset="0"/>
                        </a:rPr>
                        <m:t>=1</m:t>
                      </m:r>
                    </m:oMath>
                  </m:oMathPara>
                </a14:m>
                <a:endParaRPr lang="en-US" dirty="0">
                  <a:latin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E8EE2AE1-55FD-1D02-04C4-AA8D8BD4C5AA}"/>
                  </a:ext>
                </a:extLst>
              </p:cNvPr>
              <p:cNvSpPr txBox="1">
                <a:spLocks noRot="1" noChangeAspect="1" noMove="1" noResize="1" noEditPoints="1" noAdjustHandles="1" noChangeArrowheads="1" noChangeShapeType="1" noTextEdit="1"/>
              </p:cNvSpPr>
              <p:nvPr/>
            </p:nvSpPr>
            <p:spPr>
              <a:xfrm>
                <a:off x="5858631" y="5369552"/>
                <a:ext cx="1524000" cy="83048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BC5FEE1-82C1-BAE6-8997-1CB3EA405DA0}"/>
                  </a:ext>
                </a:extLst>
              </p:cNvPr>
              <p:cNvSpPr txBox="1"/>
              <p:nvPr/>
            </p:nvSpPr>
            <p:spPr>
              <a:xfrm>
                <a:off x="1547481" y="5348710"/>
                <a:ext cx="1737889" cy="830484"/>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num>
                        <m:den>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den>
                      </m:f>
                      <m:r>
                        <a:rPr lang="en-US" altLang="zh-TW" b="0" i="0" smtClean="0">
                          <a:latin typeface="Cambria Math" panose="02040503050406030204" pitchFamily="18" charset="0"/>
                        </a:rPr>
                        <m:t>=</m:t>
                      </m:r>
                      <m:f>
                        <m:fPr>
                          <m:ctrlPr>
                            <a:rPr lang="en-US" altLang="zh-TW" b="0" i="1" smtClean="0">
                              <a:latin typeface="Cambria Math" panose="02040503050406030204" pitchFamily="18" charset="0"/>
                            </a:rPr>
                          </m:ctrlPr>
                        </m:fPr>
                        <m:num>
                          <m:sSubSup>
                            <m:sSubSupPr>
                              <m:ctrlPr>
                                <a:rPr lang="en-US" altLang="zh-TW" b="0" i="1" smtClean="0">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num>
                        <m:den>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en>
                      </m:f>
                      <m:r>
                        <a:rPr lang="en-US" altLang="zh-TW" b="0" i="1" smtClean="0">
                          <a:latin typeface="Cambria Math" panose="02040503050406030204" pitchFamily="18" charset="0"/>
                        </a:rPr>
                        <m:t>=−1</m:t>
                      </m:r>
                    </m:oMath>
                  </m:oMathPara>
                </a14:m>
                <a:endParaRPr lang="en-US" dirty="0">
                  <a:latin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4BC5FEE1-82C1-BAE6-8997-1CB3EA405DA0}"/>
                  </a:ext>
                </a:extLst>
              </p:cNvPr>
              <p:cNvSpPr txBox="1">
                <a:spLocks noRot="1" noChangeAspect="1" noMove="1" noResize="1" noEditPoints="1" noAdjustHandles="1" noChangeArrowheads="1" noChangeShapeType="1" noTextEdit="1"/>
              </p:cNvSpPr>
              <p:nvPr/>
            </p:nvSpPr>
            <p:spPr>
              <a:xfrm>
                <a:off x="1547481" y="5348710"/>
                <a:ext cx="1737889" cy="830484"/>
              </a:xfrm>
              <a:prstGeom prst="rect">
                <a:avLst/>
              </a:prstGeom>
              <a:blipFill>
                <a:blip r:embed="rId7"/>
                <a:stretch>
                  <a:fillRect/>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51409EBB-7BDC-1EAA-725D-68B3C338088C}"/>
              </a:ext>
            </a:extLst>
          </p:cNvPr>
          <p:cNvSpPr txBox="1"/>
          <p:nvPr/>
        </p:nvSpPr>
        <p:spPr bwMode="auto">
          <a:xfrm>
            <a:off x="982592" y="762000"/>
            <a:ext cx="6166772" cy="369332"/>
          </a:xfrm>
          <a:prstGeom prst="rect">
            <a:avLst/>
          </a:prstGeom>
          <a:noFill/>
          <a:ln w="9525">
            <a:noFill/>
            <a:miter lim="800000"/>
            <a:headEnd/>
            <a:tailEnd/>
          </a:ln>
        </p:spPr>
        <p:txBody>
          <a:bodyPr wrap="square" rtlCol="0">
            <a:spAutoFit/>
          </a:bodyPr>
          <a:lstStyle/>
          <a:p>
            <a:pPr algn="l"/>
            <a:r>
              <a:rPr lang="en-US" sz="1800" dirty="0" err="1">
                <a:solidFill>
                  <a:srgbClr val="FF0000"/>
                </a:solidFill>
                <a:latin typeface="Times New Roman" panose="02020603050405020304" pitchFamily="18" charset="0"/>
                <a:cs typeface="Times New Roman" pitchFamily="18" charset="0"/>
              </a:rPr>
              <a:t>一個本徵向量就對應一個可獨立振盪的模式</a:t>
            </a:r>
            <a:r>
              <a:rPr lang="en-US" sz="1800" dirty="0">
                <a:solidFill>
                  <a:srgbClr val="FF0000"/>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60EC5D6-6B2E-D71B-76E9-FB9AB3215F53}"/>
                  </a:ext>
                </a:extLst>
              </p:cNvPr>
              <p:cNvSpPr txBox="1"/>
              <p:nvPr/>
            </p:nvSpPr>
            <p:spPr>
              <a:xfrm>
                <a:off x="1003766" y="1207909"/>
                <a:ext cx="7661852"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One eigenvalue </a:t>
                </a:r>
                <a14:m>
                  <m:oMath xmlns:m="http://schemas.openxmlformats.org/officeDocument/2006/math">
                    <m:sSup>
                      <m:sSupPr>
                        <m:ctrlPr>
                          <a:rPr lang="en-US" altLang="zh-TW" i="1" smtClean="0">
                            <a:solidFill>
                              <a:srgbClr val="FF0000"/>
                            </a:solidFill>
                            <a:latin typeface="Cambria Math" panose="02040503050406030204" pitchFamily="18" charset="0"/>
                            <a:ea typeface="Cambria Math"/>
                          </a:rPr>
                        </m:ctrlPr>
                      </m:sSupPr>
                      <m:e>
                        <m:r>
                          <a:rPr lang="en-US" altLang="zh-TW" i="1">
                            <a:solidFill>
                              <a:srgbClr val="FF0000"/>
                            </a:solidFill>
                            <a:latin typeface="Cambria Math" panose="02040503050406030204" pitchFamily="18" charset="0"/>
                            <a:ea typeface="Cambria Math" panose="02040503050406030204" pitchFamily="18" charset="0"/>
                          </a:rPr>
                          <m:t>𝜔</m:t>
                        </m:r>
                      </m:e>
                      <m:sup>
                        <m:r>
                          <a:rPr lang="en-US" altLang="zh-TW" i="1">
                            <a:solidFill>
                              <a:srgbClr val="FF0000"/>
                            </a:solidFill>
                            <a:latin typeface="Cambria Math" panose="02040503050406030204" pitchFamily="18" charset="0"/>
                            <a:ea typeface="Cambria Math"/>
                          </a:rPr>
                          <m:t>2</m:t>
                        </m:r>
                      </m:sup>
                    </m:sSup>
                  </m:oMath>
                </a14:m>
                <a:r>
                  <a:rPr lang="en-US" dirty="0">
                    <a:solidFill>
                      <a:srgbClr val="FF0000"/>
                    </a:solidFill>
                    <a:latin typeface="Times New Roman" panose="02020603050405020304" pitchFamily="18" charset="0"/>
                    <a:cs typeface="Times New Roman" panose="02020603050405020304" pitchFamily="18" charset="0"/>
                  </a:rPr>
                  <a:t> with one eigenvector </a:t>
                </a:r>
                <a14:m>
                  <m:oMath xmlns:m="http://schemas.openxmlformats.org/officeDocument/2006/math">
                    <m:r>
                      <a:rPr lang="en-US" altLang="zh-TW" b="1" i="1">
                        <a:solidFill>
                          <a:srgbClr val="FF0000"/>
                        </a:solidFill>
                        <a:latin typeface="Cambria Math" panose="02040503050406030204" pitchFamily="18" charset="0"/>
                        <a:ea typeface="Cambria Math"/>
                      </a:rPr>
                      <m:t>𝒂</m:t>
                    </m:r>
                  </m:oMath>
                </a14:m>
                <a:r>
                  <a:rPr lang="en-US" dirty="0">
                    <a:solidFill>
                      <a:srgbClr val="FF0000"/>
                    </a:solidFill>
                    <a:latin typeface="Times New Roman" panose="02020603050405020304" pitchFamily="18" charset="0"/>
                    <a:cs typeface="Times New Roman" panose="02020603050405020304" pitchFamily="18" charset="0"/>
                  </a:rPr>
                  <a:t> corresponds to one oscillating mode.</a:t>
                </a:r>
              </a:p>
            </p:txBody>
          </p:sp>
        </mc:Choice>
        <mc:Fallback xmlns="">
          <p:sp>
            <p:nvSpPr>
              <p:cNvPr id="26" name="TextBox 25">
                <a:extLst>
                  <a:ext uri="{FF2B5EF4-FFF2-40B4-BE49-F238E27FC236}">
                    <a16:creationId xmlns:a16="http://schemas.microsoft.com/office/drawing/2014/main" id="{160EC5D6-6B2E-D71B-76E9-FB9AB3215F53}"/>
                  </a:ext>
                </a:extLst>
              </p:cNvPr>
              <p:cNvSpPr txBox="1">
                <a:spLocks noRot="1" noChangeAspect="1" noMove="1" noResize="1" noEditPoints="1" noAdjustHandles="1" noChangeArrowheads="1" noChangeShapeType="1" noTextEdit="1"/>
              </p:cNvSpPr>
              <p:nvPr/>
            </p:nvSpPr>
            <p:spPr>
              <a:xfrm>
                <a:off x="1003766" y="1207909"/>
                <a:ext cx="7661852" cy="369332"/>
              </a:xfrm>
              <a:prstGeom prst="rect">
                <a:avLst/>
              </a:prstGeom>
              <a:blipFill>
                <a:blip r:embed="rId8"/>
                <a:stretch>
                  <a:fillRect l="-828"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AA3C1D7-CFC9-C867-1152-83E09661B42F}"/>
                  </a:ext>
                </a:extLst>
              </p:cNvPr>
              <p:cNvSpPr txBox="1"/>
              <p:nvPr/>
            </p:nvSpPr>
            <p:spPr>
              <a:xfrm>
                <a:off x="1003766" y="1909824"/>
                <a:ext cx="6885740" cy="66428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In these modes, the ratio of </a:t>
                </a:r>
                <a14:m>
                  <m:oMath xmlns:m="http://schemas.openxmlformats.org/officeDocument/2006/math">
                    <m:f>
                      <m:fPr>
                        <m:ctrlPr>
                          <a:rPr lang="en-US" altLang="zh-TW" i="1">
                            <a:solidFill>
                              <a:srgbClr val="FF0000"/>
                            </a:solidFill>
                            <a:latin typeface="Cambria Math" panose="02040503050406030204" pitchFamily="18" charset="0"/>
                          </a:rPr>
                        </m:ctrlPr>
                      </m:fPr>
                      <m:num>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𝑥</m:t>
                            </m:r>
                          </m:e>
                          <m:sub>
                            <m:r>
                              <a:rPr lang="en-US" altLang="zh-TW" i="1">
                                <a:solidFill>
                                  <a:srgbClr val="FF0000"/>
                                </a:solidFill>
                                <a:latin typeface="Cambria Math" panose="02040503050406030204" pitchFamily="18" charset="0"/>
                              </a:rPr>
                              <m:t>1</m:t>
                            </m:r>
                          </m:sub>
                        </m:sSub>
                      </m:num>
                      <m:den>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𝑥</m:t>
                            </m:r>
                          </m:e>
                          <m:sub>
                            <m:r>
                              <a:rPr lang="en-US" altLang="zh-TW" i="1">
                                <a:solidFill>
                                  <a:srgbClr val="FF0000"/>
                                </a:solidFill>
                                <a:latin typeface="Cambria Math" panose="02040503050406030204" pitchFamily="18" charset="0"/>
                              </a:rPr>
                              <m:t>2</m:t>
                            </m:r>
                          </m:sub>
                        </m:sSub>
                      </m:den>
                    </m:f>
                  </m:oMath>
                </a14:m>
                <a:r>
                  <a:rPr lang="en-US" dirty="0">
                    <a:solidFill>
                      <a:srgbClr val="FF0000"/>
                    </a:solidFill>
                    <a:latin typeface="Times New Roman" panose="02020603050405020304" pitchFamily="18" charset="0"/>
                    <a:cs typeface="Times New Roman" panose="02020603050405020304" pitchFamily="18" charset="0"/>
                  </a:rPr>
                  <a:t> at any time equals the ratio of </a:t>
                </a:r>
                <a14:m>
                  <m:oMath xmlns:m="http://schemas.openxmlformats.org/officeDocument/2006/math">
                    <m:f>
                      <m:fPr>
                        <m:ctrlPr>
                          <a:rPr lang="en-US" altLang="zh-TW" i="1">
                            <a:solidFill>
                              <a:srgbClr val="FF0000"/>
                            </a:solidFill>
                            <a:latin typeface="Cambria Math" panose="02040503050406030204" pitchFamily="18" charset="0"/>
                          </a:rPr>
                        </m:ctrlPr>
                      </m:fPr>
                      <m:num>
                        <m:sSubSup>
                          <m:sSubSupPr>
                            <m:ctrlPr>
                              <a:rPr lang="en-US" altLang="zh-TW" i="1">
                                <a:solidFill>
                                  <a:srgbClr val="FF0000"/>
                                </a:solidFill>
                                <a:latin typeface="Cambria Math" panose="02040503050406030204" pitchFamily="18" charset="0"/>
                              </a:rPr>
                            </m:ctrlPr>
                          </m:sSubSupPr>
                          <m:e>
                            <m:r>
                              <a:rPr lang="en-US" altLang="zh-TW" b="1" i="1">
                                <a:solidFill>
                                  <a:srgbClr val="FF0000"/>
                                </a:solidFill>
                                <a:latin typeface="Cambria Math" panose="02040503050406030204" pitchFamily="18" charset="0"/>
                              </a:rPr>
                              <m:t>𝒂</m:t>
                            </m:r>
                          </m:e>
                          <m:sub>
                            <m:r>
                              <a:rPr lang="en-US" altLang="zh-TW" i="1">
                                <a:solidFill>
                                  <a:srgbClr val="FF0000"/>
                                </a:solidFill>
                                <a:latin typeface="Cambria Math" panose="02040503050406030204" pitchFamily="18" charset="0"/>
                              </a:rPr>
                              <m:t>1</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1</m:t>
                                </m:r>
                                <m:r>
                                  <a:rPr lang="en-US" altLang="zh-TW" b="0" i="1" smtClean="0">
                                    <a:solidFill>
                                      <a:srgbClr val="FF0000"/>
                                    </a:solidFill>
                                    <a:latin typeface="Cambria Math" panose="02040503050406030204" pitchFamily="18" charset="0"/>
                                  </a:rPr>
                                  <m:t>,2</m:t>
                                </m:r>
                              </m:e>
                            </m:d>
                          </m:sup>
                        </m:sSubSup>
                      </m:num>
                      <m:den>
                        <m:sSubSup>
                          <m:sSubSupPr>
                            <m:ctrlPr>
                              <a:rPr lang="en-US" altLang="zh-TW" i="1">
                                <a:solidFill>
                                  <a:srgbClr val="FF0000"/>
                                </a:solidFill>
                                <a:latin typeface="Cambria Math" panose="02040503050406030204" pitchFamily="18" charset="0"/>
                              </a:rPr>
                            </m:ctrlPr>
                          </m:sSubSupPr>
                          <m:e>
                            <m:r>
                              <a:rPr lang="en-US" altLang="zh-TW" b="1" i="1">
                                <a:solidFill>
                                  <a:srgbClr val="FF0000"/>
                                </a:solidFill>
                                <a:latin typeface="Cambria Math" panose="02040503050406030204" pitchFamily="18" charset="0"/>
                              </a:rPr>
                              <m:t>𝒂</m:t>
                            </m:r>
                          </m:e>
                          <m:sub>
                            <m:r>
                              <a:rPr lang="en-US" altLang="zh-TW" i="1">
                                <a:solidFill>
                                  <a:srgbClr val="FF0000"/>
                                </a:solidFill>
                                <a:latin typeface="Cambria Math" panose="02040503050406030204" pitchFamily="18" charset="0"/>
                              </a:rPr>
                              <m:t>2</m:t>
                            </m:r>
                          </m:sub>
                          <m:sup>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1</m:t>
                                </m:r>
                                <m:r>
                                  <a:rPr lang="en-US" altLang="zh-TW" b="0" i="1" smtClean="0">
                                    <a:solidFill>
                                      <a:srgbClr val="FF0000"/>
                                    </a:solidFill>
                                    <a:latin typeface="Cambria Math" panose="02040503050406030204" pitchFamily="18" charset="0"/>
                                  </a:rPr>
                                  <m:t>,2</m:t>
                                </m:r>
                              </m:e>
                            </m:d>
                          </m:sup>
                        </m:sSubSup>
                      </m:den>
                    </m:f>
                  </m:oMath>
                </a14:m>
                <a:r>
                  <a:rPr lang="en-US" dirty="0">
                    <a:solidFill>
                      <a:srgbClr val="FF0000"/>
                    </a:solidFill>
                    <a:latin typeface="Times New Roman" panose="02020603050405020304" pitchFamily="18" charset="0"/>
                    <a:cs typeface="Times New Roman" panose="02020603050405020304" pitchFamily="18" charset="0"/>
                  </a:rPr>
                  <a:t>.</a:t>
                </a:r>
              </a:p>
            </p:txBody>
          </p:sp>
        </mc:Choice>
        <mc:Fallback xmlns="">
          <p:sp>
            <p:nvSpPr>
              <p:cNvPr id="27" name="TextBox 26">
                <a:extLst>
                  <a:ext uri="{FF2B5EF4-FFF2-40B4-BE49-F238E27FC236}">
                    <a16:creationId xmlns:a16="http://schemas.microsoft.com/office/drawing/2014/main" id="{AAA3C1D7-CFC9-C867-1152-83E09661B42F}"/>
                  </a:ext>
                </a:extLst>
              </p:cNvPr>
              <p:cNvSpPr txBox="1">
                <a:spLocks noRot="1" noChangeAspect="1" noMove="1" noResize="1" noEditPoints="1" noAdjustHandles="1" noChangeArrowheads="1" noChangeShapeType="1" noTextEdit="1"/>
              </p:cNvSpPr>
              <p:nvPr/>
            </p:nvSpPr>
            <p:spPr>
              <a:xfrm>
                <a:off x="1003766" y="1909824"/>
                <a:ext cx="6885740" cy="664284"/>
              </a:xfrm>
              <a:prstGeom prst="rect">
                <a:avLst/>
              </a:prstGeom>
              <a:blipFill>
                <a:blip r:embed="rId9"/>
                <a:stretch>
                  <a:fillRect l="-9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A32FEC62-29DF-6F73-3B8E-BB7669F67D6E}"/>
                  </a:ext>
                </a:extLst>
              </p:cNvPr>
              <p:cNvSpPr txBox="1"/>
              <p:nvPr/>
            </p:nvSpPr>
            <p:spPr>
              <a:xfrm>
                <a:off x="6187210" y="3021148"/>
                <a:ext cx="424152" cy="3585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smtClean="0">
                              <a:solidFill>
                                <a:schemeClr val="tx1"/>
                              </a:solidFill>
                              <a:latin typeface="Cambria Math" panose="02040503050406030204" pitchFamily="18" charset="0"/>
                            </a:rPr>
                          </m:ctrlPr>
                        </m:sSubSupPr>
                        <m:e>
                          <m:r>
                            <a:rPr lang="en-US" altLang="zh-TW" sz="1400" b="1" i="1">
                              <a:solidFill>
                                <a:schemeClr val="tx1"/>
                              </a:solidFill>
                              <a:latin typeface="Cambria Math" panose="02040503050406030204" pitchFamily="18" charset="0"/>
                            </a:rPr>
                            <m:t>𝒂</m:t>
                          </m:r>
                        </m:e>
                        <m:sub>
                          <m:r>
                            <a:rPr lang="en-US" altLang="zh-TW" sz="1400" i="1">
                              <a:solidFill>
                                <a:schemeClr val="tx1"/>
                              </a:solidFill>
                              <a:latin typeface="Cambria Math" panose="02040503050406030204" pitchFamily="18" charset="0"/>
                            </a:rPr>
                            <m:t>1</m:t>
                          </m:r>
                        </m:sub>
                        <m:sup>
                          <m:d>
                            <m:dPr>
                              <m:ctrlPr>
                                <a:rPr lang="en-US" altLang="zh-TW" sz="1400" i="1">
                                  <a:solidFill>
                                    <a:schemeClr val="tx1"/>
                                  </a:solidFill>
                                  <a:latin typeface="Cambria Math" panose="02040503050406030204" pitchFamily="18" charset="0"/>
                                </a:rPr>
                              </m:ctrlPr>
                            </m:dPr>
                            <m:e>
                              <m:r>
                                <a:rPr lang="en-US" altLang="zh-TW" sz="1400" i="1">
                                  <a:solidFill>
                                    <a:schemeClr val="tx1"/>
                                  </a:solidFill>
                                  <a:latin typeface="Cambria Math" panose="02040503050406030204" pitchFamily="18" charset="0"/>
                                </a:rPr>
                                <m:t>1</m:t>
                              </m:r>
                            </m:e>
                          </m:d>
                        </m:sup>
                      </m:sSubSup>
                    </m:oMath>
                  </m:oMathPara>
                </a14:m>
                <a:endParaRPr lang="en-US" sz="1400" dirty="0">
                  <a:latin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A32FEC62-29DF-6F73-3B8E-BB7669F67D6E}"/>
                  </a:ext>
                </a:extLst>
              </p:cNvPr>
              <p:cNvSpPr txBox="1">
                <a:spLocks noRot="1" noChangeAspect="1" noMove="1" noResize="1" noEditPoints="1" noAdjustHandles="1" noChangeArrowheads="1" noChangeShapeType="1" noTextEdit="1"/>
              </p:cNvSpPr>
              <p:nvPr/>
            </p:nvSpPr>
            <p:spPr>
              <a:xfrm>
                <a:off x="6187210" y="3021148"/>
                <a:ext cx="424152" cy="35856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1A5EB5C-D861-DC9E-32F1-88B79753F4A5}"/>
                  </a:ext>
                </a:extLst>
              </p:cNvPr>
              <p:cNvSpPr txBox="1"/>
              <p:nvPr/>
            </p:nvSpPr>
            <p:spPr>
              <a:xfrm>
                <a:off x="6946329" y="3021148"/>
                <a:ext cx="521274" cy="3683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smtClean="0">
                              <a:solidFill>
                                <a:schemeClr val="tx1"/>
                              </a:solidFill>
                              <a:latin typeface="Cambria Math" panose="02040503050406030204" pitchFamily="18" charset="0"/>
                            </a:rPr>
                          </m:ctrlPr>
                        </m:sSubSupPr>
                        <m:e>
                          <m:r>
                            <a:rPr lang="en-US" altLang="zh-TW" sz="1400" b="1" i="1">
                              <a:solidFill>
                                <a:schemeClr val="tx1"/>
                              </a:solidFill>
                              <a:latin typeface="Cambria Math" panose="02040503050406030204" pitchFamily="18" charset="0"/>
                            </a:rPr>
                            <m:t>𝒂</m:t>
                          </m:r>
                        </m:e>
                        <m:sub>
                          <m:r>
                            <a:rPr lang="en-US" altLang="zh-TW" sz="1400" b="0" i="1" smtClean="0">
                              <a:solidFill>
                                <a:schemeClr val="tx1"/>
                              </a:solidFill>
                              <a:latin typeface="Cambria Math" panose="02040503050406030204" pitchFamily="18" charset="0"/>
                            </a:rPr>
                            <m:t>2</m:t>
                          </m:r>
                        </m:sub>
                        <m:sup>
                          <m:d>
                            <m:dPr>
                              <m:ctrlPr>
                                <a:rPr lang="en-US" altLang="zh-TW" sz="1400" i="1">
                                  <a:solidFill>
                                    <a:schemeClr val="tx1"/>
                                  </a:solidFill>
                                  <a:latin typeface="Cambria Math" panose="02040503050406030204" pitchFamily="18" charset="0"/>
                                </a:rPr>
                              </m:ctrlPr>
                            </m:dPr>
                            <m:e>
                              <m:r>
                                <a:rPr lang="en-US" altLang="zh-TW" sz="1400" i="1">
                                  <a:solidFill>
                                    <a:schemeClr val="tx1"/>
                                  </a:solidFill>
                                  <a:latin typeface="Cambria Math" panose="02040503050406030204" pitchFamily="18" charset="0"/>
                                </a:rPr>
                                <m:t>1</m:t>
                              </m:r>
                            </m:e>
                          </m:d>
                        </m:sup>
                      </m:sSubSup>
                    </m:oMath>
                  </m:oMathPara>
                </a14:m>
                <a:endParaRPr lang="en-US" sz="1400" dirty="0">
                  <a:latin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91A5EB5C-D861-DC9E-32F1-88B79753F4A5}"/>
                  </a:ext>
                </a:extLst>
              </p:cNvPr>
              <p:cNvSpPr txBox="1">
                <a:spLocks noRot="1" noChangeAspect="1" noMove="1" noResize="1" noEditPoints="1" noAdjustHandles="1" noChangeArrowheads="1" noChangeShapeType="1" noTextEdit="1"/>
              </p:cNvSpPr>
              <p:nvPr/>
            </p:nvSpPr>
            <p:spPr>
              <a:xfrm>
                <a:off x="6946329" y="3021148"/>
                <a:ext cx="521274" cy="36830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B581E3E-4B04-8635-95C5-D91A7D63D852}"/>
                  </a:ext>
                </a:extLst>
              </p:cNvPr>
              <p:cNvSpPr txBox="1"/>
              <p:nvPr/>
            </p:nvSpPr>
            <p:spPr>
              <a:xfrm>
                <a:off x="1934318" y="3149364"/>
                <a:ext cx="424152" cy="3624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smtClean="0">
                              <a:solidFill>
                                <a:schemeClr val="tx1"/>
                              </a:solidFill>
                              <a:latin typeface="Cambria Math" panose="02040503050406030204" pitchFamily="18" charset="0"/>
                            </a:rPr>
                          </m:ctrlPr>
                        </m:sSubSupPr>
                        <m:e>
                          <m:r>
                            <a:rPr lang="en-US" altLang="zh-TW" sz="1400" b="1" i="1">
                              <a:solidFill>
                                <a:schemeClr val="tx1"/>
                              </a:solidFill>
                              <a:latin typeface="Cambria Math" panose="02040503050406030204" pitchFamily="18" charset="0"/>
                            </a:rPr>
                            <m:t>𝒂</m:t>
                          </m:r>
                        </m:e>
                        <m:sub>
                          <m:r>
                            <a:rPr lang="en-US" altLang="zh-TW" sz="1400" i="1">
                              <a:solidFill>
                                <a:schemeClr val="tx1"/>
                              </a:solidFill>
                              <a:latin typeface="Cambria Math" panose="02040503050406030204" pitchFamily="18" charset="0"/>
                            </a:rPr>
                            <m:t>1</m:t>
                          </m:r>
                        </m:sub>
                        <m:sup>
                          <m:d>
                            <m:dPr>
                              <m:ctrlPr>
                                <a:rPr lang="en-US" altLang="zh-TW" sz="1400" i="1">
                                  <a:solidFill>
                                    <a:schemeClr val="tx1"/>
                                  </a:solidFill>
                                  <a:latin typeface="Cambria Math" panose="02040503050406030204" pitchFamily="18" charset="0"/>
                                </a:rPr>
                              </m:ctrlPr>
                            </m:dPr>
                            <m:e>
                              <m:r>
                                <a:rPr lang="en-US" altLang="zh-TW" sz="1400" b="0" i="1" smtClean="0">
                                  <a:solidFill>
                                    <a:schemeClr val="tx1"/>
                                  </a:solidFill>
                                  <a:latin typeface="Cambria Math" panose="02040503050406030204" pitchFamily="18" charset="0"/>
                                </a:rPr>
                                <m:t>2</m:t>
                              </m:r>
                            </m:e>
                          </m:d>
                        </m:sup>
                      </m:sSubSup>
                    </m:oMath>
                  </m:oMathPara>
                </a14:m>
                <a:endParaRPr lang="en-US" sz="1400" dirty="0">
                  <a:latin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DB581E3E-4B04-8635-95C5-D91A7D63D852}"/>
                  </a:ext>
                </a:extLst>
              </p:cNvPr>
              <p:cNvSpPr txBox="1">
                <a:spLocks noRot="1" noChangeAspect="1" noMove="1" noResize="1" noEditPoints="1" noAdjustHandles="1" noChangeArrowheads="1" noChangeShapeType="1" noTextEdit="1"/>
              </p:cNvSpPr>
              <p:nvPr/>
            </p:nvSpPr>
            <p:spPr>
              <a:xfrm>
                <a:off x="1934318" y="3149364"/>
                <a:ext cx="424152" cy="36247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E8F35B0-0E95-EDBF-FD38-504CCF60EBFB}"/>
                  </a:ext>
                </a:extLst>
              </p:cNvPr>
              <p:cNvSpPr txBox="1"/>
              <p:nvPr/>
            </p:nvSpPr>
            <p:spPr>
              <a:xfrm>
                <a:off x="2692502" y="3906367"/>
                <a:ext cx="521274" cy="3683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sz="1400" i="1" smtClean="0">
                              <a:solidFill>
                                <a:schemeClr val="tx1"/>
                              </a:solidFill>
                              <a:latin typeface="Cambria Math" panose="02040503050406030204" pitchFamily="18" charset="0"/>
                            </a:rPr>
                          </m:ctrlPr>
                        </m:sSubSupPr>
                        <m:e>
                          <m:r>
                            <a:rPr lang="en-US" altLang="zh-TW" sz="1400" b="1" i="1">
                              <a:solidFill>
                                <a:schemeClr val="tx1"/>
                              </a:solidFill>
                              <a:latin typeface="Cambria Math" panose="02040503050406030204" pitchFamily="18" charset="0"/>
                            </a:rPr>
                            <m:t>𝒂</m:t>
                          </m:r>
                        </m:e>
                        <m:sub>
                          <m:r>
                            <a:rPr lang="en-US" altLang="zh-TW" sz="1400" b="0" i="1" smtClean="0">
                              <a:solidFill>
                                <a:schemeClr val="tx1"/>
                              </a:solidFill>
                              <a:latin typeface="Cambria Math" panose="02040503050406030204" pitchFamily="18" charset="0"/>
                            </a:rPr>
                            <m:t>2</m:t>
                          </m:r>
                        </m:sub>
                        <m:sup>
                          <m:d>
                            <m:dPr>
                              <m:ctrlPr>
                                <a:rPr lang="en-US" altLang="zh-TW" sz="1400" i="1">
                                  <a:solidFill>
                                    <a:schemeClr val="tx1"/>
                                  </a:solidFill>
                                  <a:latin typeface="Cambria Math" panose="02040503050406030204" pitchFamily="18" charset="0"/>
                                </a:rPr>
                              </m:ctrlPr>
                            </m:dPr>
                            <m:e>
                              <m:r>
                                <a:rPr lang="en-US" altLang="zh-TW" sz="1400" b="0" i="1" smtClean="0">
                                  <a:solidFill>
                                    <a:schemeClr val="tx1"/>
                                  </a:solidFill>
                                  <a:latin typeface="Cambria Math" panose="02040503050406030204" pitchFamily="18" charset="0"/>
                                </a:rPr>
                                <m:t>2</m:t>
                              </m:r>
                            </m:e>
                          </m:d>
                        </m:sup>
                      </m:sSubSup>
                    </m:oMath>
                  </m:oMathPara>
                </a14:m>
                <a:endParaRPr lang="en-US" sz="1400" dirty="0">
                  <a:latin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2E8F35B0-0E95-EDBF-FD38-504CCF60EBFB}"/>
                  </a:ext>
                </a:extLst>
              </p:cNvPr>
              <p:cNvSpPr txBox="1">
                <a:spLocks noRot="1" noChangeAspect="1" noMove="1" noResize="1" noEditPoints="1" noAdjustHandles="1" noChangeArrowheads="1" noChangeShapeType="1" noTextEdit="1"/>
              </p:cNvSpPr>
              <p:nvPr/>
            </p:nvSpPr>
            <p:spPr>
              <a:xfrm>
                <a:off x="2692502" y="3906367"/>
                <a:ext cx="521274" cy="36830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E10793A-00E5-A9BD-6EC2-A369390E05AC}"/>
                  </a:ext>
                </a:extLst>
              </p:cNvPr>
              <p:cNvSpPr txBox="1"/>
              <p:nvPr/>
            </p:nvSpPr>
            <p:spPr>
              <a:xfrm>
                <a:off x="1028315" y="2473946"/>
                <a:ext cx="529627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 can plot </a:t>
                </a:r>
                <a14:m>
                  <m:oMath xmlns:m="http://schemas.openxmlformats.org/officeDocument/2006/math">
                    <m:r>
                      <a:rPr lang="en-US" altLang="zh-TW" b="1" i="1" smtClean="0">
                        <a:solidFill>
                          <a:schemeClr val="tx1"/>
                        </a:solidFill>
                        <a:latin typeface="Cambria Math" panose="02040503050406030204" pitchFamily="18" charset="0"/>
                        <a:ea typeface="Cambria Math"/>
                      </a:rPr>
                      <m:t>𝒂</m:t>
                    </m:r>
                  </m:oMath>
                </a14:m>
                <a:r>
                  <a:rPr lang="en-US" dirty="0">
                    <a:latin typeface="Times New Roman" panose="02020603050405020304" pitchFamily="18" charset="0"/>
                    <a:cs typeface="Times New Roman" panose="02020603050405020304" pitchFamily="18" charset="0"/>
                  </a:rPr>
                  <a:t> as follows to represent a mode:</a:t>
                </a:r>
              </a:p>
            </p:txBody>
          </p:sp>
        </mc:Choice>
        <mc:Fallback xmlns="">
          <p:sp>
            <p:nvSpPr>
              <p:cNvPr id="33" name="TextBox 32">
                <a:extLst>
                  <a:ext uri="{FF2B5EF4-FFF2-40B4-BE49-F238E27FC236}">
                    <a16:creationId xmlns:a16="http://schemas.microsoft.com/office/drawing/2014/main" id="{6E10793A-00E5-A9BD-6EC2-A369390E05AC}"/>
                  </a:ext>
                </a:extLst>
              </p:cNvPr>
              <p:cNvSpPr txBox="1">
                <a:spLocks noRot="1" noChangeAspect="1" noMove="1" noResize="1" noEditPoints="1" noAdjustHandles="1" noChangeArrowheads="1" noChangeShapeType="1" noTextEdit="1"/>
              </p:cNvSpPr>
              <p:nvPr/>
            </p:nvSpPr>
            <p:spPr>
              <a:xfrm>
                <a:off x="1028315" y="2473946"/>
                <a:ext cx="5296279" cy="369332"/>
              </a:xfrm>
              <a:prstGeom prst="rect">
                <a:avLst/>
              </a:prstGeom>
              <a:blipFill>
                <a:blip r:embed="rId14"/>
                <a:stretch>
                  <a:fillRect l="-1199"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2864721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372D9-91F2-2593-5900-ECAB819960F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9EFCD94-19A9-28F0-6B64-D4F76E4EC859}"/>
              </a:ext>
            </a:extLst>
          </p:cNvPr>
          <p:cNvSpPr txBox="1"/>
          <p:nvPr/>
        </p:nvSpPr>
        <p:spPr bwMode="auto">
          <a:xfrm>
            <a:off x="1802339" y="6434429"/>
            <a:ext cx="6745228" cy="369332"/>
          </a:xfrm>
          <a:prstGeom prst="rect">
            <a:avLst/>
          </a:prstGeom>
          <a:noFill/>
          <a:ln w="9525">
            <a:noFill/>
            <a:miter lim="800000"/>
            <a:headEnd/>
            <a:tailEnd/>
          </a:ln>
        </p:spPr>
        <p:txBody>
          <a:bodyPr wrap="square" rtlCol="0">
            <a:spAutoFit/>
          </a:bodyPr>
          <a:lstStyle/>
          <a:p>
            <a:pPr algn="l"/>
            <a:r>
              <a:rPr lang="en-US" sz="1800" dirty="0">
                <a:latin typeface="Times New Roman" pitchFamily="18" charset="0"/>
                <a:cs typeface="Times New Roman" pitchFamily="18" charset="0"/>
              </a:rPr>
              <a:t>Is it possible both modes are excited in the beginning? Of course.</a:t>
            </a:r>
          </a:p>
        </p:txBody>
      </p:sp>
      <p:pic>
        <p:nvPicPr>
          <p:cNvPr id="4" name="Picture 3">
            <a:extLst>
              <a:ext uri="{FF2B5EF4-FFF2-40B4-BE49-F238E27FC236}">
                <a16:creationId xmlns:a16="http://schemas.microsoft.com/office/drawing/2014/main" id="{598B098C-1243-EB6B-8CC8-3FA79387F8DF}"/>
              </a:ext>
            </a:extLst>
          </p:cNvPr>
          <p:cNvPicPr>
            <a:picLocks noChangeAspect="1"/>
          </p:cNvPicPr>
          <p:nvPr/>
        </p:nvPicPr>
        <p:blipFill>
          <a:blip r:embed="rId6"/>
          <a:stretch>
            <a:fillRect/>
          </a:stretch>
        </p:blipFill>
        <p:spPr>
          <a:xfrm>
            <a:off x="4931594" y="561495"/>
            <a:ext cx="2821496" cy="1975047"/>
          </a:xfrm>
          <a:prstGeom prst="rect">
            <a:avLst/>
          </a:prstGeom>
        </p:spPr>
      </p:pic>
      <p:cxnSp>
        <p:nvCxnSpPr>
          <p:cNvPr id="5" name="Straight Arrow Connector 4">
            <a:extLst>
              <a:ext uri="{FF2B5EF4-FFF2-40B4-BE49-F238E27FC236}">
                <a16:creationId xmlns:a16="http://schemas.microsoft.com/office/drawing/2014/main" id="{43773774-6ADD-D124-93FC-30D0947689AE}"/>
              </a:ext>
            </a:extLst>
          </p:cNvPr>
          <p:cNvCxnSpPr/>
          <p:nvPr/>
        </p:nvCxnSpPr>
        <p:spPr>
          <a:xfrm>
            <a:off x="6024898" y="1040088"/>
            <a:ext cx="0" cy="720080"/>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F019358-C009-5A8C-091C-D6C4BBBDDDA4}"/>
              </a:ext>
            </a:extLst>
          </p:cNvPr>
          <p:cNvCxnSpPr/>
          <p:nvPr/>
        </p:nvCxnSpPr>
        <p:spPr>
          <a:xfrm>
            <a:off x="6816986" y="1040088"/>
            <a:ext cx="0" cy="720080"/>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BCEC931-9ACF-9A9C-F5D3-2982C98A70DF}"/>
              </a:ext>
            </a:extLst>
          </p:cNvPr>
          <p:cNvPicPr>
            <a:picLocks noChangeAspect="1"/>
          </p:cNvPicPr>
          <p:nvPr/>
        </p:nvPicPr>
        <p:blipFill>
          <a:blip r:embed="rId7"/>
          <a:stretch>
            <a:fillRect/>
          </a:stretch>
        </p:blipFill>
        <p:spPr>
          <a:xfrm>
            <a:off x="1737890" y="561495"/>
            <a:ext cx="2451100" cy="1879600"/>
          </a:xfrm>
          <a:prstGeom prst="rect">
            <a:avLst/>
          </a:prstGeom>
        </p:spPr>
      </p:pic>
      <p:cxnSp>
        <p:nvCxnSpPr>
          <p:cNvPr id="8" name="Straight Arrow Connector 7">
            <a:extLst>
              <a:ext uri="{FF2B5EF4-FFF2-40B4-BE49-F238E27FC236}">
                <a16:creationId xmlns:a16="http://schemas.microsoft.com/office/drawing/2014/main" id="{21BFE4DB-9E44-FA79-C85F-C82F8AB14780}"/>
              </a:ext>
            </a:extLst>
          </p:cNvPr>
          <p:cNvCxnSpPr/>
          <p:nvPr/>
        </p:nvCxnSpPr>
        <p:spPr>
          <a:xfrm>
            <a:off x="2601986" y="1067490"/>
            <a:ext cx="0" cy="720080"/>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B4CDB76-C6DC-FA87-FE05-5FC9CD956192}"/>
              </a:ext>
            </a:extLst>
          </p:cNvPr>
          <p:cNvCxnSpPr/>
          <p:nvPr/>
        </p:nvCxnSpPr>
        <p:spPr>
          <a:xfrm>
            <a:off x="3322066" y="1002526"/>
            <a:ext cx="0" cy="720080"/>
          </a:xfrm>
          <a:prstGeom prst="straightConnector1">
            <a:avLst/>
          </a:prstGeom>
          <a:ln w="127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8AB7177-9BAD-AE6D-1F4D-74CFFD6C946A}"/>
                  </a:ext>
                </a:extLst>
              </p:cNvPr>
              <p:cNvSpPr txBox="1"/>
              <p:nvPr/>
            </p:nvSpPr>
            <p:spPr bwMode="auto">
              <a:xfrm>
                <a:off x="2139124" y="2529047"/>
                <a:ext cx="1648631" cy="401970"/>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2</m:t>
                          </m:r>
                        </m:sub>
                      </m:sSub>
                      <m:r>
                        <a:rPr lang="en-US" altLang="zh-TW" sz="1800" b="0" i="1" smtClean="0">
                          <a:latin typeface="Cambria Math" panose="02040503050406030204" pitchFamily="18" charset="0"/>
                          <a:ea typeface="Cambria Math"/>
                        </a:rPr>
                        <m:t>=</m:t>
                      </m:r>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88AB7177-9BAD-AE6D-1F4D-74CFFD6C946A}"/>
                  </a:ext>
                </a:extLst>
              </p:cNvPr>
              <p:cNvSpPr txBox="1">
                <a:spLocks noRot="1" noChangeAspect="1" noMove="1" noResize="1" noEditPoints="1" noAdjustHandles="1" noChangeArrowheads="1" noChangeShapeType="1" noTextEdit="1"/>
              </p:cNvSpPr>
              <p:nvPr/>
            </p:nvSpPr>
            <p:spPr bwMode="auto">
              <a:xfrm>
                <a:off x="2139124" y="2529047"/>
                <a:ext cx="1648631" cy="401970"/>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D7DDD9B-981D-935E-E6FF-6673D4BF3849}"/>
                  </a:ext>
                </a:extLst>
              </p:cNvPr>
              <p:cNvSpPr txBox="1"/>
              <p:nvPr/>
            </p:nvSpPr>
            <p:spPr bwMode="auto">
              <a:xfrm>
                <a:off x="5866954" y="2599777"/>
                <a:ext cx="1296144" cy="369332"/>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1</m:t>
                          </m:r>
                        </m:sub>
                      </m:sSub>
                      <m:r>
                        <a:rPr lang="en-US" altLang="zh-TW" sz="1800" b="0" i="1" smtClean="0">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CD7DDD9B-981D-935E-E6FF-6673D4BF3849}"/>
                  </a:ext>
                </a:extLst>
              </p:cNvPr>
              <p:cNvSpPr txBox="1">
                <a:spLocks noRot="1" noChangeAspect="1" noMove="1" noResize="1" noEditPoints="1" noAdjustHandles="1" noChangeArrowheads="1" noChangeShapeType="1" noTextEdit="1"/>
              </p:cNvSpPr>
              <p:nvPr/>
            </p:nvSpPr>
            <p:spPr bwMode="auto">
              <a:xfrm>
                <a:off x="5866954" y="2599777"/>
                <a:ext cx="1296144" cy="369332"/>
              </a:xfrm>
              <a:prstGeom prst="rect">
                <a:avLst/>
              </a:prstGeom>
              <a:blipFill>
                <a:blip r:embed="rId9"/>
                <a:stretch>
                  <a:fillRect/>
                </a:stretch>
              </a:blipFill>
              <a:ln>
                <a:noFill/>
              </a:ln>
            </p:spPr>
            <p:txBody>
              <a:bodyPr/>
              <a:lstStyle/>
              <a:p>
                <a:r>
                  <a:rPr lang="en-US">
                    <a:noFill/>
                  </a:rPr>
                  <a:t> </a:t>
                </a:r>
              </a:p>
            </p:txBody>
          </p:sp>
        </mc:Fallback>
      </mc:AlternateContent>
      <p:sp>
        <p:nvSpPr>
          <p:cNvPr id="18" name="TextBox 17">
            <a:extLst>
              <a:ext uri="{FF2B5EF4-FFF2-40B4-BE49-F238E27FC236}">
                <a16:creationId xmlns:a16="http://schemas.microsoft.com/office/drawing/2014/main" id="{7A18F346-8050-AD9F-C618-8881D9367B42}"/>
              </a:ext>
            </a:extLst>
          </p:cNvPr>
          <p:cNvSpPr txBox="1"/>
          <p:nvPr/>
        </p:nvSpPr>
        <p:spPr>
          <a:xfrm>
            <a:off x="1737890" y="112590"/>
            <a:ext cx="601519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 have found two oscillating solutions for Coupled system.</a:t>
            </a:r>
          </a:p>
        </p:txBody>
      </p:sp>
      <p:sp>
        <p:nvSpPr>
          <p:cNvPr id="19" name="TextBox 18">
            <a:extLst>
              <a:ext uri="{FF2B5EF4-FFF2-40B4-BE49-F238E27FC236}">
                <a16:creationId xmlns:a16="http://schemas.microsoft.com/office/drawing/2014/main" id="{3B5E674A-1A8F-C5F9-8853-737C945D2FE7}"/>
              </a:ext>
            </a:extLst>
          </p:cNvPr>
          <p:cNvSpPr txBox="1"/>
          <p:nvPr/>
        </p:nvSpPr>
        <p:spPr bwMode="auto">
          <a:xfrm flipH="1">
            <a:off x="1692358" y="4522901"/>
            <a:ext cx="5241678" cy="369332"/>
          </a:xfrm>
          <a:prstGeom prst="rect">
            <a:avLst/>
          </a:prstGeom>
          <a:noFill/>
          <a:ln w="9525">
            <a:noFill/>
            <a:miter lim="800000"/>
            <a:headEnd/>
            <a:tailEnd/>
          </a:ln>
        </p:spPr>
        <p:txBody>
          <a:bodyPr wrap="square" rtlCol="0">
            <a:spAutoFit/>
          </a:bodyPr>
          <a:lstStyle/>
          <a:p>
            <a:r>
              <a:rPr lang="en-US" sz="1800" dirty="0">
                <a:latin typeface="Times New Roman" panose="02020603050405020304" pitchFamily="18" charset="0"/>
                <a:cs typeface="Times New Roman" pitchFamily="18" charset="0"/>
              </a:rPr>
              <a:t>If initial conditions follow the condition of the mode,</a:t>
            </a:r>
          </a:p>
        </p:txBody>
      </p:sp>
      <p:sp>
        <p:nvSpPr>
          <p:cNvPr id="23" name="TextBox 22">
            <a:extLst>
              <a:ext uri="{FF2B5EF4-FFF2-40B4-BE49-F238E27FC236}">
                <a16:creationId xmlns:a16="http://schemas.microsoft.com/office/drawing/2014/main" id="{13CFDB71-3DEE-C44B-7F2B-BDE30514D809}"/>
              </a:ext>
            </a:extLst>
          </p:cNvPr>
          <p:cNvSpPr txBox="1"/>
          <p:nvPr/>
        </p:nvSpPr>
        <p:spPr>
          <a:xfrm>
            <a:off x="1812849" y="5700826"/>
            <a:ext cx="662480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system will continue oscillating as SHM according to the mode!</a:t>
            </a:r>
          </a:p>
        </p:txBody>
      </p:sp>
      <p:sp>
        <p:nvSpPr>
          <p:cNvPr id="24" name="TextBox 23">
            <a:extLst>
              <a:ext uri="{FF2B5EF4-FFF2-40B4-BE49-F238E27FC236}">
                <a16:creationId xmlns:a16="http://schemas.microsoft.com/office/drawing/2014/main" id="{EC9D5F06-6F3F-C886-35E7-B2A654856705}"/>
              </a:ext>
            </a:extLst>
          </p:cNvPr>
          <p:cNvSpPr txBox="1"/>
          <p:nvPr/>
        </p:nvSpPr>
        <p:spPr>
          <a:xfrm>
            <a:off x="1794456" y="6067628"/>
            <a:ext cx="674522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 usually say: one mode is excited while the other is not.</a:t>
            </a:r>
          </a:p>
        </p:txBody>
      </p:sp>
      <p:pic>
        <p:nvPicPr>
          <p:cNvPr id="12" name="Screen Recording 2026-04-23 at 9.31.54 pm">
            <a:hlinkClick r:id="" action="ppaction://media"/>
            <a:extLst>
              <a:ext uri="{FF2B5EF4-FFF2-40B4-BE49-F238E27FC236}">
                <a16:creationId xmlns:a16="http://schemas.microsoft.com/office/drawing/2014/main" id="{D37E9FE6-AE1A-293F-64F7-CD6108A08C93}"/>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rot="5400000">
            <a:off x="5365496" y="2590143"/>
            <a:ext cx="1485563" cy="2353367"/>
          </a:xfrm>
          <a:prstGeom prst="rect">
            <a:avLst/>
          </a:prstGeom>
        </p:spPr>
      </p:pic>
      <p:pic>
        <p:nvPicPr>
          <p:cNvPr id="13" name="Screen Recording 2026-04-23 at 9.33.01 pm">
            <a:hlinkClick r:id="" action="ppaction://media"/>
            <a:extLst>
              <a:ext uri="{FF2B5EF4-FFF2-40B4-BE49-F238E27FC236}">
                <a16:creationId xmlns:a16="http://schemas.microsoft.com/office/drawing/2014/main" id="{82987561-4258-5055-C692-598565BE67EA}"/>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rot="5400000">
            <a:off x="2264771" y="2529705"/>
            <a:ext cx="1547256" cy="2451099"/>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8EE2AE1-55FD-1D02-04C4-AA8D8BD4C5AA}"/>
                  </a:ext>
                </a:extLst>
              </p:cNvPr>
              <p:cNvSpPr txBox="1"/>
              <p:nvPr/>
            </p:nvSpPr>
            <p:spPr>
              <a:xfrm>
                <a:off x="7391400" y="2586269"/>
                <a:ext cx="1524000" cy="830484"/>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num>
                        <m:den>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den>
                      </m:f>
                      <m:r>
                        <a:rPr lang="en-US" altLang="zh-TW" b="0" i="0" smtClean="0">
                          <a:latin typeface="Cambria Math" panose="02040503050406030204" pitchFamily="18" charset="0"/>
                        </a:rPr>
                        <m:t>=</m:t>
                      </m:r>
                      <m:f>
                        <m:fPr>
                          <m:ctrlPr>
                            <a:rPr lang="en-US" altLang="zh-TW" b="0" i="1" smtClean="0">
                              <a:latin typeface="Cambria Math" panose="02040503050406030204" pitchFamily="18" charset="0"/>
                            </a:rPr>
                          </m:ctrlPr>
                        </m:fPr>
                        <m:num>
                          <m:sSubSup>
                            <m:sSubSupPr>
                              <m:ctrlPr>
                                <a:rPr lang="en-US" altLang="zh-TW" b="0" i="1" smtClean="0">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num>
                        <m:den>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en>
                      </m:f>
                      <m:r>
                        <a:rPr lang="en-US" altLang="zh-TW" b="0" i="1" smtClean="0">
                          <a:latin typeface="Cambria Math" panose="02040503050406030204" pitchFamily="18" charset="0"/>
                        </a:rPr>
                        <m:t>=1</m:t>
                      </m:r>
                    </m:oMath>
                  </m:oMathPara>
                </a14:m>
                <a:endParaRPr lang="en-US" dirty="0">
                  <a:latin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E8EE2AE1-55FD-1D02-04C4-AA8D8BD4C5AA}"/>
                  </a:ext>
                </a:extLst>
              </p:cNvPr>
              <p:cNvSpPr txBox="1">
                <a:spLocks noRot="1" noChangeAspect="1" noMove="1" noResize="1" noEditPoints="1" noAdjustHandles="1" noChangeArrowheads="1" noChangeShapeType="1" noTextEdit="1"/>
              </p:cNvSpPr>
              <p:nvPr/>
            </p:nvSpPr>
            <p:spPr>
              <a:xfrm>
                <a:off x="7391400" y="2586269"/>
                <a:ext cx="1524000" cy="830484"/>
              </a:xfrm>
              <a:prstGeom prst="rect">
                <a:avLst/>
              </a:prstGeom>
              <a:blipFill>
                <a:blip r:embed="rId12"/>
                <a:stretch>
                  <a:fillRect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BC5FEE1-82C1-BAE6-8997-1CB3EA405DA0}"/>
                  </a:ext>
                </a:extLst>
              </p:cNvPr>
              <p:cNvSpPr txBox="1"/>
              <p:nvPr/>
            </p:nvSpPr>
            <p:spPr>
              <a:xfrm>
                <a:off x="56567" y="2536542"/>
                <a:ext cx="1737889" cy="830484"/>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num>
                        <m:den>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den>
                      </m:f>
                      <m:r>
                        <a:rPr lang="en-US" altLang="zh-TW" b="0" i="0" smtClean="0">
                          <a:latin typeface="Cambria Math" panose="02040503050406030204" pitchFamily="18" charset="0"/>
                        </a:rPr>
                        <m:t>=</m:t>
                      </m:r>
                      <m:f>
                        <m:fPr>
                          <m:ctrlPr>
                            <a:rPr lang="en-US" altLang="zh-TW" b="0" i="1" smtClean="0">
                              <a:latin typeface="Cambria Math" panose="02040503050406030204" pitchFamily="18" charset="0"/>
                            </a:rPr>
                          </m:ctrlPr>
                        </m:fPr>
                        <m:num>
                          <m:sSubSup>
                            <m:sSubSupPr>
                              <m:ctrlPr>
                                <a:rPr lang="en-US" altLang="zh-TW" b="0" i="1" smtClean="0">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num>
                        <m:den>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en>
                      </m:f>
                      <m:r>
                        <a:rPr lang="en-US" altLang="zh-TW" b="0" i="1" smtClean="0">
                          <a:latin typeface="Cambria Math" panose="02040503050406030204" pitchFamily="18" charset="0"/>
                        </a:rPr>
                        <m:t>=−1</m:t>
                      </m:r>
                    </m:oMath>
                  </m:oMathPara>
                </a14:m>
                <a:endParaRPr lang="en-US" dirty="0">
                  <a:latin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4BC5FEE1-82C1-BAE6-8997-1CB3EA405DA0}"/>
                  </a:ext>
                </a:extLst>
              </p:cNvPr>
              <p:cNvSpPr txBox="1">
                <a:spLocks noRot="1" noChangeAspect="1" noMove="1" noResize="1" noEditPoints="1" noAdjustHandles="1" noChangeArrowheads="1" noChangeShapeType="1" noTextEdit="1"/>
              </p:cNvSpPr>
              <p:nvPr/>
            </p:nvSpPr>
            <p:spPr>
              <a:xfrm>
                <a:off x="56567" y="2536542"/>
                <a:ext cx="1737889" cy="830484"/>
              </a:xfrm>
              <a:prstGeom prst="rect">
                <a:avLst/>
              </a:prstGeom>
              <a:blipFill>
                <a:blip r:embed="rId13"/>
                <a:stretch>
                  <a:fillRect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76E81EB-990F-68B3-7392-175B73A8ED3A}"/>
                  </a:ext>
                </a:extLst>
              </p:cNvPr>
              <p:cNvSpPr txBox="1"/>
              <p:nvPr/>
            </p:nvSpPr>
            <p:spPr>
              <a:xfrm>
                <a:off x="5807201" y="4881288"/>
                <a:ext cx="1945888" cy="830484"/>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0</m:t>
                              </m:r>
                            </m:e>
                          </m:d>
                        </m:num>
                        <m:den>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d>
                            <m:dPr>
                              <m:ctrlPr>
                                <a:rPr lang="en-US" altLang="zh-TW" i="1">
                                  <a:latin typeface="Cambria Math" panose="02040503050406030204" pitchFamily="18" charset="0"/>
                                </a:rPr>
                              </m:ctrlPr>
                            </m:dPr>
                            <m:e>
                              <m:r>
                                <a:rPr lang="en-US" altLang="zh-TW" i="1">
                                  <a:latin typeface="Cambria Math" panose="02040503050406030204" pitchFamily="18" charset="0"/>
                                </a:rPr>
                                <m:t>0</m:t>
                              </m:r>
                            </m:e>
                          </m:d>
                        </m:den>
                      </m:f>
                      <m:r>
                        <a:rPr lang="en-US" altLang="zh-TW" b="0" i="0" smtClean="0">
                          <a:latin typeface="Cambria Math" panose="02040503050406030204" pitchFamily="18" charset="0"/>
                        </a:rPr>
                        <m:t>=</m:t>
                      </m:r>
                      <m:f>
                        <m:fPr>
                          <m:ctrlPr>
                            <a:rPr lang="en-US" altLang="zh-TW" b="0" i="1" smtClean="0">
                              <a:latin typeface="Cambria Math" panose="02040503050406030204" pitchFamily="18" charset="0"/>
                            </a:rPr>
                          </m:ctrlPr>
                        </m:fPr>
                        <m:num>
                          <m:sSubSup>
                            <m:sSubSupPr>
                              <m:ctrlPr>
                                <a:rPr lang="en-US" altLang="zh-TW" b="0" i="1" smtClean="0">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num>
                        <m:den>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den>
                      </m:f>
                      <m:r>
                        <a:rPr lang="en-US" altLang="zh-TW" b="0" i="1" smtClean="0">
                          <a:latin typeface="Cambria Math" panose="02040503050406030204" pitchFamily="18" charset="0"/>
                        </a:rPr>
                        <m:t>=1</m:t>
                      </m:r>
                    </m:oMath>
                  </m:oMathPara>
                </a14:m>
                <a:endParaRPr lang="en-US" dirty="0">
                  <a:latin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976E81EB-990F-68B3-7392-175B73A8ED3A}"/>
                  </a:ext>
                </a:extLst>
              </p:cNvPr>
              <p:cNvSpPr txBox="1">
                <a:spLocks noRot="1" noChangeAspect="1" noMove="1" noResize="1" noEditPoints="1" noAdjustHandles="1" noChangeArrowheads="1" noChangeShapeType="1" noTextEdit="1"/>
              </p:cNvSpPr>
              <p:nvPr/>
            </p:nvSpPr>
            <p:spPr>
              <a:xfrm>
                <a:off x="5807201" y="4881288"/>
                <a:ext cx="1945888" cy="830484"/>
              </a:xfrm>
              <a:prstGeom prst="rect">
                <a:avLst/>
              </a:prstGeom>
              <a:blipFill>
                <a:blip r:embed="rId14"/>
                <a:stretch>
                  <a:fillRect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E16DFCE-761B-AE69-4319-1843A4337B89}"/>
                  </a:ext>
                </a:extLst>
              </p:cNvPr>
              <p:cNvSpPr txBox="1"/>
              <p:nvPr/>
            </p:nvSpPr>
            <p:spPr>
              <a:xfrm>
                <a:off x="1757285" y="4870342"/>
                <a:ext cx="2135255" cy="830484"/>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0</m:t>
                              </m:r>
                            </m:e>
                          </m:d>
                        </m:num>
                        <m:den>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d>
                            <m:dPr>
                              <m:ctrlPr>
                                <a:rPr lang="en-US" altLang="zh-TW" i="1">
                                  <a:latin typeface="Cambria Math" panose="02040503050406030204" pitchFamily="18" charset="0"/>
                                </a:rPr>
                              </m:ctrlPr>
                            </m:dPr>
                            <m:e>
                              <m:r>
                                <a:rPr lang="en-US" altLang="zh-TW" i="1">
                                  <a:latin typeface="Cambria Math" panose="02040503050406030204" pitchFamily="18" charset="0"/>
                                </a:rPr>
                                <m:t>0</m:t>
                              </m:r>
                            </m:e>
                          </m:d>
                        </m:den>
                      </m:f>
                      <m:r>
                        <a:rPr lang="en-US" altLang="zh-TW" b="0" i="0" smtClean="0">
                          <a:latin typeface="Cambria Math" panose="02040503050406030204" pitchFamily="18" charset="0"/>
                        </a:rPr>
                        <m:t>=</m:t>
                      </m:r>
                      <m:f>
                        <m:fPr>
                          <m:ctrlPr>
                            <a:rPr lang="en-US" altLang="zh-TW" b="0" i="1" smtClean="0">
                              <a:latin typeface="Cambria Math" panose="02040503050406030204" pitchFamily="18" charset="0"/>
                            </a:rPr>
                          </m:ctrlPr>
                        </m:fPr>
                        <m:num>
                          <m:sSubSup>
                            <m:sSubSupPr>
                              <m:ctrlPr>
                                <a:rPr lang="en-US" altLang="zh-TW" b="0" i="1" smtClean="0">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num>
                        <m:den>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den>
                      </m:f>
                      <m:r>
                        <a:rPr lang="en-US" altLang="zh-TW" b="0" i="1" smtClean="0">
                          <a:latin typeface="Cambria Math" panose="02040503050406030204" pitchFamily="18" charset="0"/>
                        </a:rPr>
                        <m:t>=−1</m:t>
                      </m:r>
                    </m:oMath>
                  </m:oMathPara>
                </a14:m>
                <a:endParaRPr lang="en-US" dirty="0">
                  <a:latin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FE16DFCE-761B-AE69-4319-1843A4337B89}"/>
                  </a:ext>
                </a:extLst>
              </p:cNvPr>
              <p:cNvSpPr txBox="1">
                <a:spLocks noRot="1" noChangeAspect="1" noMove="1" noResize="1" noEditPoints="1" noAdjustHandles="1" noChangeArrowheads="1" noChangeShapeType="1" noTextEdit="1"/>
              </p:cNvSpPr>
              <p:nvPr/>
            </p:nvSpPr>
            <p:spPr>
              <a:xfrm>
                <a:off x="1757285" y="4870342"/>
                <a:ext cx="2135255" cy="830484"/>
              </a:xfrm>
              <a:prstGeom prst="rect">
                <a:avLst/>
              </a:prstGeom>
              <a:blipFill>
                <a:blip r:embed="rId15"/>
                <a:stretch>
                  <a:fillRect b="-1515"/>
                </a:stretch>
              </a:blipFill>
            </p:spPr>
            <p:txBody>
              <a:bodyPr/>
              <a:lstStyle/>
              <a:p>
                <a:r>
                  <a:rPr lang="en-US">
                    <a:noFill/>
                  </a:rPr>
                  <a:t> </a:t>
                </a:r>
              </a:p>
            </p:txBody>
          </p:sp>
        </mc:Fallback>
      </mc:AlternateContent>
    </p:spTree>
    <p:extLst>
      <p:ext uri="{BB962C8B-B14F-4D97-AF65-F5344CB8AC3E}">
        <p14:creationId xmlns:p14="http://schemas.microsoft.com/office/powerpoint/2010/main" val="181394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5"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782"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2"/>
                                        </p:tgtEl>
                                      </p:cBhvr>
                                    </p:cmd>
                                  </p:childTnLst>
                                </p:cTn>
                              </p:par>
                            </p:childTnLst>
                          </p:cTn>
                        </p:par>
                      </p:childTnLst>
                    </p:cTn>
                  </p:par>
                </p:childTnLst>
              </p:cTn>
              <p:nextCondLst>
                <p:cond evt="onClick" delay="0">
                  <p:tgtEl>
                    <p:spTgt spid="12"/>
                  </p:tgtEl>
                </p:cond>
              </p:nextCondLst>
            </p:seq>
            <p:video>
              <p:cMediaNode vol="80000">
                <p:cTn id="28" fill="hold" display="0">
                  <p:stCondLst>
                    <p:cond delay="indefinite"/>
                  </p:stCondLst>
                </p:cTn>
                <p:tgtEl>
                  <p:spTgt spid="12"/>
                </p:tgtEl>
              </p:cMediaNode>
            </p:video>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3"/>
                                        </p:tgtEl>
                                      </p:cBhvr>
                                    </p:cmd>
                                  </p:childTnLst>
                                </p:cTn>
                              </p:par>
                            </p:childTnLst>
                          </p:cTn>
                        </p:par>
                      </p:childTnLst>
                    </p:cTn>
                  </p:par>
                </p:childTnLst>
              </p:cTn>
              <p:nextCondLst>
                <p:cond evt="onClick" delay="0">
                  <p:tgtEl>
                    <p:spTgt spid="13"/>
                  </p:tgtEl>
                </p:cond>
              </p:nextCondLst>
            </p:seq>
            <p:video>
              <p:cMediaNode vol="80000">
                <p:cTn id="34" fill="hold" display="0">
                  <p:stCondLst>
                    <p:cond delay="indefinite"/>
                  </p:stCondLst>
                </p:cTn>
                <p:tgtEl>
                  <p:spTgt spid="13"/>
                </p:tgtEl>
              </p:cMediaNode>
            </p:video>
          </p:childTnLst>
        </p:cTn>
      </p:par>
    </p:tnLst>
    <p:bldLst>
      <p:bldP spid="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creen Recording 2026-04-23 at 9.46.17 pm">
            <a:hlinkClick r:id="" action="ppaction://media"/>
            <a:extLst>
              <a:ext uri="{FF2B5EF4-FFF2-40B4-BE49-F238E27FC236}">
                <a16:creationId xmlns:a16="http://schemas.microsoft.com/office/drawing/2014/main" id="{1104C121-CEEB-5E6C-EF2D-CB38E93EFC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533400"/>
            <a:ext cx="8610600" cy="4918207"/>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636EA11-7802-334F-49DF-30DA816EE60F}"/>
                  </a:ext>
                </a:extLst>
              </p:cNvPr>
              <p:cNvSpPr txBox="1"/>
              <p:nvPr/>
            </p:nvSpPr>
            <p:spPr>
              <a:xfrm>
                <a:off x="2607128" y="5791200"/>
                <a:ext cx="3929743" cy="369332"/>
              </a:xfrm>
              <a:prstGeom prst="rect">
                <a:avLst/>
              </a:prstGeom>
              <a:solidFill>
                <a:srgbClr val="FFFF99"/>
              </a:solidFill>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r>
                      <a:rPr lang="en-US" altLang="zh-TW" sz="1800" b="0" i="1" smtClean="0">
                        <a:latin typeface="Cambria Math" panose="02040503050406030204" pitchFamily="18" charset="0"/>
                      </a:rPr>
                      <m:t>2</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oMath>
                </a14:m>
                <a:r>
                  <a:rPr lang="en-US" sz="1800" dirty="0">
                    <a:latin typeface="Times New Roman" pitchFamily="18" charset="0"/>
                    <a:cs typeface="Times New Roman" pitchFamily="18" charset="0"/>
                  </a:rPr>
                  <a:t>, </a:t>
                </a:r>
                <a14:m>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=0</m:t>
                    </m:r>
                  </m:oMath>
                </a14:m>
                <a:endParaRPr lang="en-US"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D636EA11-7802-334F-49DF-30DA816EE60F}"/>
                  </a:ext>
                </a:extLst>
              </p:cNvPr>
              <p:cNvSpPr txBox="1">
                <a:spLocks noRot="1" noChangeAspect="1" noMove="1" noResize="1" noEditPoints="1" noAdjustHandles="1" noChangeArrowheads="1" noChangeShapeType="1" noTextEdit="1"/>
              </p:cNvSpPr>
              <p:nvPr/>
            </p:nvSpPr>
            <p:spPr>
              <a:xfrm>
                <a:off x="2607128" y="5791200"/>
                <a:ext cx="3929743" cy="369332"/>
              </a:xfrm>
              <a:prstGeom prst="rect">
                <a:avLst/>
              </a:prstGeom>
              <a:blipFill>
                <a:blip r:embed="rId5"/>
                <a:stretch>
                  <a:fillRect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392695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2026-04-23 at 9.49.53 pm">
            <a:hlinkClick r:id="" action="ppaction://media"/>
            <a:extLst>
              <a:ext uri="{FF2B5EF4-FFF2-40B4-BE49-F238E27FC236}">
                <a16:creationId xmlns:a16="http://schemas.microsoft.com/office/drawing/2014/main" id="{A47482BC-EB9F-E074-2C24-9FAFA1D85A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4381" y="914400"/>
            <a:ext cx="7615237" cy="4349675"/>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3A95C15-3667-E773-65B1-2694C7D8B032}"/>
                  </a:ext>
                </a:extLst>
              </p:cNvPr>
              <p:cNvSpPr txBox="1"/>
              <p:nvPr/>
            </p:nvSpPr>
            <p:spPr>
              <a:xfrm>
                <a:off x="2607128" y="5791200"/>
                <a:ext cx="5089072" cy="369332"/>
              </a:xfrm>
              <a:prstGeom prst="rect">
                <a:avLst/>
              </a:prstGeom>
              <a:solidFill>
                <a:srgbClr val="FFFF99"/>
              </a:solidFill>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r>
                      <a:rPr lang="en-US" altLang="zh-TW" sz="1800" b="0" i="1" smtClean="0">
                        <a:latin typeface="Cambria Math" panose="02040503050406030204" pitchFamily="18" charset="0"/>
                      </a:rPr>
                      <m:t>𝐴</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0" smtClean="0">
                        <a:latin typeface="Cambria Math" panose="02040503050406030204" pitchFamily="18" charset="0"/>
                      </a:rPr>
                      <m:t>=0</m:t>
                    </m:r>
                  </m:oMath>
                </a14:m>
                <a:r>
                  <a:rPr lang="en-US" sz="1800" dirty="0">
                    <a:latin typeface="Times New Roman" pitchFamily="18" charset="0"/>
                    <a:cs typeface="Times New Roman" pitchFamily="18" charset="0"/>
                  </a:rPr>
                  <a:t>, </a:t>
                </a:r>
                <a14:m>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=0</m:t>
                    </m:r>
                  </m:oMath>
                </a14:m>
                <a:endParaRPr lang="en-US"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33A95C15-3667-E773-65B1-2694C7D8B032}"/>
                  </a:ext>
                </a:extLst>
              </p:cNvPr>
              <p:cNvSpPr txBox="1">
                <a:spLocks noRot="1" noChangeAspect="1" noMove="1" noResize="1" noEditPoints="1" noAdjustHandles="1" noChangeArrowheads="1" noChangeShapeType="1" noTextEdit="1"/>
              </p:cNvSpPr>
              <p:nvPr/>
            </p:nvSpPr>
            <p:spPr>
              <a:xfrm>
                <a:off x="2607128" y="5791200"/>
                <a:ext cx="5089072" cy="369332"/>
              </a:xfrm>
              <a:prstGeom prst="rect">
                <a:avLst/>
              </a:prstGeom>
              <a:blipFill>
                <a:blip r:embed="rId5"/>
                <a:stretch>
                  <a:fillRect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51936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AEF16-4DFD-06D7-DC4D-EF389B27482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9851955-2E9C-2C66-8ED4-B301D8515EAD}"/>
              </a:ext>
            </a:extLst>
          </p:cNvPr>
          <p:cNvPicPr>
            <a:picLocks noChangeAspect="1"/>
          </p:cNvPicPr>
          <p:nvPr/>
        </p:nvPicPr>
        <p:blipFill>
          <a:blip r:embed="rId2"/>
          <a:srcRect l="15275" t="30880" r="15223" b="45307"/>
          <a:stretch>
            <a:fillRect/>
          </a:stretch>
        </p:blipFill>
        <p:spPr>
          <a:xfrm>
            <a:off x="1043148" y="1081260"/>
            <a:ext cx="5544616" cy="1062170"/>
          </a:xfrm>
          <a:prstGeom prst="rect">
            <a:avLst/>
          </a:prstGeom>
        </p:spPr>
      </p:pic>
      <mc:AlternateContent xmlns:mc="http://schemas.openxmlformats.org/markup-compatibility/2006" xmlns:a14="http://schemas.microsoft.com/office/drawing/2010/main">
        <mc:Choice Requires="a14">
          <p:sp>
            <p:nvSpPr>
              <p:cNvPr id="3" name="文字方塊 13">
                <a:extLst>
                  <a:ext uri="{FF2B5EF4-FFF2-40B4-BE49-F238E27FC236}">
                    <a16:creationId xmlns:a16="http://schemas.microsoft.com/office/drawing/2014/main" id="{FEE06374-E38C-B49E-68FB-2B62329D548A}"/>
                  </a:ext>
                </a:extLst>
              </p:cNvPr>
              <p:cNvSpPr txBox="1"/>
              <p:nvPr/>
            </p:nvSpPr>
            <p:spPr bwMode="auto">
              <a:xfrm>
                <a:off x="1043148" y="2323133"/>
                <a:ext cx="2880276" cy="601127"/>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3" name="文字方塊 13">
                <a:extLst>
                  <a:ext uri="{FF2B5EF4-FFF2-40B4-BE49-F238E27FC236}">
                    <a16:creationId xmlns:a16="http://schemas.microsoft.com/office/drawing/2014/main" id="{FEE06374-E38C-B49E-68FB-2B62329D548A}"/>
                  </a:ext>
                </a:extLst>
              </p:cNvPr>
              <p:cNvSpPr txBox="1">
                <a:spLocks noRot="1" noChangeAspect="1" noMove="1" noResize="1" noEditPoints="1" noAdjustHandles="1" noChangeArrowheads="1" noChangeShapeType="1" noTextEdit="1"/>
              </p:cNvSpPr>
              <p:nvPr/>
            </p:nvSpPr>
            <p:spPr bwMode="auto">
              <a:xfrm>
                <a:off x="1043148" y="2323133"/>
                <a:ext cx="2880276" cy="601127"/>
              </a:xfrm>
              <a:prstGeom prst="rect">
                <a:avLst/>
              </a:prstGeom>
              <a:blipFill>
                <a:blip r:embed="rId3"/>
                <a:stretch>
                  <a:fillRect l="-1754" b="-612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13">
                <a:extLst>
                  <a:ext uri="{FF2B5EF4-FFF2-40B4-BE49-F238E27FC236}">
                    <a16:creationId xmlns:a16="http://schemas.microsoft.com/office/drawing/2014/main" id="{7349F97A-A20C-5782-5712-98929648E99A}"/>
                  </a:ext>
                </a:extLst>
              </p:cNvPr>
              <p:cNvSpPr txBox="1"/>
              <p:nvPr/>
            </p:nvSpPr>
            <p:spPr bwMode="auto">
              <a:xfrm>
                <a:off x="1043148" y="3002184"/>
                <a:ext cx="2684646" cy="601127"/>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b="0" i="1" smtClean="0">
                                  <a:latin typeface="Cambria Math" panose="02040503050406030204" pitchFamily="18" charset="0"/>
                                </a:rPr>
                                <m:t>2</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3</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b="0" i="1" smtClean="0">
                                      <a:latin typeface="Cambria Math" panose="02040503050406030204" pitchFamily="18" charset="0"/>
                                    </a:rPr>
                                    <m:t>2</m:t>
                                  </m:r>
                                </m:sub>
                              </m:sSub>
                            </m:den>
                          </m:f>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6" name="文字方塊 13">
                <a:extLst>
                  <a:ext uri="{FF2B5EF4-FFF2-40B4-BE49-F238E27FC236}">
                    <a16:creationId xmlns:a16="http://schemas.microsoft.com/office/drawing/2014/main" id="{7349F97A-A20C-5782-5712-98929648E99A}"/>
                  </a:ext>
                </a:extLst>
              </p:cNvPr>
              <p:cNvSpPr txBox="1">
                <a:spLocks noRot="1" noChangeAspect="1" noMove="1" noResize="1" noEditPoints="1" noAdjustHandles="1" noChangeArrowheads="1" noChangeShapeType="1" noTextEdit="1"/>
              </p:cNvSpPr>
              <p:nvPr/>
            </p:nvSpPr>
            <p:spPr bwMode="auto">
              <a:xfrm>
                <a:off x="1043148" y="3002184"/>
                <a:ext cx="2684646" cy="601127"/>
              </a:xfrm>
              <a:prstGeom prst="rect">
                <a:avLst/>
              </a:prstGeom>
              <a:blipFill>
                <a:blip r:embed="rId4"/>
                <a:stretch>
                  <a:fillRect l="-1887" b="-8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13">
                <a:extLst>
                  <a:ext uri="{FF2B5EF4-FFF2-40B4-BE49-F238E27FC236}">
                    <a16:creationId xmlns:a16="http://schemas.microsoft.com/office/drawing/2014/main" id="{4DAB0E6D-0B09-1985-1AE7-9BB4A3F6FA61}"/>
                  </a:ext>
                </a:extLst>
              </p:cNvPr>
              <p:cNvSpPr txBox="1"/>
              <p:nvPr/>
            </p:nvSpPr>
            <p:spPr bwMode="auto">
              <a:xfrm>
                <a:off x="1043148" y="4173293"/>
                <a:ext cx="2369175"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2</m:t>
                          </m:r>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8" name="文字方塊 13">
                <a:extLst>
                  <a:ext uri="{FF2B5EF4-FFF2-40B4-BE49-F238E27FC236}">
                    <a16:creationId xmlns:a16="http://schemas.microsoft.com/office/drawing/2014/main" id="{4DAB0E6D-0B09-1985-1AE7-9BB4A3F6FA61}"/>
                  </a:ext>
                </a:extLst>
              </p:cNvPr>
              <p:cNvSpPr txBox="1">
                <a:spLocks noRot="1" noChangeAspect="1" noMove="1" noResize="1" noEditPoints="1" noAdjustHandles="1" noChangeArrowheads="1" noChangeShapeType="1" noTextEdit="1"/>
              </p:cNvSpPr>
              <p:nvPr/>
            </p:nvSpPr>
            <p:spPr bwMode="auto">
              <a:xfrm>
                <a:off x="1043148" y="4173293"/>
                <a:ext cx="2369175" cy="555793"/>
              </a:xfrm>
              <a:prstGeom prst="rect">
                <a:avLst/>
              </a:prstGeom>
              <a:blipFill>
                <a:blip r:embed="rId5"/>
                <a:stretch>
                  <a:fillRect l="-535"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13">
                <a:extLst>
                  <a:ext uri="{FF2B5EF4-FFF2-40B4-BE49-F238E27FC236}">
                    <a16:creationId xmlns:a16="http://schemas.microsoft.com/office/drawing/2014/main" id="{28A38E21-5C7F-C5EA-157E-4699BBE29F0E}"/>
                  </a:ext>
                </a:extLst>
              </p:cNvPr>
              <p:cNvSpPr txBox="1"/>
              <p:nvPr/>
            </p:nvSpPr>
            <p:spPr bwMode="auto">
              <a:xfrm>
                <a:off x="1043148" y="4888574"/>
                <a:ext cx="2162900"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f>
                            <m:fPr>
                              <m:ctrlPr>
                                <a:rPr lang="en-US" altLang="zh-TW" sz="1800" i="1">
                                  <a:latin typeface="Cambria Math" panose="02040503050406030204" pitchFamily="18" charset="0"/>
                                </a:rPr>
                              </m:ctrlPr>
                            </m:fPr>
                            <m:num>
                              <m:r>
                                <a:rPr lang="en-US" altLang="zh-TW" sz="1800" b="0" i="1" smtClean="0">
                                  <a:latin typeface="Cambria Math" panose="02040503050406030204" pitchFamily="18" charset="0"/>
                                </a:rPr>
                                <m:t>2</m:t>
                              </m:r>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9" name="文字方塊 13">
                <a:extLst>
                  <a:ext uri="{FF2B5EF4-FFF2-40B4-BE49-F238E27FC236}">
                    <a16:creationId xmlns:a16="http://schemas.microsoft.com/office/drawing/2014/main" id="{28A38E21-5C7F-C5EA-157E-4699BBE29F0E}"/>
                  </a:ext>
                </a:extLst>
              </p:cNvPr>
              <p:cNvSpPr txBox="1">
                <a:spLocks noRot="1" noChangeAspect="1" noMove="1" noResize="1" noEditPoints="1" noAdjustHandles="1" noChangeArrowheads="1" noChangeShapeType="1" noTextEdit="1"/>
              </p:cNvSpPr>
              <p:nvPr/>
            </p:nvSpPr>
            <p:spPr bwMode="auto">
              <a:xfrm>
                <a:off x="1043148" y="4888574"/>
                <a:ext cx="2162900" cy="555793"/>
              </a:xfrm>
              <a:prstGeom prst="rect">
                <a:avLst/>
              </a:prstGeom>
              <a:blipFill>
                <a:blip r:embed="rId6"/>
                <a:stretch>
                  <a:fillRect l="-585" b="-13333"/>
                </a:stretch>
              </a:blipFill>
              <a:ln w="9525">
                <a:noFill/>
                <a:miter lim="800000"/>
                <a:headEnd/>
                <a:tailEnd/>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4C0BB2A2-E6C2-C3F4-D92B-C8F392A568C4}"/>
              </a:ext>
            </a:extLst>
          </p:cNvPr>
          <p:cNvSpPr txBox="1"/>
          <p:nvPr/>
        </p:nvSpPr>
        <p:spPr bwMode="auto">
          <a:xfrm>
            <a:off x="1027480" y="3726890"/>
            <a:ext cx="4792603" cy="369332"/>
          </a:xfrm>
          <a:prstGeom prst="rect">
            <a:avLst/>
          </a:prstGeom>
          <a:noFill/>
          <a:ln w="9525">
            <a:noFill/>
            <a:miter lim="800000"/>
            <a:headEnd/>
            <a:tailEnd/>
          </a:ln>
        </p:spPr>
        <p:txBody>
          <a:bodyPr wrap="square" rtlCol="0">
            <a:spAutoFit/>
          </a:bodyPr>
          <a:lstStyle/>
          <a:p>
            <a:pPr algn="l"/>
            <a:r>
              <a:rPr lang="en-US" dirty="0">
                <a:latin typeface="Times New Roman" panose="02020603050405020304" pitchFamily="18" charset="0"/>
                <a:cs typeface="Times New Roman" pitchFamily="18" charset="0"/>
              </a:rPr>
              <a:t>For simplicity of discussion, assume that</a:t>
            </a:r>
            <a:r>
              <a:rPr lang="en-US" sz="1800" dirty="0">
                <a:latin typeface="Times New Roman" panose="02020603050405020304" pitchFamily="18" charset="0"/>
                <a:cs typeface="Times New Roman" pitchFamily="18" charset="0"/>
              </a:rPr>
              <a:t>：</a:t>
            </a:r>
          </a:p>
        </p:txBody>
      </p:sp>
      <mc:AlternateContent xmlns:mc="http://schemas.openxmlformats.org/markup-compatibility/2006" xmlns:a14="http://schemas.microsoft.com/office/drawing/2010/main">
        <mc:Choice Requires="a14">
          <p:sp>
            <p:nvSpPr>
              <p:cNvPr id="11" name="文字方塊 13">
                <a:extLst>
                  <a:ext uri="{FF2B5EF4-FFF2-40B4-BE49-F238E27FC236}">
                    <a16:creationId xmlns:a16="http://schemas.microsoft.com/office/drawing/2014/main" id="{E29587E0-F331-DD88-2822-A6EB4CE71897}"/>
                  </a:ext>
                </a:extLst>
              </p:cNvPr>
              <p:cNvSpPr txBox="1"/>
              <p:nvPr/>
            </p:nvSpPr>
            <p:spPr bwMode="auto">
              <a:xfrm>
                <a:off x="5058084" y="3774284"/>
                <a:ext cx="1256434" cy="27699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kumimoji="1" lang="en-US" altLang="zh-TW" sz="1800" b="0" i="1" smtClean="0">
                              <a:latin typeface="Cambria Math" panose="02040503050406030204" pitchFamily="18" charset="0"/>
                            </a:rPr>
                          </m:ctrlPr>
                        </m:sSub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r>
                            <a:rPr kumimoji="1" lang="en-US" altLang="zh-TW" sz="1800" b="0" i="1" smtClean="0">
                              <a:latin typeface="Cambria Math" panose="02040503050406030204" pitchFamily="18" charset="0"/>
                            </a:rPr>
                            <m:t>𝑘</m:t>
                          </m:r>
                        </m:e>
                        <m:sub>
                          <m:r>
                            <a:rPr kumimoji="1" lang="en-US" altLang="zh-TW" sz="1800" b="0" i="1" smtClean="0">
                              <a:latin typeface="Cambria Math" panose="02040503050406030204" pitchFamily="18" charset="0"/>
                            </a:rPr>
                            <m:t>2</m:t>
                          </m:r>
                        </m:sub>
                      </m:sSub>
                      <m:r>
                        <a:rPr kumimoji="1" lang="en-US" altLang="zh-TW" sz="1800" b="0" i="1" smtClean="0">
                          <a:latin typeface="Cambria Math" panose="02040503050406030204" pitchFamily="18" charset="0"/>
                        </a:rPr>
                        <m:t>=</m:t>
                      </m:r>
                      <m:r>
                        <a:rPr lang="en-US" altLang="zh-TW" sz="1800" b="0" i="1" smtClean="0">
                          <a:latin typeface="Cambria Math" panose="02040503050406030204" pitchFamily="18" charset="0"/>
                        </a:rPr>
                        <m:t>𝑘</m:t>
                      </m:r>
                    </m:oMath>
                  </m:oMathPara>
                </a14:m>
                <a:endParaRPr kumimoji="1" lang="zh-TW" altLang="en-US" sz="1800" dirty="0">
                  <a:latin typeface="Times New Roman" panose="02020603050405020304" pitchFamily="18" charset="0"/>
                </a:endParaRPr>
              </a:p>
            </p:txBody>
          </p:sp>
        </mc:Choice>
        <mc:Fallback xmlns="">
          <p:sp>
            <p:nvSpPr>
              <p:cNvPr id="11" name="文字方塊 13">
                <a:extLst>
                  <a:ext uri="{FF2B5EF4-FFF2-40B4-BE49-F238E27FC236}">
                    <a16:creationId xmlns:a16="http://schemas.microsoft.com/office/drawing/2014/main" id="{E29587E0-F331-DD88-2822-A6EB4CE71897}"/>
                  </a:ext>
                </a:extLst>
              </p:cNvPr>
              <p:cNvSpPr txBox="1">
                <a:spLocks noRot="1" noChangeAspect="1" noMove="1" noResize="1" noEditPoints="1" noAdjustHandles="1" noChangeArrowheads="1" noChangeShapeType="1" noTextEdit="1"/>
              </p:cNvSpPr>
              <p:nvPr/>
            </p:nvSpPr>
            <p:spPr bwMode="auto">
              <a:xfrm>
                <a:off x="5058084" y="3774284"/>
                <a:ext cx="1256434" cy="276999"/>
              </a:xfrm>
              <a:prstGeom prst="rect">
                <a:avLst/>
              </a:prstGeom>
              <a:blipFill>
                <a:blip r:embed="rId7"/>
                <a:stretch>
                  <a:fillRect l="-4000" r="-3000" b="-1304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字方塊 13">
                <a:extLst>
                  <a:ext uri="{FF2B5EF4-FFF2-40B4-BE49-F238E27FC236}">
                    <a16:creationId xmlns:a16="http://schemas.microsoft.com/office/drawing/2014/main" id="{E506F3A5-FBFB-8B13-21D7-0789E5585CA5}"/>
                  </a:ext>
                </a:extLst>
              </p:cNvPr>
              <p:cNvSpPr txBox="1"/>
              <p:nvPr/>
            </p:nvSpPr>
            <p:spPr bwMode="auto">
              <a:xfrm>
                <a:off x="6429684" y="3776126"/>
                <a:ext cx="1455655" cy="27699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kumimoji="1" lang="en-US" altLang="zh-TW" sz="1800" b="0" i="1" smtClean="0">
                              <a:latin typeface="Cambria Math" panose="02040503050406030204" pitchFamily="18" charset="0"/>
                            </a:rPr>
                          </m:ctrlPr>
                        </m:sSubP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𝑚</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r>
                            <a:rPr lang="en-US" altLang="zh-TW" sz="1800" b="0" i="1" smtClean="0">
                              <a:latin typeface="Cambria Math" panose="02040503050406030204" pitchFamily="18" charset="0"/>
                            </a:rPr>
                            <m:t>𝑚</m:t>
                          </m:r>
                        </m:e>
                        <m:sub>
                          <m:r>
                            <a:rPr kumimoji="1" lang="en-US" altLang="zh-TW" sz="1800" b="0" i="1" smtClean="0">
                              <a:latin typeface="Cambria Math" panose="02040503050406030204" pitchFamily="18" charset="0"/>
                            </a:rPr>
                            <m:t>2</m:t>
                          </m:r>
                        </m:sub>
                      </m:sSub>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𝑚</m:t>
                      </m:r>
                    </m:oMath>
                  </m:oMathPara>
                </a14:m>
                <a:endParaRPr kumimoji="1" lang="zh-TW" altLang="en-US" sz="1800" dirty="0">
                  <a:latin typeface="Times New Roman" panose="02020603050405020304" pitchFamily="18" charset="0"/>
                </a:endParaRPr>
              </a:p>
            </p:txBody>
          </p:sp>
        </mc:Choice>
        <mc:Fallback xmlns="">
          <p:sp>
            <p:nvSpPr>
              <p:cNvPr id="12" name="文字方塊 13">
                <a:extLst>
                  <a:ext uri="{FF2B5EF4-FFF2-40B4-BE49-F238E27FC236}">
                    <a16:creationId xmlns:a16="http://schemas.microsoft.com/office/drawing/2014/main" id="{E506F3A5-FBFB-8B13-21D7-0789E5585CA5}"/>
                  </a:ext>
                </a:extLst>
              </p:cNvPr>
              <p:cNvSpPr txBox="1">
                <a:spLocks noRot="1" noChangeAspect="1" noMove="1" noResize="1" noEditPoints="1" noAdjustHandles="1" noChangeArrowheads="1" noChangeShapeType="1" noTextEdit="1"/>
              </p:cNvSpPr>
              <p:nvPr/>
            </p:nvSpPr>
            <p:spPr bwMode="auto">
              <a:xfrm>
                <a:off x="6429684" y="3776126"/>
                <a:ext cx="1455655" cy="276999"/>
              </a:xfrm>
              <a:prstGeom prst="rect">
                <a:avLst/>
              </a:prstGeom>
              <a:blipFill>
                <a:blip r:embed="rId8"/>
                <a:stretch>
                  <a:fillRect l="-1724" r="-862" b="-13043"/>
                </a:stretch>
              </a:blipFill>
              <a:ln w="9525">
                <a:noFill/>
                <a:miter lim="800000"/>
                <a:headEnd/>
                <a:tailEnd/>
              </a:ln>
            </p:spPr>
            <p:txBody>
              <a:bodyPr/>
              <a:lstStyle/>
              <a:p>
                <a:r>
                  <a:rPr lang="en-US">
                    <a:noFill/>
                  </a:rPr>
                  <a:t> </a:t>
                </a:r>
              </a:p>
            </p:txBody>
          </p:sp>
        </mc:Fallback>
      </mc:AlternateContent>
      <p:sp>
        <p:nvSpPr>
          <p:cNvPr id="13" name="TextBox 12">
            <a:extLst>
              <a:ext uri="{FF2B5EF4-FFF2-40B4-BE49-F238E27FC236}">
                <a16:creationId xmlns:a16="http://schemas.microsoft.com/office/drawing/2014/main" id="{B63ED584-D4E5-74D6-0607-2887A8D0E9A4}"/>
              </a:ext>
            </a:extLst>
          </p:cNvPr>
          <p:cNvSpPr txBox="1"/>
          <p:nvPr/>
        </p:nvSpPr>
        <p:spPr bwMode="auto">
          <a:xfrm>
            <a:off x="967104" y="5549085"/>
            <a:ext cx="5912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This is a System of 2</a:t>
            </a:r>
            <a:r>
              <a:rPr lang="en-US" sz="1800" baseline="30000" dirty="0">
                <a:latin typeface="Times New Roman" panose="02020603050405020304" pitchFamily="18" charset="0"/>
              </a:rPr>
              <a:t>nd</a:t>
            </a:r>
            <a:r>
              <a:rPr lang="en-US" sz="1800" dirty="0">
                <a:latin typeface="Times New Roman" panose="02020603050405020304" pitchFamily="18" charset="0"/>
              </a:rPr>
              <a:t> order linear ODE.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1C3F70E-CC6E-CC65-BAA3-11EEB6F51DEC}"/>
                  </a:ext>
                </a:extLst>
              </p:cNvPr>
              <p:cNvSpPr txBox="1"/>
              <p:nvPr/>
            </p:nvSpPr>
            <p:spPr bwMode="auto">
              <a:xfrm>
                <a:off x="7311750" y="4406284"/>
                <a:ext cx="1147178" cy="910699"/>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0</m:t>
                          </m:r>
                        </m:sub>
                      </m:sSub>
                      <m:r>
                        <a:rPr lang="en-US" altLang="zh-TW" sz="1800" b="0" i="1" smtClean="0">
                          <a:latin typeface="Cambria Math" panose="02040503050406030204" pitchFamily="18" charset="0"/>
                          <a:ea typeface="Cambria Math" panose="02040503050406030204" pitchFamily="18" charset="0"/>
                        </a:rPr>
                        <m:t>≡</m:t>
                      </m:r>
                      <m:rad>
                        <m:radPr>
                          <m:degHide m:val="on"/>
                          <m:ctrlPr>
                            <a:rPr lang="en-US" altLang="zh-TW" sz="1800" b="0" i="1" smtClean="0">
                              <a:latin typeface="Cambria Math" panose="02040503050406030204" pitchFamily="18" charset="0"/>
                              <a:ea typeface="Cambria Math"/>
                            </a:rPr>
                          </m:ctrlPr>
                        </m:radPr>
                        <m:deg/>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rad>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71C3F70E-CC6E-CC65-BAA3-11EEB6F51DEC}"/>
                  </a:ext>
                </a:extLst>
              </p:cNvPr>
              <p:cNvSpPr txBox="1">
                <a:spLocks noRot="1" noChangeAspect="1" noMove="1" noResize="1" noEditPoints="1" noAdjustHandles="1" noChangeArrowheads="1" noChangeShapeType="1" noTextEdit="1"/>
              </p:cNvSpPr>
              <p:nvPr/>
            </p:nvSpPr>
            <p:spPr bwMode="auto">
              <a:xfrm>
                <a:off x="7311750" y="4406284"/>
                <a:ext cx="1147178" cy="910699"/>
              </a:xfrm>
              <a:prstGeom prst="rect">
                <a:avLst/>
              </a:prstGeom>
              <a:blipFill>
                <a:blip r:embed="rId9"/>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13">
                <a:extLst>
                  <a:ext uri="{FF2B5EF4-FFF2-40B4-BE49-F238E27FC236}">
                    <a16:creationId xmlns:a16="http://schemas.microsoft.com/office/drawing/2014/main" id="{F8EF9780-6042-1374-17CC-BFF98A9BE4B9}"/>
                  </a:ext>
                </a:extLst>
              </p:cNvPr>
              <p:cNvSpPr txBox="1"/>
              <p:nvPr/>
            </p:nvSpPr>
            <p:spPr bwMode="auto">
              <a:xfrm>
                <a:off x="4572000" y="4189399"/>
                <a:ext cx="2417008" cy="555793"/>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5" name="文字方塊 13">
                <a:extLst>
                  <a:ext uri="{FF2B5EF4-FFF2-40B4-BE49-F238E27FC236}">
                    <a16:creationId xmlns:a16="http://schemas.microsoft.com/office/drawing/2014/main" id="{F8EF9780-6042-1374-17CC-BFF98A9BE4B9}"/>
                  </a:ext>
                </a:extLst>
              </p:cNvPr>
              <p:cNvSpPr txBox="1">
                <a:spLocks noRot="1" noChangeAspect="1" noMove="1" noResize="1" noEditPoints="1" noAdjustHandles="1" noChangeArrowheads="1" noChangeShapeType="1" noTextEdit="1"/>
              </p:cNvSpPr>
              <p:nvPr/>
            </p:nvSpPr>
            <p:spPr bwMode="auto">
              <a:xfrm>
                <a:off x="4572000" y="4189399"/>
                <a:ext cx="2417008" cy="555793"/>
              </a:xfrm>
              <a:prstGeom prst="rect">
                <a:avLst/>
              </a:prstGeom>
              <a:blipFill>
                <a:blip r:embed="rId10"/>
                <a:stretch>
                  <a:fillRect l="-2094"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13">
                <a:extLst>
                  <a:ext uri="{FF2B5EF4-FFF2-40B4-BE49-F238E27FC236}">
                    <a16:creationId xmlns:a16="http://schemas.microsoft.com/office/drawing/2014/main" id="{399E1729-A60B-5DB4-1424-F665E08913DB}"/>
                  </a:ext>
                </a:extLst>
              </p:cNvPr>
              <p:cNvSpPr txBox="1"/>
              <p:nvPr/>
            </p:nvSpPr>
            <p:spPr bwMode="auto">
              <a:xfrm>
                <a:off x="4572000" y="4876800"/>
                <a:ext cx="2249205" cy="555793"/>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7" name="文字方塊 13">
                <a:extLst>
                  <a:ext uri="{FF2B5EF4-FFF2-40B4-BE49-F238E27FC236}">
                    <a16:creationId xmlns:a16="http://schemas.microsoft.com/office/drawing/2014/main" id="{399E1729-A60B-5DB4-1424-F665E08913DB}"/>
                  </a:ext>
                </a:extLst>
              </p:cNvPr>
              <p:cNvSpPr txBox="1">
                <a:spLocks noRot="1" noChangeAspect="1" noMove="1" noResize="1" noEditPoints="1" noAdjustHandles="1" noChangeArrowheads="1" noChangeShapeType="1" noTextEdit="1"/>
              </p:cNvSpPr>
              <p:nvPr/>
            </p:nvSpPr>
            <p:spPr bwMode="auto">
              <a:xfrm>
                <a:off x="4572000" y="4876800"/>
                <a:ext cx="2249205" cy="555793"/>
              </a:xfrm>
              <a:prstGeom prst="rect">
                <a:avLst/>
              </a:prstGeom>
              <a:blipFill>
                <a:blip r:embed="rId11"/>
                <a:stretch>
                  <a:fillRect l="-2247" b="-13636"/>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03701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grpId="1"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2" grpId="0" animBg="1"/>
      <p:bldP spid="13" grpId="0"/>
      <p:bldP spid="4" grpId="1" animBg="1"/>
      <p:bldP spid="5"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5BB3DA5-AB25-398C-D536-22B0451D795A}"/>
                  </a:ext>
                </a:extLst>
              </p:cNvPr>
              <p:cNvSpPr txBox="1"/>
              <p:nvPr/>
            </p:nvSpPr>
            <p:spPr bwMode="auto">
              <a:xfrm>
                <a:off x="722480" y="1546577"/>
                <a:ext cx="7862152"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d>
                        <m:dPr>
                          <m:begChr m:val="["/>
                          <m:endChr m:val="]"/>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𝑓</m:t>
                              </m:r>
                            </m:e>
                            <m:sub>
                              <m:r>
                                <a:rPr lang="en-US" altLang="zh-TW" sz="1800" i="1">
                                  <a:latin typeface="Cambria Math" panose="02040503050406030204" pitchFamily="18" charset="0"/>
                                </a:rPr>
                                <m:t>1</m:t>
                              </m:r>
                            </m:sub>
                          </m:sSub>
                          <m:r>
                            <m:rPr>
                              <m:sty m:val="p"/>
                            </m:rPr>
                            <a:rPr lang="en-US" sz="1800">
                              <a:latin typeface="Cambria Math" panose="02040503050406030204" pitchFamily="18" charset="0"/>
                            </a:rPr>
                            <m:t>cos</m:t>
                          </m:r>
                          <m:d>
                            <m:dPr>
                              <m:ctrlPr>
                                <a:rPr lang="en-US"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r>
                            <a:rPr lang="en-US"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𝑔</m:t>
                              </m:r>
                            </m:e>
                            <m:sub>
                              <m:r>
                                <a:rPr lang="en-US" altLang="zh-TW" sz="1800" i="1">
                                  <a:latin typeface="Cambria Math" panose="02040503050406030204" pitchFamily="18" charset="0"/>
                                </a:rPr>
                                <m:t>1</m:t>
                              </m:r>
                            </m:sub>
                          </m:sSub>
                          <m:r>
                            <m:rPr>
                              <m:sty m:val="p"/>
                            </m:rPr>
                            <a:rPr lang="en-US" sz="1800">
                              <a:latin typeface="Cambria Math" panose="02040503050406030204" pitchFamily="18" charset="0"/>
                            </a:rPr>
                            <m:t>sin</m:t>
                          </m:r>
                          <m:d>
                            <m:dPr>
                              <m:ctrlPr>
                                <a:rPr lang="en-US"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e>
                      </m:d>
                      <m:r>
                        <a:rPr lang="en-US" sz="1800" b="0" i="1"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d>
                        <m:dPr>
                          <m:begChr m:val="["/>
                          <m:endChr m:val="]"/>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𝑓</m:t>
                              </m:r>
                            </m:e>
                            <m:sub>
                              <m:r>
                                <a:rPr lang="en-US" altLang="zh-TW" sz="1800" i="1">
                                  <a:latin typeface="Cambria Math" panose="02040503050406030204" pitchFamily="18" charset="0"/>
                                </a:rPr>
                                <m:t>2</m:t>
                              </m:r>
                            </m:sub>
                          </m:sSub>
                          <m:r>
                            <m:rPr>
                              <m:sty m:val="p"/>
                            </m:rPr>
                            <a:rPr lang="en-US" sz="1800">
                              <a:latin typeface="Cambria Math" panose="02040503050406030204" pitchFamily="18" charset="0"/>
                            </a:rPr>
                            <m:t>cos</m:t>
                          </m:r>
                          <m:d>
                            <m:dPr>
                              <m:ctrlPr>
                                <a:rPr lang="en-US"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r>
                            <a:rPr lang="en-US"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𝑔</m:t>
                              </m:r>
                            </m:e>
                            <m:sub>
                              <m:r>
                                <a:rPr lang="en-US" altLang="zh-TW" sz="1800" i="1">
                                  <a:latin typeface="Cambria Math" panose="02040503050406030204" pitchFamily="18" charset="0"/>
                                </a:rPr>
                                <m:t>2</m:t>
                              </m:r>
                            </m:sub>
                          </m:sSub>
                          <m:r>
                            <m:rPr>
                              <m:sty m:val="p"/>
                            </m:rPr>
                            <a:rPr lang="en-US" sz="1800">
                              <a:latin typeface="Cambria Math" panose="02040503050406030204" pitchFamily="18" charset="0"/>
                            </a:rPr>
                            <m:t>sin</m:t>
                          </m:r>
                          <m:d>
                            <m:dPr>
                              <m:ctrlPr>
                                <a:rPr lang="en-US"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e>
                      </m:d>
                    </m:oMath>
                  </m:oMathPara>
                </a14:m>
                <a:endParaRPr lang="en-US" sz="1800"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95BB3DA5-AB25-398C-D536-22B0451D795A}"/>
                  </a:ext>
                </a:extLst>
              </p:cNvPr>
              <p:cNvSpPr txBox="1">
                <a:spLocks noRot="1" noChangeAspect="1" noMove="1" noResize="1" noEditPoints="1" noAdjustHandles="1" noChangeArrowheads="1" noChangeShapeType="1" noTextEdit="1"/>
              </p:cNvSpPr>
              <p:nvPr/>
            </p:nvSpPr>
            <p:spPr bwMode="auto">
              <a:xfrm>
                <a:off x="722480" y="1546577"/>
                <a:ext cx="7862152" cy="461217"/>
              </a:xfrm>
              <a:prstGeom prst="rect">
                <a:avLst/>
              </a:prstGeom>
              <a:blipFill>
                <a:blip r:embed="rId2"/>
                <a:stretch>
                  <a:fillRect t="-5405" b="-18919"/>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EEC21C2A-26EB-D9C0-3C1F-65242914D18D}"/>
              </a:ext>
            </a:extLst>
          </p:cNvPr>
          <p:cNvSpPr txBox="1"/>
          <p:nvPr/>
        </p:nvSpPr>
        <p:spPr bwMode="auto">
          <a:xfrm>
            <a:off x="703765" y="478171"/>
            <a:ext cx="6696744" cy="369332"/>
          </a:xfrm>
          <a:prstGeom prst="rect">
            <a:avLst/>
          </a:prstGeom>
          <a:noFill/>
          <a:ln w="9525">
            <a:noFill/>
            <a:miter lim="800000"/>
            <a:headEnd/>
            <a:tailEnd/>
          </a:ln>
        </p:spPr>
        <p:txBody>
          <a:bodyPr wrap="square" rtlCol="0">
            <a:spAutoFit/>
          </a:bodyPr>
          <a:lstStyle/>
          <a:p>
            <a:pPr algn="l"/>
            <a:r>
              <a:rPr lang="en-US" sz="1800" dirty="0" err="1">
                <a:latin typeface="Times New Roman" pitchFamily="18" charset="0"/>
                <a:cs typeface="Times New Roman" pitchFamily="18" charset="0"/>
              </a:rPr>
              <a:t>有了以上兩個模式的解，一般解將是兩者的線性組合</a:t>
            </a:r>
            <a:r>
              <a:rPr lang="en-US" sz="1800" dirty="0">
                <a:latin typeface="Times New Roman" pitchFamily="18" charset="0"/>
                <a:cs typeface="Times New Roman" pitchFamily="18" charset="0"/>
              </a:rPr>
              <a:t>：</a:t>
            </a:r>
          </a:p>
        </p:txBody>
      </p:sp>
      <p:sp>
        <p:nvSpPr>
          <p:cNvPr id="4" name="TextBox 3">
            <a:extLst>
              <a:ext uri="{FF2B5EF4-FFF2-40B4-BE49-F238E27FC236}">
                <a16:creationId xmlns:a16="http://schemas.microsoft.com/office/drawing/2014/main" id="{3A0A086E-228D-35A3-D360-C50BA4022AC1}"/>
              </a:ext>
            </a:extLst>
          </p:cNvPr>
          <p:cNvSpPr txBox="1"/>
          <p:nvPr/>
        </p:nvSpPr>
        <p:spPr bwMode="auto">
          <a:xfrm>
            <a:off x="698510" y="2039325"/>
            <a:ext cx="4958351" cy="369332"/>
          </a:xfrm>
          <a:prstGeom prst="rect">
            <a:avLst/>
          </a:prstGeom>
          <a:noFill/>
          <a:ln w="9525">
            <a:noFill/>
            <a:miter lim="800000"/>
            <a:headEnd/>
            <a:tailEnd/>
          </a:ln>
        </p:spPr>
        <p:txBody>
          <a:bodyPr wrap="square" rtlCol="0">
            <a:spAutoFit/>
          </a:bodyPr>
          <a:lstStyle/>
          <a:p>
            <a:pPr algn="l"/>
            <a:r>
              <a:rPr lang="en-US" sz="1800" dirty="0" err="1">
                <a:latin typeface="Times New Roman" pitchFamily="18" charset="0"/>
                <a:cs typeface="Times New Roman" pitchFamily="18" charset="0"/>
              </a:rPr>
              <a:t>四個未定常數將由四個起使條件決定。例如</a:t>
            </a:r>
            <a:r>
              <a:rPr lang="en-US" sz="1800"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85ED0DD-C2F2-389E-4480-E3410C7C683F}"/>
                  </a:ext>
                </a:extLst>
              </p:cNvPr>
              <p:cNvSpPr txBox="1"/>
              <p:nvPr/>
            </p:nvSpPr>
            <p:spPr bwMode="auto">
              <a:xfrm>
                <a:off x="758328" y="2944786"/>
                <a:ext cx="2761076" cy="547266"/>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e>
                            </m:mr>
                          </m:m>
                        </m:e>
                      </m:d>
                      <m:r>
                        <a:rPr lang="en-US" altLang="zh-TW"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b="0" i="1" smtClean="0">
                              <a:latin typeface="Cambria Math" panose="02040503050406030204" pitchFamily="18" charset="0"/>
                            </a:rPr>
                            <m:t>2</m:t>
                          </m:r>
                        </m:sub>
                      </m:sSub>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F85ED0DD-C2F2-389E-4480-E3410C7C683F}"/>
                  </a:ext>
                </a:extLst>
              </p:cNvPr>
              <p:cNvSpPr txBox="1">
                <a:spLocks noRot="1" noChangeAspect="1" noMove="1" noResize="1" noEditPoints="1" noAdjustHandles="1" noChangeArrowheads="1" noChangeShapeType="1" noTextEdit="1"/>
              </p:cNvSpPr>
              <p:nvPr/>
            </p:nvSpPr>
            <p:spPr bwMode="auto">
              <a:xfrm>
                <a:off x="758328" y="2944786"/>
                <a:ext cx="2761076" cy="547266"/>
              </a:xfrm>
              <a:prstGeom prst="rect">
                <a:avLst/>
              </a:prstGeom>
              <a:blipFill>
                <a:blip r:embed="rId3"/>
                <a:stretch>
                  <a:fillRect r="-459" b="-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B8DAD90-B0A0-CF41-D80C-A9C1A468F05C}"/>
                  </a:ext>
                </a:extLst>
              </p:cNvPr>
              <p:cNvSpPr txBox="1"/>
              <p:nvPr/>
            </p:nvSpPr>
            <p:spPr bwMode="auto">
              <a:xfrm>
                <a:off x="706713" y="3567170"/>
                <a:ext cx="7010743" cy="381515"/>
              </a:xfrm>
              <a:prstGeom prst="rect">
                <a:avLst/>
              </a:prstGeom>
              <a:noFill/>
              <a:ln w="9525">
                <a:noFill/>
                <a:miter lim="800000"/>
                <a:headEnd/>
                <a:tailEnd/>
              </a:ln>
            </p:spPr>
            <p:txBody>
              <a:bodyPr wrap="square">
                <a:spAutoFit/>
              </a:bodyPr>
              <a:lstStyle/>
              <a:p>
                <a:r>
                  <a:rPr lang="zh-TW" altLang="en-US" sz="1800" dirty="0">
                    <a:latin typeface="Times New Roman" panose="02020603050405020304" pitchFamily="18" charset="0"/>
                  </a:rPr>
                  <a:t>因此</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m:t>
                        </m:r>
                      </m:sub>
                    </m:sSub>
                  </m:oMath>
                </a14:m>
                <a:r>
                  <a:rPr lang="en-US" sz="1800" dirty="0" err="1">
                    <a:latin typeface="Times New Roman" panose="02020603050405020304" pitchFamily="18" charset="0"/>
                  </a:rPr>
                  <a:t>可以唯一決定</a:t>
                </a:r>
                <a:r>
                  <a:rPr lang="en-US" sz="1800" dirty="0">
                    <a:latin typeface="Times New Roman" panose="02020603050405020304" pitchFamily="18" charset="0"/>
                  </a:rPr>
                  <a:t>。</a:t>
                </a:r>
                <a:r>
                  <a:rPr lang="en-US" altLang="zh-TW" dirty="0">
                    <a:latin typeface="Times New Roman" panose="02020603050405020304" pitchFamily="18" charset="0"/>
                  </a:rPr>
                  <a:t>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1,2</m:t>
                        </m:r>
                      </m:sub>
                    </m:sSub>
                  </m:oMath>
                </a14:m>
                <a:r>
                  <a:rPr lang="en-US" sz="1800" dirty="0">
                    <a:latin typeface="Times New Roman" panose="02020603050405020304" pitchFamily="18" charset="0"/>
                  </a:rPr>
                  <a:t> will now be uniquely specified.</a:t>
                </a:r>
              </a:p>
            </p:txBody>
          </p:sp>
        </mc:Choice>
        <mc:Fallback xmlns="">
          <p:sp>
            <p:nvSpPr>
              <p:cNvPr id="10" name="TextBox 9">
                <a:extLst>
                  <a:ext uri="{FF2B5EF4-FFF2-40B4-BE49-F238E27FC236}">
                    <a16:creationId xmlns:a16="http://schemas.microsoft.com/office/drawing/2014/main" id="{EB8DAD90-B0A0-CF41-D80C-A9C1A468F05C}"/>
                  </a:ext>
                </a:extLst>
              </p:cNvPr>
              <p:cNvSpPr txBox="1">
                <a:spLocks noRot="1" noChangeAspect="1" noMove="1" noResize="1" noEditPoints="1" noAdjustHandles="1" noChangeArrowheads="1" noChangeShapeType="1" noTextEdit="1"/>
              </p:cNvSpPr>
              <p:nvPr/>
            </p:nvSpPr>
            <p:spPr bwMode="auto">
              <a:xfrm>
                <a:off x="706713" y="3567170"/>
                <a:ext cx="7010743" cy="381515"/>
              </a:xfrm>
              <a:prstGeom prst="rect">
                <a:avLst/>
              </a:prstGeom>
              <a:blipFill>
                <a:blip r:embed="rId4"/>
                <a:stretch>
                  <a:fillRect l="-723" t="-6250" b="-1562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82F078E-B7CD-CD0A-E4AE-B054D80B6CBF}"/>
                  </a:ext>
                </a:extLst>
              </p:cNvPr>
              <p:cNvSpPr txBox="1"/>
              <p:nvPr/>
            </p:nvSpPr>
            <p:spPr bwMode="auto">
              <a:xfrm>
                <a:off x="769149" y="4088616"/>
                <a:ext cx="3674147" cy="56194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Sup>
                                  <m:sSubSupPr>
                                    <m:ctrlPr>
                                      <a:rPr lang="en-US" altLang="zh-TW" sz="1800" i="1" smtClean="0">
                                        <a:latin typeface="Cambria Math" panose="02040503050406030204" pitchFamily="18" charset="0"/>
                                      </a:rPr>
                                    </m:ctrlPr>
                                  </m:sSubSup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1</m:t>
                                    </m:r>
                                  </m:sub>
                                  <m:sup>
                                    <m:r>
                                      <a:rPr lang="en-US" altLang="zh-TW" sz="1800" b="0" i="1" smtClean="0">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e>
                            </m:mr>
                            <m:mr>
                              <m:e>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e>
                            </m:mr>
                          </m:m>
                        </m:e>
                      </m:d>
                      <m:r>
                        <a:rPr lang="en-US" altLang="zh-TW"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𝑔</m:t>
                          </m:r>
                        </m:e>
                        <m:sub>
                          <m:r>
                            <a:rPr lang="en-US" altLang="zh-TW" sz="1800" i="1">
                              <a:latin typeface="Cambria Math" panose="02040503050406030204" pitchFamily="18" charset="0"/>
                            </a:rPr>
                            <m:t>1</m:t>
                          </m:r>
                        </m:sub>
                      </m:sSub>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𝑔</m:t>
                          </m:r>
                        </m:e>
                        <m:sub>
                          <m:r>
                            <a:rPr lang="en-US" altLang="zh-TW" sz="1800" b="0" i="1" smtClean="0">
                              <a:latin typeface="Cambria Math" panose="02040503050406030204" pitchFamily="18" charset="0"/>
                            </a:rPr>
                            <m:t>2</m:t>
                          </m:r>
                        </m:sub>
                      </m:sSub>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B82F078E-B7CD-CD0A-E4AE-B054D80B6CBF}"/>
                  </a:ext>
                </a:extLst>
              </p:cNvPr>
              <p:cNvSpPr txBox="1">
                <a:spLocks noRot="1" noChangeAspect="1" noMove="1" noResize="1" noEditPoints="1" noAdjustHandles="1" noChangeArrowheads="1" noChangeShapeType="1" noTextEdit="1"/>
              </p:cNvSpPr>
              <p:nvPr/>
            </p:nvSpPr>
            <p:spPr bwMode="auto">
              <a:xfrm>
                <a:off x="769149" y="4088616"/>
                <a:ext cx="3674147" cy="561949"/>
              </a:xfrm>
              <a:prstGeom prst="rect">
                <a:avLst/>
              </a:prstGeom>
              <a:blipFill>
                <a:blip r:embed="rId5"/>
                <a:stretch>
                  <a:fillRect b="-88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D8B7AD5-4EAD-6066-3D4C-4CCD2C679838}"/>
                  </a:ext>
                </a:extLst>
              </p:cNvPr>
              <p:cNvSpPr txBox="1"/>
              <p:nvPr/>
            </p:nvSpPr>
            <p:spPr bwMode="auto">
              <a:xfrm>
                <a:off x="769149" y="4745241"/>
                <a:ext cx="6959129" cy="381515"/>
              </a:xfrm>
              <a:prstGeom prst="rect">
                <a:avLst/>
              </a:prstGeom>
              <a:noFill/>
              <a:ln w="9525">
                <a:noFill/>
                <a:miter lim="800000"/>
                <a:headEnd/>
                <a:tailEnd/>
              </a:ln>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𝑔</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m:t>
                        </m:r>
                      </m:sub>
                    </m:sSub>
                  </m:oMath>
                </a14:m>
                <a:r>
                  <a:rPr lang="en-US" sz="1800" dirty="0" err="1">
                    <a:latin typeface="Times New Roman" panose="02020603050405020304" pitchFamily="18" charset="0"/>
                  </a:rPr>
                  <a:t>也可以唯一決定</a:t>
                </a:r>
                <a:r>
                  <a:rPr lang="en-US" dirty="0">
                    <a:latin typeface="Times New Roman" panose="02020603050405020304" pitchFamily="18" charset="0"/>
                  </a:rPr>
                  <a:t>。 </a:t>
                </a: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1,2</m:t>
                        </m:r>
                      </m:sub>
                    </m:sSub>
                  </m:oMath>
                </a14:m>
                <a:r>
                  <a:rPr lang="en-US" dirty="0">
                    <a:latin typeface="Times New Roman" panose="02020603050405020304" pitchFamily="18" charset="0"/>
                  </a:rPr>
                  <a:t> will also be uniquely specified.</a:t>
                </a:r>
              </a:p>
            </p:txBody>
          </p:sp>
        </mc:Choice>
        <mc:Fallback xmlns="">
          <p:sp>
            <p:nvSpPr>
              <p:cNvPr id="12" name="TextBox 11">
                <a:extLst>
                  <a:ext uri="{FF2B5EF4-FFF2-40B4-BE49-F238E27FC236}">
                    <a16:creationId xmlns:a16="http://schemas.microsoft.com/office/drawing/2014/main" id="{5D8B7AD5-4EAD-6066-3D4C-4CCD2C679838}"/>
                  </a:ext>
                </a:extLst>
              </p:cNvPr>
              <p:cNvSpPr txBox="1">
                <a:spLocks noRot="1" noChangeAspect="1" noMove="1" noResize="1" noEditPoints="1" noAdjustHandles="1" noChangeArrowheads="1" noChangeShapeType="1" noTextEdit="1"/>
              </p:cNvSpPr>
              <p:nvPr/>
            </p:nvSpPr>
            <p:spPr bwMode="auto">
              <a:xfrm>
                <a:off x="769149" y="4745241"/>
                <a:ext cx="6959129" cy="381515"/>
              </a:xfrm>
              <a:prstGeom prst="rect">
                <a:avLst/>
              </a:prstGeom>
              <a:blipFill>
                <a:blip r:embed="rId6"/>
                <a:stretch>
                  <a:fillRect t="-6452" b="-1935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E5886C3-9EF4-4E6F-C827-0161EA77C663}"/>
                  </a:ext>
                </a:extLst>
              </p:cNvPr>
              <p:cNvSpPr txBox="1"/>
              <p:nvPr/>
            </p:nvSpPr>
            <p:spPr>
              <a:xfrm>
                <a:off x="706714" y="837935"/>
                <a:ext cx="8075097" cy="65851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With two mode solutions, any linear combinations of the two modes are also solutions of the system of linear ODE. There are four unspecified constants </a:t>
                </a:r>
                <a14:m>
                  <m:oMath xmlns:m="http://schemas.openxmlformats.org/officeDocument/2006/math">
                    <m:sSub>
                      <m:sSubPr>
                        <m:ctrlPr>
                          <a:rPr lang="en-US" altLang="zh-TW" i="1" smtClean="0">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𝑓</m:t>
                        </m:r>
                      </m:e>
                      <m:sub>
                        <m:r>
                          <a:rPr lang="en-US" altLang="zh-TW" i="1">
                            <a:solidFill>
                              <a:srgbClr val="FF0000"/>
                            </a:solidFill>
                            <a:latin typeface="Cambria Math" panose="02040503050406030204" pitchFamily="18" charset="0"/>
                          </a:rPr>
                          <m:t>1,2</m:t>
                        </m:r>
                      </m:sub>
                    </m:sSub>
                    <m:r>
                      <a:rPr lang="en-US" altLang="zh-TW" b="0" i="1" smtClean="0">
                        <a:solidFill>
                          <a:srgbClr val="FF0000"/>
                        </a:solidFill>
                        <a:latin typeface="Cambria Math" panose="02040503050406030204" pitchFamily="18" charset="0"/>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𝑔</m:t>
                        </m:r>
                      </m:e>
                      <m:sub>
                        <m:r>
                          <a:rPr lang="en-US" altLang="zh-TW" i="1">
                            <a:solidFill>
                              <a:srgbClr val="FF0000"/>
                            </a:solidFill>
                            <a:latin typeface="Cambria Math" panose="02040503050406030204" pitchFamily="18" charset="0"/>
                          </a:rPr>
                          <m:t>1,2</m:t>
                        </m:r>
                      </m:sub>
                    </m:sSub>
                    <m:r>
                      <a:rPr lang="en-US" altLang="zh-TW" b="0" i="1" smtClean="0">
                        <a:solidFill>
                          <a:srgbClr val="FF0000"/>
                        </a:solidFill>
                        <a:latin typeface="Cambria Math" panose="02040503050406030204" pitchFamily="18" charset="0"/>
                      </a:rPr>
                      <m:t>.</m:t>
                    </m:r>
                  </m:oMath>
                </a14:m>
                <a:endParaRPr lang="en-US"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9E5886C3-9EF4-4E6F-C827-0161EA77C663}"/>
                  </a:ext>
                </a:extLst>
              </p:cNvPr>
              <p:cNvSpPr txBox="1">
                <a:spLocks noRot="1" noChangeAspect="1" noMove="1" noResize="1" noEditPoints="1" noAdjustHandles="1" noChangeArrowheads="1" noChangeShapeType="1" noTextEdit="1"/>
              </p:cNvSpPr>
              <p:nvPr/>
            </p:nvSpPr>
            <p:spPr>
              <a:xfrm>
                <a:off x="706714" y="837935"/>
                <a:ext cx="8075097" cy="658514"/>
              </a:xfrm>
              <a:prstGeom prst="rect">
                <a:avLst/>
              </a:prstGeom>
              <a:blipFill>
                <a:blip r:embed="rId7"/>
                <a:stretch>
                  <a:fillRect l="-628" t="-3774" r="-1256" b="-1132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187F9C65-C503-1DC2-D65F-1964E1B43BCA}"/>
              </a:ext>
            </a:extLst>
          </p:cNvPr>
          <p:cNvSpPr txBox="1"/>
          <p:nvPr/>
        </p:nvSpPr>
        <p:spPr>
          <a:xfrm>
            <a:off x="722480" y="2385262"/>
            <a:ext cx="744163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four unspecified constants will be determined by four initial conditions. </a:t>
            </a:r>
          </a:p>
        </p:txBody>
      </p:sp>
      <p:sp>
        <p:nvSpPr>
          <p:cNvPr id="14" name="TextBox 13">
            <a:extLst>
              <a:ext uri="{FF2B5EF4-FFF2-40B4-BE49-F238E27FC236}">
                <a16:creationId xmlns:a16="http://schemas.microsoft.com/office/drawing/2014/main" id="{2F7E2232-6256-066A-9803-DC8FFAC6E0A0}"/>
              </a:ext>
            </a:extLst>
          </p:cNvPr>
          <p:cNvSpPr txBox="1"/>
          <p:nvPr/>
        </p:nvSpPr>
        <p:spPr>
          <a:xfrm>
            <a:off x="730363" y="5871017"/>
            <a:ext cx="4572000" cy="369332"/>
          </a:xfrm>
          <a:prstGeom prst="rect">
            <a:avLst/>
          </a:prstGeom>
          <a:noFill/>
        </p:spPr>
        <p:txBody>
          <a:bodyPr wrap="square">
            <a:spAutoFit/>
          </a:bodyPr>
          <a:lstStyle/>
          <a:p>
            <a:r>
              <a:rPr lang="en-US" sz="1800" dirty="0" err="1">
                <a:latin typeface="Times New Roman" panose="02020603050405020304" pitchFamily="18" charset="0"/>
              </a:rPr>
              <a:t>於是微分方程組加起始條件，求解完成</a:t>
            </a:r>
            <a:r>
              <a:rPr lang="en-US" sz="1800" dirty="0">
                <a:latin typeface="Times New Roman" panose="02020603050405020304" pitchFamily="18" charset="0"/>
              </a:rPr>
              <a:t>。</a:t>
            </a:r>
            <a:endParaRPr lang="en-US" dirty="0">
              <a:latin typeface="Times New Roman" panose="02020603050405020304" pitchFamily="18" charset="0"/>
            </a:endParaRPr>
          </a:p>
        </p:txBody>
      </p:sp>
      <p:sp>
        <p:nvSpPr>
          <p:cNvPr id="15" name="TextBox 14">
            <a:extLst>
              <a:ext uri="{FF2B5EF4-FFF2-40B4-BE49-F238E27FC236}">
                <a16:creationId xmlns:a16="http://schemas.microsoft.com/office/drawing/2014/main" id="{8E3D5C4C-291A-A23F-055B-57B565DA801C}"/>
              </a:ext>
            </a:extLst>
          </p:cNvPr>
          <p:cNvSpPr txBox="1"/>
          <p:nvPr/>
        </p:nvSpPr>
        <p:spPr>
          <a:xfrm>
            <a:off x="741184" y="6240349"/>
            <a:ext cx="8374851"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Our result satisfy both system of ODE and initial condition. It is the unique solution.  </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980CE19-AF70-9148-812A-61B11FC54B8B}"/>
                  </a:ext>
                </a:extLst>
              </p:cNvPr>
              <p:cNvSpPr txBox="1"/>
              <p:nvPr/>
            </p:nvSpPr>
            <p:spPr>
              <a:xfrm>
                <a:off x="779659" y="5143479"/>
                <a:ext cx="7605702" cy="38561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Note that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𝑔</m:t>
                        </m:r>
                      </m:e>
                      <m:sub>
                        <m:r>
                          <a:rPr lang="en-US" altLang="zh-TW" i="1">
                            <a:latin typeface="Cambria Math" panose="02040503050406030204" pitchFamily="18" charset="0"/>
                          </a:rPr>
                          <m:t>1,2</m:t>
                        </m:r>
                      </m:sub>
                    </m:sSub>
                  </m:oMath>
                </a14:m>
                <a:r>
                  <a:rPr lang="en-US" dirty="0">
                    <a:latin typeface="Times New Roman" panose="02020603050405020304" pitchFamily="18" charset="0"/>
                    <a:cs typeface="Times New Roman" panose="02020603050405020304" pitchFamily="18" charset="0"/>
                  </a:rPr>
                  <a:t> will vanish if initial velocities </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𝑥</m:t>
                        </m:r>
                      </m:e>
                      <m:sub>
                        <m:r>
                          <a:rPr lang="en-US" altLang="zh-TW" i="1">
                            <a:latin typeface="Cambria Math" panose="02040503050406030204" pitchFamily="18" charset="0"/>
                          </a:rPr>
                          <m:t>1</m:t>
                        </m:r>
                        <m:r>
                          <a:rPr lang="en-US" altLang="zh-TW" b="0" i="1" smtClean="0">
                            <a:latin typeface="Cambria Math" panose="02040503050406030204" pitchFamily="18" charset="0"/>
                          </a:rPr>
                          <m:t>,2</m:t>
                        </m:r>
                      </m:sub>
                      <m:sup>
                        <m:r>
                          <a:rPr lang="en-US" altLang="zh-TW" i="1">
                            <a:latin typeface="Cambria Math" panose="02040503050406030204" pitchFamily="18" charset="0"/>
                          </a:rPr>
                          <m:t>′</m:t>
                        </m:r>
                      </m:sup>
                    </m:sSubSup>
                    <m:d>
                      <m:dPr>
                        <m:ctrlPr>
                          <a:rPr lang="en-US" altLang="zh-TW" i="1">
                            <a:latin typeface="Cambria Math" panose="02040503050406030204" pitchFamily="18" charset="0"/>
                          </a:rPr>
                        </m:ctrlPr>
                      </m:dPr>
                      <m:e>
                        <m:r>
                          <a:rPr lang="en-US" altLang="zh-TW" i="1">
                            <a:latin typeface="Cambria Math" panose="02040503050406030204" pitchFamily="18" charset="0"/>
                          </a:rPr>
                          <m:t>0</m:t>
                        </m:r>
                      </m:e>
                    </m:d>
                  </m:oMath>
                </a14:m>
                <a:r>
                  <a:rPr lang="en-US" dirty="0">
                    <a:latin typeface="Times New Roman" panose="02020603050405020304" pitchFamily="18" charset="0"/>
                    <a:cs typeface="Times New Roman" panose="02020603050405020304" pitchFamily="18" charset="0"/>
                  </a:rPr>
                  <a:t> are both zero.</a:t>
                </a:r>
              </a:p>
            </p:txBody>
          </p:sp>
        </mc:Choice>
        <mc:Fallback xmlns="">
          <p:sp>
            <p:nvSpPr>
              <p:cNvPr id="16" name="TextBox 15">
                <a:extLst>
                  <a:ext uri="{FF2B5EF4-FFF2-40B4-BE49-F238E27FC236}">
                    <a16:creationId xmlns:a16="http://schemas.microsoft.com/office/drawing/2014/main" id="{B980CE19-AF70-9148-812A-61B11FC54B8B}"/>
                  </a:ext>
                </a:extLst>
              </p:cNvPr>
              <p:cNvSpPr txBox="1">
                <a:spLocks noRot="1" noChangeAspect="1" noMove="1" noResize="1" noEditPoints="1" noAdjustHandles="1" noChangeArrowheads="1" noChangeShapeType="1" noTextEdit="1"/>
              </p:cNvSpPr>
              <p:nvPr/>
            </p:nvSpPr>
            <p:spPr>
              <a:xfrm>
                <a:off x="779659" y="5143479"/>
                <a:ext cx="7605702" cy="385618"/>
              </a:xfrm>
              <a:prstGeom prst="rect">
                <a:avLst/>
              </a:prstGeom>
              <a:blipFill>
                <a:blip r:embed="rId8"/>
                <a:stretch>
                  <a:fillRect l="-667" t="-9677" b="-161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CD98A17-4E9D-E304-AAAA-DA448F94FB04}"/>
                  </a:ext>
                </a:extLst>
              </p:cNvPr>
              <p:cNvSpPr txBox="1"/>
              <p:nvPr/>
            </p:nvSpPr>
            <p:spPr>
              <a:xfrm>
                <a:off x="5624598" y="2815825"/>
                <a:ext cx="1731344"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2</m:t>
                          </m:r>
                        </m:sub>
                      </m:sSub>
                    </m:oMath>
                  </m:oMathPara>
                </a14:m>
                <a:endParaRPr lang="en-US"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ECD98A17-4E9D-E304-AAAA-DA448F94FB04}"/>
                  </a:ext>
                </a:extLst>
              </p:cNvPr>
              <p:cNvSpPr txBox="1">
                <a:spLocks noRot="1" noChangeAspect="1" noMove="1" noResize="1" noEditPoints="1" noAdjustHandles="1" noChangeArrowheads="1" noChangeShapeType="1" noTextEdit="1"/>
              </p:cNvSpPr>
              <p:nvPr/>
            </p:nvSpPr>
            <p:spPr>
              <a:xfrm>
                <a:off x="5624598" y="2815825"/>
                <a:ext cx="1731344" cy="369332"/>
              </a:xfrm>
              <a:prstGeom prst="rect">
                <a:avLst/>
              </a:prstGeom>
              <a:blipFill>
                <a:blip r:embed="rId9"/>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58D7D46-E1B7-F353-BDA6-06938F5DAAA4}"/>
                  </a:ext>
                </a:extLst>
              </p:cNvPr>
              <p:cNvSpPr txBox="1"/>
              <p:nvPr/>
            </p:nvSpPr>
            <p:spPr>
              <a:xfrm>
                <a:off x="5624598" y="3206304"/>
                <a:ext cx="1731344"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2</m:t>
                          </m:r>
                        </m:sub>
                      </m:sSub>
                    </m:oMath>
                  </m:oMathPara>
                </a14:m>
                <a:endParaRPr lang="en-US"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758D7D46-E1B7-F353-BDA6-06938F5DAAA4}"/>
                  </a:ext>
                </a:extLst>
              </p:cNvPr>
              <p:cNvSpPr txBox="1">
                <a:spLocks noRot="1" noChangeAspect="1" noMove="1" noResize="1" noEditPoints="1" noAdjustHandles="1" noChangeArrowheads="1" noChangeShapeType="1" noTextEdit="1"/>
              </p:cNvSpPr>
              <p:nvPr/>
            </p:nvSpPr>
            <p:spPr>
              <a:xfrm>
                <a:off x="5624598" y="3206304"/>
                <a:ext cx="1731344" cy="369332"/>
              </a:xfrm>
              <a:prstGeom prst="rect">
                <a:avLst/>
              </a:prstGeom>
              <a:blipFill>
                <a:blip r:embed="rId10"/>
                <a:stretch>
                  <a:fillRect b="-13333"/>
                </a:stretch>
              </a:blipFill>
            </p:spPr>
            <p:txBody>
              <a:bodyPr/>
              <a:lstStyle/>
              <a:p>
                <a:r>
                  <a:rPr lang="en-US">
                    <a:noFill/>
                  </a:rPr>
                  <a:t> </a:t>
                </a:r>
              </a:p>
            </p:txBody>
          </p:sp>
        </mc:Fallback>
      </mc:AlternateContent>
      <p:sp>
        <p:nvSpPr>
          <p:cNvPr id="17" name="Right Arrow 16">
            <a:extLst>
              <a:ext uri="{FF2B5EF4-FFF2-40B4-BE49-F238E27FC236}">
                <a16:creationId xmlns:a16="http://schemas.microsoft.com/office/drawing/2014/main" id="{D626259B-5D3F-8C1C-1938-95AA95E2DD6B}"/>
              </a:ext>
            </a:extLst>
          </p:cNvPr>
          <p:cNvSpPr/>
          <p:nvPr/>
        </p:nvSpPr>
        <p:spPr>
          <a:xfrm>
            <a:off x="4248713" y="3048000"/>
            <a:ext cx="495549" cy="242830"/>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9BC4DCA-989D-92A8-704C-513129106B48}"/>
                  </a:ext>
                </a:extLst>
              </p:cNvPr>
              <p:cNvSpPr txBox="1"/>
              <p:nvPr/>
            </p:nvSpPr>
            <p:spPr>
              <a:xfrm>
                <a:off x="5624599" y="3967936"/>
                <a:ext cx="2667000" cy="40197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𝑥</m:t>
                          </m:r>
                        </m:e>
                        <m:sub>
                          <m:r>
                            <a:rPr lang="en-US" altLang="zh-TW" i="1">
                              <a:latin typeface="Cambria Math" panose="02040503050406030204" pitchFamily="18" charset="0"/>
                            </a:rPr>
                            <m:t>1</m:t>
                          </m:r>
                        </m:sub>
                        <m:sup>
                          <m:r>
                            <a:rPr lang="en-US" altLang="zh-TW"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1</m:t>
                          </m:r>
                        </m:sub>
                      </m:sSub>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2</m:t>
                          </m:r>
                        </m:sub>
                      </m:sSub>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oMath>
                  </m:oMathPara>
                </a14:m>
                <a:endParaRPr lang="en-US" dirty="0">
                  <a:latin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79BC4DCA-989D-92A8-704C-513129106B48}"/>
                  </a:ext>
                </a:extLst>
              </p:cNvPr>
              <p:cNvSpPr txBox="1">
                <a:spLocks noRot="1" noChangeAspect="1" noMove="1" noResize="1" noEditPoints="1" noAdjustHandles="1" noChangeArrowheads="1" noChangeShapeType="1" noTextEdit="1"/>
              </p:cNvSpPr>
              <p:nvPr/>
            </p:nvSpPr>
            <p:spPr>
              <a:xfrm>
                <a:off x="5624599" y="3967936"/>
                <a:ext cx="2667000" cy="401970"/>
              </a:xfrm>
              <a:prstGeom prst="rect">
                <a:avLst/>
              </a:prstGeom>
              <a:blipFill>
                <a:blip r:embed="rId11"/>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0121304-5E6A-BE67-2547-3768D1A941BC}"/>
                  </a:ext>
                </a:extLst>
              </p:cNvPr>
              <p:cNvSpPr txBox="1"/>
              <p:nvPr/>
            </p:nvSpPr>
            <p:spPr>
              <a:xfrm>
                <a:off x="5624598" y="4358415"/>
                <a:ext cx="2666999" cy="40216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𝑥</m:t>
                          </m:r>
                        </m:e>
                        <m:sub>
                          <m:r>
                            <a:rPr lang="en-US" altLang="zh-TW" i="1">
                              <a:latin typeface="Cambria Math" panose="02040503050406030204" pitchFamily="18" charset="0"/>
                            </a:rPr>
                            <m:t>2</m:t>
                          </m:r>
                        </m:sub>
                        <m:sup>
                          <m:r>
                            <a:rPr lang="en-US" altLang="zh-TW"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1</m:t>
                          </m:r>
                        </m:sub>
                      </m:sSub>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2</m:t>
                          </m:r>
                        </m:sub>
                      </m:sSub>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oMath>
                  </m:oMathPara>
                </a14:m>
                <a:endParaRPr lang="en-US" dirty="0">
                  <a:latin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E0121304-5E6A-BE67-2547-3768D1A941BC}"/>
                  </a:ext>
                </a:extLst>
              </p:cNvPr>
              <p:cNvSpPr txBox="1">
                <a:spLocks noRot="1" noChangeAspect="1" noMove="1" noResize="1" noEditPoints="1" noAdjustHandles="1" noChangeArrowheads="1" noChangeShapeType="1" noTextEdit="1"/>
              </p:cNvSpPr>
              <p:nvPr/>
            </p:nvSpPr>
            <p:spPr>
              <a:xfrm>
                <a:off x="5624598" y="4358415"/>
                <a:ext cx="2666999" cy="402161"/>
              </a:xfrm>
              <a:prstGeom prst="rect">
                <a:avLst/>
              </a:prstGeom>
              <a:blipFill>
                <a:blip r:embed="rId12"/>
                <a:stretch>
                  <a:fillRect b="-9375"/>
                </a:stretch>
              </a:blipFill>
            </p:spPr>
            <p:txBody>
              <a:bodyPr/>
              <a:lstStyle/>
              <a:p>
                <a:r>
                  <a:rPr lang="en-US">
                    <a:noFill/>
                  </a:rPr>
                  <a:t> </a:t>
                </a:r>
              </a:p>
            </p:txBody>
          </p:sp>
        </mc:Fallback>
      </mc:AlternateContent>
      <p:sp>
        <p:nvSpPr>
          <p:cNvPr id="20" name="Right Arrow 19">
            <a:extLst>
              <a:ext uri="{FF2B5EF4-FFF2-40B4-BE49-F238E27FC236}">
                <a16:creationId xmlns:a16="http://schemas.microsoft.com/office/drawing/2014/main" id="{31A61566-0664-4F7A-BCDC-13EC76CEF1C7}"/>
              </a:ext>
            </a:extLst>
          </p:cNvPr>
          <p:cNvSpPr/>
          <p:nvPr/>
        </p:nvSpPr>
        <p:spPr>
          <a:xfrm>
            <a:off x="4872515" y="4198670"/>
            <a:ext cx="495549" cy="242830"/>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359120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fill="hold"/>
                                        <p:tgtEl>
                                          <p:spTgt spid="15"/>
                                        </p:tgtEl>
                                        <p:attrNameLst>
                                          <p:attrName>ppt_x</p:attrName>
                                        </p:attrNameLst>
                                      </p:cBhvr>
                                      <p:tavLst>
                                        <p:tav tm="0">
                                          <p:val>
                                            <p:strVal val="#ppt_x"/>
                                          </p:val>
                                        </p:tav>
                                        <p:tav tm="100000">
                                          <p:val>
                                            <p:strVal val="#ppt_x"/>
                                          </p:val>
                                        </p:tav>
                                      </p:tavLst>
                                    </p:anim>
                                    <p:anim calcmode="lin" valueType="num">
                                      <p:cBhvr additive="base">
                                        <p:cTn id="7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0" grpId="0"/>
      <p:bldP spid="11" grpId="0" animBg="1"/>
      <p:bldP spid="12" grpId="0"/>
      <p:bldP spid="14" grpId="0"/>
      <p:bldP spid="15" grpId="0"/>
      <p:bldP spid="16" grpId="0"/>
      <p:bldP spid="8" grpId="0" animBg="1"/>
      <p:bldP spid="13" grpId="0" animBg="1"/>
      <p:bldP spid="17" grpId="0" animBg="1"/>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2026-04-23 at 9.49.53 pm">
            <a:hlinkClick r:id="" action="ppaction://media"/>
            <a:extLst>
              <a:ext uri="{FF2B5EF4-FFF2-40B4-BE49-F238E27FC236}">
                <a16:creationId xmlns:a16="http://schemas.microsoft.com/office/drawing/2014/main" id="{24CAEC95-F53E-0AD7-F9BD-5A546284EC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8912" y="3429000"/>
            <a:ext cx="5407819" cy="3088841"/>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06D2163-2E29-D250-27C5-5F5BCBC90CCE}"/>
                  </a:ext>
                </a:extLst>
              </p:cNvPr>
              <p:cNvSpPr txBox="1"/>
              <p:nvPr/>
            </p:nvSpPr>
            <p:spPr>
              <a:xfrm>
                <a:off x="2020614" y="554167"/>
                <a:ext cx="4303986" cy="369332"/>
              </a:xfrm>
              <a:prstGeom prst="rect">
                <a:avLst/>
              </a:prstGeom>
              <a:solidFill>
                <a:srgbClr val="FFFF99"/>
              </a:solidFill>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r>
                      <a:rPr lang="en-US" altLang="zh-TW" sz="1800" b="0" i="1" smtClean="0">
                        <a:latin typeface="Cambria Math" panose="02040503050406030204" pitchFamily="18" charset="0"/>
                      </a:rPr>
                      <m:t>2</m:t>
                    </m:r>
                    <m:r>
                      <a:rPr lang="en-US" altLang="zh-TW" sz="1800" b="0" i="1" smtClean="0">
                        <a:latin typeface="Cambria Math" panose="02040503050406030204" pitchFamily="18" charset="0"/>
                      </a:rPr>
                      <m:t>𝐴</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0" smtClean="0">
                        <a:latin typeface="Cambria Math" panose="02040503050406030204" pitchFamily="18" charset="0"/>
                      </a:rPr>
                      <m:t>=0</m:t>
                    </m:r>
                  </m:oMath>
                </a14:m>
                <a:r>
                  <a:rPr lang="en-US" sz="1800" dirty="0">
                    <a:latin typeface="Times New Roman" pitchFamily="18" charset="0"/>
                    <a:cs typeface="Times New Roman" pitchFamily="18" charset="0"/>
                  </a:rPr>
                  <a:t>, </a:t>
                </a:r>
                <a14:m>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=0</m:t>
                    </m:r>
                  </m:oMath>
                </a14:m>
                <a:endParaRPr lang="en-US"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806D2163-2E29-D250-27C5-5F5BCBC90CCE}"/>
                  </a:ext>
                </a:extLst>
              </p:cNvPr>
              <p:cNvSpPr txBox="1">
                <a:spLocks noRot="1" noChangeAspect="1" noMove="1" noResize="1" noEditPoints="1" noAdjustHandles="1" noChangeArrowheads="1" noChangeShapeType="1" noTextEdit="1"/>
              </p:cNvSpPr>
              <p:nvPr/>
            </p:nvSpPr>
            <p:spPr>
              <a:xfrm>
                <a:off x="2020614" y="554167"/>
                <a:ext cx="4303986" cy="369332"/>
              </a:xfrm>
              <a:prstGeom prst="rect">
                <a:avLst/>
              </a:prstGeom>
              <a:blipFill>
                <a:blip r:embed="rId5"/>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3FB236F-2B63-00F0-7067-FD07BD2230BC}"/>
                  </a:ext>
                </a:extLst>
              </p:cNvPr>
              <p:cNvSpPr txBox="1"/>
              <p:nvPr/>
            </p:nvSpPr>
            <p:spPr bwMode="auto">
              <a:xfrm>
                <a:off x="1997528" y="1006868"/>
                <a:ext cx="3565142" cy="547266"/>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e>
                            </m:mr>
                          </m:m>
                        </m:e>
                      </m:d>
                      <m:r>
                        <a:rPr lang="en-US" altLang="zh-TW" sz="1800" b="0" i="1" smtClean="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b="0" i="1" smtClean="0">
                                    <a:latin typeface="Cambria Math" panose="02040503050406030204" pitchFamily="18" charset="0"/>
                                  </a:rPr>
                                  <m:t>2</m:t>
                                </m:r>
                                <m:r>
                                  <a:rPr lang="en-US" altLang="zh-TW" b="0" i="1" smtClean="0">
                                    <a:latin typeface="Cambria Math" panose="02040503050406030204" pitchFamily="18" charset="0"/>
                                  </a:rPr>
                                  <m:t>𝐴</m:t>
                                </m:r>
                              </m:e>
                            </m:mr>
                            <m:mr>
                              <m:e>
                                <m:r>
                                  <a:rPr lang="en-US" altLang="zh-TW" b="0" i="1" smtClean="0">
                                    <a:latin typeface="Cambria Math" panose="02040503050406030204" pitchFamily="18" charset="0"/>
                                  </a:rPr>
                                  <m:t>0</m:t>
                                </m:r>
                              </m:e>
                            </m:mr>
                          </m:m>
                        </m:e>
                      </m:d>
                      <m:r>
                        <a:rPr lang="en-US" altLang="zh-TW"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b="0" i="1" smtClean="0">
                              <a:latin typeface="Cambria Math" panose="02040503050406030204" pitchFamily="18" charset="0"/>
                            </a:rPr>
                            <m:t>2</m:t>
                          </m:r>
                        </m:sub>
                      </m:sSub>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13FB236F-2B63-00F0-7067-FD07BD2230BC}"/>
                  </a:ext>
                </a:extLst>
              </p:cNvPr>
              <p:cNvSpPr txBox="1">
                <a:spLocks noRot="1" noChangeAspect="1" noMove="1" noResize="1" noEditPoints="1" noAdjustHandles="1" noChangeArrowheads="1" noChangeShapeType="1" noTextEdit="1"/>
              </p:cNvSpPr>
              <p:nvPr/>
            </p:nvSpPr>
            <p:spPr bwMode="auto">
              <a:xfrm>
                <a:off x="1997528" y="1006868"/>
                <a:ext cx="3565142" cy="547266"/>
              </a:xfrm>
              <a:prstGeom prst="rect">
                <a:avLst/>
              </a:prstGeom>
              <a:blipFill>
                <a:blip r:embed="rId6"/>
                <a:stretch>
                  <a:fillRect b="-909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3AEB134-5661-E174-06EF-74757E683966}"/>
                  </a:ext>
                </a:extLst>
              </p:cNvPr>
              <p:cNvSpPr txBox="1"/>
              <p:nvPr/>
            </p:nvSpPr>
            <p:spPr>
              <a:xfrm>
                <a:off x="1997528" y="1639523"/>
                <a:ext cx="1371600"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2</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𝐴</m:t>
                      </m:r>
                    </m:oMath>
                  </m:oMathPara>
                </a14:m>
                <a:endParaRPr lang="en-US"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03AEB134-5661-E174-06EF-74757E683966}"/>
                  </a:ext>
                </a:extLst>
              </p:cNvPr>
              <p:cNvSpPr txBox="1">
                <a:spLocks noRot="1" noChangeAspect="1" noMove="1" noResize="1" noEditPoints="1" noAdjustHandles="1" noChangeArrowheads="1" noChangeShapeType="1" noTextEdit="1"/>
              </p:cNvSpPr>
              <p:nvPr/>
            </p:nvSpPr>
            <p:spPr>
              <a:xfrm>
                <a:off x="1997528" y="1639523"/>
                <a:ext cx="1371600" cy="369332"/>
              </a:xfrm>
              <a:prstGeom prst="rect">
                <a:avLst/>
              </a:prstGeom>
              <a:blipFill>
                <a:blip r:embed="rId7"/>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A7DC275-5273-5FBC-A747-EC5B8BD201FA}"/>
                  </a:ext>
                </a:extLst>
              </p:cNvPr>
              <p:cNvSpPr txBox="1"/>
              <p:nvPr/>
            </p:nvSpPr>
            <p:spPr bwMode="auto">
              <a:xfrm>
                <a:off x="2010983" y="2113035"/>
                <a:ext cx="4731808"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d>
                        <m:dPr>
                          <m:begChr m:val="["/>
                          <m:endChr m:val="]"/>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𝐴</m:t>
                          </m:r>
                          <m:r>
                            <m:rPr>
                              <m:sty m:val="p"/>
                            </m:rPr>
                            <a:rPr lang="en-US" sz="1800">
                              <a:latin typeface="Cambria Math" panose="02040503050406030204" pitchFamily="18" charset="0"/>
                            </a:rPr>
                            <m:t>cos</m:t>
                          </m:r>
                          <m:d>
                            <m:dPr>
                              <m:ctrlPr>
                                <a:rPr lang="en-US"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e>
                      </m:d>
                      <m:r>
                        <a:rPr lang="en-US" sz="1800" b="0" i="1"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d>
                        <m:dPr>
                          <m:begChr m:val="["/>
                          <m:endChr m:val="]"/>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𝐴</m:t>
                          </m:r>
                          <m:r>
                            <m:rPr>
                              <m:sty m:val="p"/>
                            </m:rPr>
                            <a:rPr lang="en-US" sz="1800">
                              <a:latin typeface="Cambria Math" panose="02040503050406030204" pitchFamily="18" charset="0"/>
                            </a:rPr>
                            <m:t>cos</m:t>
                          </m:r>
                          <m:d>
                            <m:dPr>
                              <m:ctrlPr>
                                <a:rPr lang="en-US"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e>
                      </m:d>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A7DC275-5273-5FBC-A747-EC5B8BD201FA}"/>
                  </a:ext>
                </a:extLst>
              </p:cNvPr>
              <p:cNvSpPr txBox="1">
                <a:spLocks noRot="1" noChangeAspect="1" noMove="1" noResize="1" noEditPoints="1" noAdjustHandles="1" noChangeArrowheads="1" noChangeShapeType="1" noTextEdit="1"/>
              </p:cNvSpPr>
              <p:nvPr/>
            </p:nvSpPr>
            <p:spPr bwMode="auto">
              <a:xfrm>
                <a:off x="2010983" y="2113035"/>
                <a:ext cx="4731808" cy="461217"/>
              </a:xfrm>
              <a:prstGeom prst="rect">
                <a:avLst/>
              </a:prstGeom>
              <a:blipFill>
                <a:blip r:embed="rId8"/>
                <a:stretch>
                  <a:fillRect t="-5405" b="-1621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3959A81-28AD-D2A7-A5B1-09E3B4EF52C2}"/>
                  </a:ext>
                </a:extLst>
              </p:cNvPr>
              <p:cNvSpPr txBox="1"/>
              <p:nvPr/>
            </p:nvSpPr>
            <p:spPr bwMode="auto">
              <a:xfrm>
                <a:off x="1995218" y="2828061"/>
                <a:ext cx="3235693" cy="331886"/>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𝐴</m:t>
                      </m:r>
                      <m:d>
                        <m:dPr>
                          <m:begChr m:val="["/>
                          <m:endChr m:val="]"/>
                          <m:ctrlPr>
                            <a:rPr lang="en-US" altLang="zh-TW" sz="1800" i="1">
                              <a:latin typeface="Cambria Math" panose="02040503050406030204" pitchFamily="18" charset="0"/>
                            </a:rPr>
                          </m:ctrlPr>
                        </m:dPr>
                        <m:e>
                          <m:r>
                            <m:rPr>
                              <m:sty m:val="p"/>
                            </m:rPr>
                            <a:rPr lang="en-US" sz="1800">
                              <a:latin typeface="Cambria Math" panose="02040503050406030204" pitchFamily="18" charset="0"/>
                            </a:rPr>
                            <m:t>cos</m:t>
                          </m:r>
                          <m:d>
                            <m:dPr>
                              <m:ctrlPr>
                                <a:rPr lang="en-US"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r>
                            <a:rPr lang="en-US" sz="1800" b="0" i="1"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rPr>
                            <m:t>cos</m:t>
                          </m:r>
                          <m:d>
                            <m:dPr>
                              <m:ctrlPr>
                                <a:rPr lang="en-US" i="1">
                                  <a:latin typeface="Cambria Math" panose="02040503050406030204" pitchFamily="18" charset="0"/>
                                </a:rPr>
                              </m:ctrlPr>
                            </m:dPr>
                            <m:e>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𝑡</m:t>
                              </m:r>
                            </m:e>
                          </m:d>
                        </m:e>
                      </m:d>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63959A81-28AD-D2A7-A5B1-09E3B4EF52C2}"/>
                  </a:ext>
                </a:extLst>
              </p:cNvPr>
              <p:cNvSpPr txBox="1">
                <a:spLocks noRot="1" noChangeAspect="1" noMove="1" noResize="1" noEditPoints="1" noAdjustHandles="1" noChangeArrowheads="1" noChangeShapeType="1" noTextEdit="1"/>
              </p:cNvSpPr>
              <p:nvPr/>
            </p:nvSpPr>
            <p:spPr bwMode="auto">
              <a:xfrm>
                <a:off x="1995218" y="2828061"/>
                <a:ext cx="3235693" cy="331886"/>
              </a:xfrm>
              <a:prstGeom prst="rect">
                <a:avLst/>
              </a:prstGeom>
              <a:blipFill>
                <a:blip r:embed="rId9"/>
                <a:stretch>
                  <a:fillRect b="-740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E0E846E-F9BB-2DD4-2EAC-0AEEF52ABCA0}"/>
                  </a:ext>
                </a:extLst>
              </p:cNvPr>
              <p:cNvSpPr txBox="1"/>
              <p:nvPr/>
            </p:nvSpPr>
            <p:spPr bwMode="auto">
              <a:xfrm>
                <a:off x="5410200" y="2809335"/>
                <a:ext cx="3241015" cy="331886"/>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𝑥</m:t>
                          </m:r>
                        </m:e>
                        <m:sub>
                          <m:r>
                            <a:rPr lang="en-US" altLang="zh-TW" b="0" i="1" smtClean="0">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𝐴</m:t>
                      </m:r>
                      <m:d>
                        <m:dPr>
                          <m:begChr m:val="["/>
                          <m:endChr m:val="]"/>
                          <m:ctrlPr>
                            <a:rPr lang="en-US" altLang="zh-TW" sz="1800" i="1">
                              <a:latin typeface="Cambria Math" panose="02040503050406030204" pitchFamily="18" charset="0"/>
                            </a:rPr>
                          </m:ctrlPr>
                        </m:dPr>
                        <m:e>
                          <m:r>
                            <m:rPr>
                              <m:sty m:val="p"/>
                            </m:rPr>
                            <a:rPr lang="en-US" sz="1800">
                              <a:latin typeface="Cambria Math" panose="02040503050406030204" pitchFamily="18" charset="0"/>
                            </a:rPr>
                            <m:t>cos</m:t>
                          </m:r>
                          <m:d>
                            <m:dPr>
                              <m:ctrlPr>
                                <a:rPr lang="en-US"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𝑡</m:t>
                              </m:r>
                            </m:e>
                          </m:d>
                          <m:r>
                            <a:rPr lang="en-US" sz="1800" b="0" i="1"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rPr>
                            <m:t>cos</m:t>
                          </m:r>
                          <m:d>
                            <m:dPr>
                              <m:ctrlPr>
                                <a:rPr lang="en-US" i="1">
                                  <a:latin typeface="Cambria Math" panose="02040503050406030204" pitchFamily="18" charset="0"/>
                                </a:rPr>
                              </m:ctrlPr>
                            </m:dPr>
                            <m:e>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𝑡</m:t>
                              </m:r>
                            </m:e>
                          </m:d>
                        </m:e>
                      </m:d>
                    </m:oMath>
                  </m:oMathPara>
                </a14:m>
                <a:endParaRPr lang="en-US" sz="1800" dirty="0">
                  <a:latin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BE0E846E-F9BB-2DD4-2EAC-0AEEF52ABCA0}"/>
                  </a:ext>
                </a:extLst>
              </p:cNvPr>
              <p:cNvSpPr txBox="1">
                <a:spLocks noRot="1" noChangeAspect="1" noMove="1" noResize="1" noEditPoints="1" noAdjustHandles="1" noChangeArrowheads="1" noChangeShapeType="1" noTextEdit="1"/>
              </p:cNvSpPr>
              <p:nvPr/>
            </p:nvSpPr>
            <p:spPr bwMode="auto">
              <a:xfrm>
                <a:off x="5410200" y="2809335"/>
                <a:ext cx="3241015" cy="331886"/>
              </a:xfrm>
              <a:prstGeom prst="rect">
                <a:avLst/>
              </a:prstGeom>
              <a:blipFill>
                <a:blip r:embed="rId10"/>
                <a:stretch>
                  <a:fillRect l="-781" b="-7407"/>
                </a:stretch>
              </a:blipFill>
              <a:ln>
                <a:noFill/>
              </a:ln>
            </p:spPr>
            <p:txBody>
              <a:bodyPr/>
              <a:lstStyle/>
              <a:p>
                <a:r>
                  <a:rPr lang="en-US">
                    <a:noFill/>
                  </a:rPr>
                  <a:t> </a:t>
                </a:r>
              </a:p>
            </p:txBody>
          </p:sp>
        </mc:Fallback>
      </mc:AlternateContent>
      <p:sp>
        <p:nvSpPr>
          <p:cNvPr id="5" name="TextBox 4">
            <a:extLst>
              <a:ext uri="{FF2B5EF4-FFF2-40B4-BE49-F238E27FC236}">
                <a16:creationId xmlns:a16="http://schemas.microsoft.com/office/drawing/2014/main" id="{0607BE77-5A0E-903F-82C1-2BA0CEC2841F}"/>
              </a:ext>
            </a:extLst>
          </p:cNvPr>
          <p:cNvSpPr txBox="1"/>
          <p:nvPr/>
        </p:nvSpPr>
        <p:spPr>
          <a:xfrm>
            <a:off x="1974197" y="184835"/>
            <a:ext cx="215537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example: if</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3D06959-0420-333C-38DA-C048A2BA3831}"/>
                  </a:ext>
                </a:extLst>
              </p:cNvPr>
              <p:cNvSpPr txBox="1"/>
              <p:nvPr/>
            </p:nvSpPr>
            <p:spPr>
              <a:xfrm>
                <a:off x="6553200" y="521529"/>
                <a:ext cx="1447800"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1</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2</m:t>
                          </m:r>
                        </m:sub>
                      </m:sSub>
                      <m:r>
                        <a:rPr lang="en-US" altLang="zh-TW" b="0" i="1" smtClean="0">
                          <a:latin typeface="Cambria Math" panose="02040503050406030204" pitchFamily="18" charset="0"/>
                        </a:rPr>
                        <m:t>=0</m:t>
                      </m:r>
                    </m:oMath>
                  </m:oMathPara>
                </a14:m>
                <a:endParaRPr lang="en-US"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53D06959-0420-333C-38DA-C048A2BA3831}"/>
                  </a:ext>
                </a:extLst>
              </p:cNvPr>
              <p:cNvSpPr txBox="1">
                <a:spLocks noRot="1" noChangeAspect="1" noMove="1" noResize="1" noEditPoints="1" noAdjustHandles="1" noChangeArrowheads="1" noChangeShapeType="1" noTextEdit="1"/>
              </p:cNvSpPr>
              <p:nvPr/>
            </p:nvSpPr>
            <p:spPr>
              <a:xfrm>
                <a:off x="6553200" y="521529"/>
                <a:ext cx="1447800" cy="369332"/>
              </a:xfrm>
              <a:prstGeom prst="rect">
                <a:avLst/>
              </a:prstGeom>
              <a:blipFill>
                <a:blip r:embed="rId11"/>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FD0A48B-955C-0AD3-E908-3011BE2E4AE3}"/>
                  </a:ext>
                </a:extLst>
              </p:cNvPr>
              <p:cNvSpPr txBox="1"/>
              <p:nvPr/>
            </p:nvSpPr>
            <p:spPr>
              <a:xfrm>
                <a:off x="6006375" y="1033473"/>
                <a:ext cx="1522124"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2</m:t>
                          </m:r>
                        </m:sub>
                      </m:sSub>
                      <m:r>
                        <a:rPr lang="en-US" altLang="zh-TW" b="0" i="1" smtClean="0">
                          <a:latin typeface="Cambria Math" panose="02040503050406030204" pitchFamily="18" charset="0"/>
                        </a:rPr>
                        <m:t>=2</m:t>
                      </m:r>
                      <m:r>
                        <a:rPr lang="en-US" altLang="zh-TW" b="0" i="1" smtClean="0">
                          <a:latin typeface="Cambria Math" panose="02040503050406030204" pitchFamily="18" charset="0"/>
                        </a:rPr>
                        <m:t>𝐴</m:t>
                      </m:r>
                    </m:oMath>
                  </m:oMathPara>
                </a14:m>
                <a:endParaRPr lang="en-US"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3FD0A48B-955C-0AD3-E908-3011BE2E4AE3}"/>
                  </a:ext>
                </a:extLst>
              </p:cNvPr>
              <p:cNvSpPr txBox="1">
                <a:spLocks noRot="1" noChangeAspect="1" noMove="1" noResize="1" noEditPoints="1" noAdjustHandles="1" noChangeArrowheads="1" noChangeShapeType="1" noTextEdit="1"/>
              </p:cNvSpPr>
              <p:nvPr/>
            </p:nvSpPr>
            <p:spPr>
              <a:xfrm>
                <a:off x="6006375" y="1033473"/>
                <a:ext cx="1522124" cy="369332"/>
              </a:xfrm>
              <a:prstGeom prst="rect">
                <a:avLst/>
              </a:prstGeom>
              <a:blipFill>
                <a:blip r:embed="rId12"/>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D6E6AE7-BF18-B4E3-57A9-10485A134303}"/>
                  </a:ext>
                </a:extLst>
              </p:cNvPr>
              <p:cNvSpPr txBox="1"/>
              <p:nvPr/>
            </p:nvSpPr>
            <p:spPr>
              <a:xfrm>
                <a:off x="6006375" y="1507001"/>
                <a:ext cx="1452710"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2</m:t>
                          </m:r>
                        </m:sub>
                      </m:sSub>
                      <m:r>
                        <a:rPr lang="en-US" altLang="zh-TW" b="0" i="1" smtClean="0">
                          <a:latin typeface="Cambria Math" panose="02040503050406030204" pitchFamily="18" charset="0"/>
                        </a:rPr>
                        <m:t>=0</m:t>
                      </m:r>
                    </m:oMath>
                  </m:oMathPara>
                </a14:m>
                <a:endParaRPr lang="en-US" dirty="0">
                  <a:latin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7D6E6AE7-BF18-B4E3-57A9-10485A134303}"/>
                  </a:ext>
                </a:extLst>
              </p:cNvPr>
              <p:cNvSpPr txBox="1">
                <a:spLocks noRot="1" noChangeAspect="1" noMove="1" noResize="1" noEditPoints="1" noAdjustHandles="1" noChangeArrowheads="1" noChangeShapeType="1" noTextEdit="1"/>
              </p:cNvSpPr>
              <p:nvPr/>
            </p:nvSpPr>
            <p:spPr>
              <a:xfrm>
                <a:off x="6006375" y="1507001"/>
                <a:ext cx="1452710" cy="369332"/>
              </a:xfrm>
              <a:prstGeom prst="rect">
                <a:avLst/>
              </a:prstGeom>
              <a:blipFill>
                <a:blip r:embed="rId13"/>
                <a:stretch>
                  <a:fillRect b="-16667"/>
                </a:stretch>
              </a:blipFill>
            </p:spPr>
            <p:txBody>
              <a:bodyPr/>
              <a:lstStyle/>
              <a:p>
                <a:r>
                  <a:rPr lang="en-US">
                    <a:noFill/>
                  </a:rPr>
                  <a:t> </a:t>
                </a:r>
              </a:p>
            </p:txBody>
          </p:sp>
        </mc:Fallback>
      </mc:AlternateContent>
      <p:sp>
        <p:nvSpPr>
          <p:cNvPr id="13" name="Right Arrow 12">
            <a:extLst>
              <a:ext uri="{FF2B5EF4-FFF2-40B4-BE49-F238E27FC236}">
                <a16:creationId xmlns:a16="http://schemas.microsoft.com/office/drawing/2014/main" id="{F00E2563-9DD3-F1F2-9E4C-7F3BD237E027}"/>
              </a:ext>
            </a:extLst>
          </p:cNvPr>
          <p:cNvSpPr/>
          <p:nvPr/>
        </p:nvSpPr>
        <p:spPr>
          <a:xfrm>
            <a:off x="5638800" y="1143000"/>
            <a:ext cx="225221" cy="183460"/>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379414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22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2"/>
                                        </p:tgtEl>
                                      </p:cBhvr>
                                    </p:cmd>
                                  </p:childTnLst>
                                </p:cTn>
                              </p:par>
                            </p:childTnLst>
                          </p:cTn>
                        </p:par>
                      </p:childTnLst>
                    </p:cTn>
                  </p:par>
                </p:childTnLst>
              </p:cTn>
              <p:nextCondLst>
                <p:cond evt="onClick" delay="0">
                  <p:tgtEl>
                    <p:spTgt spid="2"/>
                  </p:tgtEl>
                </p:cond>
              </p:nextCondLst>
            </p:seq>
            <p:video>
              <p:cMediaNode vol="80000">
                <p:cTn id="58" fill="hold" display="0">
                  <p:stCondLst>
                    <p:cond delay="indefinite"/>
                  </p:stCondLst>
                </p:cTn>
                <p:tgtEl>
                  <p:spTgt spid="2"/>
                </p:tgtEl>
              </p:cMediaNode>
            </p:video>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7FD70-C94B-0174-CD78-922F9975BBE0}"/>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23A4EA90-60B4-222B-F526-DBB19CF56B7F}"/>
              </a:ext>
            </a:extLst>
          </p:cNvPr>
          <p:cNvPicPr>
            <a:picLocks noChangeAspect="1"/>
          </p:cNvPicPr>
          <p:nvPr/>
        </p:nvPicPr>
        <p:blipFill>
          <a:blip r:embed="rId2"/>
          <a:srcRect l="19221" t="30880" r="21183" b="45307"/>
          <a:stretch>
            <a:fillRect/>
          </a:stretch>
        </p:blipFill>
        <p:spPr>
          <a:xfrm>
            <a:off x="2202593" y="1093232"/>
            <a:ext cx="4434013" cy="990600"/>
          </a:xfrm>
          <a:prstGeom prst="rect">
            <a:avLst/>
          </a:prstGeom>
        </p:spPr>
      </p:pic>
      <mc:AlternateContent xmlns:mc="http://schemas.openxmlformats.org/markup-compatibility/2006" xmlns:a14="http://schemas.microsoft.com/office/drawing/2010/main">
        <mc:Choice Requires="a14">
          <p:sp>
            <p:nvSpPr>
              <p:cNvPr id="22" name="文字方塊 13">
                <a:extLst>
                  <a:ext uri="{FF2B5EF4-FFF2-40B4-BE49-F238E27FC236}">
                    <a16:creationId xmlns:a16="http://schemas.microsoft.com/office/drawing/2014/main" id="{0F1AF916-75B6-8B3A-BBAD-84DEC5333857}"/>
                  </a:ext>
                </a:extLst>
              </p:cNvPr>
              <p:cNvSpPr txBox="1"/>
              <p:nvPr/>
            </p:nvSpPr>
            <p:spPr bwMode="auto">
              <a:xfrm>
                <a:off x="990599" y="4545568"/>
                <a:ext cx="5500801" cy="1151405"/>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rPr>
                                <m:t>𝑑</m:t>
                              </m:r>
                            </m:e>
                            <m:sup>
                              <m:r>
                                <a:rPr lang="en-US" altLang="zh-TW" i="1">
                                  <a:latin typeface="Cambria Math" panose="02040503050406030204" pitchFamily="18" charset="0"/>
                                </a:rPr>
                                <m:t>2</m:t>
                              </m:r>
                            </m:sup>
                          </m:sSup>
                        </m:num>
                        <m:den>
                          <m:r>
                            <a:rPr lang="en-US" altLang="zh-TW" i="1">
                              <a:latin typeface="Cambria Math" panose="02040503050406030204" pitchFamily="18" charset="0"/>
                            </a:rPr>
                            <m:t>𝑑</m:t>
                          </m:r>
                          <m:sSup>
                            <m:sSupPr>
                              <m:ctrlPr>
                                <a:rPr lang="en-US" altLang="zh-TW" i="1">
                                  <a:latin typeface="Cambria Math" panose="02040503050406030204" pitchFamily="18" charset="0"/>
                                </a:rPr>
                              </m:ctrlPr>
                            </m:sSupPr>
                            <m:e>
                              <m:r>
                                <a:rPr lang="en-US" altLang="zh-TW" i="1">
                                  <a:latin typeface="Cambria Math" panose="02040503050406030204" pitchFamily="18" charset="0"/>
                                </a:rPr>
                                <m:t>𝑡</m:t>
                              </m:r>
                            </m:e>
                            <m:sup>
                              <m:r>
                                <a:rPr lang="en-US" altLang="zh-TW" i="1">
                                  <a:latin typeface="Cambria Math" panose="02040503050406030204" pitchFamily="18" charset="0"/>
                                </a:rPr>
                                <m:t>2</m:t>
                              </m:r>
                            </m:sup>
                          </m:sSup>
                        </m:den>
                      </m:f>
                      <m:r>
                        <a:rPr lang="en-US" b="1" i="1">
                          <a:latin typeface="Cambria Math" panose="02040503050406030204" pitchFamily="18" charset="0"/>
                        </a:rPr>
                        <m:t>𝒙</m:t>
                      </m:r>
                      <m:r>
                        <a:rPr lang="en-US" b="1" i="1">
                          <a:latin typeface="Cambria Math" panose="02040503050406030204" pitchFamily="18" charset="0"/>
                        </a:rPr>
                        <m:t>=</m:t>
                      </m:r>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e>
                            </m:mr>
                            <m:mr>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e>
                            </m:mr>
                          </m:m>
                        </m:e>
                      </m:d>
                      <m:r>
                        <a:rPr kumimoji="1" lang="en-US" altLang="zh-TW" sz="1800" b="0" i="1" smtClean="0">
                          <a:latin typeface="Cambria Math" panose="02040503050406030204" pitchFamily="18" charset="0"/>
                        </a:rPr>
                        <m:t>=−</m:t>
                      </m:r>
                      <m:d>
                        <m:dPr>
                          <m:ctrlPr>
                            <a:rPr lang="en-US" altLang="zh-TW" sz="1800" i="1">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r>
                                      <a:rPr lang="en-US" altLang="zh-TW" sz="1800" i="1">
                                        <a:latin typeface="Cambria Math" panose="02040503050406030204" pitchFamily="18" charset="0"/>
                                      </a:rPr>
                                      <m:t>𝑚</m:t>
                                    </m:r>
                                  </m:den>
                                </m:f>
                              </m:e>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r>
                                      <a:rPr lang="en-US" altLang="zh-TW" sz="1800" i="1">
                                        <a:latin typeface="Cambria Math" panose="02040503050406030204" pitchFamily="18" charset="0"/>
                                      </a:rPr>
                                      <m:t>𝑚</m:t>
                                    </m:r>
                                  </m:den>
                                </m:f>
                              </m:e>
                            </m:mr>
                            <m:mr>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r>
                                      <a:rPr lang="en-US" altLang="zh-TW" sz="1800" i="1">
                                        <a:latin typeface="Cambria Math" panose="02040503050406030204" pitchFamily="18" charset="0"/>
                                      </a:rPr>
                                      <m:t>𝑚</m:t>
                                    </m:r>
                                  </m:den>
                                </m:f>
                              </m:e>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3</m:t>
                                        </m:r>
                                      </m:sub>
                                    </m:sSub>
                                  </m:num>
                                  <m:den>
                                    <m:r>
                                      <a:rPr lang="en-US" altLang="zh-TW" sz="1800" i="1">
                                        <a:latin typeface="Cambria Math" panose="02040503050406030204" pitchFamily="18" charset="0"/>
                                      </a:rPr>
                                      <m:t>𝑚</m:t>
                                    </m:r>
                                  </m:den>
                                </m:f>
                              </m:e>
                            </m:mr>
                          </m:m>
                        </m:e>
                      </m:d>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r>
                        <a:rPr lang="en-US" sz="1800" b="1" i="1">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𝑺</m:t>
                      </m:r>
                      <m:r>
                        <a:rPr lang="en-US" sz="1800" i="1">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𝒙</m:t>
                      </m:r>
                    </m:oMath>
                  </m:oMathPara>
                </a14:m>
                <a:endParaRPr kumimoji="1" lang="zh-TW" altLang="en-US" sz="1800" dirty="0">
                  <a:latin typeface="Times New Roman" panose="02020603050405020304" pitchFamily="18" charset="0"/>
                </a:endParaRPr>
              </a:p>
            </p:txBody>
          </p:sp>
        </mc:Choice>
        <mc:Fallback xmlns="">
          <p:sp>
            <p:nvSpPr>
              <p:cNvPr id="22" name="文字方塊 13">
                <a:extLst>
                  <a:ext uri="{FF2B5EF4-FFF2-40B4-BE49-F238E27FC236}">
                    <a16:creationId xmlns:a16="http://schemas.microsoft.com/office/drawing/2014/main" id="{0F1AF916-75B6-8B3A-BBAD-84DEC5333857}"/>
                  </a:ext>
                </a:extLst>
              </p:cNvPr>
              <p:cNvSpPr txBox="1">
                <a:spLocks noRot="1" noChangeAspect="1" noMove="1" noResize="1" noEditPoints="1" noAdjustHandles="1" noChangeArrowheads="1" noChangeShapeType="1" noTextEdit="1"/>
              </p:cNvSpPr>
              <p:nvPr/>
            </p:nvSpPr>
            <p:spPr bwMode="auto">
              <a:xfrm>
                <a:off x="990599" y="4545568"/>
                <a:ext cx="5500801" cy="1151405"/>
              </a:xfrm>
              <a:prstGeom prst="rect">
                <a:avLst/>
              </a:prstGeom>
              <a:blipFill>
                <a:blip r:embed="rId3"/>
                <a:stretch>
                  <a:fillRect l="-460" b="-6593"/>
                </a:stretch>
              </a:blipFill>
              <a:ln w="9525">
                <a:noFill/>
                <a:miter lim="800000"/>
                <a:headEnd/>
                <a:tailEnd/>
              </a:ln>
            </p:spPr>
            <p:txBody>
              <a:bodyPr/>
              <a:lstStyle/>
              <a:p>
                <a:r>
                  <a:rPr lang="en-US">
                    <a:noFill/>
                  </a:rPr>
                  <a:t> </a:t>
                </a:r>
              </a:p>
            </p:txBody>
          </p:sp>
        </mc:Fallback>
      </mc:AlternateContent>
      <p:sp>
        <p:nvSpPr>
          <p:cNvPr id="2" name="TextBox 1">
            <a:extLst>
              <a:ext uri="{FF2B5EF4-FFF2-40B4-BE49-F238E27FC236}">
                <a16:creationId xmlns:a16="http://schemas.microsoft.com/office/drawing/2014/main" id="{803A138E-4BD3-DAE6-0DF6-12717815DD75}"/>
              </a:ext>
            </a:extLst>
          </p:cNvPr>
          <p:cNvSpPr txBox="1"/>
          <p:nvPr/>
        </p:nvSpPr>
        <p:spPr bwMode="auto">
          <a:xfrm>
            <a:off x="990600" y="304800"/>
            <a:ext cx="64816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This formalism could be easily extended to the more general cases.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CAB8B18-AA24-1601-FF86-E1CA80C91DC8}"/>
                  </a:ext>
                </a:extLst>
              </p:cNvPr>
              <p:cNvSpPr txBox="1"/>
              <p:nvPr/>
            </p:nvSpPr>
            <p:spPr>
              <a:xfrm>
                <a:off x="990600" y="678906"/>
                <a:ext cx="59436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force constants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1</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b="0" i="1" smtClean="0">
                            <a:latin typeface="Cambria Math" panose="02040503050406030204" pitchFamily="18" charset="0"/>
                          </a:rPr>
                          <m:t>3</m:t>
                        </m:r>
                      </m:sub>
                    </m:sSub>
                  </m:oMath>
                </a14:m>
                <a:r>
                  <a:rPr lang="en-US" dirty="0">
                    <a:latin typeface="Times New Roman" panose="02020603050405020304" pitchFamily="18" charset="0"/>
                    <a:cs typeface="Times New Roman" panose="02020603050405020304" pitchFamily="18" charset="0"/>
                  </a:rPr>
                  <a:t> could be different.</a:t>
                </a:r>
              </a:p>
            </p:txBody>
          </p:sp>
        </mc:Choice>
        <mc:Fallback xmlns="">
          <p:sp>
            <p:nvSpPr>
              <p:cNvPr id="3" name="TextBox 2">
                <a:extLst>
                  <a:ext uri="{FF2B5EF4-FFF2-40B4-BE49-F238E27FC236}">
                    <a16:creationId xmlns:a16="http://schemas.microsoft.com/office/drawing/2014/main" id="{1CAB8B18-AA24-1601-FF86-E1CA80C91DC8}"/>
                  </a:ext>
                </a:extLst>
              </p:cNvPr>
              <p:cNvSpPr txBox="1">
                <a:spLocks noRot="1" noChangeAspect="1" noMove="1" noResize="1" noEditPoints="1" noAdjustHandles="1" noChangeArrowheads="1" noChangeShapeType="1" noTextEdit="1"/>
              </p:cNvSpPr>
              <p:nvPr/>
            </p:nvSpPr>
            <p:spPr>
              <a:xfrm>
                <a:off x="990600" y="678906"/>
                <a:ext cx="5943600" cy="369332"/>
              </a:xfrm>
              <a:prstGeom prst="rect">
                <a:avLst/>
              </a:prstGeom>
              <a:blipFill>
                <a:blip r:embed="rId4"/>
                <a:stretch>
                  <a:fillRect l="-1066"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13">
                <a:extLst>
                  <a:ext uri="{FF2B5EF4-FFF2-40B4-BE49-F238E27FC236}">
                    <a16:creationId xmlns:a16="http://schemas.microsoft.com/office/drawing/2014/main" id="{702E8A96-DB92-04EA-D2AB-70E03E10FABF}"/>
                  </a:ext>
                </a:extLst>
              </p:cNvPr>
              <p:cNvSpPr txBox="1"/>
              <p:nvPr/>
            </p:nvSpPr>
            <p:spPr bwMode="auto">
              <a:xfrm>
                <a:off x="1024095" y="2218273"/>
                <a:ext cx="2880276" cy="601127"/>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4" name="文字方塊 13">
                <a:extLst>
                  <a:ext uri="{FF2B5EF4-FFF2-40B4-BE49-F238E27FC236}">
                    <a16:creationId xmlns:a16="http://schemas.microsoft.com/office/drawing/2014/main" id="{702E8A96-DB92-04EA-D2AB-70E03E10FABF}"/>
                  </a:ext>
                </a:extLst>
              </p:cNvPr>
              <p:cNvSpPr txBox="1">
                <a:spLocks noRot="1" noChangeAspect="1" noMove="1" noResize="1" noEditPoints="1" noAdjustHandles="1" noChangeArrowheads="1" noChangeShapeType="1" noTextEdit="1"/>
              </p:cNvSpPr>
              <p:nvPr/>
            </p:nvSpPr>
            <p:spPr bwMode="auto">
              <a:xfrm>
                <a:off x="1024095" y="2218273"/>
                <a:ext cx="2880276" cy="601127"/>
              </a:xfrm>
              <a:prstGeom prst="rect">
                <a:avLst/>
              </a:prstGeom>
              <a:blipFill>
                <a:blip r:embed="rId5"/>
                <a:stretch>
                  <a:fillRect l="-1316" b="-612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13">
                <a:extLst>
                  <a:ext uri="{FF2B5EF4-FFF2-40B4-BE49-F238E27FC236}">
                    <a16:creationId xmlns:a16="http://schemas.microsoft.com/office/drawing/2014/main" id="{E07A831B-0171-13BE-4565-D3020EE85ED0}"/>
                  </a:ext>
                </a:extLst>
              </p:cNvPr>
              <p:cNvSpPr txBox="1"/>
              <p:nvPr/>
            </p:nvSpPr>
            <p:spPr bwMode="auto">
              <a:xfrm>
                <a:off x="1024095" y="2933733"/>
                <a:ext cx="2684646" cy="601127"/>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b="0" i="1" smtClean="0">
                                  <a:latin typeface="Cambria Math" panose="02040503050406030204" pitchFamily="18" charset="0"/>
                                </a:rPr>
                                <m:t>2</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3</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b="0" i="1" smtClean="0">
                                      <a:latin typeface="Cambria Math" panose="02040503050406030204" pitchFamily="18" charset="0"/>
                                    </a:rPr>
                                    <m:t>2</m:t>
                                  </m:r>
                                </m:sub>
                              </m:sSub>
                            </m:den>
                          </m:f>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5" name="文字方塊 13">
                <a:extLst>
                  <a:ext uri="{FF2B5EF4-FFF2-40B4-BE49-F238E27FC236}">
                    <a16:creationId xmlns:a16="http://schemas.microsoft.com/office/drawing/2014/main" id="{E07A831B-0171-13BE-4565-D3020EE85ED0}"/>
                  </a:ext>
                </a:extLst>
              </p:cNvPr>
              <p:cNvSpPr txBox="1">
                <a:spLocks noRot="1" noChangeAspect="1" noMove="1" noResize="1" noEditPoints="1" noAdjustHandles="1" noChangeArrowheads="1" noChangeShapeType="1" noTextEdit="1"/>
              </p:cNvSpPr>
              <p:nvPr/>
            </p:nvSpPr>
            <p:spPr bwMode="auto">
              <a:xfrm>
                <a:off x="1024095" y="2933733"/>
                <a:ext cx="2684646" cy="601127"/>
              </a:xfrm>
              <a:prstGeom prst="rect">
                <a:avLst/>
              </a:prstGeom>
              <a:blipFill>
                <a:blip r:embed="rId6"/>
                <a:stretch>
                  <a:fillRect l="-1415" r="-472" b="-612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6C5EBBE-0EFD-BE48-DA99-A2E19809D0A5}"/>
                  </a:ext>
                </a:extLst>
              </p:cNvPr>
              <p:cNvSpPr txBox="1"/>
              <p:nvPr/>
            </p:nvSpPr>
            <p:spPr bwMode="auto">
              <a:xfrm>
                <a:off x="4433834" y="2204539"/>
                <a:ext cx="1106132" cy="553549"/>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a:latin typeface="Cambria Math" panose="02040503050406030204" pitchFamily="18" charset="0"/>
                        </a:rPr>
                        <m:t>𝒙</m:t>
                      </m:r>
                      <m:r>
                        <a:rPr lang="en-US" sz="1800" b="1" i="1"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56C5EBBE-0EFD-BE48-DA99-A2E19809D0A5}"/>
                  </a:ext>
                </a:extLst>
              </p:cNvPr>
              <p:cNvSpPr txBox="1">
                <a:spLocks noRot="1" noChangeAspect="1" noMove="1" noResize="1" noEditPoints="1" noAdjustHandles="1" noChangeArrowheads="1" noChangeShapeType="1" noTextEdit="1"/>
              </p:cNvSpPr>
              <p:nvPr/>
            </p:nvSpPr>
            <p:spPr bwMode="auto">
              <a:xfrm>
                <a:off x="4433834" y="2204539"/>
                <a:ext cx="1106132" cy="553549"/>
              </a:xfrm>
              <a:prstGeom prst="rect">
                <a:avLst/>
              </a:prstGeom>
              <a:blipFill>
                <a:blip r:embed="rId7"/>
                <a:stretch>
                  <a:fillRect/>
                </a:stretch>
              </a:blipFill>
              <a:ln>
                <a:no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6ACB182C-F048-1C74-7088-C4920A7F12CA}"/>
              </a:ext>
            </a:extLst>
          </p:cNvPr>
          <p:cNvSpPr txBox="1"/>
          <p:nvPr/>
        </p:nvSpPr>
        <p:spPr bwMode="auto">
          <a:xfrm>
            <a:off x="5867400" y="2176181"/>
            <a:ext cx="2697453" cy="369332"/>
          </a:xfrm>
          <a:prstGeom prst="rect">
            <a:avLst/>
          </a:prstGeom>
          <a:noFill/>
          <a:ln w="9525">
            <a:noFill/>
            <a:miter lim="800000"/>
            <a:headEnd/>
            <a:tailEnd/>
          </a:ln>
        </p:spPr>
        <p:txBody>
          <a:bodyPr wrap="square" rtlCol="0">
            <a:spAutoFit/>
          </a:bodyPr>
          <a:lstStyle/>
          <a:p>
            <a:pPr algn="l"/>
            <a:r>
              <a:rPr lang="en-US" sz="1800" dirty="0" err="1">
                <a:latin typeface="Times New Roman" panose="02020603050405020304" pitchFamily="18" charset="0"/>
                <a:cs typeface="Times New Roman" pitchFamily="18" charset="0"/>
              </a:rPr>
              <a:t>行向量</a:t>
            </a:r>
            <a:r>
              <a:rPr lang="en-US" sz="1800" dirty="0">
                <a:latin typeface="Times New Roman" panose="02020603050405020304" pitchFamily="18" charset="0"/>
                <a:cs typeface="Times New Roman" pitchFamily="18" charset="0"/>
              </a:rPr>
              <a:t> Column vector</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D07D886-0330-BC9D-DACF-E004E8D8774C}"/>
                  </a:ext>
                </a:extLst>
              </p:cNvPr>
              <p:cNvSpPr txBox="1"/>
              <p:nvPr/>
            </p:nvSpPr>
            <p:spPr bwMode="auto">
              <a:xfrm>
                <a:off x="4433834" y="2828175"/>
                <a:ext cx="4408259" cy="1183978"/>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𝑺</m:t>
                      </m:r>
                      <m:r>
                        <a:rPr lang="en-US" sz="1800" b="1" i="1" smtClean="0">
                          <a:latin typeface="Cambria Math" panose="02040503050406030204" pitchFamily="18" charset="0"/>
                          <a:ea typeface="Cambria Math" panose="02040503050406030204" pitchFamily="18" charset="0"/>
                        </a:rPr>
                        <m:t>≡</m:t>
                      </m:r>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e>
                                <m:r>
                                  <a:rPr lang="en-US" altLang="zh-TW" i="1">
                                    <a:latin typeface="Cambria Math" panose="02040503050406030204" pitchFamily="18" charset="0"/>
                                  </a:rPr>
                                  <m:t>−</m:t>
                                </m:r>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mr>
                            <m:mr>
                              <m:e>
                                <m:r>
                                  <a:rPr lang="en-US" altLang="zh-TW" i="1">
                                    <a:latin typeface="Cambria Math" panose="02040503050406030204" pitchFamily="18" charset="0"/>
                                  </a:rPr>
                                  <m:t>−</m:t>
                                </m:r>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e>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3</m:t>
                                        </m:r>
                                      </m:sub>
                                    </m:sSub>
                                  </m:num>
                                  <m:den>
                                    <m:r>
                                      <a:rPr lang="en-US" altLang="zh-TW" i="1">
                                        <a:latin typeface="Cambria Math" panose="02040503050406030204" pitchFamily="18" charset="0"/>
                                      </a:rPr>
                                      <m:t>𝑚</m:t>
                                    </m:r>
                                  </m:den>
                                </m:f>
                              </m:e>
                            </m:mr>
                          </m:m>
                        </m:e>
                      </m:d>
                      <m:r>
                        <a:rPr lang="en-US" b="1" i="1">
                          <a:latin typeface="Cambria Math" panose="02040503050406030204" pitchFamily="18" charset="0"/>
                          <a:ea typeface="Cambria Math" panose="02040503050406030204" pitchFamily="18" charset="0"/>
                        </a:rPr>
                        <m:t>≡</m:t>
                      </m:r>
                      <m:d>
                        <m:dPr>
                          <m:ctrlPr>
                            <a:rPr lang="en-US" altLang="zh-TW" i="1">
                              <a:latin typeface="Cambria Math" panose="02040503050406030204" pitchFamily="18" charset="0"/>
                            </a:rPr>
                          </m:ctrlPr>
                        </m:dPr>
                        <m:e>
                          <m:m>
                            <m:mPr>
                              <m:mcs>
                                <m:mc>
                                  <m:mcPr>
                                    <m:count m:val="2"/>
                                    <m:mcJc m:val="center"/>
                                  </m:mcPr>
                                </m:mc>
                              </m:mcs>
                              <m:ctrlPr>
                                <a:rPr lang="en-US" b="1" i="1">
                                  <a:latin typeface="Cambria Math" panose="02040503050406030204" pitchFamily="18" charset="0"/>
                                  <a:ea typeface="Cambria Math" panose="02040503050406030204" pitchFamily="18" charset="0"/>
                                </a:rPr>
                              </m:ctrlPr>
                            </m:mPr>
                            <m:mr>
                              <m:e>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𝑆</m:t>
                                    </m:r>
                                  </m:e>
                                  <m:sub>
                                    <m:r>
                                      <a:rPr lang="en-US" altLang="zh-TW" i="1">
                                        <a:latin typeface="Cambria Math" panose="02040503050406030204" pitchFamily="18" charset="0"/>
                                      </a:rPr>
                                      <m:t>11</m:t>
                                    </m:r>
                                  </m:sub>
                                </m:sSub>
                              </m:e>
                              <m:e>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𝑆</m:t>
                                    </m:r>
                                  </m:e>
                                  <m:sub>
                                    <m:r>
                                      <a:rPr lang="en-US" altLang="zh-TW" i="1">
                                        <a:latin typeface="Cambria Math" panose="02040503050406030204" pitchFamily="18" charset="0"/>
                                      </a:rPr>
                                      <m:t>12</m:t>
                                    </m:r>
                                  </m:sub>
                                </m:sSub>
                              </m:e>
                            </m:mr>
                            <m:mr>
                              <m:e>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𝑆</m:t>
                                    </m:r>
                                  </m:e>
                                  <m:sub>
                                    <m:r>
                                      <a:rPr lang="en-US" altLang="zh-TW" i="1">
                                        <a:latin typeface="Cambria Math" panose="02040503050406030204" pitchFamily="18" charset="0"/>
                                      </a:rPr>
                                      <m:t>21</m:t>
                                    </m:r>
                                  </m:sub>
                                </m:sSub>
                              </m:e>
                              <m:e>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𝑆</m:t>
                                    </m:r>
                                  </m:e>
                                  <m:sub>
                                    <m:r>
                                      <a:rPr lang="en-US" altLang="zh-TW" i="1">
                                        <a:latin typeface="Cambria Math" panose="02040503050406030204" pitchFamily="18" charset="0"/>
                                      </a:rPr>
                                      <m:t>22</m:t>
                                    </m:r>
                                  </m:sub>
                                </m:sSub>
                              </m:e>
                            </m:mr>
                          </m:m>
                        </m:e>
                      </m:d>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8D07D886-0330-BC9D-DACF-E004E8D8774C}"/>
                  </a:ext>
                </a:extLst>
              </p:cNvPr>
              <p:cNvSpPr txBox="1">
                <a:spLocks noRot="1" noChangeAspect="1" noMove="1" noResize="1" noEditPoints="1" noAdjustHandles="1" noChangeArrowheads="1" noChangeShapeType="1" noTextEdit="1"/>
              </p:cNvSpPr>
              <p:nvPr/>
            </p:nvSpPr>
            <p:spPr bwMode="auto">
              <a:xfrm>
                <a:off x="4433834" y="2828175"/>
                <a:ext cx="4408259" cy="1183978"/>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1D0FE18-892F-2625-DD6B-06D10F14006D}"/>
                  </a:ext>
                </a:extLst>
              </p:cNvPr>
              <p:cNvSpPr txBox="1"/>
              <p:nvPr/>
            </p:nvSpPr>
            <p:spPr bwMode="auto">
              <a:xfrm>
                <a:off x="988783" y="5901197"/>
                <a:ext cx="1488548" cy="555793"/>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r>
                        <a:rPr lang="en-US" sz="1800" b="1" i="1">
                          <a:latin typeface="Cambria Math" panose="02040503050406030204" pitchFamily="18" charset="0"/>
                        </a:rPr>
                        <m:t>𝒙</m:t>
                      </m:r>
                      <m:r>
                        <a:rPr lang="en-US" sz="1800" b="1" i="1" smtClean="0">
                          <a:latin typeface="Cambria Math" panose="02040503050406030204" pitchFamily="18" charset="0"/>
                        </a:rPr>
                        <m:t>=−</m:t>
                      </m:r>
                      <m:r>
                        <a:rPr lang="en-US" sz="1800" b="1" i="1" smtClean="0">
                          <a:latin typeface="Cambria Math" panose="02040503050406030204" pitchFamily="18" charset="0"/>
                        </a:rPr>
                        <m:t>𝑺</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𝒙</m:t>
                      </m:r>
                    </m:oMath>
                  </m:oMathPara>
                </a14:m>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1D0FE18-892F-2625-DD6B-06D10F14006D}"/>
                  </a:ext>
                </a:extLst>
              </p:cNvPr>
              <p:cNvSpPr txBox="1">
                <a:spLocks noRot="1" noChangeAspect="1" noMove="1" noResize="1" noEditPoints="1" noAdjustHandles="1" noChangeArrowheads="1" noChangeShapeType="1" noTextEdit="1"/>
              </p:cNvSpPr>
              <p:nvPr/>
            </p:nvSpPr>
            <p:spPr bwMode="auto">
              <a:xfrm>
                <a:off x="988783" y="5901197"/>
                <a:ext cx="1488548" cy="555793"/>
              </a:xfrm>
              <a:prstGeom prst="rect">
                <a:avLst/>
              </a:prstGeom>
              <a:blipFill>
                <a:blip r:embed="rId9"/>
                <a:stretch>
                  <a:fillRect l="-3390" r="-1695" b="-13333"/>
                </a:stretch>
              </a:blipFill>
              <a:ln>
                <a:no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B3405F7D-4C64-E7BD-D7E0-317CF44A6FC7}"/>
              </a:ext>
            </a:extLst>
          </p:cNvPr>
          <p:cNvSpPr txBox="1"/>
          <p:nvPr/>
        </p:nvSpPr>
        <p:spPr bwMode="auto">
          <a:xfrm>
            <a:off x="5867400" y="2481313"/>
            <a:ext cx="2289102" cy="369332"/>
          </a:xfrm>
          <a:prstGeom prst="rect">
            <a:avLst/>
          </a:prstGeom>
          <a:noFill/>
          <a:ln w="9525">
            <a:noFill/>
            <a:miter lim="800000"/>
            <a:headEnd/>
            <a:tailEnd/>
          </a:ln>
        </p:spPr>
        <p:txBody>
          <a:bodyPr wrap="square">
            <a:spAutoFit/>
          </a:bodyPr>
          <a:lstStyle/>
          <a:p>
            <a:r>
              <a:rPr lang="en-US" sz="1800" dirty="0" err="1">
                <a:latin typeface="Times New Roman" panose="02020603050405020304" pitchFamily="18" charset="0"/>
                <a:cs typeface="Times New Roman" pitchFamily="18" charset="0"/>
              </a:rPr>
              <a:t>矩陣</a:t>
            </a:r>
            <a:r>
              <a:rPr lang="en-US" sz="1800" dirty="0">
                <a:latin typeface="Times New Roman" panose="02020603050405020304" pitchFamily="18" charset="0"/>
                <a:cs typeface="Times New Roman" pitchFamily="18" charset="0"/>
              </a:rPr>
              <a:t> Matrix</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C6DB0CB-E4BF-1021-3CB4-A2FF8CB731F9}"/>
                  </a:ext>
                </a:extLst>
              </p:cNvPr>
              <p:cNvSpPr txBox="1"/>
              <p:nvPr/>
            </p:nvSpPr>
            <p:spPr>
              <a:xfrm>
                <a:off x="2644366" y="6009135"/>
                <a:ext cx="2895600" cy="369332"/>
              </a:xfrm>
              <a:prstGeom prst="rect">
                <a:avLst/>
              </a:prstGeom>
              <a:noFill/>
            </p:spPr>
            <p:txBody>
              <a:bodyPr wrap="square">
                <a:spAutoFit/>
              </a:bodyPr>
              <a:lstStyle/>
              <a:p>
                <a14:m>
                  <m:oMath xmlns:m="http://schemas.openxmlformats.org/officeDocument/2006/math">
                    <m:r>
                      <a:rPr lang="en-US" sz="1800" b="1" i="1" smtClean="0">
                        <a:latin typeface="Cambria Math" panose="02040503050406030204" pitchFamily="18" charset="0"/>
                      </a:rPr>
                      <m:t>𝑺</m:t>
                    </m:r>
                  </m:oMath>
                </a14:m>
                <a:r>
                  <a:rPr lang="en-US" dirty="0">
                    <a:latin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a symmetric Matrix.</a:t>
                </a:r>
              </a:p>
            </p:txBody>
          </p:sp>
        </mc:Choice>
        <mc:Fallback xmlns="">
          <p:sp>
            <p:nvSpPr>
              <p:cNvPr id="12" name="TextBox 11">
                <a:extLst>
                  <a:ext uri="{FF2B5EF4-FFF2-40B4-BE49-F238E27FC236}">
                    <a16:creationId xmlns:a16="http://schemas.microsoft.com/office/drawing/2014/main" id="{8C6DB0CB-E4BF-1021-3CB4-A2FF8CB731F9}"/>
                  </a:ext>
                </a:extLst>
              </p:cNvPr>
              <p:cNvSpPr txBox="1">
                <a:spLocks noRot="1" noChangeAspect="1" noMove="1" noResize="1" noEditPoints="1" noAdjustHandles="1" noChangeArrowheads="1" noChangeShapeType="1" noTextEdit="1"/>
              </p:cNvSpPr>
              <p:nvPr/>
            </p:nvSpPr>
            <p:spPr>
              <a:xfrm>
                <a:off x="2644366" y="6009135"/>
                <a:ext cx="2895600" cy="369332"/>
              </a:xfrm>
              <a:prstGeom prst="rect">
                <a:avLst/>
              </a:prstGeom>
              <a:blipFill>
                <a:blip r:embed="rId10"/>
                <a:stretch>
                  <a:fillRect t="-10000" b="-20000"/>
                </a:stretch>
              </a:blipFill>
            </p:spPr>
            <p:txBody>
              <a:bodyPr/>
              <a:lstStyle/>
              <a:p>
                <a:r>
                  <a:rPr lang="en-US">
                    <a:noFill/>
                  </a:rPr>
                  <a:t> </a:t>
                </a:r>
              </a:p>
            </p:txBody>
          </p:sp>
        </mc:Fallback>
      </mc:AlternateContent>
    </p:spTree>
    <p:extLst>
      <p:ext uri="{BB962C8B-B14F-4D97-AF65-F5344CB8AC3E}">
        <p14:creationId xmlns:p14="http://schemas.microsoft.com/office/powerpoint/2010/main" val="86157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animBg="1"/>
      <p:bldP spid="5" grpId="0" animBg="1"/>
      <p:bldP spid="6" grpId="0" animBg="1"/>
      <p:bldP spid="7" grpId="0"/>
      <p:bldP spid="8" grpId="0" animBg="1"/>
      <p:bldP spid="10" grpId="0" animBg="1"/>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A9445-01BD-B16C-548D-54BEB4A516C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BEB16E8-806C-DA9A-DCC6-54EC11AC1711}"/>
                  </a:ext>
                </a:extLst>
              </p:cNvPr>
              <p:cNvSpPr txBox="1"/>
              <p:nvPr/>
            </p:nvSpPr>
            <p:spPr bwMode="auto">
              <a:xfrm>
                <a:off x="451852" y="3906685"/>
                <a:ext cx="2388603" cy="285912"/>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m:t>
                      </m:r>
                      <m:r>
                        <a:rPr lang="en-US" sz="1800" b="1" i="1" smtClean="0">
                          <a:latin typeface="Cambria Math" panose="02040503050406030204" pitchFamily="18" charset="0"/>
                        </a:rPr>
                        <m:t>𝑺</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r>
                            <a:rPr lang="en-US" i="1">
                              <a:latin typeface="Cambria Math" panose="02040503050406030204" pitchFamily="18" charset="0"/>
                              <a:ea typeface="Cambria Math" panose="02040503050406030204" pitchFamily="18" charset="0"/>
                            </a:rPr>
                            <m:t>𝑡</m:t>
                          </m:r>
                        </m:sup>
                      </m:sSup>
                      <m:r>
                        <a:rPr lang="en-US"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1" i="1" smtClean="0">
                          <a:latin typeface="Cambria Math" panose="02040503050406030204" pitchFamily="18" charset="0"/>
                          <a:ea typeface="Cambria Math"/>
                        </a:rPr>
                        <m:t>𝒂</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r>
                            <a:rPr lang="en-US" i="1">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5BEB16E8-806C-DA9A-DCC6-54EC11AC1711}"/>
                  </a:ext>
                </a:extLst>
              </p:cNvPr>
              <p:cNvSpPr txBox="1">
                <a:spLocks noRot="1" noChangeAspect="1" noMove="1" noResize="1" noEditPoints="1" noAdjustHandles="1" noChangeArrowheads="1" noChangeShapeType="1" noTextEdit="1"/>
              </p:cNvSpPr>
              <p:nvPr/>
            </p:nvSpPr>
            <p:spPr bwMode="auto">
              <a:xfrm>
                <a:off x="451852" y="3906685"/>
                <a:ext cx="2388603" cy="285912"/>
              </a:xfrm>
              <a:prstGeom prst="rect">
                <a:avLst/>
              </a:prstGeom>
              <a:blipFill>
                <a:blip r:embed="rId2"/>
                <a:stretch>
                  <a:fillRect b="-41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B45CCA6-8FAD-A658-9E11-2055FB4E04CA}"/>
                  </a:ext>
                </a:extLst>
              </p:cNvPr>
              <p:cNvSpPr txBox="1"/>
              <p:nvPr/>
            </p:nvSpPr>
            <p:spPr bwMode="auto">
              <a:xfrm>
                <a:off x="4052425" y="2950848"/>
                <a:ext cx="4279980" cy="1183978"/>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e>
                                <m:r>
                                  <a:rPr lang="en-US" altLang="zh-TW" i="1">
                                    <a:latin typeface="Cambria Math" panose="02040503050406030204" pitchFamily="18" charset="0"/>
                                  </a:rPr>
                                  <m:t>−</m:t>
                                </m:r>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mr>
                            <m:mr>
                              <m:e>
                                <m:r>
                                  <a:rPr lang="en-US" altLang="zh-TW" i="1">
                                    <a:latin typeface="Cambria Math" panose="02040503050406030204" pitchFamily="18" charset="0"/>
                                  </a:rPr>
                                  <m:t>−</m:t>
                                </m:r>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e>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3</m:t>
                                        </m:r>
                                      </m:sub>
                                    </m:sSub>
                                  </m:num>
                                  <m:den>
                                    <m:r>
                                      <a:rPr lang="en-US" altLang="zh-TW" i="1">
                                        <a:latin typeface="Cambria Math" panose="02040503050406030204" pitchFamily="18" charset="0"/>
                                      </a:rPr>
                                      <m:t>𝑚</m:t>
                                    </m:r>
                                  </m:den>
                                </m:f>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FB45CCA6-8FAD-A658-9E11-2055FB4E04CA}"/>
                  </a:ext>
                </a:extLst>
              </p:cNvPr>
              <p:cNvSpPr txBox="1">
                <a:spLocks noRot="1" noChangeAspect="1" noMove="1" noResize="1" noEditPoints="1" noAdjustHandles="1" noChangeArrowheads="1" noChangeShapeType="1" noTextEdit="1"/>
              </p:cNvSpPr>
              <p:nvPr/>
            </p:nvSpPr>
            <p:spPr bwMode="auto">
              <a:xfrm>
                <a:off x="4052425" y="2950848"/>
                <a:ext cx="4279980" cy="1183978"/>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FCC182C-EB27-9EF7-F8A2-8A57622363C7}"/>
                  </a:ext>
                </a:extLst>
              </p:cNvPr>
              <p:cNvSpPr txBox="1"/>
              <p:nvPr/>
            </p:nvSpPr>
            <p:spPr bwMode="auto">
              <a:xfrm>
                <a:off x="2723220" y="2972530"/>
                <a:ext cx="963662"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𝒂</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6FCC182C-EB27-9EF7-F8A2-8A57622363C7}"/>
                  </a:ext>
                </a:extLst>
              </p:cNvPr>
              <p:cNvSpPr txBox="1">
                <a:spLocks noRot="1" noChangeAspect="1" noMove="1" noResize="1" noEditPoints="1" noAdjustHandles="1" noChangeArrowheads="1" noChangeShapeType="1" noTextEdit="1"/>
              </p:cNvSpPr>
              <p:nvPr/>
            </p:nvSpPr>
            <p:spPr bwMode="auto">
              <a:xfrm>
                <a:off x="2723220" y="2972530"/>
                <a:ext cx="963662" cy="461217"/>
              </a:xfrm>
              <a:prstGeom prst="rect">
                <a:avLst/>
              </a:prstGeom>
              <a:blipFill>
                <a:blip r:embed="rId4"/>
                <a:stretch>
                  <a:fillRect l="-2597" b="-810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89A1FB6-BAFA-7CBF-D3D0-443C98602604}"/>
                  </a:ext>
                </a:extLst>
              </p:cNvPr>
              <p:cNvSpPr txBox="1"/>
              <p:nvPr/>
            </p:nvSpPr>
            <p:spPr bwMode="auto">
              <a:xfrm>
                <a:off x="531041" y="1259266"/>
                <a:ext cx="1488548" cy="555793"/>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m:t>
                      </m:r>
                      <m:r>
                        <a:rPr lang="en-US" sz="1800" b="1" i="1" smtClean="0">
                          <a:latin typeface="Cambria Math" panose="02040503050406030204" pitchFamily="18" charset="0"/>
                        </a:rPr>
                        <m:t>𝑺</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𝒙</m:t>
                      </m:r>
                      <m:r>
                        <a:rPr lang="en-US" sz="1800" b="0" i="1" smtClean="0">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r>
                        <a:rPr lang="en-US" sz="1800" b="1" i="1">
                          <a:latin typeface="Cambria Math" panose="02040503050406030204" pitchFamily="18" charset="0"/>
                        </a:rPr>
                        <m:t>𝒙</m:t>
                      </m:r>
                    </m:oMath>
                  </m:oMathPara>
                </a14:m>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C89A1FB6-BAFA-7CBF-D3D0-443C98602604}"/>
                  </a:ext>
                </a:extLst>
              </p:cNvPr>
              <p:cNvSpPr txBox="1">
                <a:spLocks noRot="1" noChangeAspect="1" noMove="1" noResize="1" noEditPoints="1" noAdjustHandles="1" noChangeArrowheads="1" noChangeShapeType="1" noTextEdit="1"/>
              </p:cNvSpPr>
              <p:nvPr/>
            </p:nvSpPr>
            <p:spPr bwMode="auto">
              <a:xfrm>
                <a:off x="531041" y="1259266"/>
                <a:ext cx="1488548" cy="555793"/>
              </a:xfrm>
              <a:prstGeom prst="rect">
                <a:avLst/>
              </a:prstGeom>
              <a:blipFill>
                <a:blip r:embed="rId5"/>
                <a:stretch>
                  <a:fillRect r="-1695" b="-1111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77547B7-8C7C-4FB8-CC17-570CAB20E6BB}"/>
                  </a:ext>
                </a:extLst>
              </p:cNvPr>
              <p:cNvSpPr txBox="1"/>
              <p:nvPr/>
            </p:nvSpPr>
            <p:spPr bwMode="auto">
              <a:xfrm>
                <a:off x="451852" y="2965148"/>
                <a:ext cx="1794915"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𝒙</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r>
                        <a:rPr lang="en-US" sz="1800" b="1" i="1">
                          <a:latin typeface="Cambria Math" panose="02040503050406030204" pitchFamily="18" charset="0"/>
                        </a:rPr>
                        <m:t>𝒂</m:t>
                      </m:r>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877547B7-8C7C-4FB8-CC17-570CAB20E6BB}"/>
                  </a:ext>
                </a:extLst>
              </p:cNvPr>
              <p:cNvSpPr txBox="1">
                <a:spLocks noRot="1" noChangeAspect="1" noMove="1" noResize="1" noEditPoints="1" noAdjustHandles="1" noChangeArrowheads="1" noChangeShapeType="1" noTextEdit="1"/>
              </p:cNvSpPr>
              <p:nvPr/>
            </p:nvSpPr>
            <p:spPr bwMode="auto">
              <a:xfrm>
                <a:off x="451852" y="2965148"/>
                <a:ext cx="1794915" cy="461217"/>
              </a:xfrm>
              <a:prstGeom prst="rect">
                <a:avLst/>
              </a:prstGeom>
              <a:blipFill>
                <a:blip r:embed="rId6"/>
                <a:stretch>
                  <a:fillRect l="-1399" b="-10811"/>
                </a:stretch>
              </a:blipFill>
              <a:ln>
                <a:noFill/>
              </a:ln>
            </p:spPr>
            <p:txBody>
              <a:bodyPr/>
              <a:lstStyle/>
              <a:p>
                <a:r>
                  <a:rPr lang="en-US">
                    <a:noFill/>
                  </a:rPr>
                  <a:t> </a:t>
                </a:r>
              </a:p>
            </p:txBody>
          </p:sp>
        </mc:Fallback>
      </mc:AlternateContent>
      <p:sp>
        <p:nvSpPr>
          <p:cNvPr id="9" name="TextBox 8">
            <a:extLst>
              <a:ext uri="{FF2B5EF4-FFF2-40B4-BE49-F238E27FC236}">
                <a16:creationId xmlns:a16="http://schemas.microsoft.com/office/drawing/2014/main" id="{63623EA8-C6EA-73EE-7B7A-53A3C7BA1137}"/>
              </a:ext>
            </a:extLst>
          </p:cNvPr>
          <p:cNvSpPr txBox="1"/>
          <p:nvPr/>
        </p:nvSpPr>
        <p:spPr bwMode="auto">
          <a:xfrm>
            <a:off x="6731524" y="1196127"/>
            <a:ext cx="12353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Method I</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3190CEC-056F-2C1B-7DB0-DEB0DAD50247}"/>
                  </a:ext>
                </a:extLst>
              </p:cNvPr>
              <p:cNvSpPr txBox="1"/>
              <p:nvPr/>
            </p:nvSpPr>
            <p:spPr bwMode="auto">
              <a:xfrm>
                <a:off x="381000" y="5377934"/>
                <a:ext cx="850748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solidFill>
                      <a:srgbClr val="FF0000"/>
                    </a:solidFill>
                    <a:latin typeface="Times New Roman" panose="02020603050405020304" pitchFamily="18" charset="0"/>
                  </a:rPr>
                  <a:t>This is the eigenvalue problem of Matrix </a:t>
                </a:r>
                <a14:m>
                  <m:oMath xmlns:m="http://schemas.openxmlformats.org/officeDocument/2006/math">
                    <m:r>
                      <a:rPr lang="en-US" sz="1800" b="1" i="1" smtClean="0">
                        <a:solidFill>
                          <a:srgbClr val="FF0000"/>
                        </a:solidFill>
                        <a:latin typeface="Cambria Math" panose="02040503050406030204" pitchFamily="18" charset="0"/>
                      </a:rPr>
                      <m:t>𝑺</m:t>
                    </m:r>
                  </m:oMath>
                </a14:m>
                <a:r>
                  <a:rPr lang="en-US" sz="1800" dirty="0">
                    <a:solidFill>
                      <a:srgbClr val="FF0000"/>
                    </a:solidFill>
                    <a:latin typeface="Times New Roman" panose="02020603050405020304" pitchFamily="18" charset="0"/>
                  </a:rPr>
                  <a:t>.</a:t>
                </a:r>
                <a14:m>
                  <m:oMath xmlns:m="http://schemas.openxmlformats.org/officeDocument/2006/math">
                    <m:sSup>
                      <m:sSupPr>
                        <m:ctrlPr>
                          <a:rPr lang="en-US" altLang="zh-TW" i="1" smtClean="0">
                            <a:solidFill>
                              <a:srgbClr val="FF0000"/>
                            </a:solidFill>
                            <a:latin typeface="Cambria Math" panose="02040503050406030204" pitchFamily="18" charset="0"/>
                            <a:ea typeface="Cambria Math"/>
                          </a:rPr>
                        </m:ctrlPr>
                      </m:sSupPr>
                      <m:e>
                        <m:r>
                          <a:rPr lang="en-US" altLang="zh-TW" b="0" i="1" smtClean="0">
                            <a:solidFill>
                              <a:srgbClr val="FF0000"/>
                            </a:solidFill>
                            <a:latin typeface="Cambria Math" panose="02040503050406030204" pitchFamily="18" charset="0"/>
                            <a:ea typeface="Cambria Math"/>
                          </a:rPr>
                          <m:t> </m:t>
                        </m:r>
                        <m:r>
                          <a:rPr lang="en-US" altLang="zh-TW" i="1">
                            <a:solidFill>
                              <a:srgbClr val="FF0000"/>
                            </a:solidFill>
                            <a:latin typeface="Cambria Math" panose="02040503050406030204" pitchFamily="18" charset="0"/>
                            <a:ea typeface="Cambria Math" panose="02040503050406030204" pitchFamily="18" charset="0"/>
                          </a:rPr>
                          <m:t>𝜔</m:t>
                        </m:r>
                      </m:e>
                      <m:sup>
                        <m:r>
                          <a:rPr lang="en-US" altLang="zh-TW" i="1">
                            <a:solidFill>
                              <a:srgbClr val="FF0000"/>
                            </a:solidFill>
                            <a:latin typeface="Cambria Math" panose="02040503050406030204" pitchFamily="18" charset="0"/>
                            <a:ea typeface="Cambria Math"/>
                          </a:rPr>
                          <m:t>2</m:t>
                        </m:r>
                      </m:sup>
                    </m:sSup>
                  </m:oMath>
                </a14:m>
                <a:r>
                  <a:rPr lang="en-US" sz="1800" dirty="0">
                    <a:solidFill>
                      <a:srgbClr val="FF0000"/>
                    </a:solidFill>
                    <a:latin typeface="Times New Roman" panose="02020603050405020304" pitchFamily="18" charset="0"/>
                  </a:rPr>
                  <a:t> is the eigenvalue while </a:t>
                </a:r>
                <a14:m>
                  <m:oMath xmlns:m="http://schemas.openxmlformats.org/officeDocument/2006/math">
                    <m:r>
                      <a:rPr lang="en-US" b="1" i="1">
                        <a:solidFill>
                          <a:srgbClr val="FF0000"/>
                        </a:solidFill>
                        <a:latin typeface="Cambria Math" panose="02040503050406030204" pitchFamily="18" charset="0"/>
                      </a:rPr>
                      <m:t>𝒂</m:t>
                    </m:r>
                  </m:oMath>
                </a14:m>
                <a:r>
                  <a:rPr lang="en-US" sz="1800" dirty="0">
                    <a:solidFill>
                      <a:srgbClr val="FF0000"/>
                    </a:solidFill>
                    <a:latin typeface="Times New Roman" panose="02020603050405020304" pitchFamily="18" charset="0"/>
                  </a:rPr>
                  <a:t> the eigenvector. </a:t>
                </a:r>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D3190CEC-056F-2C1B-7DB0-DEB0DAD50247}"/>
                  </a:ext>
                </a:extLst>
              </p:cNvPr>
              <p:cNvSpPr txBox="1">
                <a:spLocks noRot="1" noChangeAspect="1" noMove="1" noResize="1" noEditPoints="1" noAdjustHandles="1" noChangeArrowheads="1" noChangeShapeType="1" noTextEdit="1"/>
              </p:cNvSpPr>
              <p:nvPr/>
            </p:nvSpPr>
            <p:spPr bwMode="auto">
              <a:xfrm>
                <a:off x="381000" y="5377934"/>
                <a:ext cx="8507480" cy="369332"/>
              </a:xfrm>
              <a:prstGeom prst="rect">
                <a:avLst/>
              </a:prstGeom>
              <a:blipFill>
                <a:blip r:embed="rId7"/>
                <a:stretch>
                  <a:fillRect l="-74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0B6956B-B7CD-AA77-BAE2-78AB14F1CE8E}"/>
                  </a:ext>
                </a:extLst>
              </p:cNvPr>
              <p:cNvSpPr txBox="1"/>
              <p:nvPr/>
            </p:nvSpPr>
            <p:spPr bwMode="auto">
              <a:xfrm>
                <a:off x="451852" y="4480042"/>
                <a:ext cx="1223284"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𝑺</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1" i="1" smtClean="0">
                          <a:latin typeface="Cambria Math" panose="02040503050406030204" pitchFamily="18" charset="0"/>
                          <a:ea typeface="Cambria Math"/>
                        </a:rPr>
                        <m:t>𝒂</m:t>
                      </m:r>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A0B6956B-B7CD-AA77-BAE2-78AB14F1CE8E}"/>
                  </a:ext>
                </a:extLst>
              </p:cNvPr>
              <p:cNvSpPr txBox="1">
                <a:spLocks noRot="1" noChangeAspect="1" noMove="1" noResize="1" noEditPoints="1" noAdjustHandles="1" noChangeArrowheads="1" noChangeShapeType="1" noTextEdit="1"/>
              </p:cNvSpPr>
              <p:nvPr/>
            </p:nvSpPr>
            <p:spPr bwMode="auto">
              <a:xfrm>
                <a:off x="451852" y="4480042"/>
                <a:ext cx="1223284" cy="276999"/>
              </a:xfrm>
              <a:prstGeom prst="rect">
                <a:avLst/>
              </a:prstGeom>
              <a:blipFill>
                <a:blip r:embed="rId8"/>
                <a:stretch>
                  <a:fillRect l="-3093" t="-4348" r="-2062" b="-434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矩形 3">
                <a:extLst>
                  <a:ext uri="{FF2B5EF4-FFF2-40B4-BE49-F238E27FC236}">
                    <a16:creationId xmlns:a16="http://schemas.microsoft.com/office/drawing/2014/main" id="{B2CD6FB4-1259-DCE8-4A39-89DBF0EBBE97}"/>
                  </a:ext>
                </a:extLst>
              </p:cNvPr>
              <p:cNvSpPr>
                <a:spLocks noChangeArrowheads="1"/>
              </p:cNvSpPr>
              <p:nvPr/>
            </p:nvSpPr>
            <p:spPr bwMode="auto">
              <a:xfrm>
                <a:off x="386255" y="1807150"/>
                <a:ext cx="864433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None/>
                </a:pPr>
                <a:r>
                  <a:rPr lang="en-US" altLang="zh-TW" sz="1800" dirty="0"/>
                  <a:t>Elevate the real </a:t>
                </a:r>
                <a14:m>
                  <m:oMath xmlns:m="http://schemas.openxmlformats.org/officeDocument/2006/math">
                    <m:sSup>
                      <m:sSupPr>
                        <m:ctrlPr>
                          <a:rPr lang="en-US" altLang="zh-TW" sz="1800" b="0" i="1" dirty="0" smtClean="0">
                            <a:latin typeface="Cambria Math" panose="02040503050406030204" pitchFamily="18" charset="0"/>
                          </a:rPr>
                        </m:ctrlPr>
                      </m:sSupPr>
                      <m:e>
                        <m:r>
                          <a:rPr lang="en-US" altLang="zh-TW" sz="1800" i="1" dirty="0" smtClean="0">
                            <a:latin typeface="Cambria Math" panose="02040503050406030204" pitchFamily="18" charset="0"/>
                          </a:rPr>
                          <m:t>𝑥</m:t>
                        </m:r>
                      </m:e>
                      <m:sup>
                        <m:r>
                          <a:rPr lang="en-US" altLang="zh-TW" sz="1800" b="0" i="1" dirty="0" smtClean="0">
                            <a:latin typeface="Cambria Math" panose="02040503050406030204" pitchFamily="18" charset="0"/>
                          </a:rPr>
                          <m:t>′</m:t>
                        </m:r>
                      </m:sup>
                    </m:sSup>
                    <m:r>
                      <a:rPr lang="en-US" altLang="zh-TW" sz="1800" b="0" i="1" dirty="0" smtClean="0">
                        <a:latin typeface="Cambria Math" panose="02040503050406030204" pitchFamily="18" charset="0"/>
                      </a:rPr>
                      <m:t>𝑠</m:t>
                    </m:r>
                  </m:oMath>
                </a14:m>
                <a:r>
                  <a:rPr lang="en-US" altLang="zh-TW" sz="1800" dirty="0"/>
                  <a:t> into complex function. </a:t>
                </a:r>
                <a:r>
                  <a:rPr lang="en-US" altLang="zh-TW" sz="1800" dirty="0">
                    <a:cs typeface="Times New Roman" panose="02020603050405020304" pitchFamily="18" charset="0"/>
                  </a:rPr>
                  <a:t>Guess the solutions are the same exponential:</a:t>
                </a:r>
                <a:endParaRPr lang="en-US" sz="1800" dirty="0">
                  <a:cs typeface="Times New Roman" panose="02020603050405020304" pitchFamily="18" charset="0"/>
                </a:endParaRPr>
              </a:p>
            </p:txBody>
          </p:sp>
        </mc:Choice>
        <mc:Fallback xmlns="">
          <p:sp>
            <p:nvSpPr>
              <p:cNvPr id="11" name="矩形 3">
                <a:extLst>
                  <a:ext uri="{FF2B5EF4-FFF2-40B4-BE49-F238E27FC236}">
                    <a16:creationId xmlns:a16="http://schemas.microsoft.com/office/drawing/2014/main" id="{B2CD6FB4-1259-DCE8-4A39-89DBF0EBBE97}"/>
                  </a:ext>
                </a:extLst>
              </p:cNvPr>
              <p:cNvSpPr>
                <a:spLocks noRot="1" noChangeAspect="1" noMove="1" noResize="1" noEditPoints="1" noAdjustHandles="1" noChangeArrowheads="1" noChangeShapeType="1" noTextEdit="1"/>
              </p:cNvSpPr>
              <p:nvPr/>
            </p:nvSpPr>
            <p:spPr bwMode="auto">
              <a:xfrm>
                <a:off x="386255" y="1807150"/>
                <a:ext cx="8644337" cy="369332"/>
              </a:xfrm>
              <a:prstGeom prst="rect">
                <a:avLst/>
              </a:prstGeom>
              <a:blipFill>
                <a:blip r:embed="rId9"/>
                <a:stretch>
                  <a:fillRect l="-58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4" name="TextBox 13">
            <a:extLst>
              <a:ext uri="{FF2B5EF4-FFF2-40B4-BE49-F238E27FC236}">
                <a16:creationId xmlns:a16="http://schemas.microsoft.com/office/drawing/2014/main" id="{66D92D07-BA0A-923E-9352-30484F93552D}"/>
              </a:ext>
            </a:extLst>
          </p:cNvPr>
          <p:cNvSpPr txBox="1"/>
          <p:nvPr/>
        </p:nvSpPr>
        <p:spPr>
          <a:xfrm>
            <a:off x="417693" y="3457184"/>
            <a:ext cx="359228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Plug the guess into Eq.</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4E1FC32-2B14-CFF8-382E-5B5D6014EBB1}"/>
                  </a:ext>
                </a:extLst>
              </p:cNvPr>
              <p:cNvSpPr txBox="1"/>
              <p:nvPr/>
            </p:nvSpPr>
            <p:spPr>
              <a:xfrm>
                <a:off x="381000" y="2167998"/>
                <a:ext cx="7969048" cy="37824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solution can be written as a constant column vector </a:t>
                </a:r>
                <a14:m>
                  <m:oMath xmlns:m="http://schemas.openxmlformats.org/officeDocument/2006/math">
                    <m:r>
                      <a:rPr lang="en-US" b="1" i="1">
                        <a:latin typeface="Cambria Math" panose="02040503050406030204" pitchFamily="18" charset="0"/>
                      </a:rPr>
                      <m:t>𝒂</m:t>
                    </m:r>
                  </m:oMath>
                </a14:m>
                <a:r>
                  <a:rPr lang="en-US" dirty="0">
                    <a:latin typeface="Times New Roman" panose="02020603050405020304" pitchFamily="18" charset="0"/>
                    <a:cs typeface="Times New Roman" panose="02020603050405020304" pitchFamily="18" charset="0"/>
                  </a:rPr>
                  <a:t> times the usual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𝜔</m:t>
                        </m:r>
                        <m:r>
                          <a:rPr lang="en-US" i="1">
                            <a:latin typeface="Cambria Math" panose="02040503050406030204" pitchFamily="18" charset="0"/>
                            <a:ea typeface="Cambria Math" panose="02040503050406030204" pitchFamily="18" charset="0"/>
                          </a:rPr>
                          <m:t>𝑡</m:t>
                        </m:r>
                      </m:sup>
                    </m:sSup>
                    <m:r>
                      <a:rPr lang="en-US" b="0" i="1" smtClean="0">
                        <a:latin typeface="Cambria Math" panose="02040503050406030204" pitchFamily="18" charset="0"/>
                        <a:ea typeface="Cambria Math" panose="02040503050406030204" pitchFamily="18" charset="0"/>
                      </a:rPr>
                      <m:t>.</m:t>
                    </m:r>
                  </m:oMath>
                </a14:m>
                <a:endParaRPr lang="en-US" dirty="0">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C4E1FC32-2B14-CFF8-382E-5B5D6014EBB1}"/>
                  </a:ext>
                </a:extLst>
              </p:cNvPr>
              <p:cNvSpPr txBox="1">
                <a:spLocks noRot="1" noChangeAspect="1" noMove="1" noResize="1" noEditPoints="1" noAdjustHandles="1" noChangeArrowheads="1" noChangeShapeType="1" noTextEdit="1"/>
              </p:cNvSpPr>
              <p:nvPr/>
            </p:nvSpPr>
            <p:spPr>
              <a:xfrm>
                <a:off x="381000" y="2167998"/>
                <a:ext cx="7969048" cy="378245"/>
              </a:xfrm>
              <a:prstGeom prst="rect">
                <a:avLst/>
              </a:prstGeom>
              <a:blipFill>
                <a:blip r:embed="rId10"/>
                <a:stretch>
                  <a:fillRect l="-796" t="-3226"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D369725-72C2-F247-0F11-6CB155FA24B2}"/>
                  </a:ext>
                </a:extLst>
              </p:cNvPr>
              <p:cNvSpPr txBox="1"/>
              <p:nvPr/>
            </p:nvSpPr>
            <p:spPr>
              <a:xfrm>
                <a:off x="404648" y="2540010"/>
                <a:ext cx="4572000" cy="369332"/>
              </a:xfrm>
              <a:prstGeom prst="rect">
                <a:avLst/>
              </a:prstGeom>
              <a:noFill/>
            </p:spPr>
            <p:txBody>
              <a:bodyPr wrap="square">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𝜔</m:t>
                    </m:r>
                  </m:oMath>
                </a14:m>
                <a:r>
                  <a:rPr lang="en-US" dirty="0">
                    <a:latin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a:t>
                </a:r>
                <a14:m>
                  <m:oMath xmlns:m="http://schemas.openxmlformats.org/officeDocument/2006/math">
                    <m:r>
                      <a:rPr lang="en-US" b="1" i="1">
                        <a:latin typeface="Cambria Math" panose="02040503050406030204" pitchFamily="18" charset="0"/>
                      </a:rPr>
                      <m:t>𝒂</m:t>
                    </m:r>
                  </m:oMath>
                </a14:m>
                <a:r>
                  <a:rPr lang="en-US" dirty="0">
                    <a:latin typeface="Times New Roman" panose="02020603050405020304" pitchFamily="18" charset="0"/>
                    <a:cs typeface="Times New Roman" panose="02020603050405020304" pitchFamily="18" charset="0"/>
                  </a:rPr>
                  <a:t> are to be determined.</a:t>
                </a:r>
              </a:p>
            </p:txBody>
          </p:sp>
        </mc:Choice>
        <mc:Fallback xmlns="">
          <p:sp>
            <p:nvSpPr>
              <p:cNvPr id="17" name="TextBox 16">
                <a:extLst>
                  <a:ext uri="{FF2B5EF4-FFF2-40B4-BE49-F238E27FC236}">
                    <a16:creationId xmlns:a16="http://schemas.microsoft.com/office/drawing/2014/main" id="{8D369725-72C2-F247-0F11-6CB155FA24B2}"/>
                  </a:ext>
                </a:extLst>
              </p:cNvPr>
              <p:cNvSpPr txBox="1">
                <a:spLocks noRot="1" noChangeAspect="1" noMove="1" noResize="1" noEditPoints="1" noAdjustHandles="1" noChangeArrowheads="1" noChangeShapeType="1" noTextEdit="1"/>
              </p:cNvSpPr>
              <p:nvPr/>
            </p:nvSpPr>
            <p:spPr>
              <a:xfrm>
                <a:off x="404648" y="2540010"/>
                <a:ext cx="4572000" cy="369332"/>
              </a:xfrm>
              <a:prstGeom prst="rect">
                <a:avLst/>
              </a:prstGeom>
              <a:blipFill>
                <a:blip r:embed="rId11"/>
                <a:stretch>
                  <a:fillRect t="-10345" b="-24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381E218-8CC6-8E44-0A71-25AE9A45976A}"/>
                  </a:ext>
                </a:extLst>
              </p:cNvPr>
              <p:cNvSpPr txBox="1"/>
              <p:nvPr/>
            </p:nvSpPr>
            <p:spPr bwMode="auto">
              <a:xfrm>
                <a:off x="451852" y="4891875"/>
                <a:ext cx="1777153"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b="1" i="1" smtClean="0">
                              <a:latin typeface="Cambria Math" panose="02040503050406030204" pitchFamily="18" charset="0"/>
                            </a:rPr>
                          </m:ctrlPr>
                        </m:dPr>
                        <m:e>
                          <m:r>
                            <a:rPr lang="en-US" b="1" i="1">
                              <a:latin typeface="Cambria Math" panose="02040503050406030204" pitchFamily="18" charset="0"/>
                            </a:rPr>
                            <m:t>𝑺</m:t>
                          </m:r>
                          <m:r>
                            <a:rPr lang="en-US" b="1"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r>
                            <a:rPr lang="en-US" altLang="zh-TW" b="1" i="1">
                              <a:latin typeface="Cambria Math" panose="02040503050406030204" pitchFamily="18" charset="0"/>
                              <a:ea typeface="Cambria Math"/>
                            </a:rPr>
                            <m:t>𝑰</m:t>
                          </m:r>
                        </m:e>
                      </m:d>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r>
                        <a:rPr lang="en-US" altLang="zh-TW" sz="1800" i="1" smtClean="0">
                          <a:latin typeface="Cambria Math" panose="02040503050406030204" pitchFamily="18" charset="0"/>
                          <a:ea typeface="Cambria Math"/>
                        </a:rPr>
                        <m:t>0</m:t>
                      </m:r>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E381E218-8CC6-8E44-0A71-25AE9A45976A}"/>
                  </a:ext>
                </a:extLst>
              </p:cNvPr>
              <p:cNvSpPr txBox="1">
                <a:spLocks noRot="1" noChangeAspect="1" noMove="1" noResize="1" noEditPoints="1" noAdjustHandles="1" noChangeArrowheads="1" noChangeShapeType="1" noTextEdit="1"/>
              </p:cNvSpPr>
              <p:nvPr/>
            </p:nvSpPr>
            <p:spPr bwMode="auto">
              <a:xfrm>
                <a:off x="451852" y="4891875"/>
                <a:ext cx="1777153" cy="276999"/>
              </a:xfrm>
              <a:prstGeom prst="rect">
                <a:avLst/>
              </a:prstGeom>
              <a:blipFill>
                <a:blip r:embed="rId12"/>
                <a:stretch>
                  <a:fillRect r="-2128" b="-41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A787E30-2A33-6ADE-E842-B016850DE7F8}"/>
                  </a:ext>
                </a:extLst>
              </p:cNvPr>
              <p:cNvSpPr txBox="1"/>
              <p:nvPr/>
            </p:nvSpPr>
            <p:spPr bwMode="auto">
              <a:xfrm>
                <a:off x="4070068" y="4165052"/>
                <a:ext cx="4279980" cy="1183978"/>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r>
                                  <a:rPr lang="en-US" altLang="zh-TW" b="0" i="1" smtClean="0">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e>
                                <m:r>
                                  <a:rPr lang="en-US" altLang="zh-TW" i="1">
                                    <a:latin typeface="Cambria Math" panose="02040503050406030204" pitchFamily="18" charset="0"/>
                                  </a:rPr>
                                  <m:t>−</m:t>
                                </m:r>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mr>
                            <m:mr>
                              <m:e>
                                <m:r>
                                  <a:rPr lang="en-US" altLang="zh-TW" i="1">
                                    <a:latin typeface="Cambria Math" panose="02040503050406030204" pitchFamily="18" charset="0"/>
                                  </a:rPr>
                                  <m:t>−</m:t>
                                </m:r>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e>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3</m:t>
                                        </m:r>
                                      </m:sub>
                                    </m:sSub>
                                  </m:num>
                                  <m:den>
                                    <m:r>
                                      <a:rPr lang="en-US" altLang="zh-TW" i="1">
                                        <a:latin typeface="Cambria Math" panose="02040503050406030204" pitchFamily="18" charset="0"/>
                                      </a:rPr>
                                      <m:t>𝑚</m:t>
                                    </m:r>
                                  </m:den>
                                </m:f>
                                <m:r>
                                  <a:rPr lang="en-US" altLang="zh-TW" b="0" i="1" smtClean="0">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m:t>
                      </m:r>
                      <m:r>
                        <a:rPr lang="en-US"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3A787E30-2A33-6ADE-E842-B016850DE7F8}"/>
                  </a:ext>
                </a:extLst>
              </p:cNvPr>
              <p:cNvSpPr txBox="1">
                <a:spLocks noRot="1" noChangeAspect="1" noMove="1" noResize="1" noEditPoints="1" noAdjustHandles="1" noChangeArrowheads="1" noChangeShapeType="1" noTextEdit="1"/>
              </p:cNvSpPr>
              <p:nvPr/>
            </p:nvSpPr>
            <p:spPr bwMode="auto">
              <a:xfrm>
                <a:off x="4070068" y="4165052"/>
                <a:ext cx="4279980" cy="1183978"/>
              </a:xfrm>
              <a:prstGeom prst="rect">
                <a:avLst/>
              </a:prstGeom>
              <a:blipFill>
                <a:blip r:embed="rId13"/>
                <a:stretch>
                  <a:fillRect b="-1064"/>
                </a:stretch>
              </a:blipFill>
              <a:ln>
                <a:noFill/>
              </a:ln>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2D3A694D-3B3D-E1F2-777A-9675F0AE1C27}"/>
              </a:ext>
            </a:extLst>
          </p:cNvPr>
          <p:cNvCxnSpPr>
            <a:endCxn id="14" idx="3"/>
          </p:cNvCxnSpPr>
          <p:nvPr/>
        </p:nvCxnSpPr>
        <p:spPr>
          <a:xfrm flipV="1">
            <a:off x="1776306" y="3641850"/>
            <a:ext cx="2233673" cy="9766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BA6CBB7-99CE-5943-298F-3EC02C8C63D9}"/>
              </a:ext>
            </a:extLst>
          </p:cNvPr>
          <p:cNvCxnSpPr>
            <a:cxnSpLocks/>
          </p:cNvCxnSpPr>
          <p:nvPr/>
        </p:nvCxnSpPr>
        <p:spPr>
          <a:xfrm flipV="1">
            <a:off x="2234770" y="4794521"/>
            <a:ext cx="1775209" cy="2907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D34426D-09F5-A064-2C34-FF08BDF19037}"/>
              </a:ext>
            </a:extLst>
          </p:cNvPr>
          <p:cNvPicPr>
            <a:picLocks noChangeAspect="1"/>
          </p:cNvPicPr>
          <p:nvPr/>
        </p:nvPicPr>
        <p:blipFill>
          <a:blip r:embed="rId14"/>
          <a:srcRect l="19221" t="30880" r="21183" b="45307"/>
          <a:stretch>
            <a:fillRect/>
          </a:stretch>
        </p:blipFill>
        <p:spPr>
          <a:xfrm>
            <a:off x="2412477" y="838200"/>
            <a:ext cx="3892136" cy="869540"/>
          </a:xfrm>
          <a:prstGeom prst="rect">
            <a:avLst/>
          </a:prstGeom>
        </p:spPr>
      </p:pic>
    </p:spTree>
    <p:extLst>
      <p:ext uri="{BB962C8B-B14F-4D97-AF65-F5344CB8AC3E}">
        <p14:creationId xmlns:p14="http://schemas.microsoft.com/office/powerpoint/2010/main" val="88308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 calcmode="lin" valueType="num">
                                      <p:cBhvr additive="base">
                                        <p:cTn id="3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ppt_x"/>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P spid="10" grpId="0"/>
      <p:bldP spid="8" grpId="0" animBg="1"/>
      <p:bldP spid="11" grpId="0"/>
      <p:bldP spid="15" grpId="0"/>
      <p:bldP spid="17" grpId="0"/>
      <p:bldP spid="4"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8FB921C-189B-64AB-35B2-38F77B9E390C}"/>
                  </a:ext>
                </a:extLst>
              </p:cNvPr>
              <p:cNvSpPr txBox="1"/>
              <p:nvPr/>
            </p:nvSpPr>
            <p:spPr>
              <a:xfrm>
                <a:off x="755510" y="2274416"/>
                <a:ext cx="785719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Unless, </a:t>
                </a:r>
                <a:r>
                  <a:rPr lang="en-US" dirty="0">
                    <a:solidFill>
                      <a:srgbClr val="FF0000"/>
                    </a:solidFill>
                    <a:latin typeface="Times New Roman" panose="02020603050405020304" pitchFamily="18" charset="0"/>
                    <a:cs typeface="Times New Roman" panose="02020603050405020304" pitchFamily="18" charset="0"/>
                  </a:rPr>
                  <a:t>determinant </a:t>
                </a:r>
                <a14:m>
                  <m:oMath xmlns:m="http://schemas.openxmlformats.org/officeDocument/2006/math">
                    <m:d>
                      <m:dPr>
                        <m:begChr m:val="|"/>
                        <m:endChr m:val="|"/>
                        <m:ctrlPr>
                          <a:rPr lang="en-US" i="1" smtClean="0">
                            <a:solidFill>
                              <a:srgbClr val="FF0000"/>
                            </a:solidFill>
                            <a:latin typeface="Cambria Math" panose="02040503050406030204" pitchFamily="18" charset="0"/>
                            <a:cs typeface="Times New Roman" panose="02020603050405020304" pitchFamily="18" charset="0"/>
                          </a:rPr>
                        </m:ctrlPr>
                      </m:dPr>
                      <m:e>
                        <m:r>
                          <a:rPr lang="en-US" b="1" i="1" smtClean="0">
                            <a:solidFill>
                              <a:srgbClr val="FF0000"/>
                            </a:solidFill>
                            <a:latin typeface="Cambria Math" panose="02040503050406030204" pitchFamily="18" charset="0"/>
                          </a:rPr>
                          <m:t>𝑺</m:t>
                        </m:r>
                        <m:r>
                          <a:rPr lang="en-US" b="1" i="1">
                            <a:solidFill>
                              <a:srgbClr val="FF0000"/>
                            </a:solidFill>
                            <a:latin typeface="Cambria Math" panose="02040503050406030204" pitchFamily="18" charset="0"/>
                          </a:rPr>
                          <m:t>−</m:t>
                        </m:r>
                        <m:sSup>
                          <m:sSupPr>
                            <m:ctrlPr>
                              <a:rPr lang="en-US" altLang="zh-TW" i="1">
                                <a:solidFill>
                                  <a:srgbClr val="FF0000"/>
                                </a:solidFill>
                                <a:latin typeface="Cambria Math" panose="02040503050406030204" pitchFamily="18" charset="0"/>
                                <a:ea typeface="Cambria Math"/>
                              </a:rPr>
                            </m:ctrlPr>
                          </m:sSupPr>
                          <m:e>
                            <m:r>
                              <a:rPr lang="en-US" altLang="zh-TW" i="1">
                                <a:solidFill>
                                  <a:srgbClr val="FF0000"/>
                                </a:solidFill>
                                <a:latin typeface="Cambria Math" panose="02040503050406030204" pitchFamily="18" charset="0"/>
                                <a:ea typeface="Cambria Math" panose="02040503050406030204" pitchFamily="18" charset="0"/>
                              </a:rPr>
                              <m:t>𝜔</m:t>
                            </m:r>
                          </m:e>
                          <m:sup>
                            <m:r>
                              <a:rPr lang="en-US" altLang="zh-TW" i="1">
                                <a:solidFill>
                                  <a:srgbClr val="FF0000"/>
                                </a:solidFill>
                                <a:latin typeface="Cambria Math" panose="02040503050406030204" pitchFamily="18" charset="0"/>
                                <a:ea typeface="Cambria Math"/>
                              </a:rPr>
                              <m:t>2</m:t>
                            </m:r>
                          </m:sup>
                        </m:sSup>
                      </m:e>
                    </m:d>
                    <m:r>
                      <a:rPr lang="en-US" b="0" i="1" smtClean="0">
                        <a:solidFill>
                          <a:srgbClr val="FF0000"/>
                        </a:solidFill>
                        <a:latin typeface="Cambria Math" panose="02040503050406030204" pitchFamily="18" charset="0"/>
                        <a:cs typeface="Times New Roman" panose="02020603050405020304" pitchFamily="18" charset="0"/>
                      </a:rPr>
                      <m:t>=0.</m:t>
                    </m:r>
                  </m:oMath>
                </a14:m>
                <a:r>
                  <a:rPr lang="en-US" dirty="0">
                    <a:latin typeface="Times New Roman" panose="02020603050405020304" pitchFamily="18" charset="0"/>
                    <a:cs typeface="Times New Roman" panose="02020603050405020304" pitchFamily="18" charset="0"/>
                  </a:rPr>
                  <a:t> Then inverse matrix </a:t>
                </a:r>
                <a14:m>
                  <m:oMath xmlns:m="http://schemas.openxmlformats.org/officeDocument/2006/math">
                    <m:sSup>
                      <m:sSupPr>
                        <m:ctrlPr>
                          <a:rPr lang="en-US" altLang="zh-TW" b="1" i="1">
                            <a:latin typeface="Cambria Math" panose="02040503050406030204" pitchFamily="18" charset="0"/>
                            <a:ea typeface="Cambria Math"/>
                          </a:rPr>
                        </m:ctrlPr>
                      </m:sSupPr>
                      <m:e>
                        <m:d>
                          <m:dPr>
                            <m:ctrlPr>
                              <a:rPr lang="en-US" b="1" i="1">
                                <a:latin typeface="Cambria Math" panose="02040503050406030204" pitchFamily="18" charset="0"/>
                              </a:rPr>
                            </m:ctrlPr>
                          </m:dPr>
                          <m:e>
                            <m:r>
                              <a:rPr lang="en-US" b="1" i="1" smtClean="0">
                                <a:latin typeface="Cambria Math" panose="02040503050406030204" pitchFamily="18" charset="0"/>
                              </a:rPr>
                              <m:t>𝑺</m:t>
                            </m:r>
                            <m:r>
                              <a:rPr lang="en-US" b="1"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d>
                      </m:e>
                      <m:sup>
                        <m:r>
                          <a:rPr lang="en-US" altLang="zh-TW" i="1">
                            <a:latin typeface="Cambria Math" panose="02040503050406030204" pitchFamily="18" charset="0"/>
                            <a:ea typeface="Cambria Math"/>
                          </a:rPr>
                          <m:t>−1</m:t>
                        </m:r>
                      </m:sup>
                    </m:sSup>
                  </m:oMath>
                </a14:m>
                <a:r>
                  <a:rPr lang="en-US" dirty="0">
                    <a:latin typeface="Times New Roman" panose="02020603050405020304" pitchFamily="18" charset="0"/>
                    <a:cs typeface="Times New Roman" panose="02020603050405020304" pitchFamily="18" charset="0"/>
                  </a:rPr>
                  <a:t> does not exist. </a:t>
                </a:r>
              </a:p>
            </p:txBody>
          </p:sp>
        </mc:Choice>
        <mc:Fallback xmlns="">
          <p:sp>
            <p:nvSpPr>
              <p:cNvPr id="2" name="TextBox 1">
                <a:extLst>
                  <a:ext uri="{FF2B5EF4-FFF2-40B4-BE49-F238E27FC236}">
                    <a16:creationId xmlns:a16="http://schemas.microsoft.com/office/drawing/2014/main" id="{98FB921C-189B-64AB-35B2-38F77B9E390C}"/>
                  </a:ext>
                </a:extLst>
              </p:cNvPr>
              <p:cNvSpPr txBox="1">
                <a:spLocks noRot="1" noChangeAspect="1" noMove="1" noResize="1" noEditPoints="1" noAdjustHandles="1" noChangeArrowheads="1" noChangeShapeType="1" noTextEdit="1"/>
              </p:cNvSpPr>
              <p:nvPr/>
            </p:nvSpPr>
            <p:spPr>
              <a:xfrm>
                <a:off x="755510" y="2274416"/>
                <a:ext cx="7857194" cy="369332"/>
              </a:xfrm>
              <a:prstGeom prst="rect">
                <a:avLst/>
              </a:prstGeom>
              <a:blipFill>
                <a:blip r:embed="rId2"/>
                <a:stretch>
                  <a:fillRect l="-645" t="-6667" r="-484"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F4F03DF-F82A-40D6-6700-F7B1BA8DF2AD}"/>
                  </a:ext>
                </a:extLst>
              </p:cNvPr>
              <p:cNvSpPr txBox="1"/>
              <p:nvPr/>
            </p:nvSpPr>
            <p:spPr>
              <a:xfrm>
                <a:off x="755509" y="2685254"/>
                <a:ext cx="6494591"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Only in this case would </a:t>
                </a:r>
                <a14:m>
                  <m:oMath xmlns:m="http://schemas.openxmlformats.org/officeDocument/2006/math">
                    <m:r>
                      <a:rPr lang="en-US" b="1" i="1">
                        <a:latin typeface="Cambria Math" panose="02040503050406030204" pitchFamily="18" charset="0"/>
                      </a:rPr>
                      <m:t>𝒂</m:t>
                    </m:r>
                  </m:oMath>
                </a14:m>
                <a:r>
                  <a:rPr lang="en-US" dirty="0">
                    <a:latin typeface="Times New Roman" panose="02020603050405020304" pitchFamily="18" charset="0"/>
                    <a:cs typeface="Times New Roman" panose="02020603050405020304" pitchFamily="18" charset="0"/>
                  </a:rPr>
                  <a:t> have nontrivial solutions.</a:t>
                </a:r>
                <a:endParaRPr lang="en-US"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8F4F03DF-F82A-40D6-6700-F7B1BA8DF2AD}"/>
                  </a:ext>
                </a:extLst>
              </p:cNvPr>
              <p:cNvSpPr txBox="1">
                <a:spLocks noRot="1" noChangeAspect="1" noMove="1" noResize="1" noEditPoints="1" noAdjustHandles="1" noChangeArrowheads="1" noChangeShapeType="1" noTextEdit="1"/>
              </p:cNvSpPr>
              <p:nvPr/>
            </p:nvSpPr>
            <p:spPr>
              <a:xfrm>
                <a:off x="755509" y="2685254"/>
                <a:ext cx="6494591" cy="369332"/>
              </a:xfrm>
              <a:prstGeom prst="rect">
                <a:avLst/>
              </a:prstGeom>
              <a:blipFill>
                <a:blip r:embed="rId3"/>
                <a:stretch>
                  <a:fillRect l="-781"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A7B4268-5521-CC8A-B27D-EFBB8F88E52B}"/>
                  </a:ext>
                </a:extLst>
              </p:cNvPr>
              <p:cNvSpPr txBox="1"/>
              <p:nvPr/>
            </p:nvSpPr>
            <p:spPr>
              <a:xfrm>
                <a:off x="769011" y="3362446"/>
                <a:ext cx="1676400" cy="369332"/>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tx1"/>
                              </a:solidFill>
                              <a:latin typeface="Cambria Math" panose="02040503050406030204" pitchFamily="18" charset="0"/>
                              <a:cs typeface="Times New Roman" panose="02020603050405020304" pitchFamily="18" charset="0"/>
                            </a:rPr>
                          </m:ctrlPr>
                        </m:dPr>
                        <m:e>
                          <m:r>
                            <a:rPr lang="en-US" b="1" i="1" smtClean="0">
                              <a:solidFill>
                                <a:schemeClr val="tx1"/>
                              </a:solidFill>
                              <a:latin typeface="Cambria Math" panose="02040503050406030204" pitchFamily="18" charset="0"/>
                            </a:rPr>
                            <m:t>𝑺</m:t>
                          </m:r>
                          <m:r>
                            <a:rPr lang="en-US" b="1" i="1">
                              <a:solidFill>
                                <a:schemeClr val="tx1"/>
                              </a:solidFill>
                              <a:latin typeface="Cambria Math" panose="02040503050406030204" pitchFamily="18" charset="0"/>
                            </a:rPr>
                            <m:t>−</m:t>
                          </m:r>
                          <m:sSup>
                            <m:sSupPr>
                              <m:ctrlPr>
                                <a:rPr lang="en-US" altLang="zh-TW" i="1">
                                  <a:solidFill>
                                    <a:schemeClr val="tx1"/>
                                  </a:solidFill>
                                  <a:latin typeface="Cambria Math" panose="02040503050406030204" pitchFamily="18" charset="0"/>
                                  <a:ea typeface="Cambria Math"/>
                                </a:rPr>
                              </m:ctrlPr>
                            </m:sSupPr>
                            <m:e>
                              <m:r>
                                <a:rPr lang="en-US" altLang="zh-TW" i="1">
                                  <a:solidFill>
                                    <a:schemeClr val="tx1"/>
                                  </a:solidFill>
                                  <a:latin typeface="Cambria Math" panose="02040503050406030204" pitchFamily="18" charset="0"/>
                                  <a:ea typeface="Cambria Math" panose="02040503050406030204" pitchFamily="18" charset="0"/>
                                </a:rPr>
                                <m:t>𝜔</m:t>
                              </m:r>
                            </m:e>
                            <m:sup>
                              <m:r>
                                <a:rPr lang="en-US" altLang="zh-TW" i="1">
                                  <a:solidFill>
                                    <a:schemeClr val="tx1"/>
                                  </a:solidFill>
                                  <a:latin typeface="Cambria Math" panose="02040503050406030204" pitchFamily="18" charset="0"/>
                                  <a:ea typeface="Cambria Math"/>
                                </a:rPr>
                                <m:t>2</m:t>
                              </m:r>
                            </m:sup>
                          </m:sSup>
                          <m:r>
                            <a:rPr lang="en-US" altLang="zh-TW" b="1" i="1" smtClean="0">
                              <a:solidFill>
                                <a:schemeClr val="tx1"/>
                              </a:solidFill>
                              <a:latin typeface="Cambria Math" panose="02040503050406030204" pitchFamily="18" charset="0"/>
                              <a:ea typeface="Cambria Math"/>
                            </a:rPr>
                            <m:t>𝑰</m:t>
                          </m:r>
                        </m:e>
                      </m:d>
                      <m:r>
                        <a:rPr lang="en-US" b="0" i="1" smtClean="0">
                          <a:solidFill>
                            <a:schemeClr val="tx1"/>
                          </a:solidFill>
                          <a:latin typeface="Cambria Math" panose="02040503050406030204" pitchFamily="18" charset="0"/>
                          <a:cs typeface="Times New Roman" panose="02020603050405020304" pitchFamily="18" charset="0"/>
                        </a:rPr>
                        <m:t>=0</m:t>
                      </m:r>
                    </m:oMath>
                  </m:oMathPara>
                </a14:m>
                <a:endParaRPr lang="en-US" dirty="0">
                  <a:solidFill>
                    <a:schemeClr val="tx1"/>
                  </a:solidFill>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6A7B4268-5521-CC8A-B27D-EFBB8F88E52B}"/>
                  </a:ext>
                </a:extLst>
              </p:cNvPr>
              <p:cNvSpPr txBox="1">
                <a:spLocks noRot="1" noChangeAspect="1" noMove="1" noResize="1" noEditPoints="1" noAdjustHandles="1" noChangeArrowheads="1" noChangeShapeType="1" noTextEdit="1"/>
              </p:cNvSpPr>
              <p:nvPr/>
            </p:nvSpPr>
            <p:spPr>
              <a:xfrm>
                <a:off x="769011" y="3362446"/>
                <a:ext cx="1676400" cy="369332"/>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DB716FB-53BB-0956-F18C-08E963383C53}"/>
                  </a:ext>
                </a:extLst>
              </p:cNvPr>
              <p:cNvSpPr txBox="1"/>
              <p:nvPr/>
            </p:nvSpPr>
            <p:spPr>
              <a:xfrm>
                <a:off x="723611" y="4231978"/>
                <a:ext cx="7994622" cy="37305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is a second order equation for </a:t>
                </a:r>
                <a14:m>
                  <m:oMath xmlns:m="http://schemas.openxmlformats.org/officeDocument/2006/math">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oMath>
                </a14:m>
                <a:r>
                  <a:rPr lang="en-US" dirty="0">
                    <a:latin typeface="Times New Roman" panose="02020603050405020304" pitchFamily="18" charset="0"/>
                  </a:rPr>
                  <a:t> </a:t>
                </a:r>
                <a:r>
                  <a:rPr lang="en-US" dirty="0">
                    <a:latin typeface="Times New Roman" panose="02020603050405020304" pitchFamily="18" charset="0"/>
                    <a:cs typeface="Times New Roman" panose="02020603050405020304" pitchFamily="18" charset="0"/>
                  </a:rPr>
                  <a:t>usually with two solutions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ea typeface="Cambria Math" panose="02040503050406030204" pitchFamily="18" charset="0"/>
                          </a:rPr>
                          <m:t>1</m:t>
                        </m:r>
                      </m:sub>
                      <m:sup>
                        <m:r>
                          <a:rPr lang="en-US" i="1">
                            <a:latin typeface="Cambria Math" panose="02040503050406030204" pitchFamily="18" charset="0"/>
                          </a:rPr>
                          <m:t>2</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2</m:t>
                        </m:r>
                      </m:sub>
                      <m:sup>
                        <m:r>
                          <a:rPr lang="en-US" i="1">
                            <a:latin typeface="Cambria Math" panose="02040503050406030204" pitchFamily="18" charset="0"/>
                          </a:rPr>
                          <m:t>2</m:t>
                        </m:r>
                      </m:sup>
                    </m:sSubSup>
                  </m:oMath>
                </a14:m>
                <a:r>
                  <a:rPr lang="en-US" dirty="0">
                    <a:latin typeface="Times New Roman" panose="02020603050405020304" pitchFamily="18" charset="0"/>
                    <a:cs typeface="Times New Roman" panose="02020603050405020304" pitchFamily="18" charset="0"/>
                  </a:rPr>
                  <a:t>.</a:t>
                </a:r>
              </a:p>
            </p:txBody>
          </p:sp>
        </mc:Choice>
        <mc:Fallback xmlns="">
          <p:sp>
            <p:nvSpPr>
              <p:cNvPr id="5" name="TextBox 4">
                <a:extLst>
                  <a:ext uri="{FF2B5EF4-FFF2-40B4-BE49-F238E27FC236}">
                    <a16:creationId xmlns:a16="http://schemas.microsoft.com/office/drawing/2014/main" id="{6DB716FB-53BB-0956-F18C-08E963383C53}"/>
                  </a:ext>
                </a:extLst>
              </p:cNvPr>
              <p:cNvSpPr txBox="1">
                <a:spLocks noRot="1" noChangeAspect="1" noMove="1" noResize="1" noEditPoints="1" noAdjustHandles="1" noChangeArrowheads="1" noChangeShapeType="1" noTextEdit="1"/>
              </p:cNvSpPr>
              <p:nvPr/>
            </p:nvSpPr>
            <p:spPr>
              <a:xfrm>
                <a:off x="723611" y="4231978"/>
                <a:ext cx="7994622" cy="373051"/>
              </a:xfrm>
              <a:prstGeom prst="rect">
                <a:avLst/>
              </a:prstGeom>
              <a:blipFill>
                <a:blip r:embed="rId5"/>
                <a:stretch>
                  <a:fillRect l="-794" t="-3333"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F233ED2-54A0-B199-9E53-56BA6CC85EC4}"/>
                  </a:ext>
                </a:extLst>
              </p:cNvPr>
              <p:cNvSpPr txBox="1"/>
              <p:nvPr/>
            </p:nvSpPr>
            <p:spPr bwMode="auto">
              <a:xfrm>
                <a:off x="851935" y="1300209"/>
                <a:ext cx="1777153"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b="1" i="1" smtClean="0">
                              <a:latin typeface="Cambria Math" panose="02040503050406030204" pitchFamily="18" charset="0"/>
                            </a:rPr>
                          </m:ctrlPr>
                        </m:dPr>
                        <m:e>
                          <m:r>
                            <a:rPr lang="en-US" b="1" i="1">
                              <a:latin typeface="Cambria Math" panose="02040503050406030204" pitchFamily="18" charset="0"/>
                            </a:rPr>
                            <m:t>𝑺</m:t>
                          </m:r>
                          <m:r>
                            <a:rPr lang="en-US" b="1"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r>
                            <a:rPr lang="en-US" altLang="zh-TW" b="1" i="1">
                              <a:latin typeface="Cambria Math" panose="02040503050406030204" pitchFamily="18" charset="0"/>
                              <a:ea typeface="Cambria Math"/>
                            </a:rPr>
                            <m:t>𝑰</m:t>
                          </m:r>
                        </m:e>
                      </m:d>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r>
                        <a:rPr lang="en-US" altLang="zh-TW" sz="1800" i="1" smtClean="0">
                          <a:latin typeface="Cambria Math" panose="02040503050406030204" pitchFamily="18" charset="0"/>
                          <a:ea typeface="Cambria Math"/>
                        </a:rPr>
                        <m:t>0</m:t>
                      </m:r>
                    </m:oMath>
                  </m:oMathPara>
                </a14:m>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0F233ED2-54A0-B199-9E53-56BA6CC85EC4}"/>
                  </a:ext>
                </a:extLst>
              </p:cNvPr>
              <p:cNvSpPr txBox="1">
                <a:spLocks noRot="1" noChangeAspect="1" noMove="1" noResize="1" noEditPoints="1" noAdjustHandles="1" noChangeArrowheads="1" noChangeShapeType="1" noTextEdit="1"/>
              </p:cNvSpPr>
              <p:nvPr/>
            </p:nvSpPr>
            <p:spPr bwMode="auto">
              <a:xfrm>
                <a:off x="851935" y="1300209"/>
                <a:ext cx="1777153" cy="276999"/>
              </a:xfrm>
              <a:prstGeom prst="rect">
                <a:avLst/>
              </a:prstGeom>
              <a:blipFill>
                <a:blip r:embed="rId6"/>
                <a:stretch>
                  <a:fillRect t="-4348" r="-2857" b="-434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931F0D9-43FF-A1C4-B9C3-56951236958B}"/>
                  </a:ext>
                </a:extLst>
              </p:cNvPr>
              <p:cNvSpPr txBox="1"/>
              <p:nvPr/>
            </p:nvSpPr>
            <p:spPr bwMode="auto">
              <a:xfrm>
                <a:off x="4032109" y="836342"/>
                <a:ext cx="4279980" cy="1183978"/>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r>
                                  <a:rPr lang="en-US" altLang="zh-TW" b="0" i="1" smtClean="0">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e>
                                <m:r>
                                  <a:rPr lang="en-US" altLang="zh-TW" i="1">
                                    <a:latin typeface="Cambria Math" panose="02040503050406030204" pitchFamily="18" charset="0"/>
                                  </a:rPr>
                                  <m:t>−</m:t>
                                </m:r>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mr>
                            <m:mr>
                              <m:e>
                                <m:r>
                                  <a:rPr lang="en-US" altLang="zh-TW" i="1">
                                    <a:latin typeface="Cambria Math" panose="02040503050406030204" pitchFamily="18" charset="0"/>
                                  </a:rPr>
                                  <m:t>−</m:t>
                                </m:r>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e>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3</m:t>
                                        </m:r>
                                      </m:sub>
                                    </m:sSub>
                                  </m:num>
                                  <m:den>
                                    <m:r>
                                      <a:rPr lang="en-US" altLang="zh-TW" i="1">
                                        <a:latin typeface="Cambria Math" panose="02040503050406030204" pitchFamily="18" charset="0"/>
                                      </a:rPr>
                                      <m:t>𝑚</m:t>
                                    </m:r>
                                  </m:den>
                                </m:f>
                                <m:r>
                                  <a:rPr lang="en-US" altLang="zh-TW" b="0" i="1" smtClean="0">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mr>
                          </m:m>
                        </m:e>
                      </m:d>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r>
                        <a:rPr lang="en-US" altLang="zh-TW" b="0" i="1" smtClean="0">
                          <a:latin typeface="Cambria Math" panose="02040503050406030204" pitchFamily="18" charset="0"/>
                        </a:rPr>
                        <m:t>=</m:t>
                      </m:r>
                      <m:r>
                        <a:rPr lang="en-US"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3931F0D9-43FF-A1C4-B9C3-56951236958B}"/>
                  </a:ext>
                </a:extLst>
              </p:cNvPr>
              <p:cNvSpPr txBox="1">
                <a:spLocks noRot="1" noChangeAspect="1" noMove="1" noResize="1" noEditPoints="1" noAdjustHandles="1" noChangeArrowheads="1" noChangeShapeType="1" noTextEdit="1"/>
              </p:cNvSpPr>
              <p:nvPr/>
            </p:nvSpPr>
            <p:spPr bwMode="auto">
              <a:xfrm>
                <a:off x="4032109" y="836342"/>
                <a:ext cx="4279980" cy="1183978"/>
              </a:xfrm>
              <a:prstGeom prst="rect">
                <a:avLst/>
              </a:prstGeom>
              <a:blipFill>
                <a:blip r:embed="rId7"/>
                <a:stretch>
                  <a:fillRect b="-106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16DD055-04BB-6388-FA53-2520C5391298}"/>
                  </a:ext>
                </a:extLst>
              </p:cNvPr>
              <p:cNvSpPr txBox="1"/>
              <p:nvPr/>
            </p:nvSpPr>
            <p:spPr bwMode="auto">
              <a:xfrm>
                <a:off x="772485" y="5283935"/>
                <a:ext cx="1777153"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b="1" i="1" smtClean="0">
                              <a:latin typeface="Cambria Math" panose="02040503050406030204" pitchFamily="18" charset="0"/>
                            </a:rPr>
                          </m:ctrlPr>
                        </m:dPr>
                        <m:e>
                          <m:r>
                            <a:rPr lang="en-US" b="1" i="1">
                              <a:latin typeface="Cambria Math" panose="02040503050406030204" pitchFamily="18" charset="0"/>
                            </a:rPr>
                            <m:t>𝑺</m:t>
                          </m:r>
                          <m:r>
                            <a:rPr lang="en-US" b="1"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r>
                            <a:rPr lang="en-US" altLang="zh-TW" b="1" i="1">
                              <a:latin typeface="Cambria Math" panose="02040503050406030204" pitchFamily="18" charset="0"/>
                              <a:ea typeface="Cambria Math"/>
                            </a:rPr>
                            <m:t>𝑰</m:t>
                          </m:r>
                        </m:e>
                      </m:d>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r>
                        <a:rPr lang="en-US" altLang="zh-TW" sz="1800" i="1" smtClean="0">
                          <a:latin typeface="Cambria Math" panose="02040503050406030204" pitchFamily="18" charset="0"/>
                          <a:ea typeface="Cambria Math"/>
                        </a:rPr>
                        <m:t>0</m:t>
                      </m:r>
                    </m:oMath>
                  </m:oMathPara>
                </a14:m>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616DD055-04BB-6388-FA53-2520C5391298}"/>
                  </a:ext>
                </a:extLst>
              </p:cNvPr>
              <p:cNvSpPr txBox="1">
                <a:spLocks noRot="1" noChangeAspect="1" noMove="1" noResize="1" noEditPoints="1" noAdjustHandles="1" noChangeArrowheads="1" noChangeShapeType="1" noTextEdit="1"/>
              </p:cNvSpPr>
              <p:nvPr/>
            </p:nvSpPr>
            <p:spPr bwMode="auto">
              <a:xfrm>
                <a:off x="772485" y="5283935"/>
                <a:ext cx="1777153" cy="276999"/>
              </a:xfrm>
              <a:prstGeom prst="rect">
                <a:avLst/>
              </a:prstGeom>
              <a:blipFill>
                <a:blip r:embed="rId8"/>
                <a:stretch>
                  <a:fillRect t="-4545" r="-2837" b="-909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747061E-BEF4-1151-6445-573E2C7F0D93}"/>
                  </a:ext>
                </a:extLst>
              </p:cNvPr>
              <p:cNvSpPr txBox="1"/>
              <p:nvPr/>
            </p:nvSpPr>
            <p:spPr>
              <a:xfrm>
                <a:off x="723611" y="4769923"/>
                <a:ext cx="4572000" cy="373051"/>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Plug</a:t>
                </a:r>
                <a14:m>
                  <m:oMath xmlns:m="http://schemas.openxmlformats.org/officeDocument/2006/math">
                    <m:r>
                      <a:rPr lang="en-US" altLang="zh-TW" b="0" i="0" smtClean="0">
                        <a:latin typeface="Cambria Math" panose="02040503050406030204" pitchFamily="18" charset="0"/>
                        <a:ea typeface="Cambria Math"/>
                      </a:rPr>
                      <m:t> </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r>
                      <a:rPr lang="en-US" altLang="zh-TW" b="0" i="1" smtClean="0">
                        <a:latin typeface="Cambria Math" panose="02040503050406030204" pitchFamily="18" charset="0"/>
                        <a:ea typeface="Cambria Math"/>
                      </a:rPr>
                      <m:t>=</m:t>
                    </m:r>
                    <m:sSubSup>
                      <m:sSubSupPr>
                        <m:ctrlPr>
                          <a:rPr lang="en-US" i="1" smtClean="0">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ea typeface="Cambria Math" panose="02040503050406030204" pitchFamily="18" charset="0"/>
                          </a:rPr>
                          <m:t>1</m:t>
                        </m:r>
                      </m:sub>
                      <m:sup>
                        <m:r>
                          <a:rPr lang="en-US" i="1">
                            <a:latin typeface="Cambria Math" panose="02040503050406030204" pitchFamily="18" charset="0"/>
                          </a:rPr>
                          <m:t>2</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2</m:t>
                        </m:r>
                      </m:sub>
                      <m:sup>
                        <m:r>
                          <a:rPr lang="en-US" i="1">
                            <a:latin typeface="Cambria Math" panose="02040503050406030204" pitchFamily="18" charset="0"/>
                          </a:rPr>
                          <m:t>2</m:t>
                        </m:r>
                      </m:sup>
                    </m:sSubSup>
                  </m:oMath>
                </a14:m>
                <a:r>
                  <a:rPr lang="en-US" dirty="0">
                    <a:latin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into</a:t>
                </a:r>
              </a:p>
            </p:txBody>
          </p:sp>
        </mc:Choice>
        <mc:Fallback xmlns="">
          <p:sp>
            <p:nvSpPr>
              <p:cNvPr id="11" name="TextBox 10">
                <a:extLst>
                  <a:ext uri="{FF2B5EF4-FFF2-40B4-BE49-F238E27FC236}">
                    <a16:creationId xmlns:a16="http://schemas.microsoft.com/office/drawing/2014/main" id="{4747061E-BEF4-1151-6445-573E2C7F0D93}"/>
                  </a:ext>
                </a:extLst>
              </p:cNvPr>
              <p:cNvSpPr txBox="1">
                <a:spLocks noRot="1" noChangeAspect="1" noMove="1" noResize="1" noEditPoints="1" noAdjustHandles="1" noChangeArrowheads="1" noChangeShapeType="1" noTextEdit="1"/>
              </p:cNvSpPr>
              <p:nvPr/>
            </p:nvSpPr>
            <p:spPr>
              <a:xfrm>
                <a:off x="723611" y="4769923"/>
                <a:ext cx="4572000" cy="373051"/>
              </a:xfrm>
              <a:prstGeom prst="rect">
                <a:avLst/>
              </a:prstGeom>
              <a:blipFill>
                <a:blip r:embed="rId9"/>
                <a:stretch>
                  <a:fillRect l="-1385" t="-3226"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0C08F55-9FFB-D0EB-1009-9B306FDE66DB}"/>
                  </a:ext>
                </a:extLst>
              </p:cNvPr>
              <p:cNvSpPr txBox="1"/>
              <p:nvPr/>
            </p:nvSpPr>
            <p:spPr>
              <a:xfrm>
                <a:off x="2597190" y="5225253"/>
                <a:ext cx="3581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to solve the two columns vector </a:t>
                </a:r>
                <a14:m>
                  <m:oMath xmlns:m="http://schemas.openxmlformats.org/officeDocument/2006/math">
                    <m:r>
                      <a:rPr lang="en-US" b="1" i="1">
                        <a:latin typeface="Cambria Math" panose="02040503050406030204" pitchFamily="18" charset="0"/>
                      </a:rPr>
                      <m:t>𝒂</m:t>
                    </m:r>
                  </m:oMath>
                </a14:m>
                <a:r>
                  <a:rPr lang="en-US" dirty="0">
                    <a:latin typeface="Times New Roman" panose="02020603050405020304" pitchFamily="18" charset="0"/>
                    <a:cs typeface="Times New Roman" panose="02020603050405020304" pitchFamily="18" charset="0"/>
                  </a:rPr>
                  <a:t>:</a:t>
                </a:r>
              </a:p>
            </p:txBody>
          </p:sp>
        </mc:Choice>
        <mc:Fallback xmlns="">
          <p:sp>
            <p:nvSpPr>
              <p:cNvPr id="12" name="TextBox 11">
                <a:extLst>
                  <a:ext uri="{FF2B5EF4-FFF2-40B4-BE49-F238E27FC236}">
                    <a16:creationId xmlns:a16="http://schemas.microsoft.com/office/drawing/2014/main" id="{80C08F55-9FFB-D0EB-1009-9B306FDE66DB}"/>
                  </a:ext>
                </a:extLst>
              </p:cNvPr>
              <p:cNvSpPr txBox="1">
                <a:spLocks noRot="1" noChangeAspect="1" noMove="1" noResize="1" noEditPoints="1" noAdjustHandles="1" noChangeArrowheads="1" noChangeShapeType="1" noTextEdit="1"/>
              </p:cNvSpPr>
              <p:nvPr/>
            </p:nvSpPr>
            <p:spPr>
              <a:xfrm>
                <a:off x="2597190" y="5225253"/>
                <a:ext cx="3581400" cy="369332"/>
              </a:xfrm>
              <a:prstGeom prst="rect">
                <a:avLst/>
              </a:prstGeom>
              <a:blipFill>
                <a:blip r:embed="rId10"/>
                <a:stretch>
                  <a:fillRect l="-1413"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91D3142-B910-BD5E-EBD6-64687C311249}"/>
                  </a:ext>
                </a:extLst>
              </p:cNvPr>
              <p:cNvSpPr txBox="1"/>
              <p:nvPr/>
            </p:nvSpPr>
            <p:spPr bwMode="auto">
              <a:xfrm>
                <a:off x="2522284" y="5658089"/>
                <a:ext cx="1420261" cy="72481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2</m:t>
                              </m:r>
                            </m:e>
                          </m:d>
                        </m:sup>
                      </m:sSup>
                      <m:r>
                        <a:rPr lang="en-US" altLang="zh-TW" sz="1800" b="0" i="1" smtClean="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e>
                            </m:mr>
                          </m:m>
                        </m:e>
                      </m:d>
                    </m:oMath>
                  </m:oMathPara>
                </a14:m>
                <a:endParaRPr lang="en-US" sz="1800"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891D3142-B910-BD5E-EBD6-64687C311249}"/>
                  </a:ext>
                </a:extLst>
              </p:cNvPr>
              <p:cNvSpPr txBox="1">
                <a:spLocks noRot="1" noChangeAspect="1" noMove="1" noResize="1" noEditPoints="1" noAdjustHandles="1" noChangeArrowheads="1" noChangeShapeType="1" noTextEdit="1"/>
              </p:cNvSpPr>
              <p:nvPr/>
            </p:nvSpPr>
            <p:spPr bwMode="auto">
              <a:xfrm>
                <a:off x="2522284" y="5658089"/>
                <a:ext cx="1420261" cy="724814"/>
              </a:xfrm>
              <a:prstGeom prst="rect">
                <a:avLst/>
              </a:prstGeom>
              <a:blipFill>
                <a:blip r:embed="rId11"/>
                <a:stretch>
                  <a:fillRect l="-1770" b="-689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02CAD2D-644B-A9B1-B9E7-088D1D8604C1}"/>
                  </a:ext>
                </a:extLst>
              </p:cNvPr>
              <p:cNvSpPr txBox="1"/>
              <p:nvPr/>
            </p:nvSpPr>
            <p:spPr bwMode="auto">
              <a:xfrm>
                <a:off x="772485" y="5651409"/>
                <a:ext cx="1420261" cy="72481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1</m:t>
                              </m:r>
                            </m:e>
                          </m:d>
                        </m:sup>
                      </m:sSup>
                      <m:r>
                        <a:rPr lang="en-US" sz="1800"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
                        </m:e>
                      </m:d>
                    </m:oMath>
                  </m:oMathPara>
                </a14:m>
                <a:endParaRPr lang="en-US" sz="18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902CAD2D-644B-A9B1-B9E7-088D1D8604C1}"/>
                  </a:ext>
                </a:extLst>
              </p:cNvPr>
              <p:cNvSpPr txBox="1">
                <a:spLocks noRot="1" noChangeAspect="1" noMove="1" noResize="1" noEditPoints="1" noAdjustHandles="1" noChangeArrowheads="1" noChangeShapeType="1" noTextEdit="1"/>
              </p:cNvSpPr>
              <p:nvPr/>
            </p:nvSpPr>
            <p:spPr bwMode="auto">
              <a:xfrm>
                <a:off x="772485" y="5651409"/>
                <a:ext cx="1420261" cy="724814"/>
              </a:xfrm>
              <a:prstGeom prst="rect">
                <a:avLst/>
              </a:prstGeom>
              <a:blipFill>
                <a:blip r:embed="rId12"/>
                <a:stretch>
                  <a:fillRect l="-885" b="-508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7497476-27D4-9E14-1EEA-B0DE54BF6125}"/>
                  </a:ext>
                </a:extLst>
              </p:cNvPr>
              <p:cNvSpPr txBox="1"/>
              <p:nvPr/>
            </p:nvSpPr>
            <p:spPr bwMode="auto">
              <a:xfrm>
                <a:off x="4038600" y="3048000"/>
                <a:ext cx="3771611" cy="1183978"/>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m>
                            <m:mPr>
                              <m:mcs>
                                <m:mc>
                                  <m:mcPr>
                                    <m:count m:val="2"/>
                                    <m:mcJc m:val="center"/>
                                  </m:mcPr>
                                </m:mc>
                              </m:mcs>
                              <m:ctrlPr>
                                <a:rPr lang="en-US" altLang="zh-TW" i="1">
                                  <a:latin typeface="Cambria Math" panose="02040503050406030204" pitchFamily="18" charset="0"/>
                                </a:rPr>
                              </m:ctrlPr>
                            </m:mPr>
                            <m:mr>
                              <m:e>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r>
                                  <a:rPr lang="en-US" altLang="zh-TW"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e>
                                <m:r>
                                  <a:rPr lang="en-US" altLang="zh-TW" i="1">
                                    <a:latin typeface="Cambria Math" panose="02040503050406030204" pitchFamily="18" charset="0"/>
                                  </a:rPr>
                                  <m:t>−</m:t>
                                </m:r>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mr>
                            <m:mr>
                              <m:e>
                                <m:r>
                                  <a:rPr lang="en-US" altLang="zh-TW" i="1">
                                    <a:latin typeface="Cambria Math" panose="02040503050406030204" pitchFamily="18" charset="0"/>
                                  </a:rPr>
                                  <m:t>−</m:t>
                                </m:r>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num>
                                  <m:den>
                                    <m:r>
                                      <a:rPr lang="en-US" altLang="zh-TW" i="1">
                                        <a:latin typeface="Cambria Math" panose="02040503050406030204" pitchFamily="18" charset="0"/>
                                      </a:rPr>
                                      <m:t>𝑚</m:t>
                                    </m:r>
                                  </m:den>
                                </m:f>
                              </m:e>
                              <m:e>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2</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𝑘</m:t>
                                        </m:r>
                                      </m:e>
                                      <m:sub>
                                        <m:r>
                                          <a:rPr lang="en-US" altLang="zh-TW" i="1">
                                            <a:latin typeface="Cambria Math" panose="02040503050406030204" pitchFamily="18" charset="0"/>
                                          </a:rPr>
                                          <m:t>3</m:t>
                                        </m:r>
                                      </m:sub>
                                    </m:sSub>
                                  </m:num>
                                  <m:den>
                                    <m:r>
                                      <a:rPr lang="en-US" altLang="zh-TW" i="1">
                                        <a:latin typeface="Cambria Math" panose="02040503050406030204" pitchFamily="18" charset="0"/>
                                      </a:rPr>
                                      <m:t>𝑚</m:t>
                                    </m:r>
                                  </m:den>
                                </m:f>
                                <m:r>
                                  <a:rPr lang="en-US" altLang="zh-TW" i="1">
                                    <a:latin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𝜔</m:t>
                                    </m:r>
                                  </m:e>
                                  <m:sup>
                                    <m:r>
                                      <a:rPr lang="en-US" altLang="zh-TW" i="1">
                                        <a:latin typeface="Cambria Math" panose="02040503050406030204" pitchFamily="18" charset="0"/>
                                        <a:ea typeface="Cambria Math"/>
                                      </a:rPr>
                                      <m:t>2</m:t>
                                    </m:r>
                                  </m:sup>
                                </m:sSup>
                              </m:e>
                            </m:mr>
                          </m:m>
                        </m:e>
                      </m:d>
                      <m:r>
                        <a:rPr lang="en-US" altLang="zh-TW" b="0" i="1" smtClean="0">
                          <a:latin typeface="Cambria Math" panose="02040503050406030204" pitchFamily="18" charset="0"/>
                        </a:rPr>
                        <m:t>=</m:t>
                      </m:r>
                      <m:r>
                        <a:rPr lang="en-US"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A7497476-27D4-9E14-1EEA-B0DE54BF6125}"/>
                  </a:ext>
                </a:extLst>
              </p:cNvPr>
              <p:cNvSpPr txBox="1">
                <a:spLocks noRot="1" noChangeAspect="1" noMove="1" noResize="1" noEditPoints="1" noAdjustHandles="1" noChangeArrowheads="1" noChangeShapeType="1" noTextEdit="1"/>
              </p:cNvSpPr>
              <p:nvPr/>
            </p:nvSpPr>
            <p:spPr bwMode="auto">
              <a:xfrm>
                <a:off x="4038600" y="3048000"/>
                <a:ext cx="3771611" cy="1183978"/>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a:extLst>
              <a:ext uri="{FF2B5EF4-FFF2-40B4-BE49-F238E27FC236}">
                <a16:creationId xmlns:a16="http://schemas.microsoft.com/office/drawing/2014/main" id="{BB1FC0E0-3615-AF55-836F-4A0256066423}"/>
              </a:ext>
            </a:extLst>
          </p:cNvPr>
          <p:cNvPicPr>
            <a:picLocks noChangeAspect="1"/>
          </p:cNvPicPr>
          <p:nvPr/>
        </p:nvPicPr>
        <p:blipFill>
          <a:blip r:embed="rId14"/>
          <a:srcRect l="19221" t="30880" r="21183" b="45307"/>
          <a:stretch>
            <a:fillRect/>
          </a:stretch>
        </p:blipFill>
        <p:spPr>
          <a:xfrm>
            <a:off x="877407" y="498387"/>
            <a:ext cx="3055207" cy="682562"/>
          </a:xfrm>
          <a:prstGeom prst="rect">
            <a:avLst/>
          </a:prstGeom>
        </p:spPr>
      </p:pic>
    </p:spTree>
    <p:extLst>
      <p:ext uri="{BB962C8B-B14F-4D97-AF65-F5344CB8AC3E}">
        <p14:creationId xmlns:p14="http://schemas.microsoft.com/office/powerpoint/2010/main" val="421069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0" grpId="0" animBg="1"/>
      <p:bldP spid="11" grpId="0"/>
      <p:bldP spid="12" grpId="0"/>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D7B80EE-1CEA-656D-0514-7B3FB0B76E8D}"/>
              </a:ext>
            </a:extLst>
          </p:cNvPr>
          <p:cNvSpPr txBox="1"/>
          <p:nvPr/>
        </p:nvSpPr>
        <p:spPr>
          <a:xfrm>
            <a:off x="588666" y="202153"/>
            <a:ext cx="668844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 have found two oscillating mode solutions for the coupled system.</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2A91333-A452-FB31-747B-271957745631}"/>
                  </a:ext>
                </a:extLst>
              </p:cNvPr>
              <p:cNvSpPr txBox="1"/>
              <p:nvPr/>
            </p:nvSpPr>
            <p:spPr bwMode="auto">
              <a:xfrm>
                <a:off x="4239323" y="634812"/>
                <a:ext cx="2524537" cy="729880"/>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2</m:t>
                              </m:r>
                            </m:e>
                          </m:d>
                        </m:sup>
                      </m:sSup>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𝑖</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a:rPr>
                                <m:t>2</m:t>
                              </m:r>
                            </m:sub>
                          </m:sSub>
                          <m:r>
                            <a:rPr lang="en-US" sz="1800" b="0" i="1" smtClean="0">
                              <a:latin typeface="Cambria Math" panose="02040503050406030204" pitchFamily="18" charset="0"/>
                              <a:ea typeface="Cambria Math" panose="02040503050406030204" pitchFamily="18" charset="0"/>
                            </a:rPr>
                            <m:t>𝑡</m:t>
                          </m:r>
                        </m:sup>
                      </m:sSup>
                      <m:r>
                        <a:rPr lang="en-US" sz="1800" b="0" i="0" smtClean="0">
                          <a:latin typeface="Cambria Math" panose="02040503050406030204" pitchFamily="18" charset="0"/>
                          <a:ea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e>
                            </m:mr>
                          </m:m>
                        </m:e>
                      </m:d>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b="0" i="1" smtClean="0">
                                  <a:latin typeface="Cambria Math" panose="02040503050406030204" pitchFamily="18" charset="0"/>
                                  <a:ea typeface="Cambria Math" panose="02040503050406030204" pitchFamily="18" charset="0"/>
                                </a:rPr>
                                <m:t>2</m:t>
                              </m:r>
                            </m:sub>
                          </m:sSub>
                          <m:r>
                            <a:rPr lang="en-US" i="1">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22A91333-A452-FB31-747B-271957745631}"/>
                  </a:ext>
                </a:extLst>
              </p:cNvPr>
              <p:cNvSpPr txBox="1">
                <a:spLocks noRot="1" noChangeAspect="1" noMove="1" noResize="1" noEditPoints="1" noAdjustHandles="1" noChangeArrowheads="1" noChangeShapeType="1" noTextEdit="1"/>
              </p:cNvSpPr>
              <p:nvPr/>
            </p:nvSpPr>
            <p:spPr bwMode="auto">
              <a:xfrm>
                <a:off x="4239323" y="634812"/>
                <a:ext cx="2524537" cy="729880"/>
              </a:xfrm>
              <a:prstGeom prst="rect">
                <a:avLst/>
              </a:prstGeom>
              <a:blipFill>
                <a:blip r:embed="rId2"/>
                <a:stretch>
                  <a:fillRect b="-508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3CBC73F-4D11-A11D-8711-914619B06D5A}"/>
                  </a:ext>
                </a:extLst>
              </p:cNvPr>
              <p:cNvSpPr txBox="1"/>
              <p:nvPr/>
            </p:nvSpPr>
            <p:spPr bwMode="auto">
              <a:xfrm>
                <a:off x="618894" y="617694"/>
                <a:ext cx="2466829" cy="737061"/>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1</m:t>
                              </m:r>
                            </m:e>
                          </m:d>
                        </m:sup>
                      </m:sSup>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𝑖</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1</m:t>
                              </m:r>
                            </m:sub>
                          </m:sSub>
                          <m:r>
                            <a:rPr lang="en-US" sz="1800" b="0" i="1" smtClean="0">
                              <a:latin typeface="Cambria Math" panose="02040503050406030204" pitchFamily="18" charset="0"/>
                              <a:ea typeface="Cambria Math" panose="02040503050406030204" pitchFamily="18" charset="0"/>
                            </a:rPr>
                            <m:t>𝑡</m:t>
                          </m:r>
                        </m:sup>
                      </m:sSup>
                      <m:r>
                        <a:rPr lang="en-US" sz="1800" b="0" i="0"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
                        </m:e>
                      </m:d>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13CBC73F-4D11-A11D-8711-914619B06D5A}"/>
                  </a:ext>
                </a:extLst>
              </p:cNvPr>
              <p:cNvSpPr txBox="1">
                <a:spLocks noRot="1" noChangeAspect="1" noMove="1" noResize="1" noEditPoints="1" noAdjustHandles="1" noChangeArrowheads="1" noChangeShapeType="1" noTextEdit="1"/>
              </p:cNvSpPr>
              <p:nvPr/>
            </p:nvSpPr>
            <p:spPr bwMode="auto">
              <a:xfrm>
                <a:off x="618894" y="617694"/>
                <a:ext cx="2466829" cy="737061"/>
              </a:xfrm>
              <a:prstGeom prst="rect">
                <a:avLst/>
              </a:prstGeom>
              <a:blipFill>
                <a:blip r:embed="rId3"/>
                <a:stretch>
                  <a:fillRect l="-513" b="-5085"/>
                </a:stretch>
              </a:blipFill>
              <a:ln>
                <a:noFill/>
              </a:ln>
            </p:spPr>
            <p:txBody>
              <a:bodyPr/>
              <a:lstStyle/>
              <a:p>
                <a:r>
                  <a:rPr lang="en-US">
                    <a:noFill/>
                  </a:rPr>
                  <a:t> </a:t>
                </a:r>
              </a:p>
            </p:txBody>
          </p:sp>
        </mc:Fallback>
      </mc:AlternateContent>
      <p:sp>
        <p:nvSpPr>
          <p:cNvPr id="17" name="TextBox 16">
            <a:extLst>
              <a:ext uri="{FF2B5EF4-FFF2-40B4-BE49-F238E27FC236}">
                <a16:creationId xmlns:a16="http://schemas.microsoft.com/office/drawing/2014/main" id="{10134CB1-3D4D-82C8-BE80-AB6D3FB7D4D3}"/>
              </a:ext>
            </a:extLst>
          </p:cNvPr>
          <p:cNvSpPr txBox="1"/>
          <p:nvPr/>
        </p:nvSpPr>
        <p:spPr>
          <a:xfrm>
            <a:off x="609600" y="1447643"/>
            <a:ext cx="8056265"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Since the ODE’s are linear, any linear combinations of the two modes are solutions.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D1827E2-C663-3174-B2CD-5198636F455D}"/>
                  </a:ext>
                </a:extLst>
              </p:cNvPr>
              <p:cNvSpPr txBox="1"/>
              <p:nvPr/>
            </p:nvSpPr>
            <p:spPr>
              <a:xfrm>
                <a:off x="618894" y="3098706"/>
                <a:ext cx="6489560" cy="817147"/>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0">
                          <a:latin typeface="Cambria Math" panose="02040503050406030204" pitchFamily="18" charset="0"/>
                        </a:rPr>
                        <m:t>=</m:t>
                      </m:r>
                      <m:d>
                        <m:dPr>
                          <m:ctrlPr>
                            <a:rPr lang="en-US" b="0" i="1">
                              <a:latin typeface="Cambria Math" panose="02040503050406030204" pitchFamily="18" charset="0"/>
                            </a:rPr>
                          </m:ctrlPr>
                        </m:dPr>
                        <m:e>
                          <m:m>
                            <m:mPr>
                              <m:plcHide m:val="on"/>
                              <m:mcs>
                                <m:mc>
                                  <m:mcPr>
                                    <m:count m:val="1"/>
                                    <m:mcJc m:val="center"/>
                                  </m:mcPr>
                                </m:mc>
                              </m:mcs>
                              <m:ctrlPr>
                                <a:rPr lang="en-US" b="0" i="1">
                                  <a:latin typeface="Cambria Math" panose="02040503050406030204" pitchFamily="18" charset="0"/>
                                </a:rPr>
                              </m:ctrlPr>
                            </m:mPr>
                            <m:mr>
                              <m:e>
                                <m:sSub>
                                  <m:sSubPr>
                                    <m:ctrlPr>
                                      <a:rPr lang="en-US" b="0" i="1">
                                        <a:latin typeface="Cambria Math" panose="02040503050406030204" pitchFamily="18" charset="0"/>
                                      </a:rPr>
                                    </m:ctrlPr>
                                  </m:sSubPr>
                                  <m:e>
                                    <m:r>
                                      <a:rPr lang="en-US" b="0" i="1">
                                        <a:latin typeface="Cambria Math" panose="02040503050406030204" pitchFamily="18" charset="0"/>
                                      </a:rPr>
                                      <m:t>𝑥</m:t>
                                    </m:r>
                                  </m:e>
                                  <m:sub>
                                    <m:r>
                                      <a:rPr lang="en-US" b="0" i="0">
                                        <a:latin typeface="Cambria Math" panose="02040503050406030204" pitchFamily="18" charset="0"/>
                                      </a:rPr>
                                      <m:t>1</m:t>
                                    </m:r>
                                  </m:sub>
                                </m:sSub>
                              </m:e>
                            </m:mr>
                            <m:mr>
                              <m:e>
                                <m:sSub>
                                  <m:sSubPr>
                                    <m:ctrlPr>
                                      <a:rPr lang="en-US" b="0" i="1">
                                        <a:latin typeface="Cambria Math" panose="02040503050406030204" pitchFamily="18" charset="0"/>
                                      </a:rPr>
                                    </m:ctrlPr>
                                  </m:sSubPr>
                                  <m:e>
                                    <m:r>
                                      <a:rPr lang="en-US" b="0" i="1">
                                        <a:latin typeface="Cambria Math" panose="02040503050406030204" pitchFamily="18" charset="0"/>
                                      </a:rPr>
                                      <m:t>𝑥</m:t>
                                    </m:r>
                                  </m:e>
                                  <m:sub>
                                    <m:r>
                                      <a:rPr lang="en-US" b="0" i="0">
                                        <a:latin typeface="Cambria Math" panose="02040503050406030204" pitchFamily="18" charset="0"/>
                                      </a:rPr>
                                      <m:t>2</m:t>
                                    </m:r>
                                  </m:sub>
                                </m:sSub>
                              </m:e>
                            </m:mr>
                          </m:m>
                        </m:e>
                      </m:d>
                      <m:r>
                        <a:rPr lang="en-US" b="0" i="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
                        </m:e>
                      </m:d>
                      <m:func>
                        <m:funcPr>
                          <m:ctrlPr>
                            <a:rPr lang="en-US" b="0" i="1">
                              <a:latin typeface="Cambria Math" panose="02040503050406030204" pitchFamily="18" charset="0"/>
                            </a:rPr>
                          </m:ctrlPr>
                        </m:funcPr>
                        <m:fNa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a:latin typeface="Cambria Math" panose="02040503050406030204" pitchFamily="18" charset="0"/>
                                </a:rPr>
                                <m:t>1</m:t>
                              </m:r>
                            </m:sub>
                          </m:sSub>
                          <m:r>
                            <m:rPr>
                              <m:sty m:val="p"/>
                            </m:rPr>
                            <a:rPr lang="en-US" b="0" i="0">
                              <a:latin typeface="Cambria Math" panose="02040503050406030204" pitchFamily="18" charset="0"/>
                            </a:rPr>
                            <m:t>cos</m:t>
                          </m:r>
                          <m:d>
                            <m:dPr>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𝜔</m:t>
                                  </m:r>
                                </m:e>
                                <m:sub>
                                  <m:r>
                                    <a:rPr lang="en-US" b="0" i="0">
                                      <a:latin typeface="Cambria Math" panose="02040503050406030204" pitchFamily="18" charset="0"/>
                                    </a:rPr>
                                    <m:t>1</m:t>
                                  </m:r>
                                </m:sub>
                              </m:sSub>
                              <m:r>
                                <a:rPr lang="en-US" b="0" i="1">
                                  <a:latin typeface="Cambria Math" panose="02040503050406030204" pitchFamily="18" charset="0"/>
                                </a:rPr>
                                <m:t>𝑡</m:t>
                              </m:r>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𝜙</m:t>
                                  </m:r>
                                </m:e>
                                <m:sub>
                                  <m:r>
                                    <a:rPr lang="en-US" b="0" i="0">
                                      <a:latin typeface="Cambria Math" panose="02040503050406030204" pitchFamily="18" charset="0"/>
                                    </a:rPr>
                                    <m:t>1</m:t>
                                  </m:r>
                                </m:sub>
                              </m:sSub>
                            </m:e>
                          </m:d>
                          <m:r>
                            <a:rPr lang="en-US" b="0" i="0">
                              <a:latin typeface="Cambria Math" panose="02040503050406030204" pitchFamily="18" charset="0"/>
                            </a:rPr>
                            <m:t> </m:t>
                          </m:r>
                        </m:fName>
                        <m:e>
                          <m:r>
                            <a:rPr lang="en-US" b="0" i="0">
                              <a:latin typeface="Cambria Math" panose="02040503050406030204" pitchFamily="18" charset="0"/>
                            </a:rPr>
                            <m:t>+</m:t>
                          </m:r>
                        </m:e>
                      </m:func>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mr>
                          </m:m>
                        </m:e>
                      </m:d>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a:latin typeface="Cambria Math" panose="02040503050406030204" pitchFamily="18" charset="0"/>
                            </a:rPr>
                            <m:t>2</m:t>
                          </m:r>
                        </m:sub>
                      </m:sSub>
                      <m:r>
                        <m:rPr>
                          <m:sty m:val="p"/>
                        </m:rPr>
                        <a:rPr lang="en-US" b="0" i="0">
                          <a:latin typeface="Cambria Math" panose="02040503050406030204" pitchFamily="18" charset="0"/>
                        </a:rPr>
                        <m:t>cos</m:t>
                      </m:r>
                      <m:d>
                        <m:dPr>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𝜔</m:t>
                              </m:r>
                            </m:e>
                            <m:sub>
                              <m:r>
                                <a:rPr lang="en-US" b="0" i="0">
                                  <a:latin typeface="Cambria Math" panose="02040503050406030204" pitchFamily="18" charset="0"/>
                                </a:rPr>
                                <m:t>2</m:t>
                              </m:r>
                            </m:sub>
                          </m:sSub>
                          <m:r>
                            <a:rPr lang="en-US" b="0" i="1">
                              <a:latin typeface="Cambria Math" panose="02040503050406030204" pitchFamily="18" charset="0"/>
                            </a:rPr>
                            <m:t>𝑡</m:t>
                          </m:r>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𝜙</m:t>
                              </m:r>
                            </m:e>
                            <m:sub>
                              <m:r>
                                <a:rPr lang="en-US" b="0" i="0">
                                  <a:latin typeface="Cambria Math" panose="02040503050406030204" pitchFamily="18" charset="0"/>
                                </a:rPr>
                                <m:t>2</m:t>
                              </m:r>
                            </m:sub>
                          </m:sSub>
                        </m:e>
                      </m:d>
                    </m:oMath>
                  </m:oMathPara>
                </a14:m>
                <a:endParaRPr lang="en-US"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BD1827E2-C663-3174-B2CD-5198636F455D}"/>
                  </a:ext>
                </a:extLst>
              </p:cNvPr>
              <p:cNvSpPr txBox="1">
                <a:spLocks noRot="1" noChangeAspect="1" noMove="1" noResize="1" noEditPoints="1" noAdjustHandles="1" noChangeArrowheads="1" noChangeShapeType="1" noTextEdit="1"/>
              </p:cNvSpPr>
              <p:nvPr/>
            </p:nvSpPr>
            <p:spPr>
              <a:xfrm>
                <a:off x="618894" y="3098706"/>
                <a:ext cx="6489560" cy="817147"/>
              </a:xfrm>
              <a:prstGeom prst="rect">
                <a:avLst/>
              </a:prstGeom>
              <a:blipFill>
                <a:blip r:embed="rId4"/>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9D3476C2-4032-2225-FAE4-D0383DE87894}"/>
              </a:ext>
            </a:extLst>
          </p:cNvPr>
          <p:cNvSpPr txBox="1"/>
          <p:nvPr/>
        </p:nvSpPr>
        <p:spPr>
          <a:xfrm>
            <a:off x="588667" y="2711468"/>
            <a:ext cx="4572000" cy="369332"/>
          </a:xfrm>
          <a:prstGeom prst="rect">
            <a:avLst/>
          </a:prstGeom>
          <a:noFill/>
        </p:spPr>
        <p:txBody>
          <a:bodyPr wrap="square">
            <a:spAutoFit/>
          </a:bodyPr>
          <a:lstStyle/>
          <a:p>
            <a:r>
              <a:rPr lang="en-US" dirty="0">
                <a:solidFill>
                  <a:srgbClr val="FF0000"/>
                </a:solidFill>
                <a:latin typeface="Times New Roman" panose="02020603050405020304" pitchFamily="18" charset="0"/>
                <a:cs typeface="Times New Roman" panose="02020603050405020304" pitchFamily="18" charset="0"/>
              </a:rPr>
              <a:t>Take the real part.</a:t>
            </a:r>
            <a:endParaRPr 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BE1FC5B-32EC-FBF5-0F0D-971AD8C8907F}"/>
                  </a:ext>
                </a:extLst>
              </p:cNvPr>
              <p:cNvSpPr txBox="1"/>
              <p:nvPr/>
            </p:nvSpPr>
            <p:spPr>
              <a:xfrm>
                <a:off x="588666" y="1855648"/>
                <a:ext cx="5704767" cy="817147"/>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
                        </m:e>
                      </m:d>
                      <m:r>
                        <a:rPr lang="en-US"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𝑡</m:t>
                          </m:r>
                        </m:sup>
                      </m:sSup>
                      <m:r>
                        <a:rPr lang="en-US" altLang="zh-TW" i="1">
                          <a:latin typeface="Cambria Math" panose="02040503050406030204" pitchFamily="18" charset="0"/>
                          <a:ea typeface="Cambria Math" panose="02040503050406030204" pitchFamily="18" charset="0"/>
                        </a:rPr>
                        <m:t>∙</m:t>
                      </m:r>
                      <m:d>
                        <m:dPr>
                          <m:ctrlPr>
                            <a:rPr lang="en-US" altLang="zh-TW"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a:latin typeface="Cambria Math" panose="02040503050406030204" pitchFamily="18" charset="0"/>
                                </a:rPr>
                                <m:t>1</m:t>
                              </m:r>
                            </m:sub>
                          </m:sSub>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a:latin typeface="Cambria Math" panose="02040503050406030204" pitchFamily="18" charset="0"/>
                                    </a:rPr>
                                    <m:t>1</m:t>
                                  </m:r>
                                </m:sub>
                              </m:sSub>
                            </m:sup>
                          </m:sSup>
                        </m:e>
                      </m:d>
                      <m:r>
                        <a:rPr lang="en-US" b="0" i="1" smtClean="0">
                          <a:latin typeface="Cambria Math" panose="02040503050406030204" pitchFamily="18" charset="0"/>
                          <a:ea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mr>
                          </m:m>
                        </m:e>
                      </m:d>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b="0" i="1" smtClean="0">
                                  <a:latin typeface="Cambria Math" panose="02040503050406030204" pitchFamily="18" charset="0"/>
                                  <a:ea typeface="Cambria Math" panose="02040503050406030204" pitchFamily="18" charset="0"/>
                                </a:rPr>
                                <m:t>2</m:t>
                              </m:r>
                            </m:sub>
                          </m:sSub>
                          <m:r>
                            <a:rPr lang="en-US" i="1">
                              <a:latin typeface="Cambria Math" panose="02040503050406030204" pitchFamily="18" charset="0"/>
                              <a:ea typeface="Cambria Math" panose="02040503050406030204" pitchFamily="18" charset="0"/>
                            </a:rPr>
                            <m:t>𝑡</m:t>
                          </m:r>
                        </m:sup>
                      </m:sSup>
                      <m:r>
                        <a:rPr lang="en-US" i="1" smtClean="0">
                          <a:latin typeface="Cambria Math" panose="02040503050406030204" pitchFamily="18" charset="0"/>
                          <a:ea typeface="Cambria Math" panose="02040503050406030204" pitchFamily="18" charset="0"/>
                        </a:rPr>
                        <m:t>∙</m:t>
                      </m:r>
                      <m:d>
                        <m:dPr>
                          <m:ctrlPr>
                            <a:rPr lang="en-US" altLang="zh-TW"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a:latin typeface="Cambria Math" panose="02040503050406030204" pitchFamily="18" charset="0"/>
                                </a:rPr>
                                <m:t>2</m:t>
                              </m:r>
                            </m:sub>
                          </m:sSub>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a:latin typeface="Cambria Math" panose="02040503050406030204" pitchFamily="18" charset="0"/>
                                    </a:rPr>
                                    <m:t>2</m:t>
                                  </m:r>
                                </m:sub>
                              </m:sSub>
                            </m:sup>
                          </m:sSup>
                        </m:e>
                      </m:d>
                    </m:oMath>
                  </m:oMathPara>
                </a14:m>
                <a:endParaRPr lang="en-US"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FBE1FC5B-32EC-FBF5-0F0D-971AD8C8907F}"/>
                  </a:ext>
                </a:extLst>
              </p:cNvPr>
              <p:cNvSpPr txBox="1">
                <a:spLocks noRot="1" noChangeAspect="1" noMove="1" noResize="1" noEditPoints="1" noAdjustHandles="1" noChangeArrowheads="1" noChangeShapeType="1" noTextEdit="1"/>
              </p:cNvSpPr>
              <p:nvPr/>
            </p:nvSpPr>
            <p:spPr>
              <a:xfrm>
                <a:off x="588666" y="1855648"/>
                <a:ext cx="5704767" cy="81714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04911C8-5BA7-D9C4-6A7B-D2ACC7C0B706}"/>
                  </a:ext>
                </a:extLst>
              </p:cNvPr>
              <p:cNvSpPr txBox="1"/>
              <p:nvPr/>
            </p:nvSpPr>
            <p:spPr>
              <a:xfrm>
                <a:off x="609600" y="5371842"/>
                <a:ext cx="8382000" cy="38151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Again, four unspecified constants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a:latin typeface="Cambria Math" panose="02040503050406030204" pitchFamily="18" charset="0"/>
                          </a:rPr>
                          <m:t>1</m:t>
                        </m:r>
                        <m:r>
                          <a:rPr lang="en-US" b="0" i="0" smtClean="0">
                            <a:latin typeface="Cambria Math" panose="02040503050406030204" pitchFamily="18" charset="0"/>
                          </a:rPr>
                          <m:t>,2</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𝜙</m:t>
                        </m:r>
                      </m:e>
                      <m:sub>
                        <m:r>
                          <a:rPr lang="en-US">
                            <a:latin typeface="Cambria Math" panose="02040503050406030204" pitchFamily="18" charset="0"/>
                          </a:rPr>
                          <m:t>1</m:t>
                        </m:r>
                        <m:r>
                          <a:rPr lang="en-US" b="0" i="1" smtClean="0">
                            <a:latin typeface="Cambria Math" panose="02040503050406030204" pitchFamily="18" charset="0"/>
                          </a:rPr>
                          <m:t>,2</m:t>
                        </m:r>
                      </m:sub>
                    </m:sSub>
                  </m:oMath>
                </a14:m>
                <a:r>
                  <a:rPr lang="en-US" dirty="0">
                    <a:latin typeface="Times New Roman" panose="02020603050405020304" pitchFamily="18" charset="0"/>
                    <a:cs typeface="Times New Roman" panose="02020603050405020304" pitchFamily="18" charset="0"/>
                  </a:rPr>
                  <a:t> will be determined by four initial conditions: </a:t>
                </a:r>
              </a:p>
            </p:txBody>
          </p:sp>
        </mc:Choice>
        <mc:Fallback xmlns="">
          <p:sp>
            <p:nvSpPr>
              <p:cNvPr id="25" name="TextBox 24">
                <a:extLst>
                  <a:ext uri="{FF2B5EF4-FFF2-40B4-BE49-F238E27FC236}">
                    <a16:creationId xmlns:a16="http://schemas.microsoft.com/office/drawing/2014/main" id="{C04911C8-5BA7-D9C4-6A7B-D2ACC7C0B706}"/>
                  </a:ext>
                </a:extLst>
              </p:cNvPr>
              <p:cNvSpPr txBox="1">
                <a:spLocks noRot="1" noChangeAspect="1" noMove="1" noResize="1" noEditPoints="1" noAdjustHandles="1" noChangeArrowheads="1" noChangeShapeType="1" noTextEdit="1"/>
              </p:cNvSpPr>
              <p:nvPr/>
            </p:nvSpPr>
            <p:spPr>
              <a:xfrm>
                <a:off x="609600" y="5371842"/>
                <a:ext cx="8382000" cy="381515"/>
              </a:xfrm>
              <a:prstGeom prst="rect">
                <a:avLst/>
              </a:prstGeom>
              <a:blipFill>
                <a:blip r:embed="rId6"/>
                <a:stretch>
                  <a:fillRect l="-606" t="-6250" r="-152"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732B13A-FF96-D1A4-780A-EE7EEC17249C}"/>
                  </a:ext>
                </a:extLst>
              </p:cNvPr>
              <p:cNvSpPr txBox="1"/>
              <p:nvPr/>
            </p:nvSpPr>
            <p:spPr>
              <a:xfrm>
                <a:off x="2373397" y="5753357"/>
                <a:ext cx="2787270" cy="369332"/>
              </a:xfrm>
              <a:prstGeom prst="rect">
                <a:avLst/>
              </a:prstGeom>
              <a:solidFill>
                <a:srgbClr val="FFFF99"/>
              </a:solidFill>
            </p:spPr>
            <p:txBody>
              <a:bodyPr wrap="square">
                <a:spAutoFit/>
              </a:bodyPr>
              <a:lstStyle/>
              <a:p>
                <a14:m>
                  <m:oMath xmlns:m="http://schemas.openxmlformats.org/officeDocument/2006/math">
                    <m:sSub>
                      <m:sSubPr>
                        <m:ctrlPr>
                          <a:rPr lang="en-GB" i="1" smtClean="0">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PMingLiU" panose="02020500000000000000" pitchFamily="18" charset="-120"/>
                            <a:cs typeface="Times New Roman" panose="02020603050405020304" pitchFamily="18" charset="0"/>
                          </a:rPr>
                          <m:t>𝑥</m:t>
                        </m:r>
                      </m:e>
                      <m:sub>
                        <m:r>
                          <a:rPr lang="en-US" sz="1800" i="1">
                            <a:effectLst/>
                            <a:latin typeface="Cambria Math" panose="02040503050406030204" pitchFamily="18" charset="0"/>
                            <a:ea typeface="PMingLiU" panose="02020500000000000000" pitchFamily="18" charset="-120"/>
                            <a:cs typeface="Times New Roman" panose="02020603050405020304" pitchFamily="18" charset="0"/>
                          </a:rPr>
                          <m:t>1</m:t>
                        </m:r>
                      </m:sub>
                    </m:sSub>
                    <m:d>
                      <m:dPr>
                        <m:ctrlPr>
                          <a:rPr lang="en-GB" i="1">
                            <a:effectLst/>
                            <a:latin typeface="Cambria Math" panose="02040503050406030204" pitchFamily="18" charset="0"/>
                            <a:cs typeface="Times New Roman" panose="02020603050405020304" pitchFamily="18" charset="0"/>
                          </a:rPr>
                        </m:ctrlPr>
                      </m:dPr>
                      <m:e>
                        <m:r>
                          <a:rPr lang="en-US" sz="1800" i="1">
                            <a:effectLst/>
                            <a:latin typeface="Cambria Math" panose="02040503050406030204" pitchFamily="18" charset="0"/>
                            <a:ea typeface="PMingLiU" panose="02020500000000000000" pitchFamily="18" charset="-120"/>
                            <a:cs typeface="Times New Roman" panose="02020603050405020304" pitchFamily="18" charset="0"/>
                          </a:rPr>
                          <m:t>0</m:t>
                        </m:r>
                      </m:e>
                    </m:d>
                  </m:oMath>
                </a14:m>
                <a:r>
                  <a:rPr lang="en-US" sz="1800" dirty="0">
                    <a:effectLst/>
                    <a:latin typeface="Times New Roman" panose="02020603050405020304" pitchFamily="18" charset="0"/>
                    <a:ea typeface="PMingLiU" panose="02020500000000000000" pitchFamily="18" charset="-120"/>
                  </a:rPr>
                  <a:t>,</a:t>
                </a:r>
                <a14:m>
                  <m:oMath xmlns:m="http://schemas.openxmlformats.org/officeDocument/2006/math">
                    <m:sSub>
                      <m:sSubPr>
                        <m:ctrlPr>
                          <a:rPr lang="en-GB"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PMingLiU" panose="02020500000000000000" pitchFamily="18" charset="-120"/>
                            <a:cs typeface="Times New Roman" panose="02020603050405020304" pitchFamily="18" charset="0"/>
                          </a:rPr>
                          <m:t>𝑥</m:t>
                        </m:r>
                      </m:e>
                      <m:sub>
                        <m:r>
                          <a:rPr lang="en-US" sz="1800" i="1">
                            <a:effectLst/>
                            <a:latin typeface="Cambria Math" panose="02040503050406030204" pitchFamily="18" charset="0"/>
                            <a:ea typeface="PMingLiU" panose="02020500000000000000" pitchFamily="18" charset="-120"/>
                            <a:cs typeface="Times New Roman" panose="02020603050405020304" pitchFamily="18" charset="0"/>
                          </a:rPr>
                          <m:t>2</m:t>
                        </m:r>
                      </m:sub>
                    </m:sSub>
                    <m:d>
                      <m:dPr>
                        <m:ctrlPr>
                          <a:rPr lang="en-GB" i="1">
                            <a:effectLst/>
                            <a:latin typeface="Cambria Math" panose="02040503050406030204" pitchFamily="18" charset="0"/>
                            <a:cs typeface="Times New Roman" panose="02020603050405020304" pitchFamily="18" charset="0"/>
                          </a:rPr>
                        </m:ctrlPr>
                      </m:dPr>
                      <m:e>
                        <m:r>
                          <a:rPr lang="en-US" sz="1800" i="1">
                            <a:effectLst/>
                            <a:latin typeface="Cambria Math" panose="02040503050406030204" pitchFamily="18" charset="0"/>
                            <a:ea typeface="PMingLiU" panose="02020500000000000000" pitchFamily="18" charset="-120"/>
                            <a:cs typeface="Times New Roman" panose="02020603050405020304" pitchFamily="18" charset="0"/>
                          </a:rPr>
                          <m:t>0</m:t>
                        </m:r>
                      </m:e>
                    </m:d>
                    <m:r>
                      <a:rPr lang="en-US" sz="1800" i="1">
                        <a:effectLst/>
                        <a:latin typeface="Cambria Math" panose="02040503050406030204" pitchFamily="18" charset="0"/>
                        <a:ea typeface="PMingLiU" panose="02020500000000000000" pitchFamily="18" charset="-120"/>
                        <a:cs typeface="Times New Roman" panose="02020603050405020304" pitchFamily="18" charset="0"/>
                      </a:rPr>
                      <m:t>,</m:t>
                    </m:r>
                  </m:oMath>
                </a14:m>
                <a:r>
                  <a:rPr lang="en-US" sz="1800" dirty="0">
                    <a:effectLst/>
                    <a:latin typeface="Times New Roman" panose="02020603050405020304" pitchFamily="18" charset="0"/>
                    <a:ea typeface="PMingLiU" panose="02020500000000000000" pitchFamily="18" charset="-120"/>
                  </a:rPr>
                  <a:t> </a:t>
                </a:r>
                <a14:m>
                  <m:oMath xmlns:m="http://schemas.openxmlformats.org/officeDocument/2006/math">
                    <m:sSubSup>
                      <m:sSubSupPr>
                        <m:ctrlPr>
                          <a:rPr lang="en-GB" i="1">
                            <a:effectLst/>
                            <a:latin typeface="Cambria Math" panose="02040503050406030204" pitchFamily="18" charset="0"/>
                            <a:cs typeface="Times New Roman" panose="02020603050405020304" pitchFamily="18" charset="0"/>
                          </a:rPr>
                        </m:ctrlPr>
                      </m:sSubSupPr>
                      <m:e>
                        <m:r>
                          <a:rPr lang="en-US" sz="1800" i="1">
                            <a:effectLst/>
                            <a:latin typeface="Cambria Math" panose="02040503050406030204" pitchFamily="18" charset="0"/>
                            <a:ea typeface="PMingLiU" panose="02020500000000000000" pitchFamily="18" charset="-120"/>
                            <a:cs typeface="Times New Roman" panose="02020603050405020304" pitchFamily="18" charset="0"/>
                          </a:rPr>
                          <m:t>𝑥</m:t>
                        </m:r>
                      </m:e>
                      <m:sub>
                        <m:r>
                          <a:rPr lang="en-US" sz="1800" i="1">
                            <a:effectLst/>
                            <a:latin typeface="Cambria Math" panose="02040503050406030204" pitchFamily="18" charset="0"/>
                            <a:ea typeface="PMingLiU" panose="02020500000000000000" pitchFamily="18" charset="-120"/>
                            <a:cs typeface="Times New Roman" panose="02020603050405020304" pitchFamily="18" charset="0"/>
                          </a:rPr>
                          <m:t>1</m:t>
                        </m:r>
                      </m:sub>
                      <m:sup>
                        <m:r>
                          <a:rPr lang="en-US" sz="1800" i="1">
                            <a:effectLst/>
                            <a:latin typeface="Cambria Math" panose="02040503050406030204" pitchFamily="18" charset="0"/>
                            <a:ea typeface="PMingLiU" panose="02020500000000000000" pitchFamily="18" charset="-120"/>
                            <a:cs typeface="Times New Roman" panose="02020603050405020304" pitchFamily="18" charset="0"/>
                          </a:rPr>
                          <m:t>′</m:t>
                        </m:r>
                      </m:sup>
                    </m:sSubSup>
                    <m:d>
                      <m:dPr>
                        <m:ctrlPr>
                          <a:rPr lang="en-GB" i="1">
                            <a:effectLst/>
                            <a:latin typeface="Cambria Math" panose="02040503050406030204" pitchFamily="18" charset="0"/>
                            <a:cs typeface="Times New Roman" panose="02020603050405020304" pitchFamily="18" charset="0"/>
                          </a:rPr>
                        </m:ctrlPr>
                      </m:dPr>
                      <m:e>
                        <m:r>
                          <a:rPr lang="en-US" sz="1800" i="1">
                            <a:effectLst/>
                            <a:latin typeface="Cambria Math" panose="02040503050406030204" pitchFamily="18" charset="0"/>
                            <a:ea typeface="PMingLiU" panose="02020500000000000000" pitchFamily="18" charset="-120"/>
                            <a:cs typeface="Times New Roman" panose="02020603050405020304" pitchFamily="18" charset="0"/>
                          </a:rPr>
                          <m:t>0</m:t>
                        </m:r>
                      </m:e>
                    </m:d>
                    <m:r>
                      <a:rPr lang="en-US" sz="1800" b="0" i="1" smtClean="0">
                        <a:effectLst/>
                        <a:latin typeface="Cambria Math" panose="02040503050406030204" pitchFamily="18" charset="0"/>
                        <a:ea typeface="PMingLiU" panose="02020500000000000000" pitchFamily="18" charset="-120"/>
                        <a:cs typeface="Times New Roman" panose="02020603050405020304" pitchFamily="18" charset="0"/>
                      </a:rPr>
                      <m:t>,</m:t>
                    </m:r>
                    <m:sSubSup>
                      <m:sSubSupPr>
                        <m:ctrlPr>
                          <a:rPr lang="en-GB" i="1">
                            <a:effectLst/>
                            <a:latin typeface="Cambria Math" panose="02040503050406030204" pitchFamily="18" charset="0"/>
                            <a:cs typeface="Times New Roman" panose="02020603050405020304" pitchFamily="18" charset="0"/>
                          </a:rPr>
                        </m:ctrlPr>
                      </m:sSubSupPr>
                      <m:e>
                        <m:r>
                          <a:rPr lang="en-US" sz="1800" i="1">
                            <a:effectLst/>
                            <a:latin typeface="Cambria Math" panose="02040503050406030204" pitchFamily="18" charset="0"/>
                            <a:ea typeface="PMingLiU" panose="02020500000000000000" pitchFamily="18" charset="-120"/>
                            <a:cs typeface="Times New Roman" panose="02020603050405020304" pitchFamily="18" charset="0"/>
                          </a:rPr>
                          <m:t>𝑥</m:t>
                        </m:r>
                      </m:e>
                      <m:sub>
                        <m:r>
                          <a:rPr lang="en-US" sz="1800" i="1">
                            <a:effectLst/>
                            <a:latin typeface="Cambria Math" panose="02040503050406030204" pitchFamily="18" charset="0"/>
                            <a:ea typeface="PMingLiU" panose="02020500000000000000" pitchFamily="18" charset="-120"/>
                            <a:cs typeface="Times New Roman" panose="02020603050405020304" pitchFamily="18" charset="0"/>
                          </a:rPr>
                          <m:t>2</m:t>
                        </m:r>
                      </m:sub>
                      <m:sup>
                        <m:r>
                          <a:rPr lang="en-US" sz="1800" i="1">
                            <a:effectLst/>
                            <a:latin typeface="Cambria Math" panose="02040503050406030204" pitchFamily="18" charset="0"/>
                            <a:ea typeface="PMingLiU" panose="02020500000000000000" pitchFamily="18" charset="-120"/>
                            <a:cs typeface="Times New Roman" panose="02020603050405020304" pitchFamily="18" charset="0"/>
                          </a:rPr>
                          <m:t>′</m:t>
                        </m:r>
                      </m:sup>
                    </m:sSubSup>
                    <m:d>
                      <m:dPr>
                        <m:ctrlPr>
                          <a:rPr lang="en-GB" i="1">
                            <a:effectLst/>
                            <a:latin typeface="Cambria Math" panose="02040503050406030204" pitchFamily="18" charset="0"/>
                            <a:cs typeface="Times New Roman" panose="02020603050405020304" pitchFamily="18" charset="0"/>
                          </a:rPr>
                        </m:ctrlPr>
                      </m:dPr>
                      <m:e>
                        <m:r>
                          <a:rPr lang="en-US" sz="1800" i="1">
                            <a:effectLst/>
                            <a:latin typeface="Cambria Math" panose="02040503050406030204" pitchFamily="18" charset="0"/>
                            <a:ea typeface="PMingLiU" panose="02020500000000000000" pitchFamily="18" charset="-120"/>
                            <a:cs typeface="Times New Roman" panose="02020603050405020304" pitchFamily="18" charset="0"/>
                          </a:rPr>
                          <m:t>0</m:t>
                        </m:r>
                      </m:e>
                    </m:d>
                  </m:oMath>
                </a14:m>
                <a:endParaRPr lang="en-US" dirty="0">
                  <a:latin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8732B13A-FF96-D1A4-780A-EE7EEC17249C}"/>
                  </a:ext>
                </a:extLst>
              </p:cNvPr>
              <p:cNvSpPr txBox="1">
                <a:spLocks noRot="1" noChangeAspect="1" noMove="1" noResize="1" noEditPoints="1" noAdjustHandles="1" noChangeArrowheads="1" noChangeShapeType="1" noTextEdit="1"/>
              </p:cNvSpPr>
              <p:nvPr/>
            </p:nvSpPr>
            <p:spPr>
              <a:xfrm>
                <a:off x="2373397" y="5753357"/>
                <a:ext cx="2787270" cy="369332"/>
              </a:xfrm>
              <a:prstGeom prst="rect">
                <a:avLst/>
              </a:prstGeom>
              <a:blipFill>
                <a:blip r:embed="rId7"/>
                <a:stretch>
                  <a:fillRect t="-10345" b="-24138"/>
                </a:stretch>
              </a:blipFill>
            </p:spPr>
            <p:txBody>
              <a:bodyPr/>
              <a:lstStyle/>
              <a:p>
                <a:r>
                  <a:rPr lang="en-US">
                    <a:noFill/>
                  </a:rPr>
                  <a:t> </a:t>
                </a:r>
              </a:p>
            </p:txBody>
          </p:sp>
        </mc:Fallback>
      </mc:AlternateContent>
      <p:sp>
        <p:nvSpPr>
          <p:cNvPr id="28" name="Rectangle 27">
            <a:extLst>
              <a:ext uri="{FF2B5EF4-FFF2-40B4-BE49-F238E27FC236}">
                <a16:creationId xmlns:a16="http://schemas.microsoft.com/office/drawing/2014/main" id="{579B6D93-078A-C44F-6909-541A444A304D}"/>
              </a:ext>
            </a:extLst>
          </p:cNvPr>
          <p:cNvSpPr/>
          <p:nvPr/>
        </p:nvSpPr>
        <p:spPr>
          <a:xfrm>
            <a:off x="5236867" y="1855648"/>
            <a:ext cx="914400" cy="7087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9" name="TextBox 28">
            <a:extLst>
              <a:ext uri="{FF2B5EF4-FFF2-40B4-BE49-F238E27FC236}">
                <a16:creationId xmlns:a16="http://schemas.microsoft.com/office/drawing/2014/main" id="{E341F254-5FE1-AFFA-270C-4B6CF875B675}"/>
              </a:ext>
            </a:extLst>
          </p:cNvPr>
          <p:cNvSpPr txBox="1"/>
          <p:nvPr/>
        </p:nvSpPr>
        <p:spPr>
          <a:xfrm>
            <a:off x="5160667" y="2675004"/>
            <a:ext cx="303380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Two complex coefficients</a:t>
            </a:r>
          </a:p>
        </p:txBody>
      </p:sp>
      <p:sp>
        <p:nvSpPr>
          <p:cNvPr id="30" name="TextBox 29">
            <a:extLst>
              <a:ext uri="{FF2B5EF4-FFF2-40B4-BE49-F238E27FC236}">
                <a16:creationId xmlns:a16="http://schemas.microsoft.com/office/drawing/2014/main" id="{7B036A13-9FB4-B751-E273-195C26A5962A}"/>
              </a:ext>
            </a:extLst>
          </p:cNvPr>
          <p:cNvSpPr txBox="1"/>
          <p:nvPr/>
        </p:nvSpPr>
        <p:spPr>
          <a:xfrm>
            <a:off x="618894" y="4013106"/>
            <a:ext cx="303380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It is clear that, for example:</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05AAD8A-2B23-3AAA-C64F-419247EBB231}"/>
                  </a:ext>
                </a:extLst>
              </p:cNvPr>
              <p:cNvSpPr txBox="1"/>
              <p:nvPr/>
            </p:nvSpPr>
            <p:spPr>
              <a:xfrm>
                <a:off x="618894" y="4387604"/>
                <a:ext cx="5250593" cy="43467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a:latin typeface="Cambria Math" panose="02040503050406030204" pitchFamily="18" charset="0"/>
                            </a:rPr>
                            <m:t>1</m:t>
                          </m:r>
                        </m:sub>
                      </m:sSub>
                      <m:r>
                        <a:rPr lang="en-US" b="0" i="0">
                          <a:latin typeface="Cambria Math" panose="02040503050406030204" pitchFamily="18" charset="0"/>
                        </a:rPr>
                        <m:t>=</m:t>
                      </m:r>
                      <m:func>
                        <m:funcPr>
                          <m:ctrlPr>
                            <a:rPr lang="en-US" b="0" i="1">
                              <a:latin typeface="Cambria Math" panose="02040503050406030204" pitchFamily="18" charset="0"/>
                            </a:rPr>
                          </m:ctrlPr>
                        </m:funcPr>
                        <m:fNa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a:latin typeface="Cambria Math" panose="02040503050406030204" pitchFamily="18" charset="0"/>
                                </a:rPr>
                                <m:t>1</m:t>
                              </m:r>
                            </m:sub>
                          </m:sSub>
                          <m:r>
                            <m:rPr>
                              <m:sty m:val="p"/>
                            </m:rPr>
                            <a:rPr lang="en-US" b="0" i="0">
                              <a:latin typeface="Cambria Math" panose="02040503050406030204" pitchFamily="18" charset="0"/>
                            </a:rPr>
                            <m:t>cos</m:t>
                          </m:r>
                          <m:d>
                            <m:dPr>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𝜔</m:t>
                                  </m:r>
                                </m:e>
                                <m:sub>
                                  <m:r>
                                    <a:rPr lang="en-US" b="0" i="0">
                                      <a:latin typeface="Cambria Math" panose="02040503050406030204" pitchFamily="18" charset="0"/>
                                    </a:rPr>
                                    <m:t>1</m:t>
                                  </m:r>
                                </m:sub>
                              </m:sSub>
                              <m:r>
                                <a:rPr lang="en-US" b="0" i="1">
                                  <a:latin typeface="Cambria Math" panose="02040503050406030204" pitchFamily="18" charset="0"/>
                                </a:rPr>
                                <m:t>𝑡</m:t>
                              </m:r>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𝜙</m:t>
                                  </m:r>
                                </m:e>
                                <m:sub>
                                  <m:r>
                                    <a:rPr lang="en-US" b="0" i="0">
                                      <a:latin typeface="Cambria Math" panose="02040503050406030204" pitchFamily="18" charset="0"/>
                                    </a:rPr>
                                    <m:t>1</m:t>
                                  </m:r>
                                </m:sub>
                              </m:sSub>
                            </m:e>
                          </m:d>
                          <m:r>
                            <a:rPr lang="en-US" b="0" i="0">
                              <a:latin typeface="Cambria Math" panose="02040503050406030204" pitchFamily="18" charset="0"/>
                            </a:rPr>
                            <m:t> </m:t>
                          </m:r>
                        </m:fName>
                        <m:e>
                          <m:r>
                            <a:rPr lang="en-US" b="0" i="0">
                              <a:latin typeface="Cambria Math" panose="02040503050406030204" pitchFamily="18" charset="0"/>
                            </a:rPr>
                            <m:t>+</m:t>
                          </m:r>
                        </m:e>
                      </m:func>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a:latin typeface="Cambria Math" panose="02040503050406030204" pitchFamily="18" charset="0"/>
                            </a:rPr>
                            <m:t>2</m:t>
                          </m:r>
                        </m:sub>
                      </m:sSub>
                      <m:r>
                        <m:rPr>
                          <m:sty m:val="p"/>
                        </m:rPr>
                        <a:rPr lang="en-US" b="0" i="0">
                          <a:latin typeface="Cambria Math" panose="02040503050406030204" pitchFamily="18" charset="0"/>
                        </a:rPr>
                        <m:t>cos</m:t>
                      </m:r>
                      <m:d>
                        <m:dPr>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𝜔</m:t>
                              </m:r>
                            </m:e>
                            <m:sub>
                              <m:r>
                                <a:rPr lang="en-US" b="0" i="0">
                                  <a:latin typeface="Cambria Math" panose="02040503050406030204" pitchFamily="18" charset="0"/>
                                </a:rPr>
                                <m:t>2</m:t>
                              </m:r>
                            </m:sub>
                          </m:sSub>
                          <m:r>
                            <a:rPr lang="en-US" b="0" i="1">
                              <a:latin typeface="Cambria Math" panose="02040503050406030204" pitchFamily="18" charset="0"/>
                            </a:rPr>
                            <m:t>𝑡</m:t>
                          </m:r>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𝜙</m:t>
                              </m:r>
                            </m:e>
                            <m:sub>
                              <m:r>
                                <a:rPr lang="en-US" b="0" i="0">
                                  <a:latin typeface="Cambria Math" panose="02040503050406030204" pitchFamily="18" charset="0"/>
                                </a:rPr>
                                <m:t>2</m:t>
                              </m:r>
                            </m:sub>
                          </m:sSub>
                        </m:e>
                      </m:d>
                    </m:oMath>
                  </m:oMathPara>
                </a14:m>
                <a:endParaRPr lang="en-US" dirty="0">
                  <a:latin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B05AAD8A-2B23-3AAA-C64F-419247EBB231}"/>
                  </a:ext>
                </a:extLst>
              </p:cNvPr>
              <p:cNvSpPr txBox="1">
                <a:spLocks noRot="1" noChangeAspect="1" noMove="1" noResize="1" noEditPoints="1" noAdjustHandles="1" noChangeArrowheads="1" noChangeShapeType="1" noTextEdit="1"/>
              </p:cNvSpPr>
              <p:nvPr/>
            </p:nvSpPr>
            <p:spPr>
              <a:xfrm>
                <a:off x="618894" y="4387604"/>
                <a:ext cx="5250593" cy="434671"/>
              </a:xfrm>
              <a:prstGeom prst="rect">
                <a:avLst/>
              </a:prstGeom>
              <a:blipFill>
                <a:blip r:embed="rId8"/>
                <a:stretch>
                  <a:fillRect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69949E86-4F21-27A8-DA30-1E1CC0B91BA8}"/>
                  </a:ext>
                </a:extLst>
              </p:cNvPr>
              <p:cNvSpPr txBox="1"/>
              <p:nvPr/>
            </p:nvSpPr>
            <p:spPr>
              <a:xfrm>
                <a:off x="618894" y="4879723"/>
                <a:ext cx="5250593" cy="43499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𝑥</m:t>
                          </m:r>
                        </m:e>
                        <m:sub>
                          <m:r>
                            <a:rPr lang="en-US" b="0" i="0" smtClean="0">
                              <a:latin typeface="Cambria Math" panose="02040503050406030204" pitchFamily="18" charset="0"/>
                            </a:rPr>
                            <m:t>2</m:t>
                          </m:r>
                        </m:sub>
                      </m:sSub>
                      <m:r>
                        <a:rPr lang="en-US" b="0" i="0">
                          <a:latin typeface="Cambria Math" panose="02040503050406030204" pitchFamily="18" charset="0"/>
                        </a:rPr>
                        <m:t>=</m:t>
                      </m:r>
                      <m:func>
                        <m:funcPr>
                          <m:ctrlPr>
                            <a:rPr lang="en-US" b="0" i="1">
                              <a:latin typeface="Cambria Math" panose="02040503050406030204" pitchFamily="18" charset="0"/>
                            </a:rPr>
                          </m:ctrlPr>
                        </m:funcPr>
                        <m:fNa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a:latin typeface="Cambria Math" panose="02040503050406030204" pitchFamily="18" charset="0"/>
                                </a:rPr>
                                <m:t>1</m:t>
                              </m:r>
                            </m:sub>
                          </m:sSub>
                          <m:r>
                            <m:rPr>
                              <m:sty m:val="p"/>
                            </m:rPr>
                            <a:rPr lang="en-US" b="0" i="0">
                              <a:latin typeface="Cambria Math" panose="02040503050406030204" pitchFamily="18" charset="0"/>
                            </a:rPr>
                            <m:t>cos</m:t>
                          </m:r>
                          <m:d>
                            <m:dPr>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𝜔</m:t>
                                  </m:r>
                                </m:e>
                                <m:sub>
                                  <m:r>
                                    <a:rPr lang="en-US" b="0" i="0">
                                      <a:latin typeface="Cambria Math" panose="02040503050406030204" pitchFamily="18" charset="0"/>
                                    </a:rPr>
                                    <m:t>1</m:t>
                                  </m:r>
                                </m:sub>
                              </m:sSub>
                              <m:r>
                                <a:rPr lang="en-US" b="0" i="1">
                                  <a:latin typeface="Cambria Math" panose="02040503050406030204" pitchFamily="18" charset="0"/>
                                </a:rPr>
                                <m:t>𝑡</m:t>
                              </m:r>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𝜙</m:t>
                                  </m:r>
                                </m:e>
                                <m:sub>
                                  <m:r>
                                    <a:rPr lang="en-US" b="0" i="0">
                                      <a:latin typeface="Cambria Math" panose="02040503050406030204" pitchFamily="18" charset="0"/>
                                    </a:rPr>
                                    <m:t>1</m:t>
                                  </m:r>
                                </m:sub>
                              </m:sSub>
                            </m:e>
                          </m:d>
                          <m:r>
                            <a:rPr lang="en-US" b="0" i="0">
                              <a:latin typeface="Cambria Math" panose="02040503050406030204" pitchFamily="18" charset="0"/>
                            </a:rPr>
                            <m:t> </m:t>
                          </m:r>
                        </m:fName>
                        <m:e>
                          <m:r>
                            <a:rPr lang="en-US" b="0" i="0">
                              <a:latin typeface="Cambria Math" panose="02040503050406030204" pitchFamily="18" charset="0"/>
                            </a:rPr>
                            <m:t>+</m:t>
                          </m:r>
                        </m:e>
                      </m:func>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a:latin typeface="Cambria Math" panose="02040503050406030204" pitchFamily="18" charset="0"/>
                            </a:rPr>
                            <m:t>2</m:t>
                          </m:r>
                        </m:sub>
                      </m:sSub>
                      <m:r>
                        <m:rPr>
                          <m:sty m:val="p"/>
                        </m:rPr>
                        <a:rPr lang="en-US" b="0" i="0">
                          <a:latin typeface="Cambria Math" panose="02040503050406030204" pitchFamily="18" charset="0"/>
                        </a:rPr>
                        <m:t>cos</m:t>
                      </m:r>
                      <m:d>
                        <m:dPr>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𝜔</m:t>
                              </m:r>
                            </m:e>
                            <m:sub>
                              <m:r>
                                <a:rPr lang="en-US" b="0" i="0">
                                  <a:latin typeface="Cambria Math" panose="02040503050406030204" pitchFamily="18" charset="0"/>
                                </a:rPr>
                                <m:t>2</m:t>
                              </m:r>
                            </m:sub>
                          </m:sSub>
                          <m:r>
                            <a:rPr lang="en-US" b="0" i="1">
                              <a:latin typeface="Cambria Math" panose="02040503050406030204" pitchFamily="18" charset="0"/>
                            </a:rPr>
                            <m:t>𝑡</m:t>
                          </m:r>
                          <m:r>
                            <a:rPr lang="en-US" b="0" i="0">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𝜙</m:t>
                              </m:r>
                            </m:e>
                            <m:sub>
                              <m:r>
                                <a:rPr lang="en-US" b="0" i="0">
                                  <a:latin typeface="Cambria Math" panose="02040503050406030204" pitchFamily="18" charset="0"/>
                                </a:rPr>
                                <m:t>2</m:t>
                              </m:r>
                            </m:sub>
                          </m:sSub>
                        </m:e>
                      </m:d>
                    </m:oMath>
                  </m:oMathPara>
                </a14:m>
                <a:endParaRPr lang="en-US" dirty="0">
                  <a:latin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69949E86-4F21-27A8-DA30-1E1CC0B91BA8}"/>
                  </a:ext>
                </a:extLst>
              </p:cNvPr>
              <p:cNvSpPr txBox="1">
                <a:spLocks noRot="1" noChangeAspect="1" noMove="1" noResize="1" noEditPoints="1" noAdjustHandles="1" noChangeArrowheads="1" noChangeShapeType="1" noTextEdit="1"/>
              </p:cNvSpPr>
              <p:nvPr/>
            </p:nvSpPr>
            <p:spPr>
              <a:xfrm>
                <a:off x="618894" y="4879723"/>
                <a:ext cx="5250593" cy="434991"/>
              </a:xfrm>
              <a:prstGeom prst="rect">
                <a:avLst/>
              </a:prstGeom>
              <a:blipFill>
                <a:blip r:embed="rId9"/>
                <a:stretch>
                  <a:fillRect b="-11429"/>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198AE7ED-C2A7-D39E-CB9F-8CC71C62D86E}"/>
              </a:ext>
            </a:extLst>
          </p:cNvPr>
          <p:cNvSpPr txBox="1"/>
          <p:nvPr/>
        </p:nvSpPr>
        <p:spPr>
          <a:xfrm>
            <a:off x="618893" y="6196038"/>
            <a:ext cx="776310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 have solved the coupled oscillation problem for two particles.</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1773498-C6AF-1464-9169-1B92BAF2E6EC}"/>
                  </a:ext>
                </a:extLst>
              </p:cNvPr>
              <p:cNvSpPr txBox="1"/>
              <p:nvPr/>
            </p:nvSpPr>
            <p:spPr>
              <a:xfrm>
                <a:off x="5348192" y="3952527"/>
                <a:ext cx="3033808"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800" i="1" smtClean="0">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𝑓</m:t>
                              </m:r>
                            </m:e>
                            <m:sub>
                              <m:r>
                                <a:rPr lang="en-US" altLang="zh-TW" sz="1800" i="1">
                                  <a:latin typeface="Cambria Math" panose="02040503050406030204" pitchFamily="18" charset="0"/>
                                </a:rPr>
                                <m:t>2</m:t>
                              </m:r>
                            </m:sub>
                          </m:sSub>
                          <m:r>
                            <m:rPr>
                              <m:sty m:val="p"/>
                            </m:rPr>
                            <a:rPr lang="en-US" sz="1800">
                              <a:latin typeface="Cambria Math" panose="02040503050406030204" pitchFamily="18" charset="0"/>
                            </a:rPr>
                            <m:t>cos</m:t>
                          </m:r>
                          <m:d>
                            <m:dPr>
                              <m:ctrlPr>
                                <a:rPr lang="en-US" sz="1800"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2</m:t>
                                  </m:r>
                                </m:sub>
                              </m:sSub>
                              <m:r>
                                <a:rPr lang="en-US" sz="1800" i="1">
                                  <a:latin typeface="Cambria Math" panose="02040503050406030204" pitchFamily="18" charset="0"/>
                                  <a:ea typeface="Cambria Math" panose="02040503050406030204" pitchFamily="18" charset="0"/>
                                </a:rPr>
                                <m:t>𝑡</m:t>
                              </m:r>
                            </m:e>
                          </m:d>
                          <m:r>
                            <a:rPr lang="en-US"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𝑔</m:t>
                              </m:r>
                            </m:e>
                            <m:sub>
                              <m:r>
                                <a:rPr lang="en-US" altLang="zh-TW" sz="1800" i="1">
                                  <a:latin typeface="Cambria Math" panose="02040503050406030204" pitchFamily="18" charset="0"/>
                                </a:rPr>
                                <m:t>2</m:t>
                              </m:r>
                            </m:sub>
                          </m:sSub>
                          <m:r>
                            <m:rPr>
                              <m:sty m:val="p"/>
                            </m:rPr>
                            <a:rPr lang="en-US" sz="1800">
                              <a:latin typeface="Cambria Math" panose="02040503050406030204" pitchFamily="18" charset="0"/>
                            </a:rPr>
                            <m:t>sin</m:t>
                          </m:r>
                          <m:d>
                            <m:dPr>
                              <m:ctrlPr>
                                <a:rPr lang="en-US" sz="1800"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a:latin typeface="Cambria Math" panose="02040503050406030204" pitchFamily="18" charset="0"/>
                                    </a:rPr>
                                    <m:t>2</m:t>
                                  </m:r>
                                </m:sub>
                              </m:sSub>
                              <m:r>
                                <a:rPr lang="en-US" sz="1800" i="1">
                                  <a:latin typeface="Cambria Math" panose="02040503050406030204" pitchFamily="18" charset="0"/>
                                  <a:ea typeface="Cambria Math" panose="02040503050406030204" pitchFamily="18" charset="0"/>
                                </a:rPr>
                                <m:t>𝑡</m:t>
                              </m:r>
                            </m:e>
                          </m:d>
                        </m:e>
                      </m:d>
                    </m:oMath>
                  </m:oMathPara>
                </a14:m>
                <a:endParaRPr lang="en-US" dirty="0">
                  <a:latin typeface="Times New Roman" panose="02020603050405020304" pitchFamily="18" charset="0"/>
                </a:endParaRPr>
              </a:p>
            </p:txBody>
          </p:sp>
        </mc:Choice>
        <mc:Fallback xmlns="">
          <p:sp>
            <p:nvSpPr>
              <p:cNvPr id="35" name="TextBox 34">
                <a:extLst>
                  <a:ext uri="{FF2B5EF4-FFF2-40B4-BE49-F238E27FC236}">
                    <a16:creationId xmlns:a16="http://schemas.microsoft.com/office/drawing/2014/main" id="{E1773498-C6AF-1464-9169-1B92BAF2E6EC}"/>
                  </a:ext>
                </a:extLst>
              </p:cNvPr>
              <p:cNvSpPr txBox="1">
                <a:spLocks noRot="1" noChangeAspect="1" noMove="1" noResize="1" noEditPoints="1" noAdjustHandles="1" noChangeArrowheads="1" noChangeShapeType="1" noTextEdit="1"/>
              </p:cNvSpPr>
              <p:nvPr/>
            </p:nvSpPr>
            <p:spPr>
              <a:xfrm>
                <a:off x="5348192" y="3952527"/>
                <a:ext cx="3033808" cy="369332"/>
              </a:xfrm>
              <a:prstGeom prst="rect">
                <a:avLst/>
              </a:prstGeom>
              <a:blipFill>
                <a:blip r:embed="rId10"/>
                <a:stretch>
                  <a:fillRect b="-13333"/>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D63E7E73-0A02-C352-9655-E78E389D5665}"/>
              </a:ext>
            </a:extLst>
          </p:cNvPr>
          <p:cNvSpPr/>
          <p:nvPr/>
        </p:nvSpPr>
        <p:spPr>
          <a:xfrm>
            <a:off x="2628523" y="1895299"/>
            <a:ext cx="914400" cy="7087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94F1CBEA-28C8-40C6-BD30-5F8C6FD9538A}"/>
              </a:ext>
            </a:extLst>
          </p:cNvPr>
          <p:cNvCxnSpPr>
            <a:cxnSpLocks/>
            <a:stCxn id="29" idx="1"/>
          </p:cNvCxnSpPr>
          <p:nvPr/>
        </p:nvCxnSpPr>
        <p:spPr>
          <a:xfrm flipH="1" flipV="1">
            <a:off x="3542923" y="2604004"/>
            <a:ext cx="1617744" cy="255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3EACA57-0701-CED6-C9CE-2B19A08BDD60}"/>
              </a:ext>
            </a:extLst>
          </p:cNvPr>
          <p:cNvCxnSpPr>
            <a:cxnSpLocks/>
          </p:cNvCxnSpPr>
          <p:nvPr/>
        </p:nvCxnSpPr>
        <p:spPr>
          <a:xfrm flipH="1" flipV="1">
            <a:off x="6170526" y="2453804"/>
            <a:ext cx="694570" cy="3270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284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500" fill="hold"/>
                                        <p:tgtEl>
                                          <p:spTgt spid="31"/>
                                        </p:tgtEl>
                                        <p:attrNameLst>
                                          <p:attrName>ppt_x</p:attrName>
                                        </p:attrNameLst>
                                      </p:cBhvr>
                                      <p:tavLst>
                                        <p:tav tm="0">
                                          <p:val>
                                            <p:strVal val="#ppt_x"/>
                                          </p:val>
                                        </p:tav>
                                        <p:tav tm="100000">
                                          <p:val>
                                            <p:strVal val="#ppt_x"/>
                                          </p:val>
                                        </p:tav>
                                      </p:tavLst>
                                    </p:anim>
                                    <p:anim calcmode="lin" valueType="num">
                                      <p:cBhvr additive="base">
                                        <p:cTn id="58" dur="500" fill="hold"/>
                                        <p:tgtEl>
                                          <p:spTgt spid="3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500" fill="hold"/>
                                        <p:tgtEl>
                                          <p:spTgt spid="32"/>
                                        </p:tgtEl>
                                        <p:attrNameLst>
                                          <p:attrName>ppt_x</p:attrName>
                                        </p:attrNameLst>
                                      </p:cBhvr>
                                      <p:tavLst>
                                        <p:tav tm="0">
                                          <p:val>
                                            <p:strVal val="#ppt_x"/>
                                          </p:val>
                                        </p:tav>
                                        <p:tav tm="100000">
                                          <p:val>
                                            <p:strVal val="#ppt_x"/>
                                          </p:val>
                                        </p:tav>
                                      </p:tavLst>
                                    </p:anim>
                                    <p:anim calcmode="lin" valueType="num">
                                      <p:cBhvr additive="base">
                                        <p:cTn id="6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xEl>
                                              <p:pRg st="0" end="0"/>
                                            </p:txEl>
                                          </p:spTgt>
                                        </p:tgtEl>
                                        <p:attrNameLst>
                                          <p:attrName>style.visibility</p:attrName>
                                        </p:attrNameLst>
                                      </p:cBhvr>
                                      <p:to>
                                        <p:strVal val="visible"/>
                                      </p:to>
                                    </p:set>
                                    <p:anim calcmode="lin" valueType="num">
                                      <p:cBhvr additive="base">
                                        <p:cTn id="6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ppt_x"/>
                                          </p:val>
                                        </p:tav>
                                        <p:tav tm="100000">
                                          <p:val>
                                            <p:strVal val="#ppt_x"/>
                                          </p:val>
                                        </p:tav>
                                      </p:tavLst>
                                    </p:anim>
                                    <p:anim calcmode="lin" valueType="num">
                                      <p:cBhvr additive="base">
                                        <p:cTn id="7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animBg="1"/>
      <p:bldP spid="5" grpId="0"/>
      <p:bldP spid="6" grpId="0" animBg="1"/>
      <p:bldP spid="25" grpId="0" build="allAtOnce"/>
      <p:bldP spid="27" grpId="0" animBg="1"/>
      <p:bldP spid="28" grpId="0" animBg="1"/>
      <p:bldP spid="29" grpId="0"/>
      <p:bldP spid="30" grpId="0"/>
      <p:bldP spid="31" grpId="0" animBg="1"/>
      <p:bldP spid="32" grpId="0" animBg="1"/>
      <p:bldP spid="33" grpId="0"/>
      <p:bldP spid="35"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2DDC4-0A00-25D7-99C0-2482534FB56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6357A42-D9B5-4F11-6EC3-FAE7E3D5F886}"/>
              </a:ext>
            </a:extLst>
          </p:cNvPr>
          <p:cNvSpPr txBox="1"/>
          <p:nvPr/>
        </p:nvSpPr>
        <p:spPr bwMode="auto">
          <a:xfrm>
            <a:off x="698510" y="2039325"/>
            <a:ext cx="4958351" cy="369332"/>
          </a:xfrm>
          <a:prstGeom prst="rect">
            <a:avLst/>
          </a:prstGeom>
          <a:noFill/>
          <a:ln w="9525">
            <a:noFill/>
            <a:miter lim="800000"/>
            <a:headEnd/>
            <a:tailEnd/>
          </a:ln>
        </p:spPr>
        <p:txBody>
          <a:bodyPr wrap="square" rtlCol="0">
            <a:spAutoFit/>
          </a:bodyPr>
          <a:lstStyle/>
          <a:p>
            <a:pPr algn="l"/>
            <a:r>
              <a:rPr lang="en-US" sz="1800" dirty="0" err="1">
                <a:latin typeface="Times New Roman" pitchFamily="18" charset="0"/>
                <a:cs typeface="Times New Roman" pitchFamily="18" charset="0"/>
              </a:rPr>
              <a:t>四個未定常數將由四個起使條件決定。例如</a:t>
            </a:r>
            <a:r>
              <a:rPr lang="en-US" sz="1800"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942AAAA-0560-5AFE-A86D-5E60C2DC8986}"/>
                  </a:ext>
                </a:extLst>
              </p:cNvPr>
              <p:cNvSpPr txBox="1"/>
              <p:nvPr/>
            </p:nvSpPr>
            <p:spPr bwMode="auto">
              <a:xfrm>
                <a:off x="779659" y="2759059"/>
                <a:ext cx="3221331" cy="724814"/>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e>
                            </m:mr>
                          </m:m>
                        </m:e>
                      </m:d>
                      <m:r>
                        <a:rPr lang="en-US" altLang="zh-TW" sz="1800" b="0" i="1" smtClean="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mr>
                          </m:m>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b="0" i="1" smtClean="0">
                              <a:latin typeface="Cambria Math" panose="02040503050406030204" pitchFamily="18" charset="0"/>
                            </a:rPr>
                            <m:t>2</m:t>
                          </m:r>
                        </m:sub>
                      </m:sSub>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B942AAAA-0560-5AFE-A86D-5E60C2DC8986}"/>
                  </a:ext>
                </a:extLst>
              </p:cNvPr>
              <p:cNvSpPr txBox="1">
                <a:spLocks noRot="1" noChangeAspect="1" noMove="1" noResize="1" noEditPoints="1" noAdjustHandles="1" noChangeArrowheads="1" noChangeShapeType="1" noTextEdit="1"/>
              </p:cNvSpPr>
              <p:nvPr/>
            </p:nvSpPr>
            <p:spPr bwMode="auto">
              <a:xfrm>
                <a:off x="779659" y="2759059"/>
                <a:ext cx="3221331" cy="724814"/>
              </a:xfrm>
              <a:prstGeom prst="rect">
                <a:avLst/>
              </a:prstGeom>
              <a:blipFill>
                <a:blip r:embed="rId2"/>
                <a:stretch>
                  <a:fillRect b="-689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A2A45EE-9E67-77CE-45B8-9D0814BA5F67}"/>
                  </a:ext>
                </a:extLst>
              </p:cNvPr>
              <p:cNvSpPr txBox="1"/>
              <p:nvPr/>
            </p:nvSpPr>
            <p:spPr bwMode="auto">
              <a:xfrm>
                <a:off x="706713" y="3567170"/>
                <a:ext cx="7010743" cy="381515"/>
              </a:xfrm>
              <a:prstGeom prst="rect">
                <a:avLst/>
              </a:prstGeom>
              <a:noFill/>
              <a:ln w="9525">
                <a:noFill/>
                <a:miter lim="800000"/>
                <a:headEnd/>
                <a:tailEnd/>
              </a:ln>
            </p:spPr>
            <p:txBody>
              <a:bodyPr wrap="square">
                <a:spAutoFit/>
              </a:bodyPr>
              <a:lstStyle/>
              <a:p>
                <a:r>
                  <a:rPr lang="zh-TW" altLang="en-US" sz="1800" dirty="0">
                    <a:latin typeface="Times New Roman" panose="02020603050405020304" pitchFamily="18" charset="0"/>
                  </a:rPr>
                  <a:t>因此</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m:t>
                        </m:r>
                      </m:sub>
                    </m:sSub>
                  </m:oMath>
                </a14:m>
                <a:r>
                  <a:rPr lang="en-US" sz="1800" dirty="0" err="1">
                    <a:latin typeface="Times New Roman" panose="02020603050405020304" pitchFamily="18" charset="0"/>
                  </a:rPr>
                  <a:t>可以唯一決定</a:t>
                </a:r>
                <a:r>
                  <a:rPr lang="en-US" sz="1800" dirty="0">
                    <a:latin typeface="Times New Roman" panose="02020603050405020304" pitchFamily="18" charset="0"/>
                  </a:rPr>
                  <a:t>。</a:t>
                </a:r>
                <a:r>
                  <a:rPr lang="en-US" altLang="zh-TW" dirty="0">
                    <a:latin typeface="Times New Roman" panose="02020603050405020304" pitchFamily="18" charset="0"/>
                  </a:rPr>
                  <a:t>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1,2</m:t>
                        </m:r>
                      </m:sub>
                    </m:sSub>
                  </m:oMath>
                </a14:m>
                <a:r>
                  <a:rPr lang="en-US" sz="1800" dirty="0">
                    <a:latin typeface="Times New Roman" panose="02020603050405020304" pitchFamily="18" charset="0"/>
                  </a:rPr>
                  <a:t> will now be uniquely specified.</a:t>
                </a:r>
              </a:p>
            </p:txBody>
          </p:sp>
        </mc:Choice>
        <mc:Fallback xmlns="">
          <p:sp>
            <p:nvSpPr>
              <p:cNvPr id="10" name="TextBox 9">
                <a:extLst>
                  <a:ext uri="{FF2B5EF4-FFF2-40B4-BE49-F238E27FC236}">
                    <a16:creationId xmlns:a16="http://schemas.microsoft.com/office/drawing/2014/main" id="{EB8DAD90-B0A0-CF41-D80C-A9C1A468F05C}"/>
                  </a:ext>
                </a:extLst>
              </p:cNvPr>
              <p:cNvSpPr txBox="1">
                <a:spLocks noRot="1" noChangeAspect="1" noMove="1" noResize="1" noEditPoints="1" noAdjustHandles="1" noChangeArrowheads="1" noChangeShapeType="1" noTextEdit="1"/>
              </p:cNvSpPr>
              <p:nvPr/>
            </p:nvSpPr>
            <p:spPr bwMode="auto">
              <a:xfrm>
                <a:off x="706713" y="3567170"/>
                <a:ext cx="7010743" cy="381515"/>
              </a:xfrm>
              <a:prstGeom prst="rect">
                <a:avLst/>
              </a:prstGeom>
              <a:blipFill>
                <a:blip r:embed="rId4"/>
                <a:stretch>
                  <a:fillRect l="-723" t="-6250" b="-1562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2811F9-0746-03E7-5BFE-F30A0F0871D7}"/>
                  </a:ext>
                </a:extLst>
              </p:cNvPr>
              <p:cNvSpPr txBox="1"/>
              <p:nvPr/>
            </p:nvSpPr>
            <p:spPr bwMode="auto">
              <a:xfrm>
                <a:off x="741184" y="4000789"/>
                <a:ext cx="4134402" cy="724814"/>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Sup>
                                  <m:sSubSupPr>
                                    <m:ctrlPr>
                                      <a:rPr lang="en-US" altLang="zh-TW" sz="1800" i="1" smtClean="0">
                                        <a:latin typeface="Cambria Math" panose="02040503050406030204" pitchFamily="18" charset="0"/>
                                      </a:rPr>
                                    </m:ctrlPr>
                                  </m:sSubSup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1</m:t>
                                    </m:r>
                                  </m:sub>
                                  <m:sup>
                                    <m:r>
                                      <a:rPr lang="en-US" altLang="zh-TW" sz="1800" b="0" i="1" smtClean="0">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e>
                            </m:mr>
                            <m:mr>
                              <m:e>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e>
                            </m:mr>
                          </m:m>
                        </m:e>
                      </m:d>
                      <m:r>
                        <a:rPr lang="en-US" altLang="zh-TW" sz="1800" b="0" i="1" smtClean="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𝑔</m:t>
                          </m:r>
                        </m:e>
                        <m:sub>
                          <m:r>
                            <a:rPr lang="en-US" altLang="zh-TW" sz="1800" i="1">
                              <a:latin typeface="Cambria Math" panose="02040503050406030204" pitchFamily="18" charset="0"/>
                            </a:rPr>
                            <m:t>1</m:t>
                          </m:r>
                        </m:sub>
                      </m:sSub>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b="0" i="1" smtClean="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mr>
                          </m:m>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𝑔</m:t>
                          </m:r>
                        </m:e>
                        <m:sub>
                          <m:r>
                            <a:rPr lang="en-US" altLang="zh-TW" sz="1800" b="0" i="1" smtClean="0">
                              <a:latin typeface="Cambria Math" panose="02040503050406030204" pitchFamily="18" charset="0"/>
                            </a:rPr>
                            <m:t>2</m:t>
                          </m:r>
                        </m:sub>
                      </m:sSub>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9A2811F9-0746-03E7-5BFE-F30A0F0871D7}"/>
                  </a:ext>
                </a:extLst>
              </p:cNvPr>
              <p:cNvSpPr txBox="1">
                <a:spLocks noRot="1" noChangeAspect="1" noMove="1" noResize="1" noEditPoints="1" noAdjustHandles="1" noChangeArrowheads="1" noChangeShapeType="1" noTextEdit="1"/>
              </p:cNvSpPr>
              <p:nvPr/>
            </p:nvSpPr>
            <p:spPr bwMode="auto">
              <a:xfrm>
                <a:off x="741184" y="4000789"/>
                <a:ext cx="4134402" cy="724814"/>
              </a:xfrm>
              <a:prstGeom prst="rect">
                <a:avLst/>
              </a:prstGeom>
              <a:blipFill>
                <a:blip r:embed="rId5"/>
                <a:stretch>
                  <a:fillRect b="-689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211BE5B-13A0-3A35-566D-B9CDC033E040}"/>
                  </a:ext>
                </a:extLst>
              </p:cNvPr>
              <p:cNvSpPr txBox="1"/>
              <p:nvPr/>
            </p:nvSpPr>
            <p:spPr bwMode="auto">
              <a:xfrm>
                <a:off x="769149" y="4745241"/>
                <a:ext cx="6959129" cy="381515"/>
              </a:xfrm>
              <a:prstGeom prst="rect">
                <a:avLst/>
              </a:prstGeom>
              <a:noFill/>
              <a:ln w="9525">
                <a:noFill/>
                <a:miter lim="800000"/>
                <a:headEnd/>
                <a:tailEnd/>
              </a:ln>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𝑔</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m:t>
                        </m:r>
                      </m:sub>
                    </m:sSub>
                  </m:oMath>
                </a14:m>
                <a:r>
                  <a:rPr lang="en-US" sz="1800" dirty="0" err="1">
                    <a:latin typeface="Times New Roman" panose="02020603050405020304" pitchFamily="18" charset="0"/>
                  </a:rPr>
                  <a:t>也可以唯一決定</a:t>
                </a:r>
                <a:r>
                  <a:rPr lang="en-US" dirty="0">
                    <a:latin typeface="Times New Roman" panose="02020603050405020304" pitchFamily="18" charset="0"/>
                  </a:rPr>
                  <a:t>。 </a:t>
                </a: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1,2</m:t>
                        </m:r>
                      </m:sub>
                    </m:sSub>
                  </m:oMath>
                </a14:m>
                <a:r>
                  <a:rPr lang="en-US" dirty="0">
                    <a:latin typeface="Times New Roman" panose="02020603050405020304" pitchFamily="18" charset="0"/>
                  </a:rPr>
                  <a:t> will also be uniquely specified.</a:t>
                </a:r>
              </a:p>
            </p:txBody>
          </p:sp>
        </mc:Choice>
        <mc:Fallback xmlns="">
          <p:sp>
            <p:nvSpPr>
              <p:cNvPr id="12" name="TextBox 11">
                <a:extLst>
                  <a:ext uri="{FF2B5EF4-FFF2-40B4-BE49-F238E27FC236}">
                    <a16:creationId xmlns:a16="http://schemas.microsoft.com/office/drawing/2014/main" id="{5D8B7AD5-4EAD-6066-3D4C-4CCD2C679838}"/>
                  </a:ext>
                </a:extLst>
              </p:cNvPr>
              <p:cNvSpPr txBox="1">
                <a:spLocks noRot="1" noChangeAspect="1" noMove="1" noResize="1" noEditPoints="1" noAdjustHandles="1" noChangeArrowheads="1" noChangeShapeType="1" noTextEdit="1"/>
              </p:cNvSpPr>
              <p:nvPr/>
            </p:nvSpPr>
            <p:spPr bwMode="auto">
              <a:xfrm>
                <a:off x="769149" y="4745241"/>
                <a:ext cx="6959129" cy="381515"/>
              </a:xfrm>
              <a:prstGeom prst="rect">
                <a:avLst/>
              </a:prstGeom>
              <a:blipFill>
                <a:blip r:embed="rId6"/>
                <a:stretch>
                  <a:fillRect t="-6452" b="-19355"/>
                </a:stretch>
              </a:blipFill>
              <a:ln w="9525">
                <a:noFill/>
                <a:miter lim="800000"/>
                <a:headEnd/>
                <a:tailEnd/>
              </a:ln>
            </p:spPr>
            <p:txBody>
              <a:bodyPr/>
              <a:lstStyle/>
              <a:p>
                <a:r>
                  <a:rPr lang="en-US">
                    <a:noFill/>
                  </a:rPr>
                  <a:t> </a:t>
                </a:r>
              </a:p>
            </p:txBody>
          </p:sp>
        </mc:Fallback>
      </mc:AlternateContent>
      <p:sp>
        <p:nvSpPr>
          <p:cNvPr id="9" name="TextBox 8">
            <a:extLst>
              <a:ext uri="{FF2B5EF4-FFF2-40B4-BE49-F238E27FC236}">
                <a16:creationId xmlns:a16="http://schemas.microsoft.com/office/drawing/2014/main" id="{21376F3D-9BAC-09C7-4DDA-348C6A61A890}"/>
              </a:ext>
            </a:extLst>
          </p:cNvPr>
          <p:cNvSpPr txBox="1"/>
          <p:nvPr/>
        </p:nvSpPr>
        <p:spPr>
          <a:xfrm>
            <a:off x="722480" y="2385262"/>
            <a:ext cx="744163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four unspecified constants will be determined by four initial conditions. </a:t>
            </a:r>
          </a:p>
        </p:txBody>
      </p:sp>
      <p:sp>
        <p:nvSpPr>
          <p:cNvPr id="14" name="TextBox 13">
            <a:extLst>
              <a:ext uri="{FF2B5EF4-FFF2-40B4-BE49-F238E27FC236}">
                <a16:creationId xmlns:a16="http://schemas.microsoft.com/office/drawing/2014/main" id="{5EDA21B6-3F14-D37D-7097-079F82B4724D}"/>
              </a:ext>
            </a:extLst>
          </p:cNvPr>
          <p:cNvSpPr txBox="1"/>
          <p:nvPr/>
        </p:nvSpPr>
        <p:spPr>
          <a:xfrm>
            <a:off x="730363" y="5871017"/>
            <a:ext cx="4572000" cy="369332"/>
          </a:xfrm>
          <a:prstGeom prst="rect">
            <a:avLst/>
          </a:prstGeom>
          <a:noFill/>
        </p:spPr>
        <p:txBody>
          <a:bodyPr wrap="square">
            <a:spAutoFit/>
          </a:bodyPr>
          <a:lstStyle/>
          <a:p>
            <a:r>
              <a:rPr lang="en-US" sz="1800" dirty="0" err="1">
                <a:latin typeface="Times New Roman" panose="02020603050405020304" pitchFamily="18" charset="0"/>
              </a:rPr>
              <a:t>於是微分方程組加起始條件，求解完成</a:t>
            </a:r>
            <a:r>
              <a:rPr lang="en-US" sz="1800" dirty="0">
                <a:latin typeface="Times New Roman" panose="02020603050405020304" pitchFamily="18" charset="0"/>
              </a:rPr>
              <a:t>。</a:t>
            </a:r>
            <a:endParaRPr lang="en-US" dirty="0">
              <a:latin typeface="Times New Roman" panose="02020603050405020304" pitchFamily="18" charset="0"/>
            </a:endParaRPr>
          </a:p>
        </p:txBody>
      </p:sp>
      <p:sp>
        <p:nvSpPr>
          <p:cNvPr id="15" name="TextBox 14">
            <a:extLst>
              <a:ext uri="{FF2B5EF4-FFF2-40B4-BE49-F238E27FC236}">
                <a16:creationId xmlns:a16="http://schemas.microsoft.com/office/drawing/2014/main" id="{D2B83E7E-6EA6-1028-7FCF-9A57DA297DF4}"/>
              </a:ext>
            </a:extLst>
          </p:cNvPr>
          <p:cNvSpPr txBox="1"/>
          <p:nvPr/>
        </p:nvSpPr>
        <p:spPr>
          <a:xfrm>
            <a:off x="741184" y="6240349"/>
            <a:ext cx="8374851"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Our result satisfy both system of ODE and initial condition. It is the unique solution.  </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9848779-3DA9-9C3C-BBD8-79635AD46508}"/>
                  </a:ext>
                </a:extLst>
              </p:cNvPr>
              <p:cNvSpPr txBox="1"/>
              <p:nvPr/>
            </p:nvSpPr>
            <p:spPr>
              <a:xfrm>
                <a:off x="779659" y="5143479"/>
                <a:ext cx="7605702" cy="38561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Note that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𝑔</m:t>
                        </m:r>
                      </m:e>
                      <m:sub>
                        <m:r>
                          <a:rPr lang="en-US" altLang="zh-TW" i="1">
                            <a:latin typeface="Cambria Math" panose="02040503050406030204" pitchFamily="18" charset="0"/>
                          </a:rPr>
                          <m:t>1,2</m:t>
                        </m:r>
                      </m:sub>
                    </m:sSub>
                  </m:oMath>
                </a14:m>
                <a:r>
                  <a:rPr lang="en-US" dirty="0">
                    <a:latin typeface="Times New Roman" panose="02020603050405020304" pitchFamily="18" charset="0"/>
                    <a:cs typeface="Times New Roman" panose="02020603050405020304" pitchFamily="18" charset="0"/>
                  </a:rPr>
                  <a:t> will vanish if initial velocities </a:t>
                </a:r>
                <a14:m>
                  <m:oMath xmlns:m="http://schemas.openxmlformats.org/officeDocument/2006/math">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𝑥</m:t>
                        </m:r>
                      </m:e>
                      <m:sub>
                        <m:r>
                          <a:rPr lang="en-US" altLang="zh-TW" i="1">
                            <a:latin typeface="Cambria Math" panose="02040503050406030204" pitchFamily="18" charset="0"/>
                          </a:rPr>
                          <m:t>1</m:t>
                        </m:r>
                        <m:r>
                          <a:rPr lang="en-US" altLang="zh-TW" b="0" i="1" smtClean="0">
                            <a:latin typeface="Cambria Math" panose="02040503050406030204" pitchFamily="18" charset="0"/>
                          </a:rPr>
                          <m:t>,2</m:t>
                        </m:r>
                      </m:sub>
                      <m:sup>
                        <m:r>
                          <a:rPr lang="en-US" altLang="zh-TW" i="1">
                            <a:latin typeface="Cambria Math" panose="02040503050406030204" pitchFamily="18" charset="0"/>
                          </a:rPr>
                          <m:t>′</m:t>
                        </m:r>
                      </m:sup>
                    </m:sSubSup>
                    <m:d>
                      <m:dPr>
                        <m:ctrlPr>
                          <a:rPr lang="en-US" altLang="zh-TW" i="1">
                            <a:latin typeface="Cambria Math" panose="02040503050406030204" pitchFamily="18" charset="0"/>
                          </a:rPr>
                        </m:ctrlPr>
                      </m:dPr>
                      <m:e>
                        <m:r>
                          <a:rPr lang="en-US" altLang="zh-TW" i="1">
                            <a:latin typeface="Cambria Math" panose="02040503050406030204" pitchFamily="18" charset="0"/>
                          </a:rPr>
                          <m:t>0</m:t>
                        </m:r>
                      </m:e>
                    </m:d>
                  </m:oMath>
                </a14:m>
                <a:r>
                  <a:rPr lang="en-US" dirty="0">
                    <a:latin typeface="Times New Roman" panose="02020603050405020304" pitchFamily="18" charset="0"/>
                    <a:cs typeface="Times New Roman" panose="02020603050405020304" pitchFamily="18" charset="0"/>
                  </a:rPr>
                  <a:t> are both zero.</a:t>
                </a:r>
              </a:p>
            </p:txBody>
          </p:sp>
        </mc:Choice>
        <mc:Fallback xmlns="">
          <p:sp>
            <p:nvSpPr>
              <p:cNvPr id="16" name="TextBox 15">
                <a:extLst>
                  <a:ext uri="{FF2B5EF4-FFF2-40B4-BE49-F238E27FC236}">
                    <a16:creationId xmlns:a16="http://schemas.microsoft.com/office/drawing/2014/main" id="{B980CE19-AF70-9148-812A-61B11FC54B8B}"/>
                  </a:ext>
                </a:extLst>
              </p:cNvPr>
              <p:cNvSpPr txBox="1">
                <a:spLocks noRot="1" noChangeAspect="1" noMove="1" noResize="1" noEditPoints="1" noAdjustHandles="1" noChangeArrowheads="1" noChangeShapeType="1" noTextEdit="1"/>
              </p:cNvSpPr>
              <p:nvPr/>
            </p:nvSpPr>
            <p:spPr>
              <a:xfrm>
                <a:off x="779659" y="5143479"/>
                <a:ext cx="7605702" cy="385618"/>
              </a:xfrm>
              <a:prstGeom prst="rect">
                <a:avLst/>
              </a:prstGeom>
              <a:blipFill>
                <a:blip r:embed="rId8"/>
                <a:stretch>
                  <a:fillRect l="-667" t="-9677" b="-161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A5F63FF-E9A1-4EA0-F0C5-0E65F780D692}"/>
                  </a:ext>
                </a:extLst>
              </p:cNvPr>
              <p:cNvSpPr txBox="1"/>
              <p:nvPr/>
            </p:nvSpPr>
            <p:spPr>
              <a:xfrm>
                <a:off x="5624598" y="2741509"/>
                <a:ext cx="2452602" cy="43499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m:t>
                          </m:r>
                        </m:sub>
                      </m:sSub>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b="0" i="1" smtClean="0">
                              <a:latin typeface="Cambria Math" panose="02040503050406030204" pitchFamily="18" charset="0"/>
                            </a:rPr>
                            <m:t>1</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2</m:t>
                          </m:r>
                        </m:sub>
                      </m:sSub>
                    </m:oMath>
                  </m:oMathPara>
                </a14:m>
                <a:endParaRPr lang="en-US"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FA5F63FF-E9A1-4EA0-F0C5-0E65F780D692}"/>
                  </a:ext>
                </a:extLst>
              </p:cNvPr>
              <p:cNvSpPr txBox="1">
                <a:spLocks noRot="1" noChangeAspect="1" noMove="1" noResize="1" noEditPoints="1" noAdjustHandles="1" noChangeArrowheads="1" noChangeShapeType="1" noTextEdit="1"/>
              </p:cNvSpPr>
              <p:nvPr/>
            </p:nvSpPr>
            <p:spPr>
              <a:xfrm>
                <a:off x="5624598" y="2741509"/>
                <a:ext cx="2452602" cy="434991"/>
              </a:xfrm>
              <a:prstGeom prst="rect">
                <a:avLst/>
              </a:prstGeom>
              <a:blipFill>
                <a:blip r:embed="rId9"/>
                <a:stretch>
                  <a:fillRect b="-1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785CF13-CD7B-6CCC-3C3E-332CC8868FBC}"/>
                  </a:ext>
                </a:extLst>
              </p:cNvPr>
              <p:cNvSpPr txBox="1"/>
              <p:nvPr/>
            </p:nvSpPr>
            <p:spPr>
              <a:xfrm>
                <a:off x="5624598" y="3206304"/>
                <a:ext cx="2681202" cy="43499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m:t>
                          </m:r>
                        </m:sub>
                      </m:sSub>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2</m:t>
                              </m:r>
                            </m:e>
                          </m:d>
                        </m:sup>
                      </m:sSubSup>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2</m:t>
                          </m:r>
                        </m:sub>
                      </m:sSub>
                    </m:oMath>
                  </m:oMathPara>
                </a14:m>
                <a:endParaRPr lang="en-US"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3785CF13-CD7B-6CCC-3C3E-332CC8868FBC}"/>
                  </a:ext>
                </a:extLst>
              </p:cNvPr>
              <p:cNvSpPr txBox="1">
                <a:spLocks noRot="1" noChangeAspect="1" noMove="1" noResize="1" noEditPoints="1" noAdjustHandles="1" noChangeArrowheads="1" noChangeShapeType="1" noTextEdit="1"/>
              </p:cNvSpPr>
              <p:nvPr/>
            </p:nvSpPr>
            <p:spPr>
              <a:xfrm>
                <a:off x="5624598" y="3206304"/>
                <a:ext cx="2681202" cy="434991"/>
              </a:xfrm>
              <a:prstGeom prst="rect">
                <a:avLst/>
              </a:prstGeom>
              <a:blipFill>
                <a:blip r:embed="rId10"/>
                <a:stretch>
                  <a:fillRect b="-11429"/>
                </a:stretch>
              </a:blipFill>
            </p:spPr>
            <p:txBody>
              <a:bodyPr/>
              <a:lstStyle/>
              <a:p>
                <a:r>
                  <a:rPr lang="en-US">
                    <a:noFill/>
                  </a:rPr>
                  <a:t> </a:t>
                </a:r>
              </a:p>
            </p:txBody>
          </p:sp>
        </mc:Fallback>
      </mc:AlternateContent>
      <p:sp>
        <p:nvSpPr>
          <p:cNvPr id="17" name="Right Arrow 16">
            <a:extLst>
              <a:ext uri="{FF2B5EF4-FFF2-40B4-BE49-F238E27FC236}">
                <a16:creationId xmlns:a16="http://schemas.microsoft.com/office/drawing/2014/main" id="{BB93F4D0-DCE1-B20F-F2E9-38D91AA8CE40}"/>
              </a:ext>
            </a:extLst>
          </p:cNvPr>
          <p:cNvSpPr/>
          <p:nvPr/>
        </p:nvSpPr>
        <p:spPr>
          <a:xfrm>
            <a:off x="4248713" y="3048000"/>
            <a:ext cx="495549" cy="242830"/>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E9AF166-97A1-46A7-BE3E-AA1EA69F1A2E}"/>
                  </a:ext>
                </a:extLst>
              </p:cNvPr>
              <p:cNvSpPr txBox="1"/>
              <p:nvPr/>
            </p:nvSpPr>
            <p:spPr>
              <a:xfrm>
                <a:off x="5624598" y="3903757"/>
                <a:ext cx="3400455" cy="43467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𝑥</m:t>
                          </m:r>
                        </m:e>
                        <m:sub>
                          <m:r>
                            <a:rPr lang="en-US" altLang="zh-TW" i="1">
                              <a:latin typeface="Cambria Math" panose="02040503050406030204" pitchFamily="18" charset="0"/>
                            </a:rPr>
                            <m:t>1</m:t>
                          </m:r>
                        </m:sub>
                        <m:sup>
                          <m:r>
                            <a:rPr lang="en-US" altLang="zh-TW"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1</m:t>
                          </m:r>
                        </m:sub>
                      </m:sSub>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2</m:t>
                          </m:r>
                        </m:sub>
                      </m:sSub>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oMath>
                  </m:oMathPara>
                </a14:m>
                <a:endParaRPr lang="en-US" dirty="0">
                  <a:latin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4E9AF166-97A1-46A7-BE3E-AA1EA69F1A2E}"/>
                  </a:ext>
                </a:extLst>
              </p:cNvPr>
              <p:cNvSpPr txBox="1">
                <a:spLocks noRot="1" noChangeAspect="1" noMove="1" noResize="1" noEditPoints="1" noAdjustHandles="1" noChangeArrowheads="1" noChangeShapeType="1" noTextEdit="1"/>
              </p:cNvSpPr>
              <p:nvPr/>
            </p:nvSpPr>
            <p:spPr>
              <a:xfrm>
                <a:off x="5624598" y="3903757"/>
                <a:ext cx="3400455" cy="434671"/>
              </a:xfrm>
              <a:prstGeom prst="rect">
                <a:avLst/>
              </a:prstGeom>
              <a:blipFill>
                <a:blip r:embed="rId11"/>
                <a:stretch>
                  <a:fillRect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0A86178-8B34-FA54-CF93-914059DE2B41}"/>
                  </a:ext>
                </a:extLst>
              </p:cNvPr>
              <p:cNvSpPr txBox="1"/>
              <p:nvPr/>
            </p:nvSpPr>
            <p:spPr>
              <a:xfrm>
                <a:off x="5624597" y="4358415"/>
                <a:ext cx="3400455" cy="43499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i="1" smtClean="0">
                              <a:latin typeface="Cambria Math" panose="02040503050406030204" pitchFamily="18" charset="0"/>
                            </a:rPr>
                          </m:ctrlPr>
                        </m:sSubSupPr>
                        <m:e>
                          <m:r>
                            <a:rPr lang="en-US" altLang="zh-TW" i="1">
                              <a:latin typeface="Cambria Math" panose="02040503050406030204" pitchFamily="18" charset="0"/>
                            </a:rPr>
                            <m:t>𝑥</m:t>
                          </m:r>
                        </m:e>
                        <m:sub>
                          <m:r>
                            <a:rPr lang="en-US" altLang="zh-TW" i="1">
                              <a:latin typeface="Cambria Math" panose="02040503050406030204" pitchFamily="18" charset="0"/>
                            </a:rPr>
                            <m:t>2</m:t>
                          </m:r>
                        </m:sub>
                        <m:sup>
                          <m:r>
                            <a:rPr lang="en-US" altLang="zh-TW"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b="0" i="1" smtClean="0">
                                  <a:latin typeface="Cambria Math" panose="02040503050406030204" pitchFamily="18" charset="0"/>
                                </a:rPr>
                                <m:t>1</m:t>
                              </m:r>
                            </m:e>
                          </m:d>
                        </m:sup>
                      </m:sSubSup>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1</m:t>
                          </m:r>
                        </m:sub>
                      </m:sSub>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𝑔</m:t>
                          </m:r>
                        </m:e>
                        <m:sub>
                          <m:r>
                            <a:rPr lang="en-US" altLang="zh-TW" i="1">
                              <a:latin typeface="Cambria Math" panose="02040503050406030204" pitchFamily="18" charset="0"/>
                            </a:rPr>
                            <m:t>2</m:t>
                          </m:r>
                        </m:sub>
                      </m:sSub>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oMath>
                  </m:oMathPara>
                </a14:m>
                <a:endParaRPr lang="en-US" dirty="0">
                  <a:latin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0A86178-8B34-FA54-CF93-914059DE2B41}"/>
                  </a:ext>
                </a:extLst>
              </p:cNvPr>
              <p:cNvSpPr txBox="1">
                <a:spLocks noRot="1" noChangeAspect="1" noMove="1" noResize="1" noEditPoints="1" noAdjustHandles="1" noChangeArrowheads="1" noChangeShapeType="1" noTextEdit="1"/>
              </p:cNvSpPr>
              <p:nvPr/>
            </p:nvSpPr>
            <p:spPr>
              <a:xfrm>
                <a:off x="5624597" y="4358415"/>
                <a:ext cx="3400455" cy="434991"/>
              </a:xfrm>
              <a:prstGeom prst="rect">
                <a:avLst/>
              </a:prstGeom>
              <a:blipFill>
                <a:blip r:embed="rId12"/>
                <a:stretch>
                  <a:fillRect b="-5714"/>
                </a:stretch>
              </a:blipFill>
            </p:spPr>
            <p:txBody>
              <a:bodyPr/>
              <a:lstStyle/>
              <a:p>
                <a:r>
                  <a:rPr lang="en-US">
                    <a:noFill/>
                  </a:rPr>
                  <a:t> </a:t>
                </a:r>
              </a:p>
            </p:txBody>
          </p:sp>
        </mc:Fallback>
      </mc:AlternateContent>
      <p:sp>
        <p:nvSpPr>
          <p:cNvPr id="20" name="Right Arrow 19">
            <a:extLst>
              <a:ext uri="{FF2B5EF4-FFF2-40B4-BE49-F238E27FC236}">
                <a16:creationId xmlns:a16="http://schemas.microsoft.com/office/drawing/2014/main" id="{C1F96F2A-A279-BAD2-986A-2DA8912E2242}"/>
              </a:ext>
            </a:extLst>
          </p:cNvPr>
          <p:cNvSpPr/>
          <p:nvPr/>
        </p:nvSpPr>
        <p:spPr>
          <a:xfrm>
            <a:off x="4872515" y="4198670"/>
            <a:ext cx="495549" cy="242830"/>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F2C2629-C677-4CEC-E3CB-DC5822DDE442}"/>
                  </a:ext>
                </a:extLst>
              </p:cNvPr>
              <p:cNvSpPr txBox="1"/>
              <p:nvPr/>
            </p:nvSpPr>
            <p:spPr>
              <a:xfrm>
                <a:off x="118946" y="1151180"/>
                <a:ext cx="8906106" cy="817147"/>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0">
                          <a:latin typeface="Cambria Math" panose="02040503050406030204" pitchFamily="18" charset="0"/>
                        </a:rPr>
                        <m:t>=</m:t>
                      </m:r>
                      <m:d>
                        <m:dPr>
                          <m:ctrlPr>
                            <a:rPr lang="en-US" b="0" i="1">
                              <a:latin typeface="Cambria Math" panose="02040503050406030204" pitchFamily="18" charset="0"/>
                            </a:rPr>
                          </m:ctrlPr>
                        </m:dPr>
                        <m:e>
                          <m:m>
                            <m:mPr>
                              <m:plcHide m:val="on"/>
                              <m:mcs>
                                <m:mc>
                                  <m:mcPr>
                                    <m:count m:val="1"/>
                                    <m:mcJc m:val="center"/>
                                  </m:mcPr>
                                </m:mc>
                              </m:mcs>
                              <m:ctrlPr>
                                <a:rPr lang="en-US" b="0" i="1">
                                  <a:latin typeface="Cambria Math" panose="02040503050406030204" pitchFamily="18" charset="0"/>
                                </a:rPr>
                              </m:ctrlPr>
                            </m:mPr>
                            <m:mr>
                              <m:e>
                                <m:sSub>
                                  <m:sSubPr>
                                    <m:ctrlPr>
                                      <a:rPr lang="en-US" b="0" i="1">
                                        <a:latin typeface="Cambria Math" panose="02040503050406030204" pitchFamily="18" charset="0"/>
                                      </a:rPr>
                                    </m:ctrlPr>
                                  </m:sSubPr>
                                  <m:e>
                                    <m:r>
                                      <a:rPr lang="en-US" b="0" i="1">
                                        <a:latin typeface="Cambria Math" panose="02040503050406030204" pitchFamily="18" charset="0"/>
                                      </a:rPr>
                                      <m:t>𝑥</m:t>
                                    </m:r>
                                  </m:e>
                                  <m:sub>
                                    <m:r>
                                      <a:rPr lang="en-US" b="0" i="0">
                                        <a:latin typeface="Cambria Math" panose="02040503050406030204" pitchFamily="18" charset="0"/>
                                      </a:rPr>
                                      <m:t>1</m:t>
                                    </m:r>
                                  </m:sub>
                                </m:sSub>
                              </m:e>
                            </m:mr>
                            <m:mr>
                              <m:e>
                                <m:sSub>
                                  <m:sSubPr>
                                    <m:ctrlPr>
                                      <a:rPr lang="en-US" b="0" i="1">
                                        <a:latin typeface="Cambria Math" panose="02040503050406030204" pitchFamily="18" charset="0"/>
                                      </a:rPr>
                                    </m:ctrlPr>
                                  </m:sSubPr>
                                  <m:e>
                                    <m:r>
                                      <a:rPr lang="en-US" b="0" i="1">
                                        <a:latin typeface="Cambria Math" panose="02040503050406030204" pitchFamily="18" charset="0"/>
                                      </a:rPr>
                                      <m:t>𝑥</m:t>
                                    </m:r>
                                  </m:e>
                                  <m:sub>
                                    <m:r>
                                      <a:rPr lang="en-US" b="0" i="0">
                                        <a:latin typeface="Cambria Math" panose="02040503050406030204" pitchFamily="18" charset="0"/>
                                      </a:rPr>
                                      <m:t>2</m:t>
                                    </m:r>
                                  </m:sub>
                                </m:sSub>
                              </m:e>
                            </m:mr>
                          </m:m>
                        </m:e>
                      </m:d>
                      <m:r>
                        <a:rPr lang="en-US" b="0" i="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1</m:t>
                                        </m:r>
                                      </m:e>
                                    </m:d>
                                  </m:sup>
                                </m:sSubSup>
                              </m:e>
                            </m:mr>
                          </m:m>
                        </m:e>
                      </m:d>
                      <m:func>
                        <m:funcPr>
                          <m:ctrlPr>
                            <a:rPr lang="en-US" b="0" i="1">
                              <a:latin typeface="Cambria Math" panose="02040503050406030204" pitchFamily="18" charset="0"/>
                            </a:rPr>
                          </m:ctrlPr>
                        </m:funcPr>
                        <m:fName>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1</m:t>
                                  </m:r>
                                </m:sub>
                              </m:sSub>
                              <m:r>
                                <m:rPr>
                                  <m:sty m:val="p"/>
                                </m:rPr>
                                <a:rPr lang="en-US">
                                  <a:latin typeface="Cambria Math" panose="02040503050406030204" pitchFamily="18" charset="0"/>
                                </a:rPr>
                                <m:t>cos</m:t>
                              </m:r>
                              <m:d>
                                <m:dPr>
                                  <m:ctrlPr>
                                    <a:rPr lang="en-US" i="1">
                                      <a:latin typeface="Cambria Math" panose="02040503050406030204" pitchFamily="18" charset="0"/>
                                    </a:rPr>
                                  </m:ctrlPr>
                                </m:dPr>
                                <m:e>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𝑔</m:t>
                                  </m:r>
                                </m:e>
                                <m:sub>
                                  <m:r>
                                    <a:rPr lang="en-US" altLang="zh-TW" i="1">
                                      <a:latin typeface="Cambria Math" panose="02040503050406030204" pitchFamily="18" charset="0"/>
                                    </a:rPr>
                                    <m:t>1</m:t>
                                  </m:r>
                                </m:sub>
                              </m:sSub>
                              <m:r>
                                <m:rPr>
                                  <m:sty m:val="p"/>
                                </m:rPr>
                                <a:rPr lang="en-US">
                                  <a:latin typeface="Cambria Math" panose="02040503050406030204" pitchFamily="18" charset="0"/>
                                </a:rPr>
                                <m:t>sin</m:t>
                              </m:r>
                              <m:d>
                                <m:dPr>
                                  <m:ctrlPr>
                                    <a:rPr lang="en-US" i="1">
                                      <a:latin typeface="Cambria Math" panose="02040503050406030204" pitchFamily="18" charset="0"/>
                                    </a:rPr>
                                  </m:ctrlPr>
                                </m:dPr>
                                <m:e>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𝑡</m:t>
                                  </m:r>
                                </m:e>
                              </m:d>
                            </m:e>
                          </m:d>
                        </m:fName>
                        <m:e>
                          <m:r>
                            <a:rPr lang="en-US" b="0" i="0">
                              <a:latin typeface="Cambria Math" panose="02040503050406030204" pitchFamily="18" charset="0"/>
                            </a:rPr>
                            <m:t>+</m:t>
                          </m:r>
                        </m:e>
                      </m:func>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1</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mr>
                            <m:mr>
                              <m:e>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𝒂</m:t>
                                    </m:r>
                                  </m:e>
                                  <m:sub>
                                    <m:r>
                                      <a:rPr lang="en-US" altLang="zh-TW" i="1">
                                        <a:latin typeface="Cambria Math" panose="02040503050406030204" pitchFamily="18" charset="0"/>
                                      </a:rPr>
                                      <m:t>2</m:t>
                                    </m:r>
                                  </m:sub>
                                  <m:sup>
                                    <m:d>
                                      <m:dPr>
                                        <m:ctrlPr>
                                          <a:rPr lang="en-US" altLang="zh-TW" i="1">
                                            <a:latin typeface="Cambria Math" panose="02040503050406030204" pitchFamily="18" charset="0"/>
                                          </a:rPr>
                                        </m:ctrlPr>
                                      </m:dPr>
                                      <m:e>
                                        <m:r>
                                          <a:rPr lang="en-US" altLang="zh-TW" i="1">
                                            <a:latin typeface="Cambria Math" panose="02040503050406030204" pitchFamily="18" charset="0"/>
                                          </a:rPr>
                                          <m:t>2</m:t>
                                        </m:r>
                                      </m:e>
                                    </m:d>
                                  </m:sup>
                                </m:sSubSup>
                              </m:e>
                            </m:mr>
                          </m:m>
                        </m:e>
                      </m:d>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𝑓</m:t>
                              </m:r>
                            </m:e>
                            <m:sub>
                              <m:r>
                                <a:rPr lang="en-US" altLang="zh-TW" i="1">
                                  <a:latin typeface="Cambria Math" panose="02040503050406030204" pitchFamily="18" charset="0"/>
                                </a:rPr>
                                <m:t>2</m:t>
                              </m:r>
                            </m:sub>
                          </m:sSub>
                          <m:r>
                            <m:rPr>
                              <m:sty m:val="p"/>
                            </m:rPr>
                            <a:rPr lang="en-US">
                              <a:latin typeface="Cambria Math" panose="02040503050406030204" pitchFamily="18" charset="0"/>
                            </a:rPr>
                            <m:t>cos</m:t>
                          </m:r>
                          <m:d>
                            <m:dPr>
                              <m:ctrlPr>
                                <a:rPr lang="en-US" i="1">
                                  <a:latin typeface="Cambria Math" panose="02040503050406030204" pitchFamily="18" charset="0"/>
                                </a:rPr>
                              </m:ctrlPr>
                            </m:dPr>
                            <m:e>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𝑔</m:t>
                              </m:r>
                            </m:e>
                            <m:sub>
                              <m:r>
                                <a:rPr lang="en-US" altLang="zh-TW" i="1">
                                  <a:latin typeface="Cambria Math" panose="02040503050406030204" pitchFamily="18" charset="0"/>
                                </a:rPr>
                                <m:t>2</m:t>
                              </m:r>
                            </m:sub>
                          </m:sSub>
                          <m:r>
                            <m:rPr>
                              <m:sty m:val="p"/>
                            </m:rPr>
                            <a:rPr lang="en-US">
                              <a:latin typeface="Cambria Math" panose="02040503050406030204" pitchFamily="18" charset="0"/>
                            </a:rPr>
                            <m:t>sin</m:t>
                          </m:r>
                          <m:d>
                            <m:dPr>
                              <m:ctrlPr>
                                <a:rPr lang="en-US" i="1">
                                  <a:latin typeface="Cambria Math" panose="02040503050406030204" pitchFamily="18" charset="0"/>
                                </a:rPr>
                              </m:ctrlPr>
                            </m:dPr>
                            <m:e>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𝑡</m:t>
                              </m:r>
                            </m:e>
                          </m:d>
                        </m:e>
                      </m:d>
                    </m:oMath>
                  </m:oMathPara>
                </a14:m>
                <a:endParaRPr lang="en-US"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4F2C2629-C677-4CEC-E3CB-DC5822DDE442}"/>
                  </a:ext>
                </a:extLst>
              </p:cNvPr>
              <p:cNvSpPr txBox="1">
                <a:spLocks noRot="1" noChangeAspect="1" noMove="1" noResize="1" noEditPoints="1" noAdjustHandles="1" noChangeArrowheads="1" noChangeShapeType="1" noTextEdit="1"/>
              </p:cNvSpPr>
              <p:nvPr/>
            </p:nvSpPr>
            <p:spPr>
              <a:xfrm>
                <a:off x="118946" y="1151180"/>
                <a:ext cx="8906106" cy="817147"/>
              </a:xfrm>
              <a:prstGeom prst="rect">
                <a:avLst/>
              </a:prstGeom>
              <a:blipFill>
                <a:blip r:embed="rId13"/>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0A75F638-D1AA-C413-772B-CC65A98DBAAC}"/>
              </a:ext>
            </a:extLst>
          </p:cNvPr>
          <p:cNvSpPr txBox="1"/>
          <p:nvPr/>
        </p:nvSpPr>
        <p:spPr>
          <a:xfrm>
            <a:off x="779658" y="609600"/>
            <a:ext cx="824539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It is easier to fit initial conditions by another form of cosine and sine solution.</a:t>
            </a:r>
          </a:p>
        </p:txBody>
      </p:sp>
    </p:spTree>
    <p:extLst>
      <p:ext uri="{BB962C8B-B14F-4D97-AF65-F5344CB8AC3E}">
        <p14:creationId xmlns:p14="http://schemas.microsoft.com/office/powerpoint/2010/main" val="304164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4" grpId="0"/>
      <p:bldP spid="15" grpId="0"/>
      <p:bldP spid="16" grpId="0"/>
      <p:bldP spid="8" grpId="0" animBg="1"/>
      <p:bldP spid="13" grpId="0" animBg="1"/>
      <p:bldP spid="17" grpId="0" animBg="1"/>
      <p:bldP spid="18" grpId="0" animBg="1"/>
      <p:bldP spid="19"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E4F540-FF4C-5DE1-7467-00D9B8FB837A}"/>
              </a:ext>
            </a:extLst>
          </p:cNvPr>
          <p:cNvPicPr>
            <a:picLocks noChangeAspect="1"/>
          </p:cNvPicPr>
          <p:nvPr/>
        </p:nvPicPr>
        <p:blipFill>
          <a:blip r:embed="rId2"/>
          <a:stretch>
            <a:fillRect/>
          </a:stretch>
        </p:blipFill>
        <p:spPr>
          <a:xfrm>
            <a:off x="865251" y="3078979"/>
            <a:ext cx="7315274" cy="242957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4A2A847-7D71-FAAE-4816-9E9EB0D318F2}"/>
                  </a:ext>
                </a:extLst>
              </p:cNvPr>
              <p:cNvSpPr txBox="1"/>
              <p:nvPr/>
            </p:nvSpPr>
            <p:spPr bwMode="auto">
              <a:xfrm>
                <a:off x="991233" y="1294335"/>
                <a:ext cx="3834127" cy="461921"/>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1"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.8</m:t>
                                </m:r>
                              </m:e>
                              <m:e>
                                <m:r>
                                  <a:rPr lang="en-US" sz="1800" i="1">
                                    <a:latin typeface="Cambria Math" panose="02040503050406030204" pitchFamily="18" charset="0"/>
                                  </a:rPr>
                                  <m:t>0.3</m:t>
                                </m:r>
                              </m:e>
                            </m:mr>
                            <m:mr>
                              <m:e>
                                <m:r>
                                  <a:rPr lang="en-US" sz="1800" i="1">
                                    <a:latin typeface="Cambria Math" panose="02040503050406030204" pitchFamily="18" charset="0"/>
                                  </a:rPr>
                                  <m:t>0.2</m:t>
                                </m:r>
                              </m:e>
                              <m:e>
                                <m:r>
                                  <a:rPr lang="en-US" sz="1800" i="1">
                                    <a:latin typeface="Cambria Math" panose="02040503050406030204" pitchFamily="18" charset="0"/>
                                  </a:rPr>
                                  <m:t>0.7</m:t>
                                </m:r>
                              </m:e>
                            </m:mr>
                          </m:m>
                        </m:e>
                      </m:d>
                      <m:r>
                        <a:rPr lang="en-US" sz="1800" b="1" dirty="0"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.6</m:t>
                                </m:r>
                              </m:e>
                            </m:mr>
                            <m:mr>
                              <m:e>
                                <m:r>
                                  <a:rPr lang="en-US" sz="1800" i="1">
                                    <a:latin typeface="Cambria Math" panose="02040503050406030204" pitchFamily="18" charset="0"/>
                                  </a:rPr>
                                  <m:t>0.4</m:t>
                                </m:r>
                              </m:e>
                            </m:mr>
                          </m:m>
                        </m:e>
                      </m:d>
                      <m:r>
                        <a:rPr lang="en-US" sz="1800" b="1" i="1" smtClean="0">
                          <a:latin typeface="Cambria Math" panose="02040503050406030204" pitchFamily="18" charset="0"/>
                        </a:rPr>
                        <m:t>=</m:t>
                      </m:r>
                      <m:r>
                        <a:rPr lang="en-US" sz="1800" i="1" smtClean="0">
                          <a:latin typeface="Cambria Math" panose="02040503050406030204" pitchFamily="18" charset="0"/>
                        </a:rPr>
                        <m:t>1</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.6</m:t>
                                </m:r>
                              </m:e>
                            </m:mr>
                            <m:mr>
                              <m:e>
                                <m:r>
                                  <a:rPr lang="en-US" sz="1800" i="1">
                                    <a:latin typeface="Cambria Math" panose="02040503050406030204" pitchFamily="18" charset="0"/>
                                  </a:rPr>
                                  <m:t>0.4</m:t>
                                </m:r>
                              </m:e>
                            </m:mr>
                          </m:m>
                        </m:e>
                      </m:d>
                    </m:oMath>
                  </m:oMathPara>
                </a14:m>
                <a:endParaRPr lang="en-US" sz="1800"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D4A2A847-7D71-FAAE-4816-9E9EB0D318F2}"/>
                  </a:ext>
                </a:extLst>
              </p:cNvPr>
              <p:cNvSpPr txBox="1">
                <a:spLocks noRot="1" noChangeAspect="1" noMove="1" noResize="1" noEditPoints="1" noAdjustHandles="1" noChangeArrowheads="1" noChangeShapeType="1" noTextEdit="1"/>
              </p:cNvSpPr>
              <p:nvPr/>
            </p:nvSpPr>
            <p:spPr bwMode="auto">
              <a:xfrm>
                <a:off x="991233" y="1294335"/>
                <a:ext cx="3834127" cy="461921"/>
              </a:xfrm>
              <a:prstGeom prst="rect">
                <a:avLst/>
              </a:prstGeom>
              <a:blipFill>
                <a:blip r:embed="rId3"/>
                <a:stretch>
                  <a:fillRect l="-990" t="-2632" b="-13158"/>
                </a:stretch>
              </a:blipFill>
              <a:ln>
                <a:no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827322D5-8F64-7272-0498-DC6B6B4F0981}"/>
              </a:ext>
            </a:extLst>
          </p:cNvPr>
          <p:cNvSpPr txBox="1"/>
          <p:nvPr/>
        </p:nvSpPr>
        <p:spPr bwMode="auto">
          <a:xfrm>
            <a:off x="890835" y="2528767"/>
            <a:ext cx="8280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solidFill>
                  <a:srgbClr val="FF0000"/>
                </a:solidFill>
                <a:latin typeface="Times New Roman" panose="02020603050405020304" pitchFamily="18" charset="0"/>
              </a:rPr>
              <a:t>For the two special eigenvectors, matrix multiplication is just a number product.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5CA7794-9550-8052-BAC6-954F6C46A984}"/>
                  </a:ext>
                </a:extLst>
              </p:cNvPr>
              <p:cNvSpPr txBox="1"/>
              <p:nvPr/>
            </p:nvSpPr>
            <p:spPr bwMode="auto">
              <a:xfrm>
                <a:off x="995384" y="1976180"/>
                <a:ext cx="3885423" cy="51860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1"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p>
                      <m:r>
                        <a:rPr lang="en-US"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.8</m:t>
                                </m:r>
                              </m:e>
                              <m:e>
                                <m:r>
                                  <a:rPr lang="en-US" sz="1800" i="1">
                                    <a:latin typeface="Cambria Math" panose="02040503050406030204" pitchFamily="18" charset="0"/>
                                  </a:rPr>
                                  <m:t>0.3</m:t>
                                </m:r>
                              </m:e>
                            </m:mr>
                            <m:mr>
                              <m:e>
                                <m:r>
                                  <a:rPr lang="en-US" sz="1800" i="1">
                                    <a:latin typeface="Cambria Math" panose="02040503050406030204" pitchFamily="18" charset="0"/>
                                  </a:rPr>
                                  <m:t>0.2</m:t>
                                </m:r>
                              </m:e>
                              <m:e>
                                <m:r>
                                  <a:rPr lang="en-US" sz="1800" i="1">
                                    <a:latin typeface="Cambria Math" panose="02040503050406030204" pitchFamily="18" charset="0"/>
                                  </a:rPr>
                                  <m:t>0.7</m:t>
                                </m:r>
                              </m:e>
                            </m:mr>
                          </m:m>
                        </m:e>
                      </m:d>
                      <m:r>
                        <a:rPr lang="en-US" sz="1800" b="1" dirty="0"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a:rPr lang="en-US" sz="1800" i="1">
                                    <a:latin typeface="Cambria Math" panose="02040503050406030204" pitchFamily="18" charset="0"/>
                                  </a:rPr>
                                  <m:t>1</m:t>
                                </m:r>
                              </m:e>
                            </m:mr>
                            <m:mr>
                              <m:e>
                                <m:r>
                                  <a:rPr lang="en-US" sz="1800" i="1">
                                    <a:latin typeface="Cambria Math" panose="02040503050406030204" pitchFamily="18" charset="0"/>
                                  </a:rPr>
                                  <m:t>−1</m:t>
                                </m:r>
                              </m:e>
                            </m:mr>
                          </m:m>
                        </m:e>
                      </m:d>
                      <m:r>
                        <a:rPr lang="en-US" sz="1800" b="1" i="1" smtClean="0">
                          <a:latin typeface="Cambria Math" panose="02040503050406030204" pitchFamily="18" charset="0"/>
                        </a:rPr>
                        <m:t>=</m:t>
                      </m:r>
                      <m:f>
                        <m:fPr>
                          <m:ctrlPr>
                            <a:rPr lang="en-US" sz="180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a:rPr lang="en-US" sz="1800" i="1">
                                    <a:latin typeface="Cambria Math" panose="02040503050406030204" pitchFamily="18" charset="0"/>
                                  </a:rPr>
                                  <m:t>1</m:t>
                                </m:r>
                              </m:e>
                            </m:mr>
                            <m:mr>
                              <m:e>
                                <m:r>
                                  <a:rPr lang="en-US" sz="1800" i="1">
                                    <a:latin typeface="Cambria Math" panose="02040503050406030204" pitchFamily="18" charset="0"/>
                                  </a:rPr>
                                  <m:t>−1</m:t>
                                </m:r>
                              </m:e>
                            </m:mr>
                          </m:m>
                        </m:e>
                      </m:d>
                    </m:oMath>
                  </m:oMathPara>
                </a14:m>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5CA7794-9550-8052-BAC6-954F6C46A984}"/>
                  </a:ext>
                </a:extLst>
              </p:cNvPr>
              <p:cNvSpPr txBox="1">
                <a:spLocks noRot="1" noChangeAspect="1" noMove="1" noResize="1" noEditPoints="1" noAdjustHandles="1" noChangeArrowheads="1" noChangeShapeType="1" noTextEdit="1"/>
              </p:cNvSpPr>
              <p:nvPr/>
            </p:nvSpPr>
            <p:spPr bwMode="auto">
              <a:xfrm>
                <a:off x="995384" y="1976180"/>
                <a:ext cx="3885423" cy="518604"/>
              </a:xfrm>
              <a:prstGeom prst="rect">
                <a:avLst/>
              </a:prstGeom>
              <a:blipFill>
                <a:blip r:embed="rId4"/>
                <a:stretch>
                  <a:fillRect t="-4762" b="-1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A701E85-5811-2389-890C-BE97545788DA}"/>
                  </a:ext>
                </a:extLst>
              </p:cNvPr>
              <p:cNvSpPr txBox="1"/>
              <p:nvPr/>
            </p:nvSpPr>
            <p:spPr bwMode="auto">
              <a:xfrm>
                <a:off x="991233" y="701482"/>
                <a:ext cx="777686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14:m>
                  <m:oMath xmlns:m="http://schemas.openxmlformats.org/officeDocument/2006/math">
                    <m:r>
                      <a:rPr lang="en-US" sz="1800" b="1" i="1">
                        <a:latin typeface="Cambria Math" panose="02040503050406030204" pitchFamily="18" charset="0"/>
                      </a:rPr>
                      <m:t>𝑨</m:t>
                    </m:r>
                  </m:oMath>
                </a14:m>
                <a:r>
                  <a:rPr lang="en-US" sz="1800" dirty="0">
                    <a:latin typeface="Times New Roman" panose="02020603050405020304" pitchFamily="18" charset="0"/>
                  </a:rPr>
                  <a:t> times the eigenvector will produce a vector in the same direction.</a:t>
                </a:r>
              </a:p>
            </p:txBody>
          </p:sp>
        </mc:Choice>
        <mc:Fallback xmlns="">
          <p:sp>
            <p:nvSpPr>
              <p:cNvPr id="7" name="TextBox 6">
                <a:extLst>
                  <a:ext uri="{FF2B5EF4-FFF2-40B4-BE49-F238E27FC236}">
                    <a16:creationId xmlns:a16="http://schemas.microsoft.com/office/drawing/2014/main" id="{2A701E85-5811-2389-890C-BE97545788DA}"/>
                  </a:ext>
                </a:extLst>
              </p:cNvPr>
              <p:cNvSpPr txBox="1">
                <a:spLocks noRot="1" noChangeAspect="1" noMove="1" noResize="1" noEditPoints="1" noAdjustHandles="1" noChangeArrowheads="1" noChangeShapeType="1" noTextEdit="1"/>
              </p:cNvSpPr>
              <p:nvPr/>
            </p:nvSpPr>
            <p:spPr bwMode="auto">
              <a:xfrm>
                <a:off x="991233" y="701482"/>
                <a:ext cx="7776864" cy="369332"/>
              </a:xfrm>
              <a:prstGeom prst="rect">
                <a:avLst/>
              </a:prstGeom>
              <a:blipFill>
                <a:blip r:embed="rId5"/>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0363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59B5F-8770-FF6B-4B8C-D6EA30E1EA5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09BADB8-502E-FCC3-B513-0422A24291D7}"/>
              </a:ext>
            </a:extLst>
          </p:cNvPr>
          <p:cNvSpPr txBox="1"/>
          <p:nvPr/>
        </p:nvSpPr>
        <p:spPr>
          <a:xfrm>
            <a:off x="5220072" y="494775"/>
            <a:ext cx="3707904" cy="369332"/>
          </a:xfrm>
          <a:prstGeom prst="rect">
            <a:avLst/>
          </a:prstGeom>
          <a:noFill/>
          <a:ln>
            <a:solidFill>
              <a:srgbClr val="FF0000"/>
            </a:solidFill>
          </a:ln>
        </p:spPr>
        <p:txBody>
          <a:bodyPr wrap="square" rtlCol="0">
            <a:spAutoFit/>
          </a:bodyPr>
          <a:lstStyle/>
          <a:p>
            <a:r>
              <a:rPr lang="en-US" sz="1800" dirty="0">
                <a:solidFill>
                  <a:srgbClr val="FF0000"/>
                </a:solidFill>
                <a:latin typeface="Times New Roman" panose="02020603050405020304" pitchFamily="18" charset="0"/>
                <a:cs typeface="Times New Roman" panose="02020603050405020304" pitchFamily="18" charset="0"/>
              </a:rPr>
              <a:t>Solving eigenvalue problem of matrix</a:t>
            </a:r>
            <a:endParaRPr lang="en-US" sz="1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3030AC5-DAD3-2CC0-4FD7-B9CA1875A014}"/>
                  </a:ext>
                </a:extLst>
              </p:cNvPr>
              <p:cNvSpPr txBox="1"/>
              <p:nvPr/>
            </p:nvSpPr>
            <p:spPr bwMode="auto">
              <a:xfrm>
                <a:off x="998012" y="1941951"/>
                <a:ext cx="1624676"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b="1" i="1" smtClean="0">
                              <a:latin typeface="Cambria Math" panose="02040503050406030204" pitchFamily="18" charset="0"/>
                            </a:rPr>
                          </m:ctrlPr>
                        </m:dPr>
                        <m:e>
                          <m:r>
                            <a:rPr lang="en-US" sz="1800" b="1" i="1" smtClean="0">
                              <a:latin typeface="Cambria Math" panose="02040503050406030204" pitchFamily="18" charset="0"/>
                            </a:rPr>
                            <m:t>𝑺</m:t>
                          </m:r>
                          <m:r>
                            <a:rPr lang="en-US" sz="1800" b="1" i="1" smtClean="0">
                              <a:latin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𝜆</m:t>
                          </m:r>
                          <m:r>
                            <a:rPr lang="en-US" sz="1800" b="1" i="1" smtClean="0">
                              <a:latin typeface="Cambria Math" panose="02040503050406030204" pitchFamily="18" charset="0"/>
                            </a:rPr>
                            <m:t>𝑰</m:t>
                          </m:r>
                        </m:e>
                      </m:d>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𝒖</m:t>
                      </m:r>
                      <m:r>
                        <a:rPr lang="en-US" sz="1800" b="0" i="1" smtClean="0">
                          <a:latin typeface="Cambria Math" panose="02040503050406030204" pitchFamily="18" charset="0"/>
                        </a:rPr>
                        <m:t>=</m:t>
                      </m:r>
                      <m:r>
                        <a:rPr lang="en-US" altLang="zh-TW" sz="1800" b="0" i="1" smtClean="0">
                          <a:latin typeface="Cambria Math" panose="02040503050406030204" pitchFamily="18" charset="0"/>
                          <a:ea typeface="Cambria Math"/>
                        </a:rPr>
                        <m:t>0</m:t>
                      </m:r>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03030AC5-DAD3-2CC0-4FD7-B9CA1875A014}"/>
                  </a:ext>
                </a:extLst>
              </p:cNvPr>
              <p:cNvSpPr txBox="1">
                <a:spLocks noRot="1" noChangeAspect="1" noMove="1" noResize="1" noEditPoints="1" noAdjustHandles="1" noChangeArrowheads="1" noChangeShapeType="1" noTextEdit="1"/>
              </p:cNvSpPr>
              <p:nvPr/>
            </p:nvSpPr>
            <p:spPr bwMode="auto">
              <a:xfrm>
                <a:off x="998012" y="1941951"/>
                <a:ext cx="1624676" cy="276999"/>
              </a:xfrm>
              <a:prstGeom prst="rect">
                <a:avLst/>
              </a:prstGeom>
              <a:blipFill>
                <a:blip r:embed="rId2"/>
                <a:stretch>
                  <a:fillRect r="-2326" b="-909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3DFBE58-207D-7837-1A2C-8DACE08D2611}"/>
                  </a:ext>
                </a:extLst>
              </p:cNvPr>
              <p:cNvSpPr txBox="1"/>
              <p:nvPr/>
            </p:nvSpPr>
            <p:spPr bwMode="auto">
              <a:xfrm>
                <a:off x="968417" y="2468829"/>
                <a:ext cx="738191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en-US" sz="1800" dirty="0">
                    <a:latin typeface="Times New Roman" panose="02020603050405020304" pitchFamily="18" charset="0"/>
                  </a:rPr>
                  <a:t>If it has an inverse, the vector </a:t>
                </a:r>
                <a14:m>
                  <m:oMath xmlns:m="http://schemas.openxmlformats.org/officeDocument/2006/math">
                    <m:r>
                      <a:rPr lang="en-US" sz="1800" b="1" i="1" smtClean="0">
                        <a:latin typeface="Cambria Math" panose="02040503050406030204" pitchFamily="18" charset="0"/>
                      </a:rPr>
                      <m:t>𝒖</m:t>
                    </m:r>
                  </m:oMath>
                </a14:m>
                <a:r>
                  <a:rPr lang="en-US" sz="1800" dirty="0">
                    <a:latin typeface="Times New Roman" panose="02020603050405020304" pitchFamily="18" charset="0"/>
                  </a:rPr>
                  <a:t> can only be zero:</a:t>
                </a:r>
              </a:p>
            </p:txBody>
          </p:sp>
        </mc:Choice>
        <mc:Fallback xmlns="">
          <p:sp>
            <p:nvSpPr>
              <p:cNvPr id="6" name="TextBox 5">
                <a:extLst>
                  <a:ext uri="{FF2B5EF4-FFF2-40B4-BE49-F238E27FC236}">
                    <a16:creationId xmlns:a16="http://schemas.microsoft.com/office/drawing/2014/main" id="{D3DFBE58-207D-7837-1A2C-8DACE08D2611}"/>
                  </a:ext>
                </a:extLst>
              </p:cNvPr>
              <p:cNvSpPr txBox="1">
                <a:spLocks noRot="1" noChangeAspect="1" noMove="1" noResize="1" noEditPoints="1" noAdjustHandles="1" noChangeArrowheads="1" noChangeShapeType="1" noTextEdit="1"/>
              </p:cNvSpPr>
              <p:nvPr/>
            </p:nvSpPr>
            <p:spPr bwMode="auto">
              <a:xfrm>
                <a:off x="968417" y="2468829"/>
                <a:ext cx="7381916" cy="369332"/>
              </a:xfrm>
              <a:prstGeom prst="rect">
                <a:avLst/>
              </a:prstGeom>
              <a:blipFill>
                <a:blip r:embed="rId3"/>
                <a:stretch>
                  <a:fillRect l="-68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90B3929-15D9-626B-7B7E-6B1FF924D65B}"/>
                  </a:ext>
                </a:extLst>
              </p:cNvPr>
              <p:cNvSpPr txBox="1"/>
              <p:nvPr/>
            </p:nvSpPr>
            <p:spPr bwMode="auto">
              <a:xfrm>
                <a:off x="998012" y="2839029"/>
                <a:ext cx="2283446" cy="276999"/>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𝒖</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d>
                            <m:dPr>
                              <m:ctrlPr>
                                <a:rPr lang="en-US" sz="1800" b="1" i="1">
                                  <a:latin typeface="Cambria Math" panose="02040503050406030204" pitchFamily="18" charset="0"/>
                                </a:rPr>
                              </m:ctrlPr>
                            </m:dPr>
                            <m:e>
                              <m:r>
                                <a:rPr lang="en-US" sz="1800" b="1" i="1" smtClean="0">
                                  <a:latin typeface="Cambria Math" panose="02040503050406030204" pitchFamily="18" charset="0"/>
                                </a:rPr>
                                <m:t>𝑺</m:t>
                              </m:r>
                              <m:r>
                                <a:rPr lang="en-US" sz="1800" b="1" i="1">
                                  <a:latin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𝜆</m:t>
                              </m:r>
                              <m:r>
                                <a:rPr lang="en-US" sz="1800" b="1" i="1">
                                  <a:latin typeface="Cambria Math" panose="02040503050406030204" pitchFamily="18" charset="0"/>
                                </a:rPr>
                                <m:t>𝑰</m:t>
                              </m:r>
                            </m:e>
                          </m:d>
                        </m:e>
                        <m:sup>
                          <m:r>
                            <a:rPr lang="en-US" sz="1800" b="0" i="1" smtClean="0">
                              <a:latin typeface="Cambria Math" panose="02040503050406030204" pitchFamily="18" charset="0"/>
                            </a:rPr>
                            <m:t>−1</m:t>
                          </m:r>
                        </m:sup>
                      </m:sSup>
                      <m:r>
                        <a:rPr lang="en-US" sz="1800" i="1">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a:rPr>
                        <m:t>0</m:t>
                      </m:r>
                      <m:r>
                        <a:rPr lang="en-US" altLang="zh-TW" sz="1800" b="1" i="1" smtClean="0">
                          <a:latin typeface="Cambria Math" panose="02040503050406030204" pitchFamily="18" charset="0"/>
                          <a:ea typeface="Cambria Math"/>
                        </a:rPr>
                        <m:t>=</m:t>
                      </m:r>
                      <m:r>
                        <a:rPr lang="en-US" altLang="zh-TW" sz="1800" b="0" i="1" smtClean="0">
                          <a:latin typeface="Cambria Math" panose="02040503050406030204" pitchFamily="18" charset="0"/>
                          <a:ea typeface="Cambria Math"/>
                        </a:rPr>
                        <m:t>0</m:t>
                      </m:r>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290B3929-15D9-626B-7B7E-6B1FF924D65B}"/>
                  </a:ext>
                </a:extLst>
              </p:cNvPr>
              <p:cNvSpPr txBox="1">
                <a:spLocks noRot="1" noChangeAspect="1" noMove="1" noResize="1" noEditPoints="1" noAdjustHandles="1" noChangeArrowheads="1" noChangeShapeType="1" noTextEdit="1"/>
              </p:cNvSpPr>
              <p:nvPr/>
            </p:nvSpPr>
            <p:spPr bwMode="auto">
              <a:xfrm>
                <a:off x="998012" y="2839029"/>
                <a:ext cx="2283446" cy="276999"/>
              </a:xfrm>
              <a:prstGeom prst="rect">
                <a:avLst/>
              </a:prstGeom>
              <a:blipFill>
                <a:blip r:embed="rId4"/>
                <a:stretch>
                  <a:fillRect l="-1105" t="-4348" r="-1657" b="-86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0FD08B6-5C44-CE03-EA86-F10701FA554D}"/>
                  </a:ext>
                </a:extLst>
              </p:cNvPr>
              <p:cNvSpPr txBox="1"/>
              <p:nvPr/>
            </p:nvSpPr>
            <p:spPr bwMode="auto">
              <a:xfrm>
                <a:off x="968417" y="3200770"/>
                <a:ext cx="752593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en-US" altLang="zh-TW" sz="1800" dirty="0">
                    <a:latin typeface="Times New Roman" panose="02020603050405020304" pitchFamily="18" charset="0"/>
                    <a:ea typeface="Cambria Math" panose="02040503050406030204" pitchFamily="18" charset="0"/>
                  </a:rPr>
                  <a:t>For </a:t>
                </a:r>
                <a14:m>
                  <m:oMath xmlns:m="http://schemas.openxmlformats.org/officeDocument/2006/math">
                    <m:r>
                      <a:rPr lang="en-US" altLang="zh-TW" sz="1800" i="1" smtClean="0">
                        <a:latin typeface="Cambria Math" panose="02040503050406030204" pitchFamily="18" charset="0"/>
                        <a:ea typeface="Cambria Math" panose="02040503050406030204" pitchFamily="18" charset="0"/>
                      </a:rPr>
                      <m:t>𝜆</m:t>
                    </m:r>
                  </m:oMath>
                </a14:m>
                <a:r>
                  <a:rPr lang="en-US" sz="1800" dirty="0">
                    <a:latin typeface="Times New Roman" panose="02020603050405020304" pitchFamily="18" charset="0"/>
                  </a:rPr>
                  <a:t> to be an eigenvalue, the condition is </a:t>
                </a:r>
                <a14:m>
                  <m:oMath xmlns:m="http://schemas.openxmlformats.org/officeDocument/2006/math">
                    <m:r>
                      <a:rPr lang="en-US" sz="1800" b="1" i="1" smtClean="0">
                        <a:latin typeface="Cambria Math" panose="02040503050406030204" pitchFamily="18" charset="0"/>
                      </a:rPr>
                      <m:t>𝑺</m:t>
                    </m:r>
                    <m:r>
                      <a:rPr lang="en-US" sz="1800" b="1" i="1">
                        <a:latin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𝜆</m:t>
                    </m:r>
                    <m:r>
                      <a:rPr lang="en-US" sz="1800" b="1" i="1">
                        <a:latin typeface="Cambria Math" panose="02040503050406030204" pitchFamily="18" charset="0"/>
                      </a:rPr>
                      <m:t>𝑰</m:t>
                    </m:r>
                  </m:oMath>
                </a14:m>
                <a:r>
                  <a:rPr lang="en-US" sz="1800" dirty="0">
                    <a:latin typeface="Times New Roman" panose="02020603050405020304" pitchFamily="18" charset="0"/>
                  </a:rPr>
                  <a:t> has no inverse</a:t>
                </a:r>
              </a:p>
            </p:txBody>
          </p:sp>
        </mc:Choice>
        <mc:Fallback xmlns="">
          <p:sp>
            <p:nvSpPr>
              <p:cNvPr id="9" name="TextBox 8">
                <a:extLst>
                  <a:ext uri="{FF2B5EF4-FFF2-40B4-BE49-F238E27FC236}">
                    <a16:creationId xmlns:a16="http://schemas.microsoft.com/office/drawing/2014/main" id="{F0FD08B6-5C44-CE03-EA86-F10701FA554D}"/>
                  </a:ext>
                </a:extLst>
              </p:cNvPr>
              <p:cNvSpPr txBox="1">
                <a:spLocks noRot="1" noChangeAspect="1" noMove="1" noResize="1" noEditPoints="1" noAdjustHandles="1" noChangeArrowheads="1" noChangeShapeType="1" noTextEdit="1"/>
              </p:cNvSpPr>
              <p:nvPr/>
            </p:nvSpPr>
            <p:spPr bwMode="auto">
              <a:xfrm>
                <a:off x="968417" y="3200770"/>
                <a:ext cx="7525932" cy="369332"/>
              </a:xfrm>
              <a:prstGeom prst="rect">
                <a:avLst/>
              </a:prstGeom>
              <a:blipFill>
                <a:blip r:embed="rId5"/>
                <a:stretch>
                  <a:fillRect l="-675"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0C62079-FA68-C97F-5AF2-A5442D102D8A}"/>
                  </a:ext>
                </a:extLst>
              </p:cNvPr>
              <p:cNvSpPr txBox="1"/>
              <p:nvPr/>
            </p:nvSpPr>
            <p:spPr bwMode="auto">
              <a:xfrm>
                <a:off x="971653" y="3543510"/>
                <a:ext cx="45720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en-US" sz="1800" dirty="0">
                    <a:latin typeface="Times New Roman" panose="02020603050405020304" pitchFamily="18" charset="0"/>
                  </a:rPr>
                  <a:t>and hence the determinant of </a:t>
                </a:r>
                <a14:m>
                  <m:oMath xmlns:m="http://schemas.openxmlformats.org/officeDocument/2006/math">
                    <m:r>
                      <a:rPr lang="en-US" sz="1800" b="1" i="1" smtClean="0">
                        <a:latin typeface="Cambria Math" panose="02040503050406030204" pitchFamily="18" charset="0"/>
                      </a:rPr>
                      <m:t>𝑺</m:t>
                    </m:r>
                    <m:r>
                      <a:rPr lang="en-US" sz="1800" b="1" i="1">
                        <a:latin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𝜆</m:t>
                    </m:r>
                    <m:r>
                      <a:rPr lang="en-US" sz="1800" b="1" i="1">
                        <a:latin typeface="Cambria Math" panose="02040503050406030204" pitchFamily="18" charset="0"/>
                      </a:rPr>
                      <m:t>𝑰</m:t>
                    </m:r>
                  </m:oMath>
                </a14:m>
                <a:r>
                  <a:rPr lang="en-US" sz="1800" dirty="0">
                    <a:latin typeface="Times New Roman" panose="02020603050405020304" pitchFamily="18" charset="0"/>
                  </a:rPr>
                  <a:t> is zero. </a:t>
                </a:r>
              </a:p>
            </p:txBody>
          </p:sp>
        </mc:Choice>
        <mc:Fallback xmlns="">
          <p:sp>
            <p:nvSpPr>
              <p:cNvPr id="11" name="TextBox 10">
                <a:extLst>
                  <a:ext uri="{FF2B5EF4-FFF2-40B4-BE49-F238E27FC236}">
                    <a16:creationId xmlns:a16="http://schemas.microsoft.com/office/drawing/2014/main" id="{B0C62079-FA68-C97F-5AF2-A5442D102D8A}"/>
                  </a:ext>
                </a:extLst>
              </p:cNvPr>
              <p:cNvSpPr txBox="1">
                <a:spLocks noRot="1" noChangeAspect="1" noMove="1" noResize="1" noEditPoints="1" noAdjustHandles="1" noChangeArrowheads="1" noChangeShapeType="1" noTextEdit="1"/>
              </p:cNvSpPr>
              <p:nvPr/>
            </p:nvSpPr>
            <p:spPr bwMode="auto">
              <a:xfrm>
                <a:off x="971653" y="3543510"/>
                <a:ext cx="4572000" cy="369332"/>
              </a:xfrm>
              <a:prstGeom prst="rect">
                <a:avLst/>
              </a:prstGeom>
              <a:blipFill>
                <a:blip r:embed="rId6"/>
                <a:stretch>
                  <a:fillRect l="-1108"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08A4484-C526-BC18-124D-5BA19116EAB9}"/>
                  </a:ext>
                </a:extLst>
              </p:cNvPr>
              <p:cNvSpPr txBox="1"/>
              <p:nvPr/>
            </p:nvSpPr>
            <p:spPr bwMode="auto">
              <a:xfrm>
                <a:off x="979453" y="5762932"/>
                <a:ext cx="2292422" cy="276999"/>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𝜆</m:t>
                      </m:r>
                      <m:r>
                        <a:rPr lang="en-US" sz="1800" b="0" i="1" smtClean="0">
                          <a:latin typeface="Cambria Math" panose="02040503050406030204" pitchFamily="18" charset="0"/>
                          <a:ea typeface="Cambria Math" panose="02040503050406030204" pitchFamily="18" charset="0"/>
                        </a:rPr>
                        <m:t>=</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1</m:t>
                          </m:r>
                        </m:sub>
                      </m:sSub>
                      <m:r>
                        <a:rPr lang="en-US" sz="1800" b="0" i="1" smtClean="0">
                          <a:latin typeface="Cambria Math" panose="02040503050406030204" pitchFamily="18" charset="0"/>
                          <a:ea typeface="Cambria Math" panose="02040503050406030204" pitchFamily="18" charset="0"/>
                        </a:rPr>
                        <m:t>=0 </m:t>
                      </m:r>
                      <m:r>
                        <m:rPr>
                          <m:sty m:val="p"/>
                        </m:rPr>
                        <a:rPr lang="en-US" sz="1800" b="0" i="0" smtClean="0">
                          <a:latin typeface="Cambria Math" panose="02040503050406030204" pitchFamily="18" charset="0"/>
                          <a:ea typeface="Cambria Math" panose="02040503050406030204" pitchFamily="18" charset="0"/>
                        </a:rPr>
                        <m:t>or</m:t>
                      </m:r>
                      <m:r>
                        <a:rPr lang="en-US" sz="1800" b="0" i="1" smtClean="0">
                          <a:latin typeface="Cambria Math" panose="02040503050406030204" pitchFamily="18" charset="0"/>
                          <a:ea typeface="Cambria Math" panose="02040503050406030204" pitchFamily="18" charset="0"/>
                        </a:rPr>
                        <m:t>  </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2</m:t>
                          </m:r>
                        </m:sub>
                      </m:sSub>
                      <m:r>
                        <a:rPr lang="en-US"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10</m:t>
                      </m:r>
                    </m:oMath>
                  </m:oMathPara>
                </a14:m>
                <a:endParaRPr lang="en-US" sz="18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D08A4484-C526-BC18-124D-5BA19116EAB9}"/>
                  </a:ext>
                </a:extLst>
              </p:cNvPr>
              <p:cNvSpPr txBox="1">
                <a:spLocks noRot="1" noChangeAspect="1" noMove="1" noResize="1" noEditPoints="1" noAdjustHandles="1" noChangeArrowheads="1" noChangeShapeType="1" noTextEdit="1"/>
              </p:cNvSpPr>
              <p:nvPr/>
            </p:nvSpPr>
            <p:spPr bwMode="auto">
              <a:xfrm>
                <a:off x="979453" y="5762932"/>
                <a:ext cx="2292422" cy="276999"/>
              </a:xfrm>
              <a:prstGeom prst="rect">
                <a:avLst/>
              </a:prstGeom>
              <a:blipFill>
                <a:blip r:embed="rId7"/>
                <a:stretch>
                  <a:fillRect l="-2210" t="-4348" r="-1657" b="-34783"/>
                </a:stretch>
              </a:blipFill>
              <a:ln>
                <a:no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BDDAA8DB-5695-1FA3-DCC5-13672694F526}"/>
              </a:ext>
            </a:extLst>
          </p:cNvPr>
          <p:cNvSpPr txBox="1"/>
          <p:nvPr/>
        </p:nvSpPr>
        <p:spPr bwMode="auto">
          <a:xfrm>
            <a:off x="3453281" y="5716765"/>
            <a:ext cx="35335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are eigenvalues. </a:t>
            </a:r>
          </a:p>
        </p:txBody>
      </p:sp>
      <p:sp>
        <p:nvSpPr>
          <p:cNvPr id="5" name="TextBox 4">
            <a:extLst>
              <a:ext uri="{FF2B5EF4-FFF2-40B4-BE49-F238E27FC236}">
                <a16:creationId xmlns:a16="http://schemas.microsoft.com/office/drawing/2014/main" id="{3D1C8FDA-50AE-6432-A3F6-65B60B2ACAF7}"/>
              </a:ext>
            </a:extLst>
          </p:cNvPr>
          <p:cNvSpPr txBox="1"/>
          <p:nvPr/>
        </p:nvSpPr>
        <p:spPr bwMode="auto">
          <a:xfrm>
            <a:off x="936926" y="510472"/>
            <a:ext cx="77768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sz="1800" dirty="0" err="1">
                <a:latin typeface="Times New Roman" panose="02020603050405020304" pitchFamily="18" charset="0"/>
              </a:rPr>
              <a:t>我們再試一個矩陣，這次是一對稱矩陣</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9AE50B6-690A-25C1-95DE-14F896A6A643}"/>
                  </a:ext>
                </a:extLst>
              </p:cNvPr>
              <p:cNvSpPr txBox="1"/>
              <p:nvPr/>
            </p:nvSpPr>
            <p:spPr bwMode="auto">
              <a:xfrm>
                <a:off x="1012061" y="1552068"/>
                <a:ext cx="1077218"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𝑺</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𝒖</m:t>
                      </m:r>
                      <m:r>
                        <a:rPr lang="en-US" sz="1800" b="0" i="1" smtClean="0">
                          <a:latin typeface="Cambria Math" panose="02040503050406030204" pitchFamily="18" charset="0"/>
                        </a:rPr>
                        <m:t>=</m:t>
                      </m:r>
                      <m:r>
                        <a:rPr lang="en-US" altLang="zh-TW" sz="1800" i="1" smtClean="0">
                          <a:latin typeface="Cambria Math" panose="02040503050406030204" pitchFamily="18" charset="0"/>
                          <a:ea typeface="Cambria Math" panose="02040503050406030204" pitchFamily="18" charset="0"/>
                        </a:rPr>
                        <m:t>𝜆</m:t>
                      </m:r>
                      <m:r>
                        <a:rPr lang="en-US" altLang="zh-TW" sz="1800" b="1" i="1" smtClean="0">
                          <a:latin typeface="Cambria Math" panose="02040503050406030204" pitchFamily="18" charset="0"/>
                          <a:ea typeface="Cambria Math"/>
                        </a:rPr>
                        <m:t>𝒖</m:t>
                      </m:r>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69AE50B6-690A-25C1-95DE-14F896A6A643}"/>
                  </a:ext>
                </a:extLst>
              </p:cNvPr>
              <p:cNvSpPr txBox="1">
                <a:spLocks noRot="1" noChangeAspect="1" noMove="1" noResize="1" noEditPoints="1" noAdjustHandles="1" noChangeArrowheads="1" noChangeShapeType="1" noTextEdit="1"/>
              </p:cNvSpPr>
              <p:nvPr/>
            </p:nvSpPr>
            <p:spPr bwMode="auto">
              <a:xfrm>
                <a:off x="1012061" y="1552068"/>
                <a:ext cx="1077218" cy="276999"/>
              </a:xfrm>
              <a:prstGeom prst="rect">
                <a:avLst/>
              </a:prstGeom>
              <a:blipFill>
                <a:blip r:embed="rId8"/>
                <a:stretch>
                  <a:fillRect l="-4651" r="-2326" b="-909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8D5009C-5D0B-34E6-9E05-6CC36657E845}"/>
                  </a:ext>
                </a:extLst>
              </p:cNvPr>
              <p:cNvSpPr txBox="1"/>
              <p:nvPr/>
            </p:nvSpPr>
            <p:spPr bwMode="auto">
              <a:xfrm>
                <a:off x="1012061" y="4031992"/>
                <a:ext cx="1615058" cy="276999"/>
              </a:xfrm>
              <a:prstGeom prst="rect">
                <a:avLst/>
              </a:prstGeom>
              <a:solidFill>
                <a:srgbClr val="FFFF00"/>
              </a:solidFill>
              <a:ln>
                <a:noFill/>
              </a:ln>
            </p:spPr>
            <p:txBody>
              <a:bodyPr wrap="none" lIns="0" tIns="0" rIns="0" bIns="0" rtlCol="0">
                <a:spAutoFit/>
              </a:bodyPr>
              <a:lstStyle/>
              <a:p>
                <a:r>
                  <a:rPr lang="en-US" sz="1800" dirty="0">
                    <a:latin typeface="Times New Roman" panose="02020603050405020304" pitchFamily="18" charset="0"/>
                  </a:rPr>
                  <a:t>det </a:t>
                </a:r>
                <a14:m>
                  <m:oMath xmlns:m="http://schemas.openxmlformats.org/officeDocument/2006/math">
                    <m:d>
                      <m:dPr>
                        <m:ctrlPr>
                          <a:rPr lang="en-US" sz="1800" b="1" i="1" smtClean="0">
                            <a:latin typeface="Cambria Math" panose="02040503050406030204" pitchFamily="18" charset="0"/>
                          </a:rPr>
                        </m:ctrlPr>
                      </m:dPr>
                      <m:e>
                        <m:r>
                          <a:rPr lang="en-US" sz="1800" b="1" i="1" smtClean="0">
                            <a:latin typeface="Cambria Math" panose="02040503050406030204" pitchFamily="18" charset="0"/>
                          </a:rPr>
                          <m:t>𝑺</m:t>
                        </m:r>
                        <m:r>
                          <a:rPr lang="en-US" sz="1800" b="1" i="1" smtClean="0">
                            <a:latin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𝜆</m:t>
                        </m:r>
                        <m:r>
                          <a:rPr lang="en-US" sz="1800" b="1" i="1" smtClean="0">
                            <a:latin typeface="Cambria Math" panose="02040503050406030204" pitchFamily="18" charset="0"/>
                          </a:rPr>
                          <m:t>𝑰</m:t>
                        </m:r>
                      </m:e>
                    </m:d>
                    <m:r>
                      <a:rPr lang="en-US" sz="1800" b="0" i="1" smtClean="0">
                        <a:latin typeface="Cambria Math" panose="02040503050406030204" pitchFamily="18" charset="0"/>
                      </a:rPr>
                      <m:t>=</m:t>
                    </m:r>
                    <m:r>
                      <a:rPr lang="en-US" altLang="zh-TW" sz="1800" b="0" i="1" smtClean="0">
                        <a:latin typeface="Cambria Math" panose="02040503050406030204" pitchFamily="18" charset="0"/>
                        <a:ea typeface="Cambria Math"/>
                      </a:rPr>
                      <m:t>0</m:t>
                    </m:r>
                  </m:oMath>
                </a14:m>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78D5009C-5D0B-34E6-9E05-6CC36657E845}"/>
                  </a:ext>
                </a:extLst>
              </p:cNvPr>
              <p:cNvSpPr txBox="1">
                <a:spLocks noRot="1" noChangeAspect="1" noMove="1" noResize="1" noEditPoints="1" noAdjustHandles="1" noChangeArrowheads="1" noChangeShapeType="1" noTextEdit="1"/>
              </p:cNvSpPr>
              <p:nvPr/>
            </p:nvSpPr>
            <p:spPr bwMode="auto">
              <a:xfrm>
                <a:off x="1012061" y="4031992"/>
                <a:ext cx="1615058" cy="276999"/>
              </a:xfrm>
              <a:prstGeom prst="rect">
                <a:avLst/>
              </a:prstGeom>
              <a:blipFill>
                <a:blip r:embed="rId9"/>
                <a:stretch>
                  <a:fillRect l="-8594" t="-26087" r="-2344" b="-4347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3E5F38B-4D53-0A2E-7C99-D430D855C9E5}"/>
                  </a:ext>
                </a:extLst>
              </p:cNvPr>
              <p:cNvSpPr txBox="1"/>
              <p:nvPr/>
            </p:nvSpPr>
            <p:spPr bwMode="auto">
              <a:xfrm>
                <a:off x="973166" y="4936449"/>
                <a:ext cx="6173998" cy="467564"/>
              </a:xfrm>
              <a:prstGeom prst="rect">
                <a:avLst/>
              </a:prstGeom>
              <a:solidFill>
                <a:srgbClr val="FFFF99"/>
              </a:solidFill>
              <a:ln>
                <a:noFill/>
              </a:ln>
            </p:spPr>
            <p:txBody>
              <a:bodyPr wrap="none" lIns="0" tIns="0" rIns="0" bIns="0" rtlCol="0">
                <a:spAutoFit/>
              </a:bodyPr>
              <a:lstStyle/>
              <a:p>
                <a:r>
                  <a:rPr lang="en-US" sz="1800" dirty="0">
                    <a:latin typeface="Times New Roman" panose="02020603050405020304" pitchFamily="18" charset="0"/>
                  </a:rPr>
                  <a:t>det </a:t>
                </a:r>
                <a14:m>
                  <m:oMath xmlns:m="http://schemas.openxmlformats.org/officeDocument/2006/math">
                    <m:d>
                      <m:dPr>
                        <m:ctrlPr>
                          <a:rPr lang="en-US" sz="1800" b="1" i="1" smtClean="0">
                            <a:latin typeface="Cambria Math" panose="02040503050406030204" pitchFamily="18" charset="0"/>
                          </a:rPr>
                        </m:ctrlPr>
                      </m:dPr>
                      <m:e>
                        <m:r>
                          <a:rPr lang="en-US" sz="1800" b="1" i="1" smtClean="0">
                            <a:latin typeface="Cambria Math" panose="02040503050406030204" pitchFamily="18" charset="0"/>
                          </a:rPr>
                          <m:t>𝑺</m:t>
                        </m:r>
                        <m:r>
                          <a:rPr lang="en-US" sz="1800" b="1" i="1" smtClean="0">
                            <a:latin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𝜆</m:t>
                        </m:r>
                        <m:r>
                          <a:rPr lang="en-US" sz="1800" b="1" i="1" smtClean="0">
                            <a:latin typeface="Cambria Math" panose="02040503050406030204" pitchFamily="18" charset="0"/>
                          </a:rPr>
                          <m:t>𝑰</m:t>
                        </m:r>
                      </m:e>
                    </m:d>
                    <m:r>
                      <a:rPr lang="en-US" sz="1800" b="0" i="1" smtClean="0">
                        <a:latin typeface="Cambria Math" panose="02040503050406030204" pitchFamily="18" charset="0"/>
                      </a:rPr>
                      <m:t>=</m:t>
                    </m:r>
                    <m:r>
                      <m:rPr>
                        <m:nor/>
                      </m:rPr>
                      <a:rPr lang="en-US" sz="1800" dirty="0">
                        <a:latin typeface="Times New Roman" panose="02020603050405020304" pitchFamily="18" charset="0"/>
                      </a:rPr>
                      <m:t>det</m:t>
                    </m:r>
                    <m:d>
                      <m:dPr>
                        <m:begChr m:val="["/>
                        <m:endChr m:val="]"/>
                        <m:ctrlPr>
                          <a:rPr lang="en-US" sz="1800" i="1">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b="0" i="1" smtClean="0">
                                  <a:latin typeface="Cambria Math" panose="02040503050406030204" pitchFamily="18" charset="0"/>
                                </a:rPr>
                                <m:t>9</m:t>
                              </m:r>
                              <m:r>
                                <a:rPr lang="en-US" sz="1800" b="0" i="1" smtClean="0">
                                  <a:latin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𝜆</m:t>
                              </m:r>
                            </m:e>
                            <m:e>
                              <m:r>
                                <a:rPr lang="en-US" sz="1800" i="1">
                                  <a:latin typeface="Cambria Math" panose="02040503050406030204" pitchFamily="18" charset="0"/>
                                </a:rPr>
                                <m:t>3</m:t>
                              </m:r>
                            </m:e>
                          </m:mr>
                          <m:mr>
                            <m:e>
                              <m:r>
                                <a:rPr lang="en-US" sz="1800" b="0" i="1" smtClean="0">
                                  <a:latin typeface="Cambria Math" panose="02040503050406030204" pitchFamily="18" charset="0"/>
                                </a:rPr>
                                <m:t>3</m:t>
                              </m:r>
                            </m:e>
                            <m:e>
                              <m:r>
                                <a:rPr lang="en-US" sz="1800" b="0" i="1" smtClean="0">
                                  <a:latin typeface="Cambria Math" panose="02040503050406030204" pitchFamily="18" charset="0"/>
                                </a:rPr>
                                <m:t>1−</m:t>
                              </m:r>
                              <m:r>
                                <a:rPr lang="en-US" sz="1800" b="0" i="1" smtClean="0">
                                  <a:latin typeface="Cambria Math" panose="02040503050406030204" pitchFamily="18" charset="0"/>
                                  <a:ea typeface="Cambria Math" panose="02040503050406030204" pitchFamily="18" charset="0"/>
                                </a:rPr>
                                <m:t>𝜆</m:t>
                              </m:r>
                            </m:e>
                          </m:mr>
                        </m:m>
                      </m:e>
                    </m:d>
                    <m:r>
                      <a:rPr lang="en-US" sz="1800" i="1">
                        <a:latin typeface="Cambria Math" panose="02040503050406030204" pitchFamily="18" charset="0"/>
                      </a:rPr>
                      <m:t>=</m:t>
                    </m:r>
                    <m:sSup>
                      <m:sSupPr>
                        <m:ctrlPr>
                          <a:rPr lang="en-US" sz="1800" i="1" smtClean="0">
                            <a:latin typeface="Cambria Math" panose="02040503050406030204" pitchFamily="18" charset="0"/>
                          </a:rPr>
                        </m:ctrlPr>
                      </m:sSupPr>
                      <m:e>
                        <m:r>
                          <a:rPr lang="en-US" sz="1800" i="1" smtClean="0">
                            <a:latin typeface="Cambria Math" panose="02040503050406030204" pitchFamily="18" charset="0"/>
                            <a:ea typeface="Cambria Math" panose="02040503050406030204" pitchFamily="18" charset="0"/>
                          </a:rPr>
                          <m:t>𝜆</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−10</m:t>
                    </m:r>
                    <m:r>
                      <a:rPr lang="en-US" sz="1800" b="0" i="1" smtClean="0">
                        <a:latin typeface="Cambria Math" panose="02040503050406030204" pitchFamily="18" charset="0"/>
                        <a:ea typeface="Cambria Math" panose="02040503050406030204" pitchFamily="18" charset="0"/>
                      </a:rPr>
                      <m:t>𝜆</m:t>
                    </m:r>
                    <m:r>
                      <a:rPr lang="en-US" sz="1800" b="0" i="1" smtClean="0">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𝜆</m:t>
                    </m:r>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𝜆</m:t>
                        </m:r>
                        <m:r>
                          <a:rPr lang="en-US" sz="1800" b="0" i="1" smtClean="0">
                            <a:latin typeface="Cambria Math" panose="02040503050406030204" pitchFamily="18" charset="0"/>
                            <a:ea typeface="Cambria Math" panose="02040503050406030204" pitchFamily="18" charset="0"/>
                          </a:rPr>
                          <m:t>−10</m:t>
                        </m:r>
                      </m:e>
                    </m:d>
                    <m:r>
                      <a:rPr lang="en-US"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a:rPr>
                      <m:t>0</m:t>
                    </m:r>
                  </m:oMath>
                </a14:m>
                <a:endParaRPr lang="en-US" sz="1800" dirty="0">
                  <a:latin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B3E5F38B-4D53-0A2E-7C99-D430D855C9E5}"/>
                  </a:ext>
                </a:extLst>
              </p:cNvPr>
              <p:cNvSpPr txBox="1">
                <a:spLocks noRot="1" noChangeAspect="1" noMove="1" noResize="1" noEditPoints="1" noAdjustHandles="1" noChangeArrowheads="1" noChangeShapeType="1" noTextEdit="1"/>
              </p:cNvSpPr>
              <p:nvPr/>
            </p:nvSpPr>
            <p:spPr bwMode="auto">
              <a:xfrm>
                <a:off x="973166" y="4936449"/>
                <a:ext cx="6173998" cy="467564"/>
              </a:xfrm>
              <a:prstGeom prst="rect">
                <a:avLst/>
              </a:prstGeom>
              <a:blipFill>
                <a:blip r:embed="rId10"/>
                <a:stretch>
                  <a:fillRect l="-2259" b="-1842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52499D7-5D01-D2CD-15ED-4A6B0C70B113}"/>
                  </a:ext>
                </a:extLst>
              </p:cNvPr>
              <p:cNvSpPr txBox="1"/>
              <p:nvPr/>
            </p:nvSpPr>
            <p:spPr bwMode="auto">
              <a:xfrm>
                <a:off x="1019915" y="965207"/>
                <a:ext cx="1204176" cy="461921"/>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𝑺</m:t>
                      </m:r>
                      <m:r>
                        <a:rPr lang="en-US"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9</m:t>
                                </m:r>
                              </m:e>
                              <m:e>
                                <m:r>
                                  <a:rPr lang="en-US" sz="1800" i="1">
                                    <a:latin typeface="Cambria Math" panose="02040503050406030204" pitchFamily="18" charset="0"/>
                                  </a:rPr>
                                  <m:t>3</m:t>
                                </m:r>
                              </m:e>
                            </m:mr>
                            <m:mr>
                              <m:e>
                                <m:r>
                                  <a:rPr lang="en-US" sz="1800" i="1">
                                    <a:latin typeface="Cambria Math" panose="02040503050406030204" pitchFamily="18" charset="0"/>
                                  </a:rPr>
                                  <m:t>3</m:t>
                                </m:r>
                              </m:e>
                              <m:e>
                                <m:r>
                                  <a:rPr lang="en-US" sz="1800" i="1">
                                    <a:latin typeface="Cambria Math" panose="02040503050406030204" pitchFamily="18" charset="0"/>
                                  </a:rPr>
                                  <m:t>1</m:t>
                                </m:r>
                              </m:e>
                            </m:mr>
                          </m:m>
                        </m:e>
                      </m:d>
                    </m:oMath>
                  </m:oMathPara>
                </a14:m>
                <a:endParaRPr lang="en-US" sz="1800" dirty="0">
                  <a:latin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752499D7-5D01-D2CD-15ED-4A6B0C70B113}"/>
                  </a:ext>
                </a:extLst>
              </p:cNvPr>
              <p:cNvSpPr txBox="1">
                <a:spLocks noRot="1" noChangeAspect="1" noMove="1" noResize="1" noEditPoints="1" noAdjustHandles="1" noChangeArrowheads="1" noChangeShapeType="1" noTextEdit="1"/>
              </p:cNvSpPr>
              <p:nvPr/>
            </p:nvSpPr>
            <p:spPr bwMode="auto">
              <a:xfrm>
                <a:off x="1019915" y="965207"/>
                <a:ext cx="1204176" cy="461921"/>
              </a:xfrm>
              <a:prstGeom prst="rect">
                <a:avLst/>
              </a:prstGeom>
              <a:blipFill>
                <a:blip r:embed="rId11"/>
                <a:stretch>
                  <a:fillRect l="-4167" t="-2632" b="-1578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50652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animBg="1"/>
      <p:bldP spid="15" grpId="0"/>
      <p:bldP spid="10"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64657-A99A-9368-DD5A-A2CF9F81D34E}"/>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4">
                <a:extLst>
                  <a:ext uri="{FF2B5EF4-FFF2-40B4-BE49-F238E27FC236}">
                    <a16:creationId xmlns:a16="http://schemas.microsoft.com/office/drawing/2014/main" id="{E890DBC8-3ED5-9DAF-E60D-DC6FECD9161B}"/>
                  </a:ext>
                </a:extLst>
              </p:cNvPr>
              <p:cNvSpPr>
                <a:spLocks noChangeArrowheads="1"/>
              </p:cNvSpPr>
              <p:nvPr/>
            </p:nvSpPr>
            <p:spPr bwMode="auto">
              <a:xfrm>
                <a:off x="1499508" y="384316"/>
                <a:ext cx="4477444" cy="3929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solidFill>
                      <a:srgbClr val="FF0000"/>
                    </a:solidFill>
                  </a:rPr>
                  <a:t>對特定的</a:t>
                </a:r>
                <a14:m>
                  <m:oMath xmlns:m="http://schemas.openxmlformats.org/officeDocument/2006/math">
                    <m:r>
                      <a:rPr lang="en-US" sz="1800" i="1" smtClean="0">
                        <a:solidFill>
                          <a:srgbClr val="FF0000"/>
                        </a:solidFill>
                        <a:latin typeface="Cambria Math" panose="02040503050406030204" pitchFamily="18" charset="0"/>
                        <a:ea typeface="Cambria Math" panose="02040503050406030204" pitchFamily="18" charset="0"/>
                      </a:rPr>
                      <m:t>𝜆</m:t>
                    </m:r>
                  </m:oMath>
                </a14:m>
                <a:r>
                  <a:rPr lang="zh-TW" altLang="en-US" sz="1800" dirty="0">
                    <a:solidFill>
                      <a:srgbClr val="FF0000"/>
                    </a:solidFill>
                  </a:rPr>
                  <a:t>，我們可以解出對應的</a:t>
                </a:r>
                <a14:m>
                  <m:oMath xmlns:m="http://schemas.openxmlformats.org/officeDocument/2006/math">
                    <m:sSup>
                      <m:sSupPr>
                        <m:ctrlPr>
                          <a:rPr lang="en-US" altLang="zh-TW" sz="1800" i="1" smtClean="0">
                            <a:solidFill>
                              <a:srgbClr val="FF0000"/>
                            </a:solidFill>
                            <a:latin typeface="Cambria Math" panose="02040503050406030204" pitchFamily="18" charset="0"/>
                          </a:rPr>
                        </m:ctrlPr>
                      </m:sSupPr>
                      <m:e>
                        <m:r>
                          <a:rPr lang="en-US" altLang="zh-TW" sz="1800" b="1" i="1">
                            <a:solidFill>
                              <a:srgbClr val="FF0000"/>
                            </a:solidFill>
                            <a:latin typeface="Cambria Math" panose="02040503050406030204" pitchFamily="18" charset="0"/>
                          </a:rPr>
                          <m:t>𝒖</m:t>
                        </m:r>
                      </m:e>
                      <m:sup>
                        <m:d>
                          <m:dPr>
                            <m:ctrlPr>
                              <a:rPr lang="en-US" altLang="zh-TW" sz="1800" i="1">
                                <a:solidFill>
                                  <a:srgbClr val="FF0000"/>
                                </a:solidFill>
                                <a:latin typeface="Cambria Math" panose="02040503050406030204" pitchFamily="18" charset="0"/>
                              </a:rPr>
                            </m:ctrlPr>
                          </m:dPr>
                          <m:e>
                            <m:r>
                              <a:rPr lang="en-US" altLang="zh-TW" sz="1800" i="1">
                                <a:solidFill>
                                  <a:srgbClr val="FF0000"/>
                                </a:solidFill>
                                <a:latin typeface="Cambria Math" panose="02040503050406030204" pitchFamily="18" charset="0"/>
                              </a:rPr>
                              <m:t>1</m:t>
                            </m:r>
                          </m:e>
                        </m:d>
                      </m:sup>
                    </m:sSup>
                    <m:r>
                      <a:rPr lang="en-US" altLang="zh-TW" sz="1800" i="1">
                        <a:solidFill>
                          <a:srgbClr val="FF0000"/>
                        </a:solidFill>
                        <a:latin typeface="Cambria Math" panose="02040503050406030204" pitchFamily="18" charset="0"/>
                      </a:rPr>
                      <m:t>,</m:t>
                    </m:r>
                    <m:sSup>
                      <m:sSupPr>
                        <m:ctrlPr>
                          <a:rPr lang="en-US" altLang="zh-TW" sz="1800" i="1">
                            <a:solidFill>
                              <a:srgbClr val="FF0000"/>
                            </a:solidFill>
                            <a:latin typeface="Cambria Math" panose="02040503050406030204" pitchFamily="18" charset="0"/>
                          </a:rPr>
                        </m:ctrlPr>
                      </m:sSupPr>
                      <m:e>
                        <m:r>
                          <a:rPr lang="en-US" altLang="zh-TW" sz="1800" b="1" i="1">
                            <a:solidFill>
                              <a:srgbClr val="FF0000"/>
                            </a:solidFill>
                            <a:latin typeface="Cambria Math" panose="02040503050406030204" pitchFamily="18" charset="0"/>
                          </a:rPr>
                          <m:t>𝒖</m:t>
                        </m:r>
                      </m:e>
                      <m:sup>
                        <m:d>
                          <m:dPr>
                            <m:ctrlPr>
                              <a:rPr lang="en-US" altLang="zh-TW" sz="1800" i="1">
                                <a:solidFill>
                                  <a:srgbClr val="FF0000"/>
                                </a:solidFill>
                                <a:latin typeface="Cambria Math" panose="02040503050406030204" pitchFamily="18" charset="0"/>
                              </a:rPr>
                            </m:ctrlPr>
                          </m:dPr>
                          <m:e>
                            <m:r>
                              <a:rPr lang="en-US" altLang="zh-TW" sz="1800" b="0" i="1" smtClean="0">
                                <a:solidFill>
                                  <a:srgbClr val="FF0000"/>
                                </a:solidFill>
                                <a:latin typeface="Cambria Math" panose="02040503050406030204" pitchFamily="18" charset="0"/>
                              </a:rPr>
                              <m:t>2</m:t>
                            </m:r>
                          </m:e>
                        </m:d>
                      </m:sup>
                    </m:sSup>
                  </m:oMath>
                </a14:m>
                <a:endParaRPr lang="zh-TW" altLang="en-US" sz="1800" dirty="0">
                  <a:solidFill>
                    <a:srgbClr val="FF0000"/>
                  </a:solidFill>
                </a:endParaRPr>
              </a:p>
            </p:txBody>
          </p:sp>
        </mc:Choice>
        <mc:Fallback xmlns="">
          <p:sp>
            <p:nvSpPr>
              <p:cNvPr id="2" name="矩形 14">
                <a:extLst>
                  <a:ext uri="{FF2B5EF4-FFF2-40B4-BE49-F238E27FC236}">
                    <a16:creationId xmlns:a16="http://schemas.microsoft.com/office/drawing/2014/main" id="{E890DBC8-3ED5-9DAF-E60D-DC6FECD9161B}"/>
                  </a:ext>
                </a:extLst>
              </p:cNvPr>
              <p:cNvSpPr>
                <a:spLocks noRot="1" noChangeAspect="1" noMove="1" noResize="1" noEditPoints="1" noAdjustHandles="1" noChangeArrowheads="1" noChangeShapeType="1" noTextEdit="1"/>
              </p:cNvSpPr>
              <p:nvPr/>
            </p:nvSpPr>
            <p:spPr bwMode="auto">
              <a:xfrm>
                <a:off x="1499508" y="384316"/>
                <a:ext cx="4477444" cy="392993"/>
              </a:xfrm>
              <a:prstGeom prst="rect">
                <a:avLst/>
              </a:prstGeom>
              <a:blipFill>
                <a:blip r:embed="rId2"/>
                <a:stretch>
                  <a:fillRect l="-1133"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A53984E-A972-74AE-DEAB-6AEB455A3D40}"/>
                  </a:ext>
                </a:extLst>
              </p:cNvPr>
              <p:cNvSpPr txBox="1"/>
              <p:nvPr/>
            </p:nvSpPr>
            <p:spPr bwMode="auto">
              <a:xfrm>
                <a:off x="1571516" y="889328"/>
                <a:ext cx="1135119" cy="276999"/>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𝜆</m:t>
                      </m:r>
                      <m:r>
                        <a:rPr lang="en-US" sz="1800" b="0" i="1" smtClean="0">
                          <a:latin typeface="Cambria Math" panose="02040503050406030204" pitchFamily="18" charset="0"/>
                          <a:ea typeface="Cambria Math" panose="02040503050406030204" pitchFamily="18" charset="0"/>
                        </a:rPr>
                        <m:t>=</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1</m:t>
                          </m:r>
                        </m:sub>
                      </m:sSub>
                      <m:r>
                        <a:rPr lang="en-US" sz="1800" b="0" i="1" smtClean="0">
                          <a:latin typeface="Cambria Math" panose="02040503050406030204" pitchFamily="18" charset="0"/>
                          <a:ea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7A53984E-A972-74AE-DEAB-6AEB455A3D40}"/>
                  </a:ext>
                </a:extLst>
              </p:cNvPr>
              <p:cNvSpPr txBox="1">
                <a:spLocks noRot="1" noChangeAspect="1" noMove="1" noResize="1" noEditPoints="1" noAdjustHandles="1" noChangeArrowheads="1" noChangeShapeType="1" noTextEdit="1"/>
              </p:cNvSpPr>
              <p:nvPr/>
            </p:nvSpPr>
            <p:spPr bwMode="auto">
              <a:xfrm>
                <a:off x="1571516" y="889328"/>
                <a:ext cx="1135119" cy="276999"/>
              </a:xfrm>
              <a:prstGeom prst="rect">
                <a:avLst/>
              </a:prstGeom>
              <a:blipFill>
                <a:blip r:embed="rId3"/>
                <a:stretch>
                  <a:fillRect l="-4396" r="-3297" b="-1818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2026E38-B358-A6CE-8CAC-8471BF1AA5E6}"/>
                  </a:ext>
                </a:extLst>
              </p:cNvPr>
              <p:cNvSpPr txBox="1"/>
              <p:nvPr/>
            </p:nvSpPr>
            <p:spPr bwMode="auto">
              <a:xfrm>
                <a:off x="1571516" y="2965602"/>
                <a:ext cx="1523750" cy="461921"/>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b="1" i="1" smtClean="0">
                          <a:latin typeface="Cambria Math" panose="02040503050406030204" pitchFamily="18" charset="0"/>
                        </a:rPr>
                        <m:t>=</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𝑐</m:t>
                          </m:r>
                        </m:e>
                        <m:sub>
                          <m:r>
                            <a:rPr lang="en-US" sz="1800" b="0" i="1" smtClean="0">
                              <a:latin typeface="Cambria Math" panose="02040503050406030204" pitchFamily="18" charset="0"/>
                            </a:rPr>
                            <m:t>1</m:t>
                          </m:r>
                        </m:sub>
                      </m:sSub>
                      <m:d>
                        <m:dPr>
                          <m:ctrlPr>
                            <a:rPr lang="en-US" sz="1800" b="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sz="1800" b="0" i="1" smtClean="0">
                                    <a:latin typeface="Cambria Math" panose="02040503050406030204" pitchFamily="18" charset="0"/>
                                  </a:rPr>
                                  <m:t>−</m:t>
                                </m:r>
                                <m:r>
                                  <a:rPr lang="en-US" sz="1800" i="1">
                                    <a:latin typeface="Cambria Math" panose="02040503050406030204" pitchFamily="18" charset="0"/>
                                  </a:rPr>
                                  <m:t>3</m:t>
                                </m:r>
                              </m:e>
                            </m:mr>
                          </m:m>
                        </m:e>
                      </m:d>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12026E38-B358-A6CE-8CAC-8471BF1AA5E6}"/>
                  </a:ext>
                </a:extLst>
              </p:cNvPr>
              <p:cNvSpPr txBox="1">
                <a:spLocks noRot="1" noChangeAspect="1" noMove="1" noResize="1" noEditPoints="1" noAdjustHandles="1" noChangeArrowheads="1" noChangeShapeType="1" noTextEdit="1"/>
              </p:cNvSpPr>
              <p:nvPr/>
            </p:nvSpPr>
            <p:spPr bwMode="auto">
              <a:xfrm>
                <a:off x="1571516" y="2965602"/>
                <a:ext cx="1523750" cy="461921"/>
              </a:xfrm>
              <a:prstGeom prst="rect">
                <a:avLst/>
              </a:prstGeom>
              <a:blipFill>
                <a:blip r:embed="rId4"/>
                <a:stretch>
                  <a:fillRect l="-1653" t="-2703" b="-1621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F861D36-10A3-63CB-7095-18749C74A467}"/>
                  </a:ext>
                </a:extLst>
              </p:cNvPr>
              <p:cNvSpPr txBox="1"/>
              <p:nvPr/>
            </p:nvSpPr>
            <p:spPr bwMode="auto">
              <a:xfrm>
                <a:off x="1516814" y="4156022"/>
                <a:ext cx="1268681" cy="276999"/>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𝜆</m:t>
                      </m:r>
                      <m:r>
                        <a:rPr lang="en-US" sz="1800" b="0" i="1" smtClean="0">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2</m:t>
                          </m:r>
                        </m:sub>
                      </m:sSub>
                      <m:r>
                        <a:rPr lang="en-US"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10</m:t>
                      </m:r>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4F861D36-10A3-63CB-7095-18749C74A467}"/>
                  </a:ext>
                </a:extLst>
              </p:cNvPr>
              <p:cNvSpPr txBox="1">
                <a:spLocks noRot="1" noChangeAspect="1" noMove="1" noResize="1" noEditPoints="1" noAdjustHandles="1" noChangeArrowheads="1" noChangeShapeType="1" noTextEdit="1"/>
              </p:cNvSpPr>
              <p:nvPr/>
            </p:nvSpPr>
            <p:spPr bwMode="auto">
              <a:xfrm>
                <a:off x="1516814" y="4156022"/>
                <a:ext cx="1268681" cy="276999"/>
              </a:xfrm>
              <a:prstGeom prst="rect">
                <a:avLst/>
              </a:prstGeom>
              <a:blipFill>
                <a:blip r:embed="rId5"/>
                <a:stretch>
                  <a:fillRect l="-3960" r="-2970" b="-1818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1C8DC31-6993-31F2-2956-D3AACAF0C32E}"/>
                  </a:ext>
                </a:extLst>
              </p:cNvPr>
              <p:cNvSpPr txBox="1"/>
              <p:nvPr/>
            </p:nvSpPr>
            <p:spPr bwMode="auto">
              <a:xfrm>
                <a:off x="2946743" y="743271"/>
                <a:ext cx="1433085" cy="72481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smtClean="0">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Sup>
                                  <m:sSubSupPr>
                                    <m:ctrlPr>
                                      <a:rPr lang="en-US" altLang="zh-TW" sz="1800" i="1">
                                        <a:latin typeface="Cambria Math" panose="02040503050406030204" pitchFamily="18" charset="0"/>
                                      </a:rPr>
                                    </m:ctrlPr>
                                  </m:sSubSupPr>
                                  <m:e>
                                    <m:r>
                                      <a:rPr lang="en-US" altLang="zh-TW" sz="1800" b="1" i="1" smtClean="0">
                                        <a:latin typeface="Cambria Math" panose="02040503050406030204" pitchFamily="18" charset="0"/>
                                      </a:rPr>
                                      <m:t>𝒖</m:t>
                                    </m:r>
                                  </m:e>
                                  <m:sub>
                                    <m:r>
                                      <a:rPr lang="en-US" altLang="zh-TW" sz="1800" i="1">
                                        <a:latin typeface="Cambria Math" panose="02040503050406030204" pitchFamily="18" charset="0"/>
                                      </a:rPr>
                                      <m:t>1</m:t>
                                    </m:r>
                                  </m:sub>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bSup>
                              </m:e>
                            </m:mr>
                            <m:mr>
                              <m:e>
                                <m:sSubSup>
                                  <m:sSubSupPr>
                                    <m:ctrlPr>
                                      <a:rPr lang="en-US" altLang="zh-TW" sz="1800" i="1">
                                        <a:latin typeface="Cambria Math" panose="02040503050406030204" pitchFamily="18" charset="0"/>
                                      </a:rPr>
                                    </m:ctrlPr>
                                  </m:sSubSupPr>
                                  <m:e>
                                    <m:r>
                                      <a:rPr lang="en-US" altLang="zh-TW" sz="1800" b="1" i="1" smtClean="0">
                                        <a:latin typeface="Cambria Math" panose="02040503050406030204" pitchFamily="18" charset="0"/>
                                      </a:rPr>
                                      <m:t>𝒖</m:t>
                                    </m:r>
                                  </m:e>
                                  <m:sub>
                                    <m:r>
                                      <a:rPr lang="en-US" altLang="zh-TW" sz="1800" i="1">
                                        <a:latin typeface="Cambria Math" panose="02040503050406030204" pitchFamily="18" charset="0"/>
                                      </a:rPr>
                                      <m:t>2</m:t>
                                    </m:r>
                                  </m:sub>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bSup>
                              </m:e>
                            </m:mr>
                          </m:m>
                        </m:e>
                      </m:d>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1C8DC31-6993-31F2-2956-D3AACAF0C32E}"/>
                  </a:ext>
                </a:extLst>
              </p:cNvPr>
              <p:cNvSpPr txBox="1">
                <a:spLocks noRot="1" noChangeAspect="1" noMove="1" noResize="1" noEditPoints="1" noAdjustHandles="1" noChangeArrowheads="1" noChangeShapeType="1" noTextEdit="1"/>
              </p:cNvSpPr>
              <p:nvPr/>
            </p:nvSpPr>
            <p:spPr bwMode="auto">
              <a:xfrm>
                <a:off x="2946743" y="743271"/>
                <a:ext cx="1433085" cy="724814"/>
              </a:xfrm>
              <a:prstGeom prst="rect">
                <a:avLst/>
              </a:prstGeom>
              <a:blipFill>
                <a:blip r:embed="rId6"/>
                <a:stretch>
                  <a:fillRect l="-1754" b="-689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37DB946-52FD-C0C7-345A-7184D23B8FFD}"/>
                  </a:ext>
                </a:extLst>
              </p:cNvPr>
              <p:cNvSpPr txBox="1"/>
              <p:nvPr/>
            </p:nvSpPr>
            <p:spPr bwMode="auto">
              <a:xfrm>
                <a:off x="1551630" y="1501283"/>
                <a:ext cx="3732945" cy="72481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b="1" i="1" smtClean="0">
                              <a:latin typeface="Cambria Math" panose="02040503050406030204" pitchFamily="18" charset="0"/>
                            </a:rPr>
                          </m:ctrlPr>
                        </m:dPr>
                        <m:e>
                          <m:r>
                            <a:rPr lang="en-US" sz="1800" b="1" i="1" smtClean="0">
                              <a:latin typeface="Cambria Math" panose="02040503050406030204" pitchFamily="18" charset="0"/>
                            </a:rPr>
                            <m:t>𝑺</m:t>
                          </m:r>
                          <m:r>
                            <a:rPr lang="en-US" sz="1800" b="1" i="1">
                              <a:latin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𝜆</m:t>
                          </m:r>
                          <m:r>
                            <a:rPr lang="en-US" sz="1800" b="1" i="1">
                              <a:latin typeface="Cambria Math" panose="02040503050406030204" pitchFamily="18" charset="0"/>
                            </a:rPr>
                            <m:t>𝑰</m:t>
                          </m:r>
                        </m:e>
                      </m:d>
                      <m:r>
                        <a:rPr lang="en-US" sz="1800" b="1" i="1" smtClean="0">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9</m:t>
                                </m:r>
                              </m:e>
                              <m:e>
                                <m:r>
                                  <a:rPr lang="en-US" sz="1800" i="1">
                                    <a:latin typeface="Cambria Math" panose="02040503050406030204" pitchFamily="18" charset="0"/>
                                  </a:rPr>
                                  <m:t>3</m:t>
                                </m:r>
                              </m:e>
                            </m:mr>
                            <m:mr>
                              <m:e>
                                <m:r>
                                  <a:rPr lang="en-US" sz="1800" i="1">
                                    <a:latin typeface="Cambria Math" panose="02040503050406030204" pitchFamily="18" charset="0"/>
                                  </a:rPr>
                                  <m:t>3</m:t>
                                </m:r>
                              </m:e>
                              <m:e>
                                <m:r>
                                  <a:rPr lang="en-US" sz="1800" i="1">
                                    <a:latin typeface="Cambria Math" panose="02040503050406030204" pitchFamily="18" charset="0"/>
                                  </a:rPr>
                                  <m:t>1</m:t>
                                </m:r>
                              </m:e>
                            </m:mr>
                          </m:m>
                        </m:e>
                      </m:d>
                      <m:r>
                        <a:rPr lang="en-US" sz="1800" b="1" dirty="0"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Sup>
                                  <m:sSubSupPr>
                                    <m:ctrlPr>
                                      <a:rPr lang="en-US" altLang="zh-TW" sz="1800" i="1">
                                        <a:latin typeface="Cambria Math" panose="02040503050406030204" pitchFamily="18" charset="0"/>
                                      </a:rPr>
                                    </m:ctrlPr>
                                  </m:sSubSupPr>
                                  <m:e>
                                    <m:r>
                                      <a:rPr lang="en-US" altLang="zh-TW" sz="1800" b="1" i="1">
                                        <a:latin typeface="Cambria Math" panose="02040503050406030204" pitchFamily="18" charset="0"/>
                                      </a:rPr>
                                      <m:t>𝒖</m:t>
                                    </m:r>
                                  </m:e>
                                  <m:sub>
                                    <m:r>
                                      <a:rPr lang="en-US" altLang="zh-TW" sz="1800" i="1">
                                        <a:latin typeface="Cambria Math" panose="02040503050406030204" pitchFamily="18" charset="0"/>
                                      </a:rPr>
                                      <m:t>1</m:t>
                                    </m:r>
                                  </m:sub>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bSup>
                              </m:e>
                            </m:mr>
                            <m:mr>
                              <m:e>
                                <m:sSubSup>
                                  <m:sSubSupPr>
                                    <m:ctrlPr>
                                      <a:rPr lang="en-US" altLang="zh-TW" sz="1800" i="1">
                                        <a:latin typeface="Cambria Math" panose="02040503050406030204" pitchFamily="18" charset="0"/>
                                      </a:rPr>
                                    </m:ctrlPr>
                                  </m:sSubSupPr>
                                  <m:e>
                                    <m:r>
                                      <a:rPr lang="en-US" altLang="zh-TW" sz="1800" b="1" i="1">
                                        <a:latin typeface="Cambria Math" panose="02040503050406030204" pitchFamily="18" charset="0"/>
                                      </a:rPr>
                                      <m:t>𝒖</m:t>
                                    </m:r>
                                  </m:e>
                                  <m:sub>
                                    <m:r>
                                      <a:rPr lang="en-US" altLang="zh-TW" sz="1800" i="1">
                                        <a:latin typeface="Cambria Math" panose="02040503050406030204" pitchFamily="18" charset="0"/>
                                      </a:rPr>
                                      <m:t>2</m:t>
                                    </m:r>
                                  </m:sub>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bSup>
                              </m:e>
                            </m:mr>
                          </m:m>
                        </m:e>
                      </m:d>
                      <m:r>
                        <a:rPr lang="en-US" altLang="zh-TW" sz="1800" b="1" i="1">
                          <a:latin typeface="Cambria Math" panose="02040503050406030204" pitchFamily="18" charset="0"/>
                        </a:rPr>
                        <m:t>=</m:t>
                      </m:r>
                      <m:r>
                        <a:rPr lang="en-US" altLang="zh-TW" sz="1800" i="1">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A37DB946-52FD-C0C7-345A-7184D23B8FFD}"/>
                  </a:ext>
                </a:extLst>
              </p:cNvPr>
              <p:cNvSpPr txBox="1">
                <a:spLocks noRot="1" noChangeAspect="1" noMove="1" noResize="1" noEditPoints="1" noAdjustHandles="1" noChangeArrowheads="1" noChangeShapeType="1" noTextEdit="1"/>
              </p:cNvSpPr>
              <p:nvPr/>
            </p:nvSpPr>
            <p:spPr bwMode="auto">
              <a:xfrm>
                <a:off x="1551630" y="1501283"/>
                <a:ext cx="3732945" cy="724814"/>
              </a:xfrm>
              <a:prstGeom prst="rect">
                <a:avLst/>
              </a:prstGeom>
              <a:blipFill>
                <a:blip r:embed="rId7"/>
                <a:stretch>
                  <a:fillRect r="-678" b="-689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DF3BACE-8FB6-511B-A398-95D655235A27}"/>
                  </a:ext>
                </a:extLst>
              </p:cNvPr>
              <p:cNvSpPr txBox="1"/>
              <p:nvPr/>
            </p:nvSpPr>
            <p:spPr bwMode="auto">
              <a:xfrm>
                <a:off x="1571516" y="2252708"/>
                <a:ext cx="1453090" cy="342658"/>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3</m:t>
                      </m:r>
                      <m:sSubSup>
                        <m:sSubSupPr>
                          <m:ctrlPr>
                            <a:rPr lang="en-US" altLang="zh-TW" sz="1800" i="1">
                              <a:latin typeface="Cambria Math" panose="02040503050406030204" pitchFamily="18" charset="0"/>
                            </a:rPr>
                          </m:ctrlPr>
                        </m:sSubSupPr>
                        <m:e>
                          <m:r>
                            <a:rPr lang="en-US" altLang="zh-TW" sz="1800" b="1" i="1">
                              <a:latin typeface="Cambria Math" panose="02040503050406030204" pitchFamily="18" charset="0"/>
                            </a:rPr>
                            <m:t>𝒖</m:t>
                          </m:r>
                        </m:e>
                        <m:sub>
                          <m:r>
                            <a:rPr lang="en-US" altLang="zh-TW" sz="1800" i="1">
                              <a:latin typeface="Cambria Math" panose="02040503050406030204" pitchFamily="18" charset="0"/>
                            </a:rPr>
                            <m:t>1</m:t>
                          </m:r>
                        </m:sub>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bSup>
                      <m:r>
                        <a:rPr lang="en-US" sz="1800" i="1">
                          <a:latin typeface="Cambria Math" panose="02040503050406030204" pitchFamily="18" charset="0"/>
                        </a:rPr>
                        <m:t>=</m:t>
                      </m:r>
                      <m:r>
                        <a:rPr lang="en-US"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b="1" i="1">
                              <a:latin typeface="Cambria Math" panose="02040503050406030204" pitchFamily="18" charset="0"/>
                            </a:rPr>
                            <m:t>𝒖</m:t>
                          </m:r>
                        </m:e>
                        <m:sub>
                          <m:r>
                            <a:rPr lang="en-US" altLang="zh-TW" sz="1800" i="1">
                              <a:latin typeface="Cambria Math" panose="02040503050406030204" pitchFamily="18" charset="0"/>
                            </a:rPr>
                            <m:t>2</m:t>
                          </m:r>
                        </m:sub>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bSup>
                    </m:oMath>
                  </m:oMathPara>
                </a14:m>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8DF3BACE-8FB6-511B-A398-95D655235A27}"/>
                  </a:ext>
                </a:extLst>
              </p:cNvPr>
              <p:cNvSpPr txBox="1">
                <a:spLocks noRot="1" noChangeAspect="1" noMove="1" noResize="1" noEditPoints="1" noAdjustHandles="1" noChangeArrowheads="1" noChangeShapeType="1" noTextEdit="1"/>
              </p:cNvSpPr>
              <p:nvPr/>
            </p:nvSpPr>
            <p:spPr bwMode="auto">
              <a:xfrm>
                <a:off x="1571516" y="2252708"/>
                <a:ext cx="1453090" cy="342658"/>
              </a:xfrm>
              <a:prstGeom prst="rect">
                <a:avLst/>
              </a:prstGeom>
              <a:blipFill>
                <a:blip r:embed="rId8"/>
                <a:stretch>
                  <a:fillRect l="-2586" b="-17857"/>
                </a:stretch>
              </a:blipFill>
              <a:ln>
                <a:no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ADF110FB-75DD-EA4F-D1B1-B7C8DD60A2C2}"/>
              </a:ext>
            </a:extLst>
          </p:cNvPr>
          <p:cNvSpPr txBox="1"/>
          <p:nvPr/>
        </p:nvSpPr>
        <p:spPr bwMode="auto">
          <a:xfrm>
            <a:off x="1499508" y="2564536"/>
            <a:ext cx="5760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Eigenvector has one undetermined constant.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44A5922-6B7F-77D0-1814-26D81AAFDF0D}"/>
                  </a:ext>
                </a:extLst>
              </p:cNvPr>
              <p:cNvSpPr txBox="1"/>
              <p:nvPr/>
            </p:nvSpPr>
            <p:spPr bwMode="auto">
              <a:xfrm>
                <a:off x="1551630" y="6013558"/>
                <a:ext cx="1355948" cy="460126"/>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p>
                      <m:r>
                        <a:rPr lang="en-US" sz="1800" b="1" i="1" smtClean="0">
                          <a:latin typeface="Cambria Math" panose="02040503050406030204" pitchFamily="18" charset="0"/>
                        </a:rPr>
                        <m:t>=</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𝑐</m:t>
                          </m:r>
                        </m:e>
                        <m:sub>
                          <m:r>
                            <a:rPr lang="en-US" sz="1800" b="0" i="1" smtClean="0">
                              <a:latin typeface="Cambria Math" panose="02040503050406030204" pitchFamily="18" charset="0"/>
                            </a:rPr>
                            <m:t>2</m:t>
                          </m:r>
                        </m:sub>
                      </m:sSub>
                      <m:d>
                        <m:dPr>
                          <m:ctrlPr>
                            <a:rPr lang="en-US" sz="1800" b="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3</m:t>
                                </m:r>
                              </m:e>
                            </m:mr>
                            <m:mr>
                              <m:e>
                                <m:r>
                                  <a:rPr lang="en-US" sz="1800" i="1">
                                    <a:latin typeface="Cambria Math" panose="02040503050406030204" pitchFamily="18" charset="0"/>
                                  </a:rPr>
                                  <m:t>1</m:t>
                                </m:r>
                              </m:e>
                            </m:mr>
                          </m:m>
                        </m:e>
                      </m:d>
                    </m:oMath>
                  </m:oMathPara>
                </a14:m>
                <a:endParaRPr lang="en-US" sz="1800" dirty="0">
                  <a:latin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944A5922-6B7F-77D0-1814-26D81AAFDF0D}"/>
                  </a:ext>
                </a:extLst>
              </p:cNvPr>
              <p:cNvSpPr txBox="1">
                <a:spLocks noRot="1" noChangeAspect="1" noMove="1" noResize="1" noEditPoints="1" noAdjustHandles="1" noChangeArrowheads="1" noChangeShapeType="1" noTextEdit="1"/>
              </p:cNvSpPr>
              <p:nvPr/>
            </p:nvSpPr>
            <p:spPr bwMode="auto">
              <a:xfrm>
                <a:off x="1551630" y="6013558"/>
                <a:ext cx="1355948" cy="460126"/>
              </a:xfrm>
              <a:prstGeom prst="rect">
                <a:avLst/>
              </a:prstGeom>
              <a:blipFill>
                <a:blip r:embed="rId9"/>
                <a:stretch>
                  <a:fillRect l="-1869" t="-5405" b="-1621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034FC03-3392-002C-8F58-D04E6F3CC849}"/>
                  </a:ext>
                </a:extLst>
              </p:cNvPr>
              <p:cNvSpPr txBox="1"/>
              <p:nvPr/>
            </p:nvSpPr>
            <p:spPr bwMode="auto">
              <a:xfrm>
                <a:off x="1516814" y="4661027"/>
                <a:ext cx="6874766" cy="72481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b="1" i="1" smtClean="0">
                              <a:latin typeface="Cambria Math" panose="02040503050406030204" pitchFamily="18" charset="0"/>
                            </a:rPr>
                          </m:ctrlPr>
                        </m:dPr>
                        <m:e>
                          <m:r>
                            <a:rPr lang="en-US" sz="1800" b="1" i="1" smtClean="0">
                              <a:latin typeface="Cambria Math" panose="02040503050406030204" pitchFamily="18" charset="0"/>
                            </a:rPr>
                            <m:t>𝑺</m:t>
                          </m:r>
                          <m:r>
                            <a:rPr lang="en-US" sz="1800" b="1" i="1">
                              <a:latin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𝜆</m:t>
                          </m:r>
                          <m:r>
                            <a:rPr lang="en-US" sz="1800" b="1" i="1">
                              <a:latin typeface="Cambria Math" panose="02040503050406030204" pitchFamily="18" charset="0"/>
                            </a:rPr>
                            <m:t>𝑰</m:t>
                          </m:r>
                        </m:e>
                      </m:d>
                      <m:r>
                        <a:rPr lang="en-US" sz="1800" b="1" i="1" smtClean="0">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p>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a:rPr lang="en-US" sz="1800" i="1">
                                    <a:latin typeface="Cambria Math" panose="02040503050406030204" pitchFamily="18" charset="0"/>
                                  </a:rPr>
                                  <m:t>9−10</m:t>
                                </m:r>
                              </m:e>
                              <m:e>
                                <m:r>
                                  <a:rPr lang="en-US" sz="1800" i="1">
                                    <a:latin typeface="Cambria Math" panose="02040503050406030204" pitchFamily="18" charset="0"/>
                                  </a:rPr>
                                  <m:t>3</m:t>
                                </m:r>
                              </m:e>
                            </m:mr>
                            <m:mr>
                              <m:e>
                                <m:r>
                                  <a:rPr lang="en-US" sz="1800" i="1">
                                    <a:latin typeface="Cambria Math" panose="02040503050406030204" pitchFamily="18" charset="0"/>
                                  </a:rPr>
                                  <m:t>3</m:t>
                                </m:r>
                              </m:e>
                              <m:e>
                                <m:r>
                                  <a:rPr lang="en-US" sz="1800" i="1">
                                    <a:latin typeface="Cambria Math" panose="02040503050406030204" pitchFamily="18" charset="0"/>
                                  </a:rPr>
                                  <m:t>1−10</m:t>
                                </m:r>
                              </m:e>
                            </m:mr>
                          </m:m>
                        </m:e>
                      </m:d>
                      <m:r>
                        <a:rPr lang="en-US" sz="1800" b="1" dirty="0" smtClean="0">
                          <a:latin typeface="Cambria Math" panose="02040503050406030204" pitchFamily="18" charset="0"/>
                          <a:ea typeface="Cambria Math" panose="02040503050406030204" pitchFamily="18" charset="0"/>
                        </a:rPr>
                        <m:t>∙</m:t>
                      </m:r>
                      <m:d>
                        <m:dPr>
                          <m:ctrlPr>
                            <a:rPr lang="en-US" sz="1800" b="1" i="1" dirty="0" smtClean="0">
                              <a:latin typeface="Cambria Math" panose="02040503050406030204" pitchFamily="18" charset="0"/>
                              <a:ea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Sup>
                                  <m:sSubSupPr>
                                    <m:ctrlPr>
                                      <a:rPr lang="en-US" altLang="zh-TW" sz="1800" i="1">
                                        <a:latin typeface="Cambria Math" panose="02040503050406030204" pitchFamily="18" charset="0"/>
                                      </a:rPr>
                                    </m:ctrlPr>
                                  </m:sSubSupPr>
                                  <m:e>
                                    <m:r>
                                      <a:rPr lang="en-US" altLang="zh-TW" sz="1800" b="1" i="1">
                                        <a:latin typeface="Cambria Math" panose="02040503050406030204" pitchFamily="18" charset="0"/>
                                      </a:rPr>
                                      <m:t>𝒖</m:t>
                                    </m:r>
                                  </m:e>
                                  <m:sub>
                                    <m:r>
                                      <a:rPr lang="en-US" altLang="zh-TW" sz="1800" i="1">
                                        <a:latin typeface="Cambria Math" panose="02040503050406030204" pitchFamily="18" charset="0"/>
                                      </a:rPr>
                                      <m:t>1</m:t>
                                    </m:r>
                                  </m:sub>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bSup>
                              </m:e>
                            </m:mr>
                            <m:mr>
                              <m:e>
                                <m:sSubSup>
                                  <m:sSubSupPr>
                                    <m:ctrlPr>
                                      <a:rPr lang="en-US" altLang="zh-TW" sz="1800" i="1">
                                        <a:latin typeface="Cambria Math" panose="02040503050406030204" pitchFamily="18" charset="0"/>
                                      </a:rPr>
                                    </m:ctrlPr>
                                  </m:sSubSupPr>
                                  <m:e>
                                    <m:r>
                                      <a:rPr lang="en-US" altLang="zh-TW" sz="1800" b="1" i="1">
                                        <a:latin typeface="Cambria Math" panose="02040503050406030204" pitchFamily="18" charset="0"/>
                                      </a:rPr>
                                      <m:t>𝒖</m:t>
                                    </m:r>
                                  </m:e>
                                  <m:sub>
                                    <m:r>
                                      <a:rPr lang="en-US" altLang="zh-TW" sz="1800" i="1">
                                        <a:latin typeface="Cambria Math" panose="02040503050406030204" pitchFamily="18" charset="0"/>
                                      </a:rPr>
                                      <m:t>2</m:t>
                                    </m:r>
                                  </m:sub>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bSup>
                              </m:e>
                            </m:mr>
                          </m:m>
                        </m:e>
                      </m:d>
                      <m:r>
                        <a:rPr lang="en-US" sz="1800" b="1" i="1" smtClean="0">
                          <a:latin typeface="Cambria Math" panose="02040503050406030204" pitchFamily="18" charset="0"/>
                        </a:rPr>
                        <m:t>=</m:t>
                      </m:r>
                      <m:d>
                        <m:dPr>
                          <m:ctrlPr>
                            <a:rPr lang="en-US" sz="1800" b="0" i="1" smtClean="0">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m:t>
                                </m:r>
                                <m:r>
                                  <a:rPr lang="en-US" sz="1800" i="1">
                                    <a:latin typeface="Cambria Math" panose="02040503050406030204" pitchFamily="18" charset="0"/>
                                  </a:rPr>
                                  <m:t>1</m:t>
                                </m:r>
                              </m:e>
                              <m:e>
                                <m:r>
                                  <a:rPr lang="en-US" sz="1800" i="1">
                                    <a:latin typeface="Cambria Math" panose="02040503050406030204" pitchFamily="18" charset="0"/>
                                  </a:rPr>
                                  <m:t>3</m:t>
                                </m:r>
                              </m:e>
                            </m:mr>
                            <m:mr>
                              <m:e>
                                <m:r>
                                  <a:rPr lang="en-US" sz="1800" i="1">
                                    <a:latin typeface="Cambria Math" panose="02040503050406030204" pitchFamily="18" charset="0"/>
                                  </a:rPr>
                                  <m:t>3</m:t>
                                </m:r>
                              </m:e>
                              <m:e>
                                <m:r>
                                  <a:rPr lang="en-US" sz="1800" i="1">
                                    <a:latin typeface="Cambria Math" panose="02040503050406030204" pitchFamily="18" charset="0"/>
                                  </a:rPr>
                                  <m:t>−9</m:t>
                                </m:r>
                              </m:e>
                            </m:mr>
                          </m:m>
                        </m:e>
                      </m:d>
                      <m:d>
                        <m:dPr>
                          <m:ctrlPr>
                            <a:rPr lang="en-US" sz="1800" b="1" i="1" dirty="0">
                              <a:latin typeface="Cambria Math" panose="02040503050406030204" pitchFamily="18" charset="0"/>
                              <a:ea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Sup>
                                  <m:sSubSupPr>
                                    <m:ctrlPr>
                                      <a:rPr lang="en-US" altLang="zh-TW" sz="1800" i="1">
                                        <a:latin typeface="Cambria Math" panose="02040503050406030204" pitchFamily="18" charset="0"/>
                                      </a:rPr>
                                    </m:ctrlPr>
                                  </m:sSubSupPr>
                                  <m:e>
                                    <m:r>
                                      <a:rPr lang="en-US" altLang="zh-TW" sz="1800" b="1" i="1">
                                        <a:latin typeface="Cambria Math" panose="02040503050406030204" pitchFamily="18" charset="0"/>
                                      </a:rPr>
                                      <m:t>𝒖</m:t>
                                    </m:r>
                                  </m:e>
                                  <m:sub>
                                    <m:r>
                                      <a:rPr lang="en-US" altLang="zh-TW" sz="1800" i="1">
                                        <a:latin typeface="Cambria Math" panose="02040503050406030204" pitchFamily="18" charset="0"/>
                                      </a:rPr>
                                      <m:t>1</m:t>
                                    </m:r>
                                  </m:sub>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2</m:t>
                                        </m:r>
                                      </m:e>
                                    </m:d>
                                  </m:sup>
                                </m:sSubSup>
                              </m:e>
                            </m:mr>
                            <m:mr>
                              <m:e>
                                <m:sSubSup>
                                  <m:sSubSupPr>
                                    <m:ctrlPr>
                                      <a:rPr lang="en-US" altLang="zh-TW" sz="1800" i="1">
                                        <a:latin typeface="Cambria Math" panose="02040503050406030204" pitchFamily="18" charset="0"/>
                                      </a:rPr>
                                    </m:ctrlPr>
                                  </m:sSubSupPr>
                                  <m:e>
                                    <m:r>
                                      <a:rPr lang="en-US" altLang="zh-TW" sz="1800" b="1" i="1">
                                        <a:latin typeface="Cambria Math" panose="02040503050406030204" pitchFamily="18" charset="0"/>
                                      </a:rPr>
                                      <m:t>𝒖</m:t>
                                    </m:r>
                                  </m:e>
                                  <m:sub>
                                    <m:r>
                                      <a:rPr lang="en-US" altLang="zh-TW" sz="1800" i="1">
                                        <a:latin typeface="Cambria Math" panose="02040503050406030204" pitchFamily="18" charset="0"/>
                                      </a:rPr>
                                      <m:t>2</m:t>
                                    </m:r>
                                  </m:sub>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2</m:t>
                                        </m:r>
                                      </m:e>
                                    </m:d>
                                  </m:sup>
                                </m:sSubSup>
                              </m:e>
                            </m:mr>
                          </m:m>
                        </m:e>
                      </m:d>
                      <m:r>
                        <a:rPr lang="en-US" altLang="zh-TW" sz="1800" b="1" i="1">
                          <a:latin typeface="Cambria Math" panose="02040503050406030204" pitchFamily="18" charset="0"/>
                        </a:rPr>
                        <m:t>=</m:t>
                      </m:r>
                      <m:r>
                        <a:rPr lang="en-US" altLang="zh-TW" sz="1800" i="1">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8034FC03-3392-002C-8F58-D04E6F3CC849}"/>
                  </a:ext>
                </a:extLst>
              </p:cNvPr>
              <p:cNvSpPr txBox="1">
                <a:spLocks noRot="1" noChangeAspect="1" noMove="1" noResize="1" noEditPoints="1" noAdjustHandles="1" noChangeArrowheads="1" noChangeShapeType="1" noTextEdit="1"/>
              </p:cNvSpPr>
              <p:nvPr/>
            </p:nvSpPr>
            <p:spPr bwMode="auto">
              <a:xfrm>
                <a:off x="1516814" y="4661027"/>
                <a:ext cx="6874766" cy="724814"/>
              </a:xfrm>
              <a:prstGeom prst="rect">
                <a:avLst/>
              </a:prstGeom>
              <a:blipFill>
                <a:blip r:embed="rId10"/>
                <a:stretch>
                  <a:fillRect r="-185" b="-689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AED8A88-1F09-0D47-A919-683507992376}"/>
                  </a:ext>
                </a:extLst>
              </p:cNvPr>
              <p:cNvSpPr txBox="1"/>
              <p:nvPr/>
            </p:nvSpPr>
            <p:spPr bwMode="auto">
              <a:xfrm>
                <a:off x="1517585" y="5511660"/>
                <a:ext cx="1279966" cy="342658"/>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1800" i="1">
                              <a:latin typeface="Cambria Math" panose="02040503050406030204" pitchFamily="18" charset="0"/>
                            </a:rPr>
                          </m:ctrlPr>
                        </m:sSubSupPr>
                        <m:e>
                          <m:r>
                            <a:rPr lang="en-US" altLang="zh-TW" sz="1800" b="1" i="1">
                              <a:latin typeface="Cambria Math" panose="02040503050406030204" pitchFamily="18" charset="0"/>
                            </a:rPr>
                            <m:t>𝒖</m:t>
                          </m:r>
                        </m:e>
                        <m:sub>
                          <m:r>
                            <a:rPr lang="en-US" altLang="zh-TW" sz="1800" i="1">
                              <a:latin typeface="Cambria Math" panose="02040503050406030204" pitchFamily="18" charset="0"/>
                            </a:rPr>
                            <m:t>1</m:t>
                          </m:r>
                        </m:sub>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2</m:t>
                              </m:r>
                            </m:e>
                          </m:d>
                        </m:sup>
                      </m:sSubSup>
                      <m:r>
                        <a:rPr lang="en-US" sz="1800" i="1">
                          <a:latin typeface="Cambria Math" panose="02040503050406030204" pitchFamily="18" charset="0"/>
                        </a:rPr>
                        <m:t>=3</m:t>
                      </m:r>
                      <m:sSubSup>
                        <m:sSubSupPr>
                          <m:ctrlPr>
                            <a:rPr lang="en-US" altLang="zh-TW" sz="1800" i="1">
                              <a:latin typeface="Cambria Math" panose="02040503050406030204" pitchFamily="18" charset="0"/>
                            </a:rPr>
                          </m:ctrlPr>
                        </m:sSubSupPr>
                        <m:e>
                          <m:r>
                            <a:rPr lang="en-US" altLang="zh-TW" sz="1800" b="1" i="1">
                              <a:latin typeface="Cambria Math" panose="02040503050406030204" pitchFamily="18" charset="0"/>
                            </a:rPr>
                            <m:t>𝒖</m:t>
                          </m:r>
                        </m:e>
                        <m:sub>
                          <m:r>
                            <a:rPr lang="en-US" altLang="zh-TW" sz="1800" i="1">
                              <a:latin typeface="Cambria Math" panose="02040503050406030204" pitchFamily="18" charset="0"/>
                            </a:rPr>
                            <m:t>2</m:t>
                          </m:r>
                        </m:sub>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2</m:t>
                              </m:r>
                            </m:e>
                          </m:d>
                        </m:sup>
                      </m:sSubSup>
                    </m:oMath>
                  </m:oMathPara>
                </a14:m>
                <a:endParaRPr lang="en-US" sz="18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0AED8A88-1F09-0D47-A919-683507992376}"/>
                  </a:ext>
                </a:extLst>
              </p:cNvPr>
              <p:cNvSpPr txBox="1">
                <a:spLocks noRot="1" noChangeAspect="1" noMove="1" noResize="1" noEditPoints="1" noAdjustHandles="1" noChangeArrowheads="1" noChangeShapeType="1" noTextEdit="1"/>
              </p:cNvSpPr>
              <p:nvPr/>
            </p:nvSpPr>
            <p:spPr bwMode="auto">
              <a:xfrm>
                <a:off x="1517585" y="5511660"/>
                <a:ext cx="1279966" cy="342658"/>
              </a:xfrm>
              <a:prstGeom prst="rect">
                <a:avLst/>
              </a:prstGeom>
              <a:blipFill>
                <a:blip r:embed="rId11"/>
                <a:stretch>
                  <a:fillRect l="-1961" b="-21429"/>
                </a:stretch>
              </a:blipFill>
              <a:ln>
                <a:no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76118C9A-C675-E5F3-33D6-E49B778F9ADA}"/>
              </a:ext>
            </a:extLst>
          </p:cNvPr>
          <p:cNvSpPr txBox="1"/>
          <p:nvPr/>
        </p:nvSpPr>
        <p:spPr bwMode="auto">
          <a:xfrm>
            <a:off x="1516814" y="3717032"/>
            <a:ext cx="1630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同理</a:t>
            </a:r>
            <a:r>
              <a:rPr lang="en-US" sz="1800" dirty="0">
                <a:latin typeface="Times New Roman" panose="02020603050405020304" pitchFamily="18" charset="0"/>
              </a:rPr>
              <a:t>：</a:t>
            </a:r>
          </a:p>
        </p:txBody>
      </p:sp>
    </p:spTree>
    <p:extLst>
      <p:ext uri="{BB962C8B-B14F-4D97-AF65-F5344CB8AC3E}">
        <p14:creationId xmlns:p14="http://schemas.microsoft.com/office/powerpoint/2010/main" val="207170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1" grpId="0"/>
      <p:bldP spid="12" grpId="0" animBg="1"/>
      <p:bldP spid="13" grpId="0" animBg="1"/>
      <p:bldP spid="1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4D4CF-A4B3-8695-9F0D-E839F39A3EF2}"/>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 name="文字方塊 4">
                <a:extLst>
                  <a:ext uri="{FF2B5EF4-FFF2-40B4-BE49-F238E27FC236}">
                    <a16:creationId xmlns:a16="http://schemas.microsoft.com/office/drawing/2014/main" id="{19466C2C-CAC2-CED4-3A51-ECBA435EEB62}"/>
                  </a:ext>
                </a:extLst>
              </p:cNvPr>
              <p:cNvSpPr txBox="1"/>
              <p:nvPr/>
            </p:nvSpPr>
            <p:spPr bwMode="auto">
              <a:xfrm>
                <a:off x="866958" y="2707543"/>
                <a:ext cx="1575047" cy="378245"/>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𝑎</m:t>
                          </m:r>
                        </m:e>
                        <m:sub>
                          <m:r>
                            <a:rPr lang="en-US" altLang="zh-TW" sz="1800" b="0" i="1" smtClean="0">
                              <a:latin typeface="Cambria Math" panose="02040503050406030204" pitchFamily="18" charset="0"/>
                            </a:rPr>
                            <m:t>1</m:t>
                          </m:r>
                        </m:sub>
                      </m:sSub>
                      <m:r>
                        <a:rPr lang="en-US" altLang="zh-TW" sz="1800" b="0" i="1" smtClean="0">
                          <a:latin typeface="Cambria Math"/>
                          <a:ea typeface="Cambria Math"/>
                        </a:rPr>
                        <m:t>∙</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𝑒</m:t>
                          </m:r>
                        </m:e>
                        <m:sup>
                          <m:r>
                            <a:rPr lang="en-US" altLang="zh-TW" sz="1800" b="0" i="1" smtClean="0">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oMath>
                  </m:oMathPara>
                </a14:m>
                <a:endParaRPr lang="zh-TW" altLang="en-US" sz="1800" dirty="0">
                  <a:latin typeface="Times New Roman" panose="02020603050405020304" pitchFamily="18" charset="0"/>
                </a:endParaRPr>
              </a:p>
            </p:txBody>
          </p:sp>
        </mc:Choice>
        <mc:Fallback xmlns="">
          <p:sp>
            <p:nvSpPr>
              <p:cNvPr id="19" name="文字方塊 4">
                <a:extLst>
                  <a:ext uri="{FF2B5EF4-FFF2-40B4-BE49-F238E27FC236}">
                    <a16:creationId xmlns:a16="http://schemas.microsoft.com/office/drawing/2014/main" id="{19466C2C-CAC2-CED4-3A51-ECBA435EEB62}"/>
                  </a:ext>
                </a:extLst>
              </p:cNvPr>
              <p:cNvSpPr txBox="1">
                <a:spLocks noRot="1" noChangeAspect="1" noMove="1" noResize="1" noEditPoints="1" noAdjustHandles="1" noChangeArrowheads="1" noChangeShapeType="1" noTextEdit="1"/>
              </p:cNvSpPr>
              <p:nvPr/>
            </p:nvSpPr>
            <p:spPr bwMode="auto">
              <a:xfrm>
                <a:off x="866958" y="2707543"/>
                <a:ext cx="1575047" cy="378245"/>
              </a:xfrm>
              <a:prstGeom prst="rect">
                <a:avLst/>
              </a:prstGeom>
              <a:blipFill>
                <a:blip r:embed="rId2"/>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4">
                <a:extLst>
                  <a:ext uri="{FF2B5EF4-FFF2-40B4-BE49-F238E27FC236}">
                    <a16:creationId xmlns:a16="http://schemas.microsoft.com/office/drawing/2014/main" id="{3D49C574-E51B-9F40-E25F-3F659311A33C}"/>
                  </a:ext>
                </a:extLst>
              </p:cNvPr>
              <p:cNvSpPr txBox="1"/>
              <p:nvPr/>
            </p:nvSpPr>
            <p:spPr bwMode="auto">
              <a:xfrm>
                <a:off x="2612619" y="2712388"/>
                <a:ext cx="1640321" cy="378245"/>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2</m:t>
                          </m:r>
                        </m:sub>
                      </m:sSub>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𝑎</m:t>
                          </m:r>
                        </m:e>
                        <m:sub>
                          <m:r>
                            <a:rPr lang="en-US" altLang="zh-TW" sz="1800" b="0" i="1" smtClean="0">
                              <a:latin typeface="Cambria Math" panose="02040503050406030204" pitchFamily="18" charset="0"/>
                            </a:rPr>
                            <m:t>2</m:t>
                          </m:r>
                        </m:sub>
                      </m:sSub>
                      <m:r>
                        <a:rPr lang="en-US" altLang="zh-TW" sz="1800" b="0" i="1" smtClean="0">
                          <a:latin typeface="Cambria Math"/>
                          <a:ea typeface="Cambria Math"/>
                        </a:rPr>
                        <m:t>∙</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𝑒</m:t>
                          </m:r>
                        </m:e>
                        <m:sup>
                          <m:r>
                            <a:rPr lang="en-US" altLang="zh-TW" sz="1800" b="0" i="1" smtClean="0">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oMath>
                  </m:oMathPara>
                </a14:m>
                <a:endParaRPr lang="zh-TW" altLang="en-US" sz="1800" dirty="0">
                  <a:latin typeface="Times New Roman" panose="02020603050405020304" pitchFamily="18" charset="0"/>
                </a:endParaRPr>
              </a:p>
            </p:txBody>
          </p:sp>
        </mc:Choice>
        <mc:Fallback xmlns="">
          <p:sp>
            <p:nvSpPr>
              <p:cNvPr id="20" name="文字方塊 4">
                <a:extLst>
                  <a:ext uri="{FF2B5EF4-FFF2-40B4-BE49-F238E27FC236}">
                    <a16:creationId xmlns:a16="http://schemas.microsoft.com/office/drawing/2014/main" id="{3D49C574-E51B-9F40-E25F-3F659311A33C}"/>
                  </a:ext>
                </a:extLst>
              </p:cNvPr>
              <p:cNvSpPr txBox="1">
                <a:spLocks noRot="1" noChangeAspect="1" noMove="1" noResize="1" noEditPoints="1" noAdjustHandles="1" noChangeArrowheads="1" noChangeShapeType="1" noTextEdit="1"/>
              </p:cNvSpPr>
              <p:nvPr/>
            </p:nvSpPr>
            <p:spPr bwMode="auto">
              <a:xfrm>
                <a:off x="2612619" y="2712388"/>
                <a:ext cx="1640321" cy="378245"/>
              </a:xfrm>
              <a:prstGeom prst="rect">
                <a:avLst/>
              </a:prstGeom>
              <a:blipFill>
                <a:blip r:embed="rId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4">
                <a:extLst>
                  <a:ext uri="{FF2B5EF4-FFF2-40B4-BE49-F238E27FC236}">
                    <a16:creationId xmlns:a16="http://schemas.microsoft.com/office/drawing/2014/main" id="{86B6BF1A-1F1A-B58C-B556-D70F16C9F686}"/>
                  </a:ext>
                </a:extLst>
              </p:cNvPr>
              <p:cNvSpPr>
                <a:spLocks noChangeArrowheads="1"/>
              </p:cNvSpPr>
              <p:nvPr/>
            </p:nvSpPr>
            <p:spPr bwMode="auto">
              <a:xfrm>
                <a:off x="815457" y="1244691"/>
                <a:ext cx="7644040" cy="38151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None/>
                </a:pPr>
                <a:r>
                  <a:rPr lang="zh-TW" altLang="en-US" sz="1800" dirty="0"/>
                  <a:t>先設</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b="0" i="1" smtClean="0">
                            <a:latin typeface="Cambria Math" panose="02040503050406030204" pitchFamily="18" charset="0"/>
                          </a:rPr>
                          <m:t>1,</m:t>
                        </m:r>
                        <m:r>
                          <a:rPr lang="en-US" altLang="zh-TW" sz="1800" i="1">
                            <a:latin typeface="Cambria Math" panose="02040503050406030204" pitchFamily="18" charset="0"/>
                          </a:rPr>
                          <m:t>2</m:t>
                        </m:r>
                      </m:sub>
                    </m:sSub>
                  </m:oMath>
                </a14:m>
                <a:r>
                  <a:rPr lang="zh-TW" altLang="en-US" sz="1800" dirty="0"/>
                  <a:t>為複數，猜想其解如簡諧運動也可以寫成虛數的指數函數：</a:t>
                </a:r>
              </a:p>
            </p:txBody>
          </p:sp>
        </mc:Choice>
        <mc:Fallback xmlns="">
          <p:sp>
            <p:nvSpPr>
              <p:cNvPr id="21" name="矩形 4">
                <a:extLst>
                  <a:ext uri="{FF2B5EF4-FFF2-40B4-BE49-F238E27FC236}">
                    <a16:creationId xmlns:a16="http://schemas.microsoft.com/office/drawing/2014/main" id="{86B6BF1A-1F1A-B58C-B556-D70F16C9F686}"/>
                  </a:ext>
                </a:extLst>
              </p:cNvPr>
              <p:cNvSpPr>
                <a:spLocks noRot="1" noChangeAspect="1" noMove="1" noResize="1" noEditPoints="1" noAdjustHandles="1" noChangeArrowheads="1" noChangeShapeType="1" noTextEdit="1"/>
              </p:cNvSpPr>
              <p:nvPr/>
            </p:nvSpPr>
            <p:spPr bwMode="auto">
              <a:xfrm>
                <a:off x="815457" y="1244691"/>
                <a:ext cx="7644040" cy="381515"/>
              </a:xfrm>
              <a:prstGeom prst="rect">
                <a:avLst/>
              </a:prstGeom>
              <a:blipFill>
                <a:blip r:embed="rId4"/>
                <a:stretch>
                  <a:fillRect l="-663" t="-3125" b="-156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字方塊 13">
                <a:extLst>
                  <a:ext uri="{FF2B5EF4-FFF2-40B4-BE49-F238E27FC236}">
                    <a16:creationId xmlns:a16="http://schemas.microsoft.com/office/drawing/2014/main" id="{D2B02F29-5DAC-DBF9-EA0B-4C0D8EB3FEFF}"/>
                  </a:ext>
                </a:extLst>
              </p:cNvPr>
              <p:cNvSpPr txBox="1"/>
              <p:nvPr/>
            </p:nvSpPr>
            <p:spPr bwMode="auto">
              <a:xfrm>
                <a:off x="905874" y="4454123"/>
                <a:ext cx="3653308" cy="287836"/>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ea typeface="Cambria Math"/>
                            </a:rPr>
                          </m:ctrlPr>
                        </m:sSupPr>
                        <m:e>
                          <m:r>
                            <a:rPr lang="en-US" altLang="zh-TW" sz="1800" i="1" smtClean="0">
                              <a:latin typeface="Cambria Math" panose="02040503050406030204" pitchFamily="18" charset="0"/>
                              <a:ea typeface="Cambria Math" panose="02040503050406030204" pitchFamily="18" charset="0"/>
                            </a:rPr>
                            <m:t>𝜔</m:t>
                          </m:r>
                        </m:e>
                        <m:sup>
                          <m:r>
                            <a:rPr lang="en-US" altLang="zh-TW" sz="1800" b="0" i="1" smtClean="0">
                              <a:latin typeface="Cambria Math" panose="02040503050406030204" pitchFamily="18" charset="0"/>
                              <a:ea typeface="Cambria Math"/>
                            </a:rPr>
                            <m:t>2</m:t>
                          </m:r>
                        </m:sup>
                      </m:sSup>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r>
                        <a:rPr kumimoji="1" lang="en-US" altLang="zh-TW" sz="1800" b="0" i="1" smtClean="0">
                          <a:latin typeface="Cambria Math" panose="02040503050406030204" pitchFamily="18" charset="0"/>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22" name="文字方塊 13">
                <a:extLst>
                  <a:ext uri="{FF2B5EF4-FFF2-40B4-BE49-F238E27FC236}">
                    <a16:creationId xmlns:a16="http://schemas.microsoft.com/office/drawing/2014/main" id="{D2B02F29-5DAC-DBF9-EA0B-4C0D8EB3FEFF}"/>
                  </a:ext>
                </a:extLst>
              </p:cNvPr>
              <p:cNvSpPr txBox="1">
                <a:spLocks noRot="1" noChangeAspect="1" noMove="1" noResize="1" noEditPoints="1" noAdjustHandles="1" noChangeArrowheads="1" noChangeShapeType="1" noTextEdit="1"/>
              </p:cNvSpPr>
              <p:nvPr/>
            </p:nvSpPr>
            <p:spPr bwMode="auto">
              <a:xfrm>
                <a:off x="905874" y="4454123"/>
                <a:ext cx="3653308" cy="287836"/>
              </a:xfrm>
              <a:prstGeom prst="rect">
                <a:avLst/>
              </a:prstGeom>
              <a:blipFill>
                <a:blip r:embed="rId5"/>
                <a:stretch>
                  <a:fillRect b="-125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文字方塊 13">
                <a:extLst>
                  <a:ext uri="{FF2B5EF4-FFF2-40B4-BE49-F238E27FC236}">
                    <a16:creationId xmlns:a16="http://schemas.microsoft.com/office/drawing/2014/main" id="{1A1F0F9B-89A1-C314-4A6E-6400DF336648}"/>
                  </a:ext>
                </a:extLst>
              </p:cNvPr>
              <p:cNvSpPr txBox="1"/>
              <p:nvPr/>
            </p:nvSpPr>
            <p:spPr bwMode="auto">
              <a:xfrm>
                <a:off x="903420" y="4897737"/>
                <a:ext cx="3703513" cy="287836"/>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r>
                        <a:rPr kumimoji="1"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23" name="文字方塊 13">
                <a:extLst>
                  <a:ext uri="{FF2B5EF4-FFF2-40B4-BE49-F238E27FC236}">
                    <a16:creationId xmlns:a16="http://schemas.microsoft.com/office/drawing/2014/main" id="{1A1F0F9B-89A1-C314-4A6E-6400DF336648}"/>
                  </a:ext>
                </a:extLst>
              </p:cNvPr>
              <p:cNvSpPr txBox="1">
                <a:spLocks noRot="1" noChangeAspect="1" noMove="1" noResize="1" noEditPoints="1" noAdjustHandles="1" noChangeArrowheads="1" noChangeShapeType="1" noTextEdit="1"/>
              </p:cNvSpPr>
              <p:nvPr/>
            </p:nvSpPr>
            <p:spPr bwMode="auto">
              <a:xfrm>
                <a:off x="903420" y="4897737"/>
                <a:ext cx="3703513" cy="287836"/>
              </a:xfrm>
              <a:prstGeom prst="rect">
                <a:avLst/>
              </a:prstGeom>
              <a:blipFill>
                <a:blip r:embed="rId6"/>
                <a:stretch>
                  <a:fillRect l="-342" b="-125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文字方塊 13">
                <a:extLst>
                  <a:ext uri="{FF2B5EF4-FFF2-40B4-BE49-F238E27FC236}">
                    <a16:creationId xmlns:a16="http://schemas.microsoft.com/office/drawing/2014/main" id="{BCA824BE-ADB2-DB01-434A-FCF5F55DD4A9}"/>
                  </a:ext>
                </a:extLst>
              </p:cNvPr>
              <p:cNvSpPr txBox="1"/>
              <p:nvPr/>
            </p:nvSpPr>
            <p:spPr bwMode="auto">
              <a:xfrm>
                <a:off x="5334000" y="4467611"/>
                <a:ext cx="2296463" cy="282450"/>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p>
                        <m:sSupPr>
                          <m:ctrlPr>
                            <a:rPr lang="en-US" altLang="zh-TW" sz="1800" i="1" smtClean="0">
                              <a:latin typeface="Cambria Math" panose="02040503050406030204" pitchFamily="18" charset="0"/>
                              <a:ea typeface="Cambria Math"/>
                            </a:rPr>
                          </m:ctrlPr>
                        </m:sSupPr>
                        <m:e>
                          <m:r>
                            <a:rPr lang="en-US" altLang="zh-TW" sz="1800" i="1" smtClean="0">
                              <a:latin typeface="Cambria Math" panose="02040503050406030204" pitchFamily="18" charset="0"/>
                              <a:ea typeface="Cambria Math" panose="02040503050406030204" pitchFamily="18" charset="0"/>
                            </a:rPr>
                            <m:t>𝜔</m:t>
                          </m:r>
                        </m:e>
                        <m:sup>
                          <m:r>
                            <a:rPr lang="en-US" altLang="zh-TW" sz="1800" b="0" i="1" smtClean="0">
                              <a:latin typeface="Cambria Math" panose="02040503050406030204" pitchFamily="18" charset="0"/>
                              <a:ea typeface="Cambria Math"/>
                            </a:rPr>
                            <m:t>2</m:t>
                          </m:r>
                        </m:sup>
                      </m:sSup>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oMath>
                  </m:oMathPara>
                </a14:m>
                <a:endParaRPr kumimoji="1" lang="zh-TW" altLang="en-US" sz="1800" dirty="0">
                  <a:latin typeface="Times New Roman" panose="02020603050405020304" pitchFamily="18" charset="0"/>
                </a:endParaRPr>
              </a:p>
            </p:txBody>
          </p:sp>
        </mc:Choice>
        <mc:Fallback xmlns="">
          <p:sp>
            <p:nvSpPr>
              <p:cNvPr id="24" name="文字方塊 13">
                <a:extLst>
                  <a:ext uri="{FF2B5EF4-FFF2-40B4-BE49-F238E27FC236}">
                    <a16:creationId xmlns:a16="http://schemas.microsoft.com/office/drawing/2014/main" id="{BCA824BE-ADB2-DB01-434A-FCF5F55DD4A9}"/>
                  </a:ext>
                </a:extLst>
              </p:cNvPr>
              <p:cNvSpPr txBox="1">
                <a:spLocks noRot="1" noChangeAspect="1" noMove="1" noResize="1" noEditPoints="1" noAdjustHandles="1" noChangeArrowheads="1" noChangeShapeType="1" noTextEdit="1"/>
              </p:cNvSpPr>
              <p:nvPr/>
            </p:nvSpPr>
            <p:spPr bwMode="auto">
              <a:xfrm>
                <a:off x="5334000" y="4467611"/>
                <a:ext cx="2296463" cy="282450"/>
              </a:xfrm>
              <a:prstGeom prst="rect">
                <a:avLst/>
              </a:prstGeom>
              <a:blipFill>
                <a:blip r:embed="rId7"/>
                <a:stretch>
                  <a:fillRect l="-2210" b="-2173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13">
                <a:extLst>
                  <a:ext uri="{FF2B5EF4-FFF2-40B4-BE49-F238E27FC236}">
                    <a16:creationId xmlns:a16="http://schemas.microsoft.com/office/drawing/2014/main" id="{BEB3353A-4061-D937-E000-41B2EF2FDBC3}"/>
                  </a:ext>
                </a:extLst>
              </p:cNvPr>
              <p:cNvSpPr txBox="1"/>
              <p:nvPr/>
            </p:nvSpPr>
            <p:spPr bwMode="auto">
              <a:xfrm>
                <a:off x="5334000" y="4905604"/>
                <a:ext cx="2474908" cy="282450"/>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p>
                        <m:sSupPr>
                          <m:ctrlPr>
                            <a:rPr lang="en-US" altLang="zh-TW" sz="1800" i="1" smtClean="0">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25" name="文字方塊 13">
                <a:extLst>
                  <a:ext uri="{FF2B5EF4-FFF2-40B4-BE49-F238E27FC236}">
                    <a16:creationId xmlns:a16="http://schemas.microsoft.com/office/drawing/2014/main" id="{BEB3353A-4061-D937-E000-41B2EF2FDBC3}"/>
                  </a:ext>
                </a:extLst>
              </p:cNvPr>
              <p:cNvSpPr txBox="1">
                <a:spLocks noRot="1" noChangeAspect="1" noMove="1" noResize="1" noEditPoints="1" noAdjustHandles="1" noChangeArrowheads="1" noChangeShapeType="1" noTextEdit="1"/>
              </p:cNvSpPr>
              <p:nvPr/>
            </p:nvSpPr>
            <p:spPr bwMode="auto">
              <a:xfrm>
                <a:off x="5334000" y="4905604"/>
                <a:ext cx="2474908" cy="282450"/>
              </a:xfrm>
              <a:prstGeom prst="rect">
                <a:avLst/>
              </a:prstGeom>
              <a:blipFill>
                <a:blip r:embed="rId8"/>
                <a:stretch>
                  <a:fillRect b="-17391"/>
                </a:stretch>
              </a:blipFill>
              <a:ln w="9525">
                <a:noFill/>
                <a:miter lim="800000"/>
                <a:headEnd/>
                <a:tailEnd/>
              </a:ln>
            </p:spPr>
            <p:txBody>
              <a:bodyPr/>
              <a:lstStyle/>
              <a:p>
                <a:r>
                  <a:rPr lang="en-US">
                    <a:noFill/>
                  </a:rPr>
                  <a:t> </a:t>
                </a:r>
              </a:p>
            </p:txBody>
          </p:sp>
        </mc:Fallback>
      </mc:AlternateContent>
      <p:sp>
        <p:nvSpPr>
          <p:cNvPr id="29" name="Right Arrow 28">
            <a:extLst>
              <a:ext uri="{FF2B5EF4-FFF2-40B4-BE49-F238E27FC236}">
                <a16:creationId xmlns:a16="http://schemas.microsoft.com/office/drawing/2014/main" id="{DED3F7B3-41C3-579E-FA43-8B56035C7ED7}"/>
              </a:ext>
            </a:extLst>
          </p:cNvPr>
          <p:cNvSpPr/>
          <p:nvPr/>
        </p:nvSpPr>
        <p:spPr>
          <a:xfrm>
            <a:off x="4842865" y="4549522"/>
            <a:ext cx="294511" cy="401079"/>
          </a:xfrm>
          <a:prstGeom prst="rightArrow">
            <a:avLst/>
          </a:prstGeom>
          <a:solidFill>
            <a:srgbClr val="00B050"/>
          </a:solidFill>
          <a:ln>
            <a:noFill/>
          </a:ln>
        </p:spPr>
        <p:txBody>
          <a:bodyPr wrap="square" rtlCol="0" anchor="ctr">
            <a:spAutoFit/>
          </a:bodyPr>
          <a:lstStyle/>
          <a:p>
            <a:pPr algn="ct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矩形 14">
                <a:extLst>
                  <a:ext uri="{FF2B5EF4-FFF2-40B4-BE49-F238E27FC236}">
                    <a16:creationId xmlns:a16="http://schemas.microsoft.com/office/drawing/2014/main" id="{570A6F03-0155-F917-8855-7B6D4923FFF8}"/>
                  </a:ext>
                </a:extLst>
              </p:cNvPr>
              <p:cNvSpPr>
                <a:spLocks noChangeArrowheads="1"/>
              </p:cNvSpPr>
              <p:nvPr/>
            </p:nvSpPr>
            <p:spPr bwMode="auto">
              <a:xfrm>
                <a:off x="843228" y="5398973"/>
                <a:ext cx="489204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solidFill>
                      <a:srgbClr val="FF0000"/>
                    </a:solidFill>
                  </a:rPr>
                  <a:t>微分方程組被轉化為</a:t>
                </a:r>
                <a14:m>
                  <m:oMath xmlns:m="http://schemas.openxmlformats.org/officeDocument/2006/math">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1</m:t>
                        </m:r>
                      </m:sub>
                    </m:sSub>
                    <m:r>
                      <a:rPr lang="en-US" altLang="zh-TW" sz="1800" i="1">
                        <a:solidFill>
                          <a:srgbClr val="FF0000"/>
                        </a:solidFill>
                        <a:latin typeface="Cambria Math" panose="02040503050406030204" pitchFamily="18" charset="0"/>
                      </a:rPr>
                      <m:t>,</m:t>
                    </m:r>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2</m:t>
                        </m:r>
                      </m:sub>
                    </m:sSub>
                  </m:oMath>
                </a14:m>
                <a:r>
                  <a:rPr lang="zh-TW" altLang="en-US" sz="1800" dirty="0">
                    <a:solidFill>
                      <a:srgbClr val="FF0000"/>
                    </a:solidFill>
                  </a:rPr>
                  <a:t>的一次代數方程組。</a:t>
                </a:r>
              </a:p>
            </p:txBody>
          </p:sp>
        </mc:Choice>
        <mc:Fallback xmlns="">
          <p:sp>
            <p:nvSpPr>
              <p:cNvPr id="30" name="矩形 14">
                <a:extLst>
                  <a:ext uri="{FF2B5EF4-FFF2-40B4-BE49-F238E27FC236}">
                    <a16:creationId xmlns:a16="http://schemas.microsoft.com/office/drawing/2014/main" id="{570A6F03-0155-F917-8855-7B6D4923FFF8}"/>
                  </a:ext>
                </a:extLst>
              </p:cNvPr>
              <p:cNvSpPr>
                <a:spLocks noRot="1" noChangeAspect="1" noMove="1" noResize="1" noEditPoints="1" noAdjustHandles="1" noChangeArrowheads="1" noChangeShapeType="1" noTextEdit="1"/>
              </p:cNvSpPr>
              <p:nvPr/>
            </p:nvSpPr>
            <p:spPr bwMode="auto">
              <a:xfrm>
                <a:off x="843228" y="5398973"/>
                <a:ext cx="4892045" cy="369332"/>
              </a:xfrm>
              <a:prstGeom prst="rect">
                <a:avLst/>
              </a:prstGeom>
              <a:blipFill>
                <a:blip r:embed="rId9"/>
                <a:stretch>
                  <a:fillRect l="-1036"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54DA9160-68FF-02AA-1D51-8E563121F3C9}"/>
                  </a:ext>
                </a:extLst>
              </p:cNvPr>
              <p:cNvSpPr>
                <a:spLocks noChangeArrowheads="1"/>
              </p:cNvSpPr>
              <p:nvPr/>
            </p:nvSpPr>
            <p:spPr bwMode="auto">
              <a:xfrm>
                <a:off x="830172" y="3141330"/>
                <a:ext cx="7644040" cy="38151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None/>
                </a:pPr>
                <a:r>
                  <a:rPr lang="zh-TW" altLang="en-US" sz="1800" dirty="0"/>
                  <a:t>注意此猜想中，</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b="0" i="1" smtClean="0">
                            <a:latin typeface="Cambria Math" panose="02040503050406030204" pitchFamily="18" charset="0"/>
                          </a:rPr>
                          <m:t>1,</m:t>
                        </m:r>
                        <m:r>
                          <a:rPr lang="en-US" altLang="zh-TW" sz="1800" i="1">
                            <a:latin typeface="Cambria Math" panose="02040503050406030204" pitchFamily="18" charset="0"/>
                          </a:rPr>
                          <m:t>2</m:t>
                        </m:r>
                      </m:sub>
                    </m:sSub>
                  </m:oMath>
                </a14:m>
                <a:r>
                  <a:rPr lang="zh-TW" altLang="en-US" sz="1800" dirty="0"/>
                  <a:t>是以同樣的方式一起隨時間振盪：</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r>
                          <a:rPr lang="en-US" sz="1800" i="1">
                            <a:latin typeface="Cambria Math" panose="02040503050406030204" pitchFamily="18" charset="0"/>
                          </a:rPr>
                          <m:t>𝑖</m:t>
                        </m:r>
                        <m:r>
                          <a:rPr lang="en-US" sz="1800" i="1">
                            <a:latin typeface="Cambria Math" panose="02040503050406030204" pitchFamily="18" charset="0"/>
                            <a:ea typeface="Cambria Math" panose="02040503050406030204" pitchFamily="18" charset="0"/>
                          </a:rPr>
                          <m:t>𝜔</m:t>
                        </m:r>
                        <m:r>
                          <a:rPr lang="en-US" sz="1800" i="1">
                            <a:latin typeface="Cambria Math" panose="02040503050406030204" pitchFamily="18" charset="0"/>
                            <a:ea typeface="Cambria Math" panose="02040503050406030204" pitchFamily="18" charset="0"/>
                          </a:rPr>
                          <m:t>𝑡</m:t>
                        </m:r>
                      </m:sup>
                    </m:sSup>
                  </m:oMath>
                </a14:m>
                <a:r>
                  <a:rPr lang="zh-TW" altLang="en-US" sz="1800" dirty="0"/>
                  <a:t>。</a:t>
                </a:r>
              </a:p>
            </p:txBody>
          </p:sp>
        </mc:Choice>
        <mc:Fallback xmlns="">
          <p:sp>
            <p:nvSpPr>
              <p:cNvPr id="5" name="矩形 4">
                <a:extLst>
                  <a:ext uri="{FF2B5EF4-FFF2-40B4-BE49-F238E27FC236}">
                    <a16:creationId xmlns:a16="http://schemas.microsoft.com/office/drawing/2014/main" id="{54DA9160-68FF-02AA-1D51-8E563121F3C9}"/>
                  </a:ext>
                </a:extLst>
              </p:cNvPr>
              <p:cNvSpPr>
                <a:spLocks noRot="1" noChangeAspect="1" noMove="1" noResize="1" noEditPoints="1" noAdjustHandles="1" noChangeArrowheads="1" noChangeShapeType="1" noTextEdit="1"/>
              </p:cNvSpPr>
              <p:nvPr/>
            </p:nvSpPr>
            <p:spPr bwMode="auto">
              <a:xfrm>
                <a:off x="830172" y="3141330"/>
                <a:ext cx="7644040" cy="381515"/>
              </a:xfrm>
              <a:prstGeom prst="rect">
                <a:avLst/>
              </a:prstGeom>
              <a:blipFill>
                <a:blip r:embed="rId10"/>
                <a:stretch>
                  <a:fillRect l="-663"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13">
                <a:extLst>
                  <a:ext uri="{FF2B5EF4-FFF2-40B4-BE49-F238E27FC236}">
                    <a16:creationId xmlns:a16="http://schemas.microsoft.com/office/drawing/2014/main" id="{45AD70B7-A5C6-0BE9-3950-C3AC51CDBE4F}"/>
                  </a:ext>
                </a:extLst>
              </p:cNvPr>
              <p:cNvSpPr txBox="1"/>
              <p:nvPr/>
            </p:nvSpPr>
            <p:spPr bwMode="auto">
              <a:xfrm>
                <a:off x="892124" y="613168"/>
                <a:ext cx="2417008"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7" name="文字方塊 13">
                <a:extLst>
                  <a:ext uri="{FF2B5EF4-FFF2-40B4-BE49-F238E27FC236}">
                    <a16:creationId xmlns:a16="http://schemas.microsoft.com/office/drawing/2014/main" id="{45AD70B7-A5C6-0BE9-3950-C3AC51CDBE4F}"/>
                  </a:ext>
                </a:extLst>
              </p:cNvPr>
              <p:cNvSpPr txBox="1">
                <a:spLocks noRot="1" noChangeAspect="1" noMove="1" noResize="1" noEditPoints="1" noAdjustHandles="1" noChangeArrowheads="1" noChangeShapeType="1" noTextEdit="1"/>
              </p:cNvSpPr>
              <p:nvPr/>
            </p:nvSpPr>
            <p:spPr bwMode="auto">
              <a:xfrm>
                <a:off x="892124" y="613168"/>
                <a:ext cx="2417008" cy="555793"/>
              </a:xfrm>
              <a:prstGeom prst="rect">
                <a:avLst/>
              </a:prstGeom>
              <a:blipFill>
                <a:blip r:embed="rId11"/>
                <a:stretch>
                  <a:fillRect l="-2094" b="-1111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13">
                <a:extLst>
                  <a:ext uri="{FF2B5EF4-FFF2-40B4-BE49-F238E27FC236}">
                    <a16:creationId xmlns:a16="http://schemas.microsoft.com/office/drawing/2014/main" id="{F2949AC9-C8A4-CEB5-69D7-BCDC52028F27}"/>
                  </a:ext>
                </a:extLst>
              </p:cNvPr>
              <p:cNvSpPr txBox="1"/>
              <p:nvPr/>
            </p:nvSpPr>
            <p:spPr bwMode="auto">
              <a:xfrm>
                <a:off x="3432780" y="613167"/>
                <a:ext cx="2249205"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8" name="文字方塊 13">
                <a:extLst>
                  <a:ext uri="{FF2B5EF4-FFF2-40B4-BE49-F238E27FC236}">
                    <a16:creationId xmlns:a16="http://schemas.microsoft.com/office/drawing/2014/main" id="{F2949AC9-C8A4-CEB5-69D7-BCDC52028F27}"/>
                  </a:ext>
                </a:extLst>
              </p:cNvPr>
              <p:cNvSpPr txBox="1">
                <a:spLocks noRot="1" noChangeAspect="1" noMove="1" noResize="1" noEditPoints="1" noAdjustHandles="1" noChangeArrowheads="1" noChangeShapeType="1" noTextEdit="1"/>
              </p:cNvSpPr>
              <p:nvPr/>
            </p:nvSpPr>
            <p:spPr bwMode="auto">
              <a:xfrm>
                <a:off x="3432780" y="613167"/>
                <a:ext cx="2249205" cy="555793"/>
              </a:xfrm>
              <a:prstGeom prst="rect">
                <a:avLst/>
              </a:prstGeom>
              <a:blipFill>
                <a:blip r:embed="rId12"/>
                <a:stretch>
                  <a:fillRect l="-2247" b="-11111"/>
                </a:stretch>
              </a:blipFill>
              <a:ln w="9525">
                <a:noFill/>
                <a:miter lim="800000"/>
                <a:headEnd/>
                <a:tailEnd/>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3893053F-21D9-D851-1596-69B661F9B6FC}"/>
              </a:ext>
            </a:extLst>
          </p:cNvPr>
          <p:cNvSpPr txBox="1"/>
          <p:nvPr/>
        </p:nvSpPr>
        <p:spPr bwMode="auto">
          <a:xfrm>
            <a:off x="6189053" y="594962"/>
            <a:ext cx="1080120" cy="369332"/>
          </a:xfrm>
          <a:prstGeom prst="rect">
            <a:avLst/>
          </a:prstGeom>
          <a:noFill/>
          <a:ln w="9525">
            <a:noFill/>
            <a:miter lim="800000"/>
            <a:headEnd/>
            <a:tailEnd/>
          </a:ln>
        </p:spPr>
        <p:txBody>
          <a:bodyPr wrap="square" rtlCol="0">
            <a:spAutoFit/>
          </a:bodyPr>
          <a:lstStyle/>
          <a:p>
            <a:pPr algn="l"/>
            <a:r>
              <a:rPr lang="en-US" sz="1800" dirty="0">
                <a:latin typeface="Times New Roman" pitchFamily="18" charset="0"/>
                <a:cs typeface="Times New Roman" pitchFamily="18" charset="0"/>
              </a:rPr>
              <a:t>Method 0</a:t>
            </a:r>
          </a:p>
        </p:txBody>
      </p:sp>
      <mc:AlternateContent xmlns:mc="http://schemas.openxmlformats.org/markup-compatibility/2006" xmlns:a14="http://schemas.microsoft.com/office/drawing/2010/main">
        <mc:Choice Requires="a14">
          <p:sp>
            <p:nvSpPr>
              <p:cNvPr id="11" name="矩形 3">
                <a:extLst>
                  <a:ext uri="{FF2B5EF4-FFF2-40B4-BE49-F238E27FC236}">
                    <a16:creationId xmlns:a16="http://schemas.microsoft.com/office/drawing/2014/main" id="{2994D3FD-8528-E934-0EC3-7B356F6DAE4B}"/>
                  </a:ext>
                </a:extLst>
              </p:cNvPr>
              <p:cNvSpPr>
                <a:spLocks noChangeArrowheads="1"/>
              </p:cNvSpPr>
              <p:nvPr/>
            </p:nvSpPr>
            <p:spPr bwMode="auto">
              <a:xfrm>
                <a:off x="815457" y="1613222"/>
                <a:ext cx="675784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en-US" altLang="zh-TW" sz="1800" dirty="0"/>
                  <a:t>First elevate the real </a:t>
                </a:r>
                <a14:m>
                  <m:oMath xmlns:m="http://schemas.openxmlformats.org/officeDocument/2006/math">
                    <m:sSup>
                      <m:sSupPr>
                        <m:ctrlPr>
                          <a:rPr lang="en-US" altLang="zh-TW" sz="1800" b="0" i="1" dirty="0" smtClean="0">
                            <a:latin typeface="Cambria Math" panose="02040503050406030204" pitchFamily="18" charset="0"/>
                          </a:rPr>
                        </m:ctrlPr>
                      </m:sSupPr>
                      <m:e>
                        <m:r>
                          <a:rPr lang="en-US" altLang="zh-TW" sz="1800" i="1" dirty="0" smtClean="0">
                            <a:latin typeface="Cambria Math" panose="02040503050406030204" pitchFamily="18" charset="0"/>
                          </a:rPr>
                          <m:t>𝑥</m:t>
                        </m:r>
                      </m:e>
                      <m:sup>
                        <m:r>
                          <a:rPr lang="en-US" altLang="zh-TW" sz="1800" b="0" i="1" dirty="0" smtClean="0">
                            <a:latin typeface="Cambria Math" panose="02040503050406030204" pitchFamily="18" charset="0"/>
                          </a:rPr>
                          <m:t>′</m:t>
                        </m:r>
                      </m:sup>
                    </m:sSup>
                    <m:r>
                      <a:rPr lang="en-US" altLang="zh-TW" sz="1800" b="0" i="1" dirty="0" smtClean="0">
                        <a:latin typeface="Cambria Math" panose="02040503050406030204" pitchFamily="18" charset="0"/>
                      </a:rPr>
                      <m:t>𝑠</m:t>
                    </m:r>
                  </m:oMath>
                </a14:m>
                <a:r>
                  <a:rPr lang="en-US" altLang="zh-TW" sz="1800" dirty="0"/>
                  <a:t> into complex function.</a:t>
                </a:r>
                <a:endParaRPr lang="zh-TW" altLang="en-US" sz="1800" dirty="0"/>
              </a:p>
            </p:txBody>
          </p:sp>
        </mc:Choice>
        <mc:Fallback xmlns="">
          <p:sp>
            <p:nvSpPr>
              <p:cNvPr id="11" name="矩形 3">
                <a:extLst>
                  <a:ext uri="{FF2B5EF4-FFF2-40B4-BE49-F238E27FC236}">
                    <a16:creationId xmlns:a16="http://schemas.microsoft.com/office/drawing/2014/main" id="{2994D3FD-8528-E934-0EC3-7B356F6DAE4B}"/>
                  </a:ext>
                </a:extLst>
              </p:cNvPr>
              <p:cNvSpPr>
                <a:spLocks noRot="1" noChangeAspect="1" noMove="1" noResize="1" noEditPoints="1" noAdjustHandles="1" noChangeArrowheads="1" noChangeShapeType="1" noTextEdit="1"/>
              </p:cNvSpPr>
              <p:nvPr/>
            </p:nvSpPr>
            <p:spPr bwMode="auto">
              <a:xfrm>
                <a:off x="815457" y="1613222"/>
                <a:ext cx="6757840" cy="369332"/>
              </a:xfrm>
              <a:prstGeom prst="rect">
                <a:avLst/>
              </a:prstGeom>
              <a:blipFill>
                <a:blip r:embed="rId13"/>
                <a:stretch>
                  <a:fillRect l="-750"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 name="TextBox 12">
            <a:extLst>
              <a:ext uri="{FF2B5EF4-FFF2-40B4-BE49-F238E27FC236}">
                <a16:creationId xmlns:a16="http://schemas.microsoft.com/office/drawing/2014/main" id="{0110537E-97FD-3339-4120-14DB738E5B53}"/>
              </a:ext>
            </a:extLst>
          </p:cNvPr>
          <p:cNvSpPr txBox="1"/>
          <p:nvPr/>
        </p:nvSpPr>
        <p:spPr>
          <a:xfrm>
            <a:off x="815457" y="1963481"/>
            <a:ext cx="6426896" cy="369332"/>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A</a:t>
            </a:r>
            <a:r>
              <a:rPr lang="en-US" altLang="zh-TW" sz="1800" dirty="0">
                <a:latin typeface="Times New Roman" panose="02020603050405020304" pitchFamily="18" charset="0"/>
                <a:cs typeface="Times New Roman" panose="02020603050405020304" pitchFamily="18" charset="0"/>
              </a:rPr>
              <a:t>nd guess the solution is a complex number exponential function</a:t>
            </a:r>
            <a:r>
              <a:rPr lang="en-US" altLang="zh-TW"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435A3D4-822D-AAD6-14CA-FB6D619C549C}"/>
              </a:ext>
            </a:extLst>
          </p:cNvPr>
          <p:cNvSpPr txBox="1"/>
          <p:nvPr/>
        </p:nvSpPr>
        <p:spPr>
          <a:xfrm>
            <a:off x="807574" y="2320646"/>
            <a:ext cx="797385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 will prove in the future that exponential functions of imaginary number work:</a:t>
            </a:r>
          </a:p>
        </p:txBody>
      </p:sp>
      <mc:AlternateContent xmlns:mc="http://schemas.openxmlformats.org/markup-compatibility/2006" xmlns:a14="http://schemas.microsoft.com/office/drawing/2010/main">
        <mc:Choice Requires="a14">
          <p:sp>
            <p:nvSpPr>
              <p:cNvPr id="17" name="矩形 4">
                <a:extLst>
                  <a:ext uri="{FF2B5EF4-FFF2-40B4-BE49-F238E27FC236}">
                    <a16:creationId xmlns:a16="http://schemas.microsoft.com/office/drawing/2014/main" id="{FE4269C6-F235-22E4-49B9-7E04EA4A3EB8}"/>
                  </a:ext>
                </a:extLst>
              </p:cNvPr>
              <p:cNvSpPr>
                <a:spLocks noChangeArrowheads="1"/>
              </p:cNvSpPr>
              <p:nvPr/>
            </p:nvSpPr>
            <p:spPr bwMode="auto">
              <a:xfrm>
                <a:off x="836478" y="3516807"/>
                <a:ext cx="7644040" cy="38151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None/>
                </a:pPr>
                <a:r>
                  <a:rPr lang="en-US" altLang="zh-TW" sz="1800" dirty="0">
                    <a:solidFill>
                      <a:srgbClr val="FF0000"/>
                    </a:solidFill>
                  </a:rPr>
                  <a:t>Note that in this guess, </a:t>
                </a:r>
                <a14:m>
                  <m:oMath xmlns:m="http://schemas.openxmlformats.org/officeDocument/2006/math">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a:rPr>
                          <m:t>𝑥</m:t>
                        </m:r>
                      </m:e>
                      <m:sub>
                        <m:r>
                          <a:rPr lang="en-US" altLang="zh-TW" sz="1800" b="0" i="1" smtClean="0">
                            <a:solidFill>
                              <a:srgbClr val="FF0000"/>
                            </a:solidFill>
                            <a:latin typeface="Cambria Math" panose="02040503050406030204" pitchFamily="18" charset="0"/>
                          </a:rPr>
                          <m:t>1,</m:t>
                        </m:r>
                        <m:r>
                          <a:rPr lang="en-US" altLang="zh-TW" sz="1800" i="1">
                            <a:solidFill>
                              <a:srgbClr val="FF0000"/>
                            </a:solidFill>
                            <a:latin typeface="Cambria Math" panose="02040503050406030204" pitchFamily="18" charset="0"/>
                          </a:rPr>
                          <m:t>2</m:t>
                        </m:r>
                      </m:sub>
                    </m:sSub>
                  </m:oMath>
                </a14:m>
                <a:r>
                  <a:rPr lang="en-US" altLang="zh-TW" sz="1800" dirty="0">
                    <a:solidFill>
                      <a:srgbClr val="FF0000"/>
                    </a:solidFill>
                  </a:rPr>
                  <a:t> oscillate with time in identical manner:</a:t>
                </a:r>
                <a14:m>
                  <m:oMath xmlns:m="http://schemas.openxmlformats.org/officeDocument/2006/math">
                    <m:r>
                      <a:rPr lang="en-US" sz="1800" b="0" i="0" smtClean="0">
                        <a:solidFill>
                          <a:srgbClr val="FF0000"/>
                        </a:solidFill>
                        <a:latin typeface="Cambria Math" panose="02040503050406030204" pitchFamily="18" charset="0"/>
                      </a:rPr>
                      <m:t> </m:t>
                    </m:r>
                    <m:sSup>
                      <m:sSupPr>
                        <m:ctrlPr>
                          <a:rPr lang="en-US" sz="1800" i="1">
                            <a:solidFill>
                              <a:srgbClr val="FF0000"/>
                            </a:solidFill>
                            <a:latin typeface="Cambria Math" panose="02040503050406030204" pitchFamily="18" charset="0"/>
                          </a:rPr>
                        </m:ctrlPr>
                      </m:sSupPr>
                      <m:e>
                        <m:r>
                          <a:rPr lang="en-US" sz="1800" i="1">
                            <a:solidFill>
                              <a:srgbClr val="FF0000"/>
                            </a:solidFill>
                            <a:latin typeface="Cambria Math" panose="02040503050406030204" pitchFamily="18" charset="0"/>
                          </a:rPr>
                          <m:t>𝑒</m:t>
                        </m:r>
                      </m:e>
                      <m:sup>
                        <m:r>
                          <a:rPr lang="en-US" sz="1800" i="1">
                            <a:solidFill>
                              <a:srgbClr val="FF0000"/>
                            </a:solidFill>
                            <a:latin typeface="Cambria Math" panose="02040503050406030204" pitchFamily="18" charset="0"/>
                          </a:rPr>
                          <m:t>𝑖</m:t>
                        </m:r>
                        <m:r>
                          <a:rPr lang="en-US" sz="1800" i="1">
                            <a:solidFill>
                              <a:srgbClr val="FF0000"/>
                            </a:solidFill>
                            <a:latin typeface="Cambria Math" panose="02040503050406030204" pitchFamily="18" charset="0"/>
                            <a:ea typeface="Cambria Math" panose="02040503050406030204" pitchFamily="18" charset="0"/>
                          </a:rPr>
                          <m:t>𝜔</m:t>
                        </m:r>
                        <m:r>
                          <a:rPr lang="en-US" sz="1800" i="1">
                            <a:solidFill>
                              <a:srgbClr val="FF0000"/>
                            </a:solidFill>
                            <a:latin typeface="Cambria Math" panose="02040503050406030204" pitchFamily="18" charset="0"/>
                            <a:ea typeface="Cambria Math" panose="02040503050406030204" pitchFamily="18" charset="0"/>
                          </a:rPr>
                          <m:t>𝑡</m:t>
                        </m:r>
                      </m:sup>
                    </m:sSup>
                  </m:oMath>
                </a14:m>
                <a:r>
                  <a:rPr lang="en-US" altLang="zh-TW" sz="1800" dirty="0">
                    <a:solidFill>
                      <a:srgbClr val="FF0000"/>
                    </a:solidFill>
                  </a:rPr>
                  <a:t>.</a:t>
                </a:r>
                <a:endParaRPr lang="zh-TW" altLang="en-US" sz="1800" dirty="0">
                  <a:solidFill>
                    <a:srgbClr val="FF0000"/>
                  </a:solidFill>
                </a:endParaRPr>
              </a:p>
            </p:txBody>
          </p:sp>
        </mc:Choice>
        <mc:Fallback xmlns="">
          <p:sp>
            <p:nvSpPr>
              <p:cNvPr id="17" name="矩形 4">
                <a:extLst>
                  <a:ext uri="{FF2B5EF4-FFF2-40B4-BE49-F238E27FC236}">
                    <a16:creationId xmlns:a16="http://schemas.microsoft.com/office/drawing/2014/main" id="{FE4269C6-F235-22E4-49B9-7E04EA4A3EB8}"/>
                  </a:ext>
                </a:extLst>
              </p:cNvPr>
              <p:cNvSpPr>
                <a:spLocks noRot="1" noChangeAspect="1" noMove="1" noResize="1" noEditPoints="1" noAdjustHandles="1" noChangeArrowheads="1" noChangeShapeType="1" noTextEdit="1"/>
              </p:cNvSpPr>
              <p:nvPr/>
            </p:nvSpPr>
            <p:spPr bwMode="auto">
              <a:xfrm>
                <a:off x="836478" y="3516807"/>
                <a:ext cx="7644040" cy="381515"/>
              </a:xfrm>
              <a:prstGeom prst="rect">
                <a:avLst/>
              </a:prstGeom>
              <a:blipFill>
                <a:blip r:embed="rId14"/>
                <a:stretch>
                  <a:fillRect l="-663"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矩形 14">
                <a:extLst>
                  <a:ext uri="{FF2B5EF4-FFF2-40B4-BE49-F238E27FC236}">
                    <a16:creationId xmlns:a16="http://schemas.microsoft.com/office/drawing/2014/main" id="{28339586-57BD-3ABB-0AE4-C74E6E4588DE}"/>
                  </a:ext>
                </a:extLst>
              </p:cNvPr>
              <p:cNvSpPr>
                <a:spLocks noChangeArrowheads="1"/>
              </p:cNvSpPr>
              <p:nvPr/>
            </p:nvSpPr>
            <p:spPr bwMode="auto">
              <a:xfrm>
                <a:off x="843228" y="5751117"/>
                <a:ext cx="779027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en-US" altLang="zh-TW" sz="1800" dirty="0">
                    <a:solidFill>
                      <a:srgbClr val="FF0000"/>
                    </a:solidFill>
                  </a:rPr>
                  <a:t>The original system of ODE is transformed into a system of algebraic Eq of </a:t>
                </a:r>
                <a14:m>
                  <m:oMath xmlns:m="http://schemas.openxmlformats.org/officeDocument/2006/math">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1</m:t>
                        </m:r>
                      </m:sub>
                    </m:sSub>
                    <m:r>
                      <a:rPr lang="en-US" altLang="zh-TW" sz="1800" i="1">
                        <a:solidFill>
                          <a:srgbClr val="FF0000"/>
                        </a:solidFill>
                        <a:latin typeface="Cambria Math" panose="02040503050406030204" pitchFamily="18" charset="0"/>
                      </a:rPr>
                      <m:t>,</m:t>
                    </m:r>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2</m:t>
                        </m:r>
                      </m:sub>
                    </m:sSub>
                  </m:oMath>
                </a14:m>
                <a:r>
                  <a:rPr lang="en-US" altLang="zh-TW" sz="1800" dirty="0">
                    <a:solidFill>
                      <a:srgbClr val="FF0000"/>
                    </a:solidFill>
                  </a:rPr>
                  <a:t>.</a:t>
                </a:r>
                <a:endParaRPr lang="zh-TW" altLang="en-US" sz="1800" dirty="0">
                  <a:solidFill>
                    <a:srgbClr val="FF0000"/>
                  </a:solidFill>
                </a:endParaRPr>
              </a:p>
            </p:txBody>
          </p:sp>
        </mc:Choice>
        <mc:Fallback xmlns="">
          <p:sp>
            <p:nvSpPr>
              <p:cNvPr id="31" name="矩形 14">
                <a:extLst>
                  <a:ext uri="{FF2B5EF4-FFF2-40B4-BE49-F238E27FC236}">
                    <a16:creationId xmlns:a16="http://schemas.microsoft.com/office/drawing/2014/main" id="{28339586-57BD-3ABB-0AE4-C74E6E4588DE}"/>
                  </a:ext>
                </a:extLst>
              </p:cNvPr>
              <p:cNvSpPr>
                <a:spLocks noRot="1" noChangeAspect="1" noMove="1" noResize="1" noEditPoints="1" noAdjustHandles="1" noChangeArrowheads="1" noChangeShapeType="1" noTextEdit="1"/>
              </p:cNvSpPr>
              <p:nvPr/>
            </p:nvSpPr>
            <p:spPr bwMode="auto">
              <a:xfrm>
                <a:off x="843228" y="5751117"/>
                <a:ext cx="7790274" cy="369332"/>
              </a:xfrm>
              <a:prstGeom prst="rect">
                <a:avLst/>
              </a:prstGeom>
              <a:blipFill>
                <a:blip r:embed="rId15"/>
                <a:stretch>
                  <a:fillRect l="-651" t="-6667" r="-489"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2" name="TextBox 31">
            <a:extLst>
              <a:ext uri="{FF2B5EF4-FFF2-40B4-BE49-F238E27FC236}">
                <a16:creationId xmlns:a16="http://schemas.microsoft.com/office/drawing/2014/main" id="{89E3FC12-F077-2C8F-9E99-84F4FCFA51E3}"/>
              </a:ext>
            </a:extLst>
          </p:cNvPr>
          <p:cNvSpPr txBox="1"/>
          <p:nvPr/>
        </p:nvSpPr>
        <p:spPr>
          <a:xfrm>
            <a:off x="830172" y="3951787"/>
            <a:ext cx="694479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將解代入方程式</a:t>
            </a:r>
            <a:r>
              <a:rPr lang="en-US" dirty="0">
                <a:latin typeface="Times New Roman" panose="02020603050405020304" pitchFamily="18" charset="0"/>
                <a:cs typeface="Times New Roman" panose="02020603050405020304" pitchFamily="18" charset="0"/>
              </a:rPr>
              <a:t> Plug the above formula into the equation: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1B4509E-43C2-483D-DD16-41C6DBF19B8C}"/>
                  </a:ext>
                </a:extLst>
              </p:cNvPr>
              <p:cNvSpPr txBox="1"/>
              <p:nvPr/>
            </p:nvSpPr>
            <p:spPr>
              <a:xfrm>
                <a:off x="4347672" y="2718712"/>
                <a:ext cx="3461236" cy="369332"/>
              </a:xfrm>
              <a:prstGeom prst="rect">
                <a:avLst/>
              </a:prstGeom>
              <a:noFill/>
            </p:spPr>
            <p:txBody>
              <a:bodyPr wrap="square">
                <a:spAutoFit/>
              </a:bodyPr>
              <a:lstStyle/>
              <a:p>
                <a14:m>
                  <m:oMath xmlns:m="http://schemas.openxmlformats.org/officeDocument/2006/math">
                    <m:r>
                      <a:rPr lang="en-US" altLang="zh-TW" sz="1800" i="1" smtClean="0">
                        <a:solidFill>
                          <a:srgbClr val="FF0000"/>
                        </a:solidFill>
                        <a:latin typeface="Cambria Math" panose="02040503050406030204" pitchFamily="18" charset="0"/>
                        <a:ea typeface="Cambria Math" panose="02040503050406030204" pitchFamily="18" charset="0"/>
                      </a:rPr>
                      <m:t>𝜔</m:t>
                    </m:r>
                  </m:oMath>
                </a14:m>
                <a:r>
                  <a:rPr lang="en-US" dirty="0">
                    <a:solidFill>
                      <a:srgbClr val="FF0000"/>
                    </a:solidFill>
                    <a:latin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is a real unknown to be solved.</a:t>
                </a:r>
              </a:p>
            </p:txBody>
          </p:sp>
        </mc:Choice>
        <mc:Fallback xmlns="">
          <p:sp>
            <p:nvSpPr>
              <p:cNvPr id="3" name="TextBox 2">
                <a:extLst>
                  <a:ext uri="{FF2B5EF4-FFF2-40B4-BE49-F238E27FC236}">
                    <a16:creationId xmlns:a16="http://schemas.microsoft.com/office/drawing/2014/main" id="{71B4509E-43C2-483D-DD16-41C6DBF19B8C}"/>
                  </a:ext>
                </a:extLst>
              </p:cNvPr>
              <p:cNvSpPr txBox="1">
                <a:spLocks noRot="1" noChangeAspect="1" noMove="1" noResize="1" noEditPoints="1" noAdjustHandles="1" noChangeArrowheads="1" noChangeShapeType="1" noTextEdit="1"/>
              </p:cNvSpPr>
              <p:nvPr/>
            </p:nvSpPr>
            <p:spPr>
              <a:xfrm>
                <a:off x="4347672" y="2718712"/>
                <a:ext cx="3461236" cy="369332"/>
              </a:xfrm>
              <a:prstGeom prst="rect">
                <a:avLst/>
              </a:prstGeom>
              <a:blipFill>
                <a:blip r:embed="rId16"/>
                <a:stretch>
                  <a:fillRect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47839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500" fill="hold"/>
                                        <p:tgtEl>
                                          <p:spTgt spid="32"/>
                                        </p:tgtEl>
                                        <p:attrNameLst>
                                          <p:attrName>ppt_x</p:attrName>
                                        </p:attrNameLst>
                                      </p:cBhvr>
                                      <p:tavLst>
                                        <p:tav tm="0">
                                          <p:val>
                                            <p:strVal val="#ppt_x"/>
                                          </p:val>
                                        </p:tav>
                                        <p:tav tm="100000">
                                          <p:val>
                                            <p:strVal val="#ppt_x"/>
                                          </p:val>
                                        </p:tav>
                                      </p:tavLst>
                                    </p:anim>
                                    <p:anim calcmode="lin" valueType="num">
                                      <p:cBhvr additive="base">
                                        <p:cTn id="50" dur="500" fill="hold"/>
                                        <p:tgtEl>
                                          <p:spTgt spid="3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additive="base">
                                        <p:cTn id="77" dur="500" fill="hold"/>
                                        <p:tgtEl>
                                          <p:spTgt spid="30"/>
                                        </p:tgtEl>
                                        <p:attrNameLst>
                                          <p:attrName>ppt_x</p:attrName>
                                        </p:attrNameLst>
                                      </p:cBhvr>
                                      <p:tavLst>
                                        <p:tav tm="0">
                                          <p:val>
                                            <p:strVal val="#ppt_x"/>
                                          </p:val>
                                        </p:tav>
                                        <p:tav tm="100000">
                                          <p:val>
                                            <p:strVal val="#ppt_x"/>
                                          </p:val>
                                        </p:tav>
                                      </p:tavLst>
                                    </p:anim>
                                    <p:anim calcmode="lin" valueType="num">
                                      <p:cBhvr additive="base">
                                        <p:cTn id="78" dur="500" fill="hold"/>
                                        <p:tgtEl>
                                          <p:spTgt spid="3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additive="base">
                                        <p:cTn id="81" dur="500" fill="hold"/>
                                        <p:tgtEl>
                                          <p:spTgt spid="31"/>
                                        </p:tgtEl>
                                        <p:attrNameLst>
                                          <p:attrName>ppt_x</p:attrName>
                                        </p:attrNameLst>
                                      </p:cBhvr>
                                      <p:tavLst>
                                        <p:tav tm="0">
                                          <p:val>
                                            <p:strVal val="#ppt_x"/>
                                          </p:val>
                                        </p:tav>
                                        <p:tav tm="100000">
                                          <p:val>
                                            <p:strVal val="#ppt_x"/>
                                          </p:val>
                                        </p:tav>
                                      </p:tavLst>
                                    </p:anim>
                                    <p:anim calcmode="lin" valueType="num">
                                      <p:cBhvr additive="base">
                                        <p:cTn id="8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P spid="22" grpId="0" animBg="1"/>
      <p:bldP spid="23" grpId="0" animBg="1"/>
      <p:bldP spid="24" grpId="0" animBg="1"/>
      <p:bldP spid="25" grpId="0" animBg="1"/>
      <p:bldP spid="29" grpId="0" animBg="1"/>
      <p:bldP spid="30" grpId="0"/>
      <p:bldP spid="5" grpId="0"/>
      <p:bldP spid="11" grpId="0"/>
      <p:bldP spid="13" grpId="0"/>
      <p:bldP spid="14" grpId="0"/>
      <p:bldP spid="17" grpId="0"/>
      <p:bldP spid="31" grpId="0"/>
      <p:bldP spid="3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3B0B637-0908-4F88-519C-F7BDD81C0E0F}"/>
                  </a:ext>
                </a:extLst>
              </p:cNvPr>
              <p:cNvSpPr txBox="1"/>
              <p:nvPr/>
            </p:nvSpPr>
            <p:spPr bwMode="auto">
              <a:xfrm>
                <a:off x="607783" y="499996"/>
                <a:ext cx="8712968" cy="38792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solidFill>
                      <a:srgbClr val="FF0000"/>
                    </a:solidFill>
                    <a:latin typeface="Times New Roman" panose="02020603050405020304" pitchFamily="18" charset="0"/>
                  </a:rPr>
                  <a:t>Theorem: All vectors can be written as the linear combination of eigenvectors </a:t>
                </a:r>
                <a14:m>
                  <m:oMath xmlns:m="http://schemas.openxmlformats.org/officeDocument/2006/math">
                    <m:sSup>
                      <m:sSupPr>
                        <m:ctrlPr>
                          <a:rPr lang="en-US" altLang="zh-TW" sz="1800" i="1" smtClean="0">
                            <a:solidFill>
                              <a:srgbClr val="FF0000"/>
                            </a:solidFill>
                            <a:latin typeface="Cambria Math" panose="02040503050406030204" pitchFamily="18" charset="0"/>
                          </a:rPr>
                        </m:ctrlPr>
                      </m:sSupPr>
                      <m:e>
                        <m:r>
                          <a:rPr lang="en-US" altLang="zh-TW" sz="1800" b="1" i="1">
                            <a:solidFill>
                              <a:srgbClr val="FF0000"/>
                            </a:solidFill>
                            <a:latin typeface="Cambria Math" panose="02040503050406030204" pitchFamily="18" charset="0"/>
                          </a:rPr>
                          <m:t>𝒂</m:t>
                        </m:r>
                      </m:e>
                      <m:sup>
                        <m:d>
                          <m:dPr>
                            <m:ctrlPr>
                              <a:rPr lang="en-US" altLang="zh-TW" sz="1800" i="1">
                                <a:solidFill>
                                  <a:srgbClr val="FF0000"/>
                                </a:solidFill>
                                <a:latin typeface="Cambria Math" panose="02040503050406030204" pitchFamily="18" charset="0"/>
                              </a:rPr>
                            </m:ctrlPr>
                          </m:dPr>
                          <m:e>
                            <m:r>
                              <a:rPr lang="en-US" altLang="zh-TW" sz="1800" i="1">
                                <a:solidFill>
                                  <a:srgbClr val="FF0000"/>
                                </a:solidFill>
                                <a:latin typeface="Cambria Math" panose="02040503050406030204" pitchFamily="18" charset="0"/>
                              </a:rPr>
                              <m:t>1</m:t>
                            </m:r>
                          </m:e>
                        </m:d>
                      </m:sup>
                    </m:sSup>
                    <m:r>
                      <a:rPr lang="en-US" altLang="zh-TW" sz="1800" i="1">
                        <a:latin typeface="Cambria Math" panose="02040503050406030204" pitchFamily="18" charset="0"/>
                      </a:rPr>
                      <m:t> </m:t>
                    </m:r>
                  </m:oMath>
                </a14:m>
                <a:r>
                  <a:rPr lang="en-US" sz="1800" dirty="0">
                    <a:solidFill>
                      <a:srgbClr val="FF0000"/>
                    </a:solidFill>
                    <a:latin typeface="Times New Roman" panose="02020603050405020304" pitchFamily="18" charset="0"/>
                  </a:rPr>
                  <a:t>and </a:t>
                </a:r>
                <a14:m>
                  <m:oMath xmlns:m="http://schemas.openxmlformats.org/officeDocument/2006/math">
                    <m:sSup>
                      <m:sSupPr>
                        <m:ctrlPr>
                          <a:rPr lang="en-US" altLang="zh-TW" sz="1800" i="1" smtClean="0">
                            <a:solidFill>
                              <a:srgbClr val="FF0000"/>
                            </a:solidFill>
                            <a:latin typeface="Cambria Math" panose="02040503050406030204" pitchFamily="18" charset="0"/>
                          </a:rPr>
                        </m:ctrlPr>
                      </m:sSupPr>
                      <m:e>
                        <m:r>
                          <a:rPr lang="en-US" altLang="zh-TW" sz="1800" b="1" i="1">
                            <a:solidFill>
                              <a:srgbClr val="FF0000"/>
                            </a:solidFill>
                            <a:latin typeface="Cambria Math" panose="02040503050406030204" pitchFamily="18" charset="0"/>
                          </a:rPr>
                          <m:t>𝒂</m:t>
                        </m:r>
                      </m:e>
                      <m:sup>
                        <m:d>
                          <m:dPr>
                            <m:ctrlPr>
                              <a:rPr lang="en-US" altLang="zh-TW" sz="1800" i="1">
                                <a:solidFill>
                                  <a:srgbClr val="FF0000"/>
                                </a:solidFill>
                                <a:latin typeface="Cambria Math" panose="02040503050406030204" pitchFamily="18" charset="0"/>
                              </a:rPr>
                            </m:ctrlPr>
                          </m:dPr>
                          <m:e>
                            <m:r>
                              <a:rPr lang="en-US" altLang="zh-TW" sz="1800" b="0" i="1" smtClean="0">
                                <a:solidFill>
                                  <a:srgbClr val="FF0000"/>
                                </a:solidFill>
                                <a:latin typeface="Cambria Math" panose="02040503050406030204" pitchFamily="18" charset="0"/>
                              </a:rPr>
                              <m:t>2</m:t>
                            </m:r>
                          </m:e>
                        </m:d>
                      </m:sup>
                    </m:sSup>
                  </m:oMath>
                </a14:m>
                <a:r>
                  <a:rPr lang="en-US" sz="1800" dirty="0">
                    <a:solidFill>
                      <a:srgbClr val="FF0000"/>
                    </a:solidFill>
                    <a:latin typeface="Times New Roman" panose="02020603050405020304" pitchFamily="18" charset="0"/>
                  </a:rPr>
                  <a:t>.  </a:t>
                </a:r>
              </a:p>
            </p:txBody>
          </p:sp>
        </mc:Choice>
        <mc:Fallback xmlns="">
          <p:sp>
            <p:nvSpPr>
              <p:cNvPr id="7" name="TextBox 6">
                <a:extLst>
                  <a:ext uri="{FF2B5EF4-FFF2-40B4-BE49-F238E27FC236}">
                    <a16:creationId xmlns:a16="http://schemas.microsoft.com/office/drawing/2014/main" id="{33B0B637-0908-4F88-519C-F7BDD81C0E0F}"/>
                  </a:ext>
                </a:extLst>
              </p:cNvPr>
              <p:cNvSpPr txBox="1">
                <a:spLocks noRot="1" noChangeAspect="1" noMove="1" noResize="1" noEditPoints="1" noAdjustHandles="1" noChangeArrowheads="1" noChangeShapeType="1" noTextEdit="1"/>
              </p:cNvSpPr>
              <p:nvPr/>
            </p:nvSpPr>
            <p:spPr bwMode="auto">
              <a:xfrm>
                <a:off x="607783" y="499996"/>
                <a:ext cx="8712968" cy="387927"/>
              </a:xfrm>
              <a:prstGeom prst="rect">
                <a:avLst/>
              </a:prstGeom>
              <a:blipFill>
                <a:blip r:embed="rId2"/>
                <a:stretch>
                  <a:fillRect l="-729" r="-1020"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054D837-F109-4E4B-CF95-AA1BF9D6BC70}"/>
                  </a:ext>
                </a:extLst>
              </p:cNvPr>
              <p:cNvSpPr txBox="1"/>
              <p:nvPr/>
            </p:nvSpPr>
            <p:spPr bwMode="auto">
              <a:xfrm>
                <a:off x="1613275" y="900283"/>
                <a:ext cx="2042289" cy="300660"/>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𝑿</m:t>
                      </m:r>
                      <m:r>
                        <a:rPr lang="en-US" altLang="zh-TW"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b="0" i="1" smtClean="0">
                              <a:latin typeface="Cambria Math" panose="02040503050406030204" pitchFamily="18" charset="0"/>
                            </a:rPr>
                            <m:t>2</m:t>
                          </m:r>
                        </m:sub>
                      </m:sSub>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p>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0054D837-F109-4E4B-CF95-AA1BF9D6BC70}"/>
                  </a:ext>
                </a:extLst>
              </p:cNvPr>
              <p:cNvSpPr txBox="1">
                <a:spLocks noRot="1" noChangeAspect="1" noMove="1" noResize="1" noEditPoints="1" noAdjustHandles="1" noChangeArrowheads="1" noChangeShapeType="1" noTextEdit="1"/>
              </p:cNvSpPr>
              <p:nvPr/>
            </p:nvSpPr>
            <p:spPr bwMode="auto">
              <a:xfrm>
                <a:off x="1613275" y="900283"/>
                <a:ext cx="2042289" cy="300660"/>
              </a:xfrm>
              <a:prstGeom prst="rect">
                <a:avLst/>
              </a:prstGeom>
              <a:blipFill>
                <a:blip r:embed="rId3"/>
                <a:stretch>
                  <a:fillRect l="-621" b="-125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B1020D1-12A6-82B1-8338-AF608EB72ADE}"/>
                  </a:ext>
                </a:extLst>
              </p:cNvPr>
              <p:cNvSpPr txBox="1"/>
              <p:nvPr/>
            </p:nvSpPr>
            <p:spPr bwMode="auto">
              <a:xfrm>
                <a:off x="639629" y="2974549"/>
                <a:ext cx="759460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Then the action of </a:t>
                </a:r>
                <a14:m>
                  <m:oMath xmlns:m="http://schemas.openxmlformats.org/officeDocument/2006/math">
                    <m:r>
                      <a:rPr lang="en-US" sz="1800" b="1" i="1" smtClean="0">
                        <a:solidFill>
                          <a:schemeClr val="tx1"/>
                        </a:solidFill>
                        <a:latin typeface="Cambria Math" panose="02040503050406030204" pitchFamily="18" charset="0"/>
                      </a:rPr>
                      <m:t>𝑨</m:t>
                    </m:r>
                  </m:oMath>
                </a14:m>
                <a:r>
                  <a:rPr lang="en-US" sz="1800" dirty="0">
                    <a:solidFill>
                      <a:schemeClr val="tx1"/>
                    </a:solidFill>
                    <a:latin typeface="Times New Roman" panose="02020603050405020304" pitchFamily="18" charset="0"/>
                  </a:rPr>
                  <a:t> </a:t>
                </a:r>
                <a:r>
                  <a:rPr lang="en-US" sz="1800" dirty="0">
                    <a:latin typeface="Times New Roman" panose="02020603050405020304" pitchFamily="18" charset="0"/>
                  </a:rPr>
                  <a:t>on any vector </a:t>
                </a:r>
                <a14:m>
                  <m:oMath xmlns:m="http://schemas.openxmlformats.org/officeDocument/2006/math">
                    <m:r>
                      <a:rPr lang="en-US" sz="1800" b="1" i="1">
                        <a:latin typeface="Cambria Math" panose="02040503050406030204" pitchFamily="18" charset="0"/>
                      </a:rPr>
                      <m:t>𝑿</m:t>
                    </m:r>
                  </m:oMath>
                </a14:m>
                <a:r>
                  <a:rPr lang="en-US" sz="1800" dirty="0">
                    <a:latin typeface="Times New Roman" panose="02020603050405020304" pitchFamily="18" charset="0"/>
                  </a:rPr>
                  <a:t> can be easily written down:  </a:t>
                </a:r>
              </a:p>
            </p:txBody>
          </p:sp>
        </mc:Choice>
        <mc:Fallback xmlns="">
          <p:sp>
            <p:nvSpPr>
              <p:cNvPr id="9" name="TextBox 8">
                <a:extLst>
                  <a:ext uri="{FF2B5EF4-FFF2-40B4-BE49-F238E27FC236}">
                    <a16:creationId xmlns:a16="http://schemas.microsoft.com/office/drawing/2014/main" id="{0B1020D1-12A6-82B1-8338-AF608EB72ADE}"/>
                  </a:ext>
                </a:extLst>
              </p:cNvPr>
              <p:cNvSpPr txBox="1">
                <a:spLocks noRot="1" noChangeAspect="1" noMove="1" noResize="1" noEditPoints="1" noAdjustHandles="1" noChangeArrowheads="1" noChangeShapeType="1" noTextEdit="1"/>
              </p:cNvSpPr>
              <p:nvPr/>
            </p:nvSpPr>
            <p:spPr bwMode="auto">
              <a:xfrm>
                <a:off x="639629" y="2974549"/>
                <a:ext cx="7594605" cy="369332"/>
              </a:xfrm>
              <a:prstGeom prst="rect">
                <a:avLst/>
              </a:prstGeom>
              <a:blipFill>
                <a:blip r:embed="rId4"/>
                <a:stretch>
                  <a:fillRect l="-668"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F6BCBCA-E178-C236-BDAC-803F51A9A44E}"/>
                  </a:ext>
                </a:extLst>
              </p:cNvPr>
              <p:cNvSpPr txBox="1"/>
              <p:nvPr/>
            </p:nvSpPr>
            <p:spPr bwMode="auto">
              <a:xfrm>
                <a:off x="1628263" y="3379997"/>
                <a:ext cx="6841745" cy="322909"/>
              </a:xfrm>
              <a:prstGeom prst="rect">
                <a:avLst/>
              </a:prstGeom>
              <a:solidFill>
                <a:srgbClr val="FFFFCC"/>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𝑨𝑿</m:t>
                      </m:r>
                      <m:r>
                        <a:rPr lang="en-US" altLang="zh-TW" sz="1800" b="0" i="1" smtClean="0">
                          <a:latin typeface="Cambria Math" panose="02040503050406030204" pitchFamily="18" charset="0"/>
                        </a:rPr>
                        <m:t>=</m:t>
                      </m:r>
                      <m:r>
                        <a:rPr lang="en-US" sz="1800" b="1" i="1">
                          <a:latin typeface="Cambria Math" panose="02040503050406030204" pitchFamily="18" charset="0"/>
                        </a:rPr>
                        <m:t>𝑨</m:t>
                      </m:r>
                      <m:d>
                        <m:dPr>
                          <m:ctrlPr>
                            <a:rPr lang="en-US" sz="1800" b="1" i="1" smtClean="0">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2</m:t>
                              </m:r>
                            </m:sub>
                          </m:sSub>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p>
                        </m:e>
                      </m:d>
                      <m:r>
                        <a:rPr lang="en-US" sz="1800" b="1"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r>
                        <a:rPr lang="en-US" sz="1800" b="1" i="1">
                          <a:latin typeface="Cambria Math" panose="02040503050406030204" pitchFamily="18" charset="0"/>
                        </a:rPr>
                        <m:t>𝑨</m:t>
                      </m:r>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b="0" i="1" smtClean="0">
                              <a:latin typeface="Cambria Math" panose="02040503050406030204" pitchFamily="18" charset="0"/>
                            </a:rPr>
                            <m:t>2</m:t>
                          </m:r>
                        </m:sub>
                      </m:sSub>
                      <m:r>
                        <a:rPr lang="en-US" sz="1800" b="1" i="1">
                          <a:latin typeface="Cambria Math" panose="02040503050406030204" pitchFamily="18" charset="0"/>
                        </a:rPr>
                        <m:t>𝑨</m:t>
                      </m:r>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p>
                      <m:r>
                        <a:rPr lang="en-US" sz="1800" b="1"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sSub>
                        <m:sSubPr>
                          <m:ctrlPr>
                            <a:rPr lang="en-US" sz="1800" i="1">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2</m:t>
                          </m:r>
                        </m:sub>
                      </m:sSub>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2</m:t>
                          </m:r>
                        </m:sub>
                      </m:sSub>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p>
                    </m:oMath>
                  </m:oMathPara>
                </a14:m>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3F6BCBCA-E178-C236-BDAC-803F51A9A44E}"/>
                  </a:ext>
                </a:extLst>
              </p:cNvPr>
              <p:cNvSpPr txBox="1">
                <a:spLocks noRot="1" noChangeAspect="1" noMove="1" noResize="1" noEditPoints="1" noAdjustHandles="1" noChangeArrowheads="1" noChangeShapeType="1" noTextEdit="1"/>
              </p:cNvSpPr>
              <p:nvPr/>
            </p:nvSpPr>
            <p:spPr bwMode="auto">
              <a:xfrm>
                <a:off x="1628263" y="3379997"/>
                <a:ext cx="6841745" cy="322909"/>
              </a:xfrm>
              <a:prstGeom prst="rect">
                <a:avLst/>
              </a:prstGeom>
              <a:blipFill>
                <a:blip r:embed="rId5"/>
                <a:stretch>
                  <a:fillRect b="-7407"/>
                </a:stretch>
              </a:blipFill>
              <a:ln>
                <a:no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D36B1150-2826-18F3-E945-E673C0792162}"/>
              </a:ext>
            </a:extLst>
          </p:cNvPr>
          <p:cNvSpPr txBox="1"/>
          <p:nvPr/>
        </p:nvSpPr>
        <p:spPr bwMode="auto">
          <a:xfrm>
            <a:off x="607783" y="5392180"/>
            <a:ext cx="8140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The information in the eigenvectors and eigenvalues </a:t>
            </a:r>
            <a:r>
              <a:rPr lang="en-US" sz="1800" dirty="0">
                <a:solidFill>
                  <a:srgbClr val="FF0000"/>
                </a:solidFill>
                <a:latin typeface="Times New Roman" panose="02020603050405020304" pitchFamily="18" charset="0"/>
              </a:rPr>
              <a:t>alone</a:t>
            </a:r>
            <a:r>
              <a:rPr lang="en-US" sz="1800" dirty="0">
                <a:latin typeface="Times New Roman" panose="02020603050405020304" pitchFamily="18" charset="0"/>
              </a:rPr>
              <a:t> can represent the matrix!</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149A364-31FB-1277-5966-49867D3EE4A0}"/>
                  </a:ext>
                </a:extLst>
              </p:cNvPr>
              <p:cNvSpPr txBox="1"/>
              <p:nvPr/>
            </p:nvSpPr>
            <p:spPr bwMode="auto">
              <a:xfrm>
                <a:off x="1610909" y="1916832"/>
                <a:ext cx="3496993" cy="554254"/>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a:latin typeface="Cambria Math" panose="02040503050406030204" pitchFamily="18" charset="0"/>
                        </a:rPr>
                        <m:t>𝑿</m:t>
                      </m:r>
                      <m:r>
                        <a:rPr lang="en-US" altLang="zh-TW" sz="1800" i="1">
                          <a:latin typeface="Cambria Math" panose="02040503050406030204" pitchFamily="18" charset="0"/>
                        </a:rPr>
                        <m:t>=</m:t>
                      </m:r>
                      <m:d>
                        <m:dPr>
                          <m:ctrlPr>
                            <a:rPr lang="en-US" sz="1800" b="1"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.8</m:t>
                                </m:r>
                              </m:e>
                            </m:mr>
                            <m:mr>
                              <m:e>
                                <m:r>
                                  <a:rPr lang="en-US" sz="1800" i="1">
                                    <a:latin typeface="Cambria Math" panose="02040503050406030204" pitchFamily="18" charset="0"/>
                                  </a:rPr>
                                  <m:t>0.2</m:t>
                                </m:r>
                              </m:e>
                            </m:mr>
                          </m:m>
                        </m:e>
                      </m:d>
                      <m:r>
                        <a:rPr lang="en-US" sz="1800" b="1"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d>
                        <m:dPr>
                          <m:ctrlPr>
                            <a:rPr lang="en-US" sz="1800" b="1" i="1" smtClean="0">
                              <a:latin typeface="Cambria Math" panose="02040503050406030204" pitchFamily="18" charset="0"/>
                            </a:rPr>
                          </m:ctrlPr>
                        </m:dPr>
                        <m:e>
                          <m:m>
                            <m:mPr>
                              <m:mcs>
                                <m:mc>
                                  <m:mcPr>
                                    <m:count m:val="1"/>
                                    <m:mcJc m:val="center"/>
                                  </m:mcPr>
                                </m:mc>
                              </m:mcs>
                              <m:ctrlPr>
                                <a:rPr lang="en-US" sz="1800" i="1" smtClean="0">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.6</m:t>
                                </m:r>
                              </m:e>
                            </m:mr>
                            <m:mr>
                              <m:e>
                                <m:r>
                                  <a:rPr lang="en-US" sz="1800" i="1">
                                    <a:latin typeface="Cambria Math" panose="02040503050406030204" pitchFamily="18" charset="0"/>
                                  </a:rPr>
                                  <m:t>0.4</m:t>
                                </m:r>
                              </m:e>
                            </m:mr>
                          </m:m>
                        </m:e>
                      </m:d>
                      <m:r>
                        <a:rPr lang="en-US" sz="1800" b="1"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2</m:t>
                          </m:r>
                        </m:sub>
                      </m:sSub>
                      <m:d>
                        <m:dPr>
                          <m:ctrlPr>
                            <a:rPr lang="en-US" sz="1800" b="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a:rPr lang="en-US" sz="1800" i="1">
                                    <a:latin typeface="Cambria Math" panose="02040503050406030204" pitchFamily="18" charset="0"/>
                                  </a:rPr>
                                  <m:t>1</m:t>
                                </m:r>
                              </m:e>
                            </m:mr>
                            <m:mr>
                              <m:e>
                                <m:r>
                                  <a:rPr lang="en-US" sz="1800" i="1">
                                    <a:latin typeface="Cambria Math" panose="02040503050406030204" pitchFamily="18" charset="0"/>
                                  </a:rPr>
                                  <m:t>−1</m:t>
                                </m:r>
                              </m:e>
                            </m:mr>
                          </m:m>
                        </m:e>
                      </m:d>
                    </m:oMath>
                  </m:oMathPara>
                </a14:m>
                <a:endParaRPr lang="en-US" sz="1800"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F149A364-31FB-1277-5966-49867D3EE4A0}"/>
                  </a:ext>
                </a:extLst>
              </p:cNvPr>
              <p:cNvSpPr txBox="1">
                <a:spLocks noRot="1" noChangeAspect="1" noMove="1" noResize="1" noEditPoints="1" noAdjustHandles="1" noChangeArrowheads="1" noChangeShapeType="1" noTextEdit="1"/>
              </p:cNvSpPr>
              <p:nvPr/>
            </p:nvSpPr>
            <p:spPr bwMode="auto">
              <a:xfrm>
                <a:off x="1610909" y="1916832"/>
                <a:ext cx="3496993" cy="554254"/>
              </a:xfrm>
              <a:prstGeom prst="rect">
                <a:avLst/>
              </a:prstGeom>
              <a:blipFill>
                <a:blip r:embed="rId6"/>
                <a:stretch>
                  <a:fillRect b="-444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078F2CB-E173-FC80-9726-B0C6162088B7}"/>
                  </a:ext>
                </a:extLst>
              </p:cNvPr>
              <p:cNvSpPr txBox="1"/>
              <p:nvPr/>
            </p:nvSpPr>
            <p:spPr bwMode="auto">
              <a:xfrm>
                <a:off x="1595906" y="4144532"/>
                <a:ext cx="4808140" cy="554254"/>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𝑨𝑿</m:t>
                      </m:r>
                      <m:r>
                        <a:rPr lang="en-US" sz="1800" b="0" i="1" smtClean="0">
                          <a:latin typeface="Cambria Math" panose="02040503050406030204" pitchFamily="18" charset="0"/>
                        </a:rPr>
                        <m:t>=</m:t>
                      </m:r>
                      <m:d>
                        <m:dPr>
                          <m:ctrlPr>
                            <a:rPr lang="en-US" sz="1800" i="1" smtClean="0">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.8</m:t>
                                </m:r>
                              </m:e>
                              <m:e>
                                <m:r>
                                  <a:rPr lang="en-US" sz="1800" i="1">
                                    <a:latin typeface="Cambria Math" panose="02040503050406030204" pitchFamily="18" charset="0"/>
                                  </a:rPr>
                                  <m:t>0.3</m:t>
                                </m:r>
                              </m:e>
                            </m:mr>
                            <m:mr>
                              <m:e>
                                <m:r>
                                  <a:rPr lang="en-US" sz="1800" i="1">
                                    <a:latin typeface="Cambria Math" panose="02040503050406030204" pitchFamily="18" charset="0"/>
                                  </a:rPr>
                                  <m:t>0.2</m:t>
                                </m:r>
                              </m:e>
                              <m:e>
                                <m:r>
                                  <a:rPr lang="en-US" sz="1800" i="1">
                                    <a:latin typeface="Cambria Math" panose="02040503050406030204" pitchFamily="18" charset="0"/>
                                  </a:rPr>
                                  <m:t>0.7</m:t>
                                </m:r>
                              </m:e>
                            </m:mr>
                          </m:m>
                        </m:e>
                      </m:d>
                      <m:r>
                        <a:rPr lang="en-US" sz="1800" b="1" dirty="0">
                          <a:latin typeface="Cambria Math" panose="02040503050406030204" pitchFamily="18" charset="0"/>
                          <a:ea typeface="Cambria Math" panose="02040503050406030204" pitchFamily="18" charset="0"/>
                        </a:rPr>
                        <m:t>∙</m:t>
                      </m:r>
                      <m:d>
                        <m:dPr>
                          <m:ctrlPr>
                            <a:rPr lang="en-US" sz="1800" b="1" i="1" dirty="0" smtClean="0">
                              <a:latin typeface="Cambria Math" panose="02040503050406030204" pitchFamily="18" charset="0"/>
                              <a:ea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.8</m:t>
                                </m:r>
                              </m:e>
                            </m:mr>
                            <m:mr>
                              <m:e>
                                <m:r>
                                  <a:rPr lang="en-US" sz="1800" i="1">
                                    <a:latin typeface="Cambria Math" panose="02040503050406030204" pitchFamily="18" charset="0"/>
                                  </a:rPr>
                                  <m:t>0.2</m:t>
                                </m:r>
                              </m:e>
                            </m:mr>
                          </m:m>
                        </m:e>
                      </m:d>
                      <m:r>
                        <a:rPr lang="en-US" sz="1800" b="1" i="1" smtClean="0">
                          <a:latin typeface="Cambria Math" panose="02040503050406030204" pitchFamily="18" charset="0"/>
                        </a:rPr>
                        <m:t>=</m:t>
                      </m:r>
                      <m:r>
                        <a:rPr lang="en-US" sz="1800" b="1" i="1">
                          <a:latin typeface="Cambria Math" panose="02040503050406030204" pitchFamily="18" charset="0"/>
                        </a:rPr>
                        <m:t>𝑨</m:t>
                      </m:r>
                      <m:r>
                        <a:rPr lang="en-US" sz="1800" b="1" dirty="0">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b="1" i="1" smtClean="0">
                          <a:latin typeface="Cambria Math" panose="02040503050406030204" pitchFamily="18" charset="0"/>
                        </a:rPr>
                        <m:t>+</m:t>
                      </m:r>
                      <m:r>
                        <a:rPr lang="en-US" sz="1800" b="0" i="1" smtClean="0">
                          <a:latin typeface="Cambria Math" panose="02040503050406030204" pitchFamily="18" charset="0"/>
                        </a:rPr>
                        <m:t>2</m:t>
                      </m:r>
                      <m:r>
                        <a:rPr lang="en-US" sz="1800" b="1" i="1">
                          <a:latin typeface="Cambria Math" panose="02040503050406030204" pitchFamily="18" charset="0"/>
                        </a:rPr>
                        <m:t>𝑨</m:t>
                      </m:r>
                      <m:r>
                        <a:rPr lang="en-US" sz="1800" b="1" dirty="0">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p>
                    </m:oMath>
                  </m:oMathPara>
                </a14:m>
                <a:endParaRPr lang="en-US" sz="18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B078F2CB-E173-FC80-9726-B0C6162088B7}"/>
                  </a:ext>
                </a:extLst>
              </p:cNvPr>
              <p:cNvSpPr txBox="1">
                <a:spLocks noRot="1" noChangeAspect="1" noMove="1" noResize="1" noEditPoints="1" noAdjustHandles="1" noChangeArrowheads="1" noChangeShapeType="1" noTextEdit="1"/>
              </p:cNvSpPr>
              <p:nvPr/>
            </p:nvSpPr>
            <p:spPr bwMode="auto">
              <a:xfrm>
                <a:off x="1595906" y="4144532"/>
                <a:ext cx="4808140" cy="554254"/>
              </a:xfrm>
              <a:prstGeom prst="rect">
                <a:avLst/>
              </a:prstGeom>
              <a:blipFill>
                <a:blip r:embed="rId7"/>
                <a:stretch>
                  <a:fillRect b="-222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C9B50E6-716C-2E71-BB40-D8C6F6FBC461}"/>
                  </a:ext>
                </a:extLst>
              </p:cNvPr>
              <p:cNvSpPr txBox="1"/>
              <p:nvPr/>
            </p:nvSpPr>
            <p:spPr bwMode="auto">
              <a:xfrm>
                <a:off x="1610911" y="4808353"/>
                <a:ext cx="3496992" cy="610936"/>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m:t>
                      </m:r>
                      <m:r>
                        <a:rPr lang="en-US" sz="1800" b="0" i="1" smtClean="0">
                          <a:latin typeface="Cambria Math" panose="02040503050406030204" pitchFamily="18" charset="0"/>
                        </a:rPr>
                        <m:t>1</m:t>
                      </m:r>
                      <m:d>
                        <m:dPr>
                          <m:ctrlPr>
                            <a:rPr lang="en-US" sz="1800" b="1"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.6</m:t>
                                </m:r>
                              </m:e>
                            </m:mr>
                            <m:mr>
                              <m:e>
                                <m:r>
                                  <a:rPr lang="en-US" sz="1800" i="1">
                                    <a:latin typeface="Cambria Math" panose="02040503050406030204" pitchFamily="18" charset="0"/>
                                  </a:rPr>
                                  <m:t>0.4</m:t>
                                </m:r>
                              </m:e>
                            </m:mr>
                          </m:m>
                        </m:e>
                      </m:d>
                      <m:r>
                        <a:rPr lang="en-US" sz="1800" b="1" i="1" smtClean="0">
                          <a:latin typeface="Cambria Math" panose="02040503050406030204" pitchFamily="18" charset="0"/>
                        </a:rPr>
                        <m:t>+</m:t>
                      </m:r>
                      <m:r>
                        <a:rPr lang="en-US" sz="1800" b="0" i="1" smtClean="0">
                          <a:latin typeface="Cambria Math" panose="02040503050406030204" pitchFamily="18" charset="0"/>
                        </a:rPr>
                        <m:t>0.2</m:t>
                      </m:r>
                      <m:r>
                        <a:rPr lang="en-US" sz="1800" b="1" dirty="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a:rPr lang="en-US" sz="1800" i="1">
                                    <a:latin typeface="Cambria Math" panose="02040503050406030204" pitchFamily="18" charset="0"/>
                                  </a:rPr>
                                  <m:t>1</m:t>
                                </m:r>
                              </m:e>
                            </m:mr>
                            <m:mr>
                              <m:e>
                                <m:r>
                                  <a:rPr lang="en-US" sz="1800" i="1">
                                    <a:latin typeface="Cambria Math" panose="02040503050406030204" pitchFamily="18" charset="0"/>
                                  </a:rPr>
                                  <m:t>−1</m:t>
                                </m:r>
                              </m:e>
                            </m:mr>
                          </m:m>
                        </m:e>
                      </m:d>
                      <m:r>
                        <a:rPr lang="en-US" sz="1800" b="1" i="1" smtClean="0">
                          <a:latin typeface="Cambria Math" panose="02040503050406030204" pitchFamily="18" charset="0"/>
                        </a:rPr>
                        <m:t>=</m:t>
                      </m:r>
                      <m:d>
                        <m:dPr>
                          <m:ctrlPr>
                            <a:rPr lang="en-US" sz="1800" b="1"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.7</m:t>
                                </m:r>
                              </m:e>
                            </m:mr>
                            <m:mr>
                              <m:e>
                                <m:r>
                                  <a:rPr lang="en-US" sz="1800" i="1">
                                    <a:latin typeface="Cambria Math" panose="02040503050406030204" pitchFamily="18" charset="0"/>
                                  </a:rPr>
                                  <m:t>0.3</m:t>
                                </m:r>
                              </m:e>
                            </m:mr>
                          </m:m>
                        </m:e>
                      </m:d>
                    </m:oMath>
                  </m:oMathPara>
                </a14:m>
                <a:endParaRPr lang="en-US" sz="1800" dirty="0">
                  <a:latin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2C9B50E6-716C-2E71-BB40-D8C6F6FBC461}"/>
                  </a:ext>
                </a:extLst>
              </p:cNvPr>
              <p:cNvSpPr txBox="1">
                <a:spLocks noRot="1" noChangeAspect="1" noMove="1" noResize="1" noEditPoints="1" noAdjustHandles="1" noChangeArrowheads="1" noChangeShapeType="1" noTextEdit="1"/>
              </p:cNvSpPr>
              <p:nvPr/>
            </p:nvSpPr>
            <p:spPr bwMode="auto">
              <a:xfrm>
                <a:off x="1610911" y="4808353"/>
                <a:ext cx="3496992" cy="610936"/>
              </a:xfrm>
              <a:prstGeom prst="rect">
                <a:avLst/>
              </a:prstGeom>
              <a:blipFill>
                <a:blip r:embed="rId8"/>
                <a:stretch>
                  <a:fillRect b="-4082"/>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077FFD96-A74F-0F58-959F-D0CE4C285558}"/>
              </a:ext>
            </a:extLst>
          </p:cNvPr>
          <p:cNvSpPr txBox="1"/>
          <p:nvPr/>
        </p:nvSpPr>
        <p:spPr bwMode="auto">
          <a:xfrm>
            <a:off x="607783" y="5789841"/>
            <a:ext cx="54726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solidFill>
                  <a:srgbClr val="FF0000"/>
                </a:solidFill>
                <a:latin typeface="Times New Roman" panose="02020603050405020304" pitchFamily="18" charset="0"/>
              </a:rPr>
              <a:t>一個矩陣的本徵值與本徵向量就足夠能代表該矩陣</a:t>
            </a:r>
            <a:r>
              <a:rPr lang="en-US" sz="1800" dirty="0">
                <a:solidFill>
                  <a:srgbClr val="FF0000"/>
                </a:solidFill>
                <a:latin typeface="Times New Roman" panose="02020603050405020304" pitchFamily="18" charset="0"/>
              </a:rPr>
              <a:t>。</a:t>
            </a:r>
          </a:p>
        </p:txBody>
      </p:sp>
      <p:sp>
        <p:nvSpPr>
          <p:cNvPr id="23" name="TextBox 22">
            <a:extLst>
              <a:ext uri="{FF2B5EF4-FFF2-40B4-BE49-F238E27FC236}">
                <a16:creationId xmlns:a16="http://schemas.microsoft.com/office/drawing/2014/main" id="{78DDF0BF-67DE-AF02-4124-96273015E1A5}"/>
              </a:ext>
            </a:extLst>
          </p:cNvPr>
          <p:cNvSpPr txBox="1"/>
          <p:nvPr/>
        </p:nvSpPr>
        <p:spPr bwMode="auto">
          <a:xfrm>
            <a:off x="671436" y="3746871"/>
            <a:ext cx="30500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For example:</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AF0C71D-5159-59EA-FC2B-2C34EB2AC0D4}"/>
                  </a:ext>
                </a:extLst>
              </p:cNvPr>
              <p:cNvSpPr txBox="1"/>
              <p:nvPr/>
            </p:nvSpPr>
            <p:spPr bwMode="auto">
              <a:xfrm>
                <a:off x="616061" y="1180119"/>
                <a:ext cx="7594604" cy="38151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These are two equations for two unknowns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r>
                          <a:rPr lang="en-US" sz="1800" b="0" i="1" smtClean="0">
                            <a:latin typeface="Cambria Math" panose="02040503050406030204" pitchFamily="18" charset="0"/>
                          </a:rPr>
                          <m:t>,2</m:t>
                        </m:r>
                      </m:sub>
                    </m:sSub>
                  </m:oMath>
                </a14:m>
                <a:r>
                  <a:rPr lang="en-US" sz="1800" dirty="0">
                    <a:latin typeface="Times New Roman" panose="02020603050405020304" pitchFamily="18" charset="0"/>
                  </a:rPr>
                  <a:t>. </a:t>
                </a:r>
              </a:p>
            </p:txBody>
          </p:sp>
        </mc:Choice>
        <mc:Fallback xmlns="">
          <p:sp>
            <p:nvSpPr>
              <p:cNvPr id="24" name="TextBox 23">
                <a:extLst>
                  <a:ext uri="{FF2B5EF4-FFF2-40B4-BE49-F238E27FC236}">
                    <a16:creationId xmlns:a16="http://schemas.microsoft.com/office/drawing/2014/main" id="{6AF0C71D-5159-59EA-FC2B-2C34EB2AC0D4}"/>
                  </a:ext>
                </a:extLst>
              </p:cNvPr>
              <p:cNvSpPr txBox="1">
                <a:spLocks noRot="1" noChangeAspect="1" noMove="1" noResize="1" noEditPoints="1" noAdjustHandles="1" noChangeArrowheads="1" noChangeShapeType="1" noTextEdit="1"/>
              </p:cNvSpPr>
              <p:nvPr/>
            </p:nvSpPr>
            <p:spPr bwMode="auto">
              <a:xfrm>
                <a:off x="616061" y="1180119"/>
                <a:ext cx="7594604" cy="381515"/>
              </a:xfrm>
              <a:prstGeom prst="rect">
                <a:avLst/>
              </a:prstGeom>
              <a:blipFill>
                <a:blip r:embed="rId9"/>
                <a:stretch>
                  <a:fillRect l="-668"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B9D5439-BB46-B323-3027-6A57F542E4BE}"/>
                  </a:ext>
                </a:extLst>
              </p:cNvPr>
              <p:cNvSpPr txBox="1"/>
              <p:nvPr/>
            </p:nvSpPr>
            <p:spPr bwMode="auto">
              <a:xfrm>
                <a:off x="1595906" y="2540939"/>
                <a:ext cx="1719700" cy="369332"/>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r>
                        <a:rPr lang="en-US" sz="1800" b="1" i="1" smtClean="0">
                          <a:latin typeface="Cambria Math" panose="02040503050406030204" pitchFamily="18" charset="0"/>
                        </a:rPr>
                        <m:t>=</m:t>
                      </m:r>
                      <m:r>
                        <a:rPr lang="en-US" sz="1800" b="0" i="1" smtClean="0">
                          <a:latin typeface="Cambria Math" panose="02040503050406030204" pitchFamily="18" charset="0"/>
                        </a:rPr>
                        <m:t>1</m:t>
                      </m:r>
                      <m:r>
                        <a:rPr lang="en-US" sz="1800" b="1" i="1" smtClean="0">
                          <a:latin typeface="Cambria Math" panose="02040503050406030204" pitchFamily="18" charset="0"/>
                        </a:rPr>
                        <m:t>, </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2</m:t>
                          </m:r>
                        </m:sub>
                      </m:sSub>
                      <m:r>
                        <a:rPr lang="en-US" sz="1800" b="0" i="1" smtClean="0">
                          <a:latin typeface="Cambria Math" panose="02040503050406030204" pitchFamily="18" charset="0"/>
                        </a:rPr>
                        <m:t>=0.2</m:t>
                      </m:r>
                    </m:oMath>
                  </m:oMathPara>
                </a14:m>
                <a:endParaRPr lang="en-US" sz="1800" dirty="0">
                  <a:latin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AB9D5439-BB46-B323-3027-6A57F542E4BE}"/>
                  </a:ext>
                </a:extLst>
              </p:cNvPr>
              <p:cNvSpPr txBox="1">
                <a:spLocks noRot="1" noChangeAspect="1" noMove="1" noResize="1" noEditPoints="1" noAdjustHandles="1" noChangeArrowheads="1" noChangeShapeType="1" noTextEdit="1"/>
              </p:cNvSpPr>
              <p:nvPr/>
            </p:nvSpPr>
            <p:spPr bwMode="auto">
              <a:xfrm>
                <a:off x="1595906" y="2540939"/>
                <a:ext cx="1719700" cy="369332"/>
              </a:xfrm>
              <a:prstGeom prst="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671FC2D-D551-A0A7-24A8-DE219CFC6B2F}"/>
                  </a:ext>
                </a:extLst>
              </p:cNvPr>
              <p:cNvSpPr txBox="1"/>
              <p:nvPr/>
            </p:nvSpPr>
            <p:spPr bwMode="auto">
              <a:xfrm>
                <a:off x="3429915" y="2550444"/>
                <a:ext cx="1897832" cy="387927"/>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𝑿</m:t>
                      </m:r>
                      <m:r>
                        <a:rPr lang="en-US" sz="1800" b="1" i="1" smtClean="0">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b="1" i="1" smtClean="0">
                          <a:latin typeface="Cambria Math" panose="02040503050406030204" pitchFamily="18" charset="0"/>
                        </a:rPr>
                        <m:t>+</m:t>
                      </m:r>
                      <m:r>
                        <a:rPr lang="en-US" sz="1800" b="0" i="1" smtClean="0">
                          <a:latin typeface="Cambria Math" panose="02040503050406030204" pitchFamily="18" charset="0"/>
                        </a:rPr>
                        <m:t>2</m:t>
                      </m:r>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p>
                    </m:oMath>
                  </m:oMathPara>
                </a14:m>
                <a:endParaRPr lang="en-US" sz="1800" dirty="0">
                  <a:latin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6671FC2D-D551-A0A7-24A8-DE219CFC6B2F}"/>
                  </a:ext>
                </a:extLst>
              </p:cNvPr>
              <p:cNvSpPr txBox="1">
                <a:spLocks noRot="1" noChangeAspect="1" noMove="1" noResize="1" noEditPoints="1" noAdjustHandles="1" noChangeArrowheads="1" noChangeShapeType="1" noTextEdit="1"/>
              </p:cNvSpPr>
              <p:nvPr/>
            </p:nvSpPr>
            <p:spPr bwMode="auto">
              <a:xfrm>
                <a:off x="3429915" y="2550444"/>
                <a:ext cx="1897832" cy="387927"/>
              </a:xfrm>
              <a:prstGeom prst="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6685A35-E383-A465-F35D-E56F82785201}"/>
                  </a:ext>
                </a:extLst>
              </p:cNvPr>
              <p:cNvSpPr txBox="1"/>
              <p:nvPr/>
            </p:nvSpPr>
            <p:spPr bwMode="auto">
              <a:xfrm>
                <a:off x="594489" y="1447612"/>
                <a:ext cx="7808162"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en-US" sz="1800" dirty="0">
                    <a:latin typeface="Times New Roman" panose="02020603050405020304" pitchFamily="18" charset="0"/>
                  </a:rPr>
                  <a:t>As long as </a:t>
                </a:r>
                <a14:m>
                  <m:oMath xmlns:m="http://schemas.openxmlformats.org/officeDocument/2006/math">
                    <m:sSup>
                      <m:sSupPr>
                        <m:ctrlPr>
                          <a:rPr lang="en-US" altLang="zh-TW" sz="1800" i="1" smtClean="0">
                            <a:solidFill>
                              <a:schemeClr val="tx1"/>
                            </a:solidFill>
                            <a:latin typeface="Cambria Math" panose="02040503050406030204" pitchFamily="18" charset="0"/>
                          </a:rPr>
                        </m:ctrlPr>
                      </m:sSupPr>
                      <m:e>
                        <m:r>
                          <a:rPr lang="en-US" altLang="zh-TW" sz="1800" b="1" i="1">
                            <a:solidFill>
                              <a:schemeClr val="tx1"/>
                            </a:solidFill>
                            <a:latin typeface="Cambria Math" panose="02040503050406030204" pitchFamily="18" charset="0"/>
                          </a:rPr>
                          <m:t>𝒂</m:t>
                        </m:r>
                      </m:e>
                      <m:sup>
                        <m:d>
                          <m:dPr>
                            <m:ctrlPr>
                              <a:rPr lang="en-US" altLang="zh-TW" sz="1800" i="1">
                                <a:solidFill>
                                  <a:schemeClr val="tx1"/>
                                </a:solidFill>
                                <a:latin typeface="Cambria Math" panose="02040503050406030204" pitchFamily="18" charset="0"/>
                              </a:rPr>
                            </m:ctrlPr>
                          </m:dPr>
                          <m:e>
                            <m:r>
                              <a:rPr lang="en-US" altLang="zh-TW" sz="1800" i="1">
                                <a:solidFill>
                                  <a:schemeClr val="tx1"/>
                                </a:solidFill>
                                <a:latin typeface="Cambria Math" panose="02040503050406030204" pitchFamily="18" charset="0"/>
                              </a:rPr>
                              <m:t>1</m:t>
                            </m:r>
                          </m:e>
                        </m:d>
                      </m:sup>
                    </m:sSup>
                    <m:r>
                      <a:rPr lang="en-US" altLang="zh-TW" sz="1800" i="1">
                        <a:solidFill>
                          <a:schemeClr val="tx1"/>
                        </a:solidFill>
                        <a:latin typeface="Cambria Math" panose="02040503050406030204" pitchFamily="18" charset="0"/>
                      </a:rPr>
                      <m:t> </m:t>
                    </m:r>
                  </m:oMath>
                </a14:m>
                <a:r>
                  <a:rPr lang="en-US" sz="1800" dirty="0">
                    <a:solidFill>
                      <a:schemeClr val="tx1"/>
                    </a:solidFill>
                    <a:latin typeface="Times New Roman" panose="02020603050405020304" pitchFamily="18" charset="0"/>
                  </a:rPr>
                  <a:t>and </a:t>
                </a:r>
                <a14:m>
                  <m:oMath xmlns:m="http://schemas.openxmlformats.org/officeDocument/2006/math">
                    <m:sSup>
                      <m:sSupPr>
                        <m:ctrlPr>
                          <a:rPr lang="en-US" altLang="zh-TW" sz="1800" i="1">
                            <a:solidFill>
                              <a:schemeClr val="tx1"/>
                            </a:solidFill>
                            <a:latin typeface="Cambria Math" panose="02040503050406030204" pitchFamily="18" charset="0"/>
                          </a:rPr>
                        </m:ctrlPr>
                      </m:sSupPr>
                      <m:e>
                        <m:r>
                          <a:rPr lang="en-US" altLang="zh-TW" sz="1800" b="1" i="1">
                            <a:solidFill>
                              <a:schemeClr val="tx1"/>
                            </a:solidFill>
                            <a:latin typeface="Cambria Math" panose="02040503050406030204" pitchFamily="18" charset="0"/>
                          </a:rPr>
                          <m:t>𝒂</m:t>
                        </m:r>
                      </m:e>
                      <m:sup>
                        <m:d>
                          <m:dPr>
                            <m:ctrlPr>
                              <a:rPr lang="en-US" altLang="zh-TW" sz="1800" i="1">
                                <a:solidFill>
                                  <a:schemeClr val="tx1"/>
                                </a:solidFill>
                                <a:latin typeface="Cambria Math" panose="02040503050406030204" pitchFamily="18" charset="0"/>
                              </a:rPr>
                            </m:ctrlPr>
                          </m:dPr>
                          <m:e>
                            <m:r>
                              <a:rPr lang="en-US" altLang="zh-TW" sz="1800" i="1">
                                <a:solidFill>
                                  <a:schemeClr val="tx1"/>
                                </a:solidFill>
                                <a:latin typeface="Cambria Math" panose="02040503050406030204" pitchFamily="18" charset="0"/>
                              </a:rPr>
                              <m:t>2</m:t>
                            </m:r>
                          </m:e>
                        </m:d>
                      </m:sup>
                    </m:sSup>
                  </m:oMath>
                </a14:m>
                <a:r>
                  <a:rPr lang="en-US" sz="1800" dirty="0">
                    <a:latin typeface="Times New Roman" panose="02020603050405020304" pitchFamily="18" charset="0"/>
                  </a:rPr>
                  <a:t> are not in the same directions,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1,2</m:t>
                        </m:r>
                      </m:sub>
                    </m:sSub>
                  </m:oMath>
                </a14:m>
                <a:r>
                  <a:rPr lang="en-US" sz="1800" dirty="0">
                    <a:latin typeface="Times New Roman" panose="02020603050405020304" pitchFamily="18" charset="0"/>
                  </a:rPr>
                  <a:t> can be solved</a:t>
                </a:r>
                <a:r>
                  <a:rPr lang="en-US" sz="2400" dirty="0">
                    <a:latin typeface="Times New Roman" panose="02020603050405020304" pitchFamily="18" charset="0"/>
                  </a:rPr>
                  <a:t>.</a:t>
                </a:r>
                <a:endParaRPr lang="en-US"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D6685A35-E383-A465-F35D-E56F82785201}"/>
                  </a:ext>
                </a:extLst>
              </p:cNvPr>
              <p:cNvSpPr txBox="1">
                <a:spLocks noRot="1" noChangeAspect="1" noMove="1" noResize="1" noEditPoints="1" noAdjustHandles="1" noChangeArrowheads="1" noChangeShapeType="1" noTextEdit="1"/>
              </p:cNvSpPr>
              <p:nvPr/>
            </p:nvSpPr>
            <p:spPr bwMode="auto">
              <a:xfrm>
                <a:off x="594489" y="1447612"/>
                <a:ext cx="7808162" cy="461665"/>
              </a:xfrm>
              <a:prstGeom prst="rect">
                <a:avLst/>
              </a:prstGeom>
              <a:blipFill>
                <a:blip r:embed="rId12"/>
                <a:stretch>
                  <a:fillRect l="-813" t="-10526" b="-289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13131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P spid="13" grpId="0" animBg="1"/>
      <p:bldP spid="14" grpId="0" animBg="1"/>
      <p:bldP spid="15" grpId="0" animBg="1"/>
      <p:bldP spid="3" grpId="0"/>
      <p:bldP spid="23" grpId="0"/>
      <p:bldP spid="27" grpId="0" animBg="1"/>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32F83D0-2AAD-1C99-104A-261DCBA45834}"/>
                  </a:ext>
                </a:extLst>
              </p:cNvPr>
              <p:cNvSpPr txBox="1"/>
              <p:nvPr/>
            </p:nvSpPr>
            <p:spPr bwMode="auto">
              <a:xfrm>
                <a:off x="441230" y="2696138"/>
                <a:ext cx="5426914" cy="673326"/>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800" b="1" i="1" smtClean="0">
                              <a:latin typeface="Cambria Math" panose="02040503050406030204" pitchFamily="18" charset="0"/>
                            </a:rPr>
                          </m:ctrlPr>
                        </m:sSupPr>
                        <m:e>
                          <m:r>
                            <a:rPr lang="en-US" sz="1800" b="1" i="1">
                              <a:latin typeface="Cambria Math" panose="02040503050406030204" pitchFamily="18" charset="0"/>
                            </a:rPr>
                            <m:t>𝑨</m:t>
                          </m:r>
                        </m:e>
                        <m:sup>
                          <m:r>
                            <a:rPr lang="en-US" sz="1800" i="1">
                              <a:latin typeface="Cambria Math" panose="02040503050406030204" pitchFamily="18" charset="0"/>
                            </a:rPr>
                            <m:t>100</m:t>
                          </m:r>
                        </m:sup>
                      </m:sSup>
                      <m:d>
                        <m:dPr>
                          <m:ctrlPr>
                            <a:rPr lang="en-US" sz="1800" b="1" i="1" dirty="0">
                              <a:latin typeface="Cambria Math" panose="02040503050406030204" pitchFamily="18" charset="0"/>
                              <a:ea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.8</m:t>
                                </m:r>
                              </m:e>
                            </m:mr>
                            <m:mr>
                              <m:e>
                                <m:r>
                                  <a:rPr lang="en-US" sz="1800" i="1">
                                    <a:latin typeface="Cambria Math" panose="02040503050406030204" pitchFamily="18" charset="0"/>
                                  </a:rPr>
                                  <m:t>0.2</m:t>
                                </m:r>
                              </m:e>
                            </m:mr>
                          </m:m>
                        </m:e>
                      </m:d>
                      <m:r>
                        <a:rPr lang="en-US" sz="1800" b="1" i="1">
                          <a:latin typeface="Cambria Math" panose="02040503050406030204" pitchFamily="18" charset="0"/>
                        </a:rPr>
                        <m:t>=</m:t>
                      </m:r>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1</m:t>
                          </m:r>
                        </m:e>
                        <m:sup>
                          <m:r>
                            <a:rPr lang="en-US" sz="1800" b="0" i="1" smtClean="0">
                              <a:latin typeface="Cambria Math" panose="02040503050406030204" pitchFamily="18" charset="0"/>
                            </a:rPr>
                            <m:t>100</m:t>
                          </m:r>
                        </m:sup>
                      </m:sSup>
                      <m:d>
                        <m:dPr>
                          <m:ctrlPr>
                            <a:rPr lang="en-US" sz="1800" b="1"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.6</m:t>
                                </m:r>
                              </m:e>
                            </m:mr>
                            <m:mr>
                              <m:e>
                                <m:r>
                                  <a:rPr lang="en-US" sz="1800" i="1">
                                    <a:latin typeface="Cambria Math" panose="02040503050406030204" pitchFamily="18" charset="0"/>
                                  </a:rPr>
                                  <m:t>0.4</m:t>
                                </m:r>
                              </m:e>
                            </m:mr>
                          </m:m>
                        </m:e>
                      </m:d>
                      <m:r>
                        <a:rPr lang="en-US" sz="1800" b="1" i="1" smtClean="0">
                          <a:latin typeface="Cambria Math" panose="02040503050406030204" pitchFamily="18" charset="0"/>
                        </a:rPr>
                        <m:t>+</m:t>
                      </m:r>
                      <m:sSup>
                        <m:sSupPr>
                          <m:ctrlPr>
                            <a:rPr lang="en-US" sz="1800" i="1" dirty="0" smtClean="0">
                              <a:latin typeface="Cambria Math" panose="02040503050406030204" pitchFamily="18" charset="0"/>
                              <a:ea typeface="Cambria Math" panose="02040503050406030204" pitchFamily="18" charset="0"/>
                            </a:rPr>
                          </m:ctrlPr>
                        </m:sSupPr>
                        <m:e>
                          <m:d>
                            <m:dPr>
                              <m:ctrlPr>
                                <a:rPr lang="en-US" sz="1800" i="1" dirty="0" smtClean="0">
                                  <a:latin typeface="Cambria Math" panose="02040503050406030204" pitchFamily="18" charset="0"/>
                                  <a:ea typeface="Cambria Math" panose="02040503050406030204" pitchFamily="18" charset="0"/>
                                </a:rPr>
                              </m:ctrlPr>
                            </m:dPr>
                            <m:e>
                              <m:f>
                                <m:fPr>
                                  <m:ctrlPr>
                                    <a:rPr lang="en-US" sz="1800" i="1">
                                      <a:latin typeface="Cambria Math" panose="02040503050406030204" pitchFamily="18" charset="0"/>
                                    </a:rPr>
                                  </m:ctrlPr>
                                </m:fPr>
                                <m:num>
                                  <m:r>
                                    <a:rPr lang="en-US" sz="1800" b="0" i="1">
                                      <a:latin typeface="Cambria Math" panose="02040503050406030204" pitchFamily="18" charset="0"/>
                                    </a:rPr>
                                    <m:t>1</m:t>
                                  </m:r>
                                </m:num>
                                <m:den>
                                  <m:r>
                                    <a:rPr lang="en-US" sz="1800" b="0" i="1">
                                      <a:latin typeface="Cambria Math" panose="02040503050406030204" pitchFamily="18" charset="0"/>
                                    </a:rPr>
                                    <m:t>2</m:t>
                                  </m:r>
                                </m:den>
                              </m:f>
                            </m:e>
                          </m:d>
                        </m:e>
                        <m:sup>
                          <m:r>
                            <a:rPr lang="en-US" sz="1800" b="0" i="1" dirty="0" smtClean="0">
                              <a:latin typeface="Cambria Math" panose="02040503050406030204" pitchFamily="18" charset="0"/>
                              <a:ea typeface="Cambria Math" panose="02040503050406030204" pitchFamily="18" charset="0"/>
                            </a:rPr>
                            <m:t>100</m:t>
                          </m:r>
                        </m:sup>
                      </m:sSup>
                      <m:r>
                        <a:rPr lang="en-US" sz="1800" b="0" i="1" dirty="0" smtClean="0">
                          <a:latin typeface="Cambria Math" panose="02040503050406030204" pitchFamily="18" charset="0"/>
                          <a:ea typeface="Cambria Math" panose="02040503050406030204" pitchFamily="18" charset="0"/>
                        </a:rPr>
                        <m:t>0.</m:t>
                      </m:r>
                      <m:r>
                        <a:rPr lang="en-US" sz="1800" i="1">
                          <a:latin typeface="Cambria Math" panose="02040503050406030204" pitchFamily="18" charset="0"/>
                        </a:rPr>
                        <m:t>2</m:t>
                      </m:r>
                      <m:r>
                        <a:rPr lang="en-US" sz="1800" b="1" dirty="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a:rPr lang="en-US" sz="1800" i="1">
                                    <a:latin typeface="Cambria Math" panose="02040503050406030204" pitchFamily="18" charset="0"/>
                                  </a:rPr>
                                  <m:t>1</m:t>
                                </m:r>
                              </m:e>
                            </m:mr>
                            <m:mr>
                              <m:e>
                                <m:r>
                                  <a:rPr lang="en-US" sz="1800" i="1">
                                    <a:latin typeface="Cambria Math" panose="02040503050406030204" pitchFamily="18" charset="0"/>
                                  </a:rPr>
                                  <m:t>−1</m:t>
                                </m:r>
                              </m:e>
                            </m:mr>
                          </m:m>
                        </m:e>
                      </m:d>
                      <m:r>
                        <a:rPr lang="en-US" sz="1800" b="1" i="1" smtClean="0">
                          <a:latin typeface="Cambria Math" panose="02040503050406030204" pitchFamily="18" charset="0"/>
                          <a:ea typeface="Cambria Math" panose="02040503050406030204" pitchFamily="18" charset="0"/>
                        </a:rPr>
                        <m:t>~</m:t>
                      </m:r>
                      <m:d>
                        <m:dPr>
                          <m:ctrlPr>
                            <a:rPr lang="en-US" sz="1800" b="1"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.6</m:t>
                                </m:r>
                              </m:e>
                            </m:mr>
                            <m:mr>
                              <m:e>
                                <m:r>
                                  <a:rPr lang="en-US" sz="1800" i="1">
                                    <a:latin typeface="Cambria Math" panose="02040503050406030204" pitchFamily="18" charset="0"/>
                                  </a:rPr>
                                  <m:t>0.4</m:t>
                                </m:r>
                              </m:e>
                            </m:mr>
                          </m:m>
                        </m:e>
                      </m:d>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032F83D0-2AAD-1C99-104A-261DCBA45834}"/>
                  </a:ext>
                </a:extLst>
              </p:cNvPr>
              <p:cNvSpPr txBox="1">
                <a:spLocks noRot="1" noChangeAspect="1" noMove="1" noResize="1" noEditPoints="1" noAdjustHandles="1" noChangeArrowheads="1" noChangeShapeType="1" noTextEdit="1"/>
              </p:cNvSpPr>
              <p:nvPr/>
            </p:nvSpPr>
            <p:spPr bwMode="auto">
              <a:xfrm>
                <a:off x="441230" y="2696138"/>
                <a:ext cx="5426914" cy="673326"/>
              </a:xfrm>
              <a:prstGeom prst="rect">
                <a:avLst/>
              </a:prstGeom>
              <a:blipFill>
                <a:blip r:embed="rId2"/>
                <a:stretch>
                  <a:fillRect b="-370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B598F26-B403-6BB7-3CB6-8179CB636880}"/>
                  </a:ext>
                </a:extLst>
              </p:cNvPr>
              <p:cNvSpPr txBox="1"/>
              <p:nvPr/>
            </p:nvSpPr>
            <p:spPr bwMode="auto">
              <a:xfrm>
                <a:off x="441230" y="2119092"/>
                <a:ext cx="5106719" cy="301621"/>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b="1" i="1" smtClean="0">
                              <a:latin typeface="Cambria Math" panose="02040503050406030204" pitchFamily="18" charset="0"/>
                            </a:rPr>
                          </m:ctrlPr>
                        </m:sSupPr>
                        <m:e>
                          <m:r>
                            <a:rPr lang="en-US" sz="1800" b="1" i="1">
                              <a:latin typeface="Cambria Math" panose="02040503050406030204" pitchFamily="18" charset="0"/>
                            </a:rPr>
                            <m:t>𝑨</m:t>
                          </m:r>
                        </m:e>
                        <m:sup>
                          <m:r>
                            <a:rPr lang="en-US" sz="1800" b="0" i="1">
                              <a:latin typeface="Cambria Math" panose="02040503050406030204" pitchFamily="18" charset="0"/>
                            </a:rPr>
                            <m:t>𝑛</m:t>
                          </m:r>
                        </m:sup>
                      </m:sSup>
                      <m:r>
                        <a:rPr lang="en-US" sz="1800" b="1" i="1" smtClean="0">
                          <a:latin typeface="Cambria Math" panose="02040503050406030204" pitchFamily="18" charset="0"/>
                        </a:rPr>
                        <m:t>𝑿</m:t>
                      </m:r>
                      <m:r>
                        <a:rPr lang="en-US" altLang="zh-TW"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sSup>
                        <m:sSupPr>
                          <m:ctrlPr>
                            <a:rPr lang="en-US" sz="1800" b="1" i="1">
                              <a:latin typeface="Cambria Math" panose="02040503050406030204" pitchFamily="18" charset="0"/>
                            </a:rPr>
                          </m:ctrlPr>
                        </m:sSupPr>
                        <m:e>
                          <m:r>
                            <a:rPr lang="en-US" sz="1800" b="1" i="1">
                              <a:latin typeface="Cambria Math" panose="02040503050406030204" pitchFamily="18" charset="0"/>
                            </a:rPr>
                            <m:t>𝑨</m:t>
                          </m:r>
                        </m:e>
                        <m:sup>
                          <m:r>
                            <a:rPr lang="en-US" sz="1800" b="0" i="1">
                              <a:latin typeface="Cambria Math" panose="02040503050406030204" pitchFamily="18" charset="0"/>
                            </a:rPr>
                            <m:t>𝑛</m:t>
                          </m:r>
                        </m:sup>
                      </m:sSup>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b="0" i="1" smtClean="0">
                              <a:latin typeface="Cambria Math" panose="02040503050406030204" pitchFamily="18" charset="0"/>
                            </a:rPr>
                            <m:t>2</m:t>
                          </m:r>
                        </m:sub>
                      </m:sSub>
                      <m:sSup>
                        <m:sSupPr>
                          <m:ctrlPr>
                            <a:rPr lang="en-US" sz="1800" b="1" i="1">
                              <a:latin typeface="Cambria Math" panose="02040503050406030204" pitchFamily="18" charset="0"/>
                            </a:rPr>
                          </m:ctrlPr>
                        </m:sSupPr>
                        <m:e>
                          <m:r>
                            <a:rPr lang="en-US" sz="1800" b="1" i="1">
                              <a:latin typeface="Cambria Math" panose="02040503050406030204" pitchFamily="18" charset="0"/>
                            </a:rPr>
                            <m:t>𝑨</m:t>
                          </m:r>
                        </m:e>
                        <m:sup>
                          <m:r>
                            <a:rPr lang="en-US" sz="1800" b="0" i="1">
                              <a:latin typeface="Cambria Math" panose="02040503050406030204" pitchFamily="18" charset="0"/>
                            </a:rPr>
                            <m:t>𝑛</m:t>
                          </m:r>
                        </m:sup>
                      </m:sSup>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p>
                      <m:r>
                        <a:rPr lang="en-US" sz="1800" b="1"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sSubSup>
                        <m:sSubSupPr>
                          <m:ctrlPr>
                            <a:rPr lang="en-US" sz="1800" i="1">
                              <a:latin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up>
                          <m:r>
                            <a:rPr lang="en-US" sz="1800" i="1">
                              <a:latin typeface="Cambria Math" panose="02040503050406030204" pitchFamily="18" charset="0"/>
                            </a:rPr>
                            <m:t>𝑛</m:t>
                          </m:r>
                        </m:sup>
                      </m:sSubSup>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2</m:t>
                          </m:r>
                        </m:sub>
                      </m:sSub>
                      <m:sSubSup>
                        <m:sSubSupPr>
                          <m:ctrlPr>
                            <a:rPr lang="en-US" sz="1800" i="1">
                              <a:latin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2</m:t>
                          </m:r>
                        </m:sub>
                        <m:sup>
                          <m:r>
                            <a:rPr lang="en-US" sz="1800" i="1">
                              <a:latin typeface="Cambria Math" panose="02040503050406030204" pitchFamily="18" charset="0"/>
                            </a:rPr>
                            <m:t>𝑛</m:t>
                          </m:r>
                        </m:sup>
                      </m:sSubSup>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p>
                    </m:oMath>
                  </m:oMathPara>
                </a14:m>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9B598F26-B403-6BB7-3CB6-8179CB636880}"/>
                  </a:ext>
                </a:extLst>
              </p:cNvPr>
              <p:cNvSpPr txBox="1">
                <a:spLocks noRot="1" noChangeAspect="1" noMove="1" noResize="1" noEditPoints="1" noAdjustHandles="1" noChangeArrowheads="1" noChangeShapeType="1" noTextEdit="1"/>
              </p:cNvSpPr>
              <p:nvPr/>
            </p:nvSpPr>
            <p:spPr bwMode="auto">
              <a:xfrm>
                <a:off x="441230" y="2119092"/>
                <a:ext cx="5106719" cy="301621"/>
              </a:xfrm>
              <a:prstGeom prst="rect">
                <a:avLst/>
              </a:prstGeom>
              <a:blipFill>
                <a:blip r:embed="rId3"/>
                <a:stretch>
                  <a:fillRect b="-1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7BFFE8C-4208-DBD4-08BF-E6BE0EA23FD7}"/>
                  </a:ext>
                </a:extLst>
              </p:cNvPr>
              <p:cNvSpPr txBox="1"/>
              <p:nvPr/>
            </p:nvSpPr>
            <p:spPr bwMode="auto">
              <a:xfrm>
                <a:off x="287016" y="3456817"/>
                <a:ext cx="839644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This matrix is called a Markov matrix, with an eigenvalue </a:t>
                </a:r>
                <a14:m>
                  <m:oMath xmlns:m="http://schemas.openxmlformats.org/officeDocument/2006/math">
                    <m:r>
                      <a:rPr lang="en-US" sz="1800" b="0" i="1" smtClean="0">
                        <a:latin typeface="Cambria Math" panose="02040503050406030204" pitchFamily="18" charset="0"/>
                      </a:rPr>
                      <m:t>=1</m:t>
                    </m:r>
                  </m:oMath>
                </a14:m>
                <a:r>
                  <a:rPr lang="en-US" sz="1800" dirty="0">
                    <a:latin typeface="Times New Roman" panose="02020603050405020304" pitchFamily="18" charset="0"/>
                  </a:rPr>
                  <a:t>, the other </a:t>
                </a:r>
                <a14:m>
                  <m:oMath xmlns:m="http://schemas.openxmlformats.org/officeDocument/2006/math">
                    <m:r>
                      <a:rPr lang="en-US" sz="1800" b="0" i="1" dirty="0" smtClean="0">
                        <a:latin typeface="Cambria Math" panose="02040503050406030204" pitchFamily="18" charset="0"/>
                      </a:rPr>
                      <m:t>&lt;1</m:t>
                    </m:r>
                  </m:oMath>
                </a14:m>
                <a:r>
                  <a:rPr lang="en-US" sz="1800" dirty="0">
                    <a:latin typeface="Times New Roman" panose="02020603050405020304" pitchFamily="18" charset="0"/>
                  </a:rPr>
                  <a:t>.</a:t>
                </a:r>
              </a:p>
            </p:txBody>
          </p:sp>
        </mc:Choice>
        <mc:Fallback xmlns="">
          <p:sp>
            <p:nvSpPr>
              <p:cNvPr id="8" name="TextBox 7">
                <a:extLst>
                  <a:ext uri="{FF2B5EF4-FFF2-40B4-BE49-F238E27FC236}">
                    <a16:creationId xmlns:a16="http://schemas.microsoft.com/office/drawing/2014/main" id="{F7BFFE8C-4208-DBD4-08BF-E6BE0EA23FD7}"/>
                  </a:ext>
                </a:extLst>
              </p:cNvPr>
              <p:cNvSpPr txBox="1">
                <a:spLocks noRot="1" noChangeAspect="1" noMove="1" noResize="1" noEditPoints="1" noAdjustHandles="1" noChangeArrowheads="1" noChangeShapeType="1" noTextEdit="1"/>
              </p:cNvSpPr>
              <p:nvPr/>
            </p:nvSpPr>
            <p:spPr bwMode="auto">
              <a:xfrm>
                <a:off x="287016" y="3456817"/>
                <a:ext cx="8396446" cy="369332"/>
              </a:xfrm>
              <a:prstGeom prst="rect">
                <a:avLst/>
              </a:prstGeom>
              <a:blipFill>
                <a:blip r:embed="rId4"/>
                <a:stretch>
                  <a:fillRect l="-60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5D2E2A7-82C1-986A-D5BD-4C53D3C2C65D}"/>
                  </a:ext>
                </a:extLst>
              </p:cNvPr>
              <p:cNvSpPr txBox="1"/>
              <p:nvPr/>
            </p:nvSpPr>
            <p:spPr bwMode="auto">
              <a:xfrm>
                <a:off x="287016" y="3832076"/>
                <a:ext cx="885698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The repeated action of a Markov matrix will push </a:t>
                </a:r>
                <a:r>
                  <a:rPr lang="en-US" sz="1800" dirty="0">
                    <a:solidFill>
                      <a:srgbClr val="FF0000"/>
                    </a:solidFill>
                    <a:latin typeface="Times New Roman" panose="02020603050405020304" pitchFamily="18" charset="0"/>
                  </a:rPr>
                  <a:t>any vector </a:t>
                </a:r>
                <a:r>
                  <a:rPr lang="en-US" sz="1800" dirty="0">
                    <a:latin typeface="Times New Roman" panose="02020603050405020304" pitchFamily="18" charset="0"/>
                  </a:rPr>
                  <a:t>into the eigenvector with </a:t>
                </a:r>
                <a14:m>
                  <m:oMath xmlns:m="http://schemas.openxmlformats.org/officeDocument/2006/math">
                    <m:r>
                      <m:rPr>
                        <m:sty m:val="p"/>
                      </m:rPr>
                      <a:rPr lang="el-GR" sz="1800" b="0" i="1" smtClean="0">
                        <a:latin typeface="Cambria Math" panose="02040503050406030204" pitchFamily="18" charset="0"/>
                        <a:ea typeface="Cambria Math" panose="02040503050406030204" pitchFamily="18" charset="0"/>
                      </a:rPr>
                      <m:t>λ</m:t>
                    </m:r>
                    <m:r>
                      <a:rPr lang="en-US" sz="1800" b="0" i="1" smtClean="0">
                        <a:latin typeface="Cambria Math" panose="02040503050406030204" pitchFamily="18" charset="0"/>
                      </a:rPr>
                      <m:t>=1</m:t>
                    </m:r>
                  </m:oMath>
                </a14:m>
                <a:r>
                  <a:rPr lang="en-US" sz="1800" dirty="0">
                    <a:latin typeface="Times New Roman" panose="02020603050405020304" pitchFamily="18" charset="0"/>
                  </a:rPr>
                  <a:t>.</a:t>
                </a:r>
              </a:p>
            </p:txBody>
          </p:sp>
        </mc:Choice>
        <mc:Fallback xmlns="">
          <p:sp>
            <p:nvSpPr>
              <p:cNvPr id="9" name="TextBox 8">
                <a:extLst>
                  <a:ext uri="{FF2B5EF4-FFF2-40B4-BE49-F238E27FC236}">
                    <a16:creationId xmlns:a16="http://schemas.microsoft.com/office/drawing/2014/main" id="{55D2E2A7-82C1-986A-D5BD-4C53D3C2C65D}"/>
                  </a:ext>
                </a:extLst>
              </p:cNvPr>
              <p:cNvSpPr txBox="1">
                <a:spLocks noRot="1" noChangeAspect="1" noMove="1" noResize="1" noEditPoints="1" noAdjustHandles="1" noChangeArrowheads="1" noChangeShapeType="1" noTextEdit="1"/>
              </p:cNvSpPr>
              <p:nvPr/>
            </p:nvSpPr>
            <p:spPr bwMode="auto">
              <a:xfrm>
                <a:off x="287016" y="3832076"/>
                <a:ext cx="8856984" cy="369332"/>
              </a:xfrm>
              <a:prstGeom prst="rect">
                <a:avLst/>
              </a:prstGeom>
              <a:blipFill>
                <a:blip r:embed="rId5"/>
                <a:stretch>
                  <a:fillRect l="-57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0" name="Picture 9">
            <a:extLst>
              <a:ext uri="{FF2B5EF4-FFF2-40B4-BE49-F238E27FC236}">
                <a16:creationId xmlns:a16="http://schemas.microsoft.com/office/drawing/2014/main" id="{3E5FF9F7-2F2D-D117-AB7B-10AA1429D50B}"/>
              </a:ext>
            </a:extLst>
          </p:cNvPr>
          <p:cNvPicPr>
            <a:picLocks noChangeAspect="1"/>
          </p:cNvPicPr>
          <p:nvPr/>
        </p:nvPicPr>
        <p:blipFill>
          <a:blip r:embed="rId6"/>
          <a:srcRect t="5450"/>
          <a:stretch>
            <a:fillRect/>
          </a:stretch>
        </p:blipFill>
        <p:spPr>
          <a:xfrm>
            <a:off x="1979712" y="4309937"/>
            <a:ext cx="4871256" cy="217635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7BF188D-2408-DC9C-E1ED-CB0518DFC345}"/>
                  </a:ext>
                </a:extLst>
              </p:cNvPr>
              <p:cNvSpPr txBox="1"/>
              <p:nvPr/>
            </p:nvSpPr>
            <p:spPr bwMode="auto">
              <a:xfrm>
                <a:off x="352563" y="488782"/>
                <a:ext cx="848220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solidFill>
                      <a:srgbClr val="FF0000"/>
                    </a:solidFill>
                    <a:latin typeface="Times New Roman" panose="02020603050405020304" pitchFamily="18" charset="0"/>
                  </a:rPr>
                  <a:t>Theorem: The eigenvectors </a:t>
                </a:r>
                <a14:m>
                  <m:oMath xmlns:m="http://schemas.openxmlformats.org/officeDocument/2006/math">
                    <m:r>
                      <a:rPr lang="en-US" sz="1800" b="1" i="1" smtClean="0">
                        <a:solidFill>
                          <a:srgbClr val="FF0000"/>
                        </a:solidFill>
                        <a:latin typeface="Cambria Math" panose="02040503050406030204" pitchFamily="18" charset="0"/>
                      </a:rPr>
                      <m:t>𝒂</m:t>
                    </m:r>
                  </m:oMath>
                </a14:m>
                <a:r>
                  <a:rPr lang="en-US" sz="1800" dirty="0">
                    <a:solidFill>
                      <a:srgbClr val="FF0000"/>
                    </a:solidFill>
                    <a:latin typeface="Times New Roman" panose="02020603050405020304" pitchFamily="18" charset="0"/>
                  </a:rPr>
                  <a:t> of </a:t>
                </a:r>
                <a14:m>
                  <m:oMath xmlns:m="http://schemas.openxmlformats.org/officeDocument/2006/math">
                    <m:r>
                      <a:rPr lang="en-US" sz="1800" b="1" i="1">
                        <a:solidFill>
                          <a:srgbClr val="FF0000"/>
                        </a:solidFill>
                        <a:latin typeface="Cambria Math" panose="02040503050406030204" pitchFamily="18" charset="0"/>
                      </a:rPr>
                      <m:t>𝑨</m:t>
                    </m:r>
                  </m:oMath>
                </a14:m>
                <a:r>
                  <a:rPr lang="en-US" sz="1800" dirty="0">
                    <a:solidFill>
                      <a:srgbClr val="FF0000"/>
                    </a:solidFill>
                    <a:latin typeface="Times New Roman" panose="02020603050405020304" pitchFamily="18" charset="0"/>
                  </a:rPr>
                  <a:t> are also eigenvectors of </a:t>
                </a:r>
                <a14:m>
                  <m:oMath xmlns:m="http://schemas.openxmlformats.org/officeDocument/2006/math">
                    <m:sSup>
                      <m:sSupPr>
                        <m:ctrlPr>
                          <a:rPr lang="en-US" sz="1800" b="1" i="1" smtClean="0">
                            <a:solidFill>
                              <a:srgbClr val="FF0000"/>
                            </a:solidFill>
                            <a:latin typeface="Cambria Math" panose="02040503050406030204" pitchFamily="18" charset="0"/>
                          </a:rPr>
                        </m:ctrlPr>
                      </m:sSupPr>
                      <m:e>
                        <m:r>
                          <a:rPr lang="en-US" sz="1800" b="1" i="1" smtClean="0">
                            <a:solidFill>
                              <a:srgbClr val="FF0000"/>
                            </a:solidFill>
                            <a:latin typeface="Cambria Math" panose="02040503050406030204" pitchFamily="18" charset="0"/>
                          </a:rPr>
                          <m:t>𝑨</m:t>
                        </m:r>
                      </m:e>
                      <m:sup>
                        <m:r>
                          <a:rPr lang="en-US" sz="1800" b="0" i="1" smtClean="0">
                            <a:solidFill>
                              <a:srgbClr val="FF0000"/>
                            </a:solidFill>
                            <a:latin typeface="Cambria Math" panose="02040503050406030204" pitchFamily="18" charset="0"/>
                          </a:rPr>
                          <m:t>𝑛</m:t>
                        </m:r>
                      </m:sup>
                    </m:sSup>
                  </m:oMath>
                </a14:m>
                <a:r>
                  <a:rPr lang="en-US" sz="1800" dirty="0">
                    <a:solidFill>
                      <a:srgbClr val="FF0000"/>
                    </a:solidFill>
                    <a:latin typeface="Times New Roman" panose="02020603050405020304" pitchFamily="18" charset="0"/>
                  </a:rPr>
                  <a:t> with the eigenvalue </a:t>
                </a:r>
                <a14:m>
                  <m:oMath xmlns:m="http://schemas.openxmlformats.org/officeDocument/2006/math">
                    <m:sSup>
                      <m:sSupPr>
                        <m:ctrlPr>
                          <a:rPr lang="en-US" sz="1800" i="1" smtClean="0">
                            <a:solidFill>
                              <a:srgbClr val="FF0000"/>
                            </a:solidFill>
                            <a:latin typeface="Cambria Math" panose="02040503050406030204" pitchFamily="18" charset="0"/>
                          </a:rPr>
                        </m:ctrlPr>
                      </m:sSupPr>
                      <m:e>
                        <m:r>
                          <a:rPr lang="en-US" sz="1800" i="1" smtClean="0">
                            <a:solidFill>
                              <a:srgbClr val="FF0000"/>
                            </a:solidFill>
                            <a:latin typeface="Cambria Math" panose="02040503050406030204" pitchFamily="18" charset="0"/>
                            <a:ea typeface="Cambria Math" panose="02040503050406030204" pitchFamily="18" charset="0"/>
                          </a:rPr>
                          <m:t>𝜆</m:t>
                        </m:r>
                      </m:e>
                      <m:sup>
                        <m:r>
                          <a:rPr lang="en-US" sz="1800" b="0" i="1" smtClean="0">
                            <a:solidFill>
                              <a:srgbClr val="FF0000"/>
                            </a:solidFill>
                            <a:latin typeface="Cambria Math" panose="02040503050406030204" pitchFamily="18" charset="0"/>
                          </a:rPr>
                          <m:t>𝑛</m:t>
                        </m:r>
                      </m:sup>
                    </m:sSup>
                  </m:oMath>
                </a14:m>
                <a:r>
                  <a:rPr lang="en-US" sz="1800" dirty="0">
                    <a:solidFill>
                      <a:srgbClr val="FF0000"/>
                    </a:solidFill>
                    <a:latin typeface="Times New Roman" panose="02020603050405020304" pitchFamily="18" charset="0"/>
                  </a:rPr>
                  <a:t>.</a:t>
                </a:r>
              </a:p>
            </p:txBody>
          </p:sp>
        </mc:Choice>
        <mc:Fallback xmlns="">
          <p:sp>
            <p:nvSpPr>
              <p:cNvPr id="3" name="TextBox 2">
                <a:extLst>
                  <a:ext uri="{FF2B5EF4-FFF2-40B4-BE49-F238E27FC236}">
                    <a16:creationId xmlns:a16="http://schemas.microsoft.com/office/drawing/2014/main" id="{87BF188D-2408-DC9C-E1ED-CB0518DFC345}"/>
                  </a:ext>
                </a:extLst>
              </p:cNvPr>
              <p:cNvSpPr txBox="1">
                <a:spLocks noRot="1" noChangeAspect="1" noMove="1" noResize="1" noEditPoints="1" noAdjustHandles="1" noChangeArrowheads="1" noChangeShapeType="1" noTextEdit="1"/>
              </p:cNvSpPr>
              <p:nvPr/>
            </p:nvSpPr>
            <p:spPr bwMode="auto">
              <a:xfrm>
                <a:off x="352563" y="488782"/>
                <a:ext cx="8482202" cy="369332"/>
              </a:xfrm>
              <a:prstGeom prst="rect">
                <a:avLst/>
              </a:prstGeom>
              <a:blipFill>
                <a:blip r:embed="rId7"/>
                <a:stretch>
                  <a:fillRect l="-59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84D2E8D-AC8A-2C98-805A-20605C8B4BF7}"/>
                  </a:ext>
                </a:extLst>
              </p:cNvPr>
              <p:cNvSpPr txBox="1"/>
              <p:nvPr/>
            </p:nvSpPr>
            <p:spPr bwMode="auto">
              <a:xfrm>
                <a:off x="911838" y="912408"/>
                <a:ext cx="1085233"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r>
                        <a:rPr lang="en-US" altLang="zh-TW" sz="1800" i="1" smtClean="0">
                          <a:latin typeface="Cambria Math" panose="02040503050406030204" pitchFamily="18" charset="0"/>
                          <a:ea typeface="Cambria Math" panose="02040503050406030204" pitchFamily="18" charset="0"/>
                        </a:rPr>
                        <m:t>𝜆</m:t>
                      </m:r>
                      <m:r>
                        <a:rPr lang="en-US" altLang="zh-TW" sz="1800" b="1" i="1" smtClean="0">
                          <a:latin typeface="Cambria Math" panose="02040503050406030204" pitchFamily="18" charset="0"/>
                          <a:ea typeface="Cambria Math"/>
                        </a:rPr>
                        <m:t>𝒂</m:t>
                      </m:r>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584D2E8D-AC8A-2C98-805A-20605C8B4BF7}"/>
                  </a:ext>
                </a:extLst>
              </p:cNvPr>
              <p:cNvSpPr txBox="1">
                <a:spLocks noRot="1" noChangeAspect="1" noMove="1" noResize="1" noEditPoints="1" noAdjustHandles="1" noChangeArrowheads="1" noChangeShapeType="1" noTextEdit="1"/>
              </p:cNvSpPr>
              <p:nvPr/>
            </p:nvSpPr>
            <p:spPr bwMode="auto">
              <a:xfrm>
                <a:off x="911838" y="912408"/>
                <a:ext cx="1085233" cy="276999"/>
              </a:xfrm>
              <a:prstGeom prst="rect">
                <a:avLst/>
              </a:prstGeom>
              <a:blipFill>
                <a:blip r:embed="rId8"/>
                <a:stretch>
                  <a:fillRect l="-4651" r="-2326" b="-9091"/>
                </a:stretch>
              </a:blipFill>
              <a:ln>
                <a:noFill/>
              </a:ln>
            </p:spPr>
            <p:txBody>
              <a:bodyPr/>
              <a:lstStyle/>
              <a:p>
                <a:r>
                  <a:rPr lang="en-US">
                    <a:noFill/>
                  </a:rPr>
                  <a:t> </a:t>
                </a:r>
              </a:p>
            </p:txBody>
          </p:sp>
        </mc:Fallback>
      </mc:AlternateContent>
      <p:sp>
        <p:nvSpPr>
          <p:cNvPr id="12" name="Right Arrow 11">
            <a:extLst>
              <a:ext uri="{FF2B5EF4-FFF2-40B4-BE49-F238E27FC236}">
                <a16:creationId xmlns:a16="http://schemas.microsoft.com/office/drawing/2014/main" id="{B6AC6E6F-9AF4-5DE8-248E-9C357954C0A9}"/>
              </a:ext>
            </a:extLst>
          </p:cNvPr>
          <p:cNvSpPr/>
          <p:nvPr/>
        </p:nvSpPr>
        <p:spPr>
          <a:xfrm>
            <a:off x="2129652" y="898696"/>
            <a:ext cx="312695" cy="301655"/>
          </a:xfrm>
          <a:prstGeom prst="rightArrow">
            <a:avLst/>
          </a:prstGeom>
          <a:solidFill>
            <a:srgbClr val="00B050"/>
          </a:solidFill>
          <a:ln>
            <a:noFill/>
          </a:ln>
        </p:spPr>
        <p:txBody>
          <a:bodyPr wrap="square" rtlCol="0" anchor="ctr">
            <a:spAutoFit/>
          </a:bodyPr>
          <a:lstStyle/>
          <a:p>
            <a:pPr algn="ct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370A343-B81A-B870-72A7-5727B0E8F90B}"/>
                  </a:ext>
                </a:extLst>
              </p:cNvPr>
              <p:cNvSpPr txBox="1"/>
              <p:nvPr/>
            </p:nvSpPr>
            <p:spPr bwMode="auto">
              <a:xfrm>
                <a:off x="2566953" y="913721"/>
                <a:ext cx="1321900"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b="1" i="1" smtClean="0">
                              <a:solidFill>
                                <a:schemeClr val="tx1"/>
                              </a:solidFill>
                              <a:latin typeface="Cambria Math" panose="02040503050406030204" pitchFamily="18" charset="0"/>
                            </a:rPr>
                          </m:ctrlPr>
                        </m:sSupPr>
                        <m:e>
                          <m:r>
                            <a:rPr lang="en-US" sz="1800" b="1" i="1">
                              <a:solidFill>
                                <a:schemeClr val="tx1"/>
                              </a:solidFill>
                              <a:latin typeface="Cambria Math" panose="02040503050406030204" pitchFamily="18" charset="0"/>
                            </a:rPr>
                            <m:t>𝑨</m:t>
                          </m:r>
                        </m:e>
                        <m:sup>
                          <m:r>
                            <a:rPr lang="en-US" sz="1800" b="0" i="1">
                              <a:solidFill>
                                <a:schemeClr val="tx1"/>
                              </a:solidFill>
                              <a:latin typeface="Cambria Math" panose="02040503050406030204" pitchFamily="18" charset="0"/>
                            </a:rPr>
                            <m:t>𝑛</m:t>
                          </m:r>
                        </m:sup>
                      </m:sSup>
                      <m:r>
                        <a:rPr lang="en-US" sz="1800" b="0" i="1" smtClean="0">
                          <a:solidFill>
                            <a:schemeClr val="tx1"/>
                          </a:solidFill>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sSup>
                        <m:sSupPr>
                          <m:ctrlPr>
                            <a:rPr lang="en-US" sz="1800" i="1" smtClean="0">
                              <a:solidFill>
                                <a:schemeClr val="tx1"/>
                              </a:solidFill>
                              <a:latin typeface="Cambria Math" panose="02040503050406030204" pitchFamily="18" charset="0"/>
                            </a:rPr>
                          </m:ctrlPr>
                        </m:sSupPr>
                        <m:e>
                          <m:r>
                            <a:rPr lang="en-US" sz="1800" i="1">
                              <a:solidFill>
                                <a:schemeClr val="tx1"/>
                              </a:solidFill>
                              <a:latin typeface="Cambria Math" panose="02040503050406030204" pitchFamily="18" charset="0"/>
                              <a:ea typeface="Cambria Math" panose="02040503050406030204" pitchFamily="18" charset="0"/>
                            </a:rPr>
                            <m:t>𝜆</m:t>
                          </m:r>
                        </m:e>
                        <m:sup>
                          <m:r>
                            <a:rPr lang="en-US" sz="1800" i="1">
                              <a:solidFill>
                                <a:schemeClr val="tx1"/>
                              </a:solidFill>
                              <a:latin typeface="Cambria Math" panose="02040503050406030204" pitchFamily="18" charset="0"/>
                            </a:rPr>
                            <m:t>𝑛</m:t>
                          </m:r>
                        </m:sup>
                      </m:sSup>
                      <m:r>
                        <a:rPr lang="en-US" altLang="zh-TW" sz="1800" b="1" i="1" smtClean="0">
                          <a:latin typeface="Cambria Math" panose="02040503050406030204" pitchFamily="18" charset="0"/>
                          <a:ea typeface="Cambria Math"/>
                        </a:rPr>
                        <m:t>𝒂</m:t>
                      </m:r>
                    </m:oMath>
                  </m:oMathPara>
                </a14:m>
                <a:endParaRPr lang="en-US" sz="1800"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4370A343-B81A-B870-72A7-5727B0E8F90B}"/>
                  </a:ext>
                </a:extLst>
              </p:cNvPr>
              <p:cNvSpPr txBox="1">
                <a:spLocks noRot="1" noChangeAspect="1" noMove="1" noResize="1" noEditPoints="1" noAdjustHandles="1" noChangeArrowheads="1" noChangeShapeType="1" noTextEdit="1"/>
              </p:cNvSpPr>
              <p:nvPr/>
            </p:nvSpPr>
            <p:spPr bwMode="auto">
              <a:xfrm>
                <a:off x="2566953" y="913721"/>
                <a:ext cx="1321900" cy="276999"/>
              </a:xfrm>
              <a:prstGeom prst="rect">
                <a:avLst/>
              </a:prstGeom>
              <a:blipFill>
                <a:blip r:embed="rId9"/>
                <a:stretch>
                  <a:fillRect l="-3810" r="-1905" b="-909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FB1AE6E-5ABF-E06E-22FB-48955E85E1E6}"/>
                  </a:ext>
                </a:extLst>
              </p:cNvPr>
              <p:cNvSpPr txBox="1"/>
              <p:nvPr/>
            </p:nvSpPr>
            <p:spPr bwMode="auto">
              <a:xfrm>
                <a:off x="898337" y="1294207"/>
                <a:ext cx="6479651" cy="283219"/>
              </a:xfrm>
              <a:prstGeom prst="rect">
                <a:avLst/>
              </a:prstGeom>
              <a:solidFill>
                <a:srgbClr val="FFFF99"/>
              </a:solid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b="1" i="1" smtClean="0">
                              <a:solidFill>
                                <a:schemeClr val="tx1"/>
                              </a:solidFill>
                              <a:latin typeface="Cambria Math" panose="02040503050406030204" pitchFamily="18" charset="0"/>
                            </a:rPr>
                          </m:ctrlPr>
                        </m:sSupPr>
                        <m:e>
                          <m:r>
                            <a:rPr lang="en-US" sz="1800" b="1" i="1">
                              <a:solidFill>
                                <a:schemeClr val="tx1"/>
                              </a:solidFill>
                              <a:latin typeface="Cambria Math" panose="02040503050406030204" pitchFamily="18" charset="0"/>
                            </a:rPr>
                            <m:t>𝑨</m:t>
                          </m:r>
                        </m:e>
                        <m:sup>
                          <m:r>
                            <a:rPr lang="en-US" sz="1800" b="0" i="1">
                              <a:solidFill>
                                <a:schemeClr val="tx1"/>
                              </a:solidFill>
                              <a:latin typeface="Cambria Math" panose="02040503050406030204" pitchFamily="18" charset="0"/>
                            </a:rPr>
                            <m:t>𝑛</m:t>
                          </m:r>
                        </m:sup>
                      </m:sSup>
                      <m:r>
                        <a:rPr lang="en-US" sz="1800" b="1" i="1" smtClean="0">
                          <a:latin typeface="Cambria Math" panose="02040503050406030204" pitchFamily="18" charset="0"/>
                        </a:rPr>
                        <m:t>𝒂</m:t>
                      </m:r>
                      <m:r>
                        <a:rPr lang="en-US" sz="1800" b="0" i="1" smtClean="0">
                          <a:latin typeface="Cambria Math" panose="02040503050406030204" pitchFamily="18" charset="0"/>
                        </a:rPr>
                        <m:t>=</m:t>
                      </m:r>
                      <m:sSup>
                        <m:sSupPr>
                          <m:ctrlPr>
                            <a:rPr lang="en-US" sz="1800" b="1" i="1">
                              <a:latin typeface="Cambria Math" panose="02040503050406030204" pitchFamily="18" charset="0"/>
                            </a:rPr>
                          </m:ctrlPr>
                        </m:sSupPr>
                        <m:e>
                          <m:r>
                            <a:rPr lang="en-US" sz="1800" b="1" i="1">
                              <a:latin typeface="Cambria Math" panose="02040503050406030204" pitchFamily="18" charset="0"/>
                            </a:rPr>
                            <m:t>𝑨</m:t>
                          </m:r>
                        </m:e>
                        <m:sup>
                          <m:r>
                            <a:rPr lang="en-US" sz="1800" i="1">
                              <a:latin typeface="Cambria Math" panose="02040503050406030204" pitchFamily="18" charset="0"/>
                            </a:rPr>
                            <m:t>𝑛</m:t>
                          </m:r>
                          <m:r>
                            <a:rPr lang="en-US" sz="1800" i="1">
                              <a:latin typeface="Cambria Math" panose="02040503050406030204" pitchFamily="18" charset="0"/>
                            </a:rPr>
                            <m:t>−1</m:t>
                          </m:r>
                        </m:sup>
                      </m:sSup>
                      <m:r>
                        <a:rPr lang="en-US" sz="1800" b="1" i="1" smtClean="0">
                          <a:latin typeface="Cambria Math" panose="02040503050406030204" pitchFamily="18" charset="0"/>
                          <a:ea typeface="Cambria Math" panose="02040503050406030204" pitchFamily="18" charset="0"/>
                        </a:rPr>
                        <m:t>𝑨</m:t>
                      </m:r>
                      <m:r>
                        <a:rPr lang="en-US" sz="1800" b="1" i="1">
                          <a:latin typeface="Cambria Math" panose="02040503050406030204" pitchFamily="18" charset="0"/>
                        </a:rPr>
                        <m:t>𝒂</m:t>
                      </m:r>
                      <m:r>
                        <a:rPr lang="en-US" sz="1800" b="1" i="1" smtClean="0">
                          <a:latin typeface="Cambria Math" panose="02040503050406030204" pitchFamily="18" charset="0"/>
                        </a:rPr>
                        <m:t>=</m:t>
                      </m:r>
                      <m:sSup>
                        <m:sSupPr>
                          <m:ctrlPr>
                            <a:rPr lang="en-US" sz="1800" b="1" i="1">
                              <a:latin typeface="Cambria Math" panose="02040503050406030204" pitchFamily="18" charset="0"/>
                            </a:rPr>
                          </m:ctrlPr>
                        </m:sSupPr>
                        <m:e>
                          <m:r>
                            <a:rPr lang="en-US" sz="1800" b="1" i="1">
                              <a:latin typeface="Cambria Math" panose="02040503050406030204" pitchFamily="18" charset="0"/>
                            </a:rPr>
                            <m:t>𝑨</m:t>
                          </m:r>
                        </m:e>
                        <m:sup>
                          <m:r>
                            <a:rPr lang="en-US" sz="1800" i="1">
                              <a:latin typeface="Cambria Math" panose="02040503050406030204" pitchFamily="18" charset="0"/>
                            </a:rPr>
                            <m:t>𝑛</m:t>
                          </m:r>
                          <m:r>
                            <a:rPr lang="en-US" sz="1800" b="0" i="1" smtClean="0">
                              <a:latin typeface="Cambria Math" panose="02040503050406030204" pitchFamily="18" charset="0"/>
                            </a:rPr>
                            <m:t>−1</m:t>
                          </m:r>
                        </m:sup>
                      </m:sSup>
                      <m:r>
                        <a:rPr lang="en-US"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𝜆</m:t>
                      </m:r>
                      <m:r>
                        <a:rPr lang="en-US" sz="1800" b="1" i="1">
                          <a:latin typeface="Cambria Math" panose="02040503050406030204" pitchFamily="18" charset="0"/>
                        </a:rPr>
                        <m:t>𝒂</m:t>
                      </m:r>
                      <m:r>
                        <a:rPr lang="en-US" sz="1800" b="1" i="1" smtClean="0">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𝜆</m:t>
                      </m:r>
                      <m:sSup>
                        <m:sSupPr>
                          <m:ctrlPr>
                            <a:rPr lang="en-US" sz="1800" b="1" i="1">
                              <a:latin typeface="Cambria Math" panose="02040503050406030204" pitchFamily="18" charset="0"/>
                            </a:rPr>
                          </m:ctrlPr>
                        </m:sSupPr>
                        <m:e>
                          <m:r>
                            <a:rPr lang="en-US" sz="1800" b="1" i="1">
                              <a:latin typeface="Cambria Math" panose="02040503050406030204" pitchFamily="18" charset="0"/>
                            </a:rPr>
                            <m:t>𝑨</m:t>
                          </m:r>
                        </m:e>
                        <m:sup>
                          <m:r>
                            <a:rPr lang="en-US" sz="1800" i="1">
                              <a:latin typeface="Cambria Math" panose="02040503050406030204" pitchFamily="18" charset="0"/>
                            </a:rPr>
                            <m:t>𝑛</m:t>
                          </m:r>
                          <m:r>
                            <a:rPr lang="en-US" sz="1800" i="1">
                              <a:latin typeface="Cambria Math" panose="02040503050406030204" pitchFamily="18" charset="0"/>
                            </a:rPr>
                            <m:t>−</m:t>
                          </m:r>
                          <m:r>
                            <a:rPr lang="en-US" sz="1800" b="1" i="1" smtClean="0">
                              <a:latin typeface="Cambria Math" panose="02040503050406030204" pitchFamily="18" charset="0"/>
                            </a:rPr>
                            <m:t>𝟐</m:t>
                          </m:r>
                        </m:sup>
                      </m:sSup>
                      <m:r>
                        <a:rPr lang="en-US" sz="1800" i="1">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𝑨</m:t>
                      </m:r>
                      <m:r>
                        <a:rPr lang="en-US" sz="1800" b="1" i="1">
                          <a:latin typeface="Cambria Math" panose="02040503050406030204" pitchFamily="18" charset="0"/>
                        </a:rPr>
                        <m:t>𝒂</m:t>
                      </m:r>
                      <m:r>
                        <a:rPr lang="en-US" sz="1800" b="1" i="1" smtClean="0">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𝜆</m:t>
                      </m:r>
                      <m:sSup>
                        <m:sSupPr>
                          <m:ctrlPr>
                            <a:rPr lang="en-US" sz="1800" b="1" i="1">
                              <a:latin typeface="Cambria Math" panose="02040503050406030204" pitchFamily="18" charset="0"/>
                            </a:rPr>
                          </m:ctrlPr>
                        </m:sSupPr>
                        <m:e>
                          <m:r>
                            <a:rPr lang="en-US" sz="1800" b="1" i="1">
                              <a:latin typeface="Cambria Math" panose="02040503050406030204" pitchFamily="18" charset="0"/>
                            </a:rPr>
                            <m:t>𝑨</m:t>
                          </m:r>
                        </m:e>
                        <m:sup>
                          <m:r>
                            <a:rPr lang="en-US" sz="1800" i="1">
                              <a:latin typeface="Cambria Math" panose="02040503050406030204" pitchFamily="18" charset="0"/>
                            </a:rPr>
                            <m:t>𝑛</m:t>
                          </m:r>
                          <m:r>
                            <a:rPr lang="en-US" sz="1800" i="1">
                              <a:latin typeface="Cambria Math" panose="02040503050406030204" pitchFamily="18" charset="0"/>
                            </a:rPr>
                            <m:t>−</m:t>
                          </m:r>
                          <m:r>
                            <a:rPr lang="en-US" sz="1800" b="1" i="1">
                              <a:latin typeface="Cambria Math" panose="02040503050406030204" pitchFamily="18" charset="0"/>
                            </a:rPr>
                            <m:t>𝟐</m:t>
                          </m:r>
                        </m:sup>
                      </m:sSup>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𝜆</m:t>
                      </m:r>
                      <m:r>
                        <a:rPr lang="en-US" sz="1800" b="1" i="1">
                          <a:latin typeface="Cambria Math" panose="02040503050406030204" pitchFamily="18" charset="0"/>
                        </a:rPr>
                        <m:t>𝒂</m:t>
                      </m:r>
                      <m:r>
                        <a:rPr lang="en-US" sz="1800" b="1" i="1" smtClean="0">
                          <a:latin typeface="Cambria Math" panose="02040503050406030204" pitchFamily="18" charset="0"/>
                          <a:ea typeface="Cambria Math" panose="02040503050406030204" pitchFamily="18" charset="0"/>
                        </a:rPr>
                        <m:t>⋯=</m:t>
                      </m:r>
                      <m:sSup>
                        <m:sSupPr>
                          <m:ctrlPr>
                            <a:rPr lang="en-US" sz="1800" i="1" smtClean="0">
                              <a:solidFill>
                                <a:schemeClr val="tx1"/>
                              </a:solidFill>
                              <a:latin typeface="Cambria Math" panose="02040503050406030204" pitchFamily="18" charset="0"/>
                            </a:rPr>
                          </m:ctrlPr>
                        </m:sSupPr>
                        <m:e>
                          <m:r>
                            <a:rPr lang="en-US" sz="1800" i="1">
                              <a:solidFill>
                                <a:schemeClr val="tx1"/>
                              </a:solidFill>
                              <a:latin typeface="Cambria Math" panose="02040503050406030204" pitchFamily="18" charset="0"/>
                              <a:ea typeface="Cambria Math" panose="02040503050406030204" pitchFamily="18" charset="0"/>
                            </a:rPr>
                            <m:t>𝜆</m:t>
                          </m:r>
                        </m:e>
                        <m:sup>
                          <m:r>
                            <a:rPr lang="en-US" sz="1800" i="1">
                              <a:solidFill>
                                <a:schemeClr val="tx1"/>
                              </a:solidFill>
                              <a:latin typeface="Cambria Math" panose="02040503050406030204" pitchFamily="18" charset="0"/>
                            </a:rPr>
                            <m:t>𝑛</m:t>
                          </m:r>
                        </m:sup>
                      </m:sSup>
                      <m:r>
                        <a:rPr lang="en-US" altLang="zh-TW" sz="1800" b="1" i="1" smtClean="0">
                          <a:latin typeface="Cambria Math" panose="02040503050406030204" pitchFamily="18" charset="0"/>
                          <a:ea typeface="Cambria Math"/>
                        </a:rPr>
                        <m:t>𝒂</m:t>
                      </m:r>
                    </m:oMath>
                  </m:oMathPara>
                </a14:m>
                <a:endParaRPr lang="en-US" sz="18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CFB1AE6E-5ABF-E06E-22FB-48955E85E1E6}"/>
                  </a:ext>
                </a:extLst>
              </p:cNvPr>
              <p:cNvSpPr txBox="1">
                <a:spLocks noRot="1" noChangeAspect="1" noMove="1" noResize="1" noEditPoints="1" noAdjustHandles="1" noChangeArrowheads="1" noChangeShapeType="1" noTextEdit="1"/>
              </p:cNvSpPr>
              <p:nvPr/>
            </p:nvSpPr>
            <p:spPr bwMode="auto">
              <a:xfrm>
                <a:off x="898337" y="1294207"/>
                <a:ext cx="6479651" cy="283219"/>
              </a:xfrm>
              <a:prstGeom prst="rect">
                <a:avLst/>
              </a:prstGeom>
              <a:blipFill>
                <a:blip r:embed="rId10"/>
                <a:stretch>
                  <a:fillRect b="-8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E61B283-5F71-7888-994A-F33185E40F46}"/>
                  </a:ext>
                </a:extLst>
              </p:cNvPr>
              <p:cNvSpPr txBox="1"/>
              <p:nvPr/>
            </p:nvSpPr>
            <p:spPr bwMode="auto">
              <a:xfrm>
                <a:off x="388061" y="1701401"/>
                <a:ext cx="667697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The action of </a:t>
                </a:r>
                <a14:m>
                  <m:oMath xmlns:m="http://schemas.openxmlformats.org/officeDocument/2006/math">
                    <m:sSup>
                      <m:sSupPr>
                        <m:ctrlPr>
                          <a:rPr lang="en-US" sz="1800" b="1" i="1">
                            <a:latin typeface="Cambria Math" panose="02040503050406030204" pitchFamily="18" charset="0"/>
                          </a:rPr>
                        </m:ctrlPr>
                      </m:sSupPr>
                      <m:e>
                        <m:r>
                          <a:rPr lang="en-US" sz="1800" b="1" i="1">
                            <a:latin typeface="Cambria Math" panose="02040503050406030204" pitchFamily="18" charset="0"/>
                          </a:rPr>
                          <m:t>𝑨</m:t>
                        </m:r>
                      </m:e>
                      <m:sup>
                        <m:r>
                          <a:rPr lang="en-US" sz="1800" b="1" i="1">
                            <a:latin typeface="Cambria Math" panose="02040503050406030204" pitchFamily="18" charset="0"/>
                          </a:rPr>
                          <m:t>𝒏</m:t>
                        </m:r>
                      </m:sup>
                    </m:sSup>
                  </m:oMath>
                </a14:m>
                <a:r>
                  <a:rPr lang="en-US" sz="1800" dirty="0">
                    <a:latin typeface="Times New Roman" panose="02020603050405020304" pitchFamily="18" charset="0"/>
                  </a:rPr>
                  <a:t> on any vector </a:t>
                </a:r>
                <a14:m>
                  <m:oMath xmlns:m="http://schemas.openxmlformats.org/officeDocument/2006/math">
                    <m:r>
                      <a:rPr lang="en-US" sz="1800" b="1" i="1">
                        <a:latin typeface="Cambria Math" panose="02040503050406030204" pitchFamily="18" charset="0"/>
                      </a:rPr>
                      <m:t>𝑿</m:t>
                    </m:r>
                  </m:oMath>
                </a14:m>
                <a:r>
                  <a:rPr lang="en-US" sz="1800" dirty="0">
                    <a:latin typeface="Times New Roman" panose="02020603050405020304" pitchFamily="18" charset="0"/>
                  </a:rPr>
                  <a:t> can also be written down similarly:  </a:t>
                </a:r>
              </a:p>
            </p:txBody>
          </p:sp>
        </mc:Choice>
        <mc:Fallback xmlns="">
          <p:sp>
            <p:nvSpPr>
              <p:cNvPr id="15" name="TextBox 14">
                <a:extLst>
                  <a:ext uri="{FF2B5EF4-FFF2-40B4-BE49-F238E27FC236}">
                    <a16:creationId xmlns:a16="http://schemas.microsoft.com/office/drawing/2014/main" id="{BE61B283-5F71-7888-994A-F33185E40F46}"/>
                  </a:ext>
                </a:extLst>
              </p:cNvPr>
              <p:cNvSpPr txBox="1">
                <a:spLocks noRot="1" noChangeAspect="1" noMove="1" noResize="1" noEditPoints="1" noAdjustHandles="1" noChangeArrowheads="1" noChangeShapeType="1" noTextEdit="1"/>
              </p:cNvSpPr>
              <p:nvPr/>
            </p:nvSpPr>
            <p:spPr bwMode="auto">
              <a:xfrm>
                <a:off x="388061" y="1701401"/>
                <a:ext cx="6676979" cy="369332"/>
              </a:xfrm>
              <a:prstGeom prst="rect">
                <a:avLst/>
              </a:prstGeom>
              <a:blipFill>
                <a:blip r:embed="rId11"/>
                <a:stretch>
                  <a:fillRect l="-759" t="-3226" r="-190"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64630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p:bldP spid="14"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43353-A650-81A4-EA7C-6BF5D9DA1C6D}"/>
              </a:ext>
            </a:extLst>
          </p:cNvPr>
          <p:cNvSpPr txBox="1"/>
          <p:nvPr/>
        </p:nvSpPr>
        <p:spPr bwMode="auto">
          <a:xfrm>
            <a:off x="2826949" y="739503"/>
            <a:ext cx="3037952"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eaLnBrk="1" hangingPunct="1">
              <a:spcBef>
                <a:spcPct val="0"/>
              </a:spcBef>
              <a:buFontTx/>
              <a:buNone/>
            </a:pPr>
            <a:r>
              <a:rPr lang="en-US" sz="1800" dirty="0">
                <a:solidFill>
                  <a:srgbClr val="FF0000"/>
                </a:solidFill>
                <a:latin typeface="Times New Roman" panose="02020603050405020304" pitchFamily="18" charset="0"/>
              </a:rPr>
              <a:t>Diagonalizing a matrix</a:t>
            </a:r>
            <a:r>
              <a:rPr lang="zh-TW" altLang="en-US" sz="1800" dirty="0">
                <a:solidFill>
                  <a:srgbClr val="FF0000"/>
                </a:solidFill>
                <a:latin typeface="Times New Roman" panose="02020603050405020304" pitchFamily="18" charset="0"/>
              </a:rPr>
              <a:t> 對角化</a:t>
            </a:r>
            <a:endParaRPr lang="en-US" sz="1800" dirty="0">
              <a:solidFill>
                <a:srgbClr val="FF0000"/>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22E506A-EACD-2980-4D96-55EAFE561589}"/>
                  </a:ext>
                </a:extLst>
              </p:cNvPr>
              <p:cNvSpPr txBox="1"/>
              <p:nvPr/>
            </p:nvSpPr>
            <p:spPr bwMode="auto">
              <a:xfrm>
                <a:off x="770502" y="1334067"/>
                <a:ext cx="1681742" cy="29559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rPr>
                            <m:t>1</m:t>
                          </m:r>
                        </m:sub>
                      </m:sSub>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oMath>
                  </m:oMathPara>
                </a14:m>
                <a:endParaRPr lang="en-US" sz="1800"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B22E506A-EACD-2980-4D96-55EAFE561589}"/>
                  </a:ext>
                </a:extLst>
              </p:cNvPr>
              <p:cNvSpPr txBox="1">
                <a:spLocks noRot="1" noChangeAspect="1" noMove="1" noResize="1" noEditPoints="1" noAdjustHandles="1" noChangeArrowheads="1" noChangeShapeType="1" noTextEdit="1"/>
              </p:cNvSpPr>
              <p:nvPr/>
            </p:nvSpPr>
            <p:spPr bwMode="auto">
              <a:xfrm>
                <a:off x="770502" y="1334067"/>
                <a:ext cx="1681742" cy="295594"/>
              </a:xfrm>
              <a:prstGeom prst="rect">
                <a:avLst/>
              </a:prstGeom>
              <a:blipFill>
                <a:blip r:embed="rId2"/>
                <a:stretch>
                  <a:fillRect l="-2256" b="-125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C4C5A00-5C48-EBE7-6CC6-03476C868773}"/>
                  </a:ext>
                </a:extLst>
              </p:cNvPr>
              <p:cNvSpPr txBox="1"/>
              <p:nvPr/>
            </p:nvSpPr>
            <p:spPr bwMode="auto">
              <a:xfrm>
                <a:off x="2915816" y="1345298"/>
                <a:ext cx="1744772" cy="300660"/>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p>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rPr>
                            <m:t>2</m:t>
                          </m:r>
                        </m:sub>
                      </m:sSub>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p>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AC4C5A00-5C48-EBE7-6CC6-03476C868773}"/>
                  </a:ext>
                </a:extLst>
              </p:cNvPr>
              <p:cNvSpPr txBox="1">
                <a:spLocks noRot="1" noChangeAspect="1" noMove="1" noResize="1" noEditPoints="1" noAdjustHandles="1" noChangeArrowheads="1" noChangeShapeType="1" noTextEdit="1"/>
              </p:cNvSpPr>
              <p:nvPr/>
            </p:nvSpPr>
            <p:spPr bwMode="auto">
              <a:xfrm>
                <a:off x="2915816" y="1345298"/>
                <a:ext cx="1744772" cy="300660"/>
              </a:xfrm>
              <a:prstGeom prst="rect">
                <a:avLst/>
              </a:prstGeom>
              <a:blipFill>
                <a:blip r:embed="rId3"/>
                <a:stretch>
                  <a:fillRect l="-719" b="-125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B9F342E-CCFD-8515-70C1-D4A88DA468E0}"/>
                  </a:ext>
                </a:extLst>
              </p:cNvPr>
              <p:cNvSpPr txBox="1"/>
              <p:nvPr/>
            </p:nvSpPr>
            <p:spPr bwMode="auto">
              <a:xfrm>
                <a:off x="712850" y="2136564"/>
                <a:ext cx="6904391" cy="725135"/>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𝑼</m:t>
                      </m:r>
                      <m:r>
                        <a:rPr lang="en-US" sz="1800" b="1" i="1" smtClean="0">
                          <a:latin typeface="Cambria Math" panose="02040503050406030204" pitchFamily="18" charset="0"/>
                          <a:ea typeface="Cambria Math" panose="02040503050406030204" pitchFamily="18" charset="0"/>
                        </a:rPr>
                        <m:t>≡</m:t>
                      </m:r>
                      <m:d>
                        <m:dPr>
                          <m:ctrlPr>
                            <a:rPr lang="en-US" sz="1800" b="1"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1800" b="1" i="1" smtClean="0">
                                  <a:latin typeface="Cambria Math" panose="02040503050406030204" pitchFamily="18" charset="0"/>
                                  <a:ea typeface="Cambria Math" panose="02040503050406030204" pitchFamily="18" charset="0"/>
                                </a:rPr>
                              </m:ctrlPr>
                            </m:mPr>
                            <m:mr>
                              <m:e>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e>
                              <m:e>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p>
                              </m:e>
                            </m:mr>
                          </m:m>
                        </m:e>
                      </m:d>
                      <m:r>
                        <a:rPr lang="en-US" sz="1800" b="1" i="1" smtClean="0">
                          <a:latin typeface="Cambria Math" panose="02040503050406030204" pitchFamily="18" charset="0"/>
                          <a:ea typeface="Cambria Math" panose="02040503050406030204" pitchFamily="18" charset="0"/>
                        </a:rPr>
                        <m:t>=</m:t>
                      </m:r>
                      <m:d>
                        <m:dPr>
                          <m:ctrlPr>
                            <a:rPr lang="en-US" sz="1800" b="1"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1800" b="1" i="1" smtClean="0">
                                  <a:latin typeface="Cambria Math" panose="02040503050406030204" pitchFamily="18" charset="0"/>
                                  <a:ea typeface="Cambria Math" panose="02040503050406030204" pitchFamily="18" charset="0"/>
                                </a:rPr>
                              </m:ctrlPr>
                            </m:mPr>
                            <m:mr>
                              <m:e>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Sup>
                                            <m:sSubSupPr>
                                              <m:ctrlPr>
                                                <a:rPr lang="en-US" altLang="zh-TW" sz="1800" i="1">
                                                  <a:latin typeface="Cambria Math" panose="02040503050406030204" pitchFamily="18" charset="0"/>
                                                </a:rPr>
                                              </m:ctrlPr>
                                            </m:sSubSupPr>
                                            <m:e>
                                              <m:r>
                                                <a:rPr lang="en-US" altLang="zh-TW" sz="1800" b="1" i="1">
                                                  <a:latin typeface="Cambria Math" panose="02040503050406030204" pitchFamily="18" charset="0"/>
                                                </a:rPr>
                                                <m:t>𝒂</m:t>
                                              </m:r>
                                            </m:e>
                                            <m:sub>
                                              <m:r>
                                                <a:rPr lang="en-US" altLang="zh-TW" sz="1800" i="1">
                                                  <a:latin typeface="Cambria Math" panose="02040503050406030204" pitchFamily="18" charset="0"/>
                                                </a:rPr>
                                                <m:t>1</m:t>
                                              </m:r>
                                            </m:sub>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bSup>
                                        </m:e>
                                      </m:mr>
                                      <m:mr>
                                        <m:e>
                                          <m:sSubSup>
                                            <m:sSubSupPr>
                                              <m:ctrlPr>
                                                <a:rPr lang="en-US" altLang="zh-TW" sz="1800" i="1">
                                                  <a:latin typeface="Cambria Math" panose="02040503050406030204" pitchFamily="18" charset="0"/>
                                                </a:rPr>
                                              </m:ctrlPr>
                                            </m:sSubSupPr>
                                            <m:e>
                                              <m:r>
                                                <a:rPr lang="en-US" altLang="zh-TW" sz="1800" b="1" i="1">
                                                  <a:latin typeface="Cambria Math" panose="02040503050406030204" pitchFamily="18" charset="0"/>
                                                </a:rPr>
                                                <m:t>𝒂</m:t>
                                              </m:r>
                                            </m:e>
                                            <m:sub>
                                              <m:r>
                                                <a:rPr lang="en-US" altLang="zh-TW" sz="1800" i="1">
                                                  <a:latin typeface="Cambria Math" panose="02040503050406030204" pitchFamily="18" charset="0"/>
                                                </a:rPr>
                                                <m:t>2</m:t>
                                              </m:r>
                                            </m:sub>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bSup>
                                        </m:e>
                                      </m:mr>
                                    </m:m>
                                  </m:e>
                                </m:d>
                              </m:e>
                              <m:e>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Sup>
                                            <m:sSubSupPr>
                                              <m:ctrlPr>
                                                <a:rPr lang="en-US" altLang="zh-TW" sz="1800" i="1">
                                                  <a:latin typeface="Cambria Math" panose="02040503050406030204" pitchFamily="18" charset="0"/>
                                                </a:rPr>
                                              </m:ctrlPr>
                                            </m:sSubSupPr>
                                            <m:e>
                                              <m:r>
                                                <a:rPr lang="en-US" altLang="zh-TW" sz="1800" b="1" i="1">
                                                  <a:latin typeface="Cambria Math" panose="02040503050406030204" pitchFamily="18" charset="0"/>
                                                </a:rPr>
                                                <m:t>𝒂</m:t>
                                              </m:r>
                                            </m:e>
                                            <m:sub>
                                              <m:r>
                                                <a:rPr lang="en-US" altLang="zh-TW" sz="1800" i="1">
                                                  <a:latin typeface="Cambria Math" panose="02040503050406030204" pitchFamily="18" charset="0"/>
                                                </a:rPr>
                                                <m:t>1</m:t>
                                              </m:r>
                                            </m:sub>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bSup>
                                        </m:e>
                                      </m:mr>
                                      <m:mr>
                                        <m:e>
                                          <m:sSubSup>
                                            <m:sSubSupPr>
                                              <m:ctrlPr>
                                                <a:rPr lang="en-US" altLang="zh-TW" sz="1800" i="1">
                                                  <a:latin typeface="Cambria Math" panose="02040503050406030204" pitchFamily="18" charset="0"/>
                                                </a:rPr>
                                              </m:ctrlPr>
                                            </m:sSubSupPr>
                                            <m:e>
                                              <m:r>
                                                <a:rPr lang="en-US" altLang="zh-TW" sz="1800" b="1" i="1">
                                                  <a:latin typeface="Cambria Math" panose="02040503050406030204" pitchFamily="18" charset="0"/>
                                                </a:rPr>
                                                <m:t>𝒂</m:t>
                                              </m:r>
                                            </m:e>
                                            <m:sub>
                                              <m:r>
                                                <a:rPr lang="en-US" altLang="zh-TW" sz="1800" i="1">
                                                  <a:latin typeface="Cambria Math" panose="02040503050406030204" pitchFamily="18" charset="0"/>
                                                </a:rPr>
                                                <m:t>2</m:t>
                                              </m:r>
                                            </m:sub>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bSup>
                                        </m:e>
                                      </m:mr>
                                    </m:m>
                                  </m:e>
                                </m:d>
                              </m:e>
                            </m:mr>
                          </m:m>
                        </m:e>
                      </m:d>
                      <m:r>
                        <a:rPr lang="en-US" sz="1800" b="1" i="1" smtClean="0">
                          <a:latin typeface="Cambria Math" panose="02040503050406030204" pitchFamily="18" charset="0"/>
                          <a:ea typeface="Cambria Math" panose="02040503050406030204" pitchFamily="18" charset="0"/>
                        </a:rPr>
                        <m:t>=</m:t>
                      </m:r>
                      <m:d>
                        <m:dPr>
                          <m:ctrlPr>
                            <a:rPr lang="en-US" sz="1800" b="1"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1800" b="1" i="1" smtClean="0">
                                  <a:latin typeface="Cambria Math" panose="02040503050406030204" pitchFamily="18" charset="0"/>
                                  <a:ea typeface="Cambria Math" panose="02040503050406030204" pitchFamily="18" charset="0"/>
                                </a:rPr>
                              </m:ctrlPr>
                            </m:mPr>
                            <m:mr>
                              <m:e>
                                <m:sSubSup>
                                  <m:sSubSupPr>
                                    <m:ctrlPr>
                                      <a:rPr lang="en-US" altLang="zh-TW" sz="1800" i="1">
                                        <a:latin typeface="Cambria Math" panose="02040503050406030204" pitchFamily="18" charset="0"/>
                                      </a:rPr>
                                    </m:ctrlPr>
                                  </m:sSubSupPr>
                                  <m:e>
                                    <m:r>
                                      <a:rPr lang="en-US" altLang="zh-TW" sz="1800" b="1" i="1">
                                        <a:latin typeface="Cambria Math" panose="02040503050406030204" pitchFamily="18" charset="0"/>
                                      </a:rPr>
                                      <m:t>𝒂</m:t>
                                    </m:r>
                                  </m:e>
                                  <m:sub>
                                    <m:r>
                                      <a:rPr lang="en-US" altLang="zh-TW" sz="1800" i="1">
                                        <a:latin typeface="Cambria Math" panose="02040503050406030204" pitchFamily="18" charset="0"/>
                                      </a:rPr>
                                      <m:t>1</m:t>
                                    </m:r>
                                  </m:sub>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bSup>
                              </m:e>
                              <m:e>
                                <m:sSubSup>
                                  <m:sSubSupPr>
                                    <m:ctrlPr>
                                      <a:rPr lang="en-US" altLang="zh-TW" sz="1800" i="1">
                                        <a:latin typeface="Cambria Math" panose="02040503050406030204" pitchFamily="18" charset="0"/>
                                      </a:rPr>
                                    </m:ctrlPr>
                                  </m:sSubSupPr>
                                  <m:e>
                                    <m:r>
                                      <a:rPr lang="en-US" altLang="zh-TW" sz="1800" b="1" i="1">
                                        <a:latin typeface="Cambria Math" panose="02040503050406030204" pitchFamily="18" charset="0"/>
                                      </a:rPr>
                                      <m:t>𝒂</m:t>
                                    </m:r>
                                  </m:e>
                                  <m:sub>
                                    <m:r>
                                      <a:rPr lang="en-US" altLang="zh-TW" sz="1800" i="1">
                                        <a:latin typeface="Cambria Math" panose="02040503050406030204" pitchFamily="18" charset="0"/>
                                      </a:rPr>
                                      <m:t>2</m:t>
                                    </m:r>
                                  </m:sub>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bSup>
                              </m:e>
                            </m:mr>
                            <m:mr>
                              <m:e>
                                <m:sSubSup>
                                  <m:sSubSupPr>
                                    <m:ctrlPr>
                                      <a:rPr lang="en-US" altLang="zh-TW" sz="1800" i="1">
                                        <a:latin typeface="Cambria Math" panose="02040503050406030204" pitchFamily="18" charset="0"/>
                                      </a:rPr>
                                    </m:ctrlPr>
                                  </m:sSubSupPr>
                                  <m:e>
                                    <m:r>
                                      <a:rPr lang="en-US" altLang="zh-TW" sz="1800" b="1" i="1">
                                        <a:latin typeface="Cambria Math" panose="02040503050406030204" pitchFamily="18" charset="0"/>
                                      </a:rPr>
                                      <m:t>𝒂</m:t>
                                    </m:r>
                                  </m:e>
                                  <m:sub>
                                    <m:r>
                                      <a:rPr lang="en-US" altLang="zh-TW" sz="1800" i="1">
                                        <a:latin typeface="Cambria Math" panose="02040503050406030204" pitchFamily="18" charset="0"/>
                                      </a:rPr>
                                      <m:t>2</m:t>
                                    </m:r>
                                  </m:sub>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bSup>
                              </m:e>
                              <m:e>
                                <m:sSubSup>
                                  <m:sSubSupPr>
                                    <m:ctrlPr>
                                      <a:rPr lang="en-US" altLang="zh-TW" sz="1800" i="1">
                                        <a:latin typeface="Cambria Math" panose="02040503050406030204" pitchFamily="18" charset="0"/>
                                      </a:rPr>
                                    </m:ctrlPr>
                                  </m:sSubSupPr>
                                  <m:e>
                                    <m:r>
                                      <a:rPr lang="en-US" altLang="zh-TW" sz="1800" b="1" i="1">
                                        <a:latin typeface="Cambria Math" panose="02040503050406030204" pitchFamily="18" charset="0"/>
                                      </a:rPr>
                                      <m:t>𝒂</m:t>
                                    </m:r>
                                  </m:e>
                                  <m:sub>
                                    <m:r>
                                      <a:rPr lang="en-US" altLang="zh-TW" sz="1800" i="1">
                                        <a:latin typeface="Cambria Math" panose="02040503050406030204" pitchFamily="18" charset="0"/>
                                      </a:rPr>
                                      <m:t>2</m:t>
                                    </m:r>
                                  </m:sub>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bSup>
                              </m:e>
                            </m:mr>
                          </m:m>
                        </m:e>
                      </m:d>
                      <m:r>
                        <a:rPr lang="en-US" altLang="zh-TW" sz="1800" b="1" i="1">
                          <a:latin typeface="Cambria Math" panose="02040503050406030204" pitchFamily="18" charset="0"/>
                          <a:ea typeface="Cambria Math" panose="02040503050406030204" pitchFamily="18" charset="0"/>
                        </a:rPr>
                        <m:t>≡</m:t>
                      </m:r>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11</m:t>
                                    </m:r>
                                  </m:sub>
                                </m:sSub>
                              </m:e>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12</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21</m:t>
                                    </m:r>
                                  </m:sub>
                                </m:sSub>
                              </m:e>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22</m:t>
                                    </m:r>
                                  </m:sub>
                                </m:sSub>
                              </m:e>
                            </m:mr>
                          </m:m>
                        </m:e>
                      </m:d>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8B9F342E-CCFD-8515-70C1-D4A88DA468E0}"/>
                  </a:ext>
                </a:extLst>
              </p:cNvPr>
              <p:cNvSpPr txBox="1">
                <a:spLocks noRot="1" noChangeAspect="1" noMove="1" noResize="1" noEditPoints="1" noAdjustHandles="1" noChangeArrowheads="1" noChangeShapeType="1" noTextEdit="1"/>
              </p:cNvSpPr>
              <p:nvPr/>
            </p:nvSpPr>
            <p:spPr bwMode="auto">
              <a:xfrm>
                <a:off x="712850" y="2136564"/>
                <a:ext cx="6904391" cy="725135"/>
              </a:xfrm>
              <a:prstGeom prst="rect">
                <a:avLst/>
              </a:prstGeom>
              <a:blipFill>
                <a:blip r:embed="rId4"/>
                <a:stretch>
                  <a:fillRect l="-368" b="-689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9BDE26A-BA57-0490-A097-14EC460B0CE1}"/>
                  </a:ext>
                </a:extLst>
              </p:cNvPr>
              <p:cNvSpPr txBox="1"/>
              <p:nvPr/>
            </p:nvSpPr>
            <p:spPr bwMode="auto">
              <a:xfrm>
                <a:off x="692361" y="1687732"/>
                <a:ext cx="624644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14:m>
                  <m:oMath xmlns:m="http://schemas.openxmlformats.org/officeDocument/2006/math">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i="1">
                            <a:latin typeface="Cambria Math" panose="02040503050406030204" pitchFamily="18" charset="0"/>
                          </a:rPr>
                          <m:t>1</m:t>
                        </m:r>
                      </m:sub>
                    </m:sSub>
                    <m:r>
                      <a:rPr lang="en-US" sz="1800" b="1" i="1" smtClean="0">
                        <a:latin typeface="Cambria Math" panose="02040503050406030204" pitchFamily="18" charset="0"/>
                      </a:rPr>
                      <m:t>,</m:t>
                    </m:r>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a:latin typeface="Cambria Math" panose="02040503050406030204" pitchFamily="18" charset="0"/>
                          </a:rPr>
                          <m:t>2</m:t>
                        </m:r>
                      </m:sub>
                    </m:sSub>
                  </m:oMath>
                </a14:m>
                <a:r>
                  <a:rPr lang="en-US" sz="1800" dirty="0">
                    <a:latin typeface="Times New Roman" panose="02020603050405020304" pitchFamily="18" charset="0"/>
                  </a:rPr>
                  <a:t> are column vectors and we can use them to form a matrix.</a:t>
                </a:r>
              </a:p>
            </p:txBody>
          </p:sp>
        </mc:Choice>
        <mc:Fallback xmlns="">
          <p:sp>
            <p:nvSpPr>
              <p:cNvPr id="7" name="TextBox 6">
                <a:extLst>
                  <a:ext uri="{FF2B5EF4-FFF2-40B4-BE49-F238E27FC236}">
                    <a16:creationId xmlns:a16="http://schemas.microsoft.com/office/drawing/2014/main" id="{99BDE26A-BA57-0490-A097-14EC460B0CE1}"/>
                  </a:ext>
                </a:extLst>
              </p:cNvPr>
              <p:cNvSpPr txBox="1">
                <a:spLocks noRot="1" noChangeAspect="1" noMove="1" noResize="1" noEditPoints="1" noAdjustHandles="1" noChangeArrowheads="1" noChangeShapeType="1" noTextEdit="1"/>
              </p:cNvSpPr>
              <p:nvPr/>
            </p:nvSpPr>
            <p:spPr bwMode="auto">
              <a:xfrm>
                <a:off x="692361" y="1687732"/>
                <a:ext cx="6246440" cy="369332"/>
              </a:xfrm>
              <a:prstGeom prst="rect">
                <a:avLst/>
              </a:prstGeom>
              <a:blipFill>
                <a:blip r:embed="rId5"/>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2A90082-9644-4836-31B1-76DE5DF56C2F}"/>
                  </a:ext>
                </a:extLst>
              </p:cNvPr>
              <p:cNvSpPr txBox="1"/>
              <p:nvPr/>
            </p:nvSpPr>
            <p:spPr bwMode="auto">
              <a:xfrm>
                <a:off x="711702" y="3021111"/>
                <a:ext cx="7290778" cy="513026"/>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𝑨𝑼</m:t>
                      </m:r>
                      <m:r>
                        <a:rPr lang="en-US" sz="1800" b="1" i="1"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𝐴</m:t>
                                    </m:r>
                                  </m:e>
                                  <m:sub>
                                    <m:r>
                                      <a:rPr lang="en-US" sz="1800" i="1">
                                        <a:latin typeface="Cambria Math" panose="02040503050406030204" pitchFamily="18" charset="0"/>
                                        <a:ea typeface="Cambria Math" panose="02040503050406030204" pitchFamily="18" charset="0"/>
                                      </a:rPr>
                                      <m:t>11</m:t>
                                    </m:r>
                                  </m:sub>
                                </m:sSub>
                              </m:e>
                              <m:e>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𝐴</m:t>
                                    </m:r>
                                  </m:e>
                                  <m:sub>
                                    <m:r>
                                      <a:rPr lang="en-US" sz="1800" i="1">
                                        <a:latin typeface="Cambria Math" panose="02040503050406030204" pitchFamily="18" charset="0"/>
                                        <a:ea typeface="Cambria Math" panose="02040503050406030204" pitchFamily="18" charset="0"/>
                                      </a:rPr>
                                      <m:t>12</m:t>
                                    </m:r>
                                  </m:sub>
                                </m:sSub>
                              </m:e>
                            </m:mr>
                            <m:mr>
                              <m:e>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𝐴</m:t>
                                    </m:r>
                                  </m:e>
                                  <m:sub>
                                    <m:r>
                                      <a:rPr lang="en-US" sz="1800" i="1">
                                        <a:latin typeface="Cambria Math" panose="02040503050406030204" pitchFamily="18" charset="0"/>
                                        <a:ea typeface="Cambria Math" panose="02040503050406030204" pitchFamily="18" charset="0"/>
                                      </a:rPr>
                                      <m:t>21</m:t>
                                    </m:r>
                                  </m:sub>
                                </m:sSub>
                              </m:e>
                              <m:e>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𝐴</m:t>
                                    </m:r>
                                  </m:e>
                                  <m:sub>
                                    <m:r>
                                      <a:rPr lang="en-US" sz="1800" i="1">
                                        <a:latin typeface="Cambria Math" panose="02040503050406030204" pitchFamily="18" charset="0"/>
                                        <a:ea typeface="Cambria Math" panose="02040503050406030204" pitchFamily="18" charset="0"/>
                                      </a:rPr>
                                      <m:t>22</m:t>
                                    </m:r>
                                  </m:sub>
                                </m:sSub>
                              </m:e>
                            </m:mr>
                          </m:m>
                        </m:e>
                      </m:d>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d>
                                  <m:dPr>
                                    <m:ctrlPr>
                                      <a:rPr lang="en-US" sz="1800" b="1" i="1">
                                        <a:latin typeface="Cambria Math" panose="02040503050406030204" pitchFamily="18" charset="0"/>
                                        <a:ea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21</m:t>
                                              </m:r>
                                            </m:sub>
                                          </m:sSub>
                                        </m:e>
                                      </m:mr>
                                    </m:m>
                                  </m:e>
                                </m:d>
                              </m:e>
                              <m:e>
                                <m:d>
                                  <m:dPr>
                                    <m:ctrlPr>
                                      <a:rPr lang="en-US" sz="1800" b="1" i="1">
                                        <a:latin typeface="Cambria Math" panose="02040503050406030204" pitchFamily="18" charset="0"/>
                                        <a:ea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12</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22</m:t>
                                              </m:r>
                                            </m:sub>
                                          </m:sSub>
                                        </m:e>
                                      </m:mr>
                                    </m:m>
                                  </m:e>
                                </m:d>
                              </m:e>
                            </m:mr>
                          </m:m>
                        </m:e>
                      </m:d>
                      <m:r>
                        <a:rPr lang="en-US" sz="1800" b="1" i="1">
                          <a:latin typeface="Cambria Math" panose="02040503050406030204" pitchFamily="18" charset="0"/>
                          <a:ea typeface="Cambria Math" panose="02040503050406030204" pitchFamily="18" charset="0"/>
                        </a:rPr>
                        <m:t>=</m:t>
                      </m:r>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𝑨𝒂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e>
                              <m:e>
                                <m:r>
                                  <a:rPr lang="en-US" sz="1800" b="1" i="1">
                                    <a:latin typeface="Cambria Math" panose="02040503050406030204" pitchFamily="18" charset="0"/>
                                  </a:rPr>
                                  <m:t>𝑨</m:t>
                                </m:r>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2</m:t>
                                        </m:r>
                                      </m:e>
                                    </m:d>
                                  </m:sup>
                                </m:sSup>
                              </m:e>
                            </m:mr>
                          </m:m>
                        </m:e>
                      </m:d>
                      <m:r>
                        <a:rPr lang="en-US" altLang="zh-TW" sz="1800" b="1" i="1" smtClean="0">
                          <a:latin typeface="Cambria Math" panose="02040503050406030204" pitchFamily="18" charset="0"/>
                        </a:rPr>
                        <m:t>=</m:t>
                      </m:r>
                      <m:d>
                        <m:dPr>
                          <m:ctrlPr>
                            <a:rPr lang="en-US" sz="1800" b="1"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e>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altLang="zh-TW" sz="1800" b="0" i="1" smtClean="0">
                                        <a:latin typeface="Cambria Math" panose="02040503050406030204" pitchFamily="18" charset="0"/>
                                        <a:ea typeface="Cambria Math" panose="02040503050406030204" pitchFamily="18" charset="0"/>
                                      </a:rPr>
                                      <m:t>2</m:t>
                                    </m:r>
                                  </m:sub>
                                </m:sSub>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p>
                              </m:e>
                            </m:mr>
                          </m:m>
                        </m:e>
                      </m:d>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A2A90082-9644-4836-31B1-76DE5DF56C2F}"/>
                  </a:ext>
                </a:extLst>
              </p:cNvPr>
              <p:cNvSpPr txBox="1">
                <a:spLocks noRot="1" noChangeAspect="1" noMove="1" noResize="1" noEditPoints="1" noAdjustHandles="1" noChangeArrowheads="1" noChangeShapeType="1" noTextEdit="1"/>
              </p:cNvSpPr>
              <p:nvPr/>
            </p:nvSpPr>
            <p:spPr bwMode="auto">
              <a:xfrm>
                <a:off x="711702" y="3021111"/>
                <a:ext cx="7290778" cy="513026"/>
              </a:xfrm>
              <a:prstGeom prst="rect">
                <a:avLst/>
              </a:prstGeom>
              <a:blipFill>
                <a:blip r:embed="rId6"/>
                <a:stretch>
                  <a:fillRect t="-2439" b="-731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B82045C-F027-3D4C-739C-EB031F730CAF}"/>
                  </a:ext>
                </a:extLst>
              </p:cNvPr>
              <p:cNvSpPr txBox="1"/>
              <p:nvPr/>
            </p:nvSpPr>
            <p:spPr bwMode="auto">
              <a:xfrm>
                <a:off x="714524" y="5065945"/>
                <a:ext cx="2776209" cy="524182"/>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b="1" i="1" smtClean="0">
                              <a:latin typeface="Cambria Math" panose="02040503050406030204" pitchFamily="18" charset="0"/>
                            </a:rPr>
                          </m:ctrlPr>
                        </m:sSupPr>
                        <m:e>
                          <m:r>
                            <a:rPr lang="en-US" sz="1800" b="1" i="1" smtClean="0">
                              <a:latin typeface="Cambria Math" panose="02040503050406030204" pitchFamily="18" charset="0"/>
                            </a:rPr>
                            <m:t>𝑼</m:t>
                          </m:r>
                        </m:e>
                        <m:sup>
                          <m:r>
                            <a:rPr lang="en-US" sz="1800" b="0" i="1" smtClean="0">
                              <a:latin typeface="Cambria Math" panose="02040503050406030204" pitchFamily="18" charset="0"/>
                            </a:rPr>
                            <m:t>−1</m:t>
                          </m:r>
                        </m:sup>
                      </m:sSup>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𝑨</m:t>
                      </m:r>
                      <m:r>
                        <a:rPr lang="en-US" sz="1800" i="1">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𝑼</m:t>
                      </m:r>
                      <m:r>
                        <a:rPr lang="en-US" sz="1800" b="1" i="1" smtClean="0">
                          <a:latin typeface="Cambria Math" panose="02040503050406030204" pitchFamily="18" charset="0"/>
                          <a:ea typeface="Cambria Math" panose="02040503050406030204" pitchFamily="18" charset="0"/>
                        </a:rPr>
                        <m:t>=</m:t>
                      </m:r>
                      <m:r>
                        <a:rPr lang="en-US" altLang="zh-TW" sz="1800" b="1" i="1" smtClean="0">
                          <a:latin typeface="Cambria Math" panose="02040503050406030204" pitchFamily="18" charset="0"/>
                          <a:ea typeface="Cambria Math" panose="02040503050406030204" pitchFamily="18" charset="0"/>
                        </a:rPr>
                        <m:t>𝚲</m:t>
                      </m:r>
                      <m:r>
                        <a:rPr lang="en-US" altLang="zh-TW" sz="1800" b="1" i="1" smtClean="0">
                          <a:latin typeface="Cambria Math" panose="02040503050406030204" pitchFamily="18" charset="0"/>
                          <a:ea typeface="Cambria Math" panose="02040503050406030204" pitchFamily="18" charset="0"/>
                        </a:rPr>
                        <m:t>=</m:t>
                      </m:r>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e>
                              <m:e>
                                <m:r>
                                  <a:rPr lang="en-US" altLang="zh-TW" sz="1800" i="1">
                                    <a:latin typeface="Cambria Math" panose="02040503050406030204" pitchFamily="18" charset="0"/>
                                  </a:rPr>
                                  <m:t>0</m:t>
                                </m:r>
                              </m:e>
                            </m:mr>
                            <m:mr>
                              <m:e>
                                <m:r>
                                  <a:rPr lang="en-US" altLang="zh-TW" sz="1800" i="1">
                                    <a:latin typeface="Cambria Math" panose="02040503050406030204" pitchFamily="18" charset="0"/>
                                  </a:rPr>
                                  <m:t>0</m:t>
                                </m:r>
                              </m:e>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altLang="zh-TW" sz="1800" i="1">
                                        <a:latin typeface="Cambria Math" panose="02040503050406030204" pitchFamily="18" charset="0"/>
                                        <a:ea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CB82045C-F027-3D4C-739C-EB031F730CAF}"/>
                  </a:ext>
                </a:extLst>
              </p:cNvPr>
              <p:cNvSpPr txBox="1">
                <a:spLocks noRot="1" noChangeAspect="1" noMove="1" noResize="1" noEditPoints="1" noAdjustHandles="1" noChangeArrowheads="1" noChangeShapeType="1" noTextEdit="1"/>
              </p:cNvSpPr>
              <p:nvPr/>
            </p:nvSpPr>
            <p:spPr bwMode="auto">
              <a:xfrm>
                <a:off x="714524" y="5065945"/>
                <a:ext cx="2776209" cy="524182"/>
              </a:xfrm>
              <a:prstGeom prst="rect">
                <a:avLst/>
              </a:prstGeom>
              <a:blipFill>
                <a:blip r:embed="rId7"/>
                <a:stretch>
                  <a:fillRect l="-1364" t="-2326" b="-9302"/>
                </a:stretch>
              </a:blipFill>
              <a:ln>
                <a:noFill/>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45D43D5E-E40E-97A2-D082-F79A4AFDF4AD}"/>
              </a:ext>
            </a:extLst>
          </p:cNvPr>
          <p:cNvSpPr txBox="1"/>
          <p:nvPr/>
        </p:nvSpPr>
        <p:spPr bwMode="auto">
          <a:xfrm>
            <a:off x="3490732" y="5143370"/>
            <a:ext cx="52350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is diagonal with eigenvalues as diagonal elements.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4A0C7DD-E4C5-0852-FC08-8107365B18DD}"/>
                  </a:ext>
                </a:extLst>
              </p:cNvPr>
              <p:cNvSpPr txBox="1"/>
              <p:nvPr/>
            </p:nvSpPr>
            <p:spPr bwMode="auto">
              <a:xfrm>
                <a:off x="1780248" y="4586465"/>
                <a:ext cx="664922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err="1">
                    <a:latin typeface="Times New Roman" panose="02020603050405020304" pitchFamily="18" charset="0"/>
                  </a:rPr>
                  <a:t>兩邊</a:t>
                </a:r>
                <a:r>
                  <a:rPr lang="en-US" sz="1800" dirty="0">
                    <a:latin typeface="Times New Roman" panose="02020603050405020304" pitchFamily="18" charset="0"/>
                  </a:rPr>
                  <a:t>左</a:t>
                </a:r>
                <a:r>
                  <a:rPr lang="en-US" sz="1800" dirty="0" err="1">
                    <a:latin typeface="Times New Roman" panose="02020603050405020304" pitchFamily="18" charset="0"/>
                  </a:rPr>
                  <a:t>乘</a:t>
                </a:r>
                <a14:m>
                  <m:oMath xmlns:m="http://schemas.openxmlformats.org/officeDocument/2006/math">
                    <m:r>
                      <a:rPr lang="en-US" sz="1800" b="1" i="1">
                        <a:latin typeface="Cambria Math" panose="02040503050406030204" pitchFamily="18" charset="0"/>
                      </a:rPr>
                      <m:t>𝑼</m:t>
                    </m:r>
                  </m:oMath>
                </a14:m>
                <a:r>
                  <a:rPr lang="en-US" sz="1800" dirty="0" err="1">
                    <a:latin typeface="Times New Roman" panose="02020603050405020304" pitchFamily="18" charset="0"/>
                  </a:rPr>
                  <a:t>的反矩陣</a:t>
                </a:r>
                <a14:m>
                  <m:oMath xmlns:m="http://schemas.openxmlformats.org/officeDocument/2006/math">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oMath>
                </a14:m>
                <a:r>
                  <a:rPr lang="en-US" sz="1800" dirty="0">
                    <a:latin typeface="Times New Roman" panose="02020603050405020304" pitchFamily="18" charset="0"/>
                  </a:rPr>
                  <a:t> Multiply both sides on the left by </a:t>
                </a:r>
                <a14:m>
                  <m:oMath xmlns:m="http://schemas.openxmlformats.org/officeDocument/2006/math">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oMath>
                </a14:m>
                <a:r>
                  <a:rPr lang="en-US" sz="1800" dirty="0">
                    <a:latin typeface="Times New Roman" panose="02020603050405020304" pitchFamily="18" charset="0"/>
                  </a:rPr>
                  <a:t>：</a:t>
                </a:r>
              </a:p>
            </p:txBody>
          </p:sp>
        </mc:Choice>
        <mc:Fallback xmlns="">
          <p:sp>
            <p:nvSpPr>
              <p:cNvPr id="6" name="TextBox 5">
                <a:extLst>
                  <a:ext uri="{FF2B5EF4-FFF2-40B4-BE49-F238E27FC236}">
                    <a16:creationId xmlns:a16="http://schemas.microsoft.com/office/drawing/2014/main" id="{A4A0C7DD-E4C5-0852-FC08-8107365B18DD}"/>
                  </a:ext>
                </a:extLst>
              </p:cNvPr>
              <p:cNvSpPr txBox="1">
                <a:spLocks noRot="1" noChangeAspect="1" noMove="1" noResize="1" noEditPoints="1" noAdjustHandles="1" noChangeArrowheads="1" noChangeShapeType="1" noTextEdit="1"/>
              </p:cNvSpPr>
              <p:nvPr/>
            </p:nvSpPr>
            <p:spPr bwMode="auto">
              <a:xfrm>
                <a:off x="1780248" y="4586465"/>
                <a:ext cx="6649228" cy="369332"/>
              </a:xfrm>
              <a:prstGeom prst="rect">
                <a:avLst/>
              </a:prstGeom>
              <a:blipFill>
                <a:blip r:embed="rId8"/>
                <a:stretch>
                  <a:fillRect l="-763" t="-3226"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6E426E0-EEF0-5E55-235E-CFA3469C1304}"/>
                  </a:ext>
                </a:extLst>
              </p:cNvPr>
              <p:cNvSpPr txBox="1"/>
              <p:nvPr/>
            </p:nvSpPr>
            <p:spPr bwMode="auto">
              <a:xfrm>
                <a:off x="685398" y="5687934"/>
                <a:ext cx="623085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14:m>
                  <m:oMath xmlns:m="http://schemas.openxmlformats.org/officeDocument/2006/math">
                    <m:sSup>
                      <m:sSupPr>
                        <m:ctrlPr>
                          <a:rPr lang="en-US" sz="1800" b="1" i="1" smtClean="0">
                            <a:solidFill>
                              <a:srgbClr val="FF0000"/>
                            </a:solidFill>
                            <a:latin typeface="Cambria Math" panose="02040503050406030204" pitchFamily="18" charset="0"/>
                          </a:rPr>
                        </m:ctrlPr>
                      </m:sSupPr>
                      <m:e>
                        <m:r>
                          <a:rPr lang="en-US" sz="1800" b="1" i="1" smtClean="0">
                            <a:solidFill>
                              <a:srgbClr val="FF0000"/>
                            </a:solidFill>
                            <a:latin typeface="Cambria Math" panose="02040503050406030204" pitchFamily="18" charset="0"/>
                          </a:rPr>
                          <m:t>𝑼</m:t>
                        </m:r>
                      </m:e>
                      <m:sup>
                        <m:r>
                          <a:rPr lang="en-US" sz="1800" b="0" i="1" smtClean="0">
                            <a:solidFill>
                              <a:srgbClr val="FF0000"/>
                            </a:solidFill>
                            <a:latin typeface="Cambria Math" panose="02040503050406030204" pitchFamily="18" charset="0"/>
                          </a:rPr>
                          <m:t>−1</m:t>
                        </m:r>
                      </m:sup>
                    </m:sSup>
                    <m:r>
                      <a:rPr lang="en-US" sz="1800" b="1" i="1" smtClean="0">
                        <a:solidFill>
                          <a:srgbClr val="FF0000"/>
                        </a:solidFill>
                        <a:latin typeface="Cambria Math" panose="02040503050406030204" pitchFamily="18" charset="0"/>
                      </a:rPr>
                      <m:t>𝑨𝑼</m:t>
                    </m:r>
                  </m:oMath>
                </a14:m>
                <a:r>
                  <a:rPr lang="en-US" sz="1800" dirty="0" err="1">
                    <a:solidFill>
                      <a:srgbClr val="FF0000"/>
                    </a:solidFill>
                    <a:latin typeface="Times New Roman" panose="02020603050405020304" pitchFamily="18" charset="0"/>
                  </a:rPr>
                  <a:t>是一個對角矩陣，矩陣元素就是本徵值</a:t>
                </a:r>
                <a:r>
                  <a:rPr lang="en-US" sz="1800" dirty="0">
                    <a:solidFill>
                      <a:srgbClr val="FF0000"/>
                    </a:solidFill>
                    <a:latin typeface="Times New Roman" panose="02020603050405020304" pitchFamily="18" charset="0"/>
                  </a:rPr>
                  <a:t>！</a:t>
                </a:r>
                <a:endParaRPr lang="en-US" sz="18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B6E426E0-EEF0-5E55-235E-CFA3469C1304}"/>
                  </a:ext>
                </a:extLst>
              </p:cNvPr>
              <p:cNvSpPr txBox="1">
                <a:spLocks noRot="1" noChangeAspect="1" noMove="1" noResize="1" noEditPoints="1" noAdjustHandles="1" noChangeArrowheads="1" noChangeShapeType="1" noTextEdit="1"/>
              </p:cNvSpPr>
              <p:nvPr/>
            </p:nvSpPr>
            <p:spPr bwMode="auto">
              <a:xfrm>
                <a:off x="685398" y="5687934"/>
                <a:ext cx="6230851" cy="369332"/>
              </a:xfrm>
              <a:prstGeom prst="rect">
                <a:avLst/>
              </a:prstGeom>
              <a:blipFill>
                <a:blip r:embed="rId9"/>
                <a:stretch>
                  <a:fillRect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9243AB9-2631-5671-B3C5-0CB83E9A04FC}"/>
                  </a:ext>
                </a:extLst>
              </p:cNvPr>
              <p:cNvSpPr txBox="1"/>
              <p:nvPr/>
            </p:nvSpPr>
            <p:spPr bwMode="auto">
              <a:xfrm>
                <a:off x="711702" y="3688730"/>
                <a:ext cx="5033237" cy="524182"/>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ea typeface="Cambria Math" panose="02040503050406030204" pitchFamily="18" charset="0"/>
                        </a:rPr>
                        <m:t>=</m:t>
                      </m:r>
                      <m:d>
                        <m:dPr>
                          <m:ctrlPr>
                            <a:rPr lang="en-US" sz="1800" b="1"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1800" b="1" i="1" smtClean="0">
                                  <a:latin typeface="Cambria Math" panose="02040503050406030204" pitchFamily="18" charset="0"/>
                                  <a:ea typeface="Cambria Math" panose="02040503050406030204" pitchFamily="18" charset="0"/>
                                </a:rPr>
                              </m:ctrlPr>
                            </m:mPr>
                            <m:mr>
                              <m:e>
                                <m:sSub>
                                  <m:sSubPr>
                                    <m:ctrlPr>
                                      <a:rPr lang="en-US" altLang="zh-TW" sz="1800" i="1">
                                        <a:latin typeface="Cambria Math" panose="02040503050406030204" pitchFamily="18" charset="0"/>
                                      </a:rPr>
                                    </m:ctrlPr>
                                  </m:sSubPr>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r>
                                      <a:rPr lang="en-US" altLang="zh-TW" sz="1800" i="1">
                                        <a:latin typeface="Cambria Math" panose="02040503050406030204" pitchFamily="18" charset="0"/>
                                      </a:rPr>
                                      <m:t>𝑎</m:t>
                                    </m:r>
                                  </m:e>
                                  <m:sub>
                                    <m:r>
                                      <a:rPr lang="en-US" altLang="zh-TW" sz="1800" i="1">
                                        <a:latin typeface="Cambria Math" panose="02040503050406030204" pitchFamily="18" charset="0"/>
                                      </a:rPr>
                                      <m:t>11</m:t>
                                    </m:r>
                                  </m:sub>
                                </m:sSub>
                              </m:e>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m:t>
                                    </m:r>
                                  </m:sub>
                                </m:sSub>
                              </m:e>
                            </m:mr>
                            <m:mr>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r>
                                      <a:rPr lang="en-US" altLang="zh-TW" sz="1800" i="1">
                                        <a:latin typeface="Cambria Math" panose="02040503050406030204" pitchFamily="18" charset="0"/>
                                      </a:rPr>
                                      <m:t>1</m:t>
                                    </m:r>
                                  </m:sub>
                                </m:sSub>
                              </m:e>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22</m:t>
                                    </m:r>
                                  </m:sub>
                                </m:sSub>
                              </m:e>
                            </m:mr>
                          </m:m>
                        </m:e>
                      </m:d>
                      <m:r>
                        <a:rPr lang="en-US" sz="1800" b="1" i="1" smtClean="0">
                          <a:latin typeface="Cambria Math" panose="02040503050406030204" pitchFamily="18" charset="0"/>
                          <a:ea typeface="Cambria Math" panose="02040503050406030204" pitchFamily="18" charset="0"/>
                        </a:rPr>
                        <m:t>=</m:t>
                      </m:r>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11</m:t>
                                    </m:r>
                                  </m:sub>
                                </m:sSub>
                              </m:e>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12</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21</m:t>
                                    </m:r>
                                  </m:sub>
                                </m:sSub>
                              </m:e>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22</m:t>
                                    </m:r>
                                  </m:sub>
                                </m:sSub>
                              </m:e>
                            </m:mr>
                          </m:m>
                        </m:e>
                      </m:d>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e>
                              <m:e>
                                <m:r>
                                  <a:rPr lang="en-US" altLang="zh-TW" sz="1800" b="0" i="1" smtClean="0">
                                    <a:latin typeface="Cambria Math" panose="02040503050406030204" pitchFamily="18" charset="0"/>
                                  </a:rPr>
                                  <m:t>0</m:t>
                                </m:r>
                              </m:e>
                            </m:mr>
                            <m:mr>
                              <m:e>
                                <m:r>
                                  <a:rPr lang="en-US" altLang="zh-TW" sz="1800" b="0" i="1" smtClean="0">
                                    <a:latin typeface="Cambria Math" panose="02040503050406030204" pitchFamily="18" charset="0"/>
                                  </a:rPr>
                                  <m:t>0</m:t>
                                </m:r>
                              </m:e>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altLang="zh-TW" sz="1800" b="0" i="1" smtClean="0">
                                        <a:latin typeface="Cambria Math" panose="02040503050406030204" pitchFamily="18" charset="0"/>
                                        <a:ea typeface="Cambria Math" panose="02040503050406030204" pitchFamily="18" charset="0"/>
                                      </a:rPr>
                                      <m:t>2</m:t>
                                    </m:r>
                                  </m:sub>
                                </m:sSub>
                              </m:e>
                            </m:mr>
                          </m:m>
                        </m:e>
                      </m:d>
                      <m:r>
                        <a:rPr lang="en-US" altLang="zh-TW" sz="1800" b="1" i="1" smtClean="0">
                          <a:latin typeface="Cambria Math" panose="02040503050406030204" pitchFamily="18" charset="0"/>
                        </a:rPr>
                        <m:t>=</m:t>
                      </m:r>
                      <m:r>
                        <a:rPr lang="en-US" altLang="zh-TW" sz="1800" b="1" i="1" smtClean="0">
                          <a:latin typeface="Cambria Math" panose="02040503050406030204" pitchFamily="18" charset="0"/>
                        </a:rPr>
                        <m:t>𝑼</m:t>
                      </m:r>
                      <m:r>
                        <a:rPr lang="en-US" altLang="zh-TW" sz="1800" b="1" i="1" smtClean="0">
                          <a:latin typeface="Cambria Math" panose="02040503050406030204" pitchFamily="18" charset="0"/>
                          <a:ea typeface="Cambria Math" panose="02040503050406030204" pitchFamily="18" charset="0"/>
                        </a:rPr>
                        <m:t>∙</m:t>
                      </m:r>
                      <m:r>
                        <a:rPr lang="en-US" altLang="zh-TW" sz="1800" b="1" i="1" smtClean="0">
                          <a:latin typeface="Cambria Math" panose="02040503050406030204" pitchFamily="18" charset="0"/>
                          <a:ea typeface="Cambria Math" panose="02040503050406030204" pitchFamily="18" charset="0"/>
                        </a:rPr>
                        <m:t>𝚲</m:t>
                      </m:r>
                    </m:oMath>
                  </m:oMathPara>
                </a14:m>
                <a:endParaRPr lang="en-US" sz="1800"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F9243AB9-2631-5671-B3C5-0CB83E9A04FC}"/>
                  </a:ext>
                </a:extLst>
              </p:cNvPr>
              <p:cNvSpPr txBox="1">
                <a:spLocks noRot="1" noChangeAspect="1" noMove="1" noResize="1" noEditPoints="1" noAdjustHandles="1" noChangeArrowheads="1" noChangeShapeType="1" noTextEdit="1"/>
              </p:cNvSpPr>
              <p:nvPr/>
            </p:nvSpPr>
            <p:spPr bwMode="auto">
              <a:xfrm>
                <a:off x="711702" y="3688730"/>
                <a:ext cx="5033237" cy="524182"/>
              </a:xfrm>
              <a:prstGeom prst="rect">
                <a:avLst/>
              </a:prstGeom>
              <a:blipFill>
                <a:blip r:embed="rId10"/>
                <a:stretch>
                  <a:fillRect t="-2381" r="-504" b="-9524"/>
                </a:stretch>
              </a:blipFill>
              <a:ln>
                <a:noFill/>
              </a:ln>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37C59981-AB64-C638-5C76-4A71B2DB7CFA}"/>
              </a:ext>
            </a:extLst>
          </p:cNvPr>
          <p:cNvCxnSpPr/>
          <p:nvPr/>
        </p:nvCxnSpPr>
        <p:spPr>
          <a:xfrm>
            <a:off x="1393278" y="3162045"/>
            <a:ext cx="1121655"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40B7802-26E0-606B-E661-E53E3DB0998E}"/>
              </a:ext>
            </a:extLst>
          </p:cNvPr>
          <p:cNvCxnSpPr>
            <a:cxnSpLocks/>
          </p:cNvCxnSpPr>
          <p:nvPr/>
        </p:nvCxnSpPr>
        <p:spPr>
          <a:xfrm>
            <a:off x="2834252" y="3014996"/>
            <a:ext cx="0" cy="51914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A9FFBE8-9B09-132C-9631-B2FF0C81AC76}"/>
              </a:ext>
            </a:extLst>
          </p:cNvPr>
          <p:cNvCxnSpPr/>
          <p:nvPr/>
        </p:nvCxnSpPr>
        <p:spPr>
          <a:xfrm>
            <a:off x="1393278" y="3450077"/>
            <a:ext cx="1121655" cy="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89D8B3C-AB7B-C298-CF9C-73E24BB1E680}"/>
              </a:ext>
            </a:extLst>
          </p:cNvPr>
          <p:cNvCxnSpPr>
            <a:cxnSpLocks/>
          </p:cNvCxnSpPr>
          <p:nvPr/>
        </p:nvCxnSpPr>
        <p:spPr>
          <a:xfrm>
            <a:off x="3036523" y="3014996"/>
            <a:ext cx="0" cy="519141"/>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829C322-5995-E38E-AAFE-6C7059F747B6}"/>
                  </a:ext>
                </a:extLst>
              </p:cNvPr>
              <p:cNvSpPr txBox="1"/>
              <p:nvPr/>
            </p:nvSpPr>
            <p:spPr bwMode="auto">
              <a:xfrm>
                <a:off x="711702" y="4666456"/>
                <a:ext cx="1000274" cy="276999"/>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𝑨𝑼</m:t>
                      </m:r>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𝑼</m:t>
                      </m:r>
                      <m:r>
                        <a:rPr lang="en-US" sz="1800" b="1" i="1" smtClean="0">
                          <a:latin typeface="Cambria Math" panose="02040503050406030204" pitchFamily="18" charset="0"/>
                          <a:ea typeface="Cambria Math" panose="02040503050406030204" pitchFamily="18" charset="0"/>
                        </a:rPr>
                        <m:t>𝚲</m:t>
                      </m:r>
                    </m:oMath>
                  </m:oMathPara>
                </a14:m>
                <a:endParaRPr lang="en-US" sz="1800" dirty="0">
                  <a:latin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F829C322-5995-E38E-AAFE-6C7059F747B6}"/>
                  </a:ext>
                </a:extLst>
              </p:cNvPr>
              <p:cNvSpPr txBox="1">
                <a:spLocks noRot="1" noChangeAspect="1" noMove="1" noResize="1" noEditPoints="1" noAdjustHandles="1" noChangeArrowheads="1" noChangeShapeType="1" noTextEdit="1"/>
              </p:cNvSpPr>
              <p:nvPr/>
            </p:nvSpPr>
            <p:spPr bwMode="auto">
              <a:xfrm>
                <a:off x="711702" y="4666456"/>
                <a:ext cx="1000274" cy="276999"/>
              </a:xfrm>
              <a:prstGeom prst="rect">
                <a:avLst/>
              </a:prstGeom>
              <a:blipFill>
                <a:blip r:embed="rId11"/>
                <a:stretch>
                  <a:fillRect l="-5063" r="-5063" b="-4348"/>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98052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6" grpId="0"/>
      <p:bldP spid="14" grpId="0"/>
      <p:bldP spid="13" grpId="0"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92F1A-4FA2-BCD7-4AD7-14B0ACE8E4A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7EA7421-B422-3770-0B55-93F6FA4CC984}"/>
                  </a:ext>
                </a:extLst>
              </p:cNvPr>
              <p:cNvSpPr txBox="1"/>
              <p:nvPr/>
            </p:nvSpPr>
            <p:spPr bwMode="auto">
              <a:xfrm>
                <a:off x="719654" y="2455906"/>
                <a:ext cx="3082319" cy="524182"/>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1" i="1" smtClean="0">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𝑼</m:t>
                      </m:r>
                      <m:r>
                        <a:rPr lang="en-US" altLang="zh-TW" sz="1800" b="1" i="1" smtClean="0">
                          <a:latin typeface="Cambria Math" panose="02040503050406030204" pitchFamily="18" charset="0"/>
                          <a:ea typeface="Cambria Math" panose="02040503050406030204" pitchFamily="18" charset="0"/>
                        </a:rPr>
                        <m:t>𝚲</m:t>
                      </m:r>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r>
                        <a:rPr lang="en-US" sz="1800" b="1" i="1">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𝑼</m:t>
                      </m:r>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e>
                              <m:e>
                                <m:r>
                                  <a:rPr lang="en-US" altLang="zh-TW" sz="1800" i="1">
                                    <a:latin typeface="Cambria Math" panose="02040503050406030204" pitchFamily="18" charset="0"/>
                                  </a:rPr>
                                  <m:t>0</m:t>
                                </m:r>
                              </m:e>
                            </m:mr>
                            <m:mr>
                              <m:e>
                                <m:r>
                                  <a:rPr lang="en-US" altLang="zh-TW" sz="1800" i="1">
                                    <a:latin typeface="Cambria Math" panose="02040503050406030204" pitchFamily="18" charset="0"/>
                                  </a:rPr>
                                  <m:t>0</m:t>
                                </m:r>
                              </m:e>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altLang="zh-TW" sz="1800" i="1">
                                        <a:latin typeface="Cambria Math" panose="02040503050406030204" pitchFamily="18" charset="0"/>
                                        <a:ea typeface="Cambria Math" panose="02040503050406030204" pitchFamily="18" charset="0"/>
                                      </a:rPr>
                                      <m:t>2</m:t>
                                    </m:r>
                                  </m:sub>
                                </m:sSub>
                              </m:e>
                            </m:mr>
                          </m:m>
                        </m:e>
                      </m:d>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87EA7421-B422-3770-0B55-93F6FA4CC984}"/>
                  </a:ext>
                </a:extLst>
              </p:cNvPr>
              <p:cNvSpPr txBox="1">
                <a:spLocks noRot="1" noChangeAspect="1" noMove="1" noResize="1" noEditPoints="1" noAdjustHandles="1" noChangeArrowheads="1" noChangeShapeType="1" noTextEdit="1"/>
              </p:cNvSpPr>
              <p:nvPr/>
            </p:nvSpPr>
            <p:spPr bwMode="auto">
              <a:xfrm>
                <a:off x="719654" y="2455906"/>
                <a:ext cx="3082319" cy="524182"/>
              </a:xfrm>
              <a:prstGeom prst="rect">
                <a:avLst/>
              </a:prstGeom>
              <a:blipFill>
                <a:blip r:embed="rId2"/>
                <a:stretch>
                  <a:fillRect l="-1230" t="-2381" b="-9524"/>
                </a:stretch>
              </a:blipFill>
              <a:ln>
                <a:noFill/>
              </a:ln>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28EA7AF1-4AB4-A03C-C8B7-65B75BBA64A3}"/>
              </a:ext>
            </a:extLst>
          </p:cNvPr>
          <p:cNvCxnSpPr/>
          <p:nvPr/>
        </p:nvCxnSpPr>
        <p:spPr>
          <a:xfrm flipV="1">
            <a:off x="2819012" y="2980088"/>
            <a:ext cx="0" cy="38094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37B59B3-A777-2539-6F7D-6598DF93AA3F}"/>
              </a:ext>
            </a:extLst>
          </p:cNvPr>
          <p:cNvCxnSpPr>
            <a:cxnSpLocks/>
          </p:cNvCxnSpPr>
          <p:nvPr/>
        </p:nvCxnSpPr>
        <p:spPr>
          <a:xfrm flipH="1" flipV="1">
            <a:off x="3491880" y="2840034"/>
            <a:ext cx="310092" cy="54623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0016F4C-637B-EB3C-6EF9-554AF9092E51}"/>
              </a:ext>
            </a:extLst>
          </p:cNvPr>
          <p:cNvSpPr txBox="1"/>
          <p:nvPr/>
        </p:nvSpPr>
        <p:spPr bwMode="auto">
          <a:xfrm>
            <a:off x="1232019" y="3202245"/>
            <a:ext cx="2016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Info. of eigenvalues</a:t>
            </a:r>
          </a:p>
        </p:txBody>
      </p:sp>
      <p:sp>
        <p:nvSpPr>
          <p:cNvPr id="19" name="TextBox 18">
            <a:extLst>
              <a:ext uri="{FF2B5EF4-FFF2-40B4-BE49-F238E27FC236}">
                <a16:creationId xmlns:a16="http://schemas.microsoft.com/office/drawing/2014/main" id="{F0867D41-35A8-1E66-B94F-5DDE3CDB7DEF}"/>
              </a:ext>
            </a:extLst>
          </p:cNvPr>
          <p:cNvSpPr txBox="1"/>
          <p:nvPr/>
        </p:nvSpPr>
        <p:spPr bwMode="auto">
          <a:xfrm>
            <a:off x="3399158" y="3227479"/>
            <a:ext cx="2441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Info. of eigenvectors</a:t>
            </a:r>
          </a:p>
        </p:txBody>
      </p:sp>
      <p:sp>
        <p:nvSpPr>
          <p:cNvPr id="22" name="TextBox 21">
            <a:extLst>
              <a:ext uri="{FF2B5EF4-FFF2-40B4-BE49-F238E27FC236}">
                <a16:creationId xmlns:a16="http://schemas.microsoft.com/office/drawing/2014/main" id="{9A1E3E6F-81FD-C26B-CC2A-65E0E384377E}"/>
              </a:ext>
            </a:extLst>
          </p:cNvPr>
          <p:cNvSpPr txBox="1"/>
          <p:nvPr/>
        </p:nvSpPr>
        <p:spPr bwMode="auto">
          <a:xfrm>
            <a:off x="3869495" y="2455906"/>
            <a:ext cx="47899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solidFill>
                  <a:srgbClr val="FF0000"/>
                </a:solidFill>
                <a:latin typeface="Times New Roman" panose="02020603050405020304" pitchFamily="18" charset="0"/>
              </a:rPr>
              <a:t>Any Matrix can be decomposed into 3 factors,</a:t>
            </a:r>
          </a:p>
        </p:txBody>
      </p:sp>
      <p:sp>
        <p:nvSpPr>
          <p:cNvPr id="24" name="TextBox 23">
            <a:extLst>
              <a:ext uri="{FF2B5EF4-FFF2-40B4-BE49-F238E27FC236}">
                <a16:creationId xmlns:a16="http://schemas.microsoft.com/office/drawing/2014/main" id="{B8C4C7C5-CCBC-6275-EC25-52BD8AF9A5EA}"/>
              </a:ext>
            </a:extLst>
          </p:cNvPr>
          <p:cNvSpPr txBox="1"/>
          <p:nvPr/>
        </p:nvSpPr>
        <p:spPr bwMode="auto">
          <a:xfrm>
            <a:off x="3861725" y="2845155"/>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a:solidFill>
                  <a:srgbClr val="FF0000"/>
                </a:solidFill>
                <a:latin typeface="Times New Roman" panose="02020603050405020304" pitchFamily="18" charset="0"/>
              </a:rPr>
              <a:t>involving just eigenvalues and eigenvectors.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42B33D2-2673-AEFC-F6FA-13D2622CF546}"/>
                  </a:ext>
                </a:extLst>
              </p:cNvPr>
              <p:cNvSpPr txBox="1"/>
              <p:nvPr/>
            </p:nvSpPr>
            <p:spPr bwMode="auto">
              <a:xfrm>
                <a:off x="751670" y="3655184"/>
                <a:ext cx="4828441" cy="554319"/>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800" i="1" smtClean="0">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.8</m:t>
                                </m:r>
                              </m:e>
                              <m:e>
                                <m:r>
                                  <a:rPr lang="en-US" sz="1800" i="1">
                                    <a:latin typeface="Cambria Math" panose="02040503050406030204" pitchFamily="18" charset="0"/>
                                  </a:rPr>
                                  <m:t>0.3</m:t>
                                </m:r>
                              </m:e>
                            </m:mr>
                            <m:mr>
                              <m:e>
                                <m:r>
                                  <a:rPr lang="en-US" sz="1800" i="1">
                                    <a:latin typeface="Cambria Math" panose="02040503050406030204" pitchFamily="18" charset="0"/>
                                  </a:rPr>
                                  <m:t>0.2</m:t>
                                </m:r>
                              </m:e>
                              <m:e>
                                <m:r>
                                  <a:rPr lang="en-US" sz="1800" i="1">
                                    <a:latin typeface="Cambria Math" panose="02040503050406030204" pitchFamily="18" charset="0"/>
                                  </a:rPr>
                                  <m:t>0.7</m:t>
                                </m:r>
                              </m:e>
                            </m:mr>
                          </m:m>
                        </m:e>
                      </m:d>
                      <m:r>
                        <a:rPr lang="en-US" sz="1800" b="0" i="1" smtClean="0">
                          <a:latin typeface="Cambria Math" panose="02040503050406030204" pitchFamily="18" charset="0"/>
                        </a:rPr>
                        <m:t>=</m:t>
                      </m:r>
                      <m:d>
                        <m:dPr>
                          <m:begChr m:val="["/>
                          <m:endChr m:val="]"/>
                          <m:ctrlPr>
                            <a:rPr lang="en-US" sz="1800" i="1">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m:t>
                                </m:r>
                                <m:r>
                                  <a:rPr lang="en-US" sz="1800" b="0" i="1" smtClean="0">
                                    <a:latin typeface="Cambria Math" panose="02040503050406030204" pitchFamily="18" charset="0"/>
                                  </a:rPr>
                                  <m:t>6</m:t>
                                </m:r>
                              </m:e>
                              <m:e>
                                <m:r>
                                  <a:rPr lang="en-US" sz="1800" b="0" i="1" smtClean="0">
                                    <a:latin typeface="Cambria Math" panose="02040503050406030204" pitchFamily="18" charset="0"/>
                                  </a:rPr>
                                  <m:t>1</m:t>
                                </m:r>
                              </m:e>
                            </m:mr>
                            <m:mr>
                              <m:e>
                                <m:r>
                                  <a:rPr lang="en-US" sz="1800" i="1">
                                    <a:latin typeface="Cambria Math" panose="02040503050406030204" pitchFamily="18" charset="0"/>
                                  </a:rPr>
                                  <m:t>0.</m:t>
                                </m:r>
                                <m:r>
                                  <a:rPr lang="en-US" sz="1800" b="0" i="1" smtClean="0">
                                    <a:latin typeface="Cambria Math" panose="02040503050406030204" pitchFamily="18" charset="0"/>
                                  </a:rPr>
                                  <m:t>4</m:t>
                                </m:r>
                              </m:e>
                              <m:e>
                                <m:r>
                                  <a:rPr lang="en-US" sz="1800" b="0" i="1" smtClean="0">
                                    <a:latin typeface="Cambria Math" panose="02040503050406030204" pitchFamily="18" charset="0"/>
                                  </a:rPr>
                                  <m:t>−1</m:t>
                                </m:r>
                              </m:e>
                            </m:mr>
                          </m:m>
                        </m:e>
                      </m:d>
                      <m:d>
                        <m:dPr>
                          <m:begChr m:val="["/>
                          <m:endChr m:val="]"/>
                          <m:ctrlPr>
                            <a:rPr lang="en-US" sz="1800" i="1">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b="0" i="1" smtClean="0">
                                    <a:latin typeface="Cambria Math" panose="02040503050406030204" pitchFamily="18" charset="0"/>
                                  </a:rPr>
                                  <m:t>1</m:t>
                                </m:r>
                              </m:e>
                              <m:e>
                                <m:r>
                                  <a:rPr lang="en-US" sz="1800" i="1">
                                    <a:latin typeface="Cambria Math" panose="02040503050406030204" pitchFamily="18" charset="0"/>
                                  </a:rPr>
                                  <m:t>0</m:t>
                                </m:r>
                              </m:e>
                            </m:mr>
                            <m:mr>
                              <m:e>
                                <m:r>
                                  <a:rPr lang="en-US" sz="1800" i="1">
                                    <a:latin typeface="Cambria Math" panose="02040503050406030204" pitchFamily="18" charset="0"/>
                                  </a:rPr>
                                  <m:t>0</m:t>
                                </m:r>
                              </m:e>
                              <m:e>
                                <m:r>
                                  <a:rPr lang="en-US" sz="1800" i="1">
                                    <a:latin typeface="Cambria Math" panose="02040503050406030204" pitchFamily="18" charset="0"/>
                                  </a:rPr>
                                  <m:t>0.</m:t>
                                </m:r>
                                <m:r>
                                  <a:rPr lang="en-US" sz="1800" b="0" i="1" smtClean="0">
                                    <a:latin typeface="Cambria Math" panose="02040503050406030204" pitchFamily="18" charset="0"/>
                                  </a:rPr>
                                  <m:t>5</m:t>
                                </m:r>
                              </m:e>
                            </m:mr>
                          </m:m>
                        </m:e>
                      </m:d>
                      <m:d>
                        <m:dPr>
                          <m:begChr m:val="["/>
                          <m:endChr m:val="]"/>
                          <m:ctrlPr>
                            <a:rPr lang="en-US" sz="1800" i="1">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a:rPr lang="en-US" sz="1800" b="0" i="1" smtClean="0">
                                    <a:latin typeface="Cambria Math" panose="02040503050406030204" pitchFamily="18" charset="0"/>
                                  </a:rPr>
                                  <m:t>1</m:t>
                                </m:r>
                              </m:e>
                              <m:e>
                                <m:r>
                                  <a:rPr lang="en-US" sz="1800" b="0" i="1" smtClean="0">
                                    <a:latin typeface="Cambria Math" panose="02040503050406030204" pitchFamily="18" charset="0"/>
                                  </a:rPr>
                                  <m:t>1</m:t>
                                </m:r>
                              </m:e>
                            </m:mr>
                            <m:mr>
                              <m:e>
                                <m:r>
                                  <a:rPr lang="en-US" sz="1800" i="1">
                                    <a:latin typeface="Cambria Math" panose="02040503050406030204" pitchFamily="18" charset="0"/>
                                  </a:rPr>
                                  <m:t>0.</m:t>
                                </m:r>
                                <m:r>
                                  <a:rPr lang="en-US" sz="1800" b="0" i="1" smtClean="0">
                                    <a:latin typeface="Cambria Math" panose="02040503050406030204" pitchFamily="18" charset="0"/>
                                  </a:rPr>
                                  <m:t>4</m:t>
                                </m:r>
                              </m:e>
                              <m:e>
                                <m:r>
                                  <a:rPr lang="en-US" sz="1800" b="0" i="1" smtClean="0">
                                    <a:latin typeface="Cambria Math" panose="02040503050406030204" pitchFamily="18" charset="0"/>
                                  </a:rPr>
                                  <m:t>−</m:t>
                                </m:r>
                                <m:r>
                                  <a:rPr lang="en-US" sz="1800" i="1">
                                    <a:latin typeface="Cambria Math" panose="02040503050406030204" pitchFamily="18" charset="0"/>
                                  </a:rPr>
                                  <m:t>0</m:t>
                                </m:r>
                                <m:r>
                                  <a:rPr lang="en-US" sz="1800" b="0" i="1" smtClean="0">
                                    <a:latin typeface="Cambria Math" panose="02040503050406030204" pitchFamily="18" charset="0"/>
                                  </a:rPr>
                                  <m:t>.6</m:t>
                                </m:r>
                              </m:e>
                            </m:mr>
                          </m:m>
                        </m:e>
                      </m:d>
                    </m:oMath>
                  </m:oMathPara>
                </a14:m>
                <a:endParaRPr lang="en-US" sz="1800" dirty="0">
                  <a:latin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942B33D2-2673-AEFC-F6FA-13D2622CF546}"/>
                  </a:ext>
                </a:extLst>
              </p:cNvPr>
              <p:cNvSpPr txBox="1">
                <a:spLocks noRot="1" noChangeAspect="1" noMove="1" noResize="1" noEditPoints="1" noAdjustHandles="1" noChangeArrowheads="1" noChangeShapeType="1" noTextEdit="1"/>
              </p:cNvSpPr>
              <p:nvPr/>
            </p:nvSpPr>
            <p:spPr bwMode="auto">
              <a:xfrm>
                <a:off x="751670" y="3655184"/>
                <a:ext cx="4828441" cy="554319"/>
              </a:xfrm>
              <a:prstGeom prst="rect">
                <a:avLst/>
              </a:prstGeom>
              <a:blipFill>
                <a:blip r:embed="rId3"/>
                <a:stretch>
                  <a:fillRect b="-4545"/>
                </a:stretch>
              </a:blipFill>
              <a:ln>
                <a:noFill/>
              </a:ln>
            </p:spPr>
            <p:txBody>
              <a:bodyPr/>
              <a:lstStyle/>
              <a:p>
                <a:r>
                  <a:rPr lang="en-US">
                    <a:noFill/>
                  </a:rPr>
                  <a:t> </a:t>
                </a:r>
              </a:p>
            </p:txBody>
          </p:sp>
        </mc:Fallback>
      </mc:AlternateContent>
      <p:sp>
        <p:nvSpPr>
          <p:cNvPr id="20" name="TextBox 19">
            <a:extLst>
              <a:ext uri="{FF2B5EF4-FFF2-40B4-BE49-F238E27FC236}">
                <a16:creationId xmlns:a16="http://schemas.microsoft.com/office/drawing/2014/main" id="{3C9EB657-7C1D-6E03-572D-97C4DF5FE51E}"/>
              </a:ext>
            </a:extLst>
          </p:cNvPr>
          <p:cNvSpPr txBox="1"/>
          <p:nvPr/>
        </p:nvSpPr>
        <p:spPr bwMode="auto">
          <a:xfrm>
            <a:off x="715672" y="4405089"/>
            <a:ext cx="54726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solidFill>
                  <a:srgbClr val="FF0000"/>
                </a:solidFill>
                <a:latin typeface="Times New Roman" panose="02020603050405020304" pitchFamily="18" charset="0"/>
              </a:rPr>
              <a:t>一個矩陣的本徵值與本徵向量就足夠能代表該矩陣</a:t>
            </a:r>
            <a:r>
              <a:rPr lang="en-US" sz="1800" dirty="0">
                <a:solidFill>
                  <a:srgbClr val="FF0000"/>
                </a:solidFill>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2209D20-2787-D917-253F-8B510FCA2A16}"/>
                  </a:ext>
                </a:extLst>
              </p:cNvPr>
              <p:cNvSpPr txBox="1"/>
              <p:nvPr/>
            </p:nvSpPr>
            <p:spPr bwMode="auto">
              <a:xfrm>
                <a:off x="1784497" y="1537439"/>
                <a:ext cx="664922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err="1">
                    <a:latin typeface="Times New Roman" panose="02020603050405020304" pitchFamily="18" charset="0"/>
                  </a:rPr>
                  <a:t>兩邊</a:t>
                </a:r>
                <a:r>
                  <a:rPr lang="en-US" sz="1800" dirty="0">
                    <a:latin typeface="Times New Roman" panose="02020603050405020304" pitchFamily="18" charset="0"/>
                  </a:rPr>
                  <a:t>右</a:t>
                </a:r>
                <a:r>
                  <a:rPr lang="en-US" sz="1800" dirty="0" err="1">
                    <a:latin typeface="Times New Roman" panose="02020603050405020304" pitchFamily="18" charset="0"/>
                  </a:rPr>
                  <a:t>乘</a:t>
                </a:r>
                <a14:m>
                  <m:oMath xmlns:m="http://schemas.openxmlformats.org/officeDocument/2006/math">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oMath>
                </a14:m>
                <a:r>
                  <a:rPr lang="en-US" sz="1800" dirty="0">
                    <a:latin typeface="Times New Roman" panose="02020603050405020304" pitchFamily="18" charset="0"/>
                  </a:rPr>
                  <a:t> Multiply both sides on the right by </a:t>
                </a:r>
                <a14:m>
                  <m:oMath xmlns:m="http://schemas.openxmlformats.org/officeDocument/2006/math">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oMath>
                </a14:m>
                <a:r>
                  <a:rPr lang="en-US" sz="1800" dirty="0">
                    <a:latin typeface="Times New Roman" panose="02020603050405020304" pitchFamily="18" charset="0"/>
                  </a:rPr>
                  <a:t>：</a:t>
                </a:r>
              </a:p>
            </p:txBody>
          </p:sp>
        </mc:Choice>
        <mc:Fallback xmlns="">
          <p:sp>
            <p:nvSpPr>
              <p:cNvPr id="2" name="TextBox 1">
                <a:extLst>
                  <a:ext uri="{FF2B5EF4-FFF2-40B4-BE49-F238E27FC236}">
                    <a16:creationId xmlns:a16="http://schemas.microsoft.com/office/drawing/2014/main" id="{92209D20-2787-D917-253F-8B510FCA2A16}"/>
                  </a:ext>
                </a:extLst>
              </p:cNvPr>
              <p:cNvSpPr txBox="1">
                <a:spLocks noRot="1" noChangeAspect="1" noMove="1" noResize="1" noEditPoints="1" noAdjustHandles="1" noChangeArrowheads="1" noChangeShapeType="1" noTextEdit="1"/>
              </p:cNvSpPr>
              <p:nvPr/>
            </p:nvSpPr>
            <p:spPr bwMode="auto">
              <a:xfrm>
                <a:off x="1784497" y="1537439"/>
                <a:ext cx="6649228" cy="369332"/>
              </a:xfrm>
              <a:prstGeom prst="rect">
                <a:avLst/>
              </a:prstGeom>
              <a:blipFill>
                <a:blip r:embed="rId4"/>
                <a:stretch>
                  <a:fillRect l="-763" t="-3226"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FDEB694-9223-E231-63C5-9B7B5F14DEEF}"/>
                  </a:ext>
                </a:extLst>
              </p:cNvPr>
              <p:cNvSpPr txBox="1"/>
              <p:nvPr/>
            </p:nvSpPr>
            <p:spPr bwMode="auto">
              <a:xfrm>
                <a:off x="751671" y="1583606"/>
                <a:ext cx="1000274" cy="276999"/>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𝑨𝑼</m:t>
                      </m:r>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𝑼</m:t>
                      </m:r>
                      <m:r>
                        <a:rPr lang="en-US" sz="1800" b="1" i="1" smtClean="0">
                          <a:latin typeface="Cambria Math" panose="02040503050406030204" pitchFamily="18" charset="0"/>
                          <a:ea typeface="Cambria Math" panose="02040503050406030204" pitchFamily="18" charset="0"/>
                        </a:rPr>
                        <m:t>𝚲</m:t>
                      </m:r>
                    </m:oMath>
                  </m:oMathPara>
                </a14:m>
                <a:endParaRPr lang="en-US" sz="1800"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CFDEB694-9223-E231-63C5-9B7B5F14DEEF}"/>
                  </a:ext>
                </a:extLst>
              </p:cNvPr>
              <p:cNvSpPr txBox="1">
                <a:spLocks noRot="1" noChangeAspect="1" noMove="1" noResize="1" noEditPoints="1" noAdjustHandles="1" noChangeArrowheads="1" noChangeShapeType="1" noTextEdit="1"/>
              </p:cNvSpPr>
              <p:nvPr/>
            </p:nvSpPr>
            <p:spPr bwMode="auto">
              <a:xfrm>
                <a:off x="751671" y="1583606"/>
                <a:ext cx="1000274" cy="276999"/>
              </a:xfrm>
              <a:prstGeom prst="rect">
                <a:avLst/>
              </a:prstGeom>
              <a:blipFill>
                <a:blip r:embed="rId5"/>
                <a:stretch>
                  <a:fillRect l="-5063" r="-5063" b="-4348"/>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63533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p:bldP spid="24" grpId="0"/>
      <p:bldP spid="12" grpId="0" animBg="1"/>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1577E-FCAE-2208-FD6F-C00357AD8A0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4600E64-A5C9-8C80-248B-908E818D395A}"/>
                  </a:ext>
                </a:extLst>
              </p:cNvPr>
              <p:cNvSpPr txBox="1"/>
              <p:nvPr/>
            </p:nvSpPr>
            <p:spPr bwMode="auto">
              <a:xfrm>
                <a:off x="899592" y="1779070"/>
                <a:ext cx="1229439"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1" i="1" smtClean="0">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𝑼</m:t>
                      </m:r>
                      <m:r>
                        <a:rPr lang="en-US" altLang="zh-TW" sz="1800" b="1" i="1" smtClean="0">
                          <a:latin typeface="Cambria Math" panose="02040503050406030204" pitchFamily="18" charset="0"/>
                          <a:ea typeface="Cambria Math" panose="02040503050406030204" pitchFamily="18" charset="0"/>
                        </a:rPr>
                        <m:t>𝚲</m:t>
                      </m:r>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C4600E64-A5C9-8C80-248B-908E818D395A}"/>
                  </a:ext>
                </a:extLst>
              </p:cNvPr>
              <p:cNvSpPr txBox="1">
                <a:spLocks noRot="1" noChangeAspect="1" noMove="1" noResize="1" noEditPoints="1" noAdjustHandles="1" noChangeArrowheads="1" noChangeShapeType="1" noTextEdit="1"/>
              </p:cNvSpPr>
              <p:nvPr/>
            </p:nvSpPr>
            <p:spPr bwMode="auto">
              <a:xfrm>
                <a:off x="899592" y="1779070"/>
                <a:ext cx="1229439" cy="276999"/>
              </a:xfrm>
              <a:prstGeom prst="rect">
                <a:avLst/>
              </a:prstGeom>
              <a:blipFill>
                <a:blip r:embed="rId2"/>
                <a:stretch>
                  <a:fillRect l="-4124" t="-4545" r="-1031" b="-909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00C25A2-06A0-71A5-C328-CCC833B96F1C}"/>
                  </a:ext>
                </a:extLst>
              </p:cNvPr>
              <p:cNvSpPr txBox="1"/>
              <p:nvPr/>
            </p:nvSpPr>
            <p:spPr bwMode="auto">
              <a:xfrm>
                <a:off x="890032" y="2176310"/>
                <a:ext cx="6559616" cy="639662"/>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b="1" i="1" smtClean="0">
                              <a:latin typeface="Cambria Math" panose="02040503050406030204" pitchFamily="18" charset="0"/>
                            </a:rPr>
                          </m:ctrlPr>
                        </m:sSupPr>
                        <m:e>
                          <m:r>
                            <a:rPr lang="en-US" sz="1800" b="1" i="1">
                              <a:latin typeface="Cambria Math" panose="02040503050406030204" pitchFamily="18" charset="0"/>
                            </a:rPr>
                            <m:t>𝑨</m:t>
                          </m:r>
                        </m:e>
                        <m:sup>
                          <m:r>
                            <a:rPr lang="en-US" sz="1800" b="0" i="1" smtClean="0">
                              <a:latin typeface="Cambria Math" panose="02040503050406030204" pitchFamily="18" charset="0"/>
                            </a:rPr>
                            <m:t>𝑘</m:t>
                          </m:r>
                        </m:sup>
                      </m:sSup>
                      <m:r>
                        <a:rPr lang="en-US" sz="1800" b="1" i="1" smtClean="0">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𝑼</m:t>
                      </m:r>
                      <m:r>
                        <a:rPr lang="en-US" altLang="zh-TW" sz="1800" b="1" i="1" smtClean="0">
                          <a:latin typeface="Cambria Math" panose="02040503050406030204" pitchFamily="18" charset="0"/>
                          <a:ea typeface="Cambria Math" panose="02040503050406030204" pitchFamily="18" charset="0"/>
                        </a:rPr>
                        <m:t>𝚲</m:t>
                      </m:r>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r>
                        <a:rPr lang="en-US" sz="1800" b="1" dirty="0" smtClean="0">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𝑼</m:t>
                      </m:r>
                      <m:r>
                        <a:rPr lang="en-US" altLang="zh-TW" sz="1800" b="1" i="1">
                          <a:latin typeface="Cambria Math" panose="02040503050406030204" pitchFamily="18" charset="0"/>
                          <a:ea typeface="Cambria Math" panose="02040503050406030204" pitchFamily="18" charset="0"/>
                        </a:rPr>
                        <m:t>𝚲</m:t>
                      </m:r>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r>
                        <a:rPr lang="en-US" sz="1800" b="1" i="1" smtClean="0">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𝑼</m:t>
                      </m:r>
                      <m:r>
                        <a:rPr lang="en-US" altLang="zh-TW" sz="1800" b="1" i="1">
                          <a:latin typeface="Cambria Math" panose="02040503050406030204" pitchFamily="18" charset="0"/>
                          <a:ea typeface="Cambria Math" panose="02040503050406030204" pitchFamily="18" charset="0"/>
                        </a:rPr>
                        <m:t>𝚲</m:t>
                      </m:r>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r>
                        <a:rPr lang="en-US" sz="1800" b="1" i="1" smtClean="0">
                          <a:latin typeface="Cambria Math" panose="02040503050406030204" pitchFamily="18" charset="0"/>
                        </a:rPr>
                        <m:t>=</m:t>
                      </m:r>
                      <m:r>
                        <a:rPr lang="en-US" sz="1800" b="1" i="1" smtClean="0">
                          <a:latin typeface="Cambria Math" panose="02040503050406030204" pitchFamily="18" charset="0"/>
                        </a:rPr>
                        <m:t>𝑼</m:t>
                      </m:r>
                      <m:sSup>
                        <m:sSupPr>
                          <m:ctrlPr>
                            <a:rPr lang="en-US" sz="1800" b="1" i="1">
                              <a:latin typeface="Cambria Math" panose="02040503050406030204" pitchFamily="18" charset="0"/>
                            </a:rPr>
                          </m:ctrlPr>
                        </m:sSupPr>
                        <m:e>
                          <m:r>
                            <a:rPr lang="en-US" altLang="zh-TW" sz="1800" b="1" i="1">
                              <a:latin typeface="Cambria Math" panose="02040503050406030204" pitchFamily="18" charset="0"/>
                              <a:ea typeface="Cambria Math" panose="02040503050406030204" pitchFamily="18" charset="0"/>
                            </a:rPr>
                            <m:t>𝚲</m:t>
                          </m:r>
                        </m:e>
                        <m:sup>
                          <m:r>
                            <a:rPr lang="en-US" sz="1800" b="0" i="1" smtClean="0">
                              <a:latin typeface="Cambria Math" panose="02040503050406030204" pitchFamily="18" charset="0"/>
                            </a:rPr>
                            <m:t>𝑘</m:t>
                          </m:r>
                        </m:sup>
                      </m:sSup>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r>
                        <a:rPr lang="en-US" sz="1800" b="1" i="1" smtClean="0">
                          <a:latin typeface="Cambria Math" panose="02040503050406030204" pitchFamily="18" charset="0"/>
                        </a:rPr>
                        <m:t>=</m:t>
                      </m:r>
                      <m:r>
                        <a:rPr lang="en-US" sz="1800" b="1" i="1">
                          <a:latin typeface="Cambria Math" panose="02040503050406030204" pitchFamily="18" charset="0"/>
                        </a:rPr>
                        <m:t>𝑼</m:t>
                      </m:r>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sSubSup>
                                  <m:sSubSupPr>
                                    <m:ctrlPr>
                                      <a:rPr lang="en-US" sz="1800" i="1" smtClean="0">
                                        <a:latin typeface="Cambria Math" panose="02040503050406030204" pitchFamily="18" charset="0"/>
                                        <a:ea typeface="Cambria Math" panose="02040503050406030204" pitchFamily="18" charset="0"/>
                                      </a:rPr>
                                    </m:ctrlPr>
                                  </m:sSubSupPr>
                                  <m:e>
                                    <m:r>
                                      <a:rPr lang="en-US" sz="1800" b="0" i="1" smtClean="0">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1</m:t>
                                    </m:r>
                                  </m:sub>
                                  <m:sup>
                                    <m:r>
                                      <a:rPr lang="en-US" sz="1800" b="0" i="1" smtClean="0">
                                        <a:latin typeface="Cambria Math" panose="02040503050406030204" pitchFamily="18" charset="0"/>
                                        <a:ea typeface="Cambria Math" panose="02040503050406030204" pitchFamily="18" charset="0"/>
                                      </a:rPr>
                                      <m:t>𝑘</m:t>
                                    </m:r>
                                  </m:sup>
                                </m:sSubSup>
                              </m:e>
                              <m:e>
                                <m:r>
                                  <a:rPr lang="en-US" altLang="zh-TW" sz="1800" i="1">
                                    <a:latin typeface="Cambria Math" panose="02040503050406030204" pitchFamily="18" charset="0"/>
                                  </a:rPr>
                                  <m:t>0</m:t>
                                </m:r>
                              </m:e>
                            </m:mr>
                            <m:mr>
                              <m:e>
                                <m:r>
                                  <a:rPr lang="en-US" altLang="zh-TW" sz="1800" i="1">
                                    <a:latin typeface="Cambria Math" panose="02040503050406030204" pitchFamily="18" charset="0"/>
                                  </a:rPr>
                                  <m:t>0</m:t>
                                </m:r>
                              </m:e>
                              <m:e>
                                <m:sSubSup>
                                  <m:sSubSupPr>
                                    <m:ctrlPr>
                                      <a:rPr lang="en-US" sz="1800" i="1">
                                        <a:latin typeface="Cambria Math" panose="02040503050406030204" pitchFamily="18" charset="0"/>
                                        <a:ea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2</m:t>
                                    </m:r>
                                  </m:sub>
                                  <m:sup>
                                    <m:r>
                                      <a:rPr lang="en-US" sz="1800" i="1">
                                        <a:latin typeface="Cambria Math" panose="02040503050406030204" pitchFamily="18" charset="0"/>
                                        <a:ea typeface="Cambria Math" panose="02040503050406030204" pitchFamily="18" charset="0"/>
                                      </a:rPr>
                                      <m:t>𝑘</m:t>
                                    </m:r>
                                  </m:sup>
                                </m:sSubSup>
                              </m:e>
                            </m:mr>
                          </m:m>
                        </m:e>
                      </m:d>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oMath>
                  </m:oMathPara>
                </a14:m>
                <a:endParaRPr lang="en-US" sz="1800" dirty="0">
                  <a:latin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700C25A2-06A0-71A5-C328-CCC833B96F1C}"/>
                  </a:ext>
                </a:extLst>
              </p:cNvPr>
              <p:cNvSpPr txBox="1">
                <a:spLocks noRot="1" noChangeAspect="1" noMove="1" noResize="1" noEditPoints="1" noAdjustHandles="1" noChangeArrowheads="1" noChangeShapeType="1" noTextEdit="1"/>
              </p:cNvSpPr>
              <p:nvPr/>
            </p:nvSpPr>
            <p:spPr bwMode="auto">
              <a:xfrm>
                <a:off x="890032" y="2176310"/>
                <a:ext cx="6559616" cy="639662"/>
              </a:xfrm>
              <a:prstGeom prst="rect">
                <a:avLst/>
              </a:prstGeom>
              <a:blipFill>
                <a:blip r:embed="rId3"/>
                <a:stretch>
                  <a:fillRect b="-5882"/>
                </a:stretch>
              </a:blipFill>
              <a:ln>
                <a:noFill/>
              </a:ln>
            </p:spPr>
            <p:txBody>
              <a:bodyPr/>
              <a:lstStyle/>
              <a:p>
                <a:r>
                  <a:rPr lang="en-US">
                    <a:noFill/>
                  </a:rPr>
                  <a:t> </a:t>
                </a:r>
              </a:p>
            </p:txBody>
          </p:sp>
        </mc:Fallback>
      </mc:AlternateContent>
      <p:sp>
        <p:nvSpPr>
          <p:cNvPr id="13" name="TextBox 12">
            <a:extLst>
              <a:ext uri="{FF2B5EF4-FFF2-40B4-BE49-F238E27FC236}">
                <a16:creationId xmlns:a16="http://schemas.microsoft.com/office/drawing/2014/main" id="{C112FF55-76EB-2D48-F419-38A40CE0AFA2}"/>
              </a:ext>
            </a:extLst>
          </p:cNvPr>
          <p:cNvSpPr txBox="1"/>
          <p:nvPr/>
        </p:nvSpPr>
        <p:spPr bwMode="auto">
          <a:xfrm>
            <a:off x="2154575" y="1724936"/>
            <a:ext cx="53053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This formula is useful for the following calculation!</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B6F1A0E-6D75-A62F-6E9F-059C735012BB}"/>
                  </a:ext>
                </a:extLst>
              </p:cNvPr>
              <p:cNvSpPr txBox="1"/>
              <p:nvPr/>
            </p:nvSpPr>
            <p:spPr bwMode="auto">
              <a:xfrm>
                <a:off x="875881" y="3384116"/>
                <a:ext cx="2876066" cy="555793"/>
              </a:xfrm>
              <a:prstGeom prst="rect">
                <a:avLst/>
              </a:prstGeom>
              <a:solidFill>
                <a:srgbClr val="FFFF99"/>
              </a:solid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b="1"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1" i="1">
                              <a:latin typeface="Cambria Math" panose="02040503050406030204" pitchFamily="18" charset="0"/>
                            </a:rPr>
                            <m:t>𝑨</m:t>
                          </m:r>
                        </m:sup>
                      </m:sSup>
                      <m:r>
                        <a:rPr lang="en-US" sz="1800" b="1" i="1" smtClean="0">
                          <a:latin typeface="Cambria Math" panose="02040503050406030204" pitchFamily="18" charset="0"/>
                        </a:rPr>
                        <m:t>=</m:t>
                      </m:r>
                      <m:r>
                        <a:rPr lang="en-US" sz="1800" b="1" i="1" smtClean="0">
                          <a:latin typeface="Cambria Math" panose="02040503050406030204" pitchFamily="18" charset="0"/>
                        </a:rPr>
                        <m:t>𝑰</m:t>
                      </m:r>
                      <m:r>
                        <a:rPr lang="en-US" sz="1800" b="1" i="1" smtClean="0">
                          <a:latin typeface="Cambria Math" panose="02040503050406030204" pitchFamily="18" charset="0"/>
                        </a:rPr>
                        <m:t>+</m:t>
                      </m:r>
                      <m:r>
                        <a:rPr lang="en-US" sz="1800" b="1" i="1" smtClean="0">
                          <a:latin typeface="Cambria Math" panose="02040503050406030204" pitchFamily="18" charset="0"/>
                        </a:rPr>
                        <m:t>𝑨</m:t>
                      </m:r>
                      <m:r>
                        <a:rPr lang="en-US" sz="1800" b="1" i="1" smtClean="0">
                          <a:latin typeface="Cambria Math" panose="02040503050406030204" pitchFamily="18" charset="0"/>
                        </a:rPr>
                        <m:t>+</m:t>
                      </m:r>
                      <m:f>
                        <m:fPr>
                          <m:ctrlPr>
                            <a:rPr lang="en-US" sz="1800" i="1" smtClean="0">
                              <a:latin typeface="Cambria Math" panose="02040503050406030204" pitchFamily="18" charset="0"/>
                            </a:rPr>
                          </m:ctrlPr>
                        </m:fPr>
                        <m:num>
                          <m:sSup>
                            <m:sSupPr>
                              <m:ctrlPr>
                                <a:rPr lang="en-US" sz="1800" i="1" smtClean="0">
                                  <a:latin typeface="Cambria Math" panose="02040503050406030204" pitchFamily="18" charset="0"/>
                                </a:rPr>
                              </m:ctrlPr>
                            </m:sSupPr>
                            <m:e>
                              <m:r>
                                <a:rPr lang="en-US" sz="1800" b="1" i="1" smtClean="0">
                                  <a:latin typeface="Cambria Math" panose="02040503050406030204" pitchFamily="18" charset="0"/>
                                </a:rPr>
                                <m:t>𝑨</m:t>
                              </m:r>
                            </m:e>
                            <m:sup>
                              <m:r>
                                <a:rPr lang="en-US" sz="1800" b="0" i="1" smtClean="0">
                                  <a:latin typeface="Cambria Math" panose="02040503050406030204" pitchFamily="18" charset="0"/>
                                </a:rPr>
                                <m:t>2</m:t>
                              </m:r>
                            </m:sup>
                          </m:sSup>
                        </m:num>
                        <m:den>
                          <m:r>
                            <a:rPr lang="en-US" sz="1800" b="0" i="1" smtClean="0">
                              <a:latin typeface="Cambria Math" panose="02040503050406030204" pitchFamily="18" charset="0"/>
                            </a:rPr>
                            <m:t>2!</m:t>
                          </m:r>
                        </m:den>
                      </m:f>
                      <m:r>
                        <a:rPr lang="en-US" sz="1800" b="1" i="1">
                          <a:latin typeface="Cambria Math" panose="02040503050406030204" pitchFamily="18" charset="0"/>
                        </a:rPr>
                        <m:t>+</m:t>
                      </m:r>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b="1" i="1">
                                  <a:latin typeface="Cambria Math" panose="02040503050406030204" pitchFamily="18" charset="0"/>
                                </a:rPr>
                                <m:t>𝑨</m:t>
                              </m:r>
                            </m:e>
                            <m:sup>
                              <m:r>
                                <a:rPr lang="en-US" sz="1800" b="0" i="1" smtClean="0">
                                  <a:latin typeface="Cambria Math" panose="02040503050406030204" pitchFamily="18" charset="0"/>
                                </a:rPr>
                                <m:t>3</m:t>
                              </m:r>
                            </m:sup>
                          </m:sSup>
                        </m:num>
                        <m:den>
                          <m:r>
                            <a:rPr lang="en-US" sz="1800" b="0" i="1" smtClean="0">
                              <a:latin typeface="Cambria Math" panose="02040503050406030204" pitchFamily="18" charset="0"/>
                            </a:rPr>
                            <m:t>3</m:t>
                          </m:r>
                          <m:r>
                            <a:rPr lang="en-US" sz="1800" i="1">
                              <a:latin typeface="Cambria Math" panose="02040503050406030204" pitchFamily="18" charset="0"/>
                            </a:rPr>
                            <m:t>!</m:t>
                          </m:r>
                        </m:den>
                      </m:f>
                      <m:r>
                        <a:rPr lang="en-US" sz="1800" b="0" i="1" smtClean="0">
                          <a:latin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m:t>
                      </m:r>
                    </m:oMath>
                  </m:oMathPara>
                </a14:m>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5B6F1A0E-6D75-A62F-6E9F-059C735012BB}"/>
                  </a:ext>
                </a:extLst>
              </p:cNvPr>
              <p:cNvSpPr txBox="1">
                <a:spLocks noRot="1" noChangeAspect="1" noMove="1" noResize="1" noEditPoints="1" noAdjustHandles="1" noChangeArrowheads="1" noChangeShapeType="1" noTextEdit="1"/>
              </p:cNvSpPr>
              <p:nvPr/>
            </p:nvSpPr>
            <p:spPr bwMode="auto">
              <a:xfrm>
                <a:off x="875881" y="3384116"/>
                <a:ext cx="2876066" cy="555793"/>
              </a:xfrm>
              <a:prstGeom prst="rect">
                <a:avLst/>
              </a:prstGeom>
              <a:blipFill>
                <a:blip r:embed="rId4"/>
                <a:stretch>
                  <a:fillRect b="-11111"/>
                </a:stretch>
              </a:blipFill>
              <a:ln>
                <a:noFill/>
              </a:ln>
            </p:spPr>
            <p:txBody>
              <a:bodyPr/>
              <a:lstStyle/>
              <a:p>
                <a:r>
                  <a:rPr lang="en-US">
                    <a:noFill/>
                  </a:rPr>
                  <a:t> </a:t>
                </a:r>
              </a:p>
            </p:txBody>
          </p:sp>
        </mc:Fallback>
      </mc:AlternateContent>
      <p:sp>
        <p:nvSpPr>
          <p:cNvPr id="2" name="TextBox 1">
            <a:extLst>
              <a:ext uri="{FF2B5EF4-FFF2-40B4-BE49-F238E27FC236}">
                <a16:creationId xmlns:a16="http://schemas.microsoft.com/office/drawing/2014/main" id="{512496AE-50BA-1DAE-4DA6-84F0F7C647A3}"/>
              </a:ext>
            </a:extLst>
          </p:cNvPr>
          <p:cNvSpPr txBox="1"/>
          <p:nvPr/>
        </p:nvSpPr>
        <p:spPr bwMode="auto">
          <a:xfrm>
            <a:off x="875881" y="2938754"/>
            <a:ext cx="7920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矩陣的指數函數很容易定義。We</a:t>
            </a:r>
            <a:r>
              <a:rPr lang="en-US" sz="1800" dirty="0">
                <a:latin typeface="Times New Roman" panose="02020603050405020304" pitchFamily="18" charset="0"/>
              </a:rPr>
              <a:t> can define the exponential function of a matrix.</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7056C59-079D-916A-B126-6B57FADFD972}"/>
                  </a:ext>
                </a:extLst>
              </p:cNvPr>
              <p:cNvSpPr txBox="1"/>
              <p:nvPr/>
            </p:nvSpPr>
            <p:spPr bwMode="auto">
              <a:xfrm>
                <a:off x="899592" y="4143792"/>
                <a:ext cx="7776864" cy="1161215"/>
              </a:xfrm>
              <a:prstGeom prst="rect">
                <a:avLst/>
              </a:prstGeom>
              <a:solidFill>
                <a:srgbClr val="FFFF99"/>
              </a:solid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m:t>
                      </m:r>
                      <m:r>
                        <a:rPr lang="en-US" sz="1800" b="1" i="1" smtClean="0">
                          <a:latin typeface="Cambria Math" panose="02040503050406030204" pitchFamily="18" charset="0"/>
                        </a:rPr>
                        <m:t>𝑼</m:t>
                      </m:r>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r>
                                  <m:rPr>
                                    <m:brk m:alnAt="7"/>
                                  </m:rPr>
                                  <a:rPr lang="en-US" sz="1800" b="0" i="1" smtClean="0">
                                    <a:latin typeface="Cambria Math" panose="02040503050406030204" pitchFamily="18" charset="0"/>
                                    <a:ea typeface="Cambria Math" panose="02040503050406030204" pitchFamily="18" charset="0"/>
                                  </a:rPr>
                                  <m:t>1</m:t>
                                </m:r>
                                <m:r>
                                  <a:rPr lang="en-US" sz="1800" b="1" i="1">
                                    <a:latin typeface="Cambria Math" panose="02040503050406030204" pitchFamily="18" charset="0"/>
                                  </a:rPr>
                                  <m:t>+</m:t>
                                </m:r>
                                <m:sSubSup>
                                  <m:sSubSupPr>
                                    <m:ctrlPr>
                                      <a:rPr lang="en-US" sz="1800" i="1">
                                        <a:latin typeface="Cambria Math" panose="02040503050406030204" pitchFamily="18" charset="0"/>
                                        <a:ea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ea typeface="Cambria Math" panose="02040503050406030204" pitchFamily="18" charset="0"/>
                                      </a:rPr>
                                      <m:t>1</m:t>
                                    </m:r>
                                  </m:sub>
                                  <m:sup>
                                    <m:r>
                                      <a:rPr lang="en-US" sz="1800" b="0" i="1" smtClean="0">
                                        <a:latin typeface="Cambria Math" panose="02040503050406030204" pitchFamily="18" charset="0"/>
                                        <a:ea typeface="Cambria Math" panose="02040503050406030204" pitchFamily="18" charset="0"/>
                                      </a:rPr>
                                      <m:t>1</m:t>
                                    </m:r>
                                  </m:sup>
                                </m:sSubSup>
                                <m:r>
                                  <a:rPr lang="en-US" sz="1800" b="1" i="1">
                                    <a:latin typeface="Cambria Math" panose="02040503050406030204" pitchFamily="18" charset="0"/>
                                  </a:rPr>
                                  <m:t>+</m:t>
                                </m:r>
                                <m:f>
                                  <m:fPr>
                                    <m:ctrlPr>
                                      <a:rPr lang="en-US" sz="1800" i="1">
                                        <a:latin typeface="Cambria Math" panose="02040503050406030204" pitchFamily="18" charset="0"/>
                                      </a:rPr>
                                    </m:ctrlPr>
                                  </m:fPr>
                                  <m:num>
                                    <m:sSubSup>
                                      <m:sSubSupPr>
                                        <m:ctrlPr>
                                          <a:rPr lang="en-US" sz="1800" i="1">
                                            <a:latin typeface="Cambria Math" panose="02040503050406030204" pitchFamily="18" charset="0"/>
                                            <a:ea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ea typeface="Cambria Math" panose="02040503050406030204" pitchFamily="18" charset="0"/>
                                          </a:rPr>
                                          <m:t>1</m:t>
                                        </m:r>
                                      </m:sub>
                                      <m:sup>
                                        <m:r>
                                          <a:rPr lang="en-US" sz="1800" b="0" i="1" smtClean="0">
                                            <a:latin typeface="Cambria Math" panose="02040503050406030204" pitchFamily="18" charset="0"/>
                                            <a:ea typeface="Cambria Math" panose="02040503050406030204" pitchFamily="18" charset="0"/>
                                          </a:rPr>
                                          <m:t>2</m:t>
                                        </m:r>
                                      </m:sup>
                                    </m:sSubSup>
                                  </m:num>
                                  <m:den>
                                    <m:r>
                                      <a:rPr lang="en-US" sz="1800" i="1">
                                        <a:latin typeface="Cambria Math" panose="02040503050406030204" pitchFamily="18" charset="0"/>
                                      </a:rPr>
                                      <m:t>2!</m:t>
                                    </m:r>
                                  </m:den>
                                </m:f>
                                <m:r>
                                  <a:rPr lang="en-US" sz="1800" b="1" i="1">
                                    <a:latin typeface="Cambria Math" panose="02040503050406030204" pitchFamily="18" charset="0"/>
                                  </a:rPr>
                                  <m:t>+</m:t>
                                </m:r>
                                <m:f>
                                  <m:fPr>
                                    <m:ctrlPr>
                                      <a:rPr lang="en-US" sz="1800" i="1">
                                        <a:latin typeface="Cambria Math" panose="02040503050406030204" pitchFamily="18" charset="0"/>
                                      </a:rPr>
                                    </m:ctrlPr>
                                  </m:fPr>
                                  <m:num>
                                    <m:sSubSup>
                                      <m:sSubSupPr>
                                        <m:ctrlPr>
                                          <a:rPr lang="en-US" sz="1800" i="1">
                                            <a:latin typeface="Cambria Math" panose="02040503050406030204" pitchFamily="18" charset="0"/>
                                            <a:ea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ea typeface="Cambria Math" panose="02040503050406030204" pitchFamily="18" charset="0"/>
                                          </a:rPr>
                                          <m:t>1</m:t>
                                        </m:r>
                                      </m:sub>
                                      <m:sup>
                                        <m:r>
                                          <a:rPr lang="en-US" sz="1800" b="0" i="1" smtClean="0">
                                            <a:latin typeface="Cambria Math" panose="02040503050406030204" pitchFamily="18" charset="0"/>
                                            <a:ea typeface="Cambria Math" panose="02040503050406030204" pitchFamily="18" charset="0"/>
                                          </a:rPr>
                                          <m:t>3</m:t>
                                        </m:r>
                                      </m:sup>
                                    </m:sSubSup>
                                  </m:num>
                                  <m:den>
                                    <m:r>
                                      <a:rPr lang="en-US" sz="1800" i="1">
                                        <a:latin typeface="Cambria Math" panose="02040503050406030204" pitchFamily="18" charset="0"/>
                                      </a:rPr>
                                      <m:t>3!</m:t>
                                    </m:r>
                                  </m:den>
                                </m:f>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m:t>
                                </m:r>
                              </m:e>
                              <m:e>
                                <m:r>
                                  <a:rPr lang="en-US" altLang="zh-TW" sz="1800" i="1">
                                    <a:latin typeface="Cambria Math" panose="02040503050406030204" pitchFamily="18" charset="0"/>
                                  </a:rPr>
                                  <m:t>0</m:t>
                                </m:r>
                              </m:e>
                            </m:mr>
                            <m:mr>
                              <m:e>
                                <m:r>
                                  <a:rPr lang="en-US" altLang="zh-TW" sz="1800" i="1">
                                    <a:latin typeface="Cambria Math" panose="02040503050406030204" pitchFamily="18" charset="0"/>
                                  </a:rPr>
                                  <m:t>0</m:t>
                                </m:r>
                              </m:e>
                              <m:e>
                                <m:r>
                                  <a:rPr lang="en-US" sz="1800" b="0" i="1" smtClean="0">
                                    <a:latin typeface="Cambria Math" panose="02040503050406030204" pitchFamily="18" charset="0"/>
                                  </a:rPr>
                                  <m:t>1</m:t>
                                </m:r>
                                <m:r>
                                  <a:rPr lang="en-US" sz="1800" b="1" i="1">
                                    <a:latin typeface="Cambria Math" panose="02040503050406030204" pitchFamily="18" charset="0"/>
                                  </a:rPr>
                                  <m:t>+</m:t>
                                </m:r>
                                <m:sSubSup>
                                  <m:sSubSupPr>
                                    <m:ctrlPr>
                                      <a:rPr lang="en-US" sz="1800" i="1">
                                        <a:latin typeface="Cambria Math" panose="02040503050406030204" pitchFamily="18" charset="0"/>
                                        <a:ea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2</m:t>
                                    </m:r>
                                  </m:sub>
                                  <m:sup>
                                    <m:r>
                                      <a:rPr lang="en-US" sz="1800" i="1">
                                        <a:latin typeface="Cambria Math" panose="02040503050406030204" pitchFamily="18" charset="0"/>
                                        <a:ea typeface="Cambria Math" panose="02040503050406030204" pitchFamily="18" charset="0"/>
                                      </a:rPr>
                                      <m:t>1</m:t>
                                    </m:r>
                                  </m:sup>
                                </m:sSubSup>
                                <m:r>
                                  <a:rPr lang="en-US" sz="1800" b="1" i="1">
                                    <a:latin typeface="Cambria Math" panose="02040503050406030204" pitchFamily="18" charset="0"/>
                                  </a:rPr>
                                  <m:t>+</m:t>
                                </m:r>
                                <m:f>
                                  <m:fPr>
                                    <m:ctrlPr>
                                      <a:rPr lang="en-US" sz="1800" i="1">
                                        <a:latin typeface="Cambria Math" panose="02040503050406030204" pitchFamily="18" charset="0"/>
                                      </a:rPr>
                                    </m:ctrlPr>
                                  </m:fPr>
                                  <m:num>
                                    <m:sSubSup>
                                      <m:sSubSupPr>
                                        <m:ctrlPr>
                                          <a:rPr lang="en-US" sz="1800" i="1">
                                            <a:latin typeface="Cambria Math" panose="02040503050406030204" pitchFamily="18" charset="0"/>
                                            <a:ea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2</m:t>
                                        </m:r>
                                      </m:sub>
                                      <m:sup>
                                        <m:r>
                                          <a:rPr lang="en-US" sz="1800" b="0" i="1" smtClean="0">
                                            <a:latin typeface="Cambria Math" panose="02040503050406030204" pitchFamily="18" charset="0"/>
                                            <a:ea typeface="Cambria Math" panose="02040503050406030204" pitchFamily="18" charset="0"/>
                                          </a:rPr>
                                          <m:t>2</m:t>
                                        </m:r>
                                      </m:sup>
                                    </m:sSubSup>
                                  </m:num>
                                  <m:den>
                                    <m:r>
                                      <a:rPr lang="en-US" sz="1800" i="1">
                                        <a:latin typeface="Cambria Math" panose="02040503050406030204" pitchFamily="18" charset="0"/>
                                      </a:rPr>
                                      <m:t>2!</m:t>
                                    </m:r>
                                  </m:den>
                                </m:f>
                                <m:r>
                                  <a:rPr lang="en-US" sz="1800" b="1" i="1">
                                    <a:latin typeface="Cambria Math" panose="02040503050406030204" pitchFamily="18" charset="0"/>
                                  </a:rPr>
                                  <m:t>+</m:t>
                                </m:r>
                                <m:f>
                                  <m:fPr>
                                    <m:ctrlPr>
                                      <a:rPr lang="en-US" sz="1800" i="1">
                                        <a:latin typeface="Cambria Math" panose="02040503050406030204" pitchFamily="18" charset="0"/>
                                      </a:rPr>
                                    </m:ctrlPr>
                                  </m:fPr>
                                  <m:num>
                                    <m:sSubSup>
                                      <m:sSubSupPr>
                                        <m:ctrlPr>
                                          <a:rPr lang="en-US" sz="1800" i="1">
                                            <a:latin typeface="Cambria Math" panose="02040503050406030204" pitchFamily="18" charset="0"/>
                                            <a:ea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2</m:t>
                                        </m:r>
                                      </m:sub>
                                      <m:sup>
                                        <m:r>
                                          <a:rPr lang="en-US" sz="1800" i="1">
                                            <a:latin typeface="Cambria Math" panose="02040503050406030204" pitchFamily="18" charset="0"/>
                                            <a:ea typeface="Cambria Math" panose="02040503050406030204" pitchFamily="18" charset="0"/>
                                          </a:rPr>
                                          <m:t>3</m:t>
                                        </m:r>
                                      </m:sup>
                                    </m:sSubSup>
                                  </m:num>
                                  <m:den>
                                    <m:r>
                                      <a:rPr lang="en-US" sz="1800" i="1">
                                        <a:latin typeface="Cambria Math" panose="02040503050406030204" pitchFamily="18" charset="0"/>
                                      </a:rPr>
                                      <m:t>3!</m:t>
                                    </m:r>
                                  </m:den>
                                </m:f>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m:t>
                                </m:r>
                              </m:e>
                            </m:mr>
                          </m:m>
                        </m:e>
                      </m:d>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r>
                        <a:rPr lang="en-US" sz="1800" b="1" i="1" smtClean="0">
                          <a:latin typeface="Cambria Math" panose="02040503050406030204" pitchFamily="18" charset="0"/>
                        </a:rPr>
                        <m:t>=</m:t>
                      </m:r>
                      <m:r>
                        <a:rPr lang="en-US" sz="1800" b="1" i="1">
                          <a:latin typeface="Cambria Math" panose="02040503050406030204" pitchFamily="18" charset="0"/>
                        </a:rPr>
                        <m:t>𝑼</m:t>
                      </m:r>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sSup>
                                  <m:sSupPr>
                                    <m:ctrlPr>
                                      <a:rPr lang="en-US" sz="1800" b="1" i="1" smtClean="0">
                                        <a:latin typeface="Cambria Math" panose="02040503050406030204" pitchFamily="18" charset="0"/>
                                        <a:ea typeface="Cambria Math" panose="02040503050406030204" pitchFamily="18" charset="0"/>
                                      </a:rPr>
                                    </m:ctrlPr>
                                  </m:sSupPr>
                                  <m:e>
                                    <m:r>
                                      <a:rPr lang="en-US" sz="1800" b="1" i="1" smtClean="0">
                                        <a:latin typeface="Cambria Math" panose="02040503050406030204" pitchFamily="18" charset="0"/>
                                        <a:ea typeface="Cambria Math" panose="02040503050406030204" pitchFamily="18" charset="0"/>
                                      </a:rPr>
                                      <m:t>𝒆</m:t>
                                    </m:r>
                                  </m:e>
                                  <m:sup>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sup>
                                </m:sSup>
                              </m:e>
                              <m:e>
                                <m:r>
                                  <a:rPr lang="en-US" altLang="zh-TW" sz="1800" i="1">
                                    <a:latin typeface="Cambria Math" panose="02040503050406030204" pitchFamily="18" charset="0"/>
                                  </a:rPr>
                                  <m:t>0</m:t>
                                </m:r>
                              </m:e>
                            </m:mr>
                            <m:mr>
                              <m:e>
                                <m:r>
                                  <a:rPr lang="en-US" altLang="zh-TW" sz="1800" i="1">
                                    <a:latin typeface="Cambria Math" panose="02040503050406030204" pitchFamily="18" charset="0"/>
                                  </a:rPr>
                                  <m:t>0</m:t>
                                </m:r>
                              </m:e>
                              <m:e>
                                <m:sSup>
                                  <m:sSupPr>
                                    <m:ctrlPr>
                                      <a:rPr lang="en-US" sz="1800" b="1" i="1">
                                        <a:latin typeface="Cambria Math" panose="02040503050406030204" pitchFamily="18" charset="0"/>
                                        <a:ea typeface="Cambria Math" panose="02040503050406030204" pitchFamily="18" charset="0"/>
                                      </a:rPr>
                                    </m:ctrlPr>
                                  </m:sSupPr>
                                  <m:e>
                                    <m:r>
                                      <a:rPr lang="en-US" sz="1800" b="1" i="1">
                                        <a:latin typeface="Cambria Math" panose="02040503050406030204" pitchFamily="18" charset="0"/>
                                        <a:ea typeface="Cambria Math" panose="02040503050406030204" pitchFamily="18" charset="0"/>
                                      </a:rPr>
                                      <m:t>𝒆</m:t>
                                    </m:r>
                                  </m:e>
                                  <m:sup>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altLang="zh-TW" sz="1800" b="0" i="1" smtClean="0">
                                            <a:latin typeface="Cambria Math" panose="02040503050406030204" pitchFamily="18" charset="0"/>
                                            <a:ea typeface="Cambria Math" panose="02040503050406030204" pitchFamily="18" charset="0"/>
                                          </a:rPr>
                                          <m:t>2</m:t>
                                        </m:r>
                                      </m:sub>
                                    </m:sSub>
                                  </m:sup>
                                </m:sSup>
                              </m:e>
                            </m:mr>
                          </m:m>
                        </m:e>
                      </m:d>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oMath>
                  </m:oMathPara>
                </a14:m>
                <a:endParaRPr lang="en-US" sz="1800"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C7056C59-079D-916A-B126-6B57FADFD972}"/>
                  </a:ext>
                </a:extLst>
              </p:cNvPr>
              <p:cNvSpPr txBox="1">
                <a:spLocks noRot="1" noChangeAspect="1" noMove="1" noResize="1" noEditPoints="1" noAdjustHandles="1" noChangeArrowheads="1" noChangeShapeType="1" noTextEdit="1"/>
              </p:cNvSpPr>
              <p:nvPr/>
            </p:nvSpPr>
            <p:spPr bwMode="auto">
              <a:xfrm>
                <a:off x="899592" y="4143792"/>
                <a:ext cx="7776864" cy="1161215"/>
              </a:xfrm>
              <a:prstGeom prst="rect">
                <a:avLst/>
              </a:prstGeom>
              <a:blipFill>
                <a:blip r:embed="rId5"/>
                <a:stretch>
                  <a:fillRect t="-1087" b="-652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62E343B-E868-3EEB-D44C-29E735019DC0}"/>
                  </a:ext>
                </a:extLst>
              </p:cNvPr>
              <p:cNvSpPr txBox="1"/>
              <p:nvPr/>
            </p:nvSpPr>
            <p:spPr bwMode="auto">
              <a:xfrm>
                <a:off x="894433" y="5508890"/>
                <a:ext cx="2444018" cy="520720"/>
              </a:xfrm>
              <a:prstGeom prst="rect">
                <a:avLst/>
              </a:prstGeom>
              <a:solidFill>
                <a:srgbClr val="FFFF00"/>
              </a:solid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b="1" i="1">
                              <a:latin typeface="Cambria Math" panose="02040503050406030204" pitchFamily="18" charset="0"/>
                            </a:rPr>
                          </m:ctrlPr>
                        </m:sSupPr>
                        <m:e>
                          <m:r>
                            <a:rPr lang="en-US" sz="1800" i="1">
                              <a:latin typeface="Cambria Math" panose="02040503050406030204" pitchFamily="18" charset="0"/>
                            </a:rPr>
                            <m:t>𝑒</m:t>
                          </m:r>
                        </m:e>
                        <m:sup>
                          <m:r>
                            <a:rPr lang="en-US" sz="1800" b="1" i="1">
                              <a:latin typeface="Cambria Math" panose="02040503050406030204" pitchFamily="18" charset="0"/>
                            </a:rPr>
                            <m:t>𝑨</m:t>
                          </m:r>
                        </m:sup>
                      </m:sSup>
                      <m:r>
                        <a:rPr lang="en-US" sz="1800" b="1" i="1" smtClean="0">
                          <a:latin typeface="Cambria Math" panose="02040503050406030204" pitchFamily="18" charset="0"/>
                        </a:rPr>
                        <m:t>=</m:t>
                      </m:r>
                      <m:r>
                        <a:rPr lang="en-US" sz="1800" b="1" i="1">
                          <a:latin typeface="Cambria Math" panose="02040503050406030204" pitchFamily="18" charset="0"/>
                        </a:rPr>
                        <m:t>𝑼</m:t>
                      </m:r>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sSup>
                                  <m:sSupPr>
                                    <m:ctrlPr>
                                      <a:rPr lang="en-US" sz="1800" b="1" i="1" smtClean="0">
                                        <a:latin typeface="Cambria Math" panose="02040503050406030204" pitchFamily="18" charset="0"/>
                                        <a:ea typeface="Cambria Math" panose="02040503050406030204" pitchFamily="18" charset="0"/>
                                      </a:rPr>
                                    </m:ctrlPr>
                                  </m:sSupPr>
                                  <m:e>
                                    <m:r>
                                      <a:rPr lang="en-US" sz="1800" b="1" i="1" smtClean="0">
                                        <a:latin typeface="Cambria Math" panose="02040503050406030204" pitchFamily="18" charset="0"/>
                                        <a:ea typeface="Cambria Math" panose="02040503050406030204" pitchFamily="18" charset="0"/>
                                      </a:rPr>
                                      <m:t>𝒆</m:t>
                                    </m:r>
                                  </m:e>
                                  <m:sup>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sup>
                                </m:sSup>
                              </m:e>
                              <m:e>
                                <m:r>
                                  <a:rPr lang="en-US" altLang="zh-TW" sz="1800" i="1">
                                    <a:latin typeface="Cambria Math" panose="02040503050406030204" pitchFamily="18" charset="0"/>
                                  </a:rPr>
                                  <m:t>0</m:t>
                                </m:r>
                              </m:e>
                            </m:mr>
                            <m:mr>
                              <m:e>
                                <m:r>
                                  <a:rPr lang="en-US" altLang="zh-TW" sz="1800" i="1">
                                    <a:latin typeface="Cambria Math" panose="02040503050406030204" pitchFamily="18" charset="0"/>
                                  </a:rPr>
                                  <m:t>0</m:t>
                                </m:r>
                              </m:e>
                              <m:e>
                                <m:sSup>
                                  <m:sSupPr>
                                    <m:ctrlPr>
                                      <a:rPr lang="en-US" sz="1800" b="1" i="1">
                                        <a:latin typeface="Cambria Math" panose="02040503050406030204" pitchFamily="18" charset="0"/>
                                        <a:ea typeface="Cambria Math" panose="02040503050406030204" pitchFamily="18" charset="0"/>
                                      </a:rPr>
                                    </m:ctrlPr>
                                  </m:sSupPr>
                                  <m:e>
                                    <m:r>
                                      <a:rPr lang="en-US" sz="1800" b="1" i="1">
                                        <a:latin typeface="Cambria Math" panose="02040503050406030204" pitchFamily="18" charset="0"/>
                                        <a:ea typeface="Cambria Math" panose="02040503050406030204" pitchFamily="18" charset="0"/>
                                      </a:rPr>
                                      <m:t>𝒆</m:t>
                                    </m:r>
                                  </m:e>
                                  <m:sup>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altLang="zh-TW" sz="1800" b="0" i="1" smtClean="0">
                                            <a:latin typeface="Cambria Math" panose="02040503050406030204" pitchFamily="18" charset="0"/>
                                            <a:ea typeface="Cambria Math" panose="02040503050406030204" pitchFamily="18" charset="0"/>
                                          </a:rPr>
                                          <m:t>2</m:t>
                                        </m:r>
                                      </m:sub>
                                    </m:sSub>
                                  </m:sup>
                                </m:sSup>
                              </m:e>
                            </m:mr>
                          </m:m>
                        </m:e>
                      </m:d>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F62E343B-E868-3EEB-D44C-29E735019DC0}"/>
                  </a:ext>
                </a:extLst>
              </p:cNvPr>
              <p:cNvSpPr txBox="1">
                <a:spLocks noRot="1" noChangeAspect="1" noMove="1" noResize="1" noEditPoints="1" noAdjustHandles="1" noChangeArrowheads="1" noChangeShapeType="1" noTextEdit="1"/>
              </p:cNvSpPr>
              <p:nvPr/>
            </p:nvSpPr>
            <p:spPr bwMode="auto">
              <a:xfrm>
                <a:off x="894433" y="5508890"/>
                <a:ext cx="2444018" cy="520720"/>
              </a:xfrm>
              <a:prstGeom prst="rect">
                <a:avLst/>
              </a:prstGeom>
              <a:blipFill>
                <a:blip r:embed="rId6"/>
                <a:stretch>
                  <a:fillRect b="-14286"/>
                </a:stretch>
              </a:blipFill>
              <a:ln>
                <a:noFill/>
              </a:ln>
            </p:spPr>
            <p:txBody>
              <a:bodyPr/>
              <a:lstStyle/>
              <a:p>
                <a:r>
                  <a:rPr lang="en-US">
                    <a:noFill/>
                  </a:rPr>
                  <a:t> </a:t>
                </a:r>
              </a:p>
            </p:txBody>
          </p:sp>
        </mc:Fallback>
      </mc:AlternateContent>
      <p:sp>
        <p:nvSpPr>
          <p:cNvPr id="5" name="TextBox 4">
            <a:extLst>
              <a:ext uri="{FF2B5EF4-FFF2-40B4-BE49-F238E27FC236}">
                <a16:creationId xmlns:a16="http://schemas.microsoft.com/office/drawing/2014/main" id="{2BED3E4D-04DB-4B7F-A779-6FF1FD40AFC2}"/>
              </a:ext>
            </a:extLst>
          </p:cNvPr>
          <p:cNvSpPr txBox="1"/>
          <p:nvPr/>
        </p:nvSpPr>
        <p:spPr bwMode="auto">
          <a:xfrm>
            <a:off x="803873" y="605995"/>
            <a:ext cx="78488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對角矩陣的冪次很容易計算</a:t>
            </a:r>
            <a:r>
              <a:rPr lang="zh-TW" altLang="en-US" sz="1800" dirty="0">
                <a:latin typeface="Times New Roman" panose="02020603050405020304" pitchFamily="18" charset="0"/>
              </a:rPr>
              <a:t> </a:t>
            </a:r>
            <a:r>
              <a:rPr lang="en-US" altLang="zh-TW" sz="1800" dirty="0">
                <a:latin typeface="Times New Roman" panose="02020603050405020304" pitchFamily="18" charset="0"/>
              </a:rPr>
              <a:t>It is easy to compute the powers of a diagonal matrix:</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2ACBCCC-9EA5-DB8F-18E2-707795A26828}"/>
                  </a:ext>
                </a:extLst>
              </p:cNvPr>
              <p:cNvSpPr txBox="1"/>
              <p:nvPr/>
            </p:nvSpPr>
            <p:spPr bwMode="auto">
              <a:xfrm>
                <a:off x="2749036" y="1001863"/>
                <a:ext cx="2348528" cy="633763"/>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b="1" i="1" smtClean="0">
                              <a:latin typeface="Cambria Math" panose="02040503050406030204" pitchFamily="18" charset="0"/>
                            </a:rPr>
                          </m:ctrlPr>
                        </m:sSupPr>
                        <m:e>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e>
                                  <m:e>
                                    <m:r>
                                      <a:rPr lang="en-US" altLang="zh-TW" sz="1800" i="1">
                                        <a:latin typeface="Cambria Math" panose="02040503050406030204" pitchFamily="18" charset="0"/>
                                      </a:rPr>
                                      <m:t>0</m:t>
                                    </m:r>
                                  </m:e>
                                </m:mr>
                                <m:mr>
                                  <m:e>
                                    <m:r>
                                      <a:rPr lang="en-US" altLang="zh-TW" sz="1800" i="1">
                                        <a:latin typeface="Cambria Math" panose="02040503050406030204" pitchFamily="18" charset="0"/>
                                      </a:rPr>
                                      <m:t>0</m:t>
                                    </m:r>
                                  </m:e>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altLang="zh-TW" sz="1800" i="1">
                                            <a:latin typeface="Cambria Math" panose="02040503050406030204" pitchFamily="18" charset="0"/>
                                            <a:ea typeface="Cambria Math" panose="02040503050406030204" pitchFamily="18" charset="0"/>
                                          </a:rPr>
                                          <m:t>2</m:t>
                                        </m:r>
                                      </m:sub>
                                    </m:sSub>
                                  </m:e>
                                </m:mr>
                              </m:m>
                            </m:e>
                          </m:d>
                        </m:e>
                        <m:sup>
                          <m:r>
                            <a:rPr lang="en-US" sz="1800" b="0" i="1" smtClean="0">
                              <a:latin typeface="Cambria Math" panose="02040503050406030204" pitchFamily="18" charset="0"/>
                            </a:rPr>
                            <m:t>𝑘</m:t>
                          </m:r>
                        </m:sup>
                      </m:sSup>
                      <m:r>
                        <a:rPr lang="en-US" sz="1800" b="1" i="1" smtClean="0">
                          <a:latin typeface="Cambria Math" panose="02040503050406030204" pitchFamily="18" charset="0"/>
                          <a:ea typeface="Cambria Math" panose="02040503050406030204" pitchFamily="18" charset="0"/>
                        </a:rPr>
                        <m:t>=</m:t>
                      </m:r>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sSubSup>
                                  <m:sSubSupPr>
                                    <m:ctrlPr>
                                      <a:rPr lang="en-US" sz="1800" i="1" smtClean="0">
                                        <a:latin typeface="Cambria Math" panose="02040503050406030204" pitchFamily="18" charset="0"/>
                                        <a:ea typeface="Cambria Math" panose="02040503050406030204" pitchFamily="18" charset="0"/>
                                      </a:rPr>
                                    </m:ctrlPr>
                                  </m:sSubSupPr>
                                  <m:e>
                                    <m:r>
                                      <a:rPr lang="en-US" sz="1800" b="0" i="1" smtClean="0">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1</m:t>
                                    </m:r>
                                  </m:sub>
                                  <m:sup>
                                    <m:r>
                                      <a:rPr lang="en-US" sz="1800" b="0" i="1" smtClean="0">
                                        <a:latin typeface="Cambria Math" panose="02040503050406030204" pitchFamily="18" charset="0"/>
                                        <a:ea typeface="Cambria Math" panose="02040503050406030204" pitchFamily="18" charset="0"/>
                                      </a:rPr>
                                      <m:t>𝑘</m:t>
                                    </m:r>
                                  </m:sup>
                                </m:sSubSup>
                              </m:e>
                              <m:e>
                                <m:r>
                                  <a:rPr lang="en-US" altLang="zh-TW" sz="1800" i="1">
                                    <a:latin typeface="Cambria Math" panose="02040503050406030204" pitchFamily="18" charset="0"/>
                                  </a:rPr>
                                  <m:t>0</m:t>
                                </m:r>
                              </m:e>
                            </m:mr>
                            <m:mr>
                              <m:e>
                                <m:r>
                                  <a:rPr lang="en-US" altLang="zh-TW" sz="1800" i="1">
                                    <a:latin typeface="Cambria Math" panose="02040503050406030204" pitchFamily="18" charset="0"/>
                                  </a:rPr>
                                  <m:t>0</m:t>
                                </m:r>
                              </m:e>
                              <m:e>
                                <m:sSubSup>
                                  <m:sSubSupPr>
                                    <m:ctrlPr>
                                      <a:rPr lang="en-US" sz="1800" i="1">
                                        <a:latin typeface="Cambria Math" panose="02040503050406030204" pitchFamily="18" charset="0"/>
                                        <a:ea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2</m:t>
                                    </m:r>
                                  </m:sub>
                                  <m:sup>
                                    <m:r>
                                      <a:rPr lang="en-US" sz="1800" i="1">
                                        <a:latin typeface="Cambria Math" panose="02040503050406030204" pitchFamily="18" charset="0"/>
                                        <a:ea typeface="Cambria Math" panose="02040503050406030204" pitchFamily="18" charset="0"/>
                                      </a:rPr>
                                      <m:t>𝑘</m:t>
                                    </m:r>
                                  </m:sup>
                                </m:sSubSup>
                              </m:e>
                            </m:mr>
                          </m:m>
                        </m:e>
                      </m:d>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F2ACBCCC-9EA5-DB8F-18E2-707795A26828}"/>
                  </a:ext>
                </a:extLst>
              </p:cNvPr>
              <p:cNvSpPr txBox="1">
                <a:spLocks noRot="1" noChangeAspect="1" noMove="1" noResize="1" noEditPoints="1" noAdjustHandles="1" noChangeArrowheads="1" noChangeShapeType="1" noTextEdit="1"/>
              </p:cNvSpPr>
              <p:nvPr/>
            </p:nvSpPr>
            <p:spPr bwMode="auto">
              <a:xfrm>
                <a:off x="2749036" y="1001863"/>
                <a:ext cx="2348528" cy="633763"/>
              </a:xfrm>
              <a:prstGeom prst="rect">
                <a:avLst/>
              </a:prstGeom>
              <a:blipFill>
                <a:blip r:embed="rId7"/>
                <a:stretch>
                  <a:fillRect b="-784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70276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AB0708-E775-169F-77C4-FB548BE5AA22}"/>
              </a:ext>
            </a:extLst>
          </p:cNvPr>
          <p:cNvSpPr txBox="1"/>
          <p:nvPr/>
        </p:nvSpPr>
        <p:spPr bwMode="auto">
          <a:xfrm>
            <a:off x="827584" y="2060848"/>
            <a:ext cx="7992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solidFill>
                  <a:srgbClr val="FF0000"/>
                </a:solidFill>
                <a:latin typeface="Times New Roman" panose="02020603050405020304" pitchFamily="18" charset="0"/>
              </a:rPr>
              <a:t>定理：一個對稱矩陣的本徵值都是實數，且不同本徵值的本徵向量彼此正交</a:t>
            </a:r>
            <a:r>
              <a:rPr lang="en-US" sz="1800" dirty="0">
                <a:solidFill>
                  <a:srgbClr val="FF0000"/>
                </a:solidFill>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5337CC1-32AF-B4A1-ADF4-FCA4204A3802}"/>
                  </a:ext>
                </a:extLst>
              </p:cNvPr>
              <p:cNvSpPr txBox="1"/>
              <p:nvPr/>
            </p:nvSpPr>
            <p:spPr bwMode="auto">
              <a:xfrm>
                <a:off x="843609" y="2496547"/>
                <a:ext cx="640871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All </a:t>
                </a:r>
                <a14:m>
                  <m:oMath xmlns:m="http://schemas.openxmlformats.org/officeDocument/2006/math">
                    <m:r>
                      <a:rPr lang="en-US" sz="1800" b="0" i="1" dirty="0" smtClean="0">
                        <a:latin typeface="Cambria Math" panose="02040503050406030204" pitchFamily="18" charset="0"/>
                      </a:rPr>
                      <m:t>𝑛</m:t>
                    </m:r>
                  </m:oMath>
                </a14:m>
                <a:r>
                  <a:rPr lang="en-US" sz="1800" dirty="0">
                    <a:latin typeface="Times New Roman" panose="02020603050405020304" pitchFamily="18" charset="0"/>
                  </a:rPr>
                  <a:t> eigenvalues </a:t>
                </a:r>
                <a14:m>
                  <m:oMath xmlns:m="http://schemas.openxmlformats.org/officeDocument/2006/math">
                    <m:r>
                      <a:rPr lang="en-US" sz="1800" i="1" smtClean="0">
                        <a:latin typeface="Cambria Math" panose="02040503050406030204" pitchFamily="18" charset="0"/>
                        <a:ea typeface="Cambria Math" panose="02040503050406030204" pitchFamily="18" charset="0"/>
                      </a:rPr>
                      <m:t>𝜆</m:t>
                    </m:r>
                  </m:oMath>
                </a14:m>
                <a:r>
                  <a:rPr lang="en-US" sz="1800" dirty="0">
                    <a:latin typeface="Times New Roman" panose="02020603050405020304" pitchFamily="18" charset="0"/>
                  </a:rPr>
                  <a:t> of a </a:t>
                </a:r>
                <a:r>
                  <a:rPr lang="en-US" sz="1800" dirty="0">
                    <a:solidFill>
                      <a:srgbClr val="FF0000"/>
                    </a:solidFill>
                    <a:latin typeface="Times New Roman" panose="02020603050405020304" pitchFamily="18" charset="0"/>
                  </a:rPr>
                  <a:t>symmetric matrix</a:t>
                </a:r>
                <a:r>
                  <a:rPr lang="en-US" sz="1800" dirty="0">
                    <a:latin typeface="Times New Roman" panose="02020603050405020304" pitchFamily="18" charset="0"/>
                  </a:rPr>
                  <a:t> </a:t>
                </a:r>
                <a14:m>
                  <m:oMath xmlns:m="http://schemas.openxmlformats.org/officeDocument/2006/math">
                    <m:r>
                      <a:rPr lang="en-US" sz="1800" b="0" i="1" smtClean="0">
                        <a:latin typeface="Cambria Math" panose="02040503050406030204" pitchFamily="18" charset="0"/>
                      </a:rPr>
                      <m:t>𝑆</m:t>
                    </m:r>
                  </m:oMath>
                </a14:m>
                <a:r>
                  <a:rPr lang="en-US" sz="1800" dirty="0">
                    <a:latin typeface="Times New Roman" panose="02020603050405020304" pitchFamily="18" charset="0"/>
                  </a:rPr>
                  <a:t> are real.</a:t>
                </a:r>
              </a:p>
            </p:txBody>
          </p:sp>
        </mc:Choice>
        <mc:Fallback xmlns="">
          <p:sp>
            <p:nvSpPr>
              <p:cNvPr id="4" name="TextBox 3">
                <a:extLst>
                  <a:ext uri="{FF2B5EF4-FFF2-40B4-BE49-F238E27FC236}">
                    <a16:creationId xmlns:a16="http://schemas.microsoft.com/office/drawing/2014/main" id="{15337CC1-32AF-B4A1-ADF4-FCA4204A3802}"/>
                  </a:ext>
                </a:extLst>
              </p:cNvPr>
              <p:cNvSpPr txBox="1">
                <a:spLocks noRot="1" noChangeAspect="1" noMove="1" noResize="1" noEditPoints="1" noAdjustHandles="1" noChangeArrowheads="1" noChangeShapeType="1" noTextEdit="1"/>
              </p:cNvSpPr>
              <p:nvPr/>
            </p:nvSpPr>
            <p:spPr bwMode="auto">
              <a:xfrm>
                <a:off x="843609" y="2496547"/>
                <a:ext cx="6408712" cy="369332"/>
              </a:xfrm>
              <a:prstGeom prst="rect">
                <a:avLst/>
              </a:prstGeom>
              <a:blipFill>
                <a:blip r:embed="rId2"/>
                <a:stretch>
                  <a:fillRect l="-791"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9E88E42-EA2F-E723-28BC-87962A6FDA19}"/>
                  </a:ext>
                </a:extLst>
              </p:cNvPr>
              <p:cNvSpPr txBox="1"/>
              <p:nvPr/>
            </p:nvSpPr>
            <p:spPr bwMode="auto">
              <a:xfrm>
                <a:off x="843609" y="2905389"/>
                <a:ext cx="776083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The </a:t>
                </a:r>
                <a14:m>
                  <m:oMath xmlns:m="http://schemas.openxmlformats.org/officeDocument/2006/math">
                    <m:r>
                      <a:rPr lang="en-US" sz="1800" b="0" i="1" dirty="0" smtClean="0">
                        <a:latin typeface="Cambria Math" panose="02040503050406030204" pitchFamily="18" charset="0"/>
                      </a:rPr>
                      <m:t>𝑛</m:t>
                    </m:r>
                  </m:oMath>
                </a14:m>
                <a:r>
                  <a:rPr lang="en-US" sz="1800" dirty="0">
                    <a:latin typeface="Times New Roman" panose="02020603050405020304" pitchFamily="18" charset="0"/>
                  </a:rPr>
                  <a:t> eigenvectors </a:t>
                </a:r>
                <a14:m>
                  <m:oMath xmlns:m="http://schemas.openxmlformats.org/officeDocument/2006/math">
                    <m:r>
                      <a:rPr lang="en-US" sz="1800" b="1" i="1" smtClean="0">
                        <a:latin typeface="Cambria Math" panose="02040503050406030204" pitchFamily="18" charset="0"/>
                        <a:ea typeface="Cambria Math" panose="02040503050406030204" pitchFamily="18" charset="0"/>
                      </a:rPr>
                      <m:t>𝒖</m:t>
                    </m:r>
                  </m:oMath>
                </a14:m>
                <a:r>
                  <a:rPr lang="en-US" sz="1800" dirty="0">
                    <a:latin typeface="Times New Roman" panose="02020603050405020304" pitchFamily="18" charset="0"/>
                  </a:rPr>
                  <a:t> can be chosen to be orthogonal.</a:t>
                </a:r>
              </a:p>
            </p:txBody>
          </p:sp>
        </mc:Choice>
        <mc:Fallback xmlns="">
          <p:sp>
            <p:nvSpPr>
              <p:cNvPr id="5" name="TextBox 4">
                <a:extLst>
                  <a:ext uri="{FF2B5EF4-FFF2-40B4-BE49-F238E27FC236}">
                    <a16:creationId xmlns:a16="http://schemas.microsoft.com/office/drawing/2014/main" id="{59E88E42-EA2F-E723-28BC-87962A6FDA19}"/>
                  </a:ext>
                </a:extLst>
              </p:cNvPr>
              <p:cNvSpPr txBox="1">
                <a:spLocks noRot="1" noChangeAspect="1" noMove="1" noResize="1" noEditPoints="1" noAdjustHandles="1" noChangeArrowheads="1" noChangeShapeType="1" noTextEdit="1"/>
              </p:cNvSpPr>
              <p:nvPr/>
            </p:nvSpPr>
            <p:spPr bwMode="auto">
              <a:xfrm>
                <a:off x="843609" y="2905389"/>
                <a:ext cx="7760839" cy="369332"/>
              </a:xfrm>
              <a:prstGeom prst="rect">
                <a:avLst/>
              </a:prstGeom>
              <a:blipFill>
                <a:blip r:embed="rId3"/>
                <a:stretch>
                  <a:fillRect l="-65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126DE22-34DD-2062-B30C-3A6DE2D8B4DA}"/>
                  </a:ext>
                </a:extLst>
              </p:cNvPr>
              <p:cNvSpPr txBox="1"/>
              <p:nvPr/>
            </p:nvSpPr>
            <p:spPr bwMode="auto">
              <a:xfrm>
                <a:off x="846087" y="4019687"/>
                <a:ext cx="3533582" cy="5542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反例：</a:t>
                </a:r>
                <a14:m>
                  <m:oMath xmlns:m="http://schemas.openxmlformats.org/officeDocument/2006/math">
                    <m:d>
                      <m:dPr>
                        <m:begChr m:val="["/>
                        <m:endChr m:val="]"/>
                        <m:ctrlPr>
                          <a:rPr lang="en-US" sz="1800" i="1">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.8</m:t>
                              </m:r>
                            </m:e>
                            <m:e>
                              <m:r>
                                <a:rPr lang="en-US" sz="1800" i="1">
                                  <a:latin typeface="Cambria Math" panose="02040503050406030204" pitchFamily="18" charset="0"/>
                                </a:rPr>
                                <m:t>0.3</m:t>
                              </m:r>
                            </m:e>
                          </m:mr>
                          <m:mr>
                            <m:e>
                              <m:r>
                                <a:rPr lang="en-US" sz="1800" i="1">
                                  <a:latin typeface="Cambria Math" panose="02040503050406030204" pitchFamily="18" charset="0"/>
                                </a:rPr>
                                <m:t>0.2</m:t>
                              </m:r>
                            </m:e>
                            <m:e>
                              <m:r>
                                <a:rPr lang="en-US" sz="1800" i="1">
                                  <a:latin typeface="Cambria Math" panose="02040503050406030204" pitchFamily="18" charset="0"/>
                                </a:rPr>
                                <m:t>0.7</m:t>
                              </m:r>
                            </m:e>
                          </m:mr>
                        </m:m>
                      </m:e>
                    </m:d>
                  </m:oMath>
                </a14:m>
                <a:r>
                  <a:rPr lang="en-US" sz="1800" dirty="0">
                    <a:latin typeface="Times New Roman" panose="02020603050405020304" pitchFamily="18" charset="0"/>
                  </a:rPr>
                  <a:t>. </a:t>
                </a:r>
              </a:p>
            </p:txBody>
          </p:sp>
        </mc:Choice>
        <mc:Fallback xmlns="">
          <p:sp>
            <p:nvSpPr>
              <p:cNvPr id="17" name="TextBox 16">
                <a:extLst>
                  <a:ext uri="{FF2B5EF4-FFF2-40B4-BE49-F238E27FC236}">
                    <a16:creationId xmlns:a16="http://schemas.microsoft.com/office/drawing/2014/main" id="{C126DE22-34DD-2062-B30C-3A6DE2D8B4DA}"/>
                  </a:ext>
                </a:extLst>
              </p:cNvPr>
              <p:cNvSpPr txBox="1">
                <a:spLocks noRot="1" noChangeAspect="1" noMove="1" noResize="1" noEditPoints="1" noAdjustHandles="1" noChangeArrowheads="1" noChangeShapeType="1" noTextEdit="1"/>
              </p:cNvSpPr>
              <p:nvPr/>
            </p:nvSpPr>
            <p:spPr bwMode="auto">
              <a:xfrm>
                <a:off x="846087" y="4019687"/>
                <a:ext cx="3533582" cy="554254"/>
              </a:xfrm>
              <a:prstGeom prst="rect">
                <a:avLst/>
              </a:prstGeom>
              <a:blipFill>
                <a:blip r:embed="rId4"/>
                <a:stretch>
                  <a:fillRect l="-1434" b="-681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5002F51-08F2-5603-351E-02DF1DDF5962}"/>
                  </a:ext>
                </a:extLst>
              </p:cNvPr>
              <p:cNvSpPr txBox="1"/>
              <p:nvPr/>
            </p:nvSpPr>
            <p:spPr bwMode="auto">
              <a:xfrm>
                <a:off x="873861" y="4659033"/>
                <a:ext cx="1462836" cy="461921"/>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b="1" i="1" smtClean="0">
                          <a:latin typeface="Cambria Math" panose="02040503050406030204" pitchFamily="18" charset="0"/>
                        </a:rPr>
                        <m:t>=</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𝑐</m:t>
                          </m:r>
                        </m:e>
                        <m:sub>
                          <m:r>
                            <a:rPr lang="en-US" sz="1800" b="0" i="1" smtClean="0">
                              <a:latin typeface="Cambria Math" panose="02040503050406030204" pitchFamily="18" charset="0"/>
                            </a:rPr>
                            <m:t>1</m:t>
                          </m:r>
                        </m:sub>
                      </m:sSub>
                      <m:d>
                        <m:dPr>
                          <m:begChr m:val="["/>
                          <m:endChr m:val="]"/>
                          <m:ctrlPr>
                            <a:rPr lang="en-US" sz="1800" b="1"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m:t>
                                </m:r>
                                <m:r>
                                  <a:rPr lang="en-US" sz="1800" b="0" i="1" smtClean="0">
                                    <a:latin typeface="Cambria Math" panose="02040503050406030204" pitchFamily="18" charset="0"/>
                                  </a:rPr>
                                  <m:t>6</m:t>
                                </m:r>
                              </m:e>
                            </m:mr>
                            <m:mr>
                              <m:e>
                                <m:r>
                                  <a:rPr lang="en-US" sz="1800" i="1">
                                    <a:latin typeface="Cambria Math" panose="02040503050406030204" pitchFamily="18" charset="0"/>
                                  </a:rPr>
                                  <m:t>0.</m:t>
                                </m:r>
                                <m:r>
                                  <a:rPr lang="en-US" sz="1800" b="0" i="1" smtClean="0">
                                    <a:latin typeface="Cambria Math" panose="02040503050406030204" pitchFamily="18" charset="0"/>
                                  </a:rPr>
                                  <m:t>4</m:t>
                                </m:r>
                              </m:e>
                            </m:mr>
                          </m:m>
                        </m:e>
                      </m:d>
                    </m:oMath>
                  </m:oMathPara>
                </a14:m>
                <a:endParaRPr lang="en-US" sz="1800" dirty="0">
                  <a:latin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85002F51-08F2-5603-351E-02DF1DDF5962}"/>
                  </a:ext>
                </a:extLst>
              </p:cNvPr>
              <p:cNvSpPr txBox="1">
                <a:spLocks noRot="1" noChangeAspect="1" noMove="1" noResize="1" noEditPoints="1" noAdjustHandles="1" noChangeArrowheads="1" noChangeShapeType="1" noTextEdit="1"/>
              </p:cNvSpPr>
              <p:nvPr/>
            </p:nvSpPr>
            <p:spPr bwMode="auto">
              <a:xfrm>
                <a:off x="873861" y="4659033"/>
                <a:ext cx="1462836" cy="461921"/>
              </a:xfrm>
              <a:prstGeom prst="rect">
                <a:avLst/>
              </a:prstGeom>
              <a:blipFill>
                <a:blip r:embed="rId5"/>
                <a:stretch>
                  <a:fillRect l="-1724" t="-2632" b="-131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42B798B-C5C5-DAC8-6542-CD0CD82DAE3F}"/>
                  </a:ext>
                </a:extLst>
              </p:cNvPr>
              <p:cNvSpPr txBox="1"/>
              <p:nvPr/>
            </p:nvSpPr>
            <p:spPr bwMode="auto">
              <a:xfrm>
                <a:off x="2461964" y="4660828"/>
                <a:ext cx="1522660" cy="460126"/>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p>
                      <m:r>
                        <a:rPr lang="en-US" sz="1800" b="1" i="1" smtClean="0">
                          <a:latin typeface="Cambria Math" panose="02040503050406030204" pitchFamily="18" charset="0"/>
                        </a:rPr>
                        <m:t>=</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𝑐</m:t>
                          </m:r>
                        </m:e>
                        <m:sub>
                          <m:r>
                            <a:rPr lang="en-US" sz="1800" b="0" i="1" smtClean="0">
                              <a:latin typeface="Cambria Math" panose="02040503050406030204" pitchFamily="18" charset="0"/>
                            </a:rPr>
                            <m:t>2</m:t>
                          </m:r>
                        </m:sub>
                      </m:sSub>
                      <m:d>
                        <m:dPr>
                          <m:begChr m:val="["/>
                          <m:endChr m:val="]"/>
                          <m:ctrlPr>
                            <a:rPr lang="en-US" sz="1800" b="1"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a:rPr lang="en-US" sz="1800" b="0" i="1" smtClean="0">
                                    <a:latin typeface="Cambria Math" panose="02040503050406030204" pitchFamily="18" charset="0"/>
                                  </a:rPr>
                                  <m:t>1</m:t>
                                </m:r>
                              </m:e>
                            </m:mr>
                            <m:mr>
                              <m:e>
                                <m:r>
                                  <a:rPr lang="en-US" sz="1800" b="0" i="1" smtClean="0">
                                    <a:latin typeface="Cambria Math" panose="02040503050406030204" pitchFamily="18" charset="0"/>
                                  </a:rPr>
                                  <m:t>−1</m:t>
                                </m:r>
                              </m:e>
                            </m:mr>
                          </m:m>
                        </m:e>
                      </m:d>
                    </m:oMath>
                  </m:oMathPara>
                </a14:m>
                <a:endParaRPr lang="en-US" sz="1800" dirty="0">
                  <a:latin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642B798B-C5C5-DAC8-6542-CD0CD82DAE3F}"/>
                  </a:ext>
                </a:extLst>
              </p:cNvPr>
              <p:cNvSpPr txBox="1">
                <a:spLocks noRot="1" noChangeAspect="1" noMove="1" noResize="1" noEditPoints="1" noAdjustHandles="1" noChangeArrowheads="1" noChangeShapeType="1" noTextEdit="1"/>
              </p:cNvSpPr>
              <p:nvPr/>
            </p:nvSpPr>
            <p:spPr bwMode="auto">
              <a:xfrm>
                <a:off x="2461964" y="4660828"/>
                <a:ext cx="1522660" cy="460126"/>
              </a:xfrm>
              <a:prstGeom prst="rect">
                <a:avLst/>
              </a:prstGeom>
              <a:blipFill>
                <a:blip r:embed="rId6"/>
                <a:stretch>
                  <a:fillRect t="-8108" b="-1621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5450EFC-69D9-A041-3602-D0B0FEC9DC38}"/>
                  </a:ext>
                </a:extLst>
              </p:cNvPr>
              <p:cNvSpPr txBox="1"/>
              <p:nvPr/>
            </p:nvSpPr>
            <p:spPr bwMode="auto">
              <a:xfrm>
                <a:off x="4363898" y="4725144"/>
                <a:ext cx="1445076" cy="29559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b="1"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𝒂</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p>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𝟎</m:t>
                      </m:r>
                    </m:oMath>
                  </m:oMathPara>
                </a14:m>
                <a:endParaRPr lang="en-US" sz="1800" dirty="0">
                  <a:latin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95450EFC-69D9-A041-3602-D0B0FEC9DC38}"/>
                  </a:ext>
                </a:extLst>
              </p:cNvPr>
              <p:cNvSpPr txBox="1">
                <a:spLocks noRot="1" noChangeAspect="1" noMove="1" noResize="1" noEditPoints="1" noAdjustHandles="1" noChangeArrowheads="1" noChangeShapeType="1" noTextEdit="1"/>
              </p:cNvSpPr>
              <p:nvPr/>
            </p:nvSpPr>
            <p:spPr bwMode="auto">
              <a:xfrm>
                <a:off x="4363898" y="4725144"/>
                <a:ext cx="1445076" cy="295594"/>
              </a:xfrm>
              <a:prstGeom prst="rect">
                <a:avLst/>
              </a:prstGeom>
              <a:blipFill>
                <a:blip r:embed="rId7"/>
                <a:stretch>
                  <a:fillRect l="-1739" r="-2609" b="-8333"/>
                </a:stretch>
              </a:blipFill>
              <a:ln>
                <a:no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959E5259-9D05-1D86-C78F-EDB92320AEA3}"/>
              </a:ext>
            </a:extLst>
          </p:cNvPr>
          <p:cNvSpPr txBox="1"/>
          <p:nvPr/>
        </p:nvSpPr>
        <p:spPr bwMode="auto">
          <a:xfrm>
            <a:off x="4124716" y="1431162"/>
            <a:ext cx="1198622"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en-US" sz="1800" dirty="0" err="1">
                <a:solidFill>
                  <a:srgbClr val="FF0000"/>
                </a:solidFill>
                <a:latin typeface="Times New Roman" panose="02020603050405020304" pitchFamily="18" charset="0"/>
              </a:rPr>
              <a:t>對稱矩陣</a:t>
            </a:r>
            <a:endParaRPr lang="en-US" sz="1800" dirty="0">
              <a:latin typeface="Times New Roman" panose="02020603050405020304" pitchFamily="18" charset="0"/>
            </a:endParaRPr>
          </a:p>
        </p:txBody>
      </p:sp>
    </p:spTree>
    <p:extLst>
      <p:ext uri="{BB962C8B-B14F-4D97-AF65-F5344CB8AC3E}">
        <p14:creationId xmlns:p14="http://schemas.microsoft.com/office/powerpoint/2010/main" val="250229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77DB11-7C4F-530F-CBCE-B7DEC826CCB4}"/>
              </a:ext>
            </a:extLst>
          </p:cNvPr>
          <p:cNvSpPr txBox="1"/>
          <p:nvPr/>
        </p:nvSpPr>
        <p:spPr bwMode="auto">
          <a:xfrm>
            <a:off x="1043608" y="1151173"/>
            <a:ext cx="7920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sz="1800" dirty="0" err="1">
                <a:solidFill>
                  <a:srgbClr val="FF0000"/>
                </a:solidFill>
                <a:latin typeface="Times New Roman" panose="02020603050405020304" pitchFamily="18" charset="0"/>
              </a:rPr>
              <a:t>定理：若有兩個orthonormal的向量，任何向量都可展開成他們的線性組合</a:t>
            </a:r>
            <a:r>
              <a:rPr lang="en-US" sz="1800" dirty="0">
                <a:solidFill>
                  <a:srgbClr val="FF0000"/>
                </a:solidFill>
                <a:latin typeface="Times New Roman" panose="02020603050405020304" pitchFamily="18" charset="0"/>
              </a:rPr>
              <a:t>，</a:t>
            </a:r>
          </a:p>
        </p:txBody>
      </p:sp>
      <p:sp>
        <p:nvSpPr>
          <p:cNvPr id="4" name="TextBox 3">
            <a:extLst>
              <a:ext uri="{FF2B5EF4-FFF2-40B4-BE49-F238E27FC236}">
                <a16:creationId xmlns:a16="http://schemas.microsoft.com/office/drawing/2014/main" id="{2F11DA19-276D-C39A-8117-6F91A1400724}"/>
              </a:ext>
            </a:extLst>
          </p:cNvPr>
          <p:cNvSpPr txBox="1"/>
          <p:nvPr/>
        </p:nvSpPr>
        <p:spPr bwMode="auto">
          <a:xfrm>
            <a:off x="3851920" y="764704"/>
            <a:ext cx="1656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err="1">
                <a:solidFill>
                  <a:srgbClr val="FF0000"/>
                </a:solidFill>
                <a:latin typeface="Times New Roman" panose="02020603050405020304" pitchFamily="18" charset="0"/>
              </a:rPr>
              <a:t>展開定理</a:t>
            </a:r>
            <a:endParaRPr lang="en-US" sz="1800" dirty="0">
              <a:solidFill>
                <a:srgbClr val="FF0000"/>
              </a:solidFill>
              <a:latin typeface="Times New Roman" panose="02020603050405020304" pitchFamily="18" charset="0"/>
            </a:endParaRPr>
          </a:p>
        </p:txBody>
      </p:sp>
      <p:sp>
        <p:nvSpPr>
          <p:cNvPr id="6" name="TextBox 5">
            <a:extLst>
              <a:ext uri="{FF2B5EF4-FFF2-40B4-BE49-F238E27FC236}">
                <a16:creationId xmlns:a16="http://schemas.microsoft.com/office/drawing/2014/main" id="{7D156277-3138-C36B-5C7C-B457B7522958}"/>
              </a:ext>
            </a:extLst>
          </p:cNvPr>
          <p:cNvSpPr txBox="1"/>
          <p:nvPr/>
        </p:nvSpPr>
        <p:spPr bwMode="auto">
          <a:xfrm>
            <a:off x="1043608" y="1876182"/>
            <a:ext cx="6840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err="1">
                <a:solidFill>
                  <a:srgbClr val="FF0000"/>
                </a:solidFill>
                <a:latin typeface="Times New Roman" panose="02020603050405020304" pitchFamily="18" charset="0"/>
              </a:rPr>
              <a:t>且係數很容易寫下！with</a:t>
            </a:r>
            <a:r>
              <a:rPr lang="en-US" sz="1800" dirty="0">
                <a:solidFill>
                  <a:srgbClr val="FF0000"/>
                </a:solidFill>
                <a:latin typeface="Times New Roman" panose="02020603050405020304" pitchFamily="18" charset="0"/>
              </a:rPr>
              <a:t> the coefficients easily computed.</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A8AA9DF-C068-F5A7-52D9-1CE0A44D4C5B}"/>
                  </a:ext>
                </a:extLst>
              </p:cNvPr>
              <p:cNvSpPr txBox="1"/>
              <p:nvPr/>
            </p:nvSpPr>
            <p:spPr bwMode="auto">
              <a:xfrm>
                <a:off x="3131840" y="2783421"/>
                <a:ext cx="2032671" cy="300660"/>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𝒗</m:t>
                      </m:r>
                      <m:r>
                        <a:rPr lang="en-US" altLang="zh-TW"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b="0" i="1" smtClean="0">
                              <a:latin typeface="Cambria Math" panose="02040503050406030204" pitchFamily="18" charset="0"/>
                            </a:rPr>
                            <m:t>2</m:t>
                          </m:r>
                        </m:sub>
                      </m:sSub>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p>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CA8AA9DF-C068-F5A7-52D9-1CE0A44D4C5B}"/>
                  </a:ext>
                </a:extLst>
              </p:cNvPr>
              <p:cNvSpPr txBox="1">
                <a:spLocks noRot="1" noChangeAspect="1" noMove="1" noResize="1" noEditPoints="1" noAdjustHandles="1" noChangeArrowheads="1" noChangeShapeType="1" noTextEdit="1"/>
              </p:cNvSpPr>
              <p:nvPr/>
            </p:nvSpPr>
            <p:spPr bwMode="auto">
              <a:xfrm>
                <a:off x="3131840" y="2783421"/>
                <a:ext cx="2032671" cy="300660"/>
              </a:xfrm>
              <a:prstGeom prst="rect">
                <a:avLst/>
              </a:prstGeom>
              <a:blipFill>
                <a:blip r:embed="rId2"/>
                <a:stretch>
                  <a:fillRect b="-1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0158819-A76D-71A2-0F26-71F759A164F5}"/>
                  </a:ext>
                </a:extLst>
              </p:cNvPr>
              <p:cNvSpPr txBox="1"/>
              <p:nvPr/>
            </p:nvSpPr>
            <p:spPr bwMode="auto">
              <a:xfrm>
                <a:off x="1075162" y="2317522"/>
                <a:ext cx="45720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en-US" sz="1800" dirty="0" err="1">
                    <a:latin typeface="Times New Roman" panose="02020603050405020304" pitchFamily="18" charset="0"/>
                  </a:rPr>
                  <a:t>給定任一向量</a:t>
                </a:r>
                <a:r>
                  <a:rPr lang="en-US" sz="1800" dirty="0">
                    <a:latin typeface="Times New Roman" panose="02020603050405020304" pitchFamily="18" charset="0"/>
                  </a:rPr>
                  <a:t>：</a:t>
                </a:r>
                <a14:m>
                  <m:oMath xmlns:m="http://schemas.openxmlformats.org/officeDocument/2006/math">
                    <m:r>
                      <a:rPr lang="en-US" sz="1800" b="1" i="1" smtClean="0">
                        <a:latin typeface="Cambria Math" panose="02040503050406030204" pitchFamily="18" charset="0"/>
                      </a:rPr>
                      <m:t>𝒗</m:t>
                    </m:r>
                  </m:oMath>
                </a14:m>
                <a:r>
                  <a:rPr lang="en-US" sz="1800" dirty="0">
                    <a:latin typeface="Times New Roman" panose="02020603050405020304" pitchFamily="18" charset="0"/>
                  </a:rPr>
                  <a:t>，</a:t>
                </a:r>
                <a:r>
                  <a:rPr lang="en-US" sz="1800" dirty="0" err="1">
                    <a:latin typeface="Times New Roman" panose="02020603050405020304" pitchFamily="18" charset="0"/>
                  </a:rPr>
                  <a:t>若展開可以如下</a:t>
                </a:r>
                <a:r>
                  <a:rPr lang="en-US" sz="1800" dirty="0">
                    <a:latin typeface="Times New Roman" panose="02020603050405020304" pitchFamily="18" charset="0"/>
                  </a:rPr>
                  <a:t>：</a:t>
                </a:r>
              </a:p>
            </p:txBody>
          </p:sp>
        </mc:Choice>
        <mc:Fallback xmlns="">
          <p:sp>
            <p:nvSpPr>
              <p:cNvPr id="9" name="TextBox 8">
                <a:extLst>
                  <a:ext uri="{FF2B5EF4-FFF2-40B4-BE49-F238E27FC236}">
                    <a16:creationId xmlns:a16="http://schemas.microsoft.com/office/drawing/2014/main" id="{C0158819-A76D-71A2-0F26-71F759A164F5}"/>
                  </a:ext>
                </a:extLst>
              </p:cNvPr>
              <p:cNvSpPr txBox="1">
                <a:spLocks noRot="1" noChangeAspect="1" noMove="1" noResize="1" noEditPoints="1" noAdjustHandles="1" noChangeArrowheads="1" noChangeShapeType="1" noTextEdit="1"/>
              </p:cNvSpPr>
              <p:nvPr/>
            </p:nvSpPr>
            <p:spPr bwMode="auto">
              <a:xfrm>
                <a:off x="1075162" y="2317522"/>
                <a:ext cx="4572000" cy="369332"/>
              </a:xfrm>
              <a:prstGeom prst="rect">
                <a:avLst/>
              </a:prstGeom>
              <a:blipFill>
                <a:blip r:embed="rId3"/>
                <a:stretch>
                  <a:fillRect l="-110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C1C26A3-BC32-2F97-246C-755E58202A9D}"/>
                  </a:ext>
                </a:extLst>
              </p:cNvPr>
              <p:cNvSpPr txBox="1"/>
              <p:nvPr/>
            </p:nvSpPr>
            <p:spPr bwMode="auto">
              <a:xfrm>
                <a:off x="1090711" y="3146136"/>
                <a:ext cx="45720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en-US" sz="1800" dirty="0" err="1">
                    <a:latin typeface="Times New Roman" panose="02020603050405020304" pitchFamily="18" charset="0"/>
                  </a:rPr>
                  <a:t>取向量</a:t>
                </a:r>
                <a14:m>
                  <m:oMath xmlns:m="http://schemas.openxmlformats.org/officeDocument/2006/math">
                    <m:r>
                      <a:rPr lang="en-US" sz="1800" b="1" i="1" smtClean="0">
                        <a:latin typeface="Cambria Math" panose="02040503050406030204" pitchFamily="18" charset="0"/>
                      </a:rPr>
                      <m:t>𝒗</m:t>
                    </m:r>
                  </m:oMath>
                </a14:m>
                <a:r>
                  <a:rPr lang="en-US" sz="1800" dirty="0">
                    <a:latin typeface="Times New Roman" panose="02020603050405020304" pitchFamily="18" charset="0"/>
                  </a:rPr>
                  <a:t>與本徵向量</a:t>
                </a:r>
                <a14:m>
                  <m:oMath xmlns:m="http://schemas.openxmlformats.org/officeDocument/2006/math">
                    <m:sSub>
                      <m:sSubPr>
                        <m:ctrlPr>
                          <a:rPr lang="en-US" sz="1800" b="1" i="1">
                            <a:latin typeface="Cambria Math" panose="02040503050406030204" pitchFamily="18" charset="0"/>
                          </a:rPr>
                        </m:ctrlPr>
                      </m:sSubPr>
                      <m:e>
                        <m:r>
                          <a:rPr lang="en-US" sz="1800" b="1" i="1">
                            <a:latin typeface="Cambria Math" panose="02040503050406030204" pitchFamily="18" charset="0"/>
                          </a:rPr>
                          <m:t>𝒖</m:t>
                        </m:r>
                      </m:e>
                      <m:sub>
                        <m:r>
                          <a:rPr lang="en-US" sz="1800" b="1" i="1">
                            <a:latin typeface="Cambria Math" panose="02040503050406030204" pitchFamily="18" charset="0"/>
                          </a:rPr>
                          <m:t>𝟏</m:t>
                        </m:r>
                      </m:sub>
                    </m:sSub>
                  </m:oMath>
                </a14:m>
                <a:r>
                  <a:rPr lang="en-US" sz="1800" dirty="0">
                    <a:latin typeface="Times New Roman" panose="02020603050405020304" pitchFamily="18" charset="0"/>
                  </a:rPr>
                  <a:t>的內積：</a:t>
                </a:r>
              </a:p>
            </p:txBody>
          </p:sp>
        </mc:Choice>
        <mc:Fallback xmlns="">
          <p:sp>
            <p:nvSpPr>
              <p:cNvPr id="11" name="TextBox 10">
                <a:extLst>
                  <a:ext uri="{FF2B5EF4-FFF2-40B4-BE49-F238E27FC236}">
                    <a16:creationId xmlns:a16="http://schemas.microsoft.com/office/drawing/2014/main" id="{5C1C26A3-BC32-2F97-246C-755E58202A9D}"/>
                  </a:ext>
                </a:extLst>
              </p:cNvPr>
              <p:cNvSpPr txBox="1">
                <a:spLocks noRot="1" noChangeAspect="1" noMove="1" noResize="1" noEditPoints="1" noAdjustHandles="1" noChangeArrowheads="1" noChangeShapeType="1" noTextEdit="1"/>
              </p:cNvSpPr>
              <p:nvPr/>
            </p:nvSpPr>
            <p:spPr bwMode="auto">
              <a:xfrm>
                <a:off x="1090711" y="3146136"/>
                <a:ext cx="4572000" cy="369332"/>
              </a:xfrm>
              <a:prstGeom prst="rect">
                <a:avLst/>
              </a:prstGeom>
              <a:blipFill>
                <a:blip r:embed="rId4"/>
                <a:stretch>
                  <a:fillRect l="-831"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6F20956-7843-D849-03B6-60247913E23A}"/>
                  </a:ext>
                </a:extLst>
              </p:cNvPr>
              <p:cNvSpPr txBox="1"/>
              <p:nvPr/>
            </p:nvSpPr>
            <p:spPr bwMode="auto">
              <a:xfrm>
                <a:off x="3129836" y="3634922"/>
                <a:ext cx="5984074" cy="31784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1</m:t>
                              </m:r>
                            </m:e>
                          </m:d>
                          <m:r>
                            <a:rPr lang="en-US" altLang="zh-TW" sz="1800" i="1">
                              <a:latin typeface="Cambria Math" panose="02040503050406030204" pitchFamily="18" charset="0"/>
                            </a:rPr>
                            <m:t>𝑇</m:t>
                          </m:r>
                        </m:sup>
                      </m:sSup>
                      <m:r>
                        <a:rPr lang="en-US" sz="1800" b="1" i="1" smtClean="0">
                          <a:latin typeface="Cambria Math" panose="02040503050406030204" pitchFamily="18" charset="0"/>
                        </a:rPr>
                        <m:t>𝒗</m:t>
                      </m:r>
                      <m:r>
                        <a:rPr lang="en-US" sz="1800" b="0" i="1" smtClean="0">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r>
                            <a:rPr lang="en-US" altLang="zh-TW" sz="1800" i="1">
                              <a:latin typeface="Cambria Math" panose="02040503050406030204" pitchFamily="18" charset="0"/>
                            </a:rPr>
                            <m:t>𝑇</m:t>
                          </m:r>
                        </m:sup>
                      </m:sSup>
                      <m:d>
                        <m:dPr>
                          <m:ctrlPr>
                            <a:rPr lang="en-US" sz="1800" b="1" i="1" smtClean="0">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2</m:t>
                              </m:r>
                            </m:sub>
                          </m:sSub>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2</m:t>
                                  </m:r>
                                </m:e>
                              </m:d>
                            </m:sup>
                          </m:sSup>
                        </m:e>
                      </m:d>
                      <m:r>
                        <a:rPr lang="en-US" sz="1800" b="1"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r>
                            <a:rPr lang="en-US" altLang="zh-TW" sz="1800" i="1">
                              <a:latin typeface="Cambria Math" panose="02040503050406030204" pitchFamily="18" charset="0"/>
                            </a:rPr>
                            <m:t>𝑇</m:t>
                          </m:r>
                        </m:sup>
                      </m:sSup>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2</m:t>
                          </m:r>
                        </m:sub>
                      </m:sSub>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r>
                            <a:rPr lang="en-US" altLang="zh-TW" sz="1800" i="1">
                              <a:latin typeface="Cambria Math" panose="02040503050406030204" pitchFamily="18" charset="0"/>
                            </a:rPr>
                            <m:t>𝑇</m:t>
                          </m:r>
                        </m:sup>
                      </m:sSup>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2</m:t>
                              </m:r>
                            </m:e>
                          </m:d>
                        </m:sup>
                      </m:sSup>
                    </m:oMath>
                  </m:oMathPara>
                </a14:m>
                <a:endParaRPr lang="en-US" sz="1800" dirty="0">
                  <a:latin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26F20956-7843-D849-03B6-60247913E23A}"/>
                  </a:ext>
                </a:extLst>
              </p:cNvPr>
              <p:cNvSpPr txBox="1">
                <a:spLocks noRot="1" noChangeAspect="1" noMove="1" noResize="1" noEditPoints="1" noAdjustHandles="1" noChangeArrowheads="1" noChangeShapeType="1" noTextEdit="1"/>
              </p:cNvSpPr>
              <p:nvPr/>
            </p:nvSpPr>
            <p:spPr bwMode="auto">
              <a:xfrm>
                <a:off x="3129836" y="3634922"/>
                <a:ext cx="5984074" cy="317844"/>
              </a:xfrm>
              <a:prstGeom prst="rect">
                <a:avLst/>
              </a:prstGeom>
              <a:blipFill>
                <a:blip r:embed="rId5"/>
                <a:stretch>
                  <a:fillRect b="-384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A45A02B-3F98-AE38-5911-0188A1B164DF}"/>
                  </a:ext>
                </a:extLst>
              </p:cNvPr>
              <p:cNvSpPr txBox="1"/>
              <p:nvPr/>
            </p:nvSpPr>
            <p:spPr bwMode="auto">
              <a:xfrm>
                <a:off x="3116434" y="4098328"/>
                <a:ext cx="1527574" cy="387927"/>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r>
                            <a:rPr lang="en-US" altLang="zh-TW" sz="1800" i="1">
                              <a:latin typeface="Cambria Math" panose="02040503050406030204" pitchFamily="18" charset="0"/>
                            </a:rPr>
                            <m:t>𝑇</m:t>
                          </m:r>
                        </m:sup>
                      </m:sSup>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sup>
                      </m:sSup>
                      <m:r>
                        <a:rPr lang="en-US" sz="1800"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FA45A02B-3F98-AE38-5911-0188A1B164DF}"/>
                  </a:ext>
                </a:extLst>
              </p:cNvPr>
              <p:cNvSpPr txBox="1">
                <a:spLocks noRot="1" noChangeAspect="1" noMove="1" noResize="1" noEditPoints="1" noAdjustHandles="1" noChangeArrowheads="1" noChangeShapeType="1" noTextEdit="1"/>
              </p:cNvSpPr>
              <p:nvPr/>
            </p:nvSpPr>
            <p:spPr bwMode="auto">
              <a:xfrm>
                <a:off x="3116434" y="4098328"/>
                <a:ext cx="1527574" cy="387927"/>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BA8EB51-D18D-F38E-0DF7-707E54381354}"/>
                  </a:ext>
                </a:extLst>
              </p:cNvPr>
              <p:cNvSpPr txBox="1"/>
              <p:nvPr/>
            </p:nvSpPr>
            <p:spPr bwMode="auto">
              <a:xfrm>
                <a:off x="4895528" y="4103642"/>
                <a:ext cx="1692696" cy="387927"/>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r>
                            <a:rPr lang="en-US" altLang="zh-TW" sz="1800" i="1">
                              <a:latin typeface="Cambria Math" panose="02040503050406030204" pitchFamily="18" charset="0"/>
                            </a:rPr>
                            <m:t>𝑇</m:t>
                          </m:r>
                        </m:sup>
                      </m:sSup>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b="0" i="1" smtClean="0">
                          <a:latin typeface="Cambria Math" panose="02040503050406030204" pitchFamily="18" charset="0"/>
                        </a:rPr>
                        <m:t>=1</m:t>
                      </m:r>
                    </m:oMath>
                  </m:oMathPara>
                </a14:m>
                <a:endParaRPr lang="en-US" sz="1800" dirty="0">
                  <a:latin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EBA8EB51-D18D-F38E-0DF7-707E54381354}"/>
                  </a:ext>
                </a:extLst>
              </p:cNvPr>
              <p:cNvSpPr txBox="1">
                <a:spLocks noRot="1" noChangeAspect="1" noMove="1" noResize="1" noEditPoints="1" noAdjustHandles="1" noChangeArrowheads="1" noChangeShapeType="1" noTextEdit="1"/>
              </p:cNvSpPr>
              <p:nvPr/>
            </p:nvSpPr>
            <p:spPr bwMode="auto">
              <a:xfrm>
                <a:off x="4895528" y="4103642"/>
                <a:ext cx="1692696" cy="387927"/>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BB9E14F-5C28-FAE8-5463-A425AF773522}"/>
                  </a:ext>
                </a:extLst>
              </p:cNvPr>
              <p:cNvSpPr txBox="1"/>
              <p:nvPr/>
            </p:nvSpPr>
            <p:spPr bwMode="auto">
              <a:xfrm>
                <a:off x="3116434" y="4657739"/>
                <a:ext cx="2208553" cy="295594"/>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r>
                            <a:rPr lang="en-US" altLang="zh-TW" sz="1800" i="1">
                              <a:latin typeface="Cambria Math" panose="02040503050406030204" pitchFamily="18" charset="0"/>
                            </a:rPr>
                            <m:t>𝑇</m:t>
                          </m:r>
                        </m:sup>
                      </m:sSup>
                      <m:r>
                        <a:rPr lang="en-US" sz="1800" b="1" i="1" smtClean="0">
                          <a:latin typeface="Cambria Math" panose="02040503050406030204" pitchFamily="18" charset="0"/>
                        </a:rPr>
                        <m:t>𝒗</m:t>
                      </m:r>
                      <m:r>
                        <a:rPr lang="en-US"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b="1" i="1">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𝒗</m:t>
                      </m:r>
                      <m:r>
                        <a:rPr lang="en-US"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oMath>
                  </m:oMathPara>
                </a14:m>
                <a:endParaRPr lang="en-US" sz="1800" dirty="0">
                  <a:latin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8BB9E14F-5C28-FAE8-5463-A425AF773522}"/>
                  </a:ext>
                </a:extLst>
              </p:cNvPr>
              <p:cNvSpPr txBox="1">
                <a:spLocks noRot="1" noChangeAspect="1" noMove="1" noResize="1" noEditPoints="1" noAdjustHandles="1" noChangeArrowheads="1" noChangeShapeType="1" noTextEdit="1"/>
              </p:cNvSpPr>
              <p:nvPr/>
            </p:nvSpPr>
            <p:spPr bwMode="auto">
              <a:xfrm>
                <a:off x="3116434" y="4657739"/>
                <a:ext cx="2208553" cy="295594"/>
              </a:xfrm>
              <a:prstGeom prst="rect">
                <a:avLst/>
              </a:prstGeom>
              <a:blipFill>
                <a:blip r:embed="rId8"/>
                <a:stretch>
                  <a:fillRect l="-1143" b="-12000"/>
                </a:stretch>
              </a:blipFill>
              <a:ln>
                <a:noFill/>
              </a:ln>
            </p:spPr>
            <p:txBody>
              <a:bodyPr/>
              <a:lstStyle/>
              <a:p>
                <a:r>
                  <a:rPr lang="en-US">
                    <a:noFill/>
                  </a:rPr>
                  <a:t> </a:t>
                </a:r>
              </a:p>
            </p:txBody>
          </p:sp>
        </mc:Fallback>
      </mc:AlternateContent>
      <p:sp>
        <p:nvSpPr>
          <p:cNvPr id="17" name="TextBox 16">
            <a:extLst>
              <a:ext uri="{FF2B5EF4-FFF2-40B4-BE49-F238E27FC236}">
                <a16:creationId xmlns:a16="http://schemas.microsoft.com/office/drawing/2014/main" id="{18D80CAD-8E64-AD79-EE46-58B169B75905}"/>
              </a:ext>
            </a:extLst>
          </p:cNvPr>
          <p:cNvSpPr txBox="1"/>
          <p:nvPr/>
        </p:nvSpPr>
        <p:spPr bwMode="auto">
          <a:xfrm>
            <a:off x="1090711" y="4132685"/>
            <a:ext cx="19288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代入正交關係</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FD4B556-C32B-658B-E728-76BC581C8707}"/>
                  </a:ext>
                </a:extLst>
              </p:cNvPr>
              <p:cNvSpPr txBox="1"/>
              <p:nvPr/>
            </p:nvSpPr>
            <p:spPr bwMode="auto">
              <a:xfrm>
                <a:off x="3116434" y="5137173"/>
                <a:ext cx="2213876" cy="295594"/>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2</m:t>
                              </m:r>
                            </m:e>
                          </m:d>
                          <m:r>
                            <a:rPr lang="en-US" altLang="zh-TW" sz="1800" i="1">
                              <a:latin typeface="Cambria Math" panose="02040503050406030204" pitchFamily="18" charset="0"/>
                            </a:rPr>
                            <m:t>𝑇</m:t>
                          </m:r>
                        </m:sup>
                      </m:sSup>
                      <m:r>
                        <a:rPr lang="en-US" sz="1800" b="1" i="1" smtClean="0">
                          <a:latin typeface="Cambria Math" panose="02040503050406030204" pitchFamily="18" charset="0"/>
                        </a:rPr>
                        <m:t>𝒗</m:t>
                      </m:r>
                      <m:r>
                        <a:rPr lang="en-US" sz="1800" i="1">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2</m:t>
                              </m:r>
                            </m:e>
                          </m:d>
                        </m:sup>
                      </m:sSup>
                      <m:r>
                        <a:rPr lang="en-US" sz="1800" b="1" i="1">
                          <a:latin typeface="Cambria Math" panose="02040503050406030204" pitchFamily="18" charset="0"/>
                          <a:ea typeface="Cambria Math" panose="02040503050406030204" pitchFamily="18" charset="0"/>
                        </a:rPr>
                        <m:t>∙</m:t>
                      </m:r>
                      <m:r>
                        <a:rPr lang="en-US" sz="1800" b="1" i="1">
                          <a:latin typeface="Cambria Math" panose="02040503050406030204" pitchFamily="18" charset="0"/>
                          <a:ea typeface="Cambria Math" panose="02040503050406030204" pitchFamily="18" charset="0"/>
                        </a:rPr>
                        <m:t>𝒗</m:t>
                      </m:r>
                      <m:r>
                        <a:rPr lang="en-US"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b="0" i="1" smtClean="0">
                              <a:latin typeface="Cambria Math" panose="02040503050406030204" pitchFamily="18" charset="0"/>
                            </a:rPr>
                            <m:t>2</m:t>
                          </m:r>
                        </m:sub>
                      </m:sSub>
                    </m:oMath>
                  </m:oMathPara>
                </a14:m>
                <a:endParaRPr lang="en-US" sz="1800" dirty="0">
                  <a:latin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DFD4B556-C32B-658B-E728-76BC581C8707}"/>
                  </a:ext>
                </a:extLst>
              </p:cNvPr>
              <p:cNvSpPr txBox="1">
                <a:spLocks noRot="1" noChangeAspect="1" noMove="1" noResize="1" noEditPoints="1" noAdjustHandles="1" noChangeArrowheads="1" noChangeShapeType="1" noTextEdit="1"/>
              </p:cNvSpPr>
              <p:nvPr/>
            </p:nvSpPr>
            <p:spPr bwMode="auto">
              <a:xfrm>
                <a:off x="3116434" y="5137173"/>
                <a:ext cx="2213876" cy="295594"/>
              </a:xfrm>
              <a:prstGeom prst="rect">
                <a:avLst/>
              </a:prstGeom>
              <a:blipFill>
                <a:blip r:embed="rId9"/>
                <a:stretch>
                  <a:fillRect l="-1143" r="-571" b="-16667"/>
                </a:stretch>
              </a:blipFill>
              <a:ln>
                <a:noFill/>
              </a:ln>
            </p:spPr>
            <p:txBody>
              <a:bodyPr/>
              <a:lstStyle/>
              <a:p>
                <a:r>
                  <a:rPr lang="en-US">
                    <a:noFill/>
                  </a:rPr>
                  <a:t> </a:t>
                </a:r>
              </a:p>
            </p:txBody>
          </p:sp>
        </mc:Fallback>
      </mc:AlternateContent>
      <p:sp>
        <p:nvSpPr>
          <p:cNvPr id="19" name="TextBox 18">
            <a:extLst>
              <a:ext uri="{FF2B5EF4-FFF2-40B4-BE49-F238E27FC236}">
                <a16:creationId xmlns:a16="http://schemas.microsoft.com/office/drawing/2014/main" id="{26F23BDB-658C-DBD0-2DEA-84E75EBCCE07}"/>
              </a:ext>
            </a:extLst>
          </p:cNvPr>
          <p:cNvSpPr txBox="1"/>
          <p:nvPr/>
        </p:nvSpPr>
        <p:spPr bwMode="auto">
          <a:xfrm>
            <a:off x="1090711" y="5137173"/>
            <a:ext cx="19288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同理</a:t>
            </a:r>
            <a:r>
              <a:rPr lang="en-US" sz="1800" dirty="0">
                <a:latin typeface="Times New Roman" panose="02020603050405020304" pitchFamily="18" charset="0"/>
              </a:rPr>
              <a:t>：</a:t>
            </a:r>
          </a:p>
        </p:txBody>
      </p:sp>
      <p:sp>
        <p:nvSpPr>
          <p:cNvPr id="3" name="TextBox 2">
            <a:extLst>
              <a:ext uri="{FF2B5EF4-FFF2-40B4-BE49-F238E27FC236}">
                <a16:creationId xmlns:a16="http://schemas.microsoft.com/office/drawing/2014/main" id="{CAB06B00-F469-9233-6DD9-E5BF3363EE50}"/>
              </a:ext>
            </a:extLst>
          </p:cNvPr>
          <p:cNvSpPr txBox="1"/>
          <p:nvPr/>
        </p:nvSpPr>
        <p:spPr bwMode="auto">
          <a:xfrm>
            <a:off x="1043608" y="1525346"/>
            <a:ext cx="81618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sz="1800" dirty="0">
                <a:solidFill>
                  <a:srgbClr val="FF0000"/>
                </a:solidFill>
                <a:latin typeface="Times New Roman" panose="02020603050405020304" pitchFamily="18" charset="0"/>
              </a:rPr>
              <a:t>With two orthonormal vectors , any vector can be written as their linear combination. </a:t>
            </a:r>
            <a:endParaRPr lang="en-US" sz="1800" dirty="0">
              <a:latin typeface="Times New Roman" panose="02020603050405020304" pitchFamily="18" charset="0"/>
            </a:endParaRPr>
          </a:p>
        </p:txBody>
      </p:sp>
    </p:spTree>
    <p:extLst>
      <p:ext uri="{BB962C8B-B14F-4D97-AF65-F5344CB8AC3E}">
        <p14:creationId xmlns:p14="http://schemas.microsoft.com/office/powerpoint/2010/main" val="175215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p:bldP spid="18" grpId="0" animBg="1"/>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DEE7DD9-F606-08E6-C39D-3263D46DEC56}"/>
                  </a:ext>
                </a:extLst>
              </p:cNvPr>
              <p:cNvSpPr txBox="1"/>
              <p:nvPr/>
            </p:nvSpPr>
            <p:spPr bwMode="auto">
              <a:xfrm>
                <a:off x="784020" y="2409856"/>
                <a:ext cx="662473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solidFill>
                      <a:srgbClr val="FF0000"/>
                    </a:solidFill>
                    <a:latin typeface="Times New Roman" panose="02020603050405020304" pitchFamily="18" charset="0"/>
                  </a:rPr>
                  <a:t>Theorem: if </a:t>
                </a:r>
                <a14:m>
                  <m:oMath xmlns:m="http://schemas.openxmlformats.org/officeDocument/2006/math">
                    <m:r>
                      <a:rPr lang="en-US" sz="1800" b="1" i="1">
                        <a:solidFill>
                          <a:srgbClr val="FF0000"/>
                        </a:solidFill>
                        <a:latin typeface="Cambria Math" panose="02040503050406030204" pitchFamily="18" charset="0"/>
                        <a:ea typeface="Cambria Math" panose="02040503050406030204" pitchFamily="18" charset="0"/>
                      </a:rPr>
                      <m:t>𝑺</m:t>
                    </m:r>
                  </m:oMath>
                </a14:m>
                <a:r>
                  <a:rPr lang="en-US" sz="1800" dirty="0">
                    <a:solidFill>
                      <a:srgbClr val="FF0000"/>
                    </a:solidFill>
                    <a:latin typeface="Times New Roman" panose="02020603050405020304" pitchFamily="18" charset="0"/>
                  </a:rPr>
                  <a:t> is positive definite, all the eigenvalues are positive.</a:t>
                </a:r>
              </a:p>
            </p:txBody>
          </p:sp>
        </mc:Choice>
        <mc:Fallback xmlns="">
          <p:sp>
            <p:nvSpPr>
              <p:cNvPr id="3" name="TextBox 2">
                <a:extLst>
                  <a:ext uri="{FF2B5EF4-FFF2-40B4-BE49-F238E27FC236}">
                    <a16:creationId xmlns:a16="http://schemas.microsoft.com/office/drawing/2014/main" id="{CDEE7DD9-F606-08E6-C39D-3263D46DEC56}"/>
                  </a:ext>
                </a:extLst>
              </p:cNvPr>
              <p:cNvSpPr txBox="1">
                <a:spLocks noRot="1" noChangeAspect="1" noMove="1" noResize="1" noEditPoints="1" noAdjustHandles="1" noChangeArrowheads="1" noChangeShapeType="1" noTextEdit="1"/>
              </p:cNvSpPr>
              <p:nvPr/>
            </p:nvSpPr>
            <p:spPr bwMode="auto">
              <a:xfrm>
                <a:off x="784020" y="2409856"/>
                <a:ext cx="6624736" cy="369332"/>
              </a:xfrm>
              <a:prstGeom prst="rect">
                <a:avLst/>
              </a:prstGeom>
              <a:blipFill>
                <a:blip r:embed="rId2"/>
                <a:stretch>
                  <a:fillRect l="-765"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DEF322A-A2BB-723A-356E-8BCBFB8CEA19}"/>
                  </a:ext>
                </a:extLst>
              </p:cNvPr>
              <p:cNvSpPr txBox="1"/>
              <p:nvPr/>
            </p:nvSpPr>
            <p:spPr bwMode="auto">
              <a:xfrm>
                <a:off x="755576" y="1558837"/>
                <a:ext cx="7593695" cy="37427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en-US" sz="1800" dirty="0" err="1">
                    <a:latin typeface="Times New Roman" panose="02020603050405020304" pitchFamily="18" charset="0"/>
                    <a:cs typeface="Times New Roman" pitchFamily="18" charset="0"/>
                  </a:rPr>
                  <a:t>若Quadratic</a:t>
                </a:r>
                <a:r>
                  <a:rPr lang="en-US" sz="1800" dirty="0">
                    <a:latin typeface="Times New Roman" panose="02020603050405020304" pitchFamily="18" charset="0"/>
                    <a:cs typeface="Times New Roman" pitchFamily="18" charset="0"/>
                  </a:rPr>
                  <a:t> form</a:t>
                </a:r>
                <a:r>
                  <a:rPr lang="zh-TW" altLang="en-US" sz="1800" dirty="0">
                    <a:latin typeface="Times New Roman" panose="02020603050405020304" pitchFamily="18" charset="0"/>
                    <a:cs typeface="Times New Roman" pitchFamily="18" charset="0"/>
                  </a:rPr>
                  <a:t> 二次型 </a:t>
                </a:r>
                <a14:m>
                  <m:oMath xmlns:m="http://schemas.openxmlformats.org/officeDocument/2006/math">
                    <m:sSup>
                      <m:sSupPr>
                        <m:ctrlPr>
                          <a:rPr lang="en-US" sz="1800" i="1">
                            <a:latin typeface="Cambria Math" panose="02040503050406030204" pitchFamily="18" charset="0"/>
                          </a:rPr>
                        </m:ctrlPr>
                      </m:sSupPr>
                      <m:e>
                        <m:r>
                          <a:rPr lang="en-US" sz="1800" b="1" i="1">
                            <a:latin typeface="Cambria Math" panose="02040503050406030204" pitchFamily="18" charset="0"/>
                          </a:rPr>
                          <m:t>𝒙</m:t>
                        </m:r>
                      </m:e>
                      <m:sup>
                        <m:r>
                          <m:rPr>
                            <m:sty m:val="p"/>
                          </m:rPr>
                          <a:rPr lang="en-US" sz="1800">
                            <a:latin typeface="Cambria Math" panose="02040503050406030204" pitchFamily="18" charset="0"/>
                            <a:ea typeface="Cambria Math" panose="02040503050406030204" pitchFamily="18" charset="0"/>
                          </a:rPr>
                          <m:t>T</m:t>
                        </m:r>
                      </m:sup>
                    </m:sSup>
                    <m:r>
                      <a:rPr lang="en-US" sz="1800" b="1" i="1" smtClean="0">
                        <a:latin typeface="Cambria Math" panose="02040503050406030204" pitchFamily="18" charset="0"/>
                        <a:ea typeface="Cambria Math" panose="02040503050406030204" pitchFamily="18" charset="0"/>
                      </a:rPr>
                      <m:t>𝑺</m:t>
                    </m:r>
                    <m:r>
                      <a:rPr lang="en-US" sz="1800" b="1" i="1">
                        <a:latin typeface="Cambria Math" panose="02040503050406030204" pitchFamily="18" charset="0"/>
                      </a:rPr>
                      <m:t>𝒙</m:t>
                    </m:r>
                  </m:oMath>
                </a14:m>
                <a:r>
                  <a:rPr lang="zh-TW" altLang="en-US" sz="1800" dirty="0">
                    <a:latin typeface="Times New Roman" panose="02020603050405020304" pitchFamily="18" charset="0"/>
                    <a:cs typeface="Times New Roman" pitchFamily="18" charset="0"/>
                  </a:rPr>
                  <a:t> 恆為正值，此矩陣</a:t>
                </a:r>
                <a14:m>
                  <m:oMath xmlns:m="http://schemas.openxmlformats.org/officeDocument/2006/math">
                    <m:r>
                      <a:rPr lang="en-US" sz="1800" b="1" i="1" smtClean="0">
                        <a:latin typeface="Cambria Math" panose="02040503050406030204" pitchFamily="18" charset="0"/>
                        <a:ea typeface="Cambria Math" panose="02040503050406030204" pitchFamily="18" charset="0"/>
                      </a:rPr>
                      <m:t>𝑺</m:t>
                    </m:r>
                  </m:oMath>
                </a14:m>
                <a:r>
                  <a:rPr lang="zh-TW" altLang="en-US" sz="1800" dirty="0">
                    <a:latin typeface="Times New Roman" panose="02020603050405020304" pitchFamily="18" charset="0"/>
                    <a:cs typeface="Times New Roman" pitchFamily="18" charset="0"/>
                  </a:rPr>
                  <a:t>為正定矩陣。</a:t>
                </a:r>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EDEF322A-A2BB-723A-356E-8BCBFB8CEA19}"/>
                  </a:ext>
                </a:extLst>
              </p:cNvPr>
              <p:cNvSpPr txBox="1">
                <a:spLocks noRot="1" noChangeAspect="1" noMove="1" noResize="1" noEditPoints="1" noAdjustHandles="1" noChangeArrowheads="1" noChangeShapeType="1" noTextEdit="1"/>
              </p:cNvSpPr>
              <p:nvPr/>
            </p:nvSpPr>
            <p:spPr bwMode="auto">
              <a:xfrm>
                <a:off x="755576" y="1558837"/>
                <a:ext cx="7593695" cy="374270"/>
              </a:xfrm>
              <a:prstGeom prst="rect">
                <a:avLst/>
              </a:prstGeom>
              <a:blipFill>
                <a:blip r:embed="rId3"/>
                <a:stretch>
                  <a:fillRect l="-668" t="-3226" b="-225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16A7404-0819-A96F-4C03-FF05D7829588}"/>
                  </a:ext>
                </a:extLst>
              </p:cNvPr>
              <p:cNvSpPr txBox="1"/>
              <p:nvPr/>
            </p:nvSpPr>
            <p:spPr bwMode="auto">
              <a:xfrm>
                <a:off x="755576" y="490557"/>
                <a:ext cx="628271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要</a:t>
                </a:r>
                <a:r>
                  <a:rPr lang="en-US" sz="1800" dirty="0" err="1">
                    <a:latin typeface="Times New Roman" panose="02020603050405020304" pitchFamily="18" charset="0"/>
                  </a:rPr>
                  <a:t>確定</a:t>
                </a:r>
                <a14:m>
                  <m:oMath xmlns:m="http://schemas.openxmlformats.org/officeDocument/2006/math">
                    <m:r>
                      <a:rPr lang="en-US" altLang="zh-TW" sz="1800" i="1">
                        <a:latin typeface="Cambria Math" panose="02040503050406030204" pitchFamily="18" charset="0"/>
                        <a:ea typeface="Cambria Math" panose="02040503050406030204" pitchFamily="18" charset="0"/>
                      </a:rPr>
                      <m:t>𝜔</m:t>
                    </m:r>
                  </m:oMath>
                </a14:m>
                <a:r>
                  <a:rPr lang="en-US" sz="1800" dirty="0" err="1">
                    <a:latin typeface="Times New Roman" panose="02020603050405020304" pitchFamily="18" charset="0"/>
                  </a:rPr>
                  <a:t>有兩個</a:t>
                </a:r>
                <a:r>
                  <a:rPr lang="en-US" sz="1800" dirty="0">
                    <a:latin typeface="Times New Roman" panose="02020603050405020304" pitchFamily="18" charset="0"/>
                  </a:rPr>
                  <a:t>實數</a:t>
                </a:r>
                <a:r>
                  <a:rPr lang="en-US" sz="1800" dirty="0" err="1">
                    <a:latin typeface="Times New Roman" panose="02020603050405020304" pitchFamily="18" charset="0"/>
                  </a:rPr>
                  <a:t>解</a:t>
                </a:r>
                <a:r>
                  <a:rPr lang="en-US" sz="1800" dirty="0">
                    <a:latin typeface="Times New Roman" panose="02020603050405020304" pitchFamily="18" charset="0"/>
                  </a:rPr>
                  <a:t>，本徵值</a:t>
                </a:r>
                <a14:m>
                  <m:oMath xmlns:m="http://schemas.openxmlformats.org/officeDocument/2006/math">
                    <m:r>
                      <a:rPr lang="en-US" altLang="zh-TW" sz="1800" i="1">
                        <a:latin typeface="Cambria Math" panose="02040503050406030204" pitchFamily="18" charset="0"/>
                        <a:ea typeface="Cambria Math" panose="02040503050406030204" pitchFamily="18" charset="0"/>
                      </a:rPr>
                      <m:t>𝜆</m:t>
                    </m:r>
                  </m:oMath>
                </a14:m>
                <a:r>
                  <a:rPr lang="en-US" sz="1800" dirty="0">
                    <a:latin typeface="Times New Roman" panose="02020603050405020304" pitchFamily="18" charset="0"/>
                  </a:rPr>
                  <a:t>必須是正實數才行！</a:t>
                </a:r>
              </a:p>
            </p:txBody>
          </p:sp>
        </mc:Choice>
        <mc:Fallback xmlns="">
          <p:sp>
            <p:nvSpPr>
              <p:cNvPr id="7" name="TextBox 6">
                <a:extLst>
                  <a:ext uri="{FF2B5EF4-FFF2-40B4-BE49-F238E27FC236}">
                    <a16:creationId xmlns:a16="http://schemas.microsoft.com/office/drawing/2014/main" id="{616A7404-0819-A96F-4C03-FF05D7829588}"/>
                  </a:ext>
                </a:extLst>
              </p:cNvPr>
              <p:cNvSpPr txBox="1">
                <a:spLocks noRot="1" noChangeAspect="1" noMove="1" noResize="1" noEditPoints="1" noAdjustHandles="1" noChangeArrowheads="1" noChangeShapeType="1" noTextEdit="1"/>
              </p:cNvSpPr>
              <p:nvPr/>
            </p:nvSpPr>
            <p:spPr bwMode="auto">
              <a:xfrm>
                <a:off x="755576" y="490557"/>
                <a:ext cx="6282713" cy="369332"/>
              </a:xfrm>
              <a:prstGeom prst="rect">
                <a:avLst/>
              </a:prstGeom>
              <a:blipFill>
                <a:blip r:embed="rId4"/>
                <a:stretch>
                  <a:fillRect l="-80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F00D956-FB42-D64A-1EAC-F58F7A3BE26F}"/>
                  </a:ext>
                </a:extLst>
              </p:cNvPr>
              <p:cNvSpPr txBox="1"/>
              <p:nvPr/>
            </p:nvSpPr>
            <p:spPr bwMode="auto">
              <a:xfrm>
                <a:off x="903672" y="3219133"/>
                <a:ext cx="3040191" cy="29559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1</m:t>
                              </m:r>
                            </m:e>
                          </m:d>
                          <m:r>
                            <a:rPr lang="en-US" altLang="zh-TW" sz="1800" i="1">
                              <a:latin typeface="Cambria Math" panose="02040503050406030204" pitchFamily="18" charset="0"/>
                            </a:rPr>
                            <m:t>𝑇</m:t>
                          </m:r>
                        </m:sup>
                      </m:sSup>
                      <m:r>
                        <a:rPr lang="en-US" sz="1800" b="1" i="1">
                          <a:latin typeface="Cambria Math" panose="02040503050406030204" pitchFamily="18" charset="0"/>
                        </a:rPr>
                        <m:t>𝑺</m:t>
                      </m:r>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b="0" i="1" smtClean="0">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ea typeface="Cambria Math" panose="02040503050406030204" pitchFamily="18" charset="0"/>
                            </a:rPr>
                            <m:t>1</m:t>
                          </m:r>
                        </m:sub>
                      </m:sSub>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1</m:t>
                              </m:r>
                            </m:e>
                          </m:d>
                          <m:r>
                            <a:rPr lang="en-US" altLang="zh-TW" sz="1800" i="1">
                              <a:latin typeface="Cambria Math" panose="02040503050406030204" pitchFamily="18" charset="0"/>
                            </a:rPr>
                            <m:t>𝑇</m:t>
                          </m:r>
                        </m:sup>
                      </m:sSup>
                      <m:sSup>
                        <m:sSupPr>
                          <m:ctrlPr>
                            <a:rPr lang="en-US" altLang="zh-TW" sz="1800" i="1">
                              <a:latin typeface="Cambria Math" panose="02040503050406030204" pitchFamily="18" charset="0"/>
                            </a:rPr>
                          </m:ctrlPr>
                        </m:sSupPr>
                        <m:e>
                          <m:r>
                            <a:rPr lang="en-US" altLang="zh-TW" sz="1800" b="1" i="1">
                              <a:latin typeface="Cambria Math" panose="02040503050406030204" pitchFamily="18" charset="0"/>
                            </a:rPr>
                            <m:t>𝒖</m:t>
                          </m:r>
                        </m:e>
                        <m:sup>
                          <m:d>
                            <m:dPr>
                              <m:ctrlPr>
                                <a:rPr lang="en-US" altLang="zh-TW" sz="1800" i="1">
                                  <a:latin typeface="Cambria Math" panose="02040503050406030204" pitchFamily="18" charset="0"/>
                                </a:rPr>
                              </m:ctrlPr>
                            </m:dPr>
                            <m:e>
                              <m:r>
                                <a:rPr lang="en-US" altLang="zh-TW" sz="1800" i="1">
                                  <a:latin typeface="Cambria Math" panose="02040503050406030204" pitchFamily="18" charset="0"/>
                                </a:rPr>
                                <m:t>1</m:t>
                              </m:r>
                            </m:e>
                          </m:d>
                        </m:sup>
                      </m:sSup>
                      <m:r>
                        <a:rPr lang="en-US" sz="1800" b="1" i="0" smtClean="0">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ea typeface="Cambria Math" panose="02040503050406030204" pitchFamily="18" charset="0"/>
                            </a:rPr>
                            <m:t>1</m:t>
                          </m:r>
                        </m:sub>
                      </m:sSub>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9F00D956-FB42-D64A-1EAC-F58F7A3BE26F}"/>
                  </a:ext>
                </a:extLst>
              </p:cNvPr>
              <p:cNvSpPr txBox="1">
                <a:spLocks noRot="1" noChangeAspect="1" noMove="1" noResize="1" noEditPoints="1" noAdjustHandles="1" noChangeArrowheads="1" noChangeShapeType="1" noTextEdit="1"/>
              </p:cNvSpPr>
              <p:nvPr/>
            </p:nvSpPr>
            <p:spPr bwMode="auto">
              <a:xfrm>
                <a:off x="903672" y="3219133"/>
                <a:ext cx="3040191" cy="295594"/>
              </a:xfrm>
              <a:prstGeom prst="rect">
                <a:avLst/>
              </a:prstGeom>
              <a:blipFill>
                <a:blip r:embed="rId5"/>
                <a:stretch>
                  <a:fillRect l="-833" b="-1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5345AC9-B6AB-F391-18E1-F7C87F3AC4C4}"/>
                  </a:ext>
                </a:extLst>
              </p:cNvPr>
              <p:cNvSpPr txBox="1"/>
              <p:nvPr/>
            </p:nvSpPr>
            <p:spPr bwMode="auto">
              <a:xfrm>
                <a:off x="801625" y="2782382"/>
                <a:ext cx="5138529" cy="37830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Pick </a:t>
                </a:r>
                <a14:m>
                  <m:oMath xmlns:m="http://schemas.openxmlformats.org/officeDocument/2006/math">
                    <m:r>
                      <a:rPr lang="en-US" sz="1800" b="1" i="1">
                        <a:latin typeface="Cambria Math" panose="02040503050406030204" pitchFamily="18" charset="0"/>
                      </a:rPr>
                      <m:t>𝒙</m:t>
                    </m:r>
                    <m:r>
                      <a:rPr lang="en-US" sz="1800" b="1" i="1" smtClean="0">
                        <a:latin typeface="Cambria Math" panose="02040503050406030204" pitchFamily="18" charset="0"/>
                      </a:rPr>
                      <m:t>=</m:t>
                    </m:r>
                    <m:sSub>
                      <m:sSubPr>
                        <m:ctrlPr>
                          <a:rPr lang="en-US" sz="1800" b="1" i="1">
                            <a:latin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𝒖</m:t>
                        </m:r>
                      </m:e>
                      <m:sub>
                        <m:r>
                          <a:rPr lang="en-US" sz="1800" i="1">
                            <a:latin typeface="Cambria Math" panose="02040503050406030204" pitchFamily="18" charset="0"/>
                          </a:rPr>
                          <m:t>1</m:t>
                        </m:r>
                      </m:sub>
                    </m:sSub>
                  </m:oMath>
                </a14:m>
                <a:r>
                  <a:rPr lang="en-US" sz="1800" dirty="0">
                    <a:latin typeface="Times New Roman" panose="02020603050405020304" pitchFamily="18" charset="0"/>
                  </a:rPr>
                  <a:t>. </a:t>
                </a:r>
                <a14:m>
                  <m:oMath xmlns:m="http://schemas.openxmlformats.org/officeDocument/2006/math">
                    <m:sSubSup>
                      <m:sSubSupPr>
                        <m:ctrlPr>
                          <a:rPr lang="en-US" sz="1800" b="1" i="1">
                            <a:latin typeface="Cambria Math" panose="02040503050406030204" pitchFamily="18" charset="0"/>
                          </a:rPr>
                        </m:ctrlPr>
                      </m:sSubSupPr>
                      <m:e>
                        <m:r>
                          <a:rPr lang="en-US" sz="1800" b="1" i="1">
                            <a:latin typeface="Cambria Math" panose="02040503050406030204" pitchFamily="18" charset="0"/>
                          </a:rPr>
                          <m:t>𝒖</m:t>
                        </m:r>
                      </m:e>
                      <m:sub>
                        <m:r>
                          <a:rPr lang="en-US" sz="1800" i="1">
                            <a:latin typeface="Cambria Math" panose="02040503050406030204" pitchFamily="18" charset="0"/>
                          </a:rPr>
                          <m:t>1</m:t>
                        </m:r>
                      </m:sub>
                      <m:sup>
                        <m:r>
                          <m:rPr>
                            <m:sty m:val="p"/>
                          </m:rPr>
                          <a:rPr lang="en-US" sz="1800">
                            <a:latin typeface="Cambria Math" panose="02040503050406030204" pitchFamily="18" charset="0"/>
                          </a:rPr>
                          <m:t>T</m:t>
                        </m:r>
                      </m:sup>
                    </m:sSubSup>
                    <m:r>
                      <a:rPr lang="en-US" sz="1800" b="1" i="1">
                        <a:latin typeface="Cambria Math" panose="02040503050406030204" pitchFamily="18" charset="0"/>
                      </a:rPr>
                      <m:t>𝑺</m:t>
                    </m:r>
                    <m:sSub>
                      <m:sSubPr>
                        <m:ctrlPr>
                          <a:rPr lang="en-US" sz="1800" b="1" i="1">
                            <a:latin typeface="Cambria Math" panose="02040503050406030204" pitchFamily="18" charset="0"/>
                          </a:rPr>
                        </m:ctrlPr>
                      </m:sSubPr>
                      <m:e>
                        <m:r>
                          <a:rPr lang="en-US" sz="1800" b="1" i="1">
                            <a:latin typeface="Cambria Math" panose="02040503050406030204" pitchFamily="18" charset="0"/>
                            <a:ea typeface="Cambria Math" panose="02040503050406030204" pitchFamily="18" charset="0"/>
                          </a:rPr>
                          <m:t>𝒖</m:t>
                        </m:r>
                      </m:e>
                      <m:sub>
                        <m:r>
                          <a:rPr lang="en-US" sz="1800" i="1">
                            <a:latin typeface="Cambria Math" panose="02040503050406030204" pitchFamily="18" charset="0"/>
                          </a:rPr>
                          <m:t>1</m:t>
                        </m:r>
                      </m:sub>
                    </m:sSub>
                  </m:oMath>
                </a14:m>
                <a:r>
                  <a:rPr lang="en-US" sz="1800" dirty="0">
                    <a:latin typeface="Times New Roman" panose="02020603050405020304" pitchFamily="18" charset="0"/>
                  </a:rPr>
                  <a:t> is known to be positive。</a:t>
                </a:r>
              </a:p>
            </p:txBody>
          </p:sp>
        </mc:Choice>
        <mc:Fallback xmlns="">
          <p:sp>
            <p:nvSpPr>
              <p:cNvPr id="9" name="TextBox 8">
                <a:extLst>
                  <a:ext uri="{FF2B5EF4-FFF2-40B4-BE49-F238E27FC236}">
                    <a16:creationId xmlns:a16="http://schemas.microsoft.com/office/drawing/2014/main" id="{35345AC9-B6AB-F391-18E1-F7C87F3AC4C4}"/>
                  </a:ext>
                </a:extLst>
              </p:cNvPr>
              <p:cNvSpPr txBox="1">
                <a:spLocks noRot="1" noChangeAspect="1" noMove="1" noResize="1" noEditPoints="1" noAdjustHandles="1" noChangeArrowheads="1" noChangeShapeType="1" noTextEdit="1"/>
              </p:cNvSpPr>
              <p:nvPr/>
            </p:nvSpPr>
            <p:spPr bwMode="auto">
              <a:xfrm>
                <a:off x="801625" y="2782382"/>
                <a:ext cx="5138529" cy="378309"/>
              </a:xfrm>
              <a:prstGeom prst="rect">
                <a:avLst/>
              </a:prstGeom>
              <a:blipFill>
                <a:blip r:embed="rId6"/>
                <a:stretch>
                  <a:fillRect l="-988" t="-3226" b="-225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7DA0759-F441-D846-80A5-919291753719}"/>
                  </a:ext>
                </a:extLst>
              </p:cNvPr>
              <p:cNvSpPr txBox="1"/>
              <p:nvPr/>
            </p:nvSpPr>
            <p:spPr bwMode="auto">
              <a:xfrm>
                <a:off x="868581" y="3594462"/>
                <a:ext cx="691276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14:m>
                  <m:oMath xmlns:m="http://schemas.openxmlformats.org/officeDocument/2006/math">
                    <m:sSub>
                      <m:sSubPr>
                        <m:ctrlPr>
                          <a:rPr lang="en-US" sz="1800" i="1" smtClean="0">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1</m:t>
                        </m:r>
                      </m:sub>
                    </m:sSub>
                  </m:oMath>
                </a14:m>
                <a:r>
                  <a:rPr lang="en-US" sz="1800" dirty="0">
                    <a:latin typeface="PMingLiU" panose="02020500000000000000" pitchFamily="18" charset="-120"/>
                    <a:ea typeface="PMingLiU" panose="02020500000000000000" pitchFamily="18" charset="-120"/>
                  </a:rPr>
                  <a:t> </a:t>
                </a:r>
                <a:r>
                  <a:rPr lang="en-US" sz="1800" dirty="0">
                    <a:latin typeface="Times New Roman" panose="02020603050405020304" pitchFamily="18" charset="0"/>
                    <a:ea typeface="PMingLiU" panose="02020500000000000000" pitchFamily="18" charset="-120"/>
                  </a:rPr>
                  <a:t>is positive and so is </a:t>
                </a:r>
                <a14:m>
                  <m:oMath xmlns:m="http://schemas.openxmlformats.org/officeDocument/2006/math">
                    <m:sSub>
                      <m:sSubPr>
                        <m:ctrlPr>
                          <a:rPr lang="en-US" sz="1800" i="1" smtClean="0">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2</m:t>
                        </m:r>
                      </m:sub>
                    </m:sSub>
                  </m:oMath>
                </a14:m>
                <a:r>
                  <a:rPr lang="en-US" sz="1800" dirty="0">
                    <a:latin typeface="Times New Roman" panose="02020603050405020304" pitchFamily="18" charset="0"/>
                  </a:rPr>
                  <a:t>.</a:t>
                </a:r>
              </a:p>
            </p:txBody>
          </p:sp>
        </mc:Choice>
        <mc:Fallback xmlns="">
          <p:sp>
            <p:nvSpPr>
              <p:cNvPr id="11" name="TextBox 10">
                <a:extLst>
                  <a:ext uri="{FF2B5EF4-FFF2-40B4-BE49-F238E27FC236}">
                    <a16:creationId xmlns:a16="http://schemas.microsoft.com/office/drawing/2014/main" id="{A7DA0759-F441-D846-80A5-919291753719}"/>
                  </a:ext>
                </a:extLst>
              </p:cNvPr>
              <p:cNvSpPr txBox="1">
                <a:spLocks noRot="1" noChangeAspect="1" noMove="1" noResize="1" noEditPoints="1" noAdjustHandles="1" noChangeArrowheads="1" noChangeShapeType="1" noTextEdit="1"/>
              </p:cNvSpPr>
              <p:nvPr/>
            </p:nvSpPr>
            <p:spPr bwMode="auto">
              <a:xfrm>
                <a:off x="868581" y="3594462"/>
                <a:ext cx="6912769" cy="369332"/>
              </a:xfrm>
              <a:prstGeom prst="rect">
                <a:avLst/>
              </a:prstGeom>
              <a:blipFill>
                <a:blip r:embed="rId7"/>
                <a:stretch>
                  <a:fillRect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50878D4-8860-4224-87F1-7DBD500390B8}"/>
                  </a:ext>
                </a:extLst>
              </p:cNvPr>
              <p:cNvSpPr txBox="1"/>
              <p:nvPr/>
            </p:nvSpPr>
            <p:spPr bwMode="auto">
              <a:xfrm>
                <a:off x="903672" y="5055268"/>
                <a:ext cx="5203862" cy="610936"/>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𝑉</m:t>
                      </m:r>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2</m:t>
                          </m:r>
                        </m:sub>
                      </m:sSub>
                      <m:sSup>
                        <m:sSupPr>
                          <m:ctrlPr>
                            <a:rPr lang="en-US" altLang="zh-TW" sz="1800" b="0" i="1" smtClean="0">
                              <a:latin typeface="Cambria Math" panose="02040503050406030204" pitchFamily="18" charset="0"/>
                            </a:rPr>
                          </m:ctrlPr>
                        </m:sSupPr>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d>
                        </m:e>
                        <m:sup>
                          <m:r>
                            <a:rPr lang="en-US" altLang="zh-TW" sz="1800" b="0" i="1" smtClean="0">
                              <a:latin typeface="Cambria Math" panose="02040503050406030204" pitchFamily="18" charset="0"/>
                            </a:rPr>
                            <m:t>2</m:t>
                          </m:r>
                        </m:sup>
                      </m:sSup>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1</m:t>
                          </m:r>
                        </m:sub>
                      </m:sSub>
                      <m:sSubSup>
                        <m:sSubSupPr>
                          <m:ctrlPr>
                            <a:rPr lang="en-US" altLang="zh-TW" sz="1800" i="1" smtClean="0">
                              <a:latin typeface="Cambria Math" panose="02040503050406030204" pitchFamily="18" charset="0"/>
                            </a:rPr>
                          </m:ctrlPr>
                        </m:sSubSup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1</m:t>
                          </m:r>
                        </m:sub>
                        <m:sup>
                          <m:r>
                            <a:rPr lang="en-US" altLang="zh-TW" sz="1800" b="0" i="1" smtClean="0">
                              <a:latin typeface="Cambria Math" panose="02040503050406030204" pitchFamily="18" charset="0"/>
                            </a:rPr>
                            <m:t>2</m:t>
                          </m:r>
                        </m:sup>
                      </m:sSubSup>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sz="1800" i="1">
                              <a:latin typeface="Cambria Math" panose="02040503050406030204" pitchFamily="18" charset="0"/>
                            </a:rPr>
                            <m:t>2</m:t>
                          </m:r>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3</m:t>
                          </m:r>
                        </m:sub>
                      </m:sSub>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2</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m:t>
                      </m:r>
                      <m:r>
                        <a:rPr lang="en-US" sz="1800" i="1">
                          <a:latin typeface="Cambria Math" panose="02040503050406030204" pitchFamily="18" charset="0"/>
                          <a:ea typeface="Cambria Math" panose="02040503050406030204" pitchFamily="18" charset="0"/>
                        </a:rPr>
                        <m:t>𝑚</m:t>
                      </m:r>
                      <m:r>
                        <a:rPr lang="en-US" sz="1800" i="1">
                          <a:latin typeface="Cambria Math" panose="02040503050406030204" pitchFamily="18" charset="0"/>
                          <a:ea typeface="Cambria Math" panose="02040503050406030204" pitchFamily="18" charset="0"/>
                        </a:rPr>
                        <m:t> </m:t>
                      </m:r>
                      <m:sSup>
                        <m:sSupPr>
                          <m:ctrlPr>
                            <a:rPr lang="en-US" sz="1800" i="1">
                              <a:latin typeface="Cambria Math" panose="02040503050406030204" pitchFamily="18" charset="0"/>
                            </a:rPr>
                          </m:ctrlPr>
                        </m:sSupPr>
                        <m:e>
                          <m:r>
                            <a:rPr lang="en-US" sz="1800" b="1" i="1">
                              <a:latin typeface="Cambria Math" panose="02040503050406030204" pitchFamily="18" charset="0"/>
                            </a:rPr>
                            <m:t>𝒙</m:t>
                          </m:r>
                        </m:e>
                        <m:sup>
                          <m:r>
                            <m:rPr>
                              <m:sty m:val="p"/>
                            </m:rPr>
                            <a:rPr lang="en-US" sz="1800">
                              <a:latin typeface="Cambria Math" panose="02040503050406030204" pitchFamily="18" charset="0"/>
                              <a:ea typeface="Cambria Math" panose="02040503050406030204" pitchFamily="18" charset="0"/>
                            </a:rPr>
                            <m:t>T</m:t>
                          </m:r>
                        </m:sup>
                      </m:sSup>
                      <m:r>
                        <a:rPr lang="en-US" sz="1800" b="1" i="1">
                          <a:latin typeface="Cambria Math" panose="02040503050406030204" pitchFamily="18" charset="0"/>
                          <a:ea typeface="Cambria Math" panose="02040503050406030204" pitchFamily="18" charset="0"/>
                        </a:rPr>
                        <m:t>𝑺</m:t>
                      </m:r>
                      <m:r>
                        <a:rPr lang="en-US" sz="1800" b="1" i="1">
                          <a:latin typeface="Cambria Math" panose="02040503050406030204" pitchFamily="18" charset="0"/>
                        </a:rPr>
                        <m:t>𝒙</m:t>
                      </m:r>
                    </m:oMath>
                  </m:oMathPara>
                </a14:m>
                <a:endParaRPr lang="en-US" sz="18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150878D4-8860-4224-87F1-7DBD500390B8}"/>
                  </a:ext>
                </a:extLst>
              </p:cNvPr>
              <p:cNvSpPr txBox="1">
                <a:spLocks noRot="1" noChangeAspect="1" noMove="1" noResize="1" noEditPoints="1" noAdjustHandles="1" noChangeArrowheads="1" noChangeShapeType="1" noTextEdit="1"/>
              </p:cNvSpPr>
              <p:nvPr/>
            </p:nvSpPr>
            <p:spPr bwMode="auto">
              <a:xfrm>
                <a:off x="903672" y="5055268"/>
                <a:ext cx="5203862" cy="610936"/>
              </a:xfrm>
              <a:prstGeom prst="rect">
                <a:avLst/>
              </a:prstGeom>
              <a:blipFill>
                <a:blip r:embed="rId8"/>
                <a:stretch>
                  <a:fillRect b="-408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2F6983D-6203-1D94-37A1-65FF5A502DD3}"/>
                  </a:ext>
                </a:extLst>
              </p:cNvPr>
              <p:cNvSpPr txBox="1"/>
              <p:nvPr/>
            </p:nvSpPr>
            <p:spPr bwMode="auto">
              <a:xfrm>
                <a:off x="832990" y="4294823"/>
                <a:ext cx="6319687" cy="369332"/>
              </a:xfrm>
              <a:prstGeom prst="rect">
                <a:avLst/>
              </a:prstGeom>
              <a:noFill/>
              <a:ln w="9525">
                <a:noFill/>
                <a:miter lim="800000"/>
                <a:headEnd/>
                <a:tailEnd/>
              </a:ln>
            </p:spPr>
            <p:txBody>
              <a:bodyPr wrap="square" rtlCol="0">
                <a:spAutoFit/>
              </a:bodyPr>
              <a:lstStyle/>
              <a:p>
                <a:r>
                  <a:rPr lang="en-US" sz="1800" dirty="0" err="1">
                    <a:latin typeface="Times New Roman" panose="02020603050405020304" pitchFamily="18" charset="0"/>
                    <a:cs typeface="Times New Roman" pitchFamily="18" charset="0"/>
                  </a:rPr>
                  <a:t>彈簧組位能恆為正，因此</a:t>
                </a:r>
                <a14:m>
                  <m:oMath xmlns:m="http://schemas.openxmlformats.org/officeDocument/2006/math">
                    <m:r>
                      <a:rPr lang="en-US" sz="1800" b="1" i="1">
                        <a:latin typeface="Cambria Math" panose="02040503050406030204" pitchFamily="18" charset="0"/>
                        <a:ea typeface="Cambria Math" panose="02040503050406030204" pitchFamily="18" charset="0"/>
                      </a:rPr>
                      <m:t>𝑺</m:t>
                    </m:r>
                  </m:oMath>
                </a14:m>
                <a:r>
                  <a:rPr lang="en-US" sz="1800" dirty="0" err="1">
                    <a:latin typeface="Times New Roman" panose="02020603050405020304" pitchFamily="18" charset="0"/>
                    <a:cs typeface="Times New Roman" pitchFamily="18" charset="0"/>
                  </a:rPr>
                  <a:t>為正定矩陣：</a:t>
                </a:r>
                <a:r>
                  <a:rPr lang="en-US" sz="1800" dirty="0" err="1">
                    <a:latin typeface="Times New Roman" panose="02020603050405020304" pitchFamily="18" charset="0"/>
                  </a:rPr>
                  <a:t>本徵值</a:t>
                </a:r>
                <a14:m>
                  <m:oMath xmlns:m="http://schemas.openxmlformats.org/officeDocument/2006/math">
                    <m:r>
                      <a:rPr lang="en-US" sz="1800" i="1" smtClean="0">
                        <a:latin typeface="Cambria Math" panose="02040503050406030204" pitchFamily="18" charset="0"/>
                        <a:ea typeface="Cambria Math" panose="02040503050406030204" pitchFamily="18" charset="0"/>
                      </a:rPr>
                      <m:t>𝜆</m:t>
                    </m:r>
                  </m:oMath>
                </a14:m>
                <a:r>
                  <a:rPr lang="en-US" sz="1800" dirty="0" err="1">
                    <a:latin typeface="Times New Roman" panose="02020603050405020304" pitchFamily="18" charset="0"/>
                  </a:rPr>
                  <a:t>都是正數</a:t>
                </a:r>
                <a:r>
                  <a:rPr lang="en-US" sz="1800" dirty="0">
                    <a:latin typeface="Times New Roman" panose="02020603050405020304" pitchFamily="18" charset="0"/>
                  </a:rPr>
                  <a:t>。</a:t>
                </a:r>
                <a:endParaRPr lang="en-US" sz="1800" dirty="0">
                  <a:latin typeface="Times New Roman" pitchFamily="18" charset="0"/>
                  <a:cs typeface="Times New Roman" pitchFamily="18" charset="0"/>
                </a:endParaRPr>
              </a:p>
            </p:txBody>
          </p:sp>
        </mc:Choice>
        <mc:Fallback xmlns="">
          <p:sp>
            <p:nvSpPr>
              <p:cNvPr id="15" name="TextBox 14">
                <a:extLst>
                  <a:ext uri="{FF2B5EF4-FFF2-40B4-BE49-F238E27FC236}">
                    <a16:creationId xmlns:a16="http://schemas.microsoft.com/office/drawing/2014/main" id="{C2F6983D-6203-1D94-37A1-65FF5A502DD3}"/>
                  </a:ext>
                </a:extLst>
              </p:cNvPr>
              <p:cNvSpPr txBox="1">
                <a:spLocks noRot="1" noChangeAspect="1" noMove="1" noResize="1" noEditPoints="1" noAdjustHandles="1" noChangeArrowheads="1" noChangeShapeType="1" noTextEdit="1"/>
              </p:cNvSpPr>
              <p:nvPr/>
            </p:nvSpPr>
            <p:spPr bwMode="auto">
              <a:xfrm>
                <a:off x="832990" y="4294823"/>
                <a:ext cx="6319687" cy="369332"/>
              </a:xfrm>
              <a:prstGeom prst="rect">
                <a:avLst/>
              </a:prstGeom>
              <a:blipFill>
                <a:blip r:embed="rId9"/>
                <a:stretch>
                  <a:fillRect l="-802" t="-6667" b="-2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430E200-08A8-95C5-4A29-0074F4100571}"/>
                  </a:ext>
                </a:extLst>
              </p:cNvPr>
              <p:cNvSpPr txBox="1"/>
              <p:nvPr/>
            </p:nvSpPr>
            <p:spPr bwMode="auto">
              <a:xfrm>
                <a:off x="868581" y="5979979"/>
                <a:ext cx="6319687" cy="408253"/>
              </a:xfrm>
              <a:prstGeom prst="rect">
                <a:avLst/>
              </a:prstGeom>
              <a:noFill/>
              <a:ln w="9525">
                <a:noFill/>
                <a:miter lim="800000"/>
                <a:headEnd/>
                <a:tailEnd/>
              </a:ln>
            </p:spPr>
            <p:txBody>
              <a:bodyPr wrap="square" rtlCol="0">
                <a:spAutoFit/>
              </a:bodyPr>
              <a:lstStyle/>
              <a:p>
                <a:r>
                  <a:rPr lang="en-US" sz="1800" dirty="0">
                    <a:latin typeface="Times New Roman" panose="02020603050405020304" pitchFamily="18" charset="0"/>
                    <a:cs typeface="Times New Roman" pitchFamily="18" charset="0"/>
                  </a:rPr>
                  <a:t>模式頻率：</a:t>
                </a:r>
                <a14:m>
                  <m:oMath xmlns:m="http://schemas.openxmlformats.org/officeDocument/2006/math">
                    <m:r>
                      <a:rPr lang="el-GR" sz="180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m:t>
                    </m:r>
                    <m:rad>
                      <m:radPr>
                        <m:degHide m:val="on"/>
                        <m:ctrlPr>
                          <a:rPr lang="en-US" sz="1800" b="0" i="1" smtClean="0">
                            <a:latin typeface="Cambria Math" panose="02040503050406030204" pitchFamily="18" charset="0"/>
                            <a:ea typeface="Cambria Math" panose="02040503050406030204" pitchFamily="18" charset="0"/>
                          </a:rPr>
                        </m:ctrlPr>
                      </m:radPr>
                      <m:deg/>
                      <m:e>
                        <m:r>
                          <a:rPr lang="en-US" sz="1800" i="1">
                            <a:latin typeface="Cambria Math" panose="02040503050406030204" pitchFamily="18" charset="0"/>
                            <a:ea typeface="Cambria Math" panose="02040503050406030204" pitchFamily="18" charset="0"/>
                          </a:rPr>
                          <m:t>𝜆</m:t>
                        </m:r>
                      </m:e>
                    </m:rad>
                  </m:oMath>
                </a14:m>
                <a:r>
                  <a:rPr lang="zh-TW" altLang="en-US" sz="1800" dirty="0">
                    <a:latin typeface="Times New Roman" panose="02020603050405020304" pitchFamily="18" charset="0"/>
                  </a:rPr>
                  <a:t> </a:t>
                </a:r>
                <a:r>
                  <a:rPr lang="en-US" sz="1800" dirty="0">
                    <a:latin typeface="Times New Roman" panose="02020603050405020304" pitchFamily="18" charset="0"/>
                  </a:rPr>
                  <a:t>都是實數。</a:t>
                </a:r>
                <a:endParaRPr lang="en-US" sz="1800" dirty="0">
                  <a:latin typeface="Times New Roman" pitchFamily="18" charset="0"/>
                  <a:cs typeface="Times New Roman" pitchFamily="18" charset="0"/>
                </a:endParaRPr>
              </a:p>
            </p:txBody>
          </p:sp>
        </mc:Choice>
        <mc:Fallback xmlns="">
          <p:sp>
            <p:nvSpPr>
              <p:cNvPr id="16" name="TextBox 15">
                <a:extLst>
                  <a:ext uri="{FF2B5EF4-FFF2-40B4-BE49-F238E27FC236}">
                    <a16:creationId xmlns:a16="http://schemas.microsoft.com/office/drawing/2014/main" id="{B430E200-08A8-95C5-4A29-0074F4100571}"/>
                  </a:ext>
                </a:extLst>
              </p:cNvPr>
              <p:cNvSpPr txBox="1">
                <a:spLocks noRot="1" noChangeAspect="1" noMove="1" noResize="1" noEditPoints="1" noAdjustHandles="1" noChangeArrowheads="1" noChangeShapeType="1" noTextEdit="1"/>
              </p:cNvSpPr>
              <p:nvPr/>
            </p:nvSpPr>
            <p:spPr bwMode="auto">
              <a:xfrm>
                <a:off x="868581" y="5979979"/>
                <a:ext cx="6319687" cy="408253"/>
              </a:xfrm>
              <a:prstGeom prst="rect">
                <a:avLst/>
              </a:prstGeom>
              <a:blipFill>
                <a:blip r:embed="rId10"/>
                <a:stretch>
                  <a:fillRect l="-803" b="-1764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4600317-6445-9705-BEA0-7F6495965B1F}"/>
                  </a:ext>
                </a:extLst>
              </p:cNvPr>
              <p:cNvSpPr txBox="1"/>
              <p:nvPr/>
            </p:nvSpPr>
            <p:spPr bwMode="auto">
              <a:xfrm>
                <a:off x="772489" y="846808"/>
                <a:ext cx="720080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altLang="zh-TW" sz="1800" dirty="0">
                    <a:latin typeface="Times New Roman" panose="02020603050405020304" pitchFamily="18" charset="0"/>
                  </a:rPr>
                  <a:t>To be sure that </a:t>
                </a:r>
                <a14:m>
                  <m:oMath xmlns:m="http://schemas.openxmlformats.org/officeDocument/2006/math">
                    <m:r>
                      <a:rPr lang="en-US" altLang="zh-TW" sz="1800" i="1">
                        <a:latin typeface="Cambria Math" panose="02040503050406030204" pitchFamily="18" charset="0"/>
                        <a:ea typeface="Cambria Math" panose="02040503050406030204" pitchFamily="18" charset="0"/>
                      </a:rPr>
                      <m:t>𝜔</m:t>
                    </m:r>
                  </m:oMath>
                </a14:m>
                <a:r>
                  <a:rPr lang="en-US" sz="1800" dirty="0">
                    <a:latin typeface="Times New Roman" panose="02020603050405020304" pitchFamily="18" charset="0"/>
                  </a:rPr>
                  <a:t> has two real solutions, eigenvalue </a:t>
                </a:r>
                <a14:m>
                  <m:oMath xmlns:m="http://schemas.openxmlformats.org/officeDocument/2006/math">
                    <m:r>
                      <a:rPr lang="en-US" altLang="zh-TW" sz="1800" i="1">
                        <a:latin typeface="Cambria Math" panose="02040503050406030204" pitchFamily="18" charset="0"/>
                        <a:ea typeface="Cambria Math" panose="02040503050406030204" pitchFamily="18" charset="0"/>
                      </a:rPr>
                      <m:t>𝜆</m:t>
                    </m:r>
                  </m:oMath>
                </a14:m>
                <a:r>
                  <a:rPr lang="en-US" sz="1800" dirty="0">
                    <a:latin typeface="Times New Roman" panose="02020603050405020304" pitchFamily="18" charset="0"/>
                  </a:rPr>
                  <a:t> must be positive.</a:t>
                </a:r>
              </a:p>
            </p:txBody>
          </p:sp>
        </mc:Choice>
        <mc:Fallback xmlns="">
          <p:sp>
            <p:nvSpPr>
              <p:cNvPr id="4" name="TextBox 3">
                <a:extLst>
                  <a:ext uri="{FF2B5EF4-FFF2-40B4-BE49-F238E27FC236}">
                    <a16:creationId xmlns:a16="http://schemas.microsoft.com/office/drawing/2014/main" id="{94600317-6445-9705-BEA0-7F6495965B1F}"/>
                  </a:ext>
                </a:extLst>
              </p:cNvPr>
              <p:cNvSpPr txBox="1">
                <a:spLocks noRot="1" noChangeAspect="1" noMove="1" noResize="1" noEditPoints="1" noAdjustHandles="1" noChangeArrowheads="1" noChangeShapeType="1" noTextEdit="1"/>
              </p:cNvSpPr>
              <p:nvPr/>
            </p:nvSpPr>
            <p:spPr bwMode="auto">
              <a:xfrm>
                <a:off x="772489" y="846808"/>
                <a:ext cx="7200802" cy="369332"/>
              </a:xfrm>
              <a:prstGeom prst="rect">
                <a:avLst/>
              </a:prstGeom>
              <a:blipFill>
                <a:blip r:embed="rId11"/>
                <a:stretch>
                  <a:fillRect l="-70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EC16F49-96CE-372F-DCA2-BD3D2D9DF4C6}"/>
                  </a:ext>
                </a:extLst>
              </p:cNvPr>
              <p:cNvSpPr txBox="1"/>
              <p:nvPr/>
            </p:nvSpPr>
            <p:spPr bwMode="auto">
              <a:xfrm>
                <a:off x="772489" y="1901394"/>
                <a:ext cx="7828933" cy="37427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en-US" sz="1800" dirty="0">
                    <a:latin typeface="Times New Roman" panose="02020603050405020304" pitchFamily="18" charset="0"/>
                    <a:cs typeface="Times New Roman" pitchFamily="18" charset="0"/>
                  </a:rPr>
                  <a:t>If Quadratic form</a:t>
                </a:r>
                <a:r>
                  <a:rPr lang="zh-TW" altLang="en-US" sz="1800" dirty="0">
                    <a:latin typeface="Times New Roman" panose="02020603050405020304" pitchFamily="18" charset="0"/>
                    <a:cs typeface="Times New Roman" pitchFamily="18" charset="0"/>
                  </a:rPr>
                  <a:t> </a:t>
                </a:r>
                <a14:m>
                  <m:oMath xmlns:m="http://schemas.openxmlformats.org/officeDocument/2006/math">
                    <m:sSup>
                      <m:sSupPr>
                        <m:ctrlPr>
                          <a:rPr lang="en-US" sz="1800" i="1">
                            <a:latin typeface="Cambria Math" panose="02040503050406030204" pitchFamily="18" charset="0"/>
                          </a:rPr>
                        </m:ctrlPr>
                      </m:sSupPr>
                      <m:e>
                        <m:r>
                          <a:rPr lang="en-US" sz="1800" b="1" i="1">
                            <a:latin typeface="Cambria Math" panose="02040503050406030204" pitchFamily="18" charset="0"/>
                          </a:rPr>
                          <m:t>𝒙</m:t>
                        </m:r>
                      </m:e>
                      <m:sup>
                        <m:r>
                          <m:rPr>
                            <m:sty m:val="p"/>
                          </m:rPr>
                          <a:rPr lang="en-US" sz="1800">
                            <a:latin typeface="Cambria Math" panose="02040503050406030204" pitchFamily="18" charset="0"/>
                            <a:ea typeface="Cambria Math" panose="02040503050406030204" pitchFamily="18" charset="0"/>
                          </a:rPr>
                          <m:t>T</m:t>
                        </m:r>
                      </m:sup>
                    </m:sSup>
                    <m:r>
                      <a:rPr lang="en-US" sz="1800" b="1" i="1" smtClean="0">
                        <a:latin typeface="Cambria Math" panose="02040503050406030204" pitchFamily="18" charset="0"/>
                        <a:ea typeface="Cambria Math" panose="02040503050406030204" pitchFamily="18" charset="0"/>
                      </a:rPr>
                      <m:t>𝑺</m:t>
                    </m:r>
                    <m:r>
                      <a:rPr lang="en-US" sz="1800" b="1" i="1">
                        <a:latin typeface="Cambria Math" panose="02040503050406030204" pitchFamily="18" charset="0"/>
                      </a:rPr>
                      <m:t>𝒙</m:t>
                    </m:r>
                  </m:oMath>
                </a14:m>
                <a:r>
                  <a:rPr lang="zh-TW" altLang="en-US" sz="1800" dirty="0">
                    <a:latin typeface="Times New Roman" panose="02020603050405020304" pitchFamily="18" charset="0"/>
                    <a:cs typeface="Times New Roman" pitchFamily="18" charset="0"/>
                  </a:rPr>
                  <a:t> </a:t>
                </a:r>
                <a:r>
                  <a:rPr lang="en-US" altLang="zh-TW" sz="1800" dirty="0">
                    <a:latin typeface="Times New Roman" panose="02020603050405020304" pitchFamily="18" charset="0"/>
                    <a:cs typeface="Times New Roman" pitchFamily="18" charset="0"/>
                  </a:rPr>
                  <a:t>is always positive, the matrix </a:t>
                </a:r>
                <a14:m>
                  <m:oMath xmlns:m="http://schemas.openxmlformats.org/officeDocument/2006/math">
                    <m:r>
                      <a:rPr lang="en-US" sz="1800" b="1" i="1" smtClean="0">
                        <a:latin typeface="Cambria Math" panose="02040503050406030204" pitchFamily="18" charset="0"/>
                        <a:ea typeface="Cambria Math" panose="02040503050406030204" pitchFamily="18" charset="0"/>
                      </a:rPr>
                      <m:t>𝑺</m:t>
                    </m:r>
                  </m:oMath>
                </a14:m>
                <a:r>
                  <a:rPr lang="en-US" altLang="zh-TW" sz="1800" dirty="0">
                    <a:latin typeface="Times New Roman" panose="02020603050405020304" pitchFamily="18" charset="0"/>
                    <a:cs typeface="Times New Roman" pitchFamily="18" charset="0"/>
                  </a:rPr>
                  <a:t> is </a:t>
                </a:r>
                <a:r>
                  <a:rPr lang="en-US" sz="1800" dirty="0">
                    <a:solidFill>
                      <a:srgbClr val="FF0000"/>
                    </a:solidFill>
                    <a:latin typeface="Times New Roman" panose="02020603050405020304" pitchFamily="18" charset="0"/>
                  </a:rPr>
                  <a:t>Positive Definite </a:t>
                </a:r>
                <a:r>
                  <a:rPr lang="en-US" sz="1800" dirty="0" err="1">
                    <a:solidFill>
                      <a:srgbClr val="FF0000"/>
                    </a:solidFill>
                    <a:latin typeface="Times New Roman" panose="02020603050405020304" pitchFamily="18" charset="0"/>
                  </a:rPr>
                  <a:t>正定</a:t>
                </a:r>
                <a:r>
                  <a:rPr lang="en-US" sz="1800" dirty="0">
                    <a:latin typeface="Times New Roman" panose="02020603050405020304" pitchFamily="18" charset="0"/>
                  </a:rPr>
                  <a:t>.</a:t>
                </a:r>
              </a:p>
            </p:txBody>
          </p:sp>
        </mc:Choice>
        <mc:Fallback xmlns="">
          <p:sp>
            <p:nvSpPr>
              <p:cNvPr id="5" name="TextBox 4">
                <a:extLst>
                  <a:ext uri="{FF2B5EF4-FFF2-40B4-BE49-F238E27FC236}">
                    <a16:creationId xmlns:a16="http://schemas.microsoft.com/office/drawing/2014/main" id="{BEC16F49-96CE-372F-DCA2-BD3D2D9DF4C6}"/>
                  </a:ext>
                </a:extLst>
              </p:cNvPr>
              <p:cNvSpPr txBox="1">
                <a:spLocks noRot="1" noChangeAspect="1" noMove="1" noResize="1" noEditPoints="1" noAdjustHandles="1" noChangeArrowheads="1" noChangeShapeType="1" noTextEdit="1"/>
              </p:cNvSpPr>
              <p:nvPr/>
            </p:nvSpPr>
            <p:spPr bwMode="auto">
              <a:xfrm>
                <a:off x="772489" y="1901394"/>
                <a:ext cx="7828933" cy="374270"/>
              </a:xfrm>
              <a:prstGeom prst="rect">
                <a:avLst/>
              </a:prstGeom>
              <a:blipFill>
                <a:blip r:embed="rId12"/>
                <a:stretch>
                  <a:fillRect l="-647" t="-3226" b="-225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0" name="Picture 9">
            <a:extLst>
              <a:ext uri="{FF2B5EF4-FFF2-40B4-BE49-F238E27FC236}">
                <a16:creationId xmlns:a16="http://schemas.microsoft.com/office/drawing/2014/main" id="{689EF9CF-F3F6-C4D9-1A59-0F2A5E2A4BC7}"/>
              </a:ext>
            </a:extLst>
          </p:cNvPr>
          <p:cNvPicPr>
            <a:picLocks noChangeAspect="1"/>
          </p:cNvPicPr>
          <p:nvPr/>
        </p:nvPicPr>
        <p:blipFill>
          <a:blip r:embed="rId13"/>
          <a:srcRect l="19221" t="30880" r="21183" b="45307"/>
          <a:stretch>
            <a:fillRect/>
          </a:stretch>
        </p:blipFill>
        <p:spPr>
          <a:xfrm>
            <a:off x="5349572" y="3455720"/>
            <a:ext cx="3244985" cy="72496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5C8ED4F-ECC2-E1AC-0A04-1D90C3BF524D}"/>
                  </a:ext>
                </a:extLst>
              </p:cNvPr>
              <p:cNvSpPr txBox="1"/>
              <p:nvPr/>
            </p:nvSpPr>
            <p:spPr bwMode="auto">
              <a:xfrm>
                <a:off x="868580" y="4664155"/>
                <a:ext cx="784337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For coupled oscillation, potential is </a:t>
                </a:r>
                <a:r>
                  <a:rPr lang="en-US" sz="1800" dirty="0" err="1">
                    <a:latin typeface="Times New Roman" panose="02020603050405020304" pitchFamily="18" charset="0"/>
                  </a:rPr>
                  <a:t>alwayspositive</a:t>
                </a:r>
                <a:r>
                  <a:rPr lang="en-US" sz="1800" dirty="0">
                    <a:latin typeface="Times New Roman" panose="02020603050405020304" pitchFamily="18" charset="0"/>
                  </a:rPr>
                  <a:t> and hence </a:t>
                </a:r>
                <a14:m>
                  <m:oMath xmlns:m="http://schemas.openxmlformats.org/officeDocument/2006/math">
                    <m:r>
                      <a:rPr lang="en-US" sz="1800" b="1" i="1">
                        <a:latin typeface="Cambria Math" panose="02040503050406030204" pitchFamily="18" charset="0"/>
                        <a:ea typeface="Cambria Math" panose="02040503050406030204" pitchFamily="18" charset="0"/>
                      </a:rPr>
                      <m:t>𝑺</m:t>
                    </m:r>
                  </m:oMath>
                </a14:m>
                <a:r>
                  <a:rPr lang="en-US" sz="1800" dirty="0">
                    <a:latin typeface="Times New Roman" panose="02020603050405020304" pitchFamily="18" charset="0"/>
                  </a:rPr>
                  <a:t> is positive definite.</a:t>
                </a:r>
              </a:p>
            </p:txBody>
          </p:sp>
        </mc:Choice>
        <mc:Fallback xmlns="">
          <p:sp>
            <p:nvSpPr>
              <p:cNvPr id="12" name="TextBox 11">
                <a:extLst>
                  <a:ext uri="{FF2B5EF4-FFF2-40B4-BE49-F238E27FC236}">
                    <a16:creationId xmlns:a16="http://schemas.microsoft.com/office/drawing/2014/main" id="{55C8ED4F-ECC2-E1AC-0A04-1D90C3BF524D}"/>
                  </a:ext>
                </a:extLst>
              </p:cNvPr>
              <p:cNvSpPr txBox="1">
                <a:spLocks noRot="1" noChangeAspect="1" noMove="1" noResize="1" noEditPoints="1" noAdjustHandles="1" noChangeArrowheads="1" noChangeShapeType="1" noTextEdit="1"/>
              </p:cNvSpPr>
              <p:nvPr/>
            </p:nvSpPr>
            <p:spPr bwMode="auto">
              <a:xfrm>
                <a:off x="868580" y="4664155"/>
                <a:ext cx="7843373" cy="369332"/>
              </a:xfrm>
              <a:prstGeom prst="rect">
                <a:avLst/>
              </a:prstGeom>
              <a:blipFill>
                <a:blip r:embed="rId14"/>
                <a:stretch>
                  <a:fillRect l="-647" t="-6667" r="-162"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039A82B-77E7-AB64-67A0-72F93ED74BF7}"/>
                  </a:ext>
                </a:extLst>
              </p:cNvPr>
              <p:cNvSpPr txBox="1"/>
              <p:nvPr/>
            </p:nvSpPr>
            <p:spPr bwMode="auto">
              <a:xfrm>
                <a:off x="878534" y="5663400"/>
                <a:ext cx="5493667" cy="3981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en-US" sz="1800" dirty="0">
                    <a:latin typeface="Times New Roman" panose="02020603050405020304" pitchFamily="18" charset="0"/>
                  </a:rPr>
                  <a:t>Both eigenvalues are positive. </a:t>
                </a:r>
                <a14:m>
                  <m:oMath xmlns:m="http://schemas.openxmlformats.org/officeDocument/2006/math">
                    <m:r>
                      <a:rPr lang="el-GR" sz="1800" i="1">
                        <a:latin typeface="Cambria Math" panose="02040503050406030204" pitchFamily="18" charset="0"/>
                        <a:ea typeface="Cambria Math" panose="02040503050406030204" pitchFamily="18" charset="0"/>
                      </a:rPr>
                      <m:t>𝜔</m:t>
                    </m:r>
                    <m:r>
                      <a:rPr lang="en-US" sz="1800" i="1">
                        <a:latin typeface="Cambria Math" panose="02040503050406030204" pitchFamily="18" charset="0"/>
                        <a:ea typeface="Cambria Math" panose="02040503050406030204" pitchFamily="18" charset="0"/>
                      </a:rPr>
                      <m:t>=</m:t>
                    </m:r>
                    <m:rad>
                      <m:radPr>
                        <m:degHide m:val="on"/>
                        <m:ctrlPr>
                          <a:rPr lang="en-US" sz="1800" i="1">
                            <a:latin typeface="Cambria Math" panose="02040503050406030204" pitchFamily="18" charset="0"/>
                            <a:ea typeface="Cambria Math" panose="02040503050406030204" pitchFamily="18" charset="0"/>
                          </a:rPr>
                        </m:ctrlPr>
                      </m:radPr>
                      <m:deg/>
                      <m:e>
                        <m:r>
                          <a:rPr lang="en-US" sz="1800" i="1">
                            <a:latin typeface="Cambria Math" panose="02040503050406030204" pitchFamily="18" charset="0"/>
                            <a:ea typeface="Cambria Math" panose="02040503050406030204" pitchFamily="18" charset="0"/>
                          </a:rPr>
                          <m:t>𝜆</m:t>
                        </m:r>
                      </m:e>
                    </m:rad>
                  </m:oMath>
                </a14:m>
                <a:r>
                  <a:rPr lang="zh-TW" altLang="en-US" sz="1800" dirty="0">
                    <a:latin typeface="Times New Roman" panose="02020603050405020304" pitchFamily="18" charset="0"/>
                  </a:rPr>
                  <a:t> </a:t>
                </a:r>
                <a:r>
                  <a:rPr lang="en-US" altLang="zh-TW" sz="1800" dirty="0">
                    <a:latin typeface="Times New Roman" panose="02020603050405020304" pitchFamily="18" charset="0"/>
                  </a:rPr>
                  <a:t>are both real.</a:t>
                </a:r>
                <a:endParaRPr lang="en-US" sz="1800" dirty="0">
                  <a:latin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7039A82B-77E7-AB64-67A0-72F93ED74BF7}"/>
                  </a:ext>
                </a:extLst>
              </p:cNvPr>
              <p:cNvSpPr txBox="1">
                <a:spLocks noRot="1" noChangeAspect="1" noMove="1" noResize="1" noEditPoints="1" noAdjustHandles="1" noChangeArrowheads="1" noChangeShapeType="1" noTextEdit="1"/>
              </p:cNvSpPr>
              <p:nvPr/>
            </p:nvSpPr>
            <p:spPr bwMode="auto">
              <a:xfrm>
                <a:off x="878534" y="5663400"/>
                <a:ext cx="5493667" cy="398186"/>
              </a:xfrm>
              <a:prstGeom prst="rect">
                <a:avLst/>
              </a:prstGeom>
              <a:blipFill>
                <a:blip r:embed="rId15"/>
                <a:stretch>
                  <a:fillRect l="-924"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77994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2"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A69BFB-61EF-0316-440F-AFAE1F7058F0}"/>
              </a:ext>
            </a:extLst>
          </p:cNvPr>
          <p:cNvPicPr>
            <a:picLocks noChangeAspect="1"/>
          </p:cNvPicPr>
          <p:nvPr/>
        </p:nvPicPr>
        <p:blipFill>
          <a:blip r:embed="rId2"/>
          <a:stretch>
            <a:fillRect/>
          </a:stretch>
        </p:blipFill>
        <p:spPr>
          <a:xfrm>
            <a:off x="1394638" y="2041794"/>
            <a:ext cx="2663049" cy="3021106"/>
          </a:xfrm>
          <a:prstGeom prst="rect">
            <a:avLst/>
          </a:prstGeom>
        </p:spPr>
      </p:pic>
      <mc:AlternateContent xmlns:mc="http://schemas.openxmlformats.org/markup-compatibility/2006" xmlns:a14="http://schemas.microsoft.com/office/drawing/2010/main">
        <mc:Choice Requires="a14">
          <p:sp>
            <p:nvSpPr>
              <p:cNvPr id="3" name="文字方塊 9">
                <a:extLst>
                  <a:ext uri="{FF2B5EF4-FFF2-40B4-BE49-F238E27FC236}">
                    <a16:creationId xmlns:a16="http://schemas.microsoft.com/office/drawing/2014/main" id="{CFCBB2CE-E739-7923-47A2-63918930473F}"/>
                  </a:ext>
                </a:extLst>
              </p:cNvPr>
              <p:cNvSpPr txBox="1"/>
              <p:nvPr/>
            </p:nvSpPr>
            <p:spPr>
              <a:xfrm>
                <a:off x="1395330" y="5208104"/>
                <a:ext cx="2057400" cy="959815"/>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b="0" i="1" smtClean="0">
                          <a:latin typeface="Cambria Math"/>
                          <a:ea typeface="Cambria Math"/>
                        </a:rPr>
                        <m:t>𝑉</m:t>
                      </m:r>
                      <m:r>
                        <a:rPr lang="en-US" altLang="zh-TW" b="0" i="1" smtClean="0">
                          <a:latin typeface="Cambria Math"/>
                        </a:rPr>
                        <m:t>=−</m:t>
                      </m:r>
                      <m:nary>
                        <m:naryPr>
                          <m:limLoc m:val="undOvr"/>
                          <m:ctrlPr>
                            <a:rPr lang="en-US" altLang="zh-TW" b="0" i="1" smtClean="0">
                              <a:latin typeface="Cambria Math" panose="02040503050406030204" pitchFamily="18" charset="0"/>
                            </a:rPr>
                          </m:ctrlPr>
                        </m:naryPr>
                        <m:sub>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𝑃</m:t>
                              </m:r>
                            </m:e>
                            <m:sub>
                              <m:r>
                                <a:rPr lang="en-US" altLang="zh-TW" b="0" i="1" smtClean="0">
                                  <a:latin typeface="Cambria Math" panose="02040503050406030204" pitchFamily="18" charset="0"/>
                                </a:rPr>
                                <m:t>1</m:t>
                              </m:r>
                            </m:sub>
                          </m:sSub>
                        </m:sub>
                        <m:sup>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b="0" i="1" smtClean="0">
                                  <a:latin typeface="Cambria Math" panose="02040503050406030204" pitchFamily="18" charset="0"/>
                                </a:rPr>
                                <m:t>2</m:t>
                              </m:r>
                            </m:sub>
                          </m:sSub>
                        </m:sup>
                        <m:e>
                          <m:acc>
                            <m:accPr>
                              <m:chr m:val="⃗"/>
                              <m:ctrlPr>
                                <a:rPr lang="en-US" altLang="zh-TW" b="0" i="1" smtClean="0">
                                  <a:latin typeface="Cambria Math" panose="02040503050406030204" pitchFamily="18" charset="0"/>
                                </a:rPr>
                              </m:ctrlPr>
                            </m:accPr>
                            <m:e>
                              <m:r>
                                <a:rPr lang="en-US" altLang="zh-TW" b="0" i="1" smtClean="0">
                                  <a:latin typeface="Cambria Math"/>
                                </a:rPr>
                                <m:t>𝐸</m:t>
                              </m:r>
                            </m:e>
                          </m:acc>
                          <m:r>
                            <a:rPr lang="en-US" altLang="zh-TW" i="1" smtClean="0">
                              <a:latin typeface="Cambria Math"/>
                              <a:ea typeface="Cambria Math"/>
                            </a:rPr>
                            <m:t>∙</m:t>
                          </m:r>
                          <m:r>
                            <a:rPr lang="en-US" altLang="zh-TW" b="0" i="1" smtClean="0">
                              <a:latin typeface="Cambria Math"/>
                              <a:ea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𝑠</m:t>
                              </m:r>
                            </m:e>
                          </m:acc>
                        </m:e>
                      </m:nary>
                    </m:oMath>
                  </m:oMathPara>
                </a14:m>
                <a:endParaRPr lang="zh-CN" altLang="en-US" i="1" dirty="0"/>
              </a:p>
            </p:txBody>
          </p:sp>
        </mc:Choice>
        <mc:Fallback xmlns="">
          <p:sp>
            <p:nvSpPr>
              <p:cNvPr id="3" name="文字方塊 9">
                <a:extLst>
                  <a:ext uri="{FF2B5EF4-FFF2-40B4-BE49-F238E27FC236}">
                    <a16:creationId xmlns:a16="http://schemas.microsoft.com/office/drawing/2014/main" id="{CFCBB2CE-E739-7923-47A2-63918930473F}"/>
                  </a:ext>
                </a:extLst>
              </p:cNvPr>
              <p:cNvSpPr txBox="1">
                <a:spLocks noRot="1" noChangeAspect="1" noMove="1" noResize="1" noEditPoints="1" noAdjustHandles="1" noChangeArrowheads="1" noChangeShapeType="1" noTextEdit="1"/>
              </p:cNvSpPr>
              <p:nvPr/>
            </p:nvSpPr>
            <p:spPr>
              <a:xfrm>
                <a:off x="1395330" y="5208104"/>
                <a:ext cx="2057400" cy="959815"/>
              </a:xfrm>
              <a:prstGeom prst="rect">
                <a:avLst/>
              </a:prstGeom>
              <a:blipFill>
                <a:blip r:embed="rId3"/>
                <a:stretch>
                  <a:fillRect t="-100000" b="-1558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18">
                <a:extLst>
                  <a:ext uri="{FF2B5EF4-FFF2-40B4-BE49-F238E27FC236}">
                    <a16:creationId xmlns:a16="http://schemas.microsoft.com/office/drawing/2014/main" id="{F708D7BE-0AB9-E2B5-E0A2-78FA9048F71B}"/>
                  </a:ext>
                </a:extLst>
              </p:cNvPr>
              <p:cNvSpPr txBox="1">
                <a:spLocks noChangeArrowheads="1"/>
              </p:cNvSpPr>
              <p:nvPr/>
            </p:nvSpPr>
            <p:spPr bwMode="auto">
              <a:xfrm>
                <a:off x="1371601" y="1044869"/>
                <a:ext cx="3255811"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電位差</a:t>
                </a:r>
                <a14:m>
                  <m:oMath xmlns:m="http://schemas.openxmlformats.org/officeDocument/2006/math">
                    <m:r>
                      <a:rPr lang="en-US" altLang="zh-TW" i="1">
                        <a:latin typeface="Cambria Math"/>
                        <a:ea typeface="Cambria Math"/>
                      </a:rPr>
                      <m:t>∆</m:t>
                    </m:r>
                    <m:r>
                      <a:rPr lang="en-US" altLang="zh-TW" i="1">
                        <a:latin typeface="Cambria Math"/>
                        <a:ea typeface="Cambria Math"/>
                      </a:rPr>
                      <m:t>𝑉</m:t>
                    </m:r>
                  </m:oMath>
                </a14:m>
                <a:r>
                  <a:rPr lang="zh-TW" altLang="en-US" dirty="0"/>
                  <a:t>是電場</a:t>
                </a:r>
                <a14:m>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rPr>
                          <m:t>𝐸</m:t>
                        </m:r>
                      </m:e>
                    </m:acc>
                  </m:oMath>
                </a14:m>
                <a:r>
                  <a:rPr lang="zh-TW" altLang="en-US" dirty="0"/>
                  <a:t>的線積分！</a:t>
                </a:r>
              </a:p>
            </p:txBody>
          </p:sp>
        </mc:Choice>
        <mc:Fallback xmlns="">
          <p:sp>
            <p:nvSpPr>
              <p:cNvPr id="4" name="文字方塊 18">
                <a:extLst>
                  <a:ext uri="{FF2B5EF4-FFF2-40B4-BE49-F238E27FC236}">
                    <a16:creationId xmlns:a16="http://schemas.microsoft.com/office/drawing/2014/main" id="{F708D7BE-0AB9-E2B5-E0A2-78FA9048F71B}"/>
                  </a:ext>
                </a:extLst>
              </p:cNvPr>
              <p:cNvSpPr txBox="1">
                <a:spLocks noRot="1" noChangeAspect="1" noMove="1" noResize="1" noEditPoints="1" noAdjustHandles="1" noChangeArrowheads="1" noChangeShapeType="1" noTextEdit="1"/>
              </p:cNvSpPr>
              <p:nvPr/>
            </p:nvSpPr>
            <p:spPr bwMode="auto">
              <a:xfrm>
                <a:off x="1371601" y="1044869"/>
                <a:ext cx="3255811" cy="402931"/>
              </a:xfrm>
              <a:prstGeom prst="rect">
                <a:avLst/>
              </a:prstGeom>
              <a:blipFill>
                <a:blip r:embed="rId4"/>
                <a:stretch>
                  <a:fillRect l="-1556" b="-18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TextBox 4">
            <a:extLst>
              <a:ext uri="{FF2B5EF4-FFF2-40B4-BE49-F238E27FC236}">
                <a16:creationId xmlns:a16="http://schemas.microsoft.com/office/drawing/2014/main" id="{73538B53-E4AB-CA77-A559-F15AB178E94C}"/>
              </a:ext>
            </a:extLst>
          </p:cNvPr>
          <p:cNvSpPr txBox="1"/>
          <p:nvPr/>
        </p:nvSpPr>
        <p:spPr>
          <a:xfrm>
            <a:off x="3452730" y="5503345"/>
            <a:ext cx="2057400" cy="369332"/>
          </a:xfrm>
          <a:prstGeom prst="rect">
            <a:avLst/>
          </a:prstGeom>
          <a:noFill/>
        </p:spPr>
        <p:txBody>
          <a:bodyPr wrap="square" rtlCol="0">
            <a:spAutoFit/>
          </a:bodyPr>
          <a:lstStyle/>
          <a:p>
            <a:r>
              <a:rPr lang="en-US" dirty="0" err="1"/>
              <a:t>路徑可以任選</a:t>
            </a:r>
            <a:r>
              <a:rPr lang="en-US" dirty="0"/>
              <a:t>。</a:t>
            </a:r>
          </a:p>
        </p:txBody>
      </p:sp>
      <p:sp>
        <p:nvSpPr>
          <p:cNvPr id="7" name="TextBox 6">
            <a:extLst>
              <a:ext uri="{FF2B5EF4-FFF2-40B4-BE49-F238E27FC236}">
                <a16:creationId xmlns:a16="http://schemas.microsoft.com/office/drawing/2014/main" id="{50D64D91-5901-D74A-A0BB-14366D79278C}"/>
              </a:ext>
            </a:extLst>
          </p:cNvPr>
          <p:cNvSpPr txBox="1"/>
          <p:nvPr/>
        </p:nvSpPr>
        <p:spPr>
          <a:xfrm>
            <a:off x="1371601" y="670194"/>
            <a:ext cx="3368361" cy="369332"/>
          </a:xfrm>
          <a:prstGeom prst="rect">
            <a:avLst/>
          </a:prstGeom>
          <a:noFill/>
        </p:spPr>
        <p:txBody>
          <a:bodyPr wrap="square" rtlCol="0">
            <a:spAutoFit/>
          </a:bodyPr>
          <a:lstStyle/>
          <a:p>
            <a:pPr algn="l"/>
            <a:r>
              <a:rPr lang="en-US" dirty="0">
                <a:latin typeface="Times New Roman" panose="02020603050405020304" pitchFamily="18" charset="0"/>
              </a:rPr>
              <a:t>Let’s start from the definition:</a:t>
            </a:r>
          </a:p>
        </p:txBody>
      </p:sp>
      <p:sp>
        <p:nvSpPr>
          <p:cNvPr id="9" name="TextBox 8">
            <a:extLst>
              <a:ext uri="{FF2B5EF4-FFF2-40B4-BE49-F238E27FC236}">
                <a16:creationId xmlns:a16="http://schemas.microsoft.com/office/drawing/2014/main" id="{C6BCB1CC-144F-45AA-6172-73B2B39E4399}"/>
              </a:ext>
            </a:extLst>
          </p:cNvPr>
          <p:cNvSpPr txBox="1"/>
          <p:nvPr/>
        </p:nvSpPr>
        <p:spPr>
          <a:xfrm>
            <a:off x="1371600" y="1447800"/>
            <a:ext cx="6873562" cy="369332"/>
          </a:xfrm>
          <a:prstGeom prst="rect">
            <a:avLst/>
          </a:prstGeom>
          <a:noFill/>
        </p:spPr>
        <p:txBody>
          <a:bodyPr wrap="square">
            <a:spAutoFit/>
          </a:bodyPr>
          <a:lstStyle/>
          <a:p>
            <a:r>
              <a:rPr lang="en-US" dirty="0">
                <a:latin typeface="Times New Roman" panose="02020603050405020304" pitchFamily="18" charset="0"/>
              </a:rPr>
              <a:t>Electric potential difference equals the line integral of the electric field.</a:t>
            </a:r>
            <a:endParaRPr lang="en-US" dirty="0"/>
          </a:p>
        </p:txBody>
      </p:sp>
    </p:spTree>
    <p:extLst>
      <p:ext uri="{BB962C8B-B14F-4D97-AF65-F5344CB8AC3E}">
        <p14:creationId xmlns:p14="http://schemas.microsoft.com/office/powerpoint/2010/main" val="4061476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531" name="文字方塊 2"/>
              <p:cNvSpPr txBox="1">
                <a:spLocks noChangeArrowheads="1"/>
              </p:cNvSpPr>
              <p:nvPr/>
            </p:nvSpPr>
            <p:spPr bwMode="auto">
              <a:xfrm>
                <a:off x="720328" y="349622"/>
                <a:ext cx="576166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考慮圖中很靠近的</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𝑃</m:t>
                        </m:r>
                      </m:e>
                      <m:sub>
                        <m:r>
                          <a:rPr lang="en-US" altLang="zh-TW" b="0" i="1" smtClean="0">
                            <a:latin typeface="Cambria Math"/>
                          </a:rPr>
                          <m:t>1</m:t>
                        </m:r>
                      </m:sub>
                    </m:sSub>
                  </m:oMath>
                </a14:m>
                <a:r>
                  <a:rPr lang="zh-TW" altLang="en-US" dirty="0"/>
                  <a:t>與</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𝑃</m:t>
                        </m:r>
                      </m:e>
                      <m:sub>
                        <m:r>
                          <a:rPr lang="en-US" altLang="zh-TW" b="0" i="1" smtClean="0">
                            <a:latin typeface="Cambria Math"/>
                          </a:rPr>
                          <m:t>2</m:t>
                        </m:r>
                      </m:sub>
                    </m:sSub>
                  </m:oMath>
                </a14:m>
                <a:r>
                  <a:rPr lang="zh-TW" altLang="en-US" dirty="0"/>
                  <a:t>：</a:t>
                </a:r>
                <a:r>
                  <a:rPr lang="en-US" altLang="zh-TW" dirty="0"/>
                  <a:t> </a:t>
                </a:r>
                <a:r>
                  <a:rPr lang="en-US" altLang="zh-TW" dirty="0">
                    <a:latin typeface="Times New Roman" panose="02020603050405020304" pitchFamily="18" charset="0"/>
                    <a:cs typeface="Times New Roman" panose="02020603050405020304" pitchFamily="18" charset="0"/>
                  </a:rPr>
                  <a:t>If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𝑃</m:t>
                        </m:r>
                      </m:e>
                      <m:sub>
                        <m:r>
                          <a:rPr lang="en-US" altLang="zh-TW" i="1">
                            <a:latin typeface="Cambria Math"/>
                          </a:rPr>
                          <m:t>1</m:t>
                        </m:r>
                      </m:sub>
                    </m:sSub>
                  </m:oMath>
                </a14:m>
                <a:r>
                  <a:rPr lang="en-US" altLang="zh-TW" dirty="0">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𝑃</m:t>
                        </m:r>
                      </m:e>
                      <m:sub>
                        <m:r>
                          <a:rPr lang="en-US" altLang="zh-TW" i="1">
                            <a:latin typeface="Cambria Math"/>
                          </a:rPr>
                          <m:t>2</m:t>
                        </m:r>
                      </m:sub>
                    </m:sSub>
                    <m:r>
                      <a:rPr lang="en-US" altLang="zh-TW" b="0" i="1" smtClean="0">
                        <a:latin typeface="Cambria Math" panose="02040503050406030204" pitchFamily="18" charset="0"/>
                      </a:rPr>
                      <m:t> </m:t>
                    </m:r>
                  </m:oMath>
                </a14:m>
                <a:r>
                  <a:rPr lang="en-US" altLang="zh-TW" dirty="0">
                    <a:latin typeface="Times New Roman" panose="02020603050405020304" pitchFamily="18" charset="0"/>
                    <a:cs typeface="Times New Roman" panose="02020603050405020304" pitchFamily="18" charset="0"/>
                  </a:rPr>
                  <a:t>are very close:</a:t>
                </a:r>
                <a:endParaRPr lang="zh-TW" altLang="en-US" dirty="0">
                  <a:latin typeface="Times New Roman" panose="02020603050405020304" pitchFamily="18" charset="0"/>
                  <a:cs typeface="Times New Roman" panose="02020603050405020304" pitchFamily="18" charset="0"/>
                </a:endParaRPr>
              </a:p>
            </p:txBody>
          </p:sp>
        </mc:Choice>
        <mc:Fallback xmlns="">
          <p:sp>
            <p:nvSpPr>
              <p:cNvPr id="22531" name="文字方塊 2"/>
              <p:cNvSpPr txBox="1">
                <a:spLocks noRot="1" noChangeAspect="1" noMove="1" noResize="1" noEditPoints="1" noAdjustHandles="1" noChangeArrowheads="1" noChangeShapeType="1" noTextEdit="1"/>
              </p:cNvSpPr>
              <p:nvPr/>
            </p:nvSpPr>
            <p:spPr bwMode="auto">
              <a:xfrm>
                <a:off x="720328" y="349622"/>
                <a:ext cx="5761667" cy="369332"/>
              </a:xfrm>
              <a:prstGeom prst="rect">
                <a:avLst/>
              </a:prstGeom>
              <a:blipFill>
                <a:blip r:embed="rId2"/>
                <a:stretch>
                  <a:fillRect l="-879"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534" name="文字方塊 5"/>
              <p:cNvSpPr txBox="1">
                <a:spLocks noChangeArrowheads="1"/>
              </p:cNvSpPr>
              <p:nvPr/>
            </p:nvSpPr>
            <p:spPr bwMode="auto">
              <a:xfrm>
                <a:off x="720328" y="3781110"/>
                <a:ext cx="670366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但</a:t>
                </a:r>
                <a14:m>
                  <m:oMath xmlns:m="http://schemas.openxmlformats.org/officeDocument/2006/math">
                    <m:r>
                      <a:rPr lang="en-US" altLang="zh-TW" i="1" smtClean="0">
                        <a:latin typeface="Cambria Math"/>
                      </a:rPr>
                      <m:t>𝑉</m:t>
                    </m:r>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𝑦</m:t>
                        </m:r>
                        <m:r>
                          <a:rPr lang="en-US" altLang="zh-TW" b="0" i="1" smtClean="0">
                            <a:latin typeface="Cambria Math" panose="02040503050406030204" pitchFamily="18" charset="0"/>
                          </a:rPr>
                          <m:t>,</m:t>
                        </m:r>
                        <m:r>
                          <a:rPr lang="en-US" altLang="zh-TW" b="0" i="1" smtClean="0">
                            <a:latin typeface="Cambria Math" panose="02040503050406030204" pitchFamily="18" charset="0"/>
                          </a:rPr>
                          <m:t>𝑥</m:t>
                        </m:r>
                      </m:e>
                    </m:d>
                  </m:oMath>
                </a14:m>
                <a:r>
                  <a:rPr lang="zh-TW" altLang="en-US" dirty="0"/>
                  <a:t>是一個多變數函數，函數變化可以以偏微分表示：</a:t>
                </a:r>
              </a:p>
            </p:txBody>
          </p:sp>
        </mc:Choice>
        <mc:Fallback xmlns="">
          <p:sp>
            <p:nvSpPr>
              <p:cNvPr id="22534" name="文字方塊 5"/>
              <p:cNvSpPr txBox="1">
                <a:spLocks noRot="1" noChangeAspect="1" noMove="1" noResize="1" noEditPoints="1" noAdjustHandles="1" noChangeArrowheads="1" noChangeShapeType="1" noTextEdit="1"/>
              </p:cNvSpPr>
              <p:nvPr/>
            </p:nvSpPr>
            <p:spPr bwMode="auto">
              <a:xfrm>
                <a:off x="720328" y="3781110"/>
                <a:ext cx="6703669" cy="369332"/>
              </a:xfrm>
              <a:prstGeom prst="rect">
                <a:avLst/>
              </a:prstGeom>
              <a:blipFill>
                <a:blip r:embed="rId3"/>
                <a:stretch>
                  <a:fillRect l="-75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2538" name="文字方塊 9"/>
          <p:cNvSpPr txBox="1">
            <a:spLocks noChangeArrowheads="1"/>
          </p:cNvSpPr>
          <p:nvPr/>
        </p:nvSpPr>
        <p:spPr bwMode="auto">
          <a:xfrm>
            <a:off x="720328" y="5229102"/>
            <a:ext cx="36327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比較兩式得到電位與電場的關係：</a:t>
            </a:r>
          </a:p>
        </p:txBody>
      </p:sp>
      <mc:AlternateContent xmlns:mc="http://schemas.openxmlformats.org/markup-compatibility/2006" xmlns:a14="http://schemas.microsoft.com/office/drawing/2010/main">
        <mc:Choice Requires="a14">
          <p:sp>
            <p:nvSpPr>
              <p:cNvPr id="11" name="文字方塊 10"/>
              <p:cNvSpPr txBox="1"/>
              <p:nvPr/>
            </p:nvSpPr>
            <p:spPr>
              <a:xfrm>
                <a:off x="741324" y="4541270"/>
                <a:ext cx="3155375" cy="66633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r>
                        <a:rPr lang="en-US" altLang="zh-TW" b="0" i="1" smtClean="0">
                          <a:latin typeface="Cambria Math"/>
                        </a:rPr>
                        <m:t>𝑉</m:t>
                      </m:r>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a:rPr>
                            <m:t>𝑉</m:t>
                          </m:r>
                        </m:num>
                        <m:den>
                          <m:r>
                            <a:rPr lang="zh-TW" altLang="en-US" i="1">
                              <a:latin typeface="Cambria Math"/>
                            </a:rPr>
                            <m:t>𝜕</m:t>
                          </m:r>
                          <m:r>
                            <a:rPr lang="en-US" altLang="zh-TW" i="1">
                              <a:latin typeface="Cambria Math"/>
                            </a:rPr>
                            <m:t>𝑥</m:t>
                          </m:r>
                        </m:den>
                      </m:f>
                      <m:r>
                        <a:rPr lang="en-US" altLang="zh-TW" i="1" smtClean="0">
                          <a:latin typeface="Cambria Math"/>
                          <a:ea typeface="Cambria Math"/>
                        </a:rPr>
                        <m:t>∆</m:t>
                      </m:r>
                      <m:r>
                        <a:rPr lang="en-US" altLang="zh-TW" b="0" i="1" smtClean="0">
                          <a:latin typeface="Cambria Math"/>
                          <a:ea typeface="Cambria Math"/>
                        </a:rPr>
                        <m:t>𝑥</m:t>
                      </m:r>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a:rPr>
                            <m:t>𝑉</m:t>
                          </m:r>
                        </m:num>
                        <m:den>
                          <m:r>
                            <a:rPr lang="zh-TW" altLang="en-US" i="1">
                              <a:latin typeface="Cambria Math"/>
                            </a:rPr>
                            <m:t>𝜕</m:t>
                          </m:r>
                          <m:r>
                            <a:rPr lang="en-US" altLang="zh-TW" i="1">
                              <a:latin typeface="Cambria Math"/>
                            </a:rPr>
                            <m:t>𝑦</m:t>
                          </m:r>
                        </m:den>
                      </m:f>
                      <m:r>
                        <a:rPr lang="en-US" altLang="zh-TW" i="1">
                          <a:latin typeface="Cambria Math"/>
                          <a:ea typeface="Cambria Math"/>
                        </a:rPr>
                        <m:t>∆</m:t>
                      </m:r>
                      <m:r>
                        <a:rPr lang="en-US" altLang="zh-TW" b="0" i="1" smtClean="0">
                          <a:latin typeface="Cambria Math"/>
                          <a:ea typeface="Cambria Math"/>
                        </a:rPr>
                        <m:t>𝑦</m:t>
                      </m:r>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a:rPr>
                            <m:t>𝑉</m:t>
                          </m:r>
                        </m:num>
                        <m:den>
                          <m:r>
                            <a:rPr lang="zh-TW" altLang="en-US" i="1">
                              <a:latin typeface="Cambria Math"/>
                            </a:rPr>
                            <m:t>𝜕</m:t>
                          </m:r>
                          <m:r>
                            <a:rPr lang="en-US" altLang="zh-TW" i="1">
                              <a:latin typeface="Cambria Math"/>
                            </a:rPr>
                            <m:t>𝑧</m:t>
                          </m:r>
                        </m:den>
                      </m:f>
                      <m:r>
                        <a:rPr lang="en-US" altLang="zh-TW" i="1">
                          <a:latin typeface="Cambria Math"/>
                          <a:ea typeface="Cambria Math"/>
                        </a:rPr>
                        <m:t>∆</m:t>
                      </m:r>
                      <m:r>
                        <a:rPr lang="en-US" altLang="zh-TW" b="0" i="1" smtClean="0">
                          <a:latin typeface="Cambria Math"/>
                          <a:ea typeface="Cambria Math"/>
                        </a:rPr>
                        <m:t>𝑧</m:t>
                      </m:r>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741324" y="4541270"/>
                <a:ext cx="3155375" cy="666336"/>
              </a:xfrm>
              <a:prstGeom prst="rect">
                <a:avLst/>
              </a:prstGeom>
              <a:blipFill>
                <a:blip r:embed="rId4"/>
                <a:stretch>
                  <a:fillRect b="-5660"/>
                </a:stretch>
              </a:blipFill>
            </p:spPr>
            <p:txBody>
              <a:bodyPr/>
              <a:lstStyle/>
              <a:p>
                <a:r>
                  <a:rPr lang="en-US">
                    <a:noFill/>
                  </a:rPr>
                  <a:t> </a:t>
                </a:r>
              </a:p>
            </p:txBody>
          </p:sp>
        </mc:Fallback>
      </mc:AlternateContent>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202" r="11034"/>
          <a:stretch/>
        </p:blipFill>
        <p:spPr bwMode="auto">
          <a:xfrm>
            <a:off x="6143109" y="388529"/>
            <a:ext cx="2662869" cy="2265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4" name="文字方塊 13"/>
              <p:cNvSpPr txBox="1"/>
              <p:nvPr/>
            </p:nvSpPr>
            <p:spPr>
              <a:xfrm>
                <a:off x="2819400" y="3000413"/>
                <a:ext cx="3771475" cy="431208"/>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a:rPr>
                        <m:t>−</m:t>
                      </m:r>
                      <m:acc>
                        <m:accPr>
                          <m:chr m:val="⃗"/>
                          <m:ctrlPr>
                            <a:rPr lang="en-US" altLang="zh-TW" i="1">
                              <a:latin typeface="Cambria Math" panose="02040503050406030204" pitchFamily="18" charset="0"/>
                            </a:rPr>
                          </m:ctrlPr>
                        </m:accPr>
                        <m:e>
                          <m:r>
                            <a:rPr lang="en-US" altLang="zh-TW" i="1">
                              <a:latin typeface="Cambria Math"/>
                            </a:rPr>
                            <m:t>𝐸</m:t>
                          </m:r>
                        </m:e>
                      </m:acc>
                      <m:r>
                        <a:rPr lang="en-US" altLang="zh-TW" i="1">
                          <a:latin typeface="Cambria Math"/>
                          <a:ea typeface="Cambria Math"/>
                        </a:rPr>
                        <m:t>∙</m:t>
                      </m:r>
                      <m:r>
                        <a:rPr lang="en-US" altLang="zh-TW" i="1" smtClean="0">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b="0" i="1" smtClean="0">
                              <a:latin typeface="Cambria Math" panose="02040503050406030204" pitchFamily="18" charset="0"/>
                              <a:ea typeface="Cambria Math"/>
                            </a:rPr>
                            <m:t>𝑅</m:t>
                          </m:r>
                        </m:e>
                      </m:acc>
                      <m:r>
                        <a:rPr lang="en-US" altLang="zh-TW" b="0" i="1" smtClean="0">
                          <a:latin typeface="Cambria Math"/>
                          <a:ea typeface="Cambria Math"/>
                        </a:rPr>
                        <m:t>=−</m:t>
                      </m:r>
                      <m:sSub>
                        <m:sSubPr>
                          <m:ctrlPr>
                            <a:rPr lang="en-US" altLang="zh-TW" b="0"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𝑥</m:t>
                          </m:r>
                        </m:sub>
                      </m:sSub>
                      <m:r>
                        <a:rPr lang="en-US" altLang="zh-TW" b="0" i="1" smtClean="0">
                          <a:latin typeface="Cambria Math"/>
                          <a:ea typeface="Cambria Math"/>
                        </a:rPr>
                        <m:t>∆</m:t>
                      </m:r>
                      <m:r>
                        <a:rPr lang="en-US" altLang="zh-TW" b="0" i="1" smtClean="0">
                          <a:latin typeface="Cambria Math"/>
                          <a:ea typeface="Cambria Math"/>
                        </a:rPr>
                        <m:t>𝑥</m:t>
                      </m:r>
                      <m:r>
                        <a:rPr lang="en-US" altLang="zh-TW" b="0" i="1" smtClean="0">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b="0" i="1" smtClean="0">
                              <a:latin typeface="Cambria Math"/>
                              <a:ea typeface="Cambria Math"/>
                            </a:rPr>
                            <m:t>𝑦</m:t>
                          </m:r>
                        </m:sub>
                      </m:sSub>
                      <m:r>
                        <a:rPr lang="en-US" altLang="zh-TW" i="1">
                          <a:latin typeface="Cambria Math"/>
                          <a:ea typeface="Cambria Math"/>
                        </a:rPr>
                        <m:t>∆</m:t>
                      </m:r>
                      <m:r>
                        <a:rPr lang="en-US" altLang="zh-TW" b="0" i="1" smtClean="0">
                          <a:latin typeface="Cambria Math"/>
                          <a:ea typeface="Cambria Math"/>
                        </a:rPr>
                        <m:t>𝑦</m:t>
                      </m:r>
                      <m:r>
                        <a:rPr lang="en-US" altLang="zh-TW" b="0" i="1" smtClean="0">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b="0" i="1" smtClean="0">
                              <a:latin typeface="Cambria Math"/>
                              <a:ea typeface="Cambria Math"/>
                            </a:rPr>
                            <m:t>𝑧</m:t>
                          </m:r>
                        </m:sub>
                      </m:sSub>
                      <m:r>
                        <a:rPr lang="en-US" altLang="zh-TW" i="1">
                          <a:latin typeface="Cambria Math"/>
                          <a:ea typeface="Cambria Math"/>
                        </a:rPr>
                        <m:t>∆</m:t>
                      </m:r>
                      <m:r>
                        <a:rPr lang="en-US" altLang="zh-TW" b="0" i="1" smtClean="0">
                          <a:latin typeface="Cambria Math"/>
                          <a:ea typeface="Cambria Math"/>
                        </a:rPr>
                        <m:t>𝑧</m:t>
                      </m:r>
                    </m:oMath>
                  </m:oMathPara>
                </a14:m>
                <a:endParaRPr lang="zh-CN" altLang="en-US" i="1"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2819400" y="3000413"/>
                <a:ext cx="3771475" cy="431208"/>
              </a:xfrm>
              <a:prstGeom prst="rect">
                <a:avLst/>
              </a:prstGeom>
              <a:blipFill>
                <a:blip r:embed="rId6"/>
                <a:stretch>
                  <a:fillRect b="-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4912374" y="5080600"/>
                <a:ext cx="1305406" cy="619016"/>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𝑥</m:t>
                          </m:r>
                        </m:sub>
                      </m:sSub>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i="1">
                              <a:latin typeface="Cambria Math"/>
                            </a:rPr>
                            <m:t>𝑉</m:t>
                          </m:r>
                        </m:num>
                        <m:den>
                          <m:r>
                            <a:rPr lang="zh-TW" altLang="en-US" i="1">
                              <a:latin typeface="Cambria Math"/>
                            </a:rPr>
                            <m:t>𝜕</m:t>
                          </m:r>
                          <m:r>
                            <a:rPr lang="en-US" altLang="zh-TW" i="1">
                              <a:latin typeface="Cambria Math"/>
                            </a:rPr>
                            <m:t>𝑥</m:t>
                          </m:r>
                        </m:den>
                      </m:f>
                    </m:oMath>
                  </m:oMathPara>
                </a14:m>
                <a:endParaRPr lang="zh-CN" altLang="en-US" i="1"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4912374" y="5080600"/>
                <a:ext cx="1305406" cy="619016"/>
              </a:xfrm>
              <a:prstGeom prst="rect">
                <a:avLst/>
              </a:prstGeom>
              <a:blipFill>
                <a:blip r:embed="rId7"/>
                <a:stretch>
                  <a:fillRect b="-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6339262" y="5080600"/>
                <a:ext cx="1305406" cy="666336"/>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𝑦</m:t>
                          </m:r>
                        </m:sub>
                      </m:sSub>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i="1">
                              <a:latin typeface="Cambria Math"/>
                            </a:rPr>
                            <m:t>𝑉</m:t>
                          </m:r>
                        </m:num>
                        <m:den>
                          <m:r>
                            <a:rPr lang="zh-TW" altLang="en-US" i="1">
                              <a:latin typeface="Cambria Math"/>
                            </a:rPr>
                            <m:t>𝜕</m:t>
                          </m:r>
                          <m:r>
                            <a:rPr lang="en-US" altLang="zh-TW" b="0" i="1" smtClean="0">
                              <a:latin typeface="Cambria Math"/>
                            </a:rPr>
                            <m:t>𝑦</m:t>
                          </m:r>
                        </m:den>
                      </m:f>
                    </m:oMath>
                  </m:oMathPara>
                </a14:m>
                <a:endParaRPr lang="zh-CN" altLang="en-US" i="1"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6339262" y="5080600"/>
                <a:ext cx="1305406" cy="666336"/>
              </a:xfrm>
              <a:prstGeom prst="rect">
                <a:avLst/>
              </a:prstGeom>
              <a:blipFill>
                <a:blip r:embed="rId8"/>
                <a:stretch>
                  <a:fillRect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7775010" y="5104260"/>
                <a:ext cx="1305406" cy="619016"/>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𝑧</m:t>
                          </m:r>
                        </m:sub>
                      </m:sSub>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i="1">
                              <a:latin typeface="Cambria Math"/>
                            </a:rPr>
                            <m:t>𝑉</m:t>
                          </m:r>
                        </m:num>
                        <m:den>
                          <m:r>
                            <a:rPr lang="zh-TW" altLang="en-US" i="1">
                              <a:latin typeface="Cambria Math"/>
                            </a:rPr>
                            <m:t>𝜕</m:t>
                          </m:r>
                          <m:r>
                            <a:rPr lang="en-US" altLang="zh-TW" b="0" i="1" smtClean="0">
                              <a:latin typeface="Cambria Math"/>
                            </a:rPr>
                            <m:t>𝑧</m:t>
                          </m:r>
                        </m:den>
                      </m:f>
                    </m:oMath>
                  </m:oMathPara>
                </a14:m>
                <a:endParaRPr lang="zh-CN" altLang="en-US" i="1"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7775010" y="5104260"/>
                <a:ext cx="1305406" cy="619016"/>
              </a:xfrm>
              <a:prstGeom prst="rect">
                <a:avLst/>
              </a:prstGeom>
              <a:blipFill>
                <a:blip r:embed="rId9"/>
                <a:stretch>
                  <a:fillRect b="-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4912374" y="5832736"/>
                <a:ext cx="2116092" cy="714683"/>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𝐸</m:t>
                          </m:r>
                        </m:e>
                      </m:acc>
                      <m:r>
                        <a:rPr lang="en-US" altLang="zh-TW" b="0" i="1" smtClean="0">
                          <a:latin typeface="Cambria Math"/>
                        </a:rPr>
                        <m:t>=</m:t>
                      </m:r>
                      <m:d>
                        <m:dPr>
                          <m:ctrlPr>
                            <a:rPr lang="en-US" altLang="zh-TW" b="0" i="1" smtClean="0">
                              <a:latin typeface="Cambria Math" panose="02040503050406030204" pitchFamily="18" charset="0"/>
                            </a:rPr>
                          </m:ctrlPr>
                        </m:dPr>
                        <m:e>
                          <m:f>
                            <m:fPr>
                              <m:ctrlPr>
                                <a:rPr lang="en-US" altLang="zh-TW" b="0" i="1" smtClean="0">
                                  <a:latin typeface="Cambria Math" panose="02040503050406030204" pitchFamily="18" charset="0"/>
                                </a:rPr>
                              </m:ctrlPr>
                            </m:fPr>
                            <m:num>
                              <m:r>
                                <a:rPr lang="zh-TW" altLang="en-US" b="0" i="1" smtClean="0">
                                  <a:latin typeface="Cambria Math"/>
                                </a:rPr>
                                <m:t>𝜕</m:t>
                              </m:r>
                              <m:r>
                                <a:rPr lang="en-US" altLang="zh-TW" b="0" i="1" smtClean="0">
                                  <a:latin typeface="Cambria Math"/>
                                </a:rPr>
                                <m:t>𝑉</m:t>
                              </m:r>
                            </m:num>
                            <m:den>
                              <m:r>
                                <a:rPr lang="zh-TW" altLang="en-US" b="0" i="1" smtClean="0">
                                  <a:latin typeface="Cambria Math"/>
                                </a:rPr>
                                <m:t>𝜕</m:t>
                              </m:r>
                              <m:r>
                                <a:rPr lang="en-US" altLang="zh-TW" b="0" i="1" smtClean="0">
                                  <a:latin typeface="Cambria Math"/>
                                </a:rPr>
                                <m:t>𝑥</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a:rPr>
                                <m:t>𝑉</m:t>
                              </m:r>
                            </m:num>
                            <m:den>
                              <m:r>
                                <a:rPr lang="zh-TW" altLang="en-US" i="1">
                                  <a:latin typeface="Cambria Math"/>
                                </a:rPr>
                                <m:t>𝜕</m:t>
                              </m:r>
                              <m:r>
                                <a:rPr lang="en-US" altLang="zh-TW" b="0" i="1" smtClean="0">
                                  <a:latin typeface="Cambria Math"/>
                                </a:rPr>
                                <m:t>𝑦</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a:rPr>
                                <m:t>𝑉</m:t>
                              </m:r>
                            </m:num>
                            <m:den>
                              <m:r>
                                <a:rPr lang="zh-TW" altLang="en-US" i="1">
                                  <a:latin typeface="Cambria Math"/>
                                </a:rPr>
                                <m:t>𝜕</m:t>
                              </m:r>
                              <m:r>
                                <a:rPr lang="en-US" altLang="zh-TW" b="0" i="1" smtClean="0">
                                  <a:latin typeface="Cambria Math"/>
                                </a:rPr>
                                <m:t>𝑧</m:t>
                              </m:r>
                            </m:den>
                          </m:f>
                        </m:e>
                      </m:d>
                    </m:oMath>
                  </m:oMathPara>
                </a14:m>
                <a:endParaRPr lang="zh-TW" altLang="en-US"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4912374" y="5832736"/>
                <a:ext cx="2116092" cy="714683"/>
              </a:xfrm>
              <a:prstGeom prst="rect">
                <a:avLst/>
              </a:prstGeom>
              <a:blipFill>
                <a:blip r:embed="rId10"/>
                <a:stretch>
                  <a:fillRect/>
                </a:stretch>
              </a:blipFill>
            </p:spPr>
            <p:txBody>
              <a:bodyPr/>
              <a:lstStyle/>
              <a:p>
                <a:r>
                  <a:rPr lang="en-US">
                    <a:noFill/>
                  </a:rPr>
                  <a:t> </a:t>
                </a:r>
              </a:p>
            </p:txBody>
          </p:sp>
        </mc:Fallback>
      </mc:AlternateContent>
      <p:sp>
        <p:nvSpPr>
          <p:cNvPr id="20" name="文字方塊 2">
            <a:extLst>
              <a:ext uri="{FF2B5EF4-FFF2-40B4-BE49-F238E27FC236}">
                <a16:creationId xmlns:a16="http://schemas.microsoft.com/office/drawing/2014/main" id="{ED3F6FE0-BA95-6E49-93F9-7CD13A62CC22}"/>
              </a:ext>
            </a:extLst>
          </p:cNvPr>
          <p:cNvSpPr txBox="1">
            <a:spLocks noChangeArrowheads="1"/>
          </p:cNvSpPr>
          <p:nvPr/>
        </p:nvSpPr>
        <p:spPr bwMode="auto">
          <a:xfrm>
            <a:off x="741324" y="1183584"/>
            <a:ext cx="48768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因為兩點很靠近，電場變化不大，可視為常數：</a:t>
            </a:r>
          </a:p>
        </p:txBody>
      </p:sp>
      <p:sp>
        <p:nvSpPr>
          <p:cNvPr id="3" name="文字方塊 2">
            <a:extLst>
              <a:ext uri="{FF2B5EF4-FFF2-40B4-BE49-F238E27FC236}">
                <a16:creationId xmlns:a16="http://schemas.microsoft.com/office/drawing/2014/main" id="{5CFEE048-1C31-7C42-9C20-D463D40030A1}"/>
              </a:ext>
            </a:extLst>
          </p:cNvPr>
          <p:cNvSpPr txBox="1"/>
          <p:nvPr/>
        </p:nvSpPr>
        <p:spPr>
          <a:xfrm>
            <a:off x="720328" y="6082401"/>
            <a:ext cx="4318419" cy="369332"/>
          </a:xfrm>
          <a:prstGeom prst="rect">
            <a:avLst/>
          </a:prstGeom>
          <a:noFill/>
        </p:spPr>
        <p:txBody>
          <a:bodyPr wrap="square" rtlCol="0">
            <a:spAutoFit/>
          </a:bodyPr>
          <a:lstStyle/>
          <a:p>
            <a:r>
              <a:rPr lang="en-US" dirty="0" err="1">
                <a:solidFill>
                  <a:srgbClr val="FF0000"/>
                </a:solidFill>
              </a:rPr>
              <a:t>這顯示這三個微分真是向量的三個分量</a:t>
            </a:r>
            <a:r>
              <a:rPr kumimoji="1" lang="zh-TW" altLang="en-US" dirty="0">
                <a:solidFill>
                  <a:srgbClr val="FF0000"/>
                </a:solidFill>
              </a:rPr>
              <a:t>：</a:t>
            </a:r>
          </a:p>
        </p:txBody>
      </p:sp>
      <p:sp>
        <p:nvSpPr>
          <p:cNvPr id="5" name="文字方塊 4">
            <a:extLst>
              <a:ext uri="{FF2B5EF4-FFF2-40B4-BE49-F238E27FC236}">
                <a16:creationId xmlns:a16="http://schemas.microsoft.com/office/drawing/2014/main" id="{B529D4BD-F84F-B84A-B07E-D0A291AF24A6}"/>
              </a:ext>
            </a:extLst>
          </p:cNvPr>
          <p:cNvSpPr txBox="1"/>
          <p:nvPr/>
        </p:nvSpPr>
        <p:spPr>
          <a:xfrm>
            <a:off x="720340" y="758198"/>
            <a:ext cx="3203582" cy="369332"/>
          </a:xfrm>
          <a:prstGeom prst="rect">
            <a:avLst/>
          </a:prstGeom>
          <a:noFill/>
        </p:spPr>
        <p:txBody>
          <a:bodyPr wrap="square" rtlCol="0">
            <a:spAutoFit/>
          </a:bodyPr>
          <a:lstStyle/>
          <a:p>
            <a:r>
              <a:rPr lang="zh-CN" altLang="en-US" dirty="0"/>
              <a:t>兩點的位移：</a:t>
            </a:r>
            <a:r>
              <a:rPr lang="en-US" altLang="zh-CN" dirty="0">
                <a:latin typeface="Times New Roman" panose="02020603050405020304" pitchFamily="18" charset="0"/>
                <a:cs typeface="Times New Roman" panose="02020603050405020304" pitchFamily="18" charset="0"/>
              </a:rPr>
              <a:t>Displacement: </a:t>
            </a:r>
            <a:endParaRPr kumimoji="1"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8A25CC5C-D389-E04D-8AB8-FE2C323799ED}"/>
                  </a:ext>
                </a:extLst>
              </p:cNvPr>
              <p:cNvSpPr txBox="1"/>
              <p:nvPr/>
            </p:nvSpPr>
            <p:spPr>
              <a:xfrm>
                <a:off x="3639418" y="758760"/>
                <a:ext cx="1981202" cy="40293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b="0" i="1" smtClean="0">
                              <a:latin typeface="Cambria Math" panose="02040503050406030204" pitchFamily="18" charset="0"/>
                              <a:ea typeface="Cambria Math"/>
                            </a:rPr>
                            <m:t>𝑅</m:t>
                          </m:r>
                        </m:e>
                      </m:acc>
                      <m:r>
                        <a:rPr lang="en-US" altLang="zh-TW" b="0" i="1" smtClean="0">
                          <a:latin typeface="Cambria Math" panose="02040503050406030204" pitchFamily="18" charset="0"/>
                          <a:ea typeface="Cambria Math"/>
                        </a:rPr>
                        <m:t>=</m:t>
                      </m:r>
                      <m:d>
                        <m:dPr>
                          <m:ctrlPr>
                            <a:rPr lang="zh-CN" altLang="en-US" i="1" dirty="0" smtClean="0">
                              <a:latin typeface="Cambria Math" panose="02040503050406030204" pitchFamily="18" charset="0"/>
                              <a:ea typeface="Cambria Math"/>
                            </a:rPr>
                          </m:ctrlPr>
                        </m:dPr>
                        <m:e>
                          <m:r>
                            <a:rPr lang="en-US" altLang="zh-TW" i="1">
                              <a:latin typeface="Cambria Math"/>
                              <a:ea typeface="Cambria Math"/>
                            </a:rPr>
                            <m:t>∆</m:t>
                          </m:r>
                          <m:r>
                            <a:rPr lang="en-US" altLang="zh-TW" i="1">
                              <a:latin typeface="Cambria Math"/>
                              <a:ea typeface="Cambria Math"/>
                            </a:rPr>
                            <m:t>𝑥</m:t>
                          </m:r>
                          <m:r>
                            <a:rPr lang="en-US" altLang="zh-TW" b="0" i="1" smtClean="0">
                              <a:latin typeface="Cambria Math" panose="02040503050406030204" pitchFamily="18" charset="0"/>
                              <a:ea typeface="Cambria Math"/>
                            </a:rPr>
                            <m:t>,</m:t>
                          </m:r>
                          <m:r>
                            <a:rPr lang="en-US" altLang="zh-TW" i="1">
                              <a:latin typeface="Cambria Math"/>
                              <a:ea typeface="Cambria Math"/>
                            </a:rPr>
                            <m:t>∆</m:t>
                          </m:r>
                          <m:r>
                            <a:rPr lang="en-US" altLang="zh-TW" i="1">
                              <a:latin typeface="Cambria Math"/>
                              <a:ea typeface="Cambria Math"/>
                            </a:rPr>
                            <m:t>𝑦</m:t>
                          </m:r>
                          <m:r>
                            <a:rPr lang="en-US" altLang="zh-TW" b="0" i="1" smtClean="0">
                              <a:latin typeface="Cambria Math" panose="02040503050406030204" pitchFamily="18" charset="0"/>
                              <a:ea typeface="Cambria Math"/>
                            </a:rPr>
                            <m:t>,</m:t>
                          </m:r>
                          <m:r>
                            <a:rPr lang="en-US" altLang="zh-TW" i="1">
                              <a:latin typeface="Cambria Math"/>
                              <a:ea typeface="Cambria Math"/>
                            </a:rPr>
                            <m:t>∆</m:t>
                          </m:r>
                          <m:r>
                            <a:rPr lang="en-US" altLang="zh-TW" i="1">
                              <a:latin typeface="Cambria Math"/>
                              <a:ea typeface="Cambria Math"/>
                            </a:rPr>
                            <m:t>𝑧</m:t>
                          </m:r>
                        </m:e>
                      </m:d>
                    </m:oMath>
                  </m:oMathPara>
                </a14:m>
                <a:endParaRPr lang="zh-CN" altLang="en-US" i="1" dirty="0"/>
              </a:p>
            </p:txBody>
          </p:sp>
        </mc:Choice>
        <mc:Fallback xmlns="">
          <p:sp>
            <p:nvSpPr>
              <p:cNvPr id="21" name="文字方塊 20">
                <a:extLst>
                  <a:ext uri="{FF2B5EF4-FFF2-40B4-BE49-F238E27FC236}">
                    <a16:creationId xmlns:a16="http://schemas.microsoft.com/office/drawing/2014/main" id="{8A25CC5C-D389-E04D-8AB8-FE2C323799ED}"/>
                  </a:ext>
                </a:extLst>
              </p:cNvPr>
              <p:cNvSpPr txBox="1">
                <a:spLocks noRot="1" noChangeAspect="1" noMove="1" noResize="1" noEditPoints="1" noAdjustHandles="1" noChangeArrowheads="1" noChangeShapeType="1" noTextEdit="1"/>
              </p:cNvSpPr>
              <p:nvPr/>
            </p:nvSpPr>
            <p:spPr>
              <a:xfrm>
                <a:off x="3639418" y="758760"/>
                <a:ext cx="1981202" cy="402931"/>
              </a:xfrm>
              <a:prstGeom prst="rect">
                <a:avLst/>
              </a:prstGeom>
              <a:blipFill>
                <a:blip r:embed="rId11"/>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字方塊 21">
                <a:extLst>
                  <a:ext uri="{FF2B5EF4-FFF2-40B4-BE49-F238E27FC236}">
                    <a16:creationId xmlns:a16="http://schemas.microsoft.com/office/drawing/2014/main" id="{ADB8D47E-CE6B-9C40-9D37-883685F8CFE0}"/>
                  </a:ext>
                </a:extLst>
              </p:cNvPr>
              <p:cNvSpPr txBox="1"/>
              <p:nvPr/>
            </p:nvSpPr>
            <p:spPr>
              <a:xfrm>
                <a:off x="741324" y="2754790"/>
                <a:ext cx="1981199" cy="982705"/>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b="0" i="1" smtClean="0">
                          <a:latin typeface="Cambria Math"/>
                          <a:ea typeface="Cambria Math"/>
                        </a:rPr>
                        <m:t>𝑉</m:t>
                      </m:r>
                      <m:r>
                        <a:rPr lang="en-US" altLang="zh-TW" b="0" i="1" smtClean="0">
                          <a:latin typeface="Cambria Math"/>
                        </a:rPr>
                        <m:t>=−</m:t>
                      </m:r>
                      <m:nary>
                        <m:naryPr>
                          <m:limLoc m:val="undOvr"/>
                          <m:ctrlPr>
                            <a:rPr lang="en-US" altLang="zh-TW" b="0" i="1" smtClean="0">
                              <a:latin typeface="Cambria Math" panose="02040503050406030204" pitchFamily="18" charset="0"/>
                            </a:rPr>
                          </m:ctrlPr>
                        </m:naryPr>
                        <m:sub>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𝑃</m:t>
                              </m:r>
                            </m:e>
                            <m:sub>
                              <m:r>
                                <a:rPr lang="en-US" altLang="zh-TW" b="0" i="1" smtClean="0">
                                  <a:latin typeface="Cambria Math" panose="02040503050406030204" pitchFamily="18" charset="0"/>
                                </a:rPr>
                                <m:t>1</m:t>
                              </m:r>
                            </m:sub>
                          </m:sSub>
                        </m:sub>
                        <m:sup>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𝑃</m:t>
                              </m:r>
                            </m:e>
                            <m:sub>
                              <m:r>
                                <a:rPr lang="en-US" altLang="zh-TW" b="0" i="1" smtClean="0">
                                  <a:latin typeface="Cambria Math" panose="02040503050406030204" pitchFamily="18" charset="0"/>
                                </a:rPr>
                                <m:t>2</m:t>
                              </m:r>
                            </m:sub>
                          </m:sSub>
                        </m:sup>
                        <m:e>
                          <m:acc>
                            <m:accPr>
                              <m:chr m:val="⃗"/>
                              <m:ctrlPr>
                                <a:rPr lang="en-US" altLang="zh-TW" b="0" i="1" smtClean="0">
                                  <a:latin typeface="Cambria Math" panose="02040503050406030204" pitchFamily="18" charset="0"/>
                                </a:rPr>
                              </m:ctrlPr>
                            </m:accPr>
                            <m:e>
                              <m:r>
                                <a:rPr lang="en-US" altLang="zh-TW" b="0" i="1" smtClean="0">
                                  <a:latin typeface="Cambria Math"/>
                                </a:rPr>
                                <m:t>𝐸</m:t>
                              </m:r>
                            </m:e>
                          </m:acc>
                          <m:r>
                            <a:rPr lang="en-US" altLang="zh-TW" i="1" smtClean="0">
                              <a:latin typeface="Cambria Math"/>
                              <a:ea typeface="Cambria Math"/>
                            </a:rPr>
                            <m:t>∙</m:t>
                          </m:r>
                          <m:r>
                            <a:rPr lang="en-US" altLang="zh-TW" b="0" i="1" smtClean="0">
                              <a:latin typeface="Cambria Math"/>
                              <a:ea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𝑠</m:t>
                              </m:r>
                            </m:e>
                          </m:acc>
                        </m:e>
                      </m:nary>
                    </m:oMath>
                  </m:oMathPara>
                </a14:m>
                <a:endParaRPr lang="zh-CN" altLang="en-US" i="1" dirty="0"/>
              </a:p>
            </p:txBody>
          </p:sp>
        </mc:Choice>
        <mc:Fallback xmlns="">
          <p:sp>
            <p:nvSpPr>
              <p:cNvPr id="22" name="文字方塊 21">
                <a:extLst>
                  <a:ext uri="{FF2B5EF4-FFF2-40B4-BE49-F238E27FC236}">
                    <a16:creationId xmlns:a16="http://schemas.microsoft.com/office/drawing/2014/main" id="{ADB8D47E-CE6B-9C40-9D37-883685F8CFE0}"/>
                  </a:ext>
                </a:extLst>
              </p:cNvPr>
              <p:cNvSpPr txBox="1">
                <a:spLocks noRot="1" noChangeAspect="1" noMove="1" noResize="1" noEditPoints="1" noAdjustHandles="1" noChangeArrowheads="1" noChangeShapeType="1" noTextEdit="1"/>
              </p:cNvSpPr>
              <p:nvPr/>
            </p:nvSpPr>
            <p:spPr>
              <a:xfrm>
                <a:off x="741324" y="2754790"/>
                <a:ext cx="1981199" cy="982705"/>
              </a:xfrm>
              <a:prstGeom prst="rect">
                <a:avLst/>
              </a:prstGeom>
              <a:blipFill>
                <a:blip r:embed="rId12"/>
                <a:stretch>
                  <a:fillRect t="-97468" r="-637" b="-149367"/>
                </a:stretch>
              </a:blipFill>
            </p:spPr>
            <p:txBody>
              <a:bodyPr/>
              <a:lstStyle/>
              <a:p>
                <a:r>
                  <a:rPr lang="en-US">
                    <a:noFill/>
                  </a:rPr>
                  <a:t> </a:t>
                </a:r>
              </a:p>
            </p:txBody>
          </p:sp>
        </mc:Fallback>
      </mc:AlternateContent>
      <p:sp>
        <p:nvSpPr>
          <p:cNvPr id="6" name="文字方塊 2">
            <a:extLst>
              <a:ext uri="{FF2B5EF4-FFF2-40B4-BE49-F238E27FC236}">
                <a16:creationId xmlns:a16="http://schemas.microsoft.com/office/drawing/2014/main" id="{8790669A-83DF-EAF5-DB77-12DA04C952CC}"/>
              </a:ext>
            </a:extLst>
          </p:cNvPr>
          <p:cNvSpPr txBox="1">
            <a:spLocks noChangeArrowheads="1"/>
          </p:cNvSpPr>
          <p:nvPr/>
        </p:nvSpPr>
        <p:spPr bwMode="auto">
          <a:xfrm>
            <a:off x="746553" y="1999674"/>
            <a:ext cx="53302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兩點間的電位差：</a:t>
            </a:r>
          </a:p>
        </p:txBody>
      </p:sp>
      <mc:AlternateContent xmlns:mc="http://schemas.openxmlformats.org/markup-compatibility/2006" xmlns:a14="http://schemas.microsoft.com/office/drawing/2010/main">
        <mc:Choice Requires="a14">
          <p:sp>
            <p:nvSpPr>
              <p:cNvPr id="4" name="文字方塊 2">
                <a:extLst>
                  <a:ext uri="{FF2B5EF4-FFF2-40B4-BE49-F238E27FC236}">
                    <a16:creationId xmlns:a16="http://schemas.microsoft.com/office/drawing/2014/main" id="{C5F74039-57AE-3D0A-9AFB-DB41589B3524}"/>
                  </a:ext>
                </a:extLst>
              </p:cNvPr>
              <p:cNvSpPr txBox="1">
                <a:spLocks noChangeArrowheads="1"/>
              </p:cNvSpPr>
              <p:nvPr/>
            </p:nvSpPr>
            <p:spPr bwMode="auto">
              <a:xfrm>
                <a:off x="741324" y="1570452"/>
                <a:ext cx="5761667"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dirty="0">
                    <a:latin typeface="Times New Roman" panose="02020603050405020304" pitchFamily="18" charset="0"/>
                    <a:cs typeface="Times New Roman" panose="02020603050405020304" pitchFamily="18" charset="0"/>
                  </a:rPr>
                  <a:t>Since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𝑃</m:t>
                        </m:r>
                      </m:e>
                      <m:sub>
                        <m:r>
                          <a:rPr lang="en-US" altLang="zh-TW" i="1">
                            <a:latin typeface="Cambria Math"/>
                          </a:rPr>
                          <m:t>1</m:t>
                        </m:r>
                      </m:sub>
                    </m:sSub>
                    <m:r>
                      <a:rPr lang="en-US" altLang="zh-TW" b="0" i="0"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𝑃</m:t>
                        </m:r>
                      </m:e>
                      <m:sub>
                        <m:r>
                          <a:rPr lang="en-US" altLang="zh-TW" i="1">
                            <a:latin typeface="Cambria Math"/>
                          </a:rPr>
                          <m:t>2</m:t>
                        </m:r>
                      </m:sub>
                    </m:sSub>
                  </m:oMath>
                </a14:m>
                <a:r>
                  <a:rPr lang="en-US" altLang="zh-TW" dirty="0">
                    <a:latin typeface="Times New Roman" panose="02020603050405020304" pitchFamily="18" charset="0"/>
                    <a:cs typeface="Times New Roman" panose="02020603050405020304" pitchFamily="18" charset="0"/>
                  </a:rPr>
                  <a:t> are very close, </a:t>
                </a:r>
                <a14:m>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rPr>
                          <m:t>𝐸</m:t>
                        </m:r>
                      </m:e>
                    </m:acc>
                  </m:oMath>
                </a14:m>
                <a:r>
                  <a:rPr lang="en-US" altLang="zh-TW" dirty="0">
                    <a:latin typeface="Times New Roman" panose="02020603050405020304" pitchFamily="18" charset="0"/>
                    <a:cs typeface="Times New Roman" panose="02020603050405020304" pitchFamily="18" charset="0"/>
                  </a:rPr>
                  <a:t> does not change much.</a:t>
                </a:r>
                <a:endParaRPr lang="zh-TW" altLang="en-US" dirty="0">
                  <a:latin typeface="Times New Roman" panose="02020603050405020304" pitchFamily="18" charset="0"/>
                  <a:cs typeface="Times New Roman" panose="02020603050405020304" pitchFamily="18" charset="0"/>
                </a:endParaRPr>
              </a:p>
            </p:txBody>
          </p:sp>
        </mc:Choice>
        <mc:Fallback xmlns="">
          <p:sp>
            <p:nvSpPr>
              <p:cNvPr id="4" name="文字方塊 2">
                <a:extLst>
                  <a:ext uri="{FF2B5EF4-FFF2-40B4-BE49-F238E27FC236}">
                    <a16:creationId xmlns:a16="http://schemas.microsoft.com/office/drawing/2014/main" id="{C5F74039-57AE-3D0A-9AFB-DB41589B3524}"/>
                  </a:ext>
                </a:extLst>
              </p:cNvPr>
              <p:cNvSpPr txBox="1">
                <a:spLocks noRot="1" noChangeAspect="1" noMove="1" noResize="1" noEditPoints="1" noAdjustHandles="1" noChangeArrowheads="1" noChangeShapeType="1" noTextEdit="1"/>
              </p:cNvSpPr>
              <p:nvPr/>
            </p:nvSpPr>
            <p:spPr bwMode="auto">
              <a:xfrm>
                <a:off x="741324" y="1570452"/>
                <a:ext cx="5761667" cy="402931"/>
              </a:xfrm>
              <a:prstGeom prst="rect">
                <a:avLst/>
              </a:prstGeom>
              <a:blipFill>
                <a:blip r:embed="rId13"/>
                <a:stretch>
                  <a:fillRect l="-879"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 name="TextBox 7">
            <a:extLst>
              <a:ext uri="{FF2B5EF4-FFF2-40B4-BE49-F238E27FC236}">
                <a16:creationId xmlns:a16="http://schemas.microsoft.com/office/drawing/2014/main" id="{E51FB03F-AF8C-C933-E5E8-A691C9B05C98}"/>
              </a:ext>
            </a:extLst>
          </p:cNvPr>
          <p:cNvSpPr txBox="1"/>
          <p:nvPr/>
        </p:nvSpPr>
        <p:spPr>
          <a:xfrm>
            <a:off x="725644" y="2367019"/>
            <a:ext cx="5284900" cy="369332"/>
          </a:xfrm>
          <a:prstGeom prst="rect">
            <a:avLst/>
          </a:prstGeom>
          <a:noFill/>
        </p:spPr>
        <p:txBody>
          <a:bodyPr wrap="square">
            <a:spAutoFit/>
          </a:bodyPr>
          <a:lstStyle/>
          <a:p>
            <a:r>
              <a:rPr lang="en-US" dirty="0">
                <a:latin typeface="Times New Roman" panose="02020603050405020304" pitchFamily="18" charset="0"/>
              </a:rPr>
              <a:t>Electric potential difference between two points equals </a:t>
            </a:r>
            <a:endParaRPr lang="en-US" dirty="0"/>
          </a:p>
        </p:txBody>
      </p:sp>
      <p:sp>
        <p:nvSpPr>
          <p:cNvPr id="9" name="TextBox 8">
            <a:extLst>
              <a:ext uri="{FF2B5EF4-FFF2-40B4-BE49-F238E27FC236}">
                <a16:creationId xmlns:a16="http://schemas.microsoft.com/office/drawing/2014/main" id="{EDCA1A97-5EDE-03C0-B0B6-3725CE92015A}"/>
              </a:ext>
            </a:extLst>
          </p:cNvPr>
          <p:cNvSpPr txBox="1"/>
          <p:nvPr/>
        </p:nvSpPr>
        <p:spPr>
          <a:xfrm>
            <a:off x="741325" y="4168881"/>
            <a:ext cx="8261102" cy="369332"/>
          </a:xfrm>
          <a:prstGeom prst="rect">
            <a:avLst/>
          </a:prstGeom>
          <a:noFill/>
        </p:spPr>
        <p:txBody>
          <a:bodyPr wrap="square" rtlCol="0">
            <a:spAutoFit/>
          </a:bodyPr>
          <a:lstStyle/>
          <a:p>
            <a:pPr algn="l"/>
            <a:r>
              <a:rPr lang="en-US" dirty="0">
                <a:latin typeface="Times New Roman" panose="02020603050405020304" pitchFamily="18" charset="0"/>
              </a:rPr>
              <a:t>Multivariable function difference can be written in terms of partial derivatives.</a:t>
            </a:r>
          </a:p>
        </p:txBody>
      </p:sp>
      <p:sp>
        <p:nvSpPr>
          <p:cNvPr id="18" name="TextBox 17">
            <a:extLst>
              <a:ext uri="{FF2B5EF4-FFF2-40B4-BE49-F238E27FC236}">
                <a16:creationId xmlns:a16="http://schemas.microsoft.com/office/drawing/2014/main" id="{4C1A1071-5575-21F7-B531-291333F995AA}"/>
              </a:ext>
            </a:extLst>
          </p:cNvPr>
          <p:cNvSpPr txBox="1"/>
          <p:nvPr/>
        </p:nvSpPr>
        <p:spPr>
          <a:xfrm>
            <a:off x="741324" y="5598434"/>
            <a:ext cx="4049568" cy="369332"/>
          </a:xfrm>
          <a:prstGeom prst="rect">
            <a:avLst/>
          </a:prstGeom>
          <a:noFill/>
        </p:spPr>
        <p:txBody>
          <a:bodyPr wrap="square" rtlCol="0">
            <a:spAutoFit/>
          </a:bodyPr>
          <a:lstStyle/>
          <a:p>
            <a:pPr algn="l"/>
            <a:r>
              <a:rPr lang="en-US" dirty="0">
                <a:latin typeface="Times New Roman" panose="02020603050405020304" pitchFamily="18" charset="0"/>
              </a:rPr>
              <a:t>Comparing the tow formula, we find:</a:t>
            </a:r>
          </a:p>
        </p:txBody>
      </p:sp>
      <p:cxnSp>
        <p:nvCxnSpPr>
          <p:cNvPr id="24" name="Straight Arrow Connector 23">
            <a:extLst>
              <a:ext uri="{FF2B5EF4-FFF2-40B4-BE49-F238E27FC236}">
                <a16:creationId xmlns:a16="http://schemas.microsoft.com/office/drawing/2014/main" id="{105ED9FC-4212-7302-4383-7E25CB401A0E}"/>
              </a:ext>
            </a:extLst>
          </p:cNvPr>
          <p:cNvCxnSpPr/>
          <p:nvPr/>
        </p:nvCxnSpPr>
        <p:spPr>
          <a:xfrm flipV="1">
            <a:off x="1731923" y="3352800"/>
            <a:ext cx="2763877" cy="1295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22E634F-A21B-F719-2F04-8832A7B838DC}"/>
              </a:ext>
            </a:extLst>
          </p:cNvPr>
          <p:cNvCxnSpPr/>
          <p:nvPr/>
        </p:nvCxnSpPr>
        <p:spPr>
          <a:xfrm flipV="1">
            <a:off x="3292950" y="3348121"/>
            <a:ext cx="2763877" cy="1295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7B9BABD-048D-F8CC-FD1F-D3D58A420F69}"/>
              </a:ext>
            </a:extLst>
          </p:cNvPr>
          <p:cNvCxnSpPr/>
          <p:nvPr/>
        </p:nvCxnSpPr>
        <p:spPr>
          <a:xfrm flipV="1">
            <a:off x="2563199" y="3334938"/>
            <a:ext cx="2763877" cy="1295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5A9A207-7B2C-03D5-9E61-311C3367461B}"/>
              </a:ext>
            </a:extLst>
          </p:cNvPr>
          <p:cNvSpPr txBox="1"/>
          <p:nvPr/>
        </p:nvSpPr>
        <p:spPr>
          <a:xfrm>
            <a:off x="717019" y="6455294"/>
            <a:ext cx="7086600"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rPr>
              <a:t>The three partial derivatives are indeed components of a vector. </a:t>
            </a:r>
          </a:p>
        </p:txBody>
      </p:sp>
    </p:spTree>
    <p:extLst>
      <p:ext uri="{BB962C8B-B14F-4D97-AF65-F5344CB8AC3E}">
        <p14:creationId xmlns:p14="http://schemas.microsoft.com/office/powerpoint/2010/main" val="190227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534"/>
                                        </p:tgtEl>
                                        <p:attrNameLst>
                                          <p:attrName>style.visibility</p:attrName>
                                        </p:attrNameLst>
                                      </p:cBhvr>
                                      <p:to>
                                        <p:strVal val="visible"/>
                                      </p:to>
                                    </p:set>
                                    <p:anim calcmode="lin" valueType="num">
                                      <p:cBhvr additive="base">
                                        <p:cTn id="33" dur="500" fill="hold"/>
                                        <p:tgtEl>
                                          <p:spTgt spid="22534"/>
                                        </p:tgtEl>
                                        <p:attrNameLst>
                                          <p:attrName>ppt_x</p:attrName>
                                        </p:attrNameLst>
                                      </p:cBhvr>
                                      <p:tavLst>
                                        <p:tav tm="0">
                                          <p:val>
                                            <p:strVal val="#ppt_x"/>
                                          </p:val>
                                        </p:tav>
                                        <p:tav tm="100000">
                                          <p:val>
                                            <p:strVal val="#ppt_x"/>
                                          </p:val>
                                        </p:tav>
                                      </p:tavLst>
                                    </p:anim>
                                    <p:anim calcmode="lin" valueType="num">
                                      <p:cBhvr additive="base">
                                        <p:cTn id="34" dur="500" fill="hold"/>
                                        <p:tgtEl>
                                          <p:spTgt spid="2253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2538"/>
                                        </p:tgtEl>
                                        <p:attrNameLst>
                                          <p:attrName>style.visibility</p:attrName>
                                        </p:attrNameLst>
                                      </p:cBhvr>
                                      <p:to>
                                        <p:strVal val="visible"/>
                                      </p:to>
                                    </p:set>
                                    <p:anim calcmode="lin" valueType="num">
                                      <p:cBhvr additive="base">
                                        <p:cTn id="47" dur="500" fill="hold"/>
                                        <p:tgtEl>
                                          <p:spTgt spid="22538"/>
                                        </p:tgtEl>
                                        <p:attrNameLst>
                                          <p:attrName>ppt_x</p:attrName>
                                        </p:attrNameLst>
                                      </p:cBhvr>
                                      <p:tavLst>
                                        <p:tav tm="0">
                                          <p:val>
                                            <p:strVal val="#ppt_x"/>
                                          </p:val>
                                        </p:tav>
                                        <p:tav tm="100000">
                                          <p:val>
                                            <p:strVal val="#ppt_x"/>
                                          </p:val>
                                        </p:tav>
                                      </p:tavLst>
                                    </p:anim>
                                    <p:anim calcmode="lin" valueType="num">
                                      <p:cBhvr additive="base">
                                        <p:cTn id="48" dur="500" fill="hold"/>
                                        <p:tgtEl>
                                          <p:spTgt spid="2253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additive="base">
                                        <p:cTn id="75" dur="500" fill="hold"/>
                                        <p:tgtEl>
                                          <p:spTgt spid="17"/>
                                        </p:tgtEl>
                                        <p:attrNameLst>
                                          <p:attrName>ppt_x</p:attrName>
                                        </p:attrNameLst>
                                      </p:cBhvr>
                                      <p:tavLst>
                                        <p:tav tm="0">
                                          <p:val>
                                            <p:strVal val="#ppt_x"/>
                                          </p:val>
                                        </p:tav>
                                        <p:tav tm="100000">
                                          <p:val>
                                            <p:strVal val="#ppt_x"/>
                                          </p:val>
                                        </p:tav>
                                      </p:tavLst>
                                    </p:anim>
                                    <p:anim calcmode="lin" valueType="num">
                                      <p:cBhvr additive="base">
                                        <p:cTn id="7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
                                        </p:tgtEl>
                                        <p:attrNameLst>
                                          <p:attrName>style.visibility</p:attrName>
                                        </p:attrNameLst>
                                      </p:cBhvr>
                                      <p:to>
                                        <p:strVal val="visible"/>
                                      </p:to>
                                    </p:set>
                                    <p:anim calcmode="lin" valueType="num">
                                      <p:cBhvr additive="base">
                                        <p:cTn id="81" dur="500" fill="hold"/>
                                        <p:tgtEl>
                                          <p:spTgt spid="3"/>
                                        </p:tgtEl>
                                        <p:attrNameLst>
                                          <p:attrName>ppt_x</p:attrName>
                                        </p:attrNameLst>
                                      </p:cBhvr>
                                      <p:tavLst>
                                        <p:tav tm="0">
                                          <p:val>
                                            <p:strVal val="#ppt_x"/>
                                          </p:val>
                                        </p:tav>
                                        <p:tav tm="100000">
                                          <p:val>
                                            <p:strVal val="#ppt_x"/>
                                          </p:val>
                                        </p:tav>
                                      </p:tavLst>
                                    </p:anim>
                                    <p:anim calcmode="lin" valueType="num">
                                      <p:cBhvr additive="base">
                                        <p:cTn id="82" dur="500" fill="hold"/>
                                        <p:tgtEl>
                                          <p:spTgt spid="3"/>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additive="base">
                                        <p:cTn id="85" dur="500" fill="hold"/>
                                        <p:tgtEl>
                                          <p:spTgt spid="19"/>
                                        </p:tgtEl>
                                        <p:attrNameLst>
                                          <p:attrName>ppt_x</p:attrName>
                                        </p:attrNameLst>
                                      </p:cBhvr>
                                      <p:tavLst>
                                        <p:tav tm="0">
                                          <p:val>
                                            <p:strVal val="#ppt_x"/>
                                          </p:val>
                                        </p:tav>
                                        <p:tav tm="100000">
                                          <p:val>
                                            <p:strVal val="#ppt_x"/>
                                          </p:val>
                                        </p:tav>
                                      </p:tavLst>
                                    </p:anim>
                                    <p:anim calcmode="lin" valueType="num">
                                      <p:cBhvr additive="base">
                                        <p:cTn id="86" dur="500" fill="hold"/>
                                        <p:tgtEl>
                                          <p:spTgt spid="19"/>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500" fill="hold"/>
                                        <p:tgtEl>
                                          <p:spTgt spid="27"/>
                                        </p:tgtEl>
                                        <p:attrNameLst>
                                          <p:attrName>ppt_x</p:attrName>
                                        </p:attrNameLst>
                                      </p:cBhvr>
                                      <p:tavLst>
                                        <p:tav tm="0">
                                          <p:val>
                                            <p:strVal val="#ppt_x"/>
                                          </p:val>
                                        </p:tav>
                                        <p:tav tm="100000">
                                          <p:val>
                                            <p:strVal val="#ppt_x"/>
                                          </p:val>
                                        </p:tav>
                                      </p:tavLst>
                                    </p:anim>
                                    <p:anim calcmode="lin" valueType="num">
                                      <p:cBhvr additive="base">
                                        <p:cTn id="9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P spid="22538" grpId="0"/>
      <p:bldP spid="11" grpId="0" animBg="1"/>
      <p:bldP spid="14" grpId="0" animBg="1"/>
      <p:bldP spid="15" grpId="0" animBg="1"/>
      <p:bldP spid="16" grpId="0" animBg="1"/>
      <p:bldP spid="17" grpId="0" animBg="1"/>
      <p:bldP spid="19" grpId="0" animBg="1"/>
      <p:bldP spid="20" grpId="0"/>
      <p:bldP spid="3" grpId="0"/>
      <p:bldP spid="22" grpId="0" animBg="1"/>
      <p:bldP spid="6" grpId="0"/>
      <p:bldP spid="4" grpId="0"/>
      <p:bldP spid="8" grpId="0"/>
      <p:bldP spid="9" grpId="0"/>
      <p:bldP spid="18"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FF2AF-5483-15B4-44C1-961464420BF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文字方塊 13">
                <a:extLst>
                  <a:ext uri="{FF2B5EF4-FFF2-40B4-BE49-F238E27FC236}">
                    <a16:creationId xmlns:a16="http://schemas.microsoft.com/office/drawing/2014/main" id="{84417C3A-C3B8-1E52-CDD0-F51DF6E78720}"/>
                  </a:ext>
                </a:extLst>
              </p:cNvPr>
              <p:cNvSpPr txBox="1"/>
              <p:nvPr/>
            </p:nvSpPr>
            <p:spPr bwMode="auto">
              <a:xfrm>
                <a:off x="914753" y="392391"/>
                <a:ext cx="2296463"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p>
                        <m:sSupPr>
                          <m:ctrlPr>
                            <a:rPr lang="en-US" altLang="zh-TW" sz="1800" i="1" smtClean="0">
                              <a:latin typeface="Cambria Math" panose="02040503050406030204" pitchFamily="18" charset="0"/>
                              <a:ea typeface="Cambria Math"/>
                            </a:rPr>
                          </m:ctrlPr>
                        </m:sSupPr>
                        <m:e>
                          <m:r>
                            <a:rPr lang="en-US" altLang="zh-TW" sz="1800" i="1" smtClean="0">
                              <a:latin typeface="Cambria Math" panose="02040503050406030204" pitchFamily="18" charset="0"/>
                              <a:ea typeface="Cambria Math" panose="02040503050406030204" pitchFamily="18" charset="0"/>
                            </a:rPr>
                            <m:t>𝜔</m:t>
                          </m:r>
                        </m:e>
                        <m:sup>
                          <m:r>
                            <a:rPr lang="en-US" altLang="zh-TW" sz="1800" b="0" i="1" smtClean="0">
                              <a:latin typeface="Cambria Math" panose="02040503050406030204" pitchFamily="18" charset="0"/>
                              <a:ea typeface="Cambria Math"/>
                            </a:rPr>
                            <m:t>2</m:t>
                          </m:r>
                        </m:sup>
                      </m:sSup>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oMath>
                  </m:oMathPara>
                </a14:m>
                <a:endParaRPr kumimoji="1" lang="zh-TW" altLang="en-US" sz="1800" dirty="0">
                  <a:latin typeface="Times New Roman" panose="02020603050405020304" pitchFamily="18" charset="0"/>
                </a:endParaRPr>
              </a:p>
            </p:txBody>
          </p:sp>
        </mc:Choice>
        <mc:Fallback xmlns="">
          <p:sp>
            <p:nvSpPr>
              <p:cNvPr id="24" name="文字方塊 13">
                <a:extLst>
                  <a:ext uri="{FF2B5EF4-FFF2-40B4-BE49-F238E27FC236}">
                    <a16:creationId xmlns:a16="http://schemas.microsoft.com/office/drawing/2014/main" id="{84417C3A-C3B8-1E52-CDD0-F51DF6E78720}"/>
                  </a:ext>
                </a:extLst>
              </p:cNvPr>
              <p:cNvSpPr txBox="1">
                <a:spLocks noRot="1" noChangeAspect="1" noMove="1" noResize="1" noEditPoints="1" noAdjustHandles="1" noChangeArrowheads="1" noChangeShapeType="1" noTextEdit="1"/>
              </p:cNvSpPr>
              <p:nvPr/>
            </p:nvSpPr>
            <p:spPr bwMode="auto">
              <a:xfrm>
                <a:off x="914753" y="392391"/>
                <a:ext cx="2296463" cy="282450"/>
              </a:xfrm>
              <a:prstGeom prst="rect">
                <a:avLst/>
              </a:prstGeom>
              <a:blipFill>
                <a:blip r:embed="rId2"/>
                <a:stretch>
                  <a:fillRect l="-2210" b="-1666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13">
                <a:extLst>
                  <a:ext uri="{FF2B5EF4-FFF2-40B4-BE49-F238E27FC236}">
                    <a16:creationId xmlns:a16="http://schemas.microsoft.com/office/drawing/2014/main" id="{4238CCA8-A042-0E62-802A-8CB31772244E}"/>
                  </a:ext>
                </a:extLst>
              </p:cNvPr>
              <p:cNvSpPr txBox="1"/>
              <p:nvPr/>
            </p:nvSpPr>
            <p:spPr bwMode="auto">
              <a:xfrm>
                <a:off x="920615" y="810610"/>
                <a:ext cx="2474908"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p>
                        <m:sSupPr>
                          <m:ctrlPr>
                            <a:rPr lang="en-US" altLang="zh-TW" sz="1800" i="1" smtClean="0">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25" name="文字方塊 13">
                <a:extLst>
                  <a:ext uri="{FF2B5EF4-FFF2-40B4-BE49-F238E27FC236}">
                    <a16:creationId xmlns:a16="http://schemas.microsoft.com/office/drawing/2014/main" id="{4238CCA8-A042-0E62-802A-8CB31772244E}"/>
                  </a:ext>
                </a:extLst>
              </p:cNvPr>
              <p:cNvSpPr txBox="1">
                <a:spLocks noRot="1" noChangeAspect="1" noMove="1" noResize="1" noEditPoints="1" noAdjustHandles="1" noChangeArrowheads="1" noChangeShapeType="1" noTextEdit="1"/>
              </p:cNvSpPr>
              <p:nvPr/>
            </p:nvSpPr>
            <p:spPr bwMode="auto">
              <a:xfrm>
                <a:off x="920615" y="810610"/>
                <a:ext cx="2474908" cy="282450"/>
              </a:xfrm>
              <a:prstGeom prst="rect">
                <a:avLst/>
              </a:prstGeom>
              <a:blipFill>
                <a:blip r:embed="rId3"/>
                <a:stretch>
                  <a:fillRect b="-2173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13">
                <a:extLst>
                  <a:ext uri="{FF2B5EF4-FFF2-40B4-BE49-F238E27FC236}">
                    <a16:creationId xmlns:a16="http://schemas.microsoft.com/office/drawing/2014/main" id="{014C1A3F-F1BE-3DB3-BAC6-9C3193F9A6F1}"/>
                  </a:ext>
                </a:extLst>
              </p:cNvPr>
              <p:cNvSpPr txBox="1"/>
              <p:nvPr/>
            </p:nvSpPr>
            <p:spPr bwMode="auto">
              <a:xfrm>
                <a:off x="920757" y="1642947"/>
                <a:ext cx="2661754"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13" name="文字方塊 13">
                <a:extLst>
                  <a:ext uri="{FF2B5EF4-FFF2-40B4-BE49-F238E27FC236}">
                    <a16:creationId xmlns:a16="http://schemas.microsoft.com/office/drawing/2014/main" id="{014C1A3F-F1BE-3DB3-BAC6-9C3193F9A6F1}"/>
                  </a:ext>
                </a:extLst>
              </p:cNvPr>
              <p:cNvSpPr txBox="1">
                <a:spLocks noRot="1" noChangeAspect="1" noMove="1" noResize="1" noEditPoints="1" noAdjustHandles="1" noChangeArrowheads="1" noChangeShapeType="1" noTextEdit="1"/>
              </p:cNvSpPr>
              <p:nvPr/>
            </p:nvSpPr>
            <p:spPr bwMode="auto">
              <a:xfrm>
                <a:off x="920757" y="1642947"/>
                <a:ext cx="2661754" cy="282450"/>
              </a:xfrm>
              <a:prstGeom prst="rect">
                <a:avLst/>
              </a:prstGeom>
              <a:blipFill>
                <a:blip r:embed="rId4"/>
                <a:stretch>
                  <a:fillRect r="-1422"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E06AB1AF-B45C-2495-4BE2-7473878288D9}"/>
                  </a:ext>
                </a:extLst>
              </p:cNvPr>
              <p:cNvSpPr txBox="1"/>
              <p:nvPr/>
            </p:nvSpPr>
            <p:spPr bwMode="auto">
              <a:xfrm>
                <a:off x="914753" y="2027778"/>
                <a:ext cx="2834879"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14" name="文字方塊 13">
                <a:extLst>
                  <a:ext uri="{FF2B5EF4-FFF2-40B4-BE49-F238E27FC236}">
                    <a16:creationId xmlns:a16="http://schemas.microsoft.com/office/drawing/2014/main" id="{E06AB1AF-B45C-2495-4BE2-7473878288D9}"/>
                  </a:ext>
                </a:extLst>
              </p:cNvPr>
              <p:cNvSpPr txBox="1">
                <a:spLocks noRot="1" noChangeAspect="1" noMove="1" noResize="1" noEditPoints="1" noAdjustHandles="1" noChangeArrowheads="1" noChangeShapeType="1" noTextEdit="1"/>
              </p:cNvSpPr>
              <p:nvPr/>
            </p:nvSpPr>
            <p:spPr bwMode="auto">
              <a:xfrm>
                <a:off x="914753" y="2027778"/>
                <a:ext cx="2834879" cy="282450"/>
              </a:xfrm>
              <a:prstGeom prst="rect">
                <a:avLst/>
              </a:prstGeom>
              <a:blipFill>
                <a:blip r:embed="rId5"/>
                <a:stretch>
                  <a:fillRect r="-1339" b="-17391"/>
                </a:stretch>
              </a:blipFill>
              <a:ln w="9525">
                <a:noFill/>
                <a:miter lim="800000"/>
                <a:headEnd/>
                <a:tailEnd/>
              </a:ln>
            </p:spPr>
            <p:txBody>
              <a:bodyPr/>
              <a:lstStyle/>
              <a:p>
                <a:r>
                  <a:rPr lang="en-US">
                    <a:noFill/>
                  </a:rPr>
                  <a:t> </a:t>
                </a:r>
              </a:p>
            </p:txBody>
          </p:sp>
        </mc:Fallback>
      </mc:AlternateContent>
      <p:sp>
        <p:nvSpPr>
          <p:cNvPr id="17" name="TextBox 16">
            <a:extLst>
              <a:ext uri="{FF2B5EF4-FFF2-40B4-BE49-F238E27FC236}">
                <a16:creationId xmlns:a16="http://schemas.microsoft.com/office/drawing/2014/main" id="{8812314A-2366-7401-9790-B86DEF5C66F0}"/>
              </a:ext>
            </a:extLst>
          </p:cNvPr>
          <p:cNvSpPr txBox="1"/>
          <p:nvPr/>
        </p:nvSpPr>
        <p:spPr>
          <a:xfrm>
            <a:off x="877150" y="1174150"/>
            <a:ext cx="59436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Move all the terms to the left-hand side.</a:t>
            </a:r>
          </a:p>
        </p:txBody>
      </p:sp>
      <mc:AlternateContent xmlns:mc="http://schemas.openxmlformats.org/markup-compatibility/2006" xmlns:a14="http://schemas.microsoft.com/office/drawing/2010/main">
        <mc:Choice Requires="a14">
          <p:sp>
            <p:nvSpPr>
              <p:cNvPr id="27" name="文字方塊 13">
                <a:extLst>
                  <a:ext uri="{FF2B5EF4-FFF2-40B4-BE49-F238E27FC236}">
                    <a16:creationId xmlns:a16="http://schemas.microsoft.com/office/drawing/2014/main" id="{847D01F1-B69A-AE54-0333-9BC841A445C4}"/>
                  </a:ext>
                </a:extLst>
              </p:cNvPr>
              <p:cNvSpPr txBox="1"/>
              <p:nvPr/>
            </p:nvSpPr>
            <p:spPr bwMode="auto">
              <a:xfrm>
                <a:off x="908038" y="3618103"/>
                <a:ext cx="2794483" cy="61625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sz="1800" i="1" smtClean="0">
                              <a:latin typeface="Cambria Math" panose="02040503050406030204" pitchFamily="18" charset="0"/>
                            </a:rPr>
                          </m:ctrlPr>
                        </m:dPr>
                        <m:e>
                          <m:m>
                            <m:mPr>
                              <m:mcs>
                                <m:mc>
                                  <m:mcPr>
                                    <m:count m:val="2"/>
                                    <m:mcJc m:val="center"/>
                                  </m:mcPr>
                                </m:mc>
                              </m:mcs>
                              <m:ctrlPr>
                                <a:rPr lang="en-US" altLang="zh-TW" sz="1800" i="1" smtClean="0">
                                  <a:latin typeface="Cambria Math" panose="02040503050406030204" pitchFamily="18" charset="0"/>
                                </a:rPr>
                              </m:ctrlPr>
                            </m:mPr>
                            <m:m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i="1">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e>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r>
                              <m:e>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i="1">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e>
                            </m:mr>
                          </m:m>
                        </m:e>
                      </m:d>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27" name="文字方塊 13">
                <a:extLst>
                  <a:ext uri="{FF2B5EF4-FFF2-40B4-BE49-F238E27FC236}">
                    <a16:creationId xmlns:a16="http://schemas.microsoft.com/office/drawing/2014/main" id="{847D01F1-B69A-AE54-0333-9BC841A445C4}"/>
                  </a:ext>
                </a:extLst>
              </p:cNvPr>
              <p:cNvSpPr txBox="1">
                <a:spLocks noRot="1" noChangeAspect="1" noMove="1" noResize="1" noEditPoints="1" noAdjustHandles="1" noChangeArrowheads="1" noChangeShapeType="1" noTextEdit="1"/>
              </p:cNvSpPr>
              <p:nvPr/>
            </p:nvSpPr>
            <p:spPr bwMode="auto">
              <a:xfrm>
                <a:off x="908038" y="3618103"/>
                <a:ext cx="2794483" cy="616259"/>
              </a:xfrm>
              <a:prstGeom prst="rect">
                <a:avLst/>
              </a:prstGeom>
              <a:blipFill>
                <a:blip r:embed="rId6"/>
                <a:stretch>
                  <a:fillRect t="-2041" r="-1357" b="-408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0822D856-9542-6DB6-4E83-5A710F8206FA}"/>
                  </a:ext>
                </a:extLst>
              </p:cNvPr>
              <p:cNvSpPr txBox="1"/>
              <p:nvPr/>
            </p:nvSpPr>
            <p:spPr bwMode="auto">
              <a:xfrm>
                <a:off x="883663" y="4724158"/>
                <a:ext cx="73840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zh-TW" altLang="en-US" sz="1800" dirty="0">
                    <a:solidFill>
                      <a:srgbClr val="FF0000"/>
                    </a:solidFill>
                    <a:latin typeface="Times New Roman" panose="02020603050405020304" pitchFamily="18" charset="0"/>
                  </a:rPr>
                  <a:t>未知數</a:t>
                </a:r>
                <a14:m>
                  <m:oMath xmlns:m="http://schemas.openxmlformats.org/officeDocument/2006/math">
                    <m:sSup>
                      <m:sSupPr>
                        <m:ctrlPr>
                          <a:rPr lang="en-US" altLang="zh-TW" sz="1800" i="1" smtClean="0">
                            <a:solidFill>
                              <a:srgbClr val="FF0000"/>
                            </a:solidFill>
                            <a:latin typeface="Cambria Math" panose="02040503050406030204" pitchFamily="18" charset="0"/>
                            <a:ea typeface="Cambria Math"/>
                          </a:rPr>
                        </m:ctrlPr>
                      </m:sSupPr>
                      <m:e>
                        <m:r>
                          <a:rPr lang="en-US" altLang="zh-TW" sz="1800" i="1">
                            <a:solidFill>
                              <a:srgbClr val="FF0000"/>
                            </a:solidFill>
                            <a:latin typeface="Cambria Math" panose="02040503050406030204" pitchFamily="18" charset="0"/>
                            <a:ea typeface="Cambria Math" panose="02040503050406030204" pitchFamily="18" charset="0"/>
                          </a:rPr>
                          <m:t>𝜔</m:t>
                        </m:r>
                      </m:e>
                      <m:sup>
                        <m:r>
                          <a:rPr lang="en-US" altLang="zh-TW" sz="1800" i="1">
                            <a:solidFill>
                              <a:srgbClr val="FF0000"/>
                            </a:solidFill>
                            <a:latin typeface="Cambria Math" panose="02040503050406030204" pitchFamily="18" charset="0"/>
                            <a:ea typeface="Cambria Math"/>
                          </a:rPr>
                          <m:t>2</m:t>
                        </m:r>
                      </m:sup>
                    </m:sSup>
                    <m:r>
                      <a:rPr lang="zh-TW" altLang="en-US" sz="1800" i="1">
                        <a:solidFill>
                          <a:srgbClr val="FF0000"/>
                        </a:solidFill>
                        <a:latin typeface="Cambria Math" panose="02040503050406030204" pitchFamily="18" charset="0"/>
                      </a:rPr>
                      <m:t>應該只有</m:t>
                    </m:r>
                  </m:oMath>
                </a14:m>
                <a:r>
                  <a:rPr lang="en-US" sz="1800" dirty="0" err="1">
                    <a:solidFill>
                      <a:srgbClr val="FF0000"/>
                    </a:solidFill>
                    <a:latin typeface="Times New Roman" panose="02020603050405020304" pitchFamily="18" charset="0"/>
                  </a:rPr>
                  <a:t>兩個可能！The</a:t>
                </a:r>
                <a:r>
                  <a:rPr lang="en-US" sz="1800" dirty="0">
                    <a:solidFill>
                      <a:srgbClr val="FF0000"/>
                    </a:solidFill>
                    <a:latin typeface="Times New Roman" panose="02020603050405020304" pitchFamily="18" charset="0"/>
                  </a:rPr>
                  <a:t> unknown </a:t>
                </a:r>
                <a14:m>
                  <m:oMath xmlns:m="http://schemas.openxmlformats.org/officeDocument/2006/math">
                    <m:sSup>
                      <m:sSupPr>
                        <m:ctrlPr>
                          <a:rPr lang="en-US" altLang="zh-TW" i="1" smtClean="0">
                            <a:solidFill>
                              <a:srgbClr val="FF0000"/>
                            </a:solidFill>
                            <a:latin typeface="Cambria Math" panose="02040503050406030204" pitchFamily="18" charset="0"/>
                            <a:ea typeface="Cambria Math"/>
                          </a:rPr>
                        </m:ctrlPr>
                      </m:sSupPr>
                      <m:e>
                        <m:r>
                          <a:rPr lang="en-US" altLang="zh-TW" i="1">
                            <a:solidFill>
                              <a:srgbClr val="FF0000"/>
                            </a:solidFill>
                            <a:latin typeface="Cambria Math" panose="02040503050406030204" pitchFamily="18" charset="0"/>
                            <a:ea typeface="Cambria Math" panose="02040503050406030204" pitchFamily="18" charset="0"/>
                          </a:rPr>
                          <m:t>𝜔</m:t>
                        </m:r>
                      </m:e>
                      <m:sup>
                        <m:r>
                          <a:rPr lang="en-US" altLang="zh-TW" i="1">
                            <a:solidFill>
                              <a:srgbClr val="FF0000"/>
                            </a:solidFill>
                            <a:latin typeface="Cambria Math" panose="02040503050406030204" pitchFamily="18" charset="0"/>
                            <a:ea typeface="Cambria Math"/>
                          </a:rPr>
                          <m:t>2</m:t>
                        </m:r>
                      </m:sup>
                    </m:sSup>
                  </m:oMath>
                </a14:m>
                <a:r>
                  <a:rPr lang="en-US" sz="1800" dirty="0">
                    <a:solidFill>
                      <a:srgbClr val="FF0000"/>
                    </a:solidFill>
                    <a:latin typeface="Times New Roman" panose="02020603050405020304" pitchFamily="18" charset="0"/>
                  </a:rPr>
                  <a:t> has only two options!</a:t>
                </a:r>
              </a:p>
            </p:txBody>
          </p:sp>
        </mc:Choice>
        <mc:Fallback xmlns="">
          <p:sp>
            <p:nvSpPr>
              <p:cNvPr id="28" name="TextBox 27">
                <a:extLst>
                  <a:ext uri="{FF2B5EF4-FFF2-40B4-BE49-F238E27FC236}">
                    <a16:creationId xmlns:a16="http://schemas.microsoft.com/office/drawing/2014/main" id="{0822D856-9542-6DB6-4E83-5A710F8206FA}"/>
                  </a:ext>
                </a:extLst>
              </p:cNvPr>
              <p:cNvSpPr txBox="1">
                <a:spLocks noRot="1" noChangeAspect="1" noMove="1" noResize="1" noEditPoints="1" noAdjustHandles="1" noChangeArrowheads="1" noChangeShapeType="1" noTextEdit="1"/>
              </p:cNvSpPr>
              <p:nvPr/>
            </p:nvSpPr>
            <p:spPr bwMode="auto">
              <a:xfrm>
                <a:off x="883663" y="4724158"/>
                <a:ext cx="7384050" cy="369332"/>
              </a:xfrm>
              <a:prstGeom prst="rect">
                <a:avLst/>
              </a:prstGeom>
              <a:blipFill>
                <a:blip r:embed="rId7"/>
                <a:stretch>
                  <a:fillRect l="-68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文字方塊 13">
                <a:extLst>
                  <a:ext uri="{FF2B5EF4-FFF2-40B4-BE49-F238E27FC236}">
                    <a16:creationId xmlns:a16="http://schemas.microsoft.com/office/drawing/2014/main" id="{BB7CD51C-F37E-5BDB-E475-F31210436052}"/>
                  </a:ext>
                </a:extLst>
              </p:cNvPr>
              <p:cNvSpPr txBox="1"/>
              <p:nvPr/>
            </p:nvSpPr>
            <p:spPr bwMode="auto">
              <a:xfrm>
                <a:off x="3970866" y="3787815"/>
                <a:ext cx="2602187"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d>
                            <m:dPr>
                              <m:ctrlPr>
                                <a:rPr lang="en-US" altLang="zh-TW" sz="1800" i="1">
                                  <a:latin typeface="Cambria Math" panose="02040503050406030204" pitchFamily="18" charset="0"/>
                                </a:rPr>
                              </m:ctrlPr>
                            </m:dPr>
                            <m:e>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0" i="1" smtClean="0">
                                  <a:latin typeface="Cambria Math" panose="02040503050406030204" pitchFamily="18" charset="0"/>
                                  <a:ea typeface="Cambria Math"/>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d>
                        </m:e>
                        <m:sup>
                          <m:r>
                            <a:rPr lang="en-US" altLang="zh-TW" sz="1800" b="0" i="1" smtClean="0">
                              <a:latin typeface="Cambria Math" panose="02040503050406030204" pitchFamily="18" charset="0"/>
                            </a:rPr>
                            <m:t>2</m:t>
                          </m:r>
                        </m:sup>
                      </m:sSup>
                      <m:r>
                        <a:rPr lang="en-US" altLang="zh-TW" sz="1800" b="0" i="1" smtClean="0">
                          <a:latin typeface="Cambria Math" panose="02040503050406030204" pitchFamily="18" charset="0"/>
                        </a:rPr>
                        <m:t>−</m:t>
                      </m:r>
                      <m:sSup>
                        <m:sSupPr>
                          <m:ctrlPr>
                            <a:rPr lang="en-US" altLang="zh-TW" sz="1800" i="1">
                              <a:latin typeface="Cambria Math" panose="02040503050406030204" pitchFamily="18" charset="0"/>
                            </a:rPr>
                          </m:ctrlPr>
                        </m:sSupPr>
                        <m:e>
                          <m:d>
                            <m:dPr>
                              <m:ctrlPr>
                                <a:rPr lang="en-US" altLang="zh-TW" sz="1800" i="1" smtClean="0">
                                  <a:latin typeface="Cambria Math" panose="02040503050406030204" pitchFamily="18" charset="0"/>
                                </a:rPr>
                              </m:ctrlPr>
                            </m:dPr>
                            <m:e>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d>
                        </m:e>
                        <m:sup>
                          <m:r>
                            <a:rPr lang="en-US" altLang="zh-TW" sz="1800" i="1">
                              <a:latin typeface="Cambria Math" panose="02040503050406030204" pitchFamily="18" charset="0"/>
                            </a:rPr>
                            <m:t>2</m:t>
                          </m:r>
                        </m:sup>
                      </m:sSup>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31" name="文字方塊 13">
                <a:extLst>
                  <a:ext uri="{FF2B5EF4-FFF2-40B4-BE49-F238E27FC236}">
                    <a16:creationId xmlns:a16="http://schemas.microsoft.com/office/drawing/2014/main" id="{BB7CD51C-F37E-5BDB-E475-F31210436052}"/>
                  </a:ext>
                </a:extLst>
              </p:cNvPr>
              <p:cNvSpPr txBox="1">
                <a:spLocks noRot="1" noChangeAspect="1" noMove="1" noResize="1" noEditPoints="1" noAdjustHandles="1" noChangeArrowheads="1" noChangeShapeType="1" noTextEdit="1"/>
              </p:cNvSpPr>
              <p:nvPr/>
            </p:nvSpPr>
            <p:spPr bwMode="auto">
              <a:xfrm>
                <a:off x="3970866" y="3787815"/>
                <a:ext cx="2602187" cy="282450"/>
              </a:xfrm>
              <a:prstGeom prst="rect">
                <a:avLst/>
              </a:prstGeom>
              <a:blipFill>
                <a:blip r:embed="rId8"/>
                <a:stretch>
                  <a:fillRect r="-1456"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10241AB-C34D-C09C-4C43-95F36D7DD51C}"/>
                  </a:ext>
                </a:extLst>
              </p:cNvPr>
              <p:cNvSpPr txBox="1"/>
              <p:nvPr/>
            </p:nvSpPr>
            <p:spPr bwMode="auto">
              <a:xfrm>
                <a:off x="914753" y="4322754"/>
                <a:ext cx="1557766" cy="374783"/>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0" i="1" smtClean="0">
                          <a:latin typeface="Cambria Math" panose="02040503050406030204" pitchFamily="18" charset="0"/>
                          <a:ea typeface="Cambria Math"/>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,3</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oMath>
                  </m:oMathPara>
                </a14:m>
                <a:endParaRPr lang="en-US" sz="1800" dirty="0">
                  <a:latin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D10241AB-C34D-C09C-4C43-95F36D7DD51C}"/>
                  </a:ext>
                </a:extLst>
              </p:cNvPr>
              <p:cNvSpPr txBox="1">
                <a:spLocks noRot="1" noChangeAspect="1" noMove="1" noResize="1" noEditPoints="1" noAdjustHandles="1" noChangeArrowheads="1" noChangeShapeType="1" noTextEdit="1"/>
              </p:cNvSpPr>
              <p:nvPr/>
            </p:nvSpPr>
            <p:spPr bwMode="auto">
              <a:xfrm>
                <a:off x="914753" y="4322754"/>
                <a:ext cx="1557766" cy="374783"/>
              </a:xfrm>
              <a:prstGeom prst="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E04ECAA-2B09-2F2B-A1A1-4892E59ECD38}"/>
                  </a:ext>
                </a:extLst>
              </p:cNvPr>
              <p:cNvSpPr txBox="1"/>
              <p:nvPr/>
            </p:nvSpPr>
            <p:spPr bwMode="auto">
              <a:xfrm>
                <a:off x="920008" y="5127550"/>
                <a:ext cx="1514166" cy="369332"/>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𝜔</m:t>
                      </m:r>
                      <m:r>
                        <a:rPr lang="en-US" altLang="zh-TW" sz="1800" b="0" i="1" smtClean="0">
                          <a:latin typeface="Cambria Math" panose="02040503050406030204" pitchFamily="18" charset="0"/>
                          <a:ea typeface="Cambria Math" panose="02040503050406030204" pitchFamily="18" charset="0"/>
                        </a:rPr>
                        <m:t>=</m:t>
                      </m:r>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1</m:t>
                          </m:r>
                        </m:sub>
                      </m:sSub>
                      <m:r>
                        <a:rPr lang="en-US" altLang="zh-TW" sz="1800" i="1">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33" name="TextBox 32">
                <a:extLst>
                  <a:ext uri="{FF2B5EF4-FFF2-40B4-BE49-F238E27FC236}">
                    <a16:creationId xmlns:a16="http://schemas.microsoft.com/office/drawing/2014/main" id="{8E04ECAA-2B09-2F2B-A1A1-4892E59ECD38}"/>
                  </a:ext>
                </a:extLst>
              </p:cNvPr>
              <p:cNvSpPr txBox="1">
                <a:spLocks noRot="1" noChangeAspect="1" noMove="1" noResize="1" noEditPoints="1" noAdjustHandles="1" noChangeArrowheads="1" noChangeShapeType="1" noTextEdit="1"/>
              </p:cNvSpPr>
              <p:nvPr/>
            </p:nvSpPr>
            <p:spPr bwMode="auto">
              <a:xfrm>
                <a:off x="920008" y="5127550"/>
                <a:ext cx="1514166" cy="369332"/>
              </a:xfrm>
              <a:prstGeom prst="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D6214C3C-6980-9630-C30B-42A40EFF776D}"/>
                  </a:ext>
                </a:extLst>
              </p:cNvPr>
              <p:cNvSpPr txBox="1"/>
              <p:nvPr/>
            </p:nvSpPr>
            <p:spPr bwMode="auto">
              <a:xfrm>
                <a:off x="2976909" y="5120111"/>
                <a:ext cx="2166603" cy="401970"/>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𝜔</m:t>
                      </m:r>
                      <m:r>
                        <a:rPr lang="en-US" altLang="zh-TW" i="1">
                          <a:latin typeface="Cambria Math" panose="02040503050406030204" pitchFamily="18" charset="0"/>
                          <a:ea typeface="Cambria Math" panose="02040503050406030204" pitchFamily="18" charset="0"/>
                        </a:rPr>
                        <m:t>=</m:t>
                      </m:r>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2</m:t>
                          </m:r>
                        </m:sub>
                      </m:sSub>
                      <m:r>
                        <a:rPr lang="en-US" altLang="zh-TW" sz="1800" i="1">
                          <a:latin typeface="Cambria Math" panose="02040503050406030204" pitchFamily="18" charset="0"/>
                          <a:ea typeface="Cambria Math"/>
                        </a:rPr>
                        <m:t>≡</m:t>
                      </m:r>
                      <m:rad>
                        <m:radPr>
                          <m:degHide m:val="on"/>
                          <m:ctrlPr>
                            <a:rPr lang="en-US" altLang="zh-TW" sz="1800" b="0" i="1" smtClean="0">
                              <a:latin typeface="Cambria Math" panose="02040503050406030204" pitchFamily="18" charset="0"/>
                              <a:ea typeface="Cambria Math"/>
                            </a:rPr>
                          </m:ctrlPr>
                        </m:radPr>
                        <m:deg/>
                        <m:e>
                          <m:r>
                            <a:rPr lang="en-US" altLang="zh-TW" sz="1800" b="0" i="1" smtClean="0">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34" name="TextBox 33">
                <a:extLst>
                  <a:ext uri="{FF2B5EF4-FFF2-40B4-BE49-F238E27FC236}">
                    <a16:creationId xmlns:a16="http://schemas.microsoft.com/office/drawing/2014/main" id="{D6214C3C-6980-9630-C30B-42A40EFF776D}"/>
                  </a:ext>
                </a:extLst>
              </p:cNvPr>
              <p:cNvSpPr txBox="1">
                <a:spLocks noRot="1" noChangeAspect="1" noMove="1" noResize="1" noEditPoints="1" noAdjustHandles="1" noChangeArrowheads="1" noChangeShapeType="1" noTextEdit="1"/>
              </p:cNvSpPr>
              <p:nvPr/>
            </p:nvSpPr>
            <p:spPr bwMode="auto">
              <a:xfrm>
                <a:off x="2976909" y="5120111"/>
                <a:ext cx="2166603" cy="401970"/>
              </a:xfrm>
              <a:prstGeom prst="rect">
                <a:avLst/>
              </a:prstGeom>
              <a:blipFill>
                <a:blip r:embed="rId11"/>
                <a:stretch>
                  <a:fillRect/>
                </a:stretch>
              </a:blipFill>
              <a:ln>
                <a:noFill/>
              </a:ln>
            </p:spPr>
            <p:txBody>
              <a:bodyPr/>
              <a:lstStyle/>
              <a:p>
                <a:r>
                  <a:rPr lang="en-US">
                    <a:noFill/>
                  </a:rPr>
                  <a:t> </a:t>
                </a:r>
              </a:p>
            </p:txBody>
          </p:sp>
        </mc:Fallback>
      </mc:AlternateContent>
      <p:sp>
        <p:nvSpPr>
          <p:cNvPr id="37" name="TextBox 36">
            <a:extLst>
              <a:ext uri="{FF2B5EF4-FFF2-40B4-BE49-F238E27FC236}">
                <a16:creationId xmlns:a16="http://schemas.microsoft.com/office/drawing/2014/main" id="{6E8015A3-019E-AF45-4C88-9107FB255F8E}"/>
              </a:ext>
            </a:extLst>
          </p:cNvPr>
          <p:cNvSpPr txBox="1"/>
          <p:nvPr/>
        </p:nvSpPr>
        <p:spPr>
          <a:xfrm>
            <a:off x="877149" y="5880080"/>
            <a:ext cx="797385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When the determinant is zero, the two equations are linearly dependent.</a:t>
            </a:r>
          </a:p>
        </p:txBody>
      </p:sp>
      <p:sp>
        <p:nvSpPr>
          <p:cNvPr id="38" name="TextBox 37">
            <a:extLst>
              <a:ext uri="{FF2B5EF4-FFF2-40B4-BE49-F238E27FC236}">
                <a16:creationId xmlns:a16="http://schemas.microsoft.com/office/drawing/2014/main" id="{B34CEE87-B161-4ECA-00C2-0DBD05C395FF}"/>
              </a:ext>
            </a:extLst>
          </p:cNvPr>
          <p:cNvSpPr txBox="1"/>
          <p:nvPr/>
        </p:nvSpPr>
        <p:spPr>
          <a:xfrm>
            <a:off x="877149" y="6280943"/>
            <a:ext cx="788636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They are essentially the same since one can be written as a multiple of the other.</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521B62E-559C-CB3A-87F9-3463257BFBB3}"/>
                  </a:ext>
                </a:extLst>
              </p:cNvPr>
              <p:cNvSpPr txBox="1"/>
              <p:nvPr/>
            </p:nvSpPr>
            <p:spPr>
              <a:xfrm>
                <a:off x="857492" y="2438400"/>
                <a:ext cx="6673875"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This is a homogeneous system of algebraic equation</a:t>
                </a:r>
                <a:r>
                  <a:rPr lang="zh-TW" altLang="en-US" dirty="0">
                    <a:solidFill>
                      <a:srgbClr val="FF0000"/>
                    </a:solidFill>
                    <a:latin typeface="Times New Roman" panose="02020603050405020304" pitchFamily="18" charset="0"/>
                    <a:cs typeface="Times New Roman" panose="02020603050405020304" pitchFamily="18" charset="0"/>
                  </a:rPr>
                  <a:t> </a:t>
                </a:r>
                <a:r>
                  <a:rPr lang="en-US" altLang="zh-TW" dirty="0">
                    <a:solidFill>
                      <a:srgbClr val="FF0000"/>
                    </a:solidFill>
                    <a:latin typeface="Times New Roman" panose="02020603050405020304" pitchFamily="18" charset="0"/>
                    <a:cs typeface="Times New Roman" panose="02020603050405020304" pitchFamily="18" charset="0"/>
                  </a:rPr>
                  <a:t>of </a:t>
                </a:r>
                <a14:m>
                  <m:oMath xmlns:m="http://schemas.openxmlformats.org/officeDocument/2006/math">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𝑎</m:t>
                        </m:r>
                      </m:e>
                      <m:sub>
                        <m:r>
                          <a:rPr lang="en-US" altLang="zh-TW" i="1">
                            <a:solidFill>
                              <a:srgbClr val="FF0000"/>
                            </a:solidFill>
                            <a:latin typeface="Cambria Math" panose="02040503050406030204" pitchFamily="18" charset="0"/>
                          </a:rPr>
                          <m:t>1</m:t>
                        </m:r>
                      </m:sub>
                    </m:sSub>
                    <m:r>
                      <a:rPr lang="en-US" altLang="zh-TW" i="1">
                        <a:solidFill>
                          <a:srgbClr val="FF0000"/>
                        </a:solidFill>
                        <a:latin typeface="Cambria Math" panose="02040503050406030204" pitchFamily="18" charset="0"/>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𝑎</m:t>
                        </m:r>
                      </m:e>
                      <m:sub>
                        <m:r>
                          <a:rPr lang="en-US" altLang="zh-TW" i="1">
                            <a:solidFill>
                              <a:srgbClr val="FF0000"/>
                            </a:solidFill>
                            <a:latin typeface="Cambria Math" panose="02040503050406030204" pitchFamily="18" charset="0"/>
                          </a:rPr>
                          <m:t>2</m:t>
                        </m:r>
                      </m:sub>
                    </m:sSub>
                  </m:oMath>
                </a14:m>
                <a:r>
                  <a:rPr lang="en-US" dirty="0">
                    <a:latin typeface="Times New Roman" panose="02020603050405020304" pitchFamily="18" charset="0"/>
                    <a:cs typeface="Times New Roman" panose="02020603050405020304" pitchFamily="18" charset="0"/>
                  </a:rPr>
                  <a:t>.</a:t>
                </a:r>
              </a:p>
            </p:txBody>
          </p:sp>
        </mc:Choice>
        <mc:Fallback xmlns="">
          <p:sp>
            <p:nvSpPr>
              <p:cNvPr id="40" name="TextBox 39">
                <a:extLst>
                  <a:ext uri="{FF2B5EF4-FFF2-40B4-BE49-F238E27FC236}">
                    <a16:creationId xmlns:a16="http://schemas.microsoft.com/office/drawing/2014/main" id="{B521B62E-559C-CB3A-87F9-3463257BFBB3}"/>
                  </a:ext>
                </a:extLst>
              </p:cNvPr>
              <p:cNvSpPr txBox="1">
                <a:spLocks noRot="1" noChangeAspect="1" noMove="1" noResize="1" noEditPoints="1" noAdjustHandles="1" noChangeArrowheads="1" noChangeShapeType="1" noTextEdit="1"/>
              </p:cNvSpPr>
              <p:nvPr/>
            </p:nvSpPr>
            <p:spPr>
              <a:xfrm>
                <a:off x="857492" y="2438400"/>
                <a:ext cx="6673875" cy="369332"/>
              </a:xfrm>
              <a:prstGeom prst="rect">
                <a:avLst/>
              </a:prstGeom>
              <a:blipFill>
                <a:blip r:embed="rId12"/>
                <a:stretch>
                  <a:fillRect l="-760"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31CE6D5-CC4D-4241-ECC4-DD729EACF17D}"/>
                  </a:ext>
                </a:extLst>
              </p:cNvPr>
              <p:cNvSpPr txBox="1"/>
              <p:nvPr/>
            </p:nvSpPr>
            <p:spPr>
              <a:xfrm>
                <a:off x="877149" y="2789190"/>
                <a:ext cx="6285651" cy="369332"/>
              </a:xfrm>
              <a:prstGeom prst="rect">
                <a:avLst/>
              </a:prstGeom>
              <a:noFill/>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b="0" i="1" smtClean="0">
                            <a:latin typeface="Cambria Math" panose="02040503050406030204" pitchFamily="18" charset="0"/>
                          </a:rPr>
                          <m:t>2</m:t>
                        </m:r>
                      </m:sub>
                    </m:sSub>
                    <m:r>
                      <a:rPr lang="en-US" altLang="zh-TW" b="0" i="1" smtClean="0">
                        <a:latin typeface="Cambria Math" panose="02040503050406030204" pitchFamily="18" charset="0"/>
                      </a:rPr>
                      <m:t>=0</m:t>
                    </m:r>
                  </m:oMath>
                </a14:m>
                <a:r>
                  <a:rPr lang="en-US" dirty="0">
                    <a:latin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a solution, but we want non-zero </a:t>
                </a:r>
                <a14:m>
                  <m:oMath xmlns:m="http://schemas.openxmlformats.org/officeDocument/2006/math">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𝑎</m:t>
                        </m:r>
                      </m:e>
                      <m:sub>
                        <m:r>
                          <a:rPr lang="en-US" altLang="zh-TW" i="1">
                            <a:solidFill>
                              <a:srgbClr val="FF0000"/>
                            </a:solidFill>
                            <a:latin typeface="Cambria Math" panose="02040503050406030204" pitchFamily="18" charset="0"/>
                          </a:rPr>
                          <m:t>1</m:t>
                        </m:r>
                      </m:sub>
                    </m:sSub>
                    <m:r>
                      <a:rPr lang="en-US" altLang="zh-TW" i="1">
                        <a:solidFill>
                          <a:srgbClr val="FF0000"/>
                        </a:solidFill>
                        <a:latin typeface="Cambria Math" panose="02040503050406030204" pitchFamily="18" charset="0"/>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𝑎</m:t>
                        </m:r>
                      </m:e>
                      <m:sub>
                        <m:r>
                          <a:rPr lang="en-US" altLang="zh-TW" i="1">
                            <a:solidFill>
                              <a:srgbClr val="FF0000"/>
                            </a:solidFill>
                            <a:latin typeface="Cambria Math" panose="02040503050406030204" pitchFamily="18" charset="0"/>
                          </a:rPr>
                          <m:t>2</m:t>
                        </m:r>
                      </m:sub>
                    </m:sSub>
                  </m:oMath>
                </a14:m>
                <a:r>
                  <a:rPr lang="en-US" dirty="0">
                    <a:latin typeface="Times New Roman" panose="02020603050405020304" pitchFamily="18" charset="0"/>
                    <a:cs typeface="Times New Roman" panose="02020603050405020304" pitchFamily="18" charset="0"/>
                  </a:rPr>
                  <a:t> solution </a:t>
                </a:r>
              </a:p>
            </p:txBody>
          </p:sp>
        </mc:Choice>
        <mc:Fallback xmlns="">
          <p:sp>
            <p:nvSpPr>
              <p:cNvPr id="42" name="TextBox 41">
                <a:extLst>
                  <a:ext uri="{FF2B5EF4-FFF2-40B4-BE49-F238E27FC236}">
                    <a16:creationId xmlns:a16="http://schemas.microsoft.com/office/drawing/2014/main" id="{431CE6D5-CC4D-4241-ECC4-DD729EACF17D}"/>
                  </a:ext>
                </a:extLst>
              </p:cNvPr>
              <p:cNvSpPr txBox="1">
                <a:spLocks noRot="1" noChangeAspect="1" noMove="1" noResize="1" noEditPoints="1" noAdjustHandles="1" noChangeArrowheads="1" noChangeShapeType="1" noTextEdit="1"/>
              </p:cNvSpPr>
              <p:nvPr/>
            </p:nvSpPr>
            <p:spPr>
              <a:xfrm>
                <a:off x="877149" y="2789190"/>
                <a:ext cx="6285651" cy="369332"/>
              </a:xfrm>
              <a:prstGeom prst="rect">
                <a:avLst/>
              </a:prstGeom>
              <a:blipFill>
                <a:blip r:embed="rId13"/>
                <a:stretch>
                  <a:fillRect t="-6667" b="-23333"/>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2ECA47F1-04D7-8298-AA53-2A2E936FA8CA}"/>
              </a:ext>
            </a:extLst>
          </p:cNvPr>
          <p:cNvSpPr txBox="1"/>
          <p:nvPr/>
        </p:nvSpPr>
        <p:spPr>
          <a:xfrm>
            <a:off x="857492" y="3209023"/>
            <a:ext cx="819787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According to Crammer’s Rule, it has non-zero solution only if </a:t>
            </a:r>
            <a:r>
              <a:rPr lang="en-US" dirty="0">
                <a:solidFill>
                  <a:srgbClr val="FF0000"/>
                </a:solidFill>
                <a:latin typeface="Times New Roman" panose="02020603050405020304" pitchFamily="18" charset="0"/>
                <a:cs typeface="Times New Roman" panose="02020603050405020304" pitchFamily="18" charset="0"/>
              </a:rPr>
              <a:t>the determinant is zero</a:t>
            </a:r>
            <a:r>
              <a:rPr lang="en-US"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1ECDFA90-B5E2-88B8-7AB9-A64C08CBA959}"/>
              </a:ext>
            </a:extLst>
          </p:cNvPr>
          <p:cNvSpPr txBox="1"/>
          <p:nvPr/>
        </p:nvSpPr>
        <p:spPr>
          <a:xfrm>
            <a:off x="6633653" y="3741566"/>
            <a:ext cx="2286000" cy="369332"/>
          </a:xfrm>
          <a:prstGeom prst="rect">
            <a:avLst/>
          </a:prstGeom>
          <a:noFill/>
        </p:spPr>
        <p:txBody>
          <a:bodyPr wrap="square" rtlCol="0">
            <a:spAutoFit/>
          </a:bodyPr>
          <a:lstStyle/>
          <a:p>
            <a:r>
              <a:rPr lang="en-US" dirty="0" err="1">
                <a:solidFill>
                  <a:schemeClr val="accent2">
                    <a:lumMod val="75000"/>
                  </a:schemeClr>
                </a:solidFill>
                <a:latin typeface="Times New Roman" panose="02020603050405020304" pitchFamily="18" charset="0"/>
                <a:cs typeface="Times New Roman" panose="02020603050405020304" pitchFamily="18" charset="0"/>
              </a:rPr>
              <a:t>Arfken</a:t>
            </a:r>
            <a:r>
              <a:rPr lang="en-US" dirty="0">
                <a:solidFill>
                  <a:schemeClr val="accent2">
                    <a:lumMod val="75000"/>
                  </a:schemeClr>
                </a:solidFill>
                <a:latin typeface="Times New Roman" panose="02020603050405020304" pitchFamily="18" charset="0"/>
                <a:cs typeface="Times New Roman" panose="02020603050405020304" pitchFamily="18" charset="0"/>
              </a:rPr>
              <a:t> p83-85, 88</a:t>
            </a:r>
          </a:p>
        </p:txBody>
      </p:sp>
      <p:sp>
        <p:nvSpPr>
          <p:cNvPr id="3" name="TextBox 2">
            <a:extLst>
              <a:ext uri="{FF2B5EF4-FFF2-40B4-BE49-F238E27FC236}">
                <a16:creationId xmlns:a16="http://schemas.microsoft.com/office/drawing/2014/main" id="{01DFFB8C-B6C1-D4B0-1CBD-2C4E74234797}"/>
              </a:ext>
            </a:extLst>
          </p:cNvPr>
          <p:cNvSpPr txBox="1"/>
          <p:nvPr/>
        </p:nvSpPr>
        <p:spPr>
          <a:xfrm>
            <a:off x="7620509" y="5869961"/>
            <a:ext cx="2286000" cy="369332"/>
          </a:xfrm>
          <a:prstGeom prst="rect">
            <a:avLst/>
          </a:prstGeom>
          <a:noFill/>
        </p:spPr>
        <p:txBody>
          <a:bodyPr wrap="square" rtlCol="0">
            <a:spAutoFit/>
          </a:bodyPr>
          <a:lstStyle/>
          <a:p>
            <a:r>
              <a:rPr lang="en-US" dirty="0" err="1">
                <a:solidFill>
                  <a:schemeClr val="accent2">
                    <a:lumMod val="75000"/>
                  </a:schemeClr>
                </a:solidFill>
                <a:latin typeface="Times New Roman" panose="02020603050405020304" pitchFamily="18" charset="0"/>
                <a:cs typeface="Times New Roman" panose="02020603050405020304" pitchFamily="18" charset="0"/>
              </a:rPr>
              <a:t>Arfken</a:t>
            </a:r>
            <a:r>
              <a:rPr lang="en-US" dirty="0">
                <a:solidFill>
                  <a:schemeClr val="accent2">
                    <a:lumMod val="75000"/>
                  </a:schemeClr>
                </a:solidFill>
                <a:latin typeface="Times New Roman" panose="02020603050405020304" pitchFamily="18" charset="0"/>
                <a:cs typeface="Times New Roman" panose="02020603050405020304" pitchFamily="18" charset="0"/>
              </a:rPr>
              <a:t> p88-91</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A3DCB22-0A61-5539-D2A7-044385B1EA4F}"/>
                  </a:ext>
                </a:extLst>
              </p:cNvPr>
              <p:cNvSpPr txBox="1"/>
              <p:nvPr/>
            </p:nvSpPr>
            <p:spPr>
              <a:xfrm>
                <a:off x="877148" y="5516415"/>
                <a:ext cx="6057051"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Only in these two cases is there non-zero </a:t>
                </a:r>
                <a14:m>
                  <m:oMath xmlns:m="http://schemas.openxmlformats.org/officeDocument/2006/math">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𝑎</m:t>
                        </m:r>
                      </m:e>
                      <m:sub>
                        <m:r>
                          <a:rPr lang="en-US" altLang="zh-TW" i="1">
                            <a:solidFill>
                              <a:srgbClr val="FF0000"/>
                            </a:solidFill>
                            <a:latin typeface="Cambria Math" panose="02040503050406030204" pitchFamily="18" charset="0"/>
                          </a:rPr>
                          <m:t>1</m:t>
                        </m:r>
                      </m:sub>
                    </m:sSub>
                    <m:r>
                      <a:rPr lang="en-US" altLang="zh-TW" i="1">
                        <a:solidFill>
                          <a:srgbClr val="FF0000"/>
                        </a:solidFill>
                        <a:latin typeface="Cambria Math" panose="02040503050406030204" pitchFamily="18" charset="0"/>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𝑎</m:t>
                        </m:r>
                      </m:e>
                      <m:sub>
                        <m:r>
                          <a:rPr lang="en-US" altLang="zh-TW" i="1">
                            <a:solidFill>
                              <a:srgbClr val="FF0000"/>
                            </a:solidFill>
                            <a:latin typeface="Cambria Math" panose="02040503050406030204" pitchFamily="18" charset="0"/>
                          </a:rPr>
                          <m:t>2</m:t>
                        </m:r>
                      </m:sub>
                    </m:sSub>
                  </m:oMath>
                </a14:m>
                <a:r>
                  <a:rPr lang="en-US" dirty="0">
                    <a:latin typeface="Times New Roman" panose="02020603050405020304" pitchFamily="18" charset="0"/>
                    <a:cs typeface="Times New Roman" panose="02020603050405020304" pitchFamily="18" charset="0"/>
                  </a:rPr>
                  <a:t> solution. </a:t>
                </a:r>
                <a:endParaRPr lang="en-US"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AA3DCB22-0A61-5539-D2A7-044385B1EA4F}"/>
                  </a:ext>
                </a:extLst>
              </p:cNvPr>
              <p:cNvSpPr txBox="1">
                <a:spLocks noRot="1" noChangeAspect="1" noMove="1" noResize="1" noEditPoints="1" noAdjustHandles="1" noChangeArrowheads="1" noChangeShapeType="1" noTextEdit="1"/>
              </p:cNvSpPr>
              <p:nvPr/>
            </p:nvSpPr>
            <p:spPr>
              <a:xfrm>
                <a:off x="877148" y="5516415"/>
                <a:ext cx="6057051" cy="369332"/>
              </a:xfrm>
              <a:prstGeom prst="rect">
                <a:avLst/>
              </a:prstGeom>
              <a:blipFill>
                <a:blip r:embed="rId14"/>
                <a:stretch>
                  <a:fillRect l="-1048"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220458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500" fill="hold"/>
                                        <p:tgtEl>
                                          <p:spTgt spid="42"/>
                                        </p:tgtEl>
                                        <p:attrNameLst>
                                          <p:attrName>ppt_x</p:attrName>
                                        </p:attrNameLst>
                                      </p:cBhvr>
                                      <p:tavLst>
                                        <p:tav tm="0">
                                          <p:val>
                                            <p:strVal val="#ppt_x"/>
                                          </p:val>
                                        </p:tav>
                                        <p:tav tm="100000">
                                          <p:val>
                                            <p:strVal val="#ppt_x"/>
                                          </p:val>
                                        </p:tav>
                                      </p:tavLst>
                                    </p:anim>
                                    <p:anim calcmode="lin" valueType="num">
                                      <p:cBhvr additive="base">
                                        <p:cTn id="2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500" fill="hold"/>
                                        <p:tgtEl>
                                          <p:spTgt spid="43"/>
                                        </p:tgtEl>
                                        <p:attrNameLst>
                                          <p:attrName>ppt_x</p:attrName>
                                        </p:attrNameLst>
                                      </p:cBhvr>
                                      <p:tavLst>
                                        <p:tav tm="0">
                                          <p:val>
                                            <p:strVal val="#ppt_x"/>
                                          </p:val>
                                        </p:tav>
                                        <p:tav tm="100000">
                                          <p:val>
                                            <p:strVal val="#ppt_x"/>
                                          </p:val>
                                        </p:tav>
                                      </p:tavLst>
                                    </p:anim>
                                    <p:anim calcmode="lin" valueType="num">
                                      <p:cBhvr additive="base">
                                        <p:cTn id="36" dur="500" fill="hold"/>
                                        <p:tgtEl>
                                          <p:spTgt spid="4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500" fill="hold"/>
                                        <p:tgtEl>
                                          <p:spTgt spid="32"/>
                                        </p:tgtEl>
                                        <p:attrNameLst>
                                          <p:attrName>ppt_x</p:attrName>
                                        </p:attrNameLst>
                                      </p:cBhvr>
                                      <p:tavLst>
                                        <p:tav tm="0">
                                          <p:val>
                                            <p:strVal val="#ppt_x"/>
                                          </p:val>
                                        </p:tav>
                                        <p:tav tm="100000">
                                          <p:val>
                                            <p:strVal val="#ppt_x"/>
                                          </p:val>
                                        </p:tav>
                                      </p:tavLst>
                                    </p:anim>
                                    <p:anim calcmode="lin" valueType="num">
                                      <p:cBhvr additive="base">
                                        <p:cTn id="50" dur="500" fill="hold"/>
                                        <p:tgtEl>
                                          <p:spTgt spid="3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fill="hold"/>
                                        <p:tgtEl>
                                          <p:spTgt spid="33"/>
                                        </p:tgtEl>
                                        <p:attrNameLst>
                                          <p:attrName>ppt_x</p:attrName>
                                        </p:attrNameLst>
                                      </p:cBhvr>
                                      <p:tavLst>
                                        <p:tav tm="0">
                                          <p:val>
                                            <p:strVal val="#ppt_x"/>
                                          </p:val>
                                        </p:tav>
                                        <p:tav tm="100000">
                                          <p:val>
                                            <p:strVal val="#ppt_x"/>
                                          </p:val>
                                        </p:tav>
                                      </p:tavLst>
                                    </p:anim>
                                    <p:anim calcmode="lin" valueType="num">
                                      <p:cBhvr additive="base">
                                        <p:cTn id="54" dur="500" fill="hold"/>
                                        <p:tgtEl>
                                          <p:spTgt spid="3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ppt_x"/>
                                          </p:val>
                                        </p:tav>
                                        <p:tav tm="100000">
                                          <p:val>
                                            <p:strVal val="#ppt_x"/>
                                          </p:val>
                                        </p:tav>
                                      </p:tavLst>
                                    </p:anim>
                                    <p:anim calcmode="lin" valueType="num">
                                      <p:cBhvr additive="base">
                                        <p:cTn id="58" dur="500" fill="hold"/>
                                        <p:tgtEl>
                                          <p:spTgt spid="3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ppt_x"/>
                                          </p:val>
                                        </p:tav>
                                        <p:tav tm="100000">
                                          <p:val>
                                            <p:strVal val="#ppt_x"/>
                                          </p:val>
                                        </p:tav>
                                      </p:tavLst>
                                    </p:anim>
                                    <p:anim calcmode="lin" valueType="num">
                                      <p:cBhvr additive="base">
                                        <p:cTn id="6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ppt_x"/>
                                          </p:val>
                                        </p:tav>
                                        <p:tav tm="100000">
                                          <p:val>
                                            <p:strVal val="#ppt_x"/>
                                          </p:val>
                                        </p:tav>
                                      </p:tavLst>
                                    </p:anim>
                                    <p:anim calcmode="lin" valueType="num">
                                      <p:cBhvr additive="base">
                                        <p:cTn id="68" dur="500" fill="hold"/>
                                        <p:tgtEl>
                                          <p:spTgt spid="3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additive="base">
                                        <p:cTn id="71" dur="500" fill="hold"/>
                                        <p:tgtEl>
                                          <p:spTgt spid="38"/>
                                        </p:tgtEl>
                                        <p:attrNameLst>
                                          <p:attrName>ppt_x</p:attrName>
                                        </p:attrNameLst>
                                      </p:cBhvr>
                                      <p:tavLst>
                                        <p:tav tm="0">
                                          <p:val>
                                            <p:strVal val="#ppt_x"/>
                                          </p:val>
                                        </p:tav>
                                        <p:tav tm="100000">
                                          <p:val>
                                            <p:strVal val="#ppt_x"/>
                                          </p:val>
                                        </p:tav>
                                      </p:tavLst>
                                    </p:anim>
                                    <p:anim calcmode="lin" valueType="num">
                                      <p:cBhvr additive="base">
                                        <p:cTn id="72" dur="500" fill="hold"/>
                                        <p:tgtEl>
                                          <p:spTgt spid="38"/>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additive="base">
                                        <p:cTn id="75" dur="500" fill="hold"/>
                                        <p:tgtEl>
                                          <p:spTgt spid="3"/>
                                        </p:tgtEl>
                                        <p:attrNameLst>
                                          <p:attrName>ppt_x</p:attrName>
                                        </p:attrNameLst>
                                      </p:cBhvr>
                                      <p:tavLst>
                                        <p:tav tm="0">
                                          <p:val>
                                            <p:strVal val="#ppt_x"/>
                                          </p:val>
                                        </p:tav>
                                        <p:tav tm="100000">
                                          <p:val>
                                            <p:strVal val="#ppt_x"/>
                                          </p:val>
                                        </p:tav>
                                      </p:tavLst>
                                    </p:anim>
                                    <p:anim calcmode="lin" valueType="num">
                                      <p:cBhvr additive="base">
                                        <p:cTn id="7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7" grpId="0" animBg="1"/>
      <p:bldP spid="28" grpId="0"/>
      <p:bldP spid="31" grpId="0" animBg="1"/>
      <p:bldP spid="32" grpId="0" animBg="1"/>
      <p:bldP spid="33" grpId="0" animBg="1"/>
      <p:bldP spid="34" grpId="0" animBg="1"/>
      <p:bldP spid="37" grpId="0"/>
      <p:bldP spid="38" grpId="0"/>
      <p:bldP spid="40" grpId="0"/>
      <p:bldP spid="42" grpId="0"/>
      <p:bldP spid="43" grpId="0"/>
      <p:bldP spid="2" grpId="0"/>
      <p:bldP spid="3"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文字方塊 5"/>
              <p:cNvSpPr txBox="1"/>
              <p:nvPr/>
            </p:nvSpPr>
            <p:spPr>
              <a:xfrm>
                <a:off x="753593" y="3507552"/>
                <a:ext cx="1966176" cy="666336"/>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ea typeface="Cambria Math"/>
                            </a:rPr>
                            <m:t>𝛻</m:t>
                          </m:r>
                        </m:e>
                      </m:acc>
                      <m:r>
                        <a:rPr lang="en-US" altLang="zh-TW" b="0" i="1" smtClean="0">
                          <a:latin typeface="Cambria Math"/>
                        </a:rPr>
                        <m:t>=</m:t>
                      </m:r>
                      <m:d>
                        <m:dPr>
                          <m:ctrlPr>
                            <a:rPr lang="en-US" altLang="zh-TW" b="0" i="1" smtClean="0">
                              <a:latin typeface="Cambria Math" panose="02040503050406030204" pitchFamily="18" charset="0"/>
                            </a:rPr>
                          </m:ctrlPr>
                        </m:dPr>
                        <m:e>
                          <m:f>
                            <m:fPr>
                              <m:ctrlPr>
                                <a:rPr lang="en-US" altLang="zh-TW" b="0" i="1" smtClean="0">
                                  <a:latin typeface="Cambria Math" panose="02040503050406030204" pitchFamily="18" charset="0"/>
                                </a:rPr>
                              </m:ctrlPr>
                            </m:fPr>
                            <m:num>
                              <m:r>
                                <a:rPr lang="zh-TW" altLang="en-US" b="0" i="1" smtClean="0">
                                  <a:latin typeface="Cambria Math"/>
                                </a:rPr>
                                <m:t>𝜕</m:t>
                              </m:r>
                            </m:num>
                            <m:den>
                              <m:r>
                                <a:rPr lang="zh-TW" altLang="en-US" b="0" i="1" smtClean="0">
                                  <a:latin typeface="Cambria Math"/>
                                </a:rPr>
                                <m:t>𝜕</m:t>
                              </m:r>
                              <m:r>
                                <a:rPr lang="en-US" altLang="zh-TW" b="0" i="1" smtClean="0">
                                  <a:latin typeface="Cambria Math"/>
                                </a:rPr>
                                <m:t>𝑥</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rPr>
                                <m:t>𝜕</m:t>
                              </m:r>
                              <m:r>
                                <a:rPr lang="en-US" altLang="zh-TW" b="0" i="1" smtClean="0">
                                  <a:latin typeface="Cambria Math"/>
                                </a:rPr>
                                <m:t>𝑦</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rPr>
                                <m:t>𝜕</m:t>
                              </m:r>
                              <m:r>
                                <a:rPr lang="en-US" altLang="zh-TW" b="0" i="1" smtClean="0">
                                  <a:latin typeface="Cambria Math"/>
                                </a:rPr>
                                <m:t>𝑧</m:t>
                              </m:r>
                            </m:den>
                          </m:f>
                        </m:e>
                      </m:d>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753593" y="3507552"/>
                <a:ext cx="1966176" cy="666336"/>
              </a:xfrm>
              <a:prstGeom prst="rect">
                <a:avLst/>
              </a:prstGeom>
              <a:blipFill>
                <a:blip r:embed="rId2"/>
                <a:stretch>
                  <a:fillRect b="-5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699456" y="2707836"/>
                <a:ext cx="8146328" cy="404663"/>
              </a:xfrm>
              <a:prstGeom prst="rect">
                <a:avLst/>
              </a:prstGeom>
              <a:noFill/>
            </p:spPr>
            <p:txBody>
              <a:bodyPr wrap="square" rtlCol="0">
                <a:spAutoFit/>
              </a:bodyPr>
              <a:lstStyle/>
              <a:p>
                <a:r>
                  <a:rPr lang="zh-TW" altLang="en-US" dirty="0">
                    <a:solidFill>
                      <a:schemeClr val="tx1"/>
                    </a:solidFill>
                  </a:rPr>
                  <a:t>這個事實適用於任何純量場</a:t>
                </a:r>
                <a14:m>
                  <m:oMath xmlns:m="http://schemas.openxmlformats.org/officeDocument/2006/math">
                    <m:r>
                      <a:rPr lang="zh-TW" altLang="en-US" i="1" smtClean="0">
                        <a:solidFill>
                          <a:schemeClr val="tx1"/>
                        </a:solidFill>
                        <a:latin typeface="Cambria Math"/>
                        <a:ea typeface="Cambria Math"/>
                      </a:rPr>
                      <m:t>𝜙</m:t>
                    </m:r>
                  </m:oMath>
                </a14:m>
                <a:r>
                  <a:rPr lang="zh-TW" altLang="en-US" dirty="0">
                    <a:solidFill>
                      <a:schemeClr val="tx1"/>
                    </a:solidFill>
                  </a:rPr>
                  <a:t>，我們根本可以把</a:t>
                </a:r>
                <a14:m>
                  <m:oMath xmlns:m="http://schemas.openxmlformats.org/officeDocument/2006/math">
                    <m:acc>
                      <m:accPr>
                        <m:chr m:val="⃗"/>
                        <m:ctrlPr>
                          <a:rPr lang="zh-TW" altLang="en-US" i="1" smtClean="0">
                            <a:solidFill>
                              <a:schemeClr val="tx1"/>
                            </a:solidFill>
                            <a:latin typeface="Cambria Math" panose="02040503050406030204" pitchFamily="18" charset="0"/>
                          </a:rPr>
                        </m:ctrlPr>
                      </m:accPr>
                      <m:e>
                        <m:r>
                          <a:rPr lang="en-US" altLang="zh-TW" i="1">
                            <a:solidFill>
                              <a:schemeClr val="tx1"/>
                            </a:solidFill>
                            <a:latin typeface="Cambria Math"/>
                            <a:ea typeface="Cambria Math"/>
                          </a:rPr>
                          <m:t>𝛻</m:t>
                        </m:r>
                      </m:e>
                    </m:acc>
                  </m:oMath>
                </a14:m>
                <a:r>
                  <a:rPr lang="zh-TW" altLang="en-US" dirty="0">
                    <a:solidFill>
                      <a:schemeClr val="tx1"/>
                    </a:solidFill>
                  </a:rPr>
                  <a:t>這個運算本身，就視為向量！</a:t>
                </a:r>
              </a:p>
            </p:txBody>
          </p:sp>
        </mc:Choice>
        <mc:Fallback xmlns="">
          <p:sp>
            <p:nvSpPr>
              <p:cNvPr id="7" name="文字方塊 6"/>
              <p:cNvSpPr txBox="1">
                <a:spLocks noRot="1" noChangeAspect="1" noMove="1" noResize="1" noEditPoints="1" noAdjustHandles="1" noChangeArrowheads="1" noChangeShapeType="1" noTextEdit="1"/>
              </p:cNvSpPr>
              <p:nvPr/>
            </p:nvSpPr>
            <p:spPr>
              <a:xfrm>
                <a:off x="699456" y="2707836"/>
                <a:ext cx="8146328" cy="404663"/>
              </a:xfrm>
              <a:prstGeom prst="rect">
                <a:avLst/>
              </a:prstGeom>
              <a:blipFill>
                <a:blip r:embed="rId3"/>
                <a:stretch>
                  <a:fillRect l="-779" b="-21212"/>
                </a:stretch>
              </a:blipFill>
            </p:spPr>
            <p:txBody>
              <a:bodyPr/>
              <a:lstStyle/>
              <a:p>
                <a:r>
                  <a:rPr lang="en-US">
                    <a:noFill/>
                  </a:rPr>
                  <a:t> </a:t>
                </a:r>
              </a:p>
            </p:txBody>
          </p:sp>
        </mc:Fallback>
      </mc:AlternateContent>
      <p:sp>
        <p:nvSpPr>
          <p:cNvPr id="8" name="文字方塊 7"/>
          <p:cNvSpPr txBox="1"/>
          <p:nvPr/>
        </p:nvSpPr>
        <p:spPr>
          <a:xfrm>
            <a:off x="699456" y="4226917"/>
            <a:ext cx="6253024" cy="369332"/>
          </a:xfrm>
          <a:prstGeom prst="rect">
            <a:avLst/>
          </a:prstGeom>
          <a:noFill/>
        </p:spPr>
        <p:txBody>
          <a:bodyPr wrap="square" rtlCol="0">
            <a:spAutoFit/>
          </a:bodyPr>
          <a:lstStyle/>
          <a:p>
            <a:r>
              <a:rPr lang="zh-TW" altLang="en-US" dirty="0">
                <a:latin typeface="Times New Roman" panose="02020603050405020304" pitchFamily="18" charset="0"/>
                <a:cs typeface="Times New Roman" panose="02020603050405020304" pitchFamily="18" charset="0"/>
              </a:rPr>
              <a:t>但梯度是一個運算，最終還是要作用於一個函數上。</a:t>
            </a:r>
          </a:p>
        </p:txBody>
      </p:sp>
      <mc:AlternateContent xmlns:mc="http://schemas.openxmlformats.org/markup-compatibility/2006" xmlns:a14="http://schemas.microsoft.com/office/drawing/2010/main">
        <mc:Choice Requires="a14">
          <p:sp>
            <p:nvSpPr>
              <p:cNvPr id="13" name="文字方塊 12"/>
              <p:cNvSpPr txBox="1"/>
              <p:nvPr/>
            </p:nvSpPr>
            <p:spPr>
              <a:xfrm>
                <a:off x="731290" y="2294879"/>
                <a:ext cx="8146328" cy="404663"/>
              </a:xfrm>
              <a:prstGeom prst="rect">
                <a:avLst/>
              </a:prstGeom>
              <a:noFill/>
            </p:spPr>
            <p:txBody>
              <a:bodyPr wrap="square" rtlCol="0">
                <a:spAutoFit/>
              </a:bodyPr>
              <a:lstStyle/>
              <a:p>
                <a:r>
                  <a:rPr lang="zh-TW" altLang="en-US" dirty="0">
                    <a:solidFill>
                      <a:srgbClr val="FF0000"/>
                    </a:solidFill>
                  </a:rPr>
                  <a:t>對任意</a:t>
                </a:r>
                <a14:m>
                  <m:oMath xmlns:m="http://schemas.openxmlformats.org/officeDocument/2006/math">
                    <m:r>
                      <a:rPr lang="zh-TW" altLang="en-US" i="1">
                        <a:solidFill>
                          <a:srgbClr val="FF0000"/>
                        </a:solidFill>
                        <a:latin typeface="Cambria Math"/>
                        <a:ea typeface="Cambria Math"/>
                      </a:rPr>
                      <m:t>𝜙</m:t>
                    </m:r>
                  </m:oMath>
                </a14:m>
                <a:r>
                  <a:rPr lang="zh-TW" altLang="en-US" dirty="0">
                    <a:solidFill>
                      <a:srgbClr val="FF0000"/>
                    </a:solidFill>
                  </a:rPr>
                  <a:t>，</a:t>
                </a:r>
                <a14:m>
                  <m:oMath xmlns:m="http://schemas.openxmlformats.org/officeDocument/2006/math">
                    <m:acc>
                      <m:accPr>
                        <m:chr m:val="⃗"/>
                        <m:ctrlPr>
                          <a:rPr lang="zh-TW" altLang="en-US" i="1">
                            <a:solidFill>
                              <a:srgbClr val="FF0000"/>
                            </a:solidFill>
                            <a:latin typeface="Cambria Math" panose="02040503050406030204" pitchFamily="18" charset="0"/>
                          </a:rPr>
                        </m:ctrlPr>
                      </m:accPr>
                      <m:e>
                        <m:r>
                          <a:rPr lang="en-US" altLang="zh-TW" i="1">
                            <a:solidFill>
                              <a:srgbClr val="FF0000"/>
                            </a:solidFill>
                            <a:latin typeface="Cambria Math"/>
                            <a:ea typeface="Cambria Math"/>
                          </a:rPr>
                          <m:t>𝛻</m:t>
                        </m:r>
                      </m:e>
                    </m:acc>
                    <m:r>
                      <a:rPr lang="zh-TW" altLang="en-US" i="1" smtClean="0">
                        <a:solidFill>
                          <a:srgbClr val="FF0000"/>
                        </a:solidFill>
                        <a:latin typeface="Cambria Math"/>
                        <a:ea typeface="Cambria Math"/>
                      </a:rPr>
                      <m:t>𝜙</m:t>
                    </m:r>
                  </m:oMath>
                </a14:m>
                <a:r>
                  <a:rPr lang="zh-TW" altLang="en-US" dirty="0">
                    <a:solidFill>
                      <a:srgbClr val="FF0000"/>
                    </a:solidFill>
                  </a:rPr>
                  <a:t>都是一個向量！</a:t>
                </a:r>
                <a:r>
                  <a:rPr lang="en-US" altLang="zh-TW" dirty="0">
                    <a:solidFill>
                      <a:srgbClr val="FF0000"/>
                    </a:solidFill>
                    <a:latin typeface="Times New Roman" panose="02020603050405020304" pitchFamily="18" charset="0"/>
                    <a:cs typeface="Times New Roman" panose="02020603050405020304" pitchFamily="18" charset="0"/>
                  </a:rPr>
                  <a:t>For any scalar field </a:t>
                </a:r>
                <a14:m>
                  <m:oMath xmlns:m="http://schemas.openxmlformats.org/officeDocument/2006/math">
                    <m:r>
                      <a:rPr lang="zh-TW" altLang="en-US" i="1">
                        <a:solidFill>
                          <a:srgbClr val="FF0000"/>
                        </a:solidFill>
                        <a:latin typeface="Cambria Math"/>
                        <a:ea typeface="Cambria Math"/>
                      </a:rPr>
                      <m:t>𝜙</m:t>
                    </m:r>
                  </m:oMath>
                </a14:m>
                <a:r>
                  <a:rPr lang="zh-TW" altLang="en-US" dirty="0">
                    <a:solidFill>
                      <a:srgbClr val="FF0000"/>
                    </a:solidFill>
                  </a:rPr>
                  <a:t>，</a:t>
                </a:r>
                <a14:m>
                  <m:oMath xmlns:m="http://schemas.openxmlformats.org/officeDocument/2006/math">
                    <m:acc>
                      <m:accPr>
                        <m:chr m:val="⃗"/>
                        <m:ctrlPr>
                          <a:rPr lang="zh-TW" altLang="en-US" i="1">
                            <a:solidFill>
                              <a:srgbClr val="FF0000"/>
                            </a:solidFill>
                            <a:latin typeface="Cambria Math" panose="02040503050406030204" pitchFamily="18" charset="0"/>
                          </a:rPr>
                        </m:ctrlPr>
                      </m:accPr>
                      <m:e>
                        <m:r>
                          <a:rPr lang="en-US" altLang="zh-TW" i="1">
                            <a:solidFill>
                              <a:srgbClr val="FF0000"/>
                            </a:solidFill>
                            <a:latin typeface="Cambria Math"/>
                            <a:ea typeface="Cambria Math"/>
                          </a:rPr>
                          <m:t>𝛻</m:t>
                        </m:r>
                      </m:e>
                    </m:acc>
                    <m:r>
                      <a:rPr lang="zh-TW" altLang="en-US" i="1">
                        <a:solidFill>
                          <a:srgbClr val="FF0000"/>
                        </a:solidFill>
                        <a:latin typeface="Cambria Math"/>
                        <a:ea typeface="Cambria Math"/>
                      </a:rPr>
                      <m:t>𝜙</m:t>
                    </m:r>
                    <m:d>
                      <m:dPr>
                        <m:ctrlPr>
                          <a:rPr lang="en-US" altLang="zh-TW" i="1" smtClean="0">
                            <a:solidFill>
                              <a:srgbClr val="FF0000"/>
                            </a:solidFill>
                            <a:latin typeface="Cambria Math" panose="02040503050406030204" pitchFamily="18" charset="0"/>
                            <a:ea typeface="Cambria Math"/>
                          </a:rPr>
                        </m:ctrlPr>
                      </m:dPr>
                      <m:e>
                        <m:r>
                          <a:rPr lang="en-US" altLang="zh-TW" b="0" i="1" smtClean="0">
                            <a:solidFill>
                              <a:srgbClr val="FF0000"/>
                            </a:solidFill>
                            <a:latin typeface="Cambria Math" panose="02040503050406030204" pitchFamily="18" charset="0"/>
                            <a:ea typeface="Cambria Math"/>
                          </a:rPr>
                          <m:t>𝑥</m:t>
                        </m:r>
                        <m:r>
                          <a:rPr lang="en-US" altLang="zh-TW" b="0" i="1" smtClean="0">
                            <a:solidFill>
                              <a:srgbClr val="FF0000"/>
                            </a:solidFill>
                            <a:latin typeface="Cambria Math" panose="02040503050406030204" pitchFamily="18" charset="0"/>
                            <a:ea typeface="Cambria Math"/>
                          </a:rPr>
                          <m:t>,</m:t>
                        </m:r>
                        <m:r>
                          <a:rPr lang="en-US" altLang="zh-TW" b="0" i="1" smtClean="0">
                            <a:solidFill>
                              <a:srgbClr val="FF0000"/>
                            </a:solidFill>
                            <a:latin typeface="Cambria Math" panose="02040503050406030204" pitchFamily="18" charset="0"/>
                            <a:ea typeface="Cambria Math"/>
                          </a:rPr>
                          <m:t>𝑦</m:t>
                        </m:r>
                        <m:r>
                          <a:rPr lang="en-US" altLang="zh-TW" b="0" i="1" smtClean="0">
                            <a:solidFill>
                              <a:srgbClr val="FF0000"/>
                            </a:solidFill>
                            <a:latin typeface="Cambria Math" panose="02040503050406030204" pitchFamily="18" charset="0"/>
                            <a:ea typeface="Cambria Math"/>
                          </a:rPr>
                          <m:t>,</m:t>
                        </m:r>
                        <m:r>
                          <a:rPr lang="en-US" altLang="zh-TW" b="0" i="1" smtClean="0">
                            <a:solidFill>
                              <a:srgbClr val="FF0000"/>
                            </a:solidFill>
                            <a:latin typeface="Cambria Math" panose="02040503050406030204" pitchFamily="18" charset="0"/>
                            <a:ea typeface="Cambria Math"/>
                          </a:rPr>
                          <m:t>𝑧</m:t>
                        </m:r>
                      </m:e>
                    </m:d>
                  </m:oMath>
                </a14:m>
                <a:r>
                  <a:rPr lang="en-US" altLang="zh-TW" dirty="0">
                    <a:solidFill>
                      <a:srgbClr val="FF0000"/>
                    </a:solidFill>
                  </a:rPr>
                  <a:t> </a:t>
                </a:r>
                <a:r>
                  <a:rPr lang="en-US" altLang="zh-TW" dirty="0">
                    <a:solidFill>
                      <a:srgbClr val="FF0000"/>
                    </a:solidFill>
                    <a:latin typeface="Times New Roman" panose="02020603050405020304" pitchFamily="18" charset="0"/>
                    <a:cs typeface="Times New Roman" panose="02020603050405020304" pitchFamily="18" charset="0"/>
                  </a:rPr>
                  <a:t>is a vector field!</a:t>
                </a:r>
                <a:endParaRPr lang="zh-TW" altLang="en-US"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3" name="文字方塊 12"/>
              <p:cNvSpPr txBox="1">
                <a:spLocks noRot="1" noChangeAspect="1" noMove="1" noResize="1" noEditPoints="1" noAdjustHandles="1" noChangeArrowheads="1" noChangeShapeType="1" noTextEdit="1"/>
              </p:cNvSpPr>
              <p:nvPr/>
            </p:nvSpPr>
            <p:spPr>
              <a:xfrm>
                <a:off x="731290" y="2294879"/>
                <a:ext cx="8146328" cy="404663"/>
              </a:xfrm>
              <a:prstGeom prst="rect">
                <a:avLst/>
              </a:prstGeom>
              <a:blipFill>
                <a:blip r:embed="rId4"/>
                <a:stretch>
                  <a:fillRect l="-623" b="-2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F9136DD6-2C3D-F44E-9406-58CF563A0C09}"/>
                  </a:ext>
                </a:extLst>
              </p:cNvPr>
              <p:cNvSpPr txBox="1"/>
              <p:nvPr/>
            </p:nvSpPr>
            <p:spPr>
              <a:xfrm>
                <a:off x="762078" y="1609670"/>
                <a:ext cx="5028195" cy="666336"/>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panose="02040503050406030204" pitchFamily="18" charset="0"/>
                            </a:rPr>
                            <m:t>𝐴</m:t>
                          </m:r>
                        </m:e>
                      </m:acc>
                      <m:r>
                        <a:rPr lang="en-US" altLang="zh-TW" b="0" i="1" smtClean="0">
                          <a:latin typeface="Cambria Math"/>
                        </a:rPr>
                        <m:t>=</m:t>
                      </m:r>
                      <m:r>
                        <a:rPr lang="en-US" altLang="zh-TW" b="0" i="1" smtClean="0">
                          <a:latin typeface="Cambria Math" panose="02040503050406030204" pitchFamily="18" charset="0"/>
                        </a:rPr>
                        <m:t>−</m:t>
                      </m:r>
                      <m:d>
                        <m:dPr>
                          <m:ctrlPr>
                            <a:rPr lang="en-US" altLang="zh-TW" b="0" i="1" smtClean="0">
                              <a:latin typeface="Cambria Math" panose="02040503050406030204" pitchFamily="18" charset="0"/>
                            </a:rPr>
                          </m:ctrlPr>
                        </m:dPr>
                        <m:e>
                          <m:f>
                            <m:fPr>
                              <m:ctrlPr>
                                <a:rPr lang="en-US" altLang="zh-TW" b="0" i="1" smtClean="0">
                                  <a:latin typeface="Cambria Math" panose="02040503050406030204" pitchFamily="18" charset="0"/>
                                </a:rPr>
                              </m:ctrlPr>
                            </m:fPr>
                            <m:num>
                              <m:r>
                                <a:rPr lang="zh-TW" altLang="en-US" b="0" i="1" smtClean="0">
                                  <a:latin typeface="Cambria Math"/>
                                </a:rPr>
                                <m:t>𝜕</m:t>
                              </m:r>
                              <m:r>
                                <a:rPr lang="zh-TW" altLang="en-US" i="1">
                                  <a:latin typeface="Cambria Math"/>
                                  <a:ea typeface="Cambria Math"/>
                                </a:rPr>
                                <m:t>𝜙</m:t>
                              </m:r>
                            </m:num>
                            <m:den>
                              <m:r>
                                <a:rPr lang="zh-TW" altLang="en-US" b="0" i="1" smtClean="0">
                                  <a:latin typeface="Cambria Math"/>
                                </a:rPr>
                                <m:t>𝜕</m:t>
                              </m:r>
                              <m:r>
                                <a:rPr lang="en-US" altLang="zh-TW" b="0" i="1" smtClean="0">
                                  <a:latin typeface="Cambria Math"/>
                                </a:rPr>
                                <m:t>𝑥</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r>
                                <a:rPr lang="zh-TW" altLang="en-US" i="1">
                                  <a:latin typeface="Cambria Math"/>
                                  <a:ea typeface="Cambria Math"/>
                                </a:rPr>
                                <m:t>𝜙</m:t>
                              </m:r>
                            </m:num>
                            <m:den>
                              <m:r>
                                <a:rPr lang="zh-TW" altLang="en-US" i="1">
                                  <a:latin typeface="Cambria Math"/>
                                </a:rPr>
                                <m:t>𝜕</m:t>
                              </m:r>
                              <m:r>
                                <a:rPr lang="en-US" altLang="zh-TW" b="0" i="1" smtClean="0">
                                  <a:latin typeface="Cambria Math"/>
                                </a:rPr>
                                <m:t>𝑦</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r>
                                <a:rPr lang="zh-TW" altLang="en-US" i="1">
                                  <a:latin typeface="Cambria Math"/>
                                  <a:ea typeface="Cambria Math"/>
                                </a:rPr>
                                <m:t>𝜙</m:t>
                              </m:r>
                            </m:num>
                            <m:den>
                              <m:r>
                                <a:rPr lang="zh-TW" altLang="en-US" i="1">
                                  <a:latin typeface="Cambria Math"/>
                                </a:rPr>
                                <m:t>𝜕</m:t>
                              </m:r>
                              <m:r>
                                <a:rPr lang="en-US" altLang="zh-TW" b="0" i="1" smtClean="0">
                                  <a:latin typeface="Cambria Math"/>
                                </a:rPr>
                                <m:t>𝑧</m:t>
                              </m:r>
                            </m:den>
                          </m:f>
                        </m:e>
                      </m:d>
                      <m:r>
                        <a:rPr lang="en-US" altLang="zh-TW" b="0" i="1" smtClean="0">
                          <a:latin typeface="Cambria Math" panose="02040503050406030204" pitchFamily="18" charset="0"/>
                        </a:rPr>
                        <m:t>=−</m:t>
                      </m:r>
                      <m:d>
                        <m:dPr>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rPr>
                                <m:t>𝜕</m:t>
                              </m:r>
                              <m:r>
                                <a:rPr lang="en-US" altLang="zh-TW" i="1">
                                  <a:latin typeface="Cambria Math"/>
                                </a:rPr>
                                <m:t>𝑥</m:t>
                              </m:r>
                            </m:den>
                          </m:f>
                          <m:r>
                            <a:rPr lang="en-US" altLang="zh-TW" i="1">
                              <a:latin typeface="Cambria Math"/>
                            </a:rPr>
                            <m:t>,</m:t>
                          </m:r>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rPr>
                                <m:t>𝜕</m:t>
                              </m:r>
                              <m:r>
                                <a:rPr lang="en-US" altLang="zh-TW" i="1">
                                  <a:latin typeface="Cambria Math"/>
                                </a:rPr>
                                <m:t>𝑦</m:t>
                              </m:r>
                            </m:den>
                          </m:f>
                          <m:r>
                            <a:rPr lang="en-US" altLang="zh-TW" i="1">
                              <a:latin typeface="Cambria Math"/>
                            </a:rPr>
                            <m:t>,</m:t>
                          </m:r>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rPr>
                                <m:t>𝜕</m:t>
                              </m:r>
                              <m:r>
                                <a:rPr lang="en-US" altLang="zh-TW" i="1">
                                  <a:latin typeface="Cambria Math"/>
                                </a:rPr>
                                <m:t>𝑧</m:t>
                              </m:r>
                            </m:den>
                          </m:f>
                        </m:e>
                      </m:d>
                      <m:r>
                        <a:rPr lang="zh-TW" altLang="en-US" i="1">
                          <a:latin typeface="Cambria Math"/>
                          <a:ea typeface="Cambria Math"/>
                        </a:rPr>
                        <m:t>𝜙</m:t>
                      </m:r>
                      <m:r>
                        <a:rPr lang="en-US" altLang="zh-TW" b="0" i="1" smtClean="0">
                          <a:latin typeface="Cambria Math" panose="02040503050406030204" pitchFamily="18" charset="0"/>
                          <a:ea typeface="Cambria Math" panose="02040503050406030204" pitchFamily="18" charset="0"/>
                        </a:rPr>
                        <m:t>≡−</m:t>
                      </m:r>
                      <m:acc>
                        <m:accPr>
                          <m:chr m:val="⃗"/>
                          <m:ctrlPr>
                            <a:rPr lang="zh-TW" altLang="en-US" i="1">
                              <a:latin typeface="Cambria Math" panose="02040503050406030204" pitchFamily="18" charset="0"/>
                            </a:rPr>
                          </m:ctrlPr>
                        </m:accPr>
                        <m:e>
                          <m:r>
                            <a:rPr lang="en-US" altLang="zh-TW" i="1">
                              <a:latin typeface="Cambria Math"/>
                              <a:ea typeface="Cambria Math"/>
                            </a:rPr>
                            <m:t>𝛻</m:t>
                          </m:r>
                        </m:e>
                      </m:acc>
                      <m:r>
                        <a:rPr lang="zh-TW" altLang="en-US" i="1">
                          <a:latin typeface="Cambria Math"/>
                          <a:ea typeface="Cambria Math"/>
                        </a:rPr>
                        <m:t>𝜙</m:t>
                      </m:r>
                    </m:oMath>
                  </m:oMathPara>
                </a14:m>
                <a:endParaRPr lang="zh-TW" altLang="en-US" dirty="0"/>
              </a:p>
            </p:txBody>
          </p:sp>
        </mc:Choice>
        <mc:Fallback xmlns="">
          <p:sp>
            <p:nvSpPr>
              <p:cNvPr id="20" name="文字方塊 19">
                <a:extLst>
                  <a:ext uri="{FF2B5EF4-FFF2-40B4-BE49-F238E27FC236}">
                    <a16:creationId xmlns:a16="http://schemas.microsoft.com/office/drawing/2014/main" id="{F9136DD6-2C3D-F44E-9406-58CF563A0C09}"/>
                  </a:ext>
                </a:extLst>
              </p:cNvPr>
              <p:cNvSpPr txBox="1">
                <a:spLocks noRot="1" noChangeAspect="1" noMove="1" noResize="1" noEditPoints="1" noAdjustHandles="1" noChangeArrowheads="1" noChangeShapeType="1" noTextEdit="1"/>
              </p:cNvSpPr>
              <p:nvPr/>
            </p:nvSpPr>
            <p:spPr>
              <a:xfrm>
                <a:off x="762078" y="1609670"/>
                <a:ext cx="5028195" cy="666336"/>
              </a:xfrm>
              <a:prstGeom prst="rect">
                <a:avLst/>
              </a:prstGeom>
              <a:blipFill>
                <a:blip r:embed="rId5"/>
                <a:stretch>
                  <a:fillRect b="-3704"/>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E04E2D45-A300-B6B8-B535-50934E944A4C}"/>
              </a:ext>
            </a:extLst>
          </p:cNvPr>
          <p:cNvSpPr txBox="1"/>
          <p:nvPr/>
        </p:nvSpPr>
        <p:spPr>
          <a:xfrm>
            <a:off x="709518" y="1203118"/>
            <a:ext cx="4572000" cy="369332"/>
          </a:xfrm>
          <a:prstGeom prst="rect">
            <a:avLst/>
          </a:prstGeom>
          <a:noFill/>
        </p:spPr>
        <p:txBody>
          <a:bodyPr wrap="square">
            <a:spAutoFit/>
          </a:bodyPr>
          <a:lstStyle/>
          <a:p>
            <a:r>
              <a:rPr lang="zh-TW" altLang="en-US" dirty="0">
                <a:solidFill>
                  <a:srgbClr val="FF0000"/>
                </a:solidFill>
                <a:latin typeface="Times New Roman" panose="02020603050405020304" pitchFamily="18" charset="0"/>
                <a:cs typeface="Times New Roman" panose="02020603050405020304" pitchFamily="18" charset="0"/>
              </a:rPr>
              <a:t>梯度</a:t>
            </a:r>
            <a:r>
              <a:rPr lang="en-US" altLang="zh-TW" dirty="0">
                <a:solidFill>
                  <a:srgbClr val="FF0000"/>
                </a:solidFill>
                <a:latin typeface="Times New Roman" panose="02020603050405020304" pitchFamily="18" charset="0"/>
                <a:cs typeface="Times New Roman" panose="02020603050405020304" pitchFamily="18" charset="0"/>
              </a:rPr>
              <a:t> Gradient</a:t>
            </a:r>
            <a:endParaRPr lang="en-US" dirty="0">
              <a:solidFill>
                <a:srgbClr val="FF0000"/>
              </a:solidFil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FCF62D2-4DB5-5BF6-E117-75A67CF084FC}"/>
                  </a:ext>
                </a:extLst>
              </p:cNvPr>
              <p:cNvSpPr txBox="1"/>
              <p:nvPr/>
            </p:nvSpPr>
            <p:spPr>
              <a:xfrm>
                <a:off x="731289" y="3115710"/>
                <a:ext cx="7170079" cy="404663"/>
              </a:xfrm>
              <a:prstGeom prst="rect">
                <a:avLst/>
              </a:prstGeom>
              <a:noFill/>
            </p:spPr>
            <p:txBody>
              <a:bodyPr wrap="square" rtlCol="0">
                <a:spAutoFit/>
              </a:bodyPr>
              <a:lstStyle/>
              <a:p>
                <a:r>
                  <a:rPr lang="en-US" dirty="0">
                    <a:latin typeface="Times New Roman" panose="02020603050405020304" pitchFamily="18" charset="0"/>
                  </a:rPr>
                  <a:t>We simply treat the operation </a:t>
                </a:r>
                <a14:m>
                  <m:oMath xmlns:m="http://schemas.openxmlformats.org/officeDocument/2006/math">
                    <m:acc>
                      <m:accPr>
                        <m:chr m:val="⃗"/>
                        <m:ctrlPr>
                          <a:rPr lang="zh-TW" altLang="en-US" i="1" smtClean="0">
                            <a:solidFill>
                              <a:schemeClr val="tx1"/>
                            </a:solidFill>
                            <a:latin typeface="Cambria Math" panose="02040503050406030204" pitchFamily="18" charset="0"/>
                          </a:rPr>
                        </m:ctrlPr>
                      </m:accPr>
                      <m:e>
                        <m:r>
                          <a:rPr lang="en-US" altLang="zh-TW" i="1">
                            <a:solidFill>
                              <a:schemeClr val="tx1"/>
                            </a:solidFill>
                            <a:latin typeface="Cambria Math"/>
                            <a:ea typeface="Cambria Math"/>
                          </a:rPr>
                          <m:t>𝛻</m:t>
                        </m:r>
                      </m:e>
                    </m:acc>
                  </m:oMath>
                </a14:m>
                <a:r>
                  <a:rPr lang="en-US" dirty="0">
                    <a:solidFill>
                      <a:schemeClr val="tx1"/>
                    </a:solidFill>
                    <a:latin typeface="Times New Roman" panose="02020603050405020304" pitchFamily="18" charset="0"/>
                  </a:rPr>
                  <a:t> </a:t>
                </a:r>
                <a:r>
                  <a:rPr lang="en-US" dirty="0">
                    <a:latin typeface="Times New Roman" panose="02020603050405020304" pitchFamily="18" charset="0"/>
                  </a:rPr>
                  <a:t>as a vector as the notation indicate.</a:t>
                </a:r>
              </a:p>
            </p:txBody>
          </p:sp>
        </mc:Choice>
        <mc:Fallback xmlns="">
          <p:sp>
            <p:nvSpPr>
              <p:cNvPr id="2" name="TextBox 1">
                <a:extLst>
                  <a:ext uri="{FF2B5EF4-FFF2-40B4-BE49-F238E27FC236}">
                    <a16:creationId xmlns:a16="http://schemas.microsoft.com/office/drawing/2014/main" id="{6FCF62D2-4DB5-5BF6-E117-75A67CF084FC}"/>
                  </a:ext>
                </a:extLst>
              </p:cNvPr>
              <p:cNvSpPr txBox="1">
                <a:spLocks noRot="1" noChangeAspect="1" noMove="1" noResize="1" noEditPoints="1" noAdjustHandles="1" noChangeArrowheads="1" noChangeShapeType="1" noTextEdit="1"/>
              </p:cNvSpPr>
              <p:nvPr/>
            </p:nvSpPr>
            <p:spPr>
              <a:xfrm>
                <a:off x="731289" y="3115710"/>
                <a:ext cx="7170079" cy="404663"/>
              </a:xfrm>
              <a:prstGeom prst="rect">
                <a:avLst/>
              </a:prstGeom>
              <a:blipFill>
                <a:blip r:embed="rId6"/>
                <a:stretch>
                  <a:fillRect l="-707"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2BAEA8F-A2D8-D6BF-A53E-E5152D4706DB}"/>
                  </a:ext>
                </a:extLst>
              </p:cNvPr>
              <p:cNvSpPr txBox="1"/>
              <p:nvPr/>
            </p:nvSpPr>
            <p:spPr>
              <a:xfrm>
                <a:off x="685800" y="4572000"/>
                <a:ext cx="7170079" cy="404663"/>
              </a:xfrm>
              <a:prstGeom prst="rect">
                <a:avLst/>
              </a:prstGeom>
              <a:noFill/>
            </p:spPr>
            <p:txBody>
              <a:bodyPr wrap="square" rtlCol="0">
                <a:spAutoFit/>
              </a:bodyPr>
              <a:lstStyle/>
              <a:p>
                <a:r>
                  <a:rPr lang="en-US" dirty="0">
                    <a:latin typeface="Times New Roman" panose="02020603050405020304" pitchFamily="18" charset="0"/>
                  </a:rPr>
                  <a:t>But </a:t>
                </a:r>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a:ea typeface="Cambria Math"/>
                          </a:rPr>
                          <m:t>𝛻</m:t>
                        </m:r>
                      </m:e>
                    </m:acc>
                  </m:oMath>
                </a14:m>
                <a:r>
                  <a:rPr lang="en-US" dirty="0">
                    <a:latin typeface="Times New Roman" panose="02020603050405020304" pitchFamily="18" charset="0"/>
                  </a:rPr>
                  <a:t> is an operation after all and it must act on a field.</a:t>
                </a:r>
              </a:p>
            </p:txBody>
          </p:sp>
        </mc:Choice>
        <mc:Fallback xmlns="">
          <p:sp>
            <p:nvSpPr>
              <p:cNvPr id="4" name="TextBox 3">
                <a:extLst>
                  <a:ext uri="{FF2B5EF4-FFF2-40B4-BE49-F238E27FC236}">
                    <a16:creationId xmlns:a16="http://schemas.microsoft.com/office/drawing/2014/main" id="{82BAEA8F-A2D8-D6BF-A53E-E5152D4706DB}"/>
                  </a:ext>
                </a:extLst>
              </p:cNvPr>
              <p:cNvSpPr txBox="1">
                <a:spLocks noRot="1" noChangeAspect="1" noMove="1" noResize="1" noEditPoints="1" noAdjustHandles="1" noChangeArrowheads="1" noChangeShapeType="1" noTextEdit="1"/>
              </p:cNvSpPr>
              <p:nvPr/>
            </p:nvSpPr>
            <p:spPr>
              <a:xfrm>
                <a:off x="685800" y="4572000"/>
                <a:ext cx="7170079" cy="404663"/>
              </a:xfrm>
              <a:prstGeom prst="rect">
                <a:avLst/>
              </a:prstGeom>
              <a:blipFill>
                <a:blip r:embed="rId7"/>
                <a:stretch>
                  <a:fillRect l="-885" b="-21875"/>
                </a:stretch>
              </a:blipFill>
            </p:spPr>
            <p:txBody>
              <a:bodyPr/>
              <a:lstStyle/>
              <a:p>
                <a:r>
                  <a:rPr lang="en-US">
                    <a:noFill/>
                  </a:rPr>
                  <a:t> </a:t>
                </a:r>
              </a:p>
            </p:txBody>
          </p:sp>
        </mc:Fallback>
      </mc:AlternateContent>
    </p:spTree>
    <p:extLst>
      <p:ext uri="{BB962C8B-B14F-4D97-AF65-F5344CB8AC3E}">
        <p14:creationId xmlns:p14="http://schemas.microsoft.com/office/powerpoint/2010/main" val="3635724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5" name="Text Box 4"/>
          <p:cNvSpPr txBox="1">
            <a:spLocks noChangeArrowheads="1"/>
          </p:cNvSpPr>
          <p:nvPr/>
        </p:nvSpPr>
        <p:spPr bwMode="auto">
          <a:xfrm>
            <a:off x="4130749" y="1286669"/>
            <a:ext cx="403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一置於原點的固定電荷</a:t>
            </a:r>
            <a:r>
              <a:rPr lang="en-US" altLang="zh-TW" i="1" dirty="0">
                <a:latin typeface="Times New Roman" pitchFamily="18" charset="0"/>
                <a:cs typeface="Times New Roman" pitchFamily="18" charset="0"/>
              </a:rPr>
              <a:t>Q</a:t>
            </a:r>
            <a:r>
              <a:rPr lang="zh-TW" altLang="en-US" dirty="0"/>
              <a:t>旁</a:t>
            </a:r>
            <a:r>
              <a:rPr lang="zh-TW" altLang="en-US" dirty="0">
                <a:latin typeface="Times New Roman" pitchFamily="18" charset="0"/>
                <a:cs typeface="Times New Roman" pitchFamily="18" charset="0"/>
              </a:rPr>
              <a:t>的</a:t>
            </a:r>
            <a:r>
              <a:rPr lang="zh-TW" altLang="en-US" dirty="0"/>
              <a:t>電位：</a:t>
            </a:r>
            <a:endParaRPr lang="en-US" altLang="zh-TW" dirty="0"/>
          </a:p>
        </p:txBody>
      </p:sp>
      <p:pic>
        <p:nvPicPr>
          <p:cNvPr id="112647" name="Picture 6" descr="fig25"/>
          <p:cNvPicPr>
            <a:picLocks noChangeAspect="1" noChangeArrowheads="1"/>
          </p:cNvPicPr>
          <p:nvPr/>
        </p:nvPicPr>
        <p:blipFill>
          <a:blip r:embed="rId2">
            <a:extLst>
              <a:ext uri="{28A0092B-C50C-407E-A947-70E740481C1C}">
                <a14:useLocalDpi xmlns:a14="http://schemas.microsoft.com/office/drawing/2010/main" val="0"/>
              </a:ext>
            </a:extLst>
          </a:blip>
          <a:srcRect b="17757"/>
          <a:stretch>
            <a:fillRect/>
          </a:stretch>
        </p:blipFill>
        <p:spPr bwMode="auto">
          <a:xfrm>
            <a:off x="1168574" y="1251227"/>
            <a:ext cx="2784475"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文字方塊 9"/>
              <p:cNvSpPr txBox="1"/>
              <p:nvPr/>
            </p:nvSpPr>
            <p:spPr>
              <a:xfrm>
                <a:off x="4189037" y="2067370"/>
                <a:ext cx="1905000" cy="65979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𝑉</m:t>
                      </m:r>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e>
                      </m:d>
                      <m:r>
                        <a:rPr lang="en-US" altLang="zh-TW" b="0" i="1" smtClean="0">
                          <a:latin typeface="Cambria Math"/>
                        </a:rPr>
                        <m:t>=</m:t>
                      </m:r>
                      <m:f>
                        <m:fPr>
                          <m:ctrlPr>
                            <a:rPr lang="en-US" altLang="zh-TW" b="0" i="1" smtClean="0">
                              <a:latin typeface="Cambria Math" panose="02040503050406030204" pitchFamily="18" charset="0"/>
                            </a:rPr>
                          </m:ctrlPr>
                        </m:fPr>
                        <m:num>
                          <m:r>
                            <a:rPr lang="en-US" altLang="zh-TW" i="1">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f>
                        <m:fPr>
                          <m:ctrlPr>
                            <a:rPr lang="en-US" altLang="zh-TW" i="1">
                              <a:latin typeface="Cambria Math" panose="02040503050406030204" pitchFamily="18" charset="0"/>
                            </a:rPr>
                          </m:ctrlPr>
                        </m:fPr>
                        <m:num>
                          <m:r>
                            <a:rPr lang="en-US" altLang="zh-TW" i="1">
                              <a:latin typeface="Cambria Math"/>
                            </a:rPr>
                            <m:t>𝑄</m:t>
                          </m:r>
                        </m:num>
                        <m:den>
                          <m:r>
                            <a:rPr lang="en-US" altLang="zh-TW" i="1">
                              <a:latin typeface="Cambria Math"/>
                            </a:rPr>
                            <m:t>𝑟</m:t>
                          </m:r>
                        </m:den>
                      </m:f>
                    </m:oMath>
                  </m:oMathPara>
                </a14:m>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4189037" y="2067370"/>
                <a:ext cx="1905000" cy="65979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文字方塊 15">
                <a:extLst>
                  <a:ext uri="{FF2B5EF4-FFF2-40B4-BE49-F238E27FC236}">
                    <a16:creationId xmlns:a16="http://schemas.microsoft.com/office/drawing/2014/main" id="{7B5E4106-AA56-2F91-9BC7-7709A372605D}"/>
                  </a:ext>
                </a:extLst>
              </p:cNvPr>
              <p:cNvSpPr txBox="1"/>
              <p:nvPr/>
            </p:nvSpPr>
            <p:spPr>
              <a:xfrm>
                <a:off x="4191000" y="3429000"/>
                <a:ext cx="2432461"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panose="02040503050406030204" pitchFamily="18" charset="0"/>
                            </a:rPr>
                            <m:t>𝐸</m:t>
                          </m:r>
                        </m:e>
                      </m:acc>
                      <m:r>
                        <a:rPr lang="en-US" altLang="zh-TW" b="0" i="1" smtClean="0">
                          <a:latin typeface="Cambria Math"/>
                        </a:rPr>
                        <m:t>=</m:t>
                      </m:r>
                      <m:r>
                        <a:rPr lang="en-US" altLang="zh-TW" b="0" i="1" smtClean="0">
                          <a:latin typeface="Cambria Math" panose="02040503050406030204" pitchFamily="18" charset="0"/>
                        </a:rPr>
                        <m:t>−</m:t>
                      </m:r>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b="0" i="1" smtClean="0">
                          <a:latin typeface="Cambria Math" panose="02040503050406030204" pitchFamily="18" charset="0"/>
                          <a:ea typeface="Cambria Math"/>
                        </a:rPr>
                        <m:t>𝑉</m:t>
                      </m:r>
                      <m:r>
                        <a:rPr lang="en-US" altLang="zh-TW" b="0" i="1" smtClean="0">
                          <a:latin typeface="Cambria Math" panose="02040503050406030204" pitchFamily="18" charset="0"/>
                          <a:ea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b="0" i="1" smtClean="0">
                              <a:latin typeface="Cambria Math" panose="02040503050406030204" pitchFamily="18" charset="0"/>
                            </a:rPr>
                            <m:t>𝑄</m:t>
                          </m:r>
                        </m:num>
                        <m:den>
                          <m:sSup>
                            <m:sSupPr>
                              <m:ctrlPr>
                                <a:rPr lang="en-US" altLang="zh-TW" i="1" smtClean="0">
                                  <a:latin typeface="Cambria Math" panose="02040503050406030204" pitchFamily="18" charset="0"/>
                                </a:rPr>
                              </m:ctrlPr>
                            </m:sSupPr>
                            <m:e>
                              <m:r>
                                <a:rPr lang="en-US" altLang="zh-TW" b="0" i="1" smtClean="0">
                                  <a:latin typeface="Cambria Math" panose="02040503050406030204" pitchFamily="18" charset="0"/>
                                </a:rPr>
                                <m:t>𝑟</m:t>
                              </m:r>
                            </m:e>
                            <m:sup>
                              <m:r>
                                <a:rPr lang="en-US" altLang="zh-TW" b="0" i="1" smtClean="0">
                                  <a:latin typeface="Cambria Math" panose="02040503050406030204" pitchFamily="18" charset="0"/>
                                </a:rPr>
                                <m:t>2</m:t>
                              </m:r>
                            </m:sup>
                          </m:sSup>
                        </m:den>
                      </m:f>
                      <m:acc>
                        <m:accPr>
                          <m:chr m:val="̂"/>
                          <m:ctrlPr>
                            <a:rPr lang="en-US" altLang="zh-TW" i="1" smtClean="0">
                              <a:latin typeface="Cambria Math" panose="02040503050406030204" pitchFamily="18" charset="0"/>
                            </a:rPr>
                          </m:ctrlPr>
                        </m:accPr>
                        <m:e>
                          <m:r>
                            <a:rPr lang="en-US" altLang="zh-TW" b="0" i="1" smtClean="0">
                              <a:latin typeface="Cambria Math" panose="02040503050406030204" pitchFamily="18" charset="0"/>
                            </a:rPr>
                            <m:t>𝑟</m:t>
                          </m:r>
                        </m:e>
                      </m:acc>
                    </m:oMath>
                  </m:oMathPara>
                </a14:m>
                <a:endParaRPr lang="zh-TW" altLang="en-US" dirty="0"/>
              </a:p>
            </p:txBody>
          </p:sp>
        </mc:Choice>
        <mc:Fallback xmlns="">
          <p:sp>
            <p:nvSpPr>
              <p:cNvPr id="2" name="文字方塊 15">
                <a:extLst>
                  <a:ext uri="{FF2B5EF4-FFF2-40B4-BE49-F238E27FC236}">
                    <a16:creationId xmlns:a16="http://schemas.microsoft.com/office/drawing/2014/main" id="{7B5E4106-AA56-2F91-9BC7-7709A372605D}"/>
                  </a:ext>
                </a:extLst>
              </p:cNvPr>
              <p:cNvSpPr txBox="1">
                <a:spLocks noRot="1" noChangeAspect="1" noMove="1" noResize="1" noEditPoints="1" noAdjustHandles="1" noChangeArrowheads="1" noChangeShapeType="1" noTextEdit="1"/>
              </p:cNvSpPr>
              <p:nvPr/>
            </p:nvSpPr>
            <p:spPr>
              <a:xfrm>
                <a:off x="4191000" y="3429000"/>
                <a:ext cx="2432461" cy="659796"/>
              </a:xfrm>
              <a:prstGeom prst="rect">
                <a:avLst/>
              </a:prstGeom>
              <a:blipFill>
                <a:blip r:embed="rId4"/>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267CDFC2-309C-962B-DE04-80CE78943FDC}"/>
              </a:ext>
            </a:extLst>
          </p:cNvPr>
          <p:cNvSpPr txBox="1"/>
          <p:nvPr/>
        </p:nvSpPr>
        <p:spPr>
          <a:xfrm>
            <a:off x="4189037" y="1656000"/>
            <a:ext cx="3659563" cy="369332"/>
          </a:xfrm>
          <a:prstGeom prst="rect">
            <a:avLst/>
          </a:prstGeom>
          <a:noFill/>
        </p:spPr>
        <p:txBody>
          <a:bodyPr wrap="square" rtlCol="0">
            <a:spAutoFit/>
          </a:bodyPr>
          <a:lstStyle/>
          <a:p>
            <a:pPr algn="l"/>
            <a:r>
              <a:rPr lang="en-US" dirty="0">
                <a:latin typeface="Times New Roman" panose="02020603050405020304" pitchFamily="18" charset="0"/>
              </a:rPr>
              <a:t>Electric Potential of a point charge:</a:t>
            </a:r>
          </a:p>
        </p:txBody>
      </p:sp>
    </p:spTree>
    <p:extLst>
      <p:ext uri="{BB962C8B-B14F-4D97-AF65-F5344CB8AC3E}">
        <p14:creationId xmlns:p14="http://schemas.microsoft.com/office/powerpoint/2010/main" val="36012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9B730-160A-F1D7-630F-3B01C8B52E99}"/>
            </a:ext>
          </a:extLst>
        </p:cNvPr>
        <p:cNvGrpSpPr/>
        <p:nvPr/>
      </p:nvGrpSpPr>
      <p:grpSpPr>
        <a:xfrm>
          <a:off x="0" y="0"/>
          <a:ext cx="0" cy="0"/>
          <a:chOff x="0" y="0"/>
          <a:chExt cx="0" cy="0"/>
        </a:xfrm>
      </p:grpSpPr>
      <p:sp>
        <p:nvSpPr>
          <p:cNvPr id="18435" name="文字方塊 4">
            <a:extLst>
              <a:ext uri="{FF2B5EF4-FFF2-40B4-BE49-F238E27FC236}">
                <a16:creationId xmlns:a16="http://schemas.microsoft.com/office/drawing/2014/main" id="{105E1E37-0579-6EC5-9FB2-DC8D30C1AA30}"/>
              </a:ext>
            </a:extLst>
          </p:cNvPr>
          <p:cNvSpPr txBox="1">
            <a:spLocks noChangeArrowheads="1"/>
          </p:cNvSpPr>
          <p:nvPr/>
        </p:nvSpPr>
        <p:spPr bwMode="auto">
          <a:xfrm>
            <a:off x="658508" y="4339871"/>
            <a:ext cx="81806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sz="2000" dirty="0">
                <a:latin typeface="Times New Roman" panose="02020603050405020304" pitchFamily="18" charset="0"/>
              </a:rPr>
              <a:t>一個封閉曲面的電場面積分：通量，正比於曲面所包圍的總淨電荷量。</a:t>
            </a:r>
          </a:p>
        </p:txBody>
      </p:sp>
      <p:sp>
        <p:nvSpPr>
          <p:cNvPr id="18436" name="文字方塊 5">
            <a:extLst>
              <a:ext uri="{FF2B5EF4-FFF2-40B4-BE49-F238E27FC236}">
                <a16:creationId xmlns:a16="http://schemas.microsoft.com/office/drawing/2014/main" id="{BC9A900D-A265-8CA7-3722-2D9CEBCF2245}"/>
              </a:ext>
            </a:extLst>
          </p:cNvPr>
          <p:cNvSpPr txBox="1">
            <a:spLocks noChangeArrowheads="1"/>
          </p:cNvSpPr>
          <p:nvPr/>
        </p:nvSpPr>
        <p:spPr bwMode="auto">
          <a:xfrm>
            <a:off x="5293990" y="3654373"/>
            <a:ext cx="278321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latin typeface="Times New Roman" panose="02020603050405020304" pitchFamily="18" charset="0"/>
              </a:rPr>
              <a:t>高斯定律</a:t>
            </a:r>
            <a:r>
              <a:rPr lang="en-US" altLang="zh-TW" dirty="0">
                <a:solidFill>
                  <a:srgbClr val="FF0000"/>
                </a:solidFill>
                <a:latin typeface="Times New Roman" panose="02020603050405020304" pitchFamily="18" charset="0"/>
              </a:rPr>
              <a:t> Gauss’s Law</a:t>
            </a:r>
            <a:endParaRPr lang="zh-TW" altLang="en-US" dirty="0">
              <a:solidFill>
                <a:srgbClr val="FF0000"/>
              </a:solidFill>
              <a:latin typeface="Times New Roman" panose="02020603050405020304" pitchFamily="18" charset="0"/>
            </a:endParaRPr>
          </a:p>
        </p:txBody>
      </p:sp>
      <p:pic>
        <p:nvPicPr>
          <p:cNvPr id="18437" name="Picture 4" descr="D:\Dropbox\Documents\課程\YoungTextBook\Images\Chapter22\A_Images\A_Figures_and_Photos\22_10_Figure.jpg">
            <a:extLst>
              <a:ext uri="{FF2B5EF4-FFF2-40B4-BE49-F238E27FC236}">
                <a16:creationId xmlns:a16="http://schemas.microsoft.com/office/drawing/2014/main" id="{315B9530-A531-DBEF-975E-C5AD6A7BAF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33"/>
          <a:stretch/>
        </p:blipFill>
        <p:spPr bwMode="auto">
          <a:xfrm>
            <a:off x="1719989" y="521803"/>
            <a:ext cx="2270191" cy="2839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D:\Users\Vincent\Downloads\Data\Knight\Media\Chapter28\Images\28_22Figure-F.jpg">
            <a:extLst>
              <a:ext uri="{FF2B5EF4-FFF2-40B4-BE49-F238E27FC236}">
                <a16:creationId xmlns:a16="http://schemas.microsoft.com/office/drawing/2014/main" id="{C6C05924-2E56-3F9E-DE36-C4AEA41C06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27"/>
          <a:stretch/>
        </p:blipFill>
        <p:spPr bwMode="auto">
          <a:xfrm>
            <a:off x="4094162" y="574593"/>
            <a:ext cx="2611438" cy="275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9345BAA4-4B50-FDF5-4D5E-E7B79E34491E}"/>
                  </a:ext>
                </a:extLst>
              </p:cNvPr>
              <p:cNvSpPr txBox="1"/>
              <p:nvPr/>
            </p:nvSpPr>
            <p:spPr>
              <a:xfrm>
                <a:off x="2863301" y="3481425"/>
                <a:ext cx="2253757"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b="0" i="1" smtClean="0">
                                  <a:latin typeface="Cambria Math" panose="02040503050406030204" pitchFamily="18" charset="0"/>
                                  <a:ea typeface="Cambria Math"/>
                                </a:rPr>
                                <m:t>𝑎</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latin typeface="Times New Roman" panose="02020603050405020304" pitchFamily="18" charset="0"/>
                </a:endParaRPr>
              </a:p>
            </p:txBody>
          </p:sp>
        </mc:Choice>
        <mc:Fallback xmlns="">
          <p:sp>
            <p:nvSpPr>
              <p:cNvPr id="9" name="文字方塊 8">
                <a:extLst>
                  <a:ext uri="{FF2B5EF4-FFF2-40B4-BE49-F238E27FC236}">
                    <a16:creationId xmlns:a16="http://schemas.microsoft.com/office/drawing/2014/main" id="{9345BAA4-4B50-FDF5-4D5E-E7B79E34491E}"/>
                  </a:ext>
                </a:extLst>
              </p:cNvPr>
              <p:cNvSpPr txBox="1">
                <a:spLocks noRot="1" noChangeAspect="1" noMove="1" noResize="1" noEditPoints="1" noAdjustHandles="1" noChangeArrowheads="1" noChangeShapeType="1" noTextEdit="1"/>
              </p:cNvSpPr>
              <p:nvPr/>
            </p:nvSpPr>
            <p:spPr>
              <a:xfrm>
                <a:off x="2863301" y="3481425"/>
                <a:ext cx="2253757" cy="818879"/>
              </a:xfrm>
              <a:prstGeom prst="rect">
                <a:avLst/>
              </a:prstGeom>
              <a:blipFill>
                <a:blip r:embed="rId4"/>
                <a:stretch>
                  <a:fillRect l="-10112" t="-132308" b="-189231"/>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761AB82F-1E5B-AB77-0B48-623A4B33CBCE}"/>
              </a:ext>
            </a:extLst>
          </p:cNvPr>
          <p:cNvSpPr txBox="1"/>
          <p:nvPr/>
        </p:nvSpPr>
        <p:spPr>
          <a:xfrm>
            <a:off x="658508" y="4726573"/>
            <a:ext cx="7543310" cy="400110"/>
          </a:xfrm>
          <a:prstGeom prst="rect">
            <a:avLst/>
          </a:prstGeom>
          <a:noFill/>
        </p:spPr>
        <p:txBody>
          <a:bodyPr wrap="square" rtlCol="0">
            <a:spAutoFit/>
          </a:bodyPr>
          <a:lstStyle/>
          <a:p>
            <a:pPr algn="l"/>
            <a:r>
              <a:rPr lang="en-US" sz="2000" dirty="0">
                <a:latin typeface="Times New Roman" panose="02020603050405020304" pitchFamily="18" charset="0"/>
              </a:rPr>
              <a:t>But Gauss’s Law in this integration formulation is hard to use.</a:t>
            </a:r>
          </a:p>
        </p:txBody>
      </p:sp>
      <p:sp>
        <p:nvSpPr>
          <p:cNvPr id="3" name="TextBox 2">
            <a:extLst>
              <a:ext uri="{FF2B5EF4-FFF2-40B4-BE49-F238E27FC236}">
                <a16:creationId xmlns:a16="http://schemas.microsoft.com/office/drawing/2014/main" id="{B2FAFD11-BFBD-B1A7-7934-A46AB333029E}"/>
              </a:ext>
            </a:extLst>
          </p:cNvPr>
          <p:cNvSpPr txBox="1"/>
          <p:nvPr/>
        </p:nvSpPr>
        <p:spPr>
          <a:xfrm>
            <a:off x="658508" y="5490040"/>
            <a:ext cx="7543309" cy="400110"/>
          </a:xfrm>
          <a:prstGeom prst="rect">
            <a:avLst/>
          </a:prstGeom>
          <a:noFill/>
        </p:spPr>
        <p:txBody>
          <a:bodyPr wrap="square" rtlCol="0">
            <a:spAutoFit/>
          </a:bodyPr>
          <a:lstStyle/>
          <a:p>
            <a:pPr algn="l"/>
            <a:r>
              <a:rPr lang="en-US" sz="2000" dirty="0">
                <a:latin typeface="Times New Roman" panose="02020603050405020304" pitchFamily="18" charset="0"/>
              </a:rPr>
              <a:t>The law will then be converted it into a differential formulation. </a:t>
            </a:r>
          </a:p>
        </p:txBody>
      </p:sp>
      <mc:AlternateContent xmlns:mc="http://schemas.openxmlformats.org/markup-compatibility/2006" xmlns:a14="http://schemas.microsoft.com/office/drawing/2010/main">
        <mc:Choice Requires="a14">
          <p:sp>
            <p:nvSpPr>
              <p:cNvPr id="5" name="矩形 21">
                <a:extLst>
                  <a:ext uri="{FF2B5EF4-FFF2-40B4-BE49-F238E27FC236}">
                    <a16:creationId xmlns:a16="http://schemas.microsoft.com/office/drawing/2014/main" id="{DE43387B-AF8E-CA2A-E1B1-B82E71752D79}"/>
                  </a:ext>
                </a:extLst>
              </p:cNvPr>
              <p:cNvSpPr/>
              <p:nvPr/>
            </p:nvSpPr>
            <p:spPr>
              <a:xfrm>
                <a:off x="3242441" y="5892587"/>
                <a:ext cx="1343509" cy="671530"/>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sz="2000" i="1" smtClean="0">
                              <a:latin typeface="Cambria Math" panose="02040503050406030204" pitchFamily="18" charset="0"/>
                            </a:rPr>
                          </m:ctrlPr>
                        </m:accPr>
                        <m:e>
                          <m:r>
                            <a:rPr lang="en-US" altLang="zh-TW" sz="2000" i="1">
                              <a:latin typeface="Cambria Math"/>
                              <a:ea typeface="Cambria Math"/>
                            </a:rPr>
                            <m:t>𝛻</m:t>
                          </m:r>
                        </m:e>
                      </m:acc>
                      <m:r>
                        <a:rPr lang="en-US" altLang="zh-TW" sz="2000" i="1" smtClean="0">
                          <a:latin typeface="Cambria Math"/>
                          <a:ea typeface="Cambria Math"/>
                        </a:rPr>
                        <m:t>∙</m:t>
                      </m:r>
                      <m:acc>
                        <m:accPr>
                          <m:chr m:val="⃗"/>
                          <m:ctrlPr>
                            <a:rPr lang="zh-TW" altLang="en-US" sz="2000" i="1">
                              <a:latin typeface="Cambria Math" panose="02040503050406030204" pitchFamily="18" charset="0"/>
                            </a:rPr>
                          </m:ctrlPr>
                        </m:accPr>
                        <m:e>
                          <m:r>
                            <a:rPr lang="en-US" altLang="zh-TW" sz="2000" i="1">
                              <a:latin typeface="Cambria Math"/>
                            </a:rPr>
                            <m:t>𝐸</m:t>
                          </m:r>
                        </m:e>
                      </m:acc>
                      <m:r>
                        <a:rPr lang="en-US" altLang="zh-TW" sz="2000" b="0" i="1" smtClean="0">
                          <a:latin typeface="Cambria Math"/>
                        </a:rPr>
                        <m:t>=</m:t>
                      </m:r>
                      <m:f>
                        <m:fPr>
                          <m:ctrlPr>
                            <a:rPr lang="en-US" altLang="zh-TW" sz="2000" i="1">
                              <a:latin typeface="Cambria Math" panose="02040503050406030204" pitchFamily="18" charset="0"/>
                            </a:rPr>
                          </m:ctrlPr>
                        </m:fPr>
                        <m:num>
                          <m:r>
                            <a:rPr lang="zh-TW" altLang="en-US" sz="2000" i="1">
                              <a:latin typeface="Cambria Math"/>
                            </a:rPr>
                            <m:t>𝜌</m:t>
                          </m:r>
                        </m:num>
                        <m:den>
                          <m:sSub>
                            <m:sSubPr>
                              <m:ctrlPr>
                                <a:rPr lang="en-US" altLang="zh-TW" sz="2000" i="1">
                                  <a:latin typeface="Cambria Math" panose="02040503050406030204" pitchFamily="18" charset="0"/>
                                </a:rPr>
                              </m:ctrlPr>
                            </m:sSubPr>
                            <m:e>
                              <m:r>
                                <a:rPr lang="zh-TW" altLang="en-US" sz="2000" i="1">
                                  <a:latin typeface="Cambria Math"/>
                                </a:rPr>
                                <m:t>𝜀</m:t>
                              </m:r>
                            </m:e>
                            <m:sub>
                              <m:r>
                                <a:rPr lang="en-US" altLang="zh-TW" sz="2000" i="1">
                                  <a:latin typeface="Cambria Math"/>
                                </a:rPr>
                                <m:t>0</m:t>
                              </m:r>
                            </m:sub>
                          </m:sSub>
                        </m:den>
                      </m:f>
                    </m:oMath>
                  </m:oMathPara>
                </a14:m>
                <a:endParaRPr lang="zh-CN" altLang="en-US" sz="2000" dirty="0"/>
              </a:p>
            </p:txBody>
          </p:sp>
        </mc:Choice>
        <mc:Fallback xmlns="">
          <p:sp>
            <p:nvSpPr>
              <p:cNvPr id="5" name="矩形 21">
                <a:extLst>
                  <a:ext uri="{FF2B5EF4-FFF2-40B4-BE49-F238E27FC236}">
                    <a16:creationId xmlns:a16="http://schemas.microsoft.com/office/drawing/2014/main" id="{DE43387B-AF8E-CA2A-E1B1-B82E71752D79}"/>
                  </a:ext>
                </a:extLst>
              </p:cNvPr>
              <p:cNvSpPr>
                <a:spLocks noRot="1" noChangeAspect="1" noMove="1" noResize="1" noEditPoints="1" noAdjustHandles="1" noChangeArrowheads="1" noChangeShapeType="1" noTextEdit="1"/>
              </p:cNvSpPr>
              <p:nvPr/>
            </p:nvSpPr>
            <p:spPr>
              <a:xfrm>
                <a:off x="3242441" y="5892587"/>
                <a:ext cx="1343509" cy="671530"/>
              </a:xfrm>
              <a:prstGeom prst="rect">
                <a:avLst/>
              </a:prstGeom>
              <a:blipFill>
                <a:blip r:embed="rId5"/>
                <a:stretch>
                  <a:fillRect b="-377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24A5F979-F5E0-E59F-ED8A-CCCFE62AA0D2}"/>
              </a:ext>
            </a:extLst>
          </p:cNvPr>
          <p:cNvSpPr txBox="1"/>
          <p:nvPr/>
        </p:nvSpPr>
        <p:spPr>
          <a:xfrm>
            <a:off x="658507" y="5095905"/>
            <a:ext cx="7952093" cy="400110"/>
          </a:xfrm>
          <a:prstGeom prst="rect">
            <a:avLst/>
          </a:prstGeom>
          <a:noFill/>
        </p:spPr>
        <p:txBody>
          <a:bodyPr wrap="square" rtlCol="0">
            <a:spAutoFit/>
          </a:bodyPr>
          <a:lstStyle/>
          <a:p>
            <a:pPr algn="l"/>
            <a:r>
              <a:rPr lang="en-US" sz="2000" dirty="0">
                <a:latin typeface="Times New Roman" panose="02020603050405020304" pitchFamily="18" charset="0"/>
              </a:rPr>
              <a:t>We will now calculate flux </a:t>
            </a:r>
            <a:r>
              <a:rPr lang="en-US" sz="2000" dirty="0">
                <a:solidFill>
                  <a:srgbClr val="FF0000"/>
                </a:solidFill>
                <a:latin typeface="Times New Roman" panose="02020603050405020304" pitchFamily="18" charset="0"/>
              </a:rPr>
              <a:t>on surface </a:t>
            </a:r>
            <a:r>
              <a:rPr lang="en-US" sz="2000" dirty="0">
                <a:latin typeface="Times New Roman" panose="02020603050405020304" pitchFamily="18" charset="0"/>
              </a:rPr>
              <a:t>using divergence </a:t>
            </a:r>
            <a:r>
              <a:rPr lang="en-US" sz="2000" dirty="0">
                <a:solidFill>
                  <a:srgbClr val="FF0000"/>
                </a:solidFill>
                <a:latin typeface="Times New Roman" panose="02020603050405020304" pitchFamily="18" charset="0"/>
              </a:rPr>
              <a:t>inside surface</a:t>
            </a:r>
            <a:r>
              <a:rPr lang="en-US" sz="2000" dirty="0">
                <a:latin typeface="Times New Roman" panose="02020603050405020304" pitchFamily="18" charset="0"/>
              </a:rPr>
              <a:t>. </a:t>
            </a:r>
          </a:p>
        </p:txBody>
      </p:sp>
    </p:spTree>
    <p:extLst>
      <p:ext uri="{BB962C8B-B14F-4D97-AF65-F5344CB8AC3E}">
        <p14:creationId xmlns:p14="http://schemas.microsoft.com/office/powerpoint/2010/main" val="1346121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4291"/>
          <a:stretch/>
        </p:blipFill>
        <p:spPr bwMode="auto">
          <a:xfrm>
            <a:off x="1594333" y="3361636"/>
            <a:ext cx="5181600" cy="3075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9" name="文字方塊 8"/>
              <p:cNvSpPr txBox="1"/>
              <p:nvPr/>
            </p:nvSpPr>
            <p:spPr>
              <a:xfrm>
                <a:off x="4787449" y="769792"/>
                <a:ext cx="847603" cy="40011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a:rPr>
                        <m:t>𝑎</m:t>
                      </m:r>
                      <m:r>
                        <a:rPr lang="en-US" altLang="zh-TW" sz="2000" b="0" i="1" smtClean="0">
                          <a:latin typeface="Cambria Math"/>
                        </a:rPr>
                        <m:t>+</m:t>
                      </m:r>
                      <m:r>
                        <a:rPr lang="en-US" altLang="zh-TW" sz="2000" b="0" i="1" smtClean="0">
                          <a:latin typeface="Cambria Math"/>
                        </a:rPr>
                        <m:t>𝑏</m:t>
                      </m:r>
                    </m:oMath>
                  </m:oMathPara>
                </a14:m>
                <a:endParaRPr lang="zh-TW" altLang="en-US" sz="2000" dirty="0">
                  <a:latin typeface="Times New Roman" panose="02020603050405020304" pitchFamily="18" charset="0"/>
                </a:endParaRPr>
              </a:p>
            </p:txBody>
          </p:sp>
        </mc:Choice>
        <mc:Fallback xmlns="">
          <p:sp>
            <p:nvSpPr>
              <p:cNvPr id="9" name="文字方塊 8"/>
              <p:cNvSpPr txBox="1">
                <a:spLocks noRot="1" noChangeAspect="1" noMove="1" noResize="1" noEditPoints="1" noAdjustHandles="1" noChangeArrowheads="1" noChangeShapeType="1" noTextEdit="1"/>
              </p:cNvSpPr>
              <p:nvPr/>
            </p:nvSpPr>
            <p:spPr>
              <a:xfrm>
                <a:off x="4787449" y="769792"/>
                <a:ext cx="847603" cy="40011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3317028" y="1623986"/>
                <a:ext cx="2141677" cy="40011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000" b="0" i="1" smtClean="0">
                              <a:latin typeface="Cambria Math" panose="02040503050406030204" pitchFamily="18" charset="0"/>
                            </a:rPr>
                          </m:ctrlPr>
                        </m:sSubPr>
                        <m:e>
                          <m:r>
                            <m:rPr>
                              <m:sty m:val="p"/>
                            </m:rPr>
                            <a:rPr lang="el-GR" altLang="zh-TW" sz="2000" b="0" i="1" smtClean="0">
                              <a:latin typeface="Cambria Math"/>
                              <a:ea typeface="Cambria Math"/>
                            </a:rPr>
                            <m:t>Φ</m:t>
                          </m:r>
                        </m:e>
                        <m:sub>
                          <m:r>
                            <a:rPr lang="en-US" altLang="zh-TW" sz="2000" b="0" i="1" smtClean="0">
                              <a:latin typeface="Cambria Math"/>
                            </a:rPr>
                            <m:t>𝑎</m:t>
                          </m:r>
                          <m:r>
                            <a:rPr lang="en-US" altLang="zh-TW" sz="2000" b="0" i="1" smtClean="0">
                              <a:latin typeface="Cambria Math"/>
                            </a:rPr>
                            <m:t>+</m:t>
                          </m:r>
                          <m:r>
                            <a:rPr lang="en-US" altLang="zh-TW" sz="2000" b="0" i="1" smtClean="0">
                              <a:latin typeface="Cambria Math"/>
                            </a:rPr>
                            <m:t>𝑏</m:t>
                          </m:r>
                        </m:sub>
                      </m:sSub>
                      <m:r>
                        <a:rPr lang="en-US" altLang="zh-TW" sz="2000" b="0" i="1" smtClean="0">
                          <a:latin typeface="Cambria Math"/>
                        </a:rPr>
                        <m:t>=</m:t>
                      </m:r>
                      <m:sSub>
                        <m:sSubPr>
                          <m:ctrlPr>
                            <a:rPr lang="en-US" altLang="zh-TW" sz="2000" i="1">
                              <a:latin typeface="Cambria Math" panose="02040503050406030204" pitchFamily="18" charset="0"/>
                            </a:rPr>
                          </m:ctrlPr>
                        </m:sSubPr>
                        <m:e>
                          <m:r>
                            <m:rPr>
                              <m:sty m:val="p"/>
                            </m:rPr>
                            <a:rPr lang="el-GR" altLang="zh-TW" sz="2000" i="1">
                              <a:latin typeface="Cambria Math"/>
                              <a:ea typeface="Cambria Math"/>
                            </a:rPr>
                            <m:t>Φ</m:t>
                          </m:r>
                        </m:e>
                        <m:sub>
                          <m:r>
                            <a:rPr lang="en-US" altLang="zh-TW" sz="2000" i="1">
                              <a:latin typeface="Cambria Math"/>
                            </a:rPr>
                            <m:t>𝑎</m:t>
                          </m:r>
                        </m:sub>
                      </m:sSub>
                      <m:r>
                        <a:rPr lang="en-US" altLang="zh-TW" sz="2000" b="0" i="0" smtClean="0">
                          <a:latin typeface="Cambria Math"/>
                        </a:rPr>
                        <m:t>+</m:t>
                      </m:r>
                      <m:sSub>
                        <m:sSubPr>
                          <m:ctrlPr>
                            <a:rPr lang="en-US" altLang="zh-TW" sz="2000" i="1">
                              <a:latin typeface="Cambria Math" panose="02040503050406030204" pitchFamily="18" charset="0"/>
                            </a:rPr>
                          </m:ctrlPr>
                        </m:sSubPr>
                        <m:e>
                          <m:r>
                            <m:rPr>
                              <m:sty m:val="p"/>
                            </m:rPr>
                            <a:rPr lang="el-GR" altLang="zh-TW" sz="2000" i="1">
                              <a:latin typeface="Cambria Math"/>
                              <a:ea typeface="Cambria Math"/>
                            </a:rPr>
                            <m:t>Φ</m:t>
                          </m:r>
                        </m:e>
                        <m:sub>
                          <m:r>
                            <a:rPr lang="en-US" altLang="zh-TW" sz="2000" i="1">
                              <a:latin typeface="Cambria Math"/>
                            </a:rPr>
                            <m:t>𝑏</m:t>
                          </m:r>
                        </m:sub>
                      </m:sSub>
                    </m:oMath>
                  </m:oMathPara>
                </a14:m>
                <a:endParaRPr lang="zh-TW" altLang="en-US" sz="2000" dirty="0">
                  <a:latin typeface="Times New Roman" panose="02020603050405020304" pitchFamily="18" charset="0"/>
                </a:endParaRPr>
              </a:p>
            </p:txBody>
          </p:sp>
        </mc:Choice>
        <mc:Fallback xmlns="">
          <p:sp>
            <p:nvSpPr>
              <p:cNvPr id="11" name="文字方塊 10"/>
              <p:cNvSpPr txBox="1">
                <a:spLocks noRot="1" noChangeAspect="1" noMove="1" noResize="1" noEditPoints="1" noAdjustHandles="1" noChangeArrowheads="1" noChangeShapeType="1" noTextEdit="1"/>
              </p:cNvSpPr>
              <p:nvPr/>
            </p:nvSpPr>
            <p:spPr>
              <a:xfrm>
                <a:off x="3317028" y="1623986"/>
                <a:ext cx="2141677" cy="4001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3172754" y="4470782"/>
                <a:ext cx="3826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𝑎</m:t>
                      </m:r>
                    </m:oMath>
                  </m:oMathPara>
                </a14:m>
                <a:endParaRPr lang="zh-TW" altLang="en-US" dirty="0">
                  <a:latin typeface="Times New Roman" panose="02020603050405020304" pitchFamily="18" charset="0"/>
                </a:endParaRPr>
              </a:p>
            </p:txBody>
          </p:sp>
        </mc:Choice>
        <mc:Fallback xmlns="">
          <p:sp>
            <p:nvSpPr>
              <p:cNvPr id="12" name="文字方塊 11"/>
              <p:cNvSpPr txBox="1">
                <a:spLocks noRot="1" noChangeAspect="1" noMove="1" noResize="1" noEditPoints="1" noAdjustHandles="1" noChangeArrowheads="1" noChangeShapeType="1" noTextEdit="1"/>
              </p:cNvSpPr>
              <p:nvPr/>
            </p:nvSpPr>
            <p:spPr>
              <a:xfrm>
                <a:off x="3172754" y="4470782"/>
                <a:ext cx="382669"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5060561" y="4529899"/>
                <a:ext cx="3788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𝑏</m:t>
                      </m:r>
                    </m:oMath>
                  </m:oMathPara>
                </a14:m>
                <a:endParaRPr lang="zh-TW" altLang="en-US" dirty="0">
                  <a:latin typeface="Times New Roman" panose="02020603050405020304" pitchFamily="18" charset="0"/>
                </a:endParaRPr>
              </a:p>
            </p:txBody>
          </p:sp>
        </mc:Choice>
        <mc:Fallback xmlns="">
          <p:sp>
            <p:nvSpPr>
              <p:cNvPr id="13" name="文字方塊 12"/>
              <p:cNvSpPr txBox="1">
                <a:spLocks noRot="1" noChangeAspect="1" noMove="1" noResize="1" noEditPoints="1" noAdjustHandles="1" noChangeArrowheads="1" noChangeShapeType="1" noTextEdit="1"/>
              </p:cNvSpPr>
              <p:nvPr/>
            </p:nvSpPr>
            <p:spPr>
              <a:xfrm>
                <a:off x="5060561" y="4529899"/>
                <a:ext cx="378885" cy="369332"/>
              </a:xfrm>
              <a:prstGeom prst="rect">
                <a:avLst/>
              </a:prstGeom>
              <a:blipFill>
                <a:blip r:embed="rId6"/>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D582710A-9A99-8F67-95C2-FCE8B742246B}"/>
              </a:ext>
            </a:extLst>
          </p:cNvPr>
          <p:cNvSpPr txBox="1"/>
          <p:nvPr/>
        </p:nvSpPr>
        <p:spPr>
          <a:xfrm>
            <a:off x="420925" y="769792"/>
            <a:ext cx="4639636" cy="400110"/>
          </a:xfrm>
          <a:prstGeom prst="rect">
            <a:avLst/>
          </a:prstGeom>
          <a:noFill/>
        </p:spPr>
        <p:txBody>
          <a:bodyPr wrap="square" rtlCol="0">
            <a:spAutoFit/>
          </a:bodyPr>
          <a:lstStyle/>
          <a:p>
            <a:pPr algn="l"/>
            <a:r>
              <a:rPr lang="en-US" sz="2000" dirty="0">
                <a:latin typeface="Times New Roman" panose="02020603050405020304" pitchFamily="18" charset="0"/>
              </a:rPr>
              <a:t>When a volume is divided into two parts:</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8D9B58C-C854-3553-7A96-847C9E81833F}"/>
                  </a:ext>
                </a:extLst>
              </p:cNvPr>
              <p:cNvSpPr txBox="1"/>
              <p:nvPr/>
            </p:nvSpPr>
            <p:spPr>
              <a:xfrm>
                <a:off x="406790" y="1175700"/>
                <a:ext cx="8350343" cy="400110"/>
              </a:xfrm>
              <a:prstGeom prst="rect">
                <a:avLst/>
              </a:prstGeom>
              <a:noFill/>
            </p:spPr>
            <p:txBody>
              <a:bodyPr wrap="square" rtlCol="0">
                <a:spAutoFit/>
              </a:bodyPr>
              <a:lstStyle/>
              <a:p>
                <a:r>
                  <a:rPr lang="en-US" sz="2000" dirty="0">
                    <a:latin typeface="Times New Roman" panose="02020603050405020304" pitchFamily="18" charset="0"/>
                  </a:rPr>
                  <a:t>the electric flux through </a:t>
                </a:r>
                <a14:m>
                  <m:oMath xmlns:m="http://schemas.openxmlformats.org/officeDocument/2006/math">
                    <m:r>
                      <a:rPr lang="en-US" altLang="zh-TW" sz="2000" i="1">
                        <a:latin typeface="Cambria Math"/>
                      </a:rPr>
                      <m:t>𝑎</m:t>
                    </m:r>
                    <m:r>
                      <a:rPr lang="en-US" altLang="zh-TW" sz="2000" i="1">
                        <a:latin typeface="Cambria Math"/>
                      </a:rPr>
                      <m:t>+</m:t>
                    </m:r>
                    <m:r>
                      <a:rPr lang="en-US" altLang="zh-TW" sz="2000" i="1">
                        <a:latin typeface="Cambria Math"/>
                      </a:rPr>
                      <m:t>𝑏</m:t>
                    </m:r>
                  </m:oMath>
                </a14:m>
                <a:r>
                  <a:rPr lang="en-US" sz="2000" dirty="0">
                    <a:latin typeface="Times New Roman" panose="02020603050405020304" pitchFamily="18" charset="0"/>
                  </a:rPr>
                  <a:t> equals the sum of flux through the two parts </a:t>
                </a:r>
                <a14:m>
                  <m:oMath xmlns:m="http://schemas.openxmlformats.org/officeDocument/2006/math">
                    <m:r>
                      <a:rPr lang="en-US" sz="2000" b="0" i="1" smtClean="0">
                        <a:latin typeface="Cambria Math" panose="02040503050406030204" pitchFamily="18" charset="0"/>
                      </a:rPr>
                      <m:t>𝑎</m:t>
                    </m:r>
                    <m:r>
                      <a:rPr lang="en-US" sz="2000" b="0" i="1" smtClean="0">
                        <a:latin typeface="Cambria Math" panose="02040503050406030204" pitchFamily="18" charset="0"/>
                      </a:rPr>
                      <m:t>,</m:t>
                    </m:r>
                    <m:r>
                      <a:rPr lang="en-US" sz="2000" b="0" i="1" smtClean="0">
                        <a:latin typeface="Cambria Math" panose="02040503050406030204" pitchFamily="18" charset="0"/>
                      </a:rPr>
                      <m:t>𝑏</m:t>
                    </m:r>
                  </m:oMath>
                </a14:m>
                <a:r>
                  <a:rPr lang="en-US" sz="2000" dirty="0">
                    <a:latin typeface="Times New Roman" panose="02020603050405020304" pitchFamily="18" charset="0"/>
                  </a:rPr>
                  <a:t>.  </a:t>
                </a:r>
              </a:p>
            </p:txBody>
          </p:sp>
        </mc:Choice>
        <mc:Fallback xmlns="">
          <p:sp>
            <p:nvSpPr>
              <p:cNvPr id="16" name="TextBox 15">
                <a:extLst>
                  <a:ext uri="{FF2B5EF4-FFF2-40B4-BE49-F238E27FC236}">
                    <a16:creationId xmlns:a16="http://schemas.microsoft.com/office/drawing/2014/main" id="{B8D9B58C-C854-3553-7A96-847C9E81833F}"/>
                  </a:ext>
                </a:extLst>
              </p:cNvPr>
              <p:cNvSpPr txBox="1">
                <a:spLocks noRot="1" noChangeAspect="1" noMove="1" noResize="1" noEditPoints="1" noAdjustHandles="1" noChangeArrowheads="1" noChangeShapeType="1" noTextEdit="1"/>
              </p:cNvSpPr>
              <p:nvPr/>
            </p:nvSpPr>
            <p:spPr>
              <a:xfrm>
                <a:off x="406790" y="1175700"/>
                <a:ext cx="8350343" cy="400110"/>
              </a:xfrm>
              <a:prstGeom prst="rect">
                <a:avLst/>
              </a:prstGeom>
              <a:blipFill>
                <a:blip r:embed="rId7"/>
                <a:stretch>
                  <a:fillRect l="-912" t="-9375" r="-2128" b="-28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22">
                <a:extLst>
                  <a:ext uri="{FF2B5EF4-FFF2-40B4-BE49-F238E27FC236}">
                    <a16:creationId xmlns:a16="http://schemas.microsoft.com/office/drawing/2014/main" id="{3C025FBB-A3D0-A9EC-536E-3ACE55FB6048}"/>
                  </a:ext>
                </a:extLst>
              </p:cNvPr>
              <p:cNvSpPr txBox="1">
                <a:spLocks noChangeArrowheads="1"/>
              </p:cNvSpPr>
              <p:nvPr/>
            </p:nvSpPr>
            <p:spPr bwMode="auto">
              <a:xfrm>
                <a:off x="420925" y="2127740"/>
                <a:ext cx="8869608"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sz="2000" dirty="0">
                    <a:latin typeface="Times New Roman" panose="02020603050405020304" pitchFamily="18" charset="0"/>
                  </a:rPr>
                  <a:t>This is because when adding up, the contributions from interior faces </a:t>
                </a:r>
                <a14:m>
                  <m:oMath xmlns:m="http://schemas.openxmlformats.org/officeDocument/2006/math">
                    <m:sSub>
                      <m:sSubPr>
                        <m:ctrlPr>
                          <a:rPr lang="en-US" altLang="zh-TW" sz="2000" i="1">
                            <a:latin typeface="Cambria Math" panose="02040503050406030204" pitchFamily="18" charset="0"/>
                          </a:rPr>
                        </m:ctrlPr>
                      </m:sSubPr>
                      <m:e>
                        <m:r>
                          <a:rPr lang="en-US" altLang="zh-TW" sz="2000" b="0" i="1" smtClean="0">
                            <a:latin typeface="Cambria Math"/>
                          </a:rPr>
                          <m:t>𝑆</m:t>
                        </m:r>
                      </m:e>
                      <m:sub>
                        <m:r>
                          <a:rPr lang="en-US" altLang="zh-TW" sz="2000" i="1">
                            <a:latin typeface="Cambria Math"/>
                          </a:rPr>
                          <m:t>𝑎𝑏</m:t>
                        </m:r>
                      </m:sub>
                    </m:sSub>
                  </m:oMath>
                </a14:m>
                <a:r>
                  <a:rPr lang="en-US" altLang="zh-TW" sz="2000" dirty="0">
                    <a:latin typeface="Times New Roman" panose="02020603050405020304" pitchFamily="18" charset="0"/>
                  </a:rPr>
                  <a:t> cancel out.</a:t>
                </a:r>
                <a:endParaRPr lang="zh-TW" altLang="en-US" sz="2000" dirty="0">
                  <a:latin typeface="Times New Roman" panose="02020603050405020304" pitchFamily="18" charset="0"/>
                </a:endParaRPr>
              </a:p>
            </p:txBody>
          </p:sp>
        </mc:Choice>
        <mc:Fallback xmlns="">
          <p:sp>
            <p:nvSpPr>
              <p:cNvPr id="17" name="文字方塊 22">
                <a:extLst>
                  <a:ext uri="{FF2B5EF4-FFF2-40B4-BE49-F238E27FC236}">
                    <a16:creationId xmlns:a16="http://schemas.microsoft.com/office/drawing/2014/main" id="{3C025FBB-A3D0-A9EC-536E-3ACE55FB6048}"/>
                  </a:ext>
                </a:extLst>
              </p:cNvPr>
              <p:cNvSpPr txBox="1">
                <a:spLocks noRot="1" noChangeAspect="1" noMove="1" noResize="1" noEditPoints="1" noAdjustHandles="1" noChangeArrowheads="1" noChangeShapeType="1" noTextEdit="1"/>
              </p:cNvSpPr>
              <p:nvPr/>
            </p:nvSpPr>
            <p:spPr bwMode="auto">
              <a:xfrm>
                <a:off x="420925" y="2127740"/>
                <a:ext cx="8869608" cy="400110"/>
              </a:xfrm>
              <a:prstGeom prst="rect">
                <a:avLst/>
              </a:prstGeom>
              <a:blipFill>
                <a:blip r:embed="rId8"/>
                <a:stretch>
                  <a:fillRect l="-715" t="-6061" b="-2424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50A13B5-EB4A-FCE3-2E9C-A7BA5F4169EB}"/>
                  </a:ext>
                </a:extLst>
              </p:cNvPr>
              <p:cNvSpPr txBox="1"/>
              <p:nvPr/>
            </p:nvSpPr>
            <p:spPr>
              <a:xfrm>
                <a:off x="406790" y="2590800"/>
                <a:ext cx="8737210" cy="400110"/>
              </a:xfrm>
              <a:prstGeom prst="rect">
                <a:avLst/>
              </a:prstGeom>
              <a:noFill/>
            </p:spPr>
            <p:txBody>
              <a:bodyPr wrap="square" rtlCol="0">
                <a:spAutoFit/>
              </a:bodyPr>
              <a:lstStyle/>
              <a:p>
                <a:r>
                  <a:rPr lang="en-US" sz="2000" dirty="0">
                    <a:latin typeface="Times New Roman" panose="02020603050405020304" pitchFamily="18" charset="0"/>
                  </a:rPr>
                  <a:t>The outward normal direction of </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a:rPr>
                          <m:t>𝑆</m:t>
                        </m:r>
                      </m:e>
                      <m:sub>
                        <m:r>
                          <a:rPr lang="en-US" altLang="zh-TW" sz="2000" i="1">
                            <a:latin typeface="Cambria Math"/>
                          </a:rPr>
                          <m:t>𝑎𝑏</m:t>
                        </m:r>
                      </m:sub>
                    </m:sSub>
                  </m:oMath>
                </a14:m>
                <a:r>
                  <a:rPr lang="en-US" sz="2000" dirty="0">
                    <a:latin typeface="Times New Roman" panose="02020603050405020304" pitchFamily="18" charset="0"/>
                  </a:rPr>
                  <a:t> from part </a:t>
                </a:r>
                <a14:m>
                  <m:oMath xmlns:m="http://schemas.openxmlformats.org/officeDocument/2006/math">
                    <m:r>
                      <a:rPr lang="en-US" sz="2000" b="0" i="1" smtClean="0">
                        <a:latin typeface="Cambria Math" panose="02040503050406030204" pitchFamily="18" charset="0"/>
                      </a:rPr>
                      <m:t>𝑏</m:t>
                    </m:r>
                  </m:oMath>
                </a14:m>
                <a:r>
                  <a:rPr lang="en-US" sz="2000" dirty="0">
                    <a:latin typeface="Times New Roman" panose="02020603050405020304" pitchFamily="18" charset="0"/>
                  </a:rPr>
                  <a:t> is opposite the direction from </a:t>
                </a:r>
                <a14:m>
                  <m:oMath xmlns:m="http://schemas.openxmlformats.org/officeDocument/2006/math">
                    <m:r>
                      <a:rPr lang="en-US" sz="2000" b="0" i="1" smtClean="0">
                        <a:latin typeface="Cambria Math" panose="02040503050406030204" pitchFamily="18" charset="0"/>
                      </a:rPr>
                      <m:t>𝑎</m:t>
                    </m:r>
                  </m:oMath>
                </a14:m>
                <a:r>
                  <a:rPr lang="en-US" sz="2000" dirty="0">
                    <a:latin typeface="Times New Roman" panose="02020603050405020304" pitchFamily="18" charset="0"/>
                  </a:rPr>
                  <a:t>. </a:t>
                </a:r>
              </a:p>
            </p:txBody>
          </p:sp>
        </mc:Choice>
        <mc:Fallback xmlns="">
          <p:sp>
            <p:nvSpPr>
              <p:cNvPr id="4" name="TextBox 3">
                <a:extLst>
                  <a:ext uri="{FF2B5EF4-FFF2-40B4-BE49-F238E27FC236}">
                    <a16:creationId xmlns:a16="http://schemas.microsoft.com/office/drawing/2014/main" id="{250A13B5-EB4A-FCE3-2E9C-A7BA5F4169EB}"/>
                  </a:ext>
                </a:extLst>
              </p:cNvPr>
              <p:cNvSpPr txBox="1">
                <a:spLocks noRot="1" noChangeAspect="1" noMove="1" noResize="1" noEditPoints="1" noAdjustHandles="1" noChangeArrowheads="1" noChangeShapeType="1" noTextEdit="1"/>
              </p:cNvSpPr>
              <p:nvPr/>
            </p:nvSpPr>
            <p:spPr>
              <a:xfrm>
                <a:off x="406790" y="2590800"/>
                <a:ext cx="8737210" cy="400110"/>
              </a:xfrm>
              <a:prstGeom prst="rect">
                <a:avLst/>
              </a:prstGeom>
              <a:blipFill>
                <a:blip r:embed="rId9"/>
                <a:stretch>
                  <a:fillRect l="-872" t="-9375" b="-25000"/>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6059C40D-F0B0-F5BE-7225-A396775BC731}"/>
              </a:ext>
            </a:extLst>
          </p:cNvPr>
          <p:cNvCxnSpPr>
            <a:cxnSpLocks/>
          </p:cNvCxnSpPr>
          <p:nvPr/>
        </p:nvCxnSpPr>
        <p:spPr>
          <a:xfrm>
            <a:off x="3172754" y="2917509"/>
            <a:ext cx="438549" cy="19226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6311865-2F00-B4CD-2B05-6EA9649CC18D}"/>
              </a:ext>
            </a:extLst>
          </p:cNvPr>
          <p:cNvCxnSpPr>
            <a:cxnSpLocks/>
          </p:cNvCxnSpPr>
          <p:nvPr/>
        </p:nvCxnSpPr>
        <p:spPr>
          <a:xfrm flipH="1">
            <a:off x="4787449" y="2899924"/>
            <a:ext cx="2482912" cy="19401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964CB8F-F0C9-C58B-D0C7-587519B28060}"/>
              </a:ext>
            </a:extLst>
          </p:cNvPr>
          <p:cNvSpPr txBox="1"/>
          <p:nvPr/>
        </p:nvSpPr>
        <p:spPr>
          <a:xfrm>
            <a:off x="3034849" y="306732"/>
            <a:ext cx="3505200" cy="400110"/>
          </a:xfrm>
          <a:prstGeom prst="rect">
            <a:avLst/>
          </a:prstGeom>
          <a:noFill/>
        </p:spPr>
        <p:txBody>
          <a:bodyPr wrap="square" rtlCol="0">
            <a:spAutoFit/>
          </a:bodyPr>
          <a:lstStyle/>
          <a:p>
            <a:pPr algn="l"/>
            <a:r>
              <a:rPr lang="en-US" sz="2000" dirty="0">
                <a:latin typeface="Times New Roman" panose="02020603050405020304" pitchFamily="18" charset="0"/>
              </a:rPr>
              <a:t>The key observation:</a:t>
            </a:r>
          </a:p>
        </p:txBody>
      </p:sp>
    </p:spTree>
    <p:extLst>
      <p:ext uri="{BB962C8B-B14F-4D97-AF65-F5344CB8AC3E}">
        <p14:creationId xmlns:p14="http://schemas.microsoft.com/office/powerpoint/2010/main" val="346329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C0C3D-CE10-DFF4-5469-2F5AB1EBA9E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FA475DD-7DEE-AD6C-B775-806ED62628D0}"/>
              </a:ext>
            </a:extLst>
          </p:cNvPr>
          <p:cNvSpPr/>
          <p:nvPr/>
        </p:nvSpPr>
        <p:spPr>
          <a:xfrm>
            <a:off x="2805816" y="746610"/>
            <a:ext cx="3581400" cy="215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504B3F0-1548-D23E-97E6-2F509242F116}"/>
                  </a:ext>
                </a:extLst>
              </p:cNvPr>
              <p:cNvSpPr txBox="1"/>
              <p:nvPr/>
            </p:nvSpPr>
            <p:spPr>
              <a:xfrm>
                <a:off x="604282" y="3033093"/>
                <a:ext cx="8311118" cy="400110"/>
              </a:xfrm>
              <a:prstGeom prst="rect">
                <a:avLst/>
              </a:prstGeom>
              <a:noFill/>
            </p:spPr>
            <p:txBody>
              <a:bodyPr wrap="square" rtlCol="0">
                <a:spAutoFit/>
              </a:bodyPr>
              <a:lstStyle/>
              <a:p>
                <a:r>
                  <a:rPr lang="en-US" sz="2000" dirty="0">
                    <a:latin typeface="Times New Roman" panose="02020603050405020304" pitchFamily="18" charset="0"/>
                  </a:rPr>
                  <a:t>If we divide the inner space </a:t>
                </a:r>
                <a14:m>
                  <m:oMath xmlns:m="http://schemas.openxmlformats.org/officeDocument/2006/math">
                    <m:r>
                      <a:rPr lang="en-US" sz="2000" b="0" i="1" smtClean="0">
                        <a:latin typeface="Cambria Math" panose="02040503050406030204" pitchFamily="18" charset="0"/>
                      </a:rPr>
                      <m:t>𝑉</m:t>
                    </m:r>
                  </m:oMath>
                </a14:m>
                <a:r>
                  <a:rPr lang="en-US" sz="2000" dirty="0">
                    <a:latin typeface="Times New Roman" panose="02020603050405020304" pitchFamily="18" charset="0"/>
                  </a:rPr>
                  <a:t> of a Gaussian Surface into small cubes </a:t>
                </a:r>
                <a14:m>
                  <m:oMath xmlns:m="http://schemas.openxmlformats.org/officeDocument/2006/math">
                    <m:r>
                      <a:rPr lang="en-US" sz="2000" b="0" i="1" smtClean="0">
                        <a:latin typeface="Cambria Math" panose="02040503050406030204" pitchFamily="18" charset="0"/>
                      </a:rPr>
                      <m:t>𝑑</m:t>
                    </m:r>
                    <m:r>
                      <a:rPr lang="en-US" sz="2000" i="1">
                        <a:latin typeface="Cambria Math" panose="02040503050406030204" pitchFamily="18" charset="0"/>
                      </a:rPr>
                      <m:t>𝑉</m:t>
                    </m:r>
                  </m:oMath>
                </a14:m>
                <a:r>
                  <a:rPr lang="en-US" sz="2000" dirty="0">
                    <a:latin typeface="Times New Roman" panose="02020603050405020304" pitchFamily="18" charset="0"/>
                  </a:rPr>
                  <a:t>,</a:t>
                </a:r>
              </a:p>
            </p:txBody>
          </p:sp>
        </mc:Choice>
        <mc:Fallback xmlns="">
          <p:sp>
            <p:nvSpPr>
              <p:cNvPr id="18" name="TextBox 17">
                <a:extLst>
                  <a:ext uri="{FF2B5EF4-FFF2-40B4-BE49-F238E27FC236}">
                    <a16:creationId xmlns:a16="http://schemas.microsoft.com/office/drawing/2014/main" id="{E504B3F0-1548-D23E-97E6-2F509242F116}"/>
                  </a:ext>
                </a:extLst>
              </p:cNvPr>
              <p:cNvSpPr txBox="1">
                <a:spLocks noRot="1" noChangeAspect="1" noMove="1" noResize="1" noEditPoints="1" noAdjustHandles="1" noChangeArrowheads="1" noChangeShapeType="1" noTextEdit="1"/>
              </p:cNvSpPr>
              <p:nvPr/>
            </p:nvSpPr>
            <p:spPr>
              <a:xfrm>
                <a:off x="604282" y="3033093"/>
                <a:ext cx="8311118" cy="400110"/>
              </a:xfrm>
              <a:prstGeom prst="rect">
                <a:avLst/>
              </a:prstGeom>
              <a:blipFill>
                <a:blip r:embed="rId2"/>
                <a:stretch>
                  <a:fillRect l="-762" t="-9375"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D39424A-9866-115E-3063-3D6176FDFB1B}"/>
                  </a:ext>
                </a:extLst>
              </p:cNvPr>
              <p:cNvSpPr txBox="1"/>
              <p:nvPr/>
            </p:nvSpPr>
            <p:spPr>
              <a:xfrm>
                <a:off x="604282" y="3456152"/>
                <a:ext cx="7679936"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rPr>
                  <a:t>The sum of all the flux through the cubes equals the flux through </a:t>
                </a:r>
                <a14:m>
                  <m:oMath xmlns:m="http://schemas.openxmlformats.org/officeDocument/2006/math">
                    <m:r>
                      <a:rPr lang="en-US" sz="2000" i="1">
                        <a:solidFill>
                          <a:srgbClr val="FF0000"/>
                        </a:solidFill>
                        <a:latin typeface="Cambria Math" panose="02040503050406030204" pitchFamily="18" charset="0"/>
                      </a:rPr>
                      <m:t>𝑉</m:t>
                    </m:r>
                  </m:oMath>
                </a14:m>
                <a:r>
                  <a:rPr lang="en-US" sz="2000" dirty="0">
                    <a:solidFill>
                      <a:srgbClr val="FF0000"/>
                    </a:solidFill>
                    <a:latin typeface="Times New Roman" panose="02020603050405020304" pitchFamily="18" charset="0"/>
                  </a:rPr>
                  <a:t>,</a:t>
                </a:r>
              </a:p>
            </p:txBody>
          </p:sp>
        </mc:Choice>
        <mc:Fallback xmlns="">
          <p:sp>
            <p:nvSpPr>
              <p:cNvPr id="19" name="TextBox 18">
                <a:extLst>
                  <a:ext uri="{FF2B5EF4-FFF2-40B4-BE49-F238E27FC236}">
                    <a16:creationId xmlns:a16="http://schemas.microsoft.com/office/drawing/2014/main" id="{AD39424A-9866-115E-3063-3D6176FDFB1B}"/>
                  </a:ext>
                </a:extLst>
              </p:cNvPr>
              <p:cNvSpPr txBox="1">
                <a:spLocks noRot="1" noChangeAspect="1" noMove="1" noResize="1" noEditPoints="1" noAdjustHandles="1" noChangeArrowheads="1" noChangeShapeType="1" noTextEdit="1"/>
              </p:cNvSpPr>
              <p:nvPr/>
            </p:nvSpPr>
            <p:spPr>
              <a:xfrm>
                <a:off x="604282" y="3456152"/>
                <a:ext cx="7679936" cy="400110"/>
              </a:xfrm>
              <a:prstGeom prst="rect">
                <a:avLst/>
              </a:prstGeom>
              <a:blipFill>
                <a:blip r:embed="rId3"/>
                <a:stretch>
                  <a:fillRect l="-825" t="-9375" b="-25000"/>
                </a:stretch>
              </a:blipFill>
            </p:spPr>
            <p:txBody>
              <a:bodyPr/>
              <a:lstStyle/>
              <a:p>
                <a:r>
                  <a:rPr lang="en-US">
                    <a:noFill/>
                  </a:rPr>
                  <a:t> </a:t>
                </a:r>
              </a:p>
            </p:txBody>
          </p:sp>
        </mc:Fallback>
      </mc:AlternateContent>
      <p:pic>
        <p:nvPicPr>
          <p:cNvPr id="8" name="Picture 7" descr="undefined">
            <a:extLst>
              <a:ext uri="{FF2B5EF4-FFF2-40B4-BE49-F238E27FC236}">
                <a16:creationId xmlns:a16="http://schemas.microsoft.com/office/drawing/2014/main" id="{40956562-9B9B-1328-43FE-FE13F38F9350}"/>
              </a:ext>
            </a:extLst>
          </p:cNvPr>
          <p:cNvPicPr>
            <a:picLocks noChangeAspect="1"/>
          </p:cNvPicPr>
          <p:nvPr/>
        </p:nvPicPr>
        <p:blipFill>
          <a:blip r:embed="rId4"/>
          <a:stretch>
            <a:fillRect/>
          </a:stretch>
        </p:blipFill>
        <p:spPr>
          <a:xfrm>
            <a:off x="2870346" y="731742"/>
            <a:ext cx="3516870" cy="2247785"/>
          </a:xfrm>
          <a:prstGeom prst="rect">
            <a:avLst/>
          </a:prstGeom>
        </p:spPr>
      </p:pic>
      <p:pic>
        <p:nvPicPr>
          <p:cNvPr id="2" name="Picture 1">
            <a:extLst>
              <a:ext uri="{FF2B5EF4-FFF2-40B4-BE49-F238E27FC236}">
                <a16:creationId xmlns:a16="http://schemas.microsoft.com/office/drawing/2014/main" id="{06D9D06F-6FE3-0C10-A051-5D4CFB0C1513}"/>
              </a:ext>
            </a:extLst>
          </p:cNvPr>
          <p:cNvPicPr>
            <a:picLocks noChangeAspect="1"/>
          </p:cNvPicPr>
          <p:nvPr/>
        </p:nvPicPr>
        <p:blipFill>
          <a:blip r:embed="rId5"/>
          <a:stretch>
            <a:fillRect/>
          </a:stretch>
        </p:blipFill>
        <p:spPr>
          <a:xfrm>
            <a:off x="3485781" y="4328527"/>
            <a:ext cx="2286000" cy="1104900"/>
          </a:xfrm>
          <a:prstGeom prst="rect">
            <a:avLst/>
          </a:prstGeom>
        </p:spPr>
      </p:pic>
      <p:sp>
        <p:nvSpPr>
          <p:cNvPr id="7" name="TextBox 6">
            <a:extLst>
              <a:ext uri="{FF2B5EF4-FFF2-40B4-BE49-F238E27FC236}">
                <a16:creationId xmlns:a16="http://schemas.microsoft.com/office/drawing/2014/main" id="{33CD7DEA-1F36-901A-AB7C-5456DF5E7BE8}"/>
              </a:ext>
            </a:extLst>
          </p:cNvPr>
          <p:cNvSpPr txBox="1"/>
          <p:nvPr/>
        </p:nvSpPr>
        <p:spPr>
          <a:xfrm>
            <a:off x="604282" y="5619690"/>
            <a:ext cx="6191698" cy="400110"/>
          </a:xfrm>
          <a:prstGeom prst="rect">
            <a:avLst/>
          </a:prstGeom>
          <a:noFill/>
        </p:spPr>
        <p:txBody>
          <a:bodyPr wrap="square">
            <a:spAutoFit/>
          </a:bodyPr>
          <a:lstStyle/>
          <a:p>
            <a:r>
              <a:rPr lang="en-US" sz="2000" dirty="0">
                <a:latin typeface="Times New Roman" panose="02020603050405020304" pitchFamily="18" charset="0"/>
              </a:rPr>
              <a:t>Let’s calculate the flux through a small cube:</a:t>
            </a:r>
            <a:endParaRPr lang="en-US" sz="2000" dirty="0"/>
          </a:p>
        </p:txBody>
      </p:sp>
      <p:sp>
        <p:nvSpPr>
          <p:cNvPr id="9" name="文字方塊 22">
            <a:extLst>
              <a:ext uri="{FF2B5EF4-FFF2-40B4-BE49-F238E27FC236}">
                <a16:creationId xmlns:a16="http://schemas.microsoft.com/office/drawing/2014/main" id="{43D122DE-97C6-B720-E9C9-A09CA2FB2AA2}"/>
              </a:ext>
            </a:extLst>
          </p:cNvPr>
          <p:cNvSpPr txBox="1">
            <a:spLocks noChangeArrowheads="1"/>
          </p:cNvSpPr>
          <p:nvPr/>
        </p:nvSpPr>
        <p:spPr bwMode="auto">
          <a:xfrm>
            <a:off x="604282" y="3879211"/>
            <a:ext cx="69395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sz="2000" dirty="0">
                <a:latin typeface="Times New Roman" panose="02020603050405020304" pitchFamily="18" charset="0"/>
              </a:rPr>
              <a:t>since the contributions from interior faces cancel out.</a:t>
            </a:r>
            <a:endParaRPr lang="zh-TW" altLang="en-US" sz="2000" dirty="0">
              <a:latin typeface="Times New Roman" panose="02020603050405020304" pitchFamily="18" charset="0"/>
            </a:endParaRPr>
          </a:p>
        </p:txBody>
      </p:sp>
    </p:spTree>
    <p:extLst>
      <p:ext uri="{BB962C8B-B14F-4D97-AF65-F5344CB8AC3E}">
        <p14:creationId xmlns:p14="http://schemas.microsoft.com/office/powerpoint/2010/main" val="109416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圖片 1" descr="afg00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802" y="126881"/>
            <a:ext cx="3926283" cy="237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單箭頭接點 4"/>
          <p:cNvCxnSpPr/>
          <p:nvPr/>
        </p:nvCxnSpPr>
        <p:spPr>
          <a:xfrm flipV="1">
            <a:off x="5803174" y="490667"/>
            <a:ext cx="406915" cy="7297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直線單箭頭接點 5"/>
          <p:cNvCxnSpPr/>
          <p:nvPr/>
        </p:nvCxnSpPr>
        <p:spPr>
          <a:xfrm rot="5400000" flipH="1" flipV="1">
            <a:off x="4581974" y="590431"/>
            <a:ext cx="990600" cy="304800"/>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矩形 14"/>
              <p:cNvSpPr/>
              <p:nvPr/>
            </p:nvSpPr>
            <p:spPr>
              <a:xfrm>
                <a:off x="3709572" y="2141922"/>
                <a:ext cx="913814"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a:solidFill>
                      <a:srgbClr val="FFFFFF"/>
                    </a:solidFill>
                    <a:latin typeface="Times New Roman" panose="02020603050405020304" pitchFamily="18" charset="0"/>
                  </a:rPr>
                  <a:t>x</a:t>
                </a:r>
                <a14:m>
                  <m:oMath xmlns:m="http://schemas.openxmlformats.org/officeDocument/2006/math">
                    <m:r>
                      <a:rPr lang="en-US" altLang="zh-TW" sz="2000" i="1" dirty="0" smtClean="0">
                        <a:solidFill>
                          <a:schemeClr val="tx1"/>
                        </a:solidFill>
                        <a:latin typeface="Cambria Math"/>
                        <a:cs typeface="Times New Roman" pitchFamily="18" charset="0"/>
                      </a:rPr>
                      <m:t>𝑥</m:t>
                    </m:r>
                  </m:oMath>
                </a14:m>
                <a:r>
                  <a:rPr lang="en-US" altLang="zh-TW" sz="2000" dirty="0">
                    <a:solidFill>
                      <a:srgbClr val="FFFFFF"/>
                    </a:solidFill>
                    <a:latin typeface="Times New Roman" panose="02020603050405020304" pitchFamily="18" charset="0"/>
                  </a:rPr>
                  <a:t>x</a:t>
                </a:r>
                <a:endParaRPr lang="zh-TW" altLang="en-US" sz="2000" dirty="0">
                  <a:solidFill>
                    <a:srgbClr val="FFFFFF"/>
                  </a:solidFill>
                  <a:latin typeface="Times New Roman" panose="02020603050405020304" pitchFamily="18" charset="0"/>
                </a:endParaRPr>
              </a:p>
            </p:txBody>
          </p:sp>
        </mc:Choice>
        <mc:Fallback xmlns="">
          <p:sp>
            <p:nvSpPr>
              <p:cNvPr id="15" name="矩形 14"/>
              <p:cNvSpPr>
                <a:spLocks noRot="1" noChangeAspect="1" noMove="1" noResize="1" noEditPoints="1" noAdjustHandles="1" noChangeArrowheads="1" noChangeShapeType="1" noTextEdit="1"/>
              </p:cNvSpPr>
              <p:nvPr/>
            </p:nvSpPr>
            <p:spPr>
              <a:xfrm>
                <a:off x="3709572" y="2141922"/>
                <a:ext cx="913814" cy="304800"/>
              </a:xfrm>
              <a:prstGeom prst="rect">
                <a:avLst/>
              </a:prstGeom>
              <a:blipFill>
                <a:blip r:embed="rId3"/>
                <a:stretch>
                  <a:fillRect t="-24000" b="-48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4658174" y="2120190"/>
                <a:ext cx="1143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14:m>
                  <m:oMathPara xmlns:m="http://schemas.openxmlformats.org/officeDocument/2006/math">
                    <m:oMathParaPr>
                      <m:jc m:val="centerGroup"/>
                    </m:oMathParaPr>
                    <m:oMath xmlns:m="http://schemas.openxmlformats.org/officeDocument/2006/math">
                      <m:r>
                        <a:rPr lang="en-US" altLang="zh-TW" sz="2000" i="1" dirty="0" smtClean="0">
                          <a:solidFill>
                            <a:srgbClr val="FFFFFF"/>
                          </a:solidFill>
                          <a:latin typeface="Cambria Math"/>
                        </a:rPr>
                        <m:t>𝑥</m:t>
                      </m:r>
                      <m:r>
                        <a:rPr lang="en-US" altLang="zh-TW" sz="2000" i="1" dirty="0">
                          <a:solidFill>
                            <a:schemeClr val="tx1"/>
                          </a:solidFill>
                          <a:latin typeface="Cambria Math"/>
                          <a:cs typeface="Times New Roman" pitchFamily="18" charset="0"/>
                        </a:rPr>
                        <m:t>𝑥</m:t>
                      </m:r>
                      <m:r>
                        <a:rPr lang="en-US" altLang="zh-TW" sz="2000" i="1" dirty="0">
                          <a:solidFill>
                            <a:schemeClr val="tx1"/>
                          </a:solidFill>
                          <a:latin typeface="Cambria Math"/>
                          <a:cs typeface="Times New Roman" pitchFamily="18" charset="0"/>
                        </a:rPr>
                        <m:t>+</m:t>
                      </m:r>
                      <m:r>
                        <m:rPr>
                          <m:sty m:val="p"/>
                        </m:rPr>
                        <a:rPr lang="el-GR" altLang="zh-TW" sz="2000" i="0" dirty="0">
                          <a:solidFill>
                            <a:schemeClr val="tx1"/>
                          </a:solidFill>
                          <a:latin typeface="Cambria Math"/>
                          <a:cs typeface="Times New Roman" pitchFamily="18" charset="0"/>
                        </a:rPr>
                        <m:t>Δ</m:t>
                      </m:r>
                      <m:r>
                        <a:rPr lang="en-US" altLang="zh-TW" sz="2000" i="1" dirty="0">
                          <a:solidFill>
                            <a:schemeClr val="tx1"/>
                          </a:solidFill>
                          <a:latin typeface="Cambria Math"/>
                          <a:cs typeface="Times New Roman" pitchFamily="18" charset="0"/>
                        </a:rPr>
                        <m:t>𝑥</m:t>
                      </m:r>
                    </m:oMath>
                  </m:oMathPara>
                </a14:m>
                <a:endParaRPr lang="zh-TW" altLang="en-US" sz="2000" i="1" dirty="0">
                  <a:solidFill>
                    <a:schemeClr val="tx1"/>
                  </a:solidFill>
                  <a:latin typeface="Times New Roman" pitchFamily="18" charset="0"/>
                  <a:cs typeface="Times New Roman" pitchFamily="18"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4658174" y="2120190"/>
                <a:ext cx="1143000" cy="304800"/>
              </a:xfrm>
              <a:prstGeom prst="rect">
                <a:avLst/>
              </a:prstGeom>
              <a:blipFill>
                <a:blip r:embed="rId4"/>
                <a:stretch>
                  <a:fillRect b="-8000"/>
                </a:stretch>
              </a:blipFill>
              <a:ln>
                <a:noFill/>
              </a:ln>
            </p:spPr>
            <p:txBody>
              <a:bodyPr/>
              <a:lstStyle/>
              <a:p>
                <a:r>
                  <a:rPr lang="en-US">
                    <a:noFill/>
                  </a:rPr>
                  <a:t> </a:t>
                </a:r>
              </a:p>
            </p:txBody>
          </p:sp>
        </mc:Fallback>
      </mc:AlternateContent>
      <p:sp>
        <p:nvSpPr>
          <p:cNvPr id="29712" name="文字方塊 24"/>
          <p:cNvSpPr txBox="1">
            <a:spLocks noChangeArrowheads="1"/>
          </p:cNvSpPr>
          <p:nvPr/>
        </p:nvSpPr>
        <p:spPr bwMode="auto">
          <a:xfrm>
            <a:off x="259657" y="4989526"/>
            <a:ext cx="19609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sz="2000" dirty="0">
                <a:latin typeface="Times New Roman" panose="02020603050405020304" pitchFamily="18" charset="0"/>
              </a:rPr>
              <a:t>Total flux:</a:t>
            </a:r>
            <a:endParaRPr lang="zh-TW" altLang="en-US" sz="20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文字方塊 18"/>
              <p:cNvSpPr txBox="1"/>
              <p:nvPr/>
            </p:nvSpPr>
            <p:spPr>
              <a:xfrm>
                <a:off x="5828078" y="120129"/>
                <a:ext cx="1378647" cy="4374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000" i="1" smtClean="0">
                              <a:latin typeface="Cambria Math" panose="02040503050406030204" pitchFamily="18" charset="0"/>
                            </a:rPr>
                          </m:ctrlPr>
                        </m:accPr>
                        <m:e>
                          <m:r>
                            <a:rPr lang="en-US" altLang="zh-TW" sz="2000" b="0" i="1" smtClean="0">
                              <a:latin typeface="Cambria Math"/>
                            </a:rPr>
                            <m:t>𝐸</m:t>
                          </m:r>
                        </m:e>
                      </m:acc>
                      <m:d>
                        <m:dPr>
                          <m:ctrlPr>
                            <a:rPr lang="en-US" altLang="zh-TW" sz="2000" i="1" smtClean="0">
                              <a:latin typeface="Cambria Math" panose="02040503050406030204" pitchFamily="18" charset="0"/>
                            </a:rPr>
                          </m:ctrlPr>
                        </m:dPr>
                        <m:e>
                          <m:r>
                            <a:rPr lang="en-US" altLang="zh-TW" sz="2000" b="0" i="1" smtClean="0">
                              <a:latin typeface="Cambria Math"/>
                            </a:rPr>
                            <m:t>𝑥</m:t>
                          </m:r>
                          <m:r>
                            <a:rPr lang="en-US" altLang="zh-TW" sz="2000" b="0" i="1" smtClean="0">
                              <a:latin typeface="Cambria Math"/>
                            </a:rPr>
                            <m:t>+∆</m:t>
                          </m:r>
                          <m:r>
                            <a:rPr lang="en-US" altLang="zh-TW" sz="2000" b="0" i="1" smtClean="0">
                              <a:latin typeface="Cambria Math"/>
                              <a:ea typeface="Cambria Math"/>
                            </a:rPr>
                            <m:t>𝑥</m:t>
                          </m:r>
                        </m:e>
                      </m:d>
                    </m:oMath>
                  </m:oMathPara>
                </a14:m>
                <a:endParaRPr lang="zh-TW" altLang="en-US" sz="2000" dirty="0">
                  <a:latin typeface="Times New Roman" panose="02020603050405020304" pitchFamily="18" charset="0"/>
                </a:endParaRPr>
              </a:p>
            </p:txBody>
          </p:sp>
        </mc:Choice>
        <mc:Fallback xmlns="">
          <p:sp>
            <p:nvSpPr>
              <p:cNvPr id="19" name="文字方塊 18"/>
              <p:cNvSpPr txBox="1">
                <a:spLocks noRot="1" noChangeAspect="1" noMove="1" noResize="1" noEditPoints="1" noAdjustHandles="1" noChangeArrowheads="1" noChangeShapeType="1" noTextEdit="1"/>
              </p:cNvSpPr>
              <p:nvPr/>
            </p:nvSpPr>
            <p:spPr>
              <a:xfrm>
                <a:off x="5828078" y="120129"/>
                <a:ext cx="1378647" cy="43749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5181902" y="141708"/>
                <a:ext cx="762000" cy="4374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000" i="1">
                              <a:latin typeface="Cambria Math" panose="02040503050406030204" pitchFamily="18" charset="0"/>
                            </a:rPr>
                          </m:ctrlPr>
                        </m:accPr>
                        <m:e>
                          <m:r>
                            <a:rPr lang="en-US" altLang="zh-TW" sz="2000" i="1">
                              <a:latin typeface="Cambria Math"/>
                            </a:rPr>
                            <m:t>𝐸</m:t>
                          </m:r>
                        </m:e>
                      </m:acc>
                      <m:d>
                        <m:dPr>
                          <m:ctrlPr>
                            <a:rPr lang="en-US" altLang="zh-TW" sz="2000" i="1" smtClean="0">
                              <a:latin typeface="Cambria Math" panose="02040503050406030204" pitchFamily="18" charset="0"/>
                            </a:rPr>
                          </m:ctrlPr>
                        </m:dPr>
                        <m:e>
                          <m:r>
                            <a:rPr lang="en-US" altLang="zh-TW" sz="2000" b="0" i="1" smtClean="0">
                              <a:latin typeface="Cambria Math"/>
                            </a:rPr>
                            <m:t>𝑥</m:t>
                          </m:r>
                        </m:e>
                      </m:d>
                    </m:oMath>
                  </m:oMathPara>
                </a14:m>
                <a:endParaRPr lang="zh-TW" altLang="en-US" sz="2000" dirty="0">
                  <a:latin typeface="Times New Roman" panose="02020603050405020304" pitchFamily="18" charset="0"/>
                </a:endParaRPr>
              </a:p>
            </p:txBody>
          </p:sp>
        </mc:Choice>
        <mc:Fallback xmlns="">
          <p:sp>
            <p:nvSpPr>
              <p:cNvPr id="20" name="文字方塊 19"/>
              <p:cNvSpPr txBox="1">
                <a:spLocks noRot="1" noChangeAspect="1" noMove="1" noResize="1" noEditPoints="1" noAdjustHandles="1" noChangeArrowheads="1" noChangeShapeType="1" noTextEdit="1"/>
              </p:cNvSpPr>
              <p:nvPr/>
            </p:nvSpPr>
            <p:spPr>
              <a:xfrm>
                <a:off x="5181902" y="141708"/>
                <a:ext cx="762000" cy="43749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6827318" y="4017179"/>
                <a:ext cx="2036070" cy="78386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altLang="zh-TW" sz="2000" b="0" i="1" smtClean="0">
                              <a:latin typeface="Cambria Math" panose="02040503050406030204" pitchFamily="18" charset="0"/>
                              <a:ea typeface="Cambria Math"/>
                            </a:rPr>
                          </m:ctrlPr>
                        </m:dPr>
                        <m:e>
                          <m:f>
                            <m:fPr>
                              <m:ctrlPr>
                                <a:rPr lang="en-US" altLang="zh-TW" sz="2000" i="1">
                                  <a:latin typeface="Cambria Math" panose="02040503050406030204" pitchFamily="18" charset="0"/>
                                  <a:ea typeface="Cambria Math"/>
                                </a:rPr>
                              </m:ctrlPr>
                            </m:fPr>
                            <m:num>
                              <m:r>
                                <a:rPr lang="zh-TW" altLang="en-US" sz="2000" i="1" smtClean="0">
                                  <a:latin typeface="Cambria Math"/>
                                  <a:ea typeface="Cambria Math"/>
                                </a:rPr>
                                <m:t>𝜕</m:t>
                              </m:r>
                              <m:sSub>
                                <m:sSubPr>
                                  <m:ctrlPr>
                                    <a:rPr lang="en-US" altLang="zh-TW" sz="2000" i="1" smtClean="0">
                                      <a:latin typeface="Cambria Math" panose="02040503050406030204" pitchFamily="18" charset="0"/>
                                      <a:ea typeface="Cambria Math"/>
                                    </a:rPr>
                                  </m:ctrlPr>
                                </m:sSubPr>
                                <m:e>
                                  <m:r>
                                    <a:rPr lang="en-US" altLang="zh-TW" sz="2000" b="0" i="1" smtClean="0">
                                      <a:latin typeface="Cambria Math"/>
                                      <a:ea typeface="Cambria Math"/>
                                    </a:rPr>
                                    <m:t>𝐸</m:t>
                                  </m:r>
                                </m:e>
                                <m:sub>
                                  <m:r>
                                    <a:rPr lang="en-US" altLang="zh-TW" sz="2000" b="0" i="1" smtClean="0">
                                      <a:latin typeface="Cambria Math"/>
                                      <a:ea typeface="Cambria Math"/>
                                    </a:rPr>
                                    <m:t>𝑦</m:t>
                                  </m:r>
                                </m:sub>
                              </m:sSub>
                            </m:num>
                            <m:den>
                              <m:r>
                                <a:rPr lang="zh-TW" altLang="en-US" sz="2000" i="1" smtClean="0">
                                  <a:latin typeface="Cambria Math"/>
                                  <a:ea typeface="Cambria Math"/>
                                </a:rPr>
                                <m:t>𝜕</m:t>
                              </m:r>
                              <m:r>
                                <a:rPr lang="en-US" altLang="zh-TW" sz="2000" b="0" i="1" smtClean="0">
                                  <a:latin typeface="Cambria Math"/>
                                  <a:ea typeface="Cambria Math"/>
                                </a:rPr>
                                <m:t>𝑦</m:t>
                              </m:r>
                            </m:den>
                          </m:f>
                        </m:e>
                      </m:d>
                      <m:r>
                        <a:rPr lang="en-US" altLang="zh-TW" sz="2000" i="1">
                          <a:latin typeface="Cambria Math"/>
                          <a:ea typeface="Cambria Math"/>
                        </a:rPr>
                        <m:t>∙</m:t>
                      </m:r>
                      <m:r>
                        <a:rPr lang="en-US" altLang="zh-TW" sz="2000" b="0" i="1" smtClean="0">
                          <a:latin typeface="Cambria Math"/>
                          <a:ea typeface="Cambria Math"/>
                        </a:rPr>
                        <m:t>∆</m:t>
                      </m:r>
                      <m:r>
                        <a:rPr lang="en-US" altLang="zh-TW" sz="2000" b="0" i="1" smtClean="0">
                          <a:latin typeface="Cambria Math"/>
                          <a:ea typeface="Cambria Math"/>
                        </a:rPr>
                        <m:t>𝑥</m:t>
                      </m:r>
                      <m:r>
                        <a:rPr lang="en-US" altLang="zh-TW" sz="2000" i="1">
                          <a:latin typeface="Cambria Math"/>
                          <a:ea typeface="Cambria Math"/>
                        </a:rPr>
                        <m:t>∆</m:t>
                      </m:r>
                      <m:r>
                        <a:rPr lang="en-US" altLang="zh-TW" sz="2000" i="1">
                          <a:latin typeface="Cambria Math"/>
                          <a:ea typeface="Cambria Math"/>
                        </a:rPr>
                        <m:t>𝑦</m:t>
                      </m:r>
                      <m:r>
                        <a:rPr lang="en-US" altLang="zh-TW" sz="2000" i="1">
                          <a:latin typeface="Cambria Math"/>
                          <a:ea typeface="Cambria Math"/>
                        </a:rPr>
                        <m:t>∆</m:t>
                      </m:r>
                      <m:r>
                        <a:rPr lang="en-US" altLang="zh-TW" sz="2000" i="1">
                          <a:latin typeface="Cambria Math"/>
                          <a:ea typeface="Cambria Math"/>
                        </a:rPr>
                        <m:t>𝑧</m:t>
                      </m:r>
                    </m:oMath>
                  </m:oMathPara>
                </a14:m>
                <a:endParaRPr lang="zh-TW" altLang="en-US" sz="2000" dirty="0">
                  <a:latin typeface="Times New Roman" panose="02020603050405020304" pitchFamily="18" charset="0"/>
                </a:endParaRPr>
              </a:p>
            </p:txBody>
          </p:sp>
        </mc:Choice>
        <mc:Fallback xmlns="">
          <p:sp>
            <p:nvSpPr>
              <p:cNvPr id="23" name="文字方塊 22"/>
              <p:cNvSpPr txBox="1">
                <a:spLocks noRot="1" noChangeAspect="1" noMove="1" noResize="1" noEditPoints="1" noAdjustHandles="1" noChangeArrowheads="1" noChangeShapeType="1" noTextEdit="1"/>
              </p:cNvSpPr>
              <p:nvPr/>
            </p:nvSpPr>
            <p:spPr>
              <a:xfrm>
                <a:off x="6827318" y="4017179"/>
                <a:ext cx="2036070" cy="78386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a:xfrm>
                <a:off x="1567103" y="4812236"/>
                <a:ext cx="5727594" cy="78386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000" b="0" i="1" smtClean="0">
                              <a:latin typeface="Cambria Math" panose="02040503050406030204" pitchFamily="18" charset="0"/>
                              <a:ea typeface="Cambria Math"/>
                            </a:rPr>
                          </m:ctrlPr>
                        </m:sSubPr>
                        <m:e>
                          <m:r>
                            <m:rPr>
                              <m:sty m:val="p"/>
                            </m:rPr>
                            <a:rPr lang="el-GR" altLang="zh-TW" sz="2000" b="0" i="1" smtClean="0">
                              <a:latin typeface="Cambria Math"/>
                              <a:ea typeface="Cambria Math"/>
                            </a:rPr>
                            <m:t>Φ</m:t>
                          </m:r>
                        </m:e>
                        <m:sub>
                          <m:r>
                            <a:rPr lang="en-US" altLang="zh-TW" sz="2000" b="0" i="1" smtClean="0">
                              <a:latin typeface="Cambria Math"/>
                              <a:ea typeface="Cambria Math"/>
                            </a:rPr>
                            <m:t>𝐸</m:t>
                          </m:r>
                        </m:sub>
                      </m:sSub>
                      <m:r>
                        <a:rPr lang="en-US" altLang="zh-TW" sz="2000" b="0" i="1" smtClean="0">
                          <a:latin typeface="Cambria Math"/>
                          <a:ea typeface="Cambria Math"/>
                        </a:rPr>
                        <m:t>=</m:t>
                      </m:r>
                      <m:d>
                        <m:dPr>
                          <m:ctrlPr>
                            <a:rPr lang="en-US" altLang="zh-TW" sz="2000" b="0" i="1" smtClean="0">
                              <a:latin typeface="Cambria Math" panose="02040503050406030204" pitchFamily="18" charset="0"/>
                              <a:ea typeface="Cambria Math"/>
                            </a:rPr>
                          </m:ctrlPr>
                        </m:dPr>
                        <m:e>
                          <m:f>
                            <m:fPr>
                              <m:ctrlPr>
                                <a:rPr lang="en-US" altLang="zh-TW" sz="2000" i="1">
                                  <a:latin typeface="Cambria Math" panose="02040503050406030204" pitchFamily="18" charset="0"/>
                                  <a:ea typeface="Cambria Math"/>
                                </a:rPr>
                              </m:ctrlPr>
                            </m:fPr>
                            <m:num>
                              <m:r>
                                <a:rPr lang="zh-TW" altLang="en-US" sz="2000" i="1">
                                  <a:latin typeface="Cambria Math"/>
                                  <a:ea typeface="Cambria Math"/>
                                </a:rPr>
                                <m:t>𝜕</m:t>
                              </m:r>
                              <m:sSub>
                                <m:sSubPr>
                                  <m:ctrlPr>
                                    <a:rPr lang="en-US" altLang="zh-TW" sz="2000" i="1">
                                      <a:latin typeface="Cambria Math" panose="02040503050406030204" pitchFamily="18" charset="0"/>
                                      <a:ea typeface="Cambria Math"/>
                                    </a:rPr>
                                  </m:ctrlPr>
                                </m:sSubPr>
                                <m:e>
                                  <m:r>
                                    <a:rPr lang="en-US" altLang="zh-TW" sz="2000" i="1">
                                      <a:latin typeface="Cambria Math"/>
                                      <a:ea typeface="Cambria Math"/>
                                    </a:rPr>
                                    <m:t>𝐸</m:t>
                                  </m:r>
                                </m:e>
                                <m:sub>
                                  <m:r>
                                    <a:rPr lang="en-US" altLang="zh-TW" sz="2000" i="1">
                                      <a:latin typeface="Cambria Math"/>
                                      <a:ea typeface="Cambria Math"/>
                                    </a:rPr>
                                    <m:t>𝑥</m:t>
                                  </m:r>
                                </m:sub>
                              </m:sSub>
                            </m:num>
                            <m:den>
                              <m:r>
                                <a:rPr lang="zh-TW" altLang="en-US" sz="2000" i="1">
                                  <a:latin typeface="Cambria Math"/>
                                  <a:ea typeface="Cambria Math"/>
                                </a:rPr>
                                <m:t>𝜕</m:t>
                              </m:r>
                              <m:r>
                                <a:rPr lang="en-US" altLang="zh-TW" sz="2000" i="1">
                                  <a:latin typeface="Cambria Math"/>
                                  <a:ea typeface="Cambria Math"/>
                                </a:rPr>
                                <m:t>𝑥</m:t>
                              </m:r>
                            </m:den>
                          </m:f>
                          <m:r>
                            <a:rPr lang="en-US" altLang="zh-TW" sz="2000" b="0" i="1" smtClean="0">
                              <a:latin typeface="Cambria Math"/>
                              <a:ea typeface="Cambria Math"/>
                            </a:rPr>
                            <m:t>+</m:t>
                          </m:r>
                          <m:f>
                            <m:fPr>
                              <m:ctrlPr>
                                <a:rPr lang="en-US" altLang="zh-TW" sz="2000" i="1">
                                  <a:latin typeface="Cambria Math" panose="02040503050406030204" pitchFamily="18" charset="0"/>
                                  <a:ea typeface="Cambria Math"/>
                                </a:rPr>
                              </m:ctrlPr>
                            </m:fPr>
                            <m:num>
                              <m:r>
                                <a:rPr lang="zh-TW" altLang="en-US" sz="2000" i="1" smtClean="0">
                                  <a:latin typeface="Cambria Math"/>
                                  <a:ea typeface="Cambria Math"/>
                                </a:rPr>
                                <m:t>𝜕</m:t>
                              </m:r>
                              <m:sSub>
                                <m:sSubPr>
                                  <m:ctrlPr>
                                    <a:rPr lang="en-US" altLang="zh-TW" sz="2000" i="1" smtClean="0">
                                      <a:latin typeface="Cambria Math" panose="02040503050406030204" pitchFamily="18" charset="0"/>
                                      <a:ea typeface="Cambria Math"/>
                                    </a:rPr>
                                  </m:ctrlPr>
                                </m:sSubPr>
                                <m:e>
                                  <m:r>
                                    <a:rPr lang="en-US" altLang="zh-TW" sz="2000" b="0" i="1" smtClean="0">
                                      <a:latin typeface="Cambria Math"/>
                                      <a:ea typeface="Cambria Math"/>
                                    </a:rPr>
                                    <m:t>𝐸</m:t>
                                  </m:r>
                                </m:e>
                                <m:sub>
                                  <m:r>
                                    <a:rPr lang="en-US" altLang="zh-TW" sz="2000" b="0" i="1" smtClean="0">
                                      <a:latin typeface="Cambria Math"/>
                                      <a:ea typeface="Cambria Math"/>
                                    </a:rPr>
                                    <m:t>𝑦</m:t>
                                  </m:r>
                                </m:sub>
                              </m:sSub>
                            </m:num>
                            <m:den>
                              <m:r>
                                <a:rPr lang="zh-TW" altLang="en-US" sz="2000" i="1" smtClean="0">
                                  <a:latin typeface="Cambria Math"/>
                                  <a:ea typeface="Cambria Math"/>
                                </a:rPr>
                                <m:t>𝜕</m:t>
                              </m:r>
                              <m:r>
                                <a:rPr lang="en-US" altLang="zh-TW" sz="2000" b="0" i="1" smtClean="0">
                                  <a:latin typeface="Cambria Math"/>
                                  <a:ea typeface="Cambria Math"/>
                                </a:rPr>
                                <m:t>𝑦</m:t>
                              </m:r>
                            </m:den>
                          </m:f>
                          <m:r>
                            <a:rPr lang="en-US" altLang="zh-TW" sz="2000" b="0" i="1" smtClean="0">
                              <a:latin typeface="Cambria Math"/>
                              <a:ea typeface="Cambria Math"/>
                            </a:rPr>
                            <m:t>+</m:t>
                          </m:r>
                          <m:f>
                            <m:fPr>
                              <m:ctrlPr>
                                <a:rPr lang="en-US" altLang="zh-TW" sz="2000" i="1">
                                  <a:latin typeface="Cambria Math" panose="02040503050406030204" pitchFamily="18" charset="0"/>
                                  <a:ea typeface="Cambria Math"/>
                                </a:rPr>
                              </m:ctrlPr>
                            </m:fPr>
                            <m:num>
                              <m:r>
                                <a:rPr lang="zh-TW" altLang="en-US" sz="2000" i="1">
                                  <a:latin typeface="Cambria Math"/>
                                  <a:ea typeface="Cambria Math"/>
                                </a:rPr>
                                <m:t>𝜕</m:t>
                              </m:r>
                              <m:sSub>
                                <m:sSubPr>
                                  <m:ctrlPr>
                                    <a:rPr lang="en-US" altLang="zh-TW" sz="2000" i="1">
                                      <a:latin typeface="Cambria Math" panose="02040503050406030204" pitchFamily="18" charset="0"/>
                                      <a:ea typeface="Cambria Math"/>
                                    </a:rPr>
                                  </m:ctrlPr>
                                </m:sSubPr>
                                <m:e>
                                  <m:r>
                                    <a:rPr lang="en-US" altLang="zh-TW" sz="2000" i="1">
                                      <a:latin typeface="Cambria Math"/>
                                      <a:ea typeface="Cambria Math"/>
                                    </a:rPr>
                                    <m:t>𝐸</m:t>
                                  </m:r>
                                </m:e>
                                <m:sub>
                                  <m:r>
                                    <a:rPr lang="en-US" altLang="zh-TW" sz="2000" b="0" i="1" smtClean="0">
                                      <a:latin typeface="Cambria Math"/>
                                      <a:ea typeface="Cambria Math"/>
                                    </a:rPr>
                                    <m:t>𝑧</m:t>
                                  </m:r>
                                </m:sub>
                              </m:sSub>
                            </m:num>
                            <m:den>
                              <m:r>
                                <a:rPr lang="zh-TW" altLang="en-US" sz="2000" i="1">
                                  <a:latin typeface="Cambria Math"/>
                                  <a:ea typeface="Cambria Math"/>
                                </a:rPr>
                                <m:t>𝜕</m:t>
                              </m:r>
                              <m:r>
                                <a:rPr lang="en-US" altLang="zh-TW" sz="2000" b="0" i="1" smtClean="0">
                                  <a:latin typeface="Cambria Math"/>
                                  <a:ea typeface="Cambria Math"/>
                                </a:rPr>
                                <m:t>𝑧</m:t>
                              </m:r>
                            </m:den>
                          </m:f>
                        </m:e>
                      </m:d>
                      <m:r>
                        <a:rPr lang="en-US" altLang="zh-TW" sz="2000" i="1">
                          <a:latin typeface="Cambria Math"/>
                          <a:ea typeface="Cambria Math"/>
                        </a:rPr>
                        <m:t>∙</m:t>
                      </m:r>
                      <m:r>
                        <a:rPr lang="en-US" altLang="zh-TW" sz="2000" b="0" i="1" smtClean="0">
                          <a:latin typeface="Cambria Math"/>
                          <a:ea typeface="Cambria Math"/>
                        </a:rPr>
                        <m:t>∆</m:t>
                      </m:r>
                      <m:r>
                        <a:rPr lang="en-US" altLang="zh-TW" sz="2000" b="0" i="1" smtClean="0">
                          <a:latin typeface="Cambria Math"/>
                          <a:ea typeface="Cambria Math"/>
                        </a:rPr>
                        <m:t>𝑥</m:t>
                      </m:r>
                      <m:r>
                        <a:rPr lang="en-US" altLang="zh-TW" sz="2000" i="1">
                          <a:latin typeface="Cambria Math"/>
                          <a:ea typeface="Cambria Math"/>
                        </a:rPr>
                        <m:t>∆</m:t>
                      </m:r>
                      <m:r>
                        <a:rPr lang="en-US" altLang="zh-TW" sz="2000" i="1">
                          <a:latin typeface="Cambria Math"/>
                          <a:ea typeface="Cambria Math"/>
                        </a:rPr>
                        <m:t>𝑦</m:t>
                      </m:r>
                      <m:r>
                        <a:rPr lang="en-US" altLang="zh-TW" sz="2000" i="1">
                          <a:latin typeface="Cambria Math"/>
                          <a:ea typeface="Cambria Math"/>
                        </a:rPr>
                        <m:t>∆</m:t>
                      </m:r>
                      <m:r>
                        <a:rPr lang="en-US" altLang="zh-TW" sz="2000" i="1">
                          <a:latin typeface="Cambria Math"/>
                          <a:ea typeface="Cambria Math"/>
                        </a:rPr>
                        <m:t>𝑧</m:t>
                      </m:r>
                      <m:r>
                        <a:rPr lang="en-US" altLang="zh-TW" sz="2000" b="0" i="1" smtClean="0">
                          <a:latin typeface="Cambria Math" panose="02040503050406030204" pitchFamily="18" charset="0"/>
                          <a:ea typeface="Cambria Math"/>
                        </a:rPr>
                        <m:t>=</m:t>
                      </m:r>
                      <m:d>
                        <m:dPr>
                          <m:ctrlPr>
                            <a:rPr lang="en-US" altLang="zh-TW" sz="2000" i="1" smtClean="0">
                              <a:latin typeface="Cambria Math" panose="02040503050406030204" pitchFamily="18" charset="0"/>
                              <a:ea typeface="Cambria Math"/>
                            </a:rPr>
                          </m:ctrlPr>
                        </m:dPr>
                        <m:e>
                          <m:acc>
                            <m:accPr>
                              <m:chr m:val="⃗"/>
                              <m:ctrlPr>
                                <a:rPr lang="en-US" altLang="zh-TW" sz="2000" i="1">
                                  <a:latin typeface="Cambria Math" panose="02040503050406030204" pitchFamily="18" charset="0"/>
                                  <a:ea typeface="Cambria Math"/>
                                </a:rPr>
                              </m:ctrlPr>
                            </m:accPr>
                            <m:e>
                              <m:r>
                                <a:rPr lang="en-US" altLang="zh-TW" sz="2000" i="1">
                                  <a:latin typeface="Cambria Math"/>
                                  <a:ea typeface="Cambria Math"/>
                                </a:rPr>
                                <m:t>𝛻</m:t>
                              </m:r>
                            </m:e>
                          </m:acc>
                          <m:r>
                            <a:rPr lang="en-US" altLang="zh-TW" sz="2000" i="1">
                              <a:latin typeface="Cambria Math"/>
                              <a:ea typeface="Cambria Math"/>
                            </a:rPr>
                            <m:t>∙</m:t>
                          </m:r>
                          <m:acc>
                            <m:accPr>
                              <m:chr m:val="⃗"/>
                              <m:ctrlPr>
                                <a:rPr lang="en-US" altLang="zh-TW" sz="2000" i="1">
                                  <a:latin typeface="Cambria Math" panose="02040503050406030204" pitchFamily="18" charset="0"/>
                                  <a:ea typeface="Cambria Math"/>
                                </a:rPr>
                              </m:ctrlPr>
                            </m:accPr>
                            <m:e>
                              <m:r>
                                <a:rPr lang="en-US" altLang="zh-TW" sz="2000" i="1">
                                  <a:latin typeface="Cambria Math"/>
                                  <a:ea typeface="Cambria Math"/>
                                </a:rPr>
                                <m:t>𝐸</m:t>
                              </m:r>
                            </m:e>
                          </m:acc>
                        </m:e>
                      </m:d>
                      <m:r>
                        <a:rPr lang="en-US" altLang="zh-TW" sz="2000" i="1" smtClean="0">
                          <a:latin typeface="Cambria Math"/>
                          <a:ea typeface="Cambria Math"/>
                        </a:rPr>
                        <m:t>∙∆</m:t>
                      </m:r>
                      <m:r>
                        <a:rPr lang="en-US" altLang="zh-TW" sz="2000" b="0" i="1" smtClean="0">
                          <a:latin typeface="Cambria Math" panose="02040503050406030204" pitchFamily="18" charset="0"/>
                          <a:ea typeface="Cambria Math"/>
                        </a:rPr>
                        <m:t>𝑣</m:t>
                      </m:r>
                    </m:oMath>
                  </m:oMathPara>
                </a14:m>
                <a:endParaRPr lang="zh-TW" altLang="en-US" sz="2000" dirty="0">
                  <a:latin typeface="Times New Roman" panose="02020603050405020304" pitchFamily="18" charset="0"/>
                </a:endParaRPr>
              </a:p>
            </p:txBody>
          </p:sp>
        </mc:Choice>
        <mc:Fallback xmlns="">
          <p:sp>
            <p:nvSpPr>
              <p:cNvPr id="24" name="文字方塊 23"/>
              <p:cNvSpPr txBox="1">
                <a:spLocks noRot="1" noChangeAspect="1" noMove="1" noResize="1" noEditPoints="1" noAdjustHandles="1" noChangeArrowheads="1" noChangeShapeType="1" noTextEdit="1"/>
              </p:cNvSpPr>
              <p:nvPr/>
            </p:nvSpPr>
            <p:spPr>
              <a:xfrm>
                <a:off x="1567103" y="4812236"/>
                <a:ext cx="5727594" cy="783869"/>
              </a:xfrm>
              <a:prstGeom prst="rect">
                <a:avLst/>
              </a:prstGeom>
              <a:blipFill>
                <a:blip r:embed="rId8"/>
                <a:stretch>
                  <a:fillRect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23E064D2-A4FE-0C41-B617-331B8BEBC458}"/>
                  </a:ext>
                </a:extLst>
              </p:cNvPr>
              <p:cNvSpPr txBox="1"/>
              <p:nvPr/>
            </p:nvSpPr>
            <p:spPr>
              <a:xfrm>
                <a:off x="234048" y="3121361"/>
                <a:ext cx="3951403" cy="40011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000" i="1" smtClean="0">
                              <a:latin typeface="Cambria Math" panose="02040503050406030204" pitchFamily="18" charset="0"/>
                            </a:rPr>
                          </m:ctrlPr>
                        </m:sSubPr>
                        <m:e>
                          <m:r>
                            <a:rPr lang="en-US" altLang="zh-TW" sz="2000" b="0" i="1" smtClean="0">
                              <a:latin typeface="Cambria Math"/>
                            </a:rPr>
                            <m:t>𝐸</m:t>
                          </m:r>
                        </m:e>
                        <m:sub>
                          <m:r>
                            <a:rPr lang="en-US" altLang="zh-TW" sz="2000" b="0" i="1" smtClean="0">
                              <a:latin typeface="Cambria Math"/>
                            </a:rPr>
                            <m:t>𝑥</m:t>
                          </m:r>
                        </m:sub>
                      </m:sSub>
                      <m:d>
                        <m:dPr>
                          <m:ctrlPr>
                            <a:rPr lang="en-US" altLang="zh-TW" sz="2000" i="1" smtClean="0">
                              <a:latin typeface="Cambria Math" panose="02040503050406030204" pitchFamily="18" charset="0"/>
                            </a:rPr>
                          </m:ctrlPr>
                        </m:dPr>
                        <m:e>
                          <m:r>
                            <a:rPr lang="en-US" altLang="zh-TW" sz="2000" b="0" i="1" smtClean="0">
                              <a:latin typeface="Cambria Math"/>
                            </a:rPr>
                            <m:t>𝑥</m:t>
                          </m:r>
                          <m:r>
                            <a:rPr lang="en-US" altLang="zh-TW" sz="2000" b="0" i="1" smtClean="0">
                              <a:latin typeface="Cambria Math"/>
                            </a:rPr>
                            <m:t>+∆</m:t>
                          </m:r>
                          <m:r>
                            <a:rPr lang="en-US" altLang="zh-TW" sz="2000" b="0" i="1" smtClean="0">
                              <a:latin typeface="Cambria Math"/>
                              <a:ea typeface="Cambria Math"/>
                            </a:rPr>
                            <m:t>𝑥</m:t>
                          </m:r>
                        </m:e>
                      </m:d>
                      <m:r>
                        <a:rPr lang="en-US" altLang="zh-TW" sz="2000" i="1" smtClean="0">
                          <a:latin typeface="Cambria Math"/>
                          <a:ea typeface="Cambria Math"/>
                        </a:rPr>
                        <m:t>∙∆</m:t>
                      </m:r>
                      <m:r>
                        <a:rPr lang="en-US" altLang="zh-TW" sz="2000" b="0" i="1" smtClean="0">
                          <a:latin typeface="Cambria Math"/>
                          <a:ea typeface="Cambria Math"/>
                        </a:rPr>
                        <m:t>𝑦</m:t>
                      </m:r>
                      <m:r>
                        <a:rPr lang="en-US" altLang="zh-TW" sz="2000" b="0" i="1" smtClean="0">
                          <a:latin typeface="Cambria Math"/>
                          <a:ea typeface="Cambria Math"/>
                        </a:rPr>
                        <m:t>∆</m:t>
                      </m:r>
                      <m:r>
                        <a:rPr lang="en-US" altLang="zh-TW" sz="2000" b="0" i="1" smtClean="0">
                          <a:latin typeface="Cambria Math"/>
                          <a:ea typeface="Cambria Math"/>
                        </a:rPr>
                        <m:t>𝑧</m:t>
                      </m:r>
                      <m:r>
                        <a:rPr lang="en-US" altLang="zh-TW" sz="2000" b="0" i="1" smtClean="0">
                          <a:latin typeface="Cambria Math"/>
                          <a:ea typeface="Cambria Math"/>
                        </a:rPr>
                        <m:t>−</m:t>
                      </m:r>
                      <m:sSub>
                        <m:sSubPr>
                          <m:ctrlPr>
                            <a:rPr lang="en-US" altLang="zh-TW" sz="2000" i="1">
                              <a:latin typeface="Cambria Math" panose="02040503050406030204" pitchFamily="18" charset="0"/>
                            </a:rPr>
                          </m:ctrlPr>
                        </m:sSubPr>
                        <m:e>
                          <m:r>
                            <a:rPr lang="en-US" altLang="zh-TW" sz="2000" i="1">
                              <a:latin typeface="Cambria Math"/>
                            </a:rPr>
                            <m:t>𝐸</m:t>
                          </m:r>
                        </m:e>
                        <m:sub>
                          <m:r>
                            <a:rPr lang="en-US" altLang="zh-TW" sz="2000" i="1">
                              <a:latin typeface="Cambria Math"/>
                            </a:rPr>
                            <m:t>𝑥</m:t>
                          </m:r>
                        </m:sub>
                      </m:sSub>
                      <m:d>
                        <m:dPr>
                          <m:ctrlPr>
                            <a:rPr lang="en-US" altLang="zh-TW" sz="2000" i="1">
                              <a:latin typeface="Cambria Math" panose="02040503050406030204" pitchFamily="18" charset="0"/>
                            </a:rPr>
                          </m:ctrlPr>
                        </m:dPr>
                        <m:e>
                          <m:r>
                            <a:rPr lang="en-US" altLang="zh-TW" sz="2000" i="1">
                              <a:latin typeface="Cambria Math"/>
                            </a:rPr>
                            <m:t>𝑥</m:t>
                          </m:r>
                        </m:e>
                      </m:d>
                      <m:r>
                        <a:rPr lang="en-US" altLang="zh-TW" sz="2000" i="1">
                          <a:latin typeface="Cambria Math"/>
                          <a:ea typeface="Cambria Math"/>
                        </a:rPr>
                        <m:t>∙∆</m:t>
                      </m:r>
                      <m:r>
                        <a:rPr lang="en-US" altLang="zh-TW" sz="2000" i="1">
                          <a:latin typeface="Cambria Math"/>
                          <a:ea typeface="Cambria Math"/>
                        </a:rPr>
                        <m:t>𝑦</m:t>
                      </m:r>
                      <m:r>
                        <a:rPr lang="en-US" altLang="zh-TW" sz="2000" i="1">
                          <a:latin typeface="Cambria Math"/>
                          <a:ea typeface="Cambria Math"/>
                        </a:rPr>
                        <m:t>∆</m:t>
                      </m:r>
                      <m:r>
                        <a:rPr lang="en-US" altLang="zh-TW" sz="2000" i="1">
                          <a:latin typeface="Cambria Math"/>
                          <a:ea typeface="Cambria Math"/>
                        </a:rPr>
                        <m:t>𝑧</m:t>
                      </m:r>
                    </m:oMath>
                  </m:oMathPara>
                </a14:m>
                <a:endParaRPr lang="zh-TW" altLang="en-US" sz="2000" dirty="0">
                  <a:latin typeface="Times New Roman" panose="02020603050405020304" pitchFamily="18" charset="0"/>
                </a:endParaRPr>
              </a:p>
            </p:txBody>
          </p:sp>
        </mc:Choice>
        <mc:Fallback xmlns="">
          <p:sp>
            <p:nvSpPr>
              <p:cNvPr id="26" name="文字方塊 25">
                <a:extLst>
                  <a:ext uri="{FF2B5EF4-FFF2-40B4-BE49-F238E27FC236}">
                    <a16:creationId xmlns:a16="http://schemas.microsoft.com/office/drawing/2014/main" id="{23E064D2-A4FE-0C41-B617-331B8BEBC458}"/>
                  </a:ext>
                </a:extLst>
              </p:cNvPr>
              <p:cNvSpPr txBox="1">
                <a:spLocks noRot="1" noChangeAspect="1" noMove="1" noResize="1" noEditPoints="1" noAdjustHandles="1" noChangeArrowheads="1" noChangeShapeType="1" noTextEdit="1"/>
              </p:cNvSpPr>
              <p:nvPr/>
            </p:nvSpPr>
            <p:spPr>
              <a:xfrm>
                <a:off x="234048" y="3121361"/>
                <a:ext cx="3951403" cy="400110"/>
              </a:xfrm>
              <a:prstGeom prst="rect">
                <a:avLst/>
              </a:prstGeom>
              <a:blipFill>
                <a:blip r:embed="rId9"/>
                <a:stretch>
                  <a:fillRect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180B7189-8588-744E-BF9B-4D14C16A95B5}"/>
                  </a:ext>
                </a:extLst>
              </p:cNvPr>
              <p:cNvSpPr/>
              <p:nvPr/>
            </p:nvSpPr>
            <p:spPr>
              <a:xfrm>
                <a:off x="6930953" y="2539590"/>
                <a:ext cx="1828800" cy="43749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000" i="1" smtClean="0">
                              <a:latin typeface="Cambria Math" panose="02040503050406030204" pitchFamily="18" charset="0"/>
                              <a:ea typeface="Cambria Math"/>
                            </a:rPr>
                          </m:ctrlPr>
                        </m:accPr>
                        <m:e>
                          <m:r>
                            <a:rPr lang="en-US" altLang="zh-TW" sz="2000" i="1">
                              <a:latin typeface="Cambria Math"/>
                              <a:ea typeface="Cambria Math"/>
                            </a:rPr>
                            <m:t>𝐸</m:t>
                          </m:r>
                        </m:e>
                      </m:acc>
                      <m:r>
                        <a:rPr lang="en-US" altLang="zh-TW" sz="2000" i="1">
                          <a:latin typeface="Cambria Math"/>
                          <a:ea typeface="Cambria Math"/>
                        </a:rPr>
                        <m:t>∙</m:t>
                      </m:r>
                      <m:r>
                        <a:rPr lang="en-US" altLang="zh-TW" sz="2000" i="1">
                          <a:latin typeface="Cambria Math"/>
                          <a:ea typeface="Cambria Math"/>
                        </a:rPr>
                        <m:t>𝑑</m:t>
                      </m:r>
                      <m:acc>
                        <m:accPr>
                          <m:chr m:val="⃗"/>
                          <m:ctrlPr>
                            <a:rPr lang="en-US" altLang="zh-TW" sz="2000" i="1">
                              <a:latin typeface="Cambria Math" panose="02040503050406030204" pitchFamily="18" charset="0"/>
                              <a:ea typeface="Cambria Math"/>
                            </a:rPr>
                          </m:ctrlPr>
                        </m:accPr>
                        <m:e>
                          <m:r>
                            <a:rPr lang="en-US" altLang="zh-TW" sz="2000" b="0" i="1" smtClean="0">
                              <a:latin typeface="Cambria Math" panose="02040503050406030204" pitchFamily="18" charset="0"/>
                              <a:ea typeface="Cambria Math"/>
                            </a:rPr>
                            <m:t>𝑎</m:t>
                          </m:r>
                        </m:e>
                      </m:acc>
                      <m:r>
                        <a:rPr lang="en-US" altLang="zh-TW" sz="2000" i="1" smtClean="0">
                          <a:latin typeface="Cambria Math" panose="02040503050406030204" pitchFamily="18" charset="0"/>
                          <a:ea typeface="Cambria Math" panose="02040503050406030204" pitchFamily="18" charset="0"/>
                        </a:rPr>
                        <m:t>~</m:t>
                      </m:r>
                      <m:sSub>
                        <m:sSubPr>
                          <m:ctrlPr>
                            <a:rPr lang="en-US" altLang="zh-TW" sz="2000" i="1" smtClean="0">
                              <a:latin typeface="Cambria Math" panose="02040503050406030204" pitchFamily="18" charset="0"/>
                              <a:ea typeface="Cambria Math" panose="02040503050406030204" pitchFamily="18" charset="0"/>
                            </a:rPr>
                          </m:ctrlPr>
                        </m:sSubPr>
                        <m:e>
                          <m:r>
                            <a:rPr lang="en-US" altLang="zh-TW" sz="2000" b="0" i="1" smtClean="0">
                              <a:latin typeface="Cambria Math" panose="02040503050406030204" pitchFamily="18" charset="0"/>
                              <a:ea typeface="Cambria Math" panose="02040503050406030204" pitchFamily="18" charset="0"/>
                            </a:rPr>
                            <m:t>𝐸</m:t>
                          </m:r>
                        </m:e>
                        <m:sub>
                          <m:r>
                            <a:rPr lang="en-US" altLang="zh-TW" sz="2000" b="0" i="1" smtClean="0">
                              <a:latin typeface="Cambria Math" panose="02040503050406030204" pitchFamily="18" charset="0"/>
                              <a:ea typeface="Cambria Math" panose="02040503050406030204" pitchFamily="18" charset="0"/>
                            </a:rPr>
                            <m:t>𝑥</m:t>
                          </m:r>
                        </m:sub>
                      </m:sSub>
                      <m:r>
                        <a:rPr lang="en-US" altLang="zh-TW" sz="2000" i="1" smtClean="0">
                          <a:latin typeface="Cambria Math" panose="02040503050406030204" pitchFamily="18" charset="0"/>
                          <a:ea typeface="Cambria Math" panose="02040503050406030204" pitchFamily="18" charset="0"/>
                        </a:rPr>
                        <m:t>∙</m:t>
                      </m:r>
                      <m:r>
                        <a:rPr lang="en-US" altLang="zh-TW" sz="2000" b="0" i="1" smtClean="0">
                          <a:latin typeface="Cambria Math" panose="02040503050406030204" pitchFamily="18" charset="0"/>
                          <a:ea typeface="Cambria Math" panose="02040503050406030204" pitchFamily="18" charset="0"/>
                        </a:rPr>
                        <m:t>𝑑𝑎</m:t>
                      </m:r>
                    </m:oMath>
                  </m:oMathPara>
                </a14:m>
                <a:endParaRPr lang="zh-TW" altLang="en-US" sz="2000" dirty="0">
                  <a:latin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180B7189-8588-744E-BF9B-4D14C16A95B5}"/>
                  </a:ext>
                </a:extLst>
              </p:cNvPr>
              <p:cNvSpPr>
                <a:spLocks noRot="1" noChangeAspect="1" noMove="1" noResize="1" noEditPoints="1" noAdjustHandles="1" noChangeArrowheads="1" noChangeShapeType="1" noTextEdit="1"/>
              </p:cNvSpPr>
              <p:nvPr/>
            </p:nvSpPr>
            <p:spPr>
              <a:xfrm>
                <a:off x="6930953" y="2539590"/>
                <a:ext cx="1828800" cy="437492"/>
              </a:xfrm>
              <a:prstGeom prst="rect">
                <a:avLst/>
              </a:prstGeom>
              <a:blipFill>
                <a:blip r:embed="rId10"/>
                <a:stretch>
                  <a:fillRect t="-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239243" y="2883437"/>
                <a:ext cx="6156235" cy="684033"/>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000" i="1" smtClean="0">
                              <a:latin typeface="Cambria Math" panose="02040503050406030204" pitchFamily="18" charset="0"/>
                            </a:rPr>
                          </m:ctrlPr>
                        </m:sSubPr>
                        <m:e>
                          <m:r>
                            <a:rPr lang="en-US" altLang="zh-TW" sz="2000" b="0" i="1" smtClean="0">
                              <a:latin typeface="Cambria Math"/>
                            </a:rPr>
                            <m:t>𝐸</m:t>
                          </m:r>
                        </m:e>
                        <m:sub>
                          <m:r>
                            <a:rPr lang="en-US" altLang="zh-TW" sz="2000" b="0" i="1" smtClean="0">
                              <a:latin typeface="Cambria Math"/>
                            </a:rPr>
                            <m:t>𝑥</m:t>
                          </m:r>
                        </m:sub>
                      </m:sSub>
                      <m:d>
                        <m:dPr>
                          <m:ctrlPr>
                            <a:rPr lang="en-US" altLang="zh-TW" sz="2000" i="1" smtClean="0">
                              <a:latin typeface="Cambria Math" panose="02040503050406030204" pitchFamily="18" charset="0"/>
                            </a:rPr>
                          </m:ctrlPr>
                        </m:dPr>
                        <m:e>
                          <m:r>
                            <a:rPr lang="en-US" altLang="zh-TW" sz="2000" b="0" i="1" smtClean="0">
                              <a:latin typeface="Cambria Math"/>
                            </a:rPr>
                            <m:t>𝑥</m:t>
                          </m:r>
                          <m:r>
                            <a:rPr lang="en-US" altLang="zh-TW" sz="2000" b="0" i="1" smtClean="0">
                              <a:latin typeface="Cambria Math"/>
                            </a:rPr>
                            <m:t>+∆</m:t>
                          </m:r>
                          <m:r>
                            <a:rPr lang="en-US" altLang="zh-TW" sz="2000" b="0" i="1" smtClean="0">
                              <a:latin typeface="Cambria Math"/>
                              <a:ea typeface="Cambria Math"/>
                            </a:rPr>
                            <m:t>𝑥</m:t>
                          </m:r>
                        </m:e>
                      </m:d>
                      <m:r>
                        <a:rPr lang="en-US" altLang="zh-TW" sz="2000" i="1" smtClean="0">
                          <a:latin typeface="Cambria Math"/>
                          <a:ea typeface="Cambria Math"/>
                        </a:rPr>
                        <m:t>∙∆</m:t>
                      </m:r>
                      <m:r>
                        <a:rPr lang="en-US" altLang="zh-TW" sz="2000" b="0" i="1" smtClean="0">
                          <a:latin typeface="Cambria Math"/>
                          <a:ea typeface="Cambria Math"/>
                        </a:rPr>
                        <m:t>𝑦</m:t>
                      </m:r>
                      <m:r>
                        <a:rPr lang="en-US" altLang="zh-TW" sz="2000" b="0" i="1" smtClean="0">
                          <a:latin typeface="Cambria Math"/>
                          <a:ea typeface="Cambria Math"/>
                        </a:rPr>
                        <m:t>∆</m:t>
                      </m:r>
                      <m:r>
                        <a:rPr lang="en-US" altLang="zh-TW" sz="2000" b="0" i="1" smtClean="0">
                          <a:latin typeface="Cambria Math"/>
                          <a:ea typeface="Cambria Math"/>
                        </a:rPr>
                        <m:t>𝑧</m:t>
                      </m:r>
                      <m:r>
                        <a:rPr lang="en-US" altLang="zh-TW" sz="2000" b="0" i="1" smtClean="0">
                          <a:latin typeface="Cambria Math"/>
                          <a:ea typeface="Cambria Math"/>
                        </a:rPr>
                        <m:t>−</m:t>
                      </m:r>
                      <m:sSub>
                        <m:sSubPr>
                          <m:ctrlPr>
                            <a:rPr lang="en-US" altLang="zh-TW" sz="2000" i="1">
                              <a:latin typeface="Cambria Math" panose="02040503050406030204" pitchFamily="18" charset="0"/>
                            </a:rPr>
                          </m:ctrlPr>
                        </m:sSubPr>
                        <m:e>
                          <m:r>
                            <a:rPr lang="en-US" altLang="zh-TW" sz="2000" i="1">
                              <a:latin typeface="Cambria Math"/>
                            </a:rPr>
                            <m:t>𝐸</m:t>
                          </m:r>
                        </m:e>
                        <m:sub>
                          <m:r>
                            <a:rPr lang="en-US" altLang="zh-TW" sz="2000" i="1">
                              <a:latin typeface="Cambria Math"/>
                            </a:rPr>
                            <m:t>𝑥</m:t>
                          </m:r>
                        </m:sub>
                      </m:sSub>
                      <m:d>
                        <m:dPr>
                          <m:ctrlPr>
                            <a:rPr lang="en-US" altLang="zh-TW" sz="2000" i="1">
                              <a:latin typeface="Cambria Math" panose="02040503050406030204" pitchFamily="18" charset="0"/>
                            </a:rPr>
                          </m:ctrlPr>
                        </m:dPr>
                        <m:e>
                          <m:r>
                            <a:rPr lang="en-US" altLang="zh-TW" sz="2000" i="1">
                              <a:latin typeface="Cambria Math"/>
                            </a:rPr>
                            <m:t>𝑥</m:t>
                          </m:r>
                        </m:e>
                      </m:d>
                      <m:r>
                        <a:rPr lang="en-US" altLang="zh-TW" sz="2000" i="1">
                          <a:latin typeface="Cambria Math"/>
                          <a:ea typeface="Cambria Math"/>
                        </a:rPr>
                        <m:t>∙∆</m:t>
                      </m:r>
                      <m:r>
                        <a:rPr lang="en-US" altLang="zh-TW" sz="2000" i="1">
                          <a:latin typeface="Cambria Math"/>
                          <a:ea typeface="Cambria Math"/>
                        </a:rPr>
                        <m:t>𝑦</m:t>
                      </m:r>
                      <m:r>
                        <a:rPr lang="en-US" altLang="zh-TW" sz="2000" i="1">
                          <a:latin typeface="Cambria Math"/>
                          <a:ea typeface="Cambria Math"/>
                        </a:rPr>
                        <m:t>∆</m:t>
                      </m:r>
                      <m:r>
                        <a:rPr lang="en-US" altLang="zh-TW" sz="2000" i="1">
                          <a:latin typeface="Cambria Math"/>
                          <a:ea typeface="Cambria Math"/>
                        </a:rPr>
                        <m:t>𝑧</m:t>
                      </m:r>
                      <m:r>
                        <a:rPr lang="en-US" altLang="zh-TW" sz="2000" b="0" i="1" smtClean="0">
                          <a:latin typeface="Cambria Math"/>
                          <a:ea typeface="Cambria Math"/>
                        </a:rPr>
                        <m:t>=</m:t>
                      </m:r>
                      <m:d>
                        <m:dPr>
                          <m:ctrlPr>
                            <a:rPr lang="en-US" altLang="zh-TW" sz="2000" b="0" i="1" smtClean="0">
                              <a:latin typeface="Cambria Math" panose="02040503050406030204" pitchFamily="18" charset="0"/>
                              <a:ea typeface="Cambria Math"/>
                            </a:rPr>
                          </m:ctrlPr>
                        </m:dPr>
                        <m:e>
                          <m:f>
                            <m:fPr>
                              <m:ctrlPr>
                                <a:rPr lang="en-US" altLang="zh-TW" sz="2000" i="1">
                                  <a:latin typeface="Cambria Math" panose="02040503050406030204" pitchFamily="18" charset="0"/>
                                  <a:ea typeface="Cambria Math"/>
                                </a:rPr>
                              </m:ctrlPr>
                            </m:fPr>
                            <m:num>
                              <m:r>
                                <a:rPr lang="zh-TW" altLang="en-US" sz="2000" i="1" smtClean="0">
                                  <a:latin typeface="Cambria Math"/>
                                  <a:ea typeface="Cambria Math"/>
                                </a:rPr>
                                <m:t>𝜕</m:t>
                              </m:r>
                              <m:sSub>
                                <m:sSubPr>
                                  <m:ctrlPr>
                                    <a:rPr lang="en-US" altLang="zh-TW" sz="2000" i="1" smtClean="0">
                                      <a:latin typeface="Cambria Math" panose="02040503050406030204" pitchFamily="18" charset="0"/>
                                      <a:ea typeface="Cambria Math"/>
                                    </a:rPr>
                                  </m:ctrlPr>
                                </m:sSubPr>
                                <m:e>
                                  <m:r>
                                    <a:rPr lang="en-US" altLang="zh-TW" sz="2000" b="0" i="1" smtClean="0">
                                      <a:latin typeface="Cambria Math"/>
                                      <a:ea typeface="Cambria Math"/>
                                    </a:rPr>
                                    <m:t>𝐸</m:t>
                                  </m:r>
                                </m:e>
                                <m:sub>
                                  <m:r>
                                    <a:rPr lang="en-US" altLang="zh-TW" sz="2000" b="0" i="1" smtClean="0">
                                      <a:latin typeface="Cambria Math"/>
                                      <a:ea typeface="Cambria Math"/>
                                    </a:rPr>
                                    <m:t>𝑥</m:t>
                                  </m:r>
                                </m:sub>
                              </m:sSub>
                            </m:num>
                            <m:den>
                              <m:r>
                                <a:rPr lang="zh-TW" altLang="en-US" sz="2000" i="1" smtClean="0">
                                  <a:latin typeface="Cambria Math"/>
                                  <a:ea typeface="Cambria Math"/>
                                </a:rPr>
                                <m:t>𝜕</m:t>
                              </m:r>
                              <m:r>
                                <a:rPr lang="en-US" altLang="zh-TW" sz="2000" b="0" i="1" smtClean="0">
                                  <a:latin typeface="Cambria Math"/>
                                  <a:ea typeface="Cambria Math"/>
                                </a:rPr>
                                <m:t>𝑥</m:t>
                              </m:r>
                            </m:den>
                          </m:f>
                        </m:e>
                      </m:d>
                      <m:r>
                        <a:rPr lang="en-US" altLang="zh-TW" sz="2000" b="0" i="1" smtClean="0">
                          <a:latin typeface="Cambria Math"/>
                          <a:ea typeface="Cambria Math"/>
                        </a:rPr>
                        <m:t>∆</m:t>
                      </m:r>
                      <m:r>
                        <a:rPr lang="en-US" altLang="zh-TW" sz="2000" b="0" i="1" smtClean="0">
                          <a:latin typeface="Cambria Math"/>
                          <a:ea typeface="Cambria Math"/>
                        </a:rPr>
                        <m:t>𝑥</m:t>
                      </m:r>
                      <m:r>
                        <a:rPr lang="en-US" altLang="zh-TW" sz="2000" b="0" i="1" smtClean="0">
                          <a:latin typeface="Cambria Math"/>
                          <a:ea typeface="Cambria Math"/>
                        </a:rPr>
                        <m:t>∙∆</m:t>
                      </m:r>
                      <m:r>
                        <a:rPr lang="en-US" altLang="zh-TW" sz="2000" i="1">
                          <a:latin typeface="Cambria Math"/>
                          <a:ea typeface="Cambria Math"/>
                        </a:rPr>
                        <m:t>𝑦</m:t>
                      </m:r>
                      <m:r>
                        <a:rPr lang="en-US" altLang="zh-TW" sz="2000" i="1">
                          <a:latin typeface="Cambria Math"/>
                          <a:ea typeface="Cambria Math"/>
                        </a:rPr>
                        <m:t>∆</m:t>
                      </m:r>
                      <m:r>
                        <a:rPr lang="en-US" altLang="zh-TW" sz="2000" i="1">
                          <a:latin typeface="Cambria Math"/>
                          <a:ea typeface="Cambria Math"/>
                        </a:rPr>
                        <m:t>𝑧</m:t>
                      </m:r>
                    </m:oMath>
                  </m:oMathPara>
                </a14:m>
                <a:endParaRPr lang="zh-TW" altLang="en-US" sz="2000" dirty="0">
                  <a:latin typeface="Times New Roman" panose="02020603050405020304" pitchFamily="18" charset="0"/>
                </a:endParaRPr>
              </a:p>
            </p:txBody>
          </p:sp>
        </mc:Choice>
        <mc:Fallback xmlns="">
          <p:sp>
            <p:nvSpPr>
              <p:cNvPr id="2" name="文字方塊 1"/>
              <p:cNvSpPr txBox="1">
                <a:spLocks noRot="1" noChangeAspect="1" noMove="1" noResize="1" noEditPoints="1" noAdjustHandles="1" noChangeArrowheads="1" noChangeShapeType="1" noTextEdit="1"/>
              </p:cNvSpPr>
              <p:nvPr/>
            </p:nvSpPr>
            <p:spPr>
              <a:xfrm>
                <a:off x="239243" y="2883437"/>
                <a:ext cx="6156235" cy="684033"/>
              </a:xfrm>
              <a:prstGeom prst="rect">
                <a:avLst/>
              </a:prstGeom>
              <a:blipFill>
                <a:blip r:embed="rId11"/>
                <a:stretch>
                  <a:fillRect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23">
                <a:extLst>
                  <a:ext uri="{FF2B5EF4-FFF2-40B4-BE49-F238E27FC236}">
                    <a16:creationId xmlns:a16="http://schemas.microsoft.com/office/drawing/2014/main" id="{D0CA3278-8188-44E7-3EB0-9E1275DD4687}"/>
                  </a:ext>
                </a:extLst>
              </p:cNvPr>
              <p:cNvSpPr txBox="1"/>
              <p:nvPr/>
            </p:nvSpPr>
            <p:spPr>
              <a:xfrm>
                <a:off x="1567103" y="5685477"/>
                <a:ext cx="1445076" cy="668645"/>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000" i="1" smtClean="0">
                              <a:latin typeface="Cambria Math" panose="02040503050406030204" pitchFamily="18" charset="0"/>
                              <a:ea typeface="Cambria Math"/>
                            </a:rPr>
                          </m:ctrlPr>
                        </m:accPr>
                        <m:e>
                          <m:r>
                            <a:rPr lang="en-US" altLang="zh-TW" sz="2000" i="1">
                              <a:latin typeface="Cambria Math"/>
                              <a:ea typeface="Cambria Math"/>
                            </a:rPr>
                            <m:t>𝛻</m:t>
                          </m:r>
                        </m:e>
                      </m:acc>
                      <m:r>
                        <a:rPr lang="en-US" altLang="zh-TW" sz="2000" i="1">
                          <a:latin typeface="Cambria Math"/>
                          <a:ea typeface="Cambria Math"/>
                        </a:rPr>
                        <m:t>∙</m:t>
                      </m:r>
                      <m:acc>
                        <m:accPr>
                          <m:chr m:val="⃗"/>
                          <m:ctrlPr>
                            <a:rPr lang="en-US" altLang="zh-TW" sz="2000" i="1">
                              <a:latin typeface="Cambria Math" panose="02040503050406030204" pitchFamily="18" charset="0"/>
                              <a:ea typeface="Cambria Math"/>
                            </a:rPr>
                          </m:ctrlPr>
                        </m:accPr>
                        <m:e>
                          <m:r>
                            <a:rPr lang="en-US" altLang="zh-TW" sz="2000" i="1">
                              <a:latin typeface="Cambria Math"/>
                              <a:ea typeface="Cambria Math"/>
                            </a:rPr>
                            <m:t>𝐸</m:t>
                          </m:r>
                        </m:e>
                      </m:acc>
                      <m:r>
                        <a:rPr lang="en-US" altLang="zh-TW" sz="2000" b="0" i="1" smtClean="0">
                          <a:latin typeface="Cambria Math" panose="02040503050406030204" pitchFamily="18" charset="0"/>
                          <a:ea typeface="Cambria Math"/>
                        </a:rPr>
                        <m:t>=</m:t>
                      </m:r>
                      <m:f>
                        <m:fPr>
                          <m:ctrlPr>
                            <a:rPr lang="en-US" altLang="zh-TW" sz="2000" b="0" i="1" smtClean="0">
                              <a:latin typeface="Cambria Math" panose="02040503050406030204" pitchFamily="18" charset="0"/>
                              <a:ea typeface="Cambria Math"/>
                            </a:rPr>
                          </m:ctrlPr>
                        </m:fPr>
                        <m:num>
                          <m:sSub>
                            <m:sSubPr>
                              <m:ctrlPr>
                                <a:rPr lang="en-US" altLang="zh-TW" sz="2000" i="1">
                                  <a:latin typeface="Cambria Math" panose="02040503050406030204" pitchFamily="18" charset="0"/>
                                  <a:ea typeface="Cambria Math"/>
                                </a:rPr>
                              </m:ctrlPr>
                            </m:sSubPr>
                            <m:e>
                              <m:r>
                                <m:rPr>
                                  <m:sty m:val="p"/>
                                </m:rPr>
                                <a:rPr lang="el-GR" altLang="zh-TW" sz="2000" i="1">
                                  <a:latin typeface="Cambria Math"/>
                                  <a:ea typeface="Cambria Math"/>
                                </a:rPr>
                                <m:t>Φ</m:t>
                              </m:r>
                            </m:e>
                            <m:sub>
                              <m:r>
                                <a:rPr lang="en-US" altLang="zh-TW" sz="2000" i="1">
                                  <a:latin typeface="Cambria Math"/>
                                  <a:ea typeface="Cambria Math"/>
                                </a:rPr>
                                <m:t>𝐸</m:t>
                              </m:r>
                            </m:sub>
                          </m:sSub>
                        </m:num>
                        <m:den>
                          <m:r>
                            <a:rPr lang="en-US" altLang="zh-TW" sz="2000" i="1">
                              <a:latin typeface="Cambria Math"/>
                              <a:ea typeface="Cambria Math"/>
                            </a:rPr>
                            <m:t>∆</m:t>
                          </m:r>
                          <m:r>
                            <a:rPr lang="en-US" altLang="zh-TW" sz="2000" b="0" i="1" smtClean="0">
                              <a:latin typeface="Cambria Math" panose="02040503050406030204" pitchFamily="18" charset="0"/>
                              <a:ea typeface="Cambria Math"/>
                            </a:rPr>
                            <m:t>𝑣</m:t>
                          </m:r>
                        </m:den>
                      </m:f>
                    </m:oMath>
                  </m:oMathPara>
                </a14:m>
                <a:endParaRPr lang="zh-TW" altLang="en-US" sz="2000" dirty="0">
                  <a:latin typeface="Times New Roman" panose="02020603050405020304" pitchFamily="18" charset="0"/>
                </a:endParaRPr>
              </a:p>
            </p:txBody>
          </p:sp>
        </mc:Choice>
        <mc:Fallback xmlns="">
          <p:sp>
            <p:nvSpPr>
              <p:cNvPr id="10" name="文字方塊 23">
                <a:extLst>
                  <a:ext uri="{FF2B5EF4-FFF2-40B4-BE49-F238E27FC236}">
                    <a16:creationId xmlns:a16="http://schemas.microsoft.com/office/drawing/2014/main" id="{D0CA3278-8188-44E7-3EB0-9E1275DD4687}"/>
                  </a:ext>
                </a:extLst>
              </p:cNvPr>
              <p:cNvSpPr txBox="1">
                <a:spLocks noRot="1" noChangeAspect="1" noMove="1" noResize="1" noEditPoints="1" noAdjustHandles="1" noChangeArrowheads="1" noChangeShapeType="1" noTextEdit="1"/>
              </p:cNvSpPr>
              <p:nvPr/>
            </p:nvSpPr>
            <p:spPr>
              <a:xfrm>
                <a:off x="1567103" y="5685477"/>
                <a:ext cx="1445076" cy="668645"/>
              </a:xfrm>
              <a:prstGeom prst="rect">
                <a:avLst/>
              </a:prstGeom>
              <a:blipFill>
                <a:blip r:embed="rId12"/>
                <a:stretch>
                  <a:fillRect b="-5556"/>
                </a:stretch>
              </a:blipFill>
            </p:spPr>
            <p:txBody>
              <a:bodyPr/>
              <a:lstStyle/>
              <a:p>
                <a:r>
                  <a:rPr lang="en-US">
                    <a:noFill/>
                  </a:rPr>
                  <a:t> </a:t>
                </a:r>
              </a:p>
            </p:txBody>
          </p:sp>
        </mc:Fallback>
      </mc:AlternateContent>
      <p:cxnSp>
        <p:nvCxnSpPr>
          <p:cNvPr id="11" name="直線單箭頭接點 4">
            <a:extLst>
              <a:ext uri="{FF2B5EF4-FFF2-40B4-BE49-F238E27FC236}">
                <a16:creationId xmlns:a16="http://schemas.microsoft.com/office/drawing/2014/main" id="{A98F1D85-5934-A264-70AB-ACE58ED05D81}"/>
              </a:ext>
            </a:extLst>
          </p:cNvPr>
          <p:cNvCxnSpPr>
            <a:cxnSpLocks/>
          </p:cNvCxnSpPr>
          <p:nvPr/>
        </p:nvCxnSpPr>
        <p:spPr>
          <a:xfrm>
            <a:off x="5809450" y="1220401"/>
            <a:ext cx="485098" cy="0"/>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4">
            <a:extLst>
              <a:ext uri="{FF2B5EF4-FFF2-40B4-BE49-F238E27FC236}">
                <a16:creationId xmlns:a16="http://schemas.microsoft.com/office/drawing/2014/main" id="{B69BBB4E-7EFF-7F95-7A3C-A2E7A4DEA65F}"/>
              </a:ext>
            </a:extLst>
          </p:cNvPr>
          <p:cNvCxnSpPr>
            <a:cxnSpLocks/>
          </p:cNvCxnSpPr>
          <p:nvPr/>
        </p:nvCxnSpPr>
        <p:spPr>
          <a:xfrm flipH="1">
            <a:off x="4357651" y="1254514"/>
            <a:ext cx="581702" cy="0"/>
          </a:xfrm>
          <a:prstGeom prst="straightConnector1">
            <a:avLst/>
          </a:prstGeom>
          <a:ln w="2540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8AC27A7-90FF-66A1-FA69-34527C098BE0}"/>
                  </a:ext>
                </a:extLst>
              </p:cNvPr>
              <p:cNvSpPr txBox="1"/>
              <p:nvPr/>
            </p:nvSpPr>
            <p:spPr>
              <a:xfrm>
                <a:off x="6254823" y="1024988"/>
                <a:ext cx="57918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2000" i="1" smtClean="0">
                          <a:latin typeface="Cambria Math"/>
                          <a:ea typeface="Cambria Math"/>
                        </a:rPr>
                        <m:t>𝑑</m:t>
                      </m:r>
                      <m:acc>
                        <m:accPr>
                          <m:chr m:val="⃗"/>
                          <m:ctrlPr>
                            <a:rPr lang="en-US" altLang="zh-TW" sz="2000" i="1">
                              <a:latin typeface="Cambria Math" panose="02040503050406030204" pitchFamily="18" charset="0"/>
                              <a:ea typeface="Cambria Math"/>
                            </a:rPr>
                          </m:ctrlPr>
                        </m:accPr>
                        <m:e>
                          <m:r>
                            <a:rPr lang="en-US" altLang="zh-TW" sz="2000" b="0" i="1" smtClean="0">
                              <a:latin typeface="Cambria Math" panose="02040503050406030204" pitchFamily="18" charset="0"/>
                              <a:ea typeface="Cambria Math"/>
                            </a:rPr>
                            <m:t>𝑎</m:t>
                          </m:r>
                        </m:e>
                      </m:acc>
                    </m:oMath>
                  </m:oMathPara>
                </a14:m>
                <a:endParaRPr lang="en-US" sz="2000" dirty="0"/>
              </a:p>
            </p:txBody>
          </p:sp>
        </mc:Choice>
        <mc:Fallback xmlns="">
          <p:sp>
            <p:nvSpPr>
              <p:cNvPr id="18" name="TextBox 17">
                <a:extLst>
                  <a:ext uri="{FF2B5EF4-FFF2-40B4-BE49-F238E27FC236}">
                    <a16:creationId xmlns:a16="http://schemas.microsoft.com/office/drawing/2014/main" id="{38AC27A7-90FF-66A1-FA69-34527C098BE0}"/>
                  </a:ext>
                </a:extLst>
              </p:cNvPr>
              <p:cNvSpPr txBox="1">
                <a:spLocks noRot="1" noChangeAspect="1" noMove="1" noResize="1" noEditPoints="1" noAdjustHandles="1" noChangeArrowheads="1" noChangeShapeType="1" noTextEdit="1"/>
              </p:cNvSpPr>
              <p:nvPr/>
            </p:nvSpPr>
            <p:spPr>
              <a:xfrm>
                <a:off x="6254823" y="1024988"/>
                <a:ext cx="579189" cy="400110"/>
              </a:xfrm>
              <a:prstGeom prst="rect">
                <a:avLst/>
              </a:prstGeom>
              <a:blipFill>
                <a:blip r:embed="rId13"/>
                <a:stretch>
                  <a:fillRect t="-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7FB7285-B9F3-EFC4-58A4-84757AFBF676}"/>
                  </a:ext>
                </a:extLst>
              </p:cNvPr>
              <p:cNvSpPr txBox="1"/>
              <p:nvPr/>
            </p:nvSpPr>
            <p:spPr>
              <a:xfrm>
                <a:off x="3851711" y="1035735"/>
                <a:ext cx="57918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2000" i="1" smtClean="0">
                          <a:latin typeface="Cambria Math"/>
                          <a:ea typeface="Cambria Math"/>
                        </a:rPr>
                        <m:t>𝑑</m:t>
                      </m:r>
                      <m:acc>
                        <m:accPr>
                          <m:chr m:val="⃗"/>
                          <m:ctrlPr>
                            <a:rPr lang="en-US" altLang="zh-TW" sz="2000" i="1">
                              <a:latin typeface="Cambria Math" panose="02040503050406030204" pitchFamily="18" charset="0"/>
                              <a:ea typeface="Cambria Math"/>
                            </a:rPr>
                          </m:ctrlPr>
                        </m:accPr>
                        <m:e>
                          <m:r>
                            <a:rPr lang="en-US" altLang="zh-TW" sz="2000" b="0" i="1" smtClean="0">
                              <a:latin typeface="Cambria Math" panose="02040503050406030204" pitchFamily="18" charset="0"/>
                              <a:ea typeface="Cambria Math"/>
                            </a:rPr>
                            <m:t>𝑎</m:t>
                          </m:r>
                        </m:e>
                      </m:acc>
                    </m:oMath>
                  </m:oMathPara>
                </a14:m>
                <a:endParaRPr lang="en-US" sz="2000" dirty="0"/>
              </a:p>
            </p:txBody>
          </p:sp>
        </mc:Choice>
        <mc:Fallback xmlns="">
          <p:sp>
            <p:nvSpPr>
              <p:cNvPr id="25" name="TextBox 24">
                <a:extLst>
                  <a:ext uri="{FF2B5EF4-FFF2-40B4-BE49-F238E27FC236}">
                    <a16:creationId xmlns:a16="http://schemas.microsoft.com/office/drawing/2014/main" id="{C7FB7285-B9F3-EFC4-58A4-84757AFBF676}"/>
                  </a:ext>
                </a:extLst>
              </p:cNvPr>
              <p:cNvSpPr txBox="1">
                <a:spLocks noRot="1" noChangeAspect="1" noMove="1" noResize="1" noEditPoints="1" noAdjustHandles="1" noChangeArrowheads="1" noChangeShapeType="1" noTextEdit="1"/>
              </p:cNvSpPr>
              <p:nvPr/>
            </p:nvSpPr>
            <p:spPr>
              <a:xfrm>
                <a:off x="3851711" y="1035735"/>
                <a:ext cx="579189" cy="400110"/>
              </a:xfrm>
              <a:prstGeom prst="rect">
                <a:avLst/>
              </a:prstGeom>
              <a:blipFill>
                <a:blip r:embed="rId14"/>
                <a:stretch>
                  <a:fillRect t="-18182"/>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0175E3C9-A9A9-92DF-370E-9DFDB0609E84}"/>
              </a:ext>
            </a:extLst>
          </p:cNvPr>
          <p:cNvSpPr txBox="1"/>
          <p:nvPr/>
        </p:nvSpPr>
        <p:spPr>
          <a:xfrm>
            <a:off x="253781" y="1145216"/>
            <a:ext cx="6191698" cy="400110"/>
          </a:xfrm>
          <a:prstGeom prst="rect">
            <a:avLst/>
          </a:prstGeom>
          <a:noFill/>
        </p:spPr>
        <p:txBody>
          <a:bodyPr wrap="square">
            <a:spAutoFit/>
          </a:bodyPr>
          <a:lstStyle/>
          <a:p>
            <a:r>
              <a:rPr lang="en-US" sz="2000" dirty="0">
                <a:latin typeface="Times New Roman" panose="02020603050405020304" pitchFamily="18" charset="0"/>
              </a:rPr>
              <a:t>Flux through a small cube:</a:t>
            </a:r>
            <a:endParaRPr lang="en-US" sz="2000"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53C7D64-9312-C498-4480-84B299682402}"/>
                  </a:ext>
                </a:extLst>
              </p:cNvPr>
              <p:cNvSpPr txBox="1"/>
              <p:nvPr/>
            </p:nvSpPr>
            <p:spPr>
              <a:xfrm>
                <a:off x="226265" y="2509891"/>
                <a:ext cx="7964883" cy="400110"/>
              </a:xfrm>
              <a:prstGeom prst="rect">
                <a:avLst/>
              </a:prstGeom>
              <a:noFill/>
            </p:spPr>
            <p:txBody>
              <a:bodyPr wrap="square" rtlCol="0">
                <a:spAutoFit/>
              </a:bodyPr>
              <a:lstStyle/>
              <a:p>
                <a:r>
                  <a:rPr lang="en-US" sz="2000" dirty="0">
                    <a:latin typeface="Times New Roman" panose="02020603050405020304" pitchFamily="18" charset="0"/>
                  </a:rPr>
                  <a:t>The flux on the two surfaces (right, left) perpendicular to </a:t>
                </a:r>
                <a14:m>
                  <m:oMath xmlns:m="http://schemas.openxmlformats.org/officeDocument/2006/math">
                    <m:r>
                      <a:rPr lang="en-US" sz="2000" b="0" i="1" smtClean="0">
                        <a:latin typeface="Cambria Math" panose="02040503050406030204" pitchFamily="18" charset="0"/>
                      </a:rPr>
                      <m:t>𝑥</m:t>
                    </m:r>
                  </m:oMath>
                </a14:m>
                <a:r>
                  <a:rPr lang="en-US" sz="2000" dirty="0">
                    <a:latin typeface="Times New Roman" panose="02020603050405020304" pitchFamily="18" charset="0"/>
                  </a:rPr>
                  <a:t> axis:</a:t>
                </a:r>
              </a:p>
            </p:txBody>
          </p:sp>
        </mc:Choice>
        <mc:Fallback xmlns="">
          <p:sp>
            <p:nvSpPr>
              <p:cNvPr id="17" name="TextBox 16">
                <a:extLst>
                  <a:ext uri="{FF2B5EF4-FFF2-40B4-BE49-F238E27FC236}">
                    <a16:creationId xmlns:a16="http://schemas.microsoft.com/office/drawing/2014/main" id="{B53C7D64-9312-C498-4480-84B299682402}"/>
                  </a:ext>
                </a:extLst>
              </p:cNvPr>
              <p:cNvSpPr txBox="1">
                <a:spLocks noRot="1" noChangeAspect="1" noMove="1" noResize="1" noEditPoints="1" noAdjustHandles="1" noChangeArrowheads="1" noChangeShapeType="1" noTextEdit="1"/>
              </p:cNvSpPr>
              <p:nvPr/>
            </p:nvSpPr>
            <p:spPr>
              <a:xfrm>
                <a:off x="226265" y="2509891"/>
                <a:ext cx="7964883" cy="400110"/>
              </a:xfrm>
              <a:prstGeom prst="rect">
                <a:avLst/>
              </a:prstGeom>
              <a:blipFill>
                <a:blip r:embed="rId15"/>
                <a:stretch>
                  <a:fillRect l="-795" t="-9375" b="-28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026E261B-D0C1-B9CA-BE31-95790F156365}"/>
                  </a:ext>
                </a:extLst>
              </p:cNvPr>
              <p:cNvSpPr txBox="1"/>
              <p:nvPr/>
            </p:nvSpPr>
            <p:spPr>
              <a:xfrm>
                <a:off x="215379" y="3503262"/>
                <a:ext cx="8525705" cy="544893"/>
              </a:xfrm>
              <a:prstGeom prst="rect">
                <a:avLst/>
              </a:prstGeom>
              <a:noFill/>
            </p:spPr>
            <p:txBody>
              <a:bodyPr wrap="square">
                <a:spAutoFit/>
              </a:bodyPr>
              <a:lstStyle/>
              <a:p>
                <a:r>
                  <a:rPr lang="en-US" altLang="zh-TW" sz="2000" dirty="0">
                    <a:latin typeface="Times New Roman" panose="02020603050405020304" pitchFamily="18" charset="0"/>
                    <a:cs typeface="Times New Roman" panose="02020603050405020304" pitchFamily="18" charset="0"/>
                  </a:rPr>
                  <a:t>The change in </a:t>
                </a:r>
                <a14:m>
                  <m:oMath xmlns:m="http://schemas.openxmlformats.org/officeDocument/2006/math">
                    <m:sSub>
                      <m:sSubPr>
                        <m:ctrlPr>
                          <a:rPr lang="en-US" altLang="zh-TW" sz="2000" i="1" smtClean="0">
                            <a:latin typeface="Cambria Math" panose="02040503050406030204" pitchFamily="18" charset="0"/>
                          </a:rPr>
                        </m:ctrlPr>
                      </m:sSubPr>
                      <m:e>
                        <m:r>
                          <a:rPr lang="en-US" altLang="zh-TW" sz="2000" b="0" i="1" smtClean="0">
                            <a:latin typeface="Cambria Math"/>
                          </a:rPr>
                          <m:t>𝐸</m:t>
                        </m:r>
                      </m:e>
                      <m:sub>
                        <m:r>
                          <a:rPr lang="en-US" altLang="zh-TW" sz="2000" b="0" i="1" smtClean="0">
                            <a:latin typeface="Cambria Math"/>
                          </a:rPr>
                          <m:t>𝑥</m:t>
                        </m:r>
                      </m:sub>
                    </m:sSub>
                  </m:oMath>
                </a14:m>
                <a:r>
                  <a:rPr lang="en-US" sz="2000" dirty="0">
                    <a:latin typeface="Times New Roman" panose="02020603050405020304" pitchFamily="18" charset="0"/>
                    <a:cs typeface="Times New Roman" panose="02020603050405020304" pitchFamily="18" charset="0"/>
                  </a:rPr>
                  <a:t> as only </a:t>
                </a:r>
                <a14:m>
                  <m:oMath xmlns:m="http://schemas.openxmlformats.org/officeDocument/2006/math">
                    <m:r>
                      <a:rPr lang="en-US" altLang="zh-TW" sz="2000" i="1">
                        <a:latin typeface="Cambria Math"/>
                      </a:rPr>
                      <m:t>𝑥</m:t>
                    </m:r>
                  </m:oMath>
                </a14:m>
                <a:r>
                  <a:rPr lang="en-US" sz="2000" dirty="0">
                    <a:latin typeface="Times New Roman" panose="02020603050405020304" pitchFamily="18" charset="0"/>
                    <a:cs typeface="Times New Roman" panose="02020603050405020304" pitchFamily="18" charset="0"/>
                  </a:rPr>
                  <a:t> change by </a:t>
                </a:r>
                <a14:m>
                  <m:oMath xmlns:m="http://schemas.openxmlformats.org/officeDocument/2006/math">
                    <m:r>
                      <a:rPr lang="en-US" altLang="zh-TW" sz="2000" i="1">
                        <a:latin typeface="Cambria Math"/>
                      </a:rPr>
                      <m:t>∆</m:t>
                    </m:r>
                    <m:r>
                      <a:rPr lang="en-US" altLang="zh-TW" sz="2000" i="1">
                        <a:latin typeface="Cambria Math"/>
                        <a:ea typeface="Cambria Math"/>
                      </a:rPr>
                      <m:t>𝑥</m:t>
                    </m:r>
                  </m:oMath>
                </a14:m>
                <a:r>
                  <a:rPr lang="en-US" sz="2000" dirty="0">
                    <a:latin typeface="Times New Roman" panose="02020603050405020304" pitchFamily="18" charset="0"/>
                    <a:cs typeface="Times New Roman" panose="02020603050405020304" pitchFamily="18" charset="0"/>
                  </a:rPr>
                  <a:t> equals partial derivative </a:t>
                </a:r>
                <a14:m>
                  <m:oMath xmlns:m="http://schemas.openxmlformats.org/officeDocument/2006/math">
                    <m:f>
                      <m:fPr>
                        <m:ctrlPr>
                          <a:rPr lang="en-US" altLang="zh-TW" sz="2000" i="1">
                            <a:latin typeface="Cambria Math" panose="02040503050406030204" pitchFamily="18" charset="0"/>
                            <a:ea typeface="Cambria Math"/>
                          </a:rPr>
                        </m:ctrlPr>
                      </m:fPr>
                      <m:num>
                        <m:r>
                          <a:rPr lang="zh-TW" altLang="en-US" sz="2000" i="1">
                            <a:latin typeface="Cambria Math"/>
                            <a:ea typeface="Cambria Math"/>
                          </a:rPr>
                          <m:t>𝜕</m:t>
                        </m:r>
                        <m:sSub>
                          <m:sSubPr>
                            <m:ctrlPr>
                              <a:rPr lang="en-US" altLang="zh-TW" sz="2000" i="1">
                                <a:latin typeface="Cambria Math" panose="02040503050406030204" pitchFamily="18" charset="0"/>
                                <a:ea typeface="Cambria Math"/>
                              </a:rPr>
                            </m:ctrlPr>
                          </m:sSubPr>
                          <m:e>
                            <m:r>
                              <a:rPr lang="en-US" altLang="zh-TW" sz="2000" i="1">
                                <a:latin typeface="Cambria Math"/>
                                <a:ea typeface="Cambria Math"/>
                              </a:rPr>
                              <m:t>𝐸</m:t>
                            </m:r>
                          </m:e>
                          <m:sub>
                            <m:r>
                              <a:rPr lang="en-US" altLang="zh-TW" sz="2000" i="1">
                                <a:latin typeface="Cambria Math"/>
                                <a:ea typeface="Cambria Math"/>
                              </a:rPr>
                              <m:t>𝑥</m:t>
                            </m:r>
                          </m:sub>
                        </m:sSub>
                      </m:num>
                      <m:den>
                        <m:r>
                          <a:rPr lang="zh-TW" altLang="en-US" sz="2000" i="1">
                            <a:latin typeface="Cambria Math"/>
                            <a:ea typeface="Cambria Math"/>
                          </a:rPr>
                          <m:t>𝜕</m:t>
                        </m:r>
                        <m:r>
                          <a:rPr lang="en-US" altLang="zh-TW" sz="2000" i="1">
                            <a:latin typeface="Cambria Math"/>
                            <a:ea typeface="Cambria Math"/>
                          </a:rPr>
                          <m:t>𝑥</m:t>
                        </m:r>
                      </m:den>
                    </m:f>
                    <m:r>
                      <a:rPr lang="en-US" altLang="zh-TW" sz="2000" i="1">
                        <a:latin typeface="Cambria Math"/>
                        <a:ea typeface="Cambria Math"/>
                      </a:rPr>
                      <m:t>∆</m:t>
                    </m:r>
                    <m:r>
                      <a:rPr lang="en-US" altLang="zh-TW" sz="2000" i="1">
                        <a:latin typeface="Cambria Math"/>
                        <a:ea typeface="Cambria Math"/>
                      </a:rPr>
                      <m:t>𝑥</m:t>
                    </m:r>
                  </m:oMath>
                </a14:m>
                <a:r>
                  <a:rPr lang="en-US" sz="2000" dirty="0">
                    <a:latin typeface="Times New Roman" panose="02020603050405020304" pitchFamily="18" charset="0"/>
                    <a:cs typeface="Times New Roman" panose="02020603050405020304" pitchFamily="18" charset="0"/>
                  </a:rPr>
                  <a:t>:</a:t>
                </a:r>
              </a:p>
            </p:txBody>
          </p:sp>
        </mc:Choice>
        <mc:Fallback xmlns="">
          <p:sp>
            <p:nvSpPr>
              <p:cNvPr id="28" name="TextBox 27">
                <a:extLst>
                  <a:ext uri="{FF2B5EF4-FFF2-40B4-BE49-F238E27FC236}">
                    <a16:creationId xmlns:a16="http://schemas.microsoft.com/office/drawing/2014/main" id="{026E261B-D0C1-B9CA-BE31-95790F156365}"/>
                  </a:ext>
                </a:extLst>
              </p:cNvPr>
              <p:cNvSpPr txBox="1">
                <a:spLocks noRot="1" noChangeAspect="1" noMove="1" noResize="1" noEditPoints="1" noAdjustHandles="1" noChangeArrowheads="1" noChangeShapeType="1" noTextEdit="1"/>
              </p:cNvSpPr>
              <p:nvPr/>
            </p:nvSpPr>
            <p:spPr>
              <a:xfrm>
                <a:off x="215379" y="3503262"/>
                <a:ext cx="8525705" cy="544893"/>
              </a:xfrm>
              <a:prstGeom prst="rect">
                <a:avLst/>
              </a:prstGeom>
              <a:blipFill>
                <a:blip r:embed="rId16"/>
                <a:stretch>
                  <a:fillRect l="-594" b="-69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DEF9B99-7A13-E9AD-9EB7-0D9D2D2723D4}"/>
                  </a:ext>
                </a:extLst>
              </p:cNvPr>
              <p:cNvSpPr txBox="1"/>
              <p:nvPr/>
            </p:nvSpPr>
            <p:spPr>
              <a:xfrm>
                <a:off x="253781" y="4252508"/>
                <a:ext cx="7499330" cy="400110"/>
              </a:xfrm>
              <a:prstGeom prst="rect">
                <a:avLst/>
              </a:prstGeom>
              <a:noFill/>
            </p:spPr>
            <p:txBody>
              <a:bodyPr wrap="square" rtlCol="0">
                <a:spAutoFit/>
              </a:bodyPr>
              <a:lstStyle/>
              <a:p>
                <a:pPr algn="l"/>
                <a:r>
                  <a:rPr lang="en-US" sz="2000" dirty="0">
                    <a:latin typeface="Times New Roman" panose="02020603050405020304" pitchFamily="18" charset="0"/>
                  </a:rPr>
                  <a:t>Flux on two surfaces (top, bottom) perpendicular to the </a:t>
                </a:r>
                <a14:m>
                  <m:oMath xmlns:m="http://schemas.openxmlformats.org/officeDocument/2006/math">
                    <m:r>
                      <a:rPr lang="en-US" sz="2000" b="0" i="1" smtClean="0">
                        <a:latin typeface="Cambria Math" panose="02040503050406030204" pitchFamily="18" charset="0"/>
                      </a:rPr>
                      <m:t>𝑦</m:t>
                    </m:r>
                  </m:oMath>
                </a14:m>
                <a:r>
                  <a:rPr lang="en-US" sz="2000" dirty="0">
                    <a:latin typeface="Times New Roman" panose="02020603050405020304" pitchFamily="18" charset="0"/>
                  </a:rPr>
                  <a:t> axis:</a:t>
                </a:r>
              </a:p>
            </p:txBody>
          </p:sp>
        </mc:Choice>
        <mc:Fallback xmlns="">
          <p:sp>
            <p:nvSpPr>
              <p:cNvPr id="29" name="TextBox 28">
                <a:extLst>
                  <a:ext uri="{FF2B5EF4-FFF2-40B4-BE49-F238E27FC236}">
                    <a16:creationId xmlns:a16="http://schemas.microsoft.com/office/drawing/2014/main" id="{7DEF9B99-7A13-E9AD-9EB7-0D9D2D2723D4}"/>
                  </a:ext>
                </a:extLst>
              </p:cNvPr>
              <p:cNvSpPr txBox="1">
                <a:spLocks noRot="1" noChangeAspect="1" noMove="1" noResize="1" noEditPoints="1" noAdjustHandles="1" noChangeArrowheads="1" noChangeShapeType="1" noTextEdit="1"/>
              </p:cNvSpPr>
              <p:nvPr/>
            </p:nvSpPr>
            <p:spPr>
              <a:xfrm>
                <a:off x="253781" y="4252508"/>
                <a:ext cx="7499330" cy="400110"/>
              </a:xfrm>
              <a:prstGeom prst="rect">
                <a:avLst/>
              </a:prstGeom>
              <a:blipFill>
                <a:blip r:embed="rId17"/>
                <a:stretch>
                  <a:fillRect l="-1015" t="-9375" b="-25000"/>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5348C9BD-C222-73CE-2CB3-BED7CE5B3B1C}"/>
              </a:ext>
            </a:extLst>
          </p:cNvPr>
          <p:cNvSpPr txBox="1"/>
          <p:nvPr/>
        </p:nvSpPr>
        <p:spPr>
          <a:xfrm>
            <a:off x="215379" y="6376497"/>
            <a:ext cx="8850707" cy="400110"/>
          </a:xfrm>
          <a:prstGeom prst="rect">
            <a:avLst/>
          </a:prstGeom>
          <a:noFill/>
        </p:spPr>
        <p:txBody>
          <a:bodyPr wrap="square" rtlCol="0">
            <a:spAutoFit/>
          </a:bodyPr>
          <a:lstStyle/>
          <a:p>
            <a:pPr algn="l"/>
            <a:r>
              <a:rPr lang="en-US" sz="2000" dirty="0">
                <a:solidFill>
                  <a:srgbClr val="FF0000"/>
                </a:solidFill>
                <a:latin typeface="Times New Roman" panose="02020603050405020304" pitchFamily="18" charset="0"/>
              </a:rPr>
              <a:t>The physical meaning of divergence is the flux of the vector field per unit volume!</a:t>
            </a:r>
          </a:p>
        </p:txBody>
      </p:sp>
    </p:spTree>
    <p:extLst>
      <p:ext uri="{BB962C8B-B14F-4D97-AF65-F5344CB8AC3E}">
        <p14:creationId xmlns:p14="http://schemas.microsoft.com/office/powerpoint/2010/main" val="120426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9712"/>
                                        </p:tgtEl>
                                        <p:attrNameLst>
                                          <p:attrName>style.visibility</p:attrName>
                                        </p:attrNameLst>
                                      </p:cBhvr>
                                      <p:to>
                                        <p:strVal val="visible"/>
                                      </p:to>
                                    </p:set>
                                    <p:anim calcmode="lin" valueType="num">
                                      <p:cBhvr additive="base">
                                        <p:cTn id="29" dur="500" fill="hold"/>
                                        <p:tgtEl>
                                          <p:spTgt spid="29712"/>
                                        </p:tgtEl>
                                        <p:attrNameLst>
                                          <p:attrName>ppt_x</p:attrName>
                                        </p:attrNameLst>
                                      </p:cBhvr>
                                      <p:tavLst>
                                        <p:tav tm="0">
                                          <p:val>
                                            <p:strVal val="#ppt_x"/>
                                          </p:val>
                                        </p:tav>
                                        <p:tav tm="100000">
                                          <p:val>
                                            <p:strVal val="#ppt_x"/>
                                          </p:val>
                                        </p:tav>
                                      </p:tavLst>
                                    </p:anim>
                                    <p:anim calcmode="lin" valueType="num">
                                      <p:cBhvr additive="base">
                                        <p:cTn id="30" dur="500" fill="hold"/>
                                        <p:tgtEl>
                                          <p:spTgt spid="297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2" grpId="0"/>
      <p:bldP spid="23" grpId="0" animBg="1"/>
      <p:bldP spid="24" grpId="0" animBg="1"/>
      <p:bldP spid="2" grpId="0" animBg="1"/>
      <p:bldP spid="10" grpId="0" animBg="1"/>
      <p:bldP spid="28" grpId="0"/>
      <p:bldP spid="29" grpId="0"/>
      <p:bldP spid="3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65A5D-5671-9B04-7FA8-C42ACE0301F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6C7B6C4-2F34-062C-2EA8-984B27A50276}"/>
              </a:ext>
            </a:extLst>
          </p:cNvPr>
          <p:cNvSpPr/>
          <p:nvPr/>
        </p:nvSpPr>
        <p:spPr>
          <a:xfrm>
            <a:off x="4089996" y="399003"/>
            <a:ext cx="3581400" cy="2199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B367F0F-0AE0-431D-3ECC-C921671F0DA7}"/>
                  </a:ext>
                </a:extLst>
              </p:cNvPr>
              <p:cNvSpPr txBox="1"/>
              <p:nvPr/>
            </p:nvSpPr>
            <p:spPr>
              <a:xfrm>
                <a:off x="597877" y="3608419"/>
                <a:ext cx="7679936"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rPr>
                  <a:t>The flux through </a:t>
                </a:r>
                <a14:m>
                  <m:oMath xmlns:m="http://schemas.openxmlformats.org/officeDocument/2006/math">
                    <m:r>
                      <a:rPr lang="en-US" sz="2000" i="1">
                        <a:solidFill>
                          <a:srgbClr val="FF0000"/>
                        </a:solidFill>
                        <a:latin typeface="Cambria Math" panose="02040503050406030204" pitchFamily="18" charset="0"/>
                      </a:rPr>
                      <m:t>𝑉</m:t>
                    </m:r>
                  </m:oMath>
                </a14:m>
                <a:r>
                  <a:rPr lang="zh-TW" altLang="en-US" sz="2000" dirty="0">
                    <a:solidFill>
                      <a:srgbClr val="FF0000"/>
                    </a:solidFill>
                    <a:latin typeface="Times New Roman" panose="02020603050405020304" pitchFamily="18" charset="0"/>
                  </a:rPr>
                  <a:t> </a:t>
                </a:r>
                <a:r>
                  <a:rPr lang="en-US" altLang="zh-TW" sz="2000" dirty="0">
                    <a:solidFill>
                      <a:srgbClr val="FF0000"/>
                    </a:solidFill>
                    <a:latin typeface="Times New Roman" panose="02020603050405020304" pitchFamily="18" charset="0"/>
                  </a:rPr>
                  <a:t>equals t</a:t>
                </a:r>
                <a:r>
                  <a:rPr lang="en-US" sz="2000" dirty="0">
                    <a:solidFill>
                      <a:srgbClr val="FF0000"/>
                    </a:solidFill>
                    <a:latin typeface="Times New Roman" panose="02020603050405020304" pitchFamily="18" charset="0"/>
                  </a:rPr>
                  <a:t>he sum of all the flux through the cubes.</a:t>
                </a:r>
              </a:p>
            </p:txBody>
          </p:sp>
        </mc:Choice>
        <mc:Fallback xmlns="">
          <p:sp>
            <p:nvSpPr>
              <p:cNvPr id="19" name="TextBox 18">
                <a:extLst>
                  <a:ext uri="{FF2B5EF4-FFF2-40B4-BE49-F238E27FC236}">
                    <a16:creationId xmlns:a16="http://schemas.microsoft.com/office/drawing/2014/main" id="{1B367F0F-0AE0-431D-3ECC-C921671F0DA7}"/>
                  </a:ext>
                </a:extLst>
              </p:cNvPr>
              <p:cNvSpPr txBox="1">
                <a:spLocks noRot="1" noChangeAspect="1" noMove="1" noResize="1" noEditPoints="1" noAdjustHandles="1" noChangeArrowheads="1" noChangeShapeType="1" noTextEdit="1"/>
              </p:cNvSpPr>
              <p:nvPr/>
            </p:nvSpPr>
            <p:spPr>
              <a:xfrm>
                <a:off x="597877" y="3608419"/>
                <a:ext cx="7679936" cy="400110"/>
              </a:xfrm>
              <a:prstGeom prst="rect">
                <a:avLst/>
              </a:prstGeom>
              <a:blipFill>
                <a:blip r:embed="rId2"/>
                <a:stretch>
                  <a:fillRect l="-826" t="-9375" b="-25000"/>
                </a:stretch>
              </a:blipFill>
            </p:spPr>
            <p:txBody>
              <a:bodyPr/>
              <a:lstStyle/>
              <a:p>
                <a:r>
                  <a:rPr lang="en-US">
                    <a:noFill/>
                  </a:rPr>
                  <a:t> </a:t>
                </a:r>
              </a:p>
            </p:txBody>
          </p:sp>
        </mc:Fallback>
      </mc:AlternateContent>
      <p:pic>
        <p:nvPicPr>
          <p:cNvPr id="8" name="Picture 7" descr="undefined">
            <a:extLst>
              <a:ext uri="{FF2B5EF4-FFF2-40B4-BE49-F238E27FC236}">
                <a16:creationId xmlns:a16="http://schemas.microsoft.com/office/drawing/2014/main" id="{A6D8E8F6-C2C6-EBDF-631C-0DD7B5F376DE}"/>
              </a:ext>
            </a:extLst>
          </p:cNvPr>
          <p:cNvPicPr>
            <a:picLocks noChangeAspect="1"/>
          </p:cNvPicPr>
          <p:nvPr/>
        </p:nvPicPr>
        <p:blipFill>
          <a:blip r:embed="rId3"/>
          <a:stretch>
            <a:fillRect/>
          </a:stretch>
        </p:blipFill>
        <p:spPr>
          <a:xfrm>
            <a:off x="4154526" y="384136"/>
            <a:ext cx="3516870" cy="2247785"/>
          </a:xfrm>
          <a:prstGeom prst="rect">
            <a:avLst/>
          </a:prstGeom>
        </p:spPr>
      </p:pic>
      <mc:AlternateContent xmlns:mc="http://schemas.openxmlformats.org/markup-compatibility/2006" xmlns:a14="http://schemas.microsoft.com/office/drawing/2010/main">
        <mc:Choice Requires="a14">
          <p:sp>
            <p:nvSpPr>
              <p:cNvPr id="3" name="文字方塊 17">
                <a:extLst>
                  <a:ext uri="{FF2B5EF4-FFF2-40B4-BE49-F238E27FC236}">
                    <a16:creationId xmlns:a16="http://schemas.microsoft.com/office/drawing/2014/main" id="{770634DD-622B-F213-B496-B90927D8ABDE}"/>
                  </a:ext>
                </a:extLst>
              </p:cNvPr>
              <p:cNvSpPr txBox="1"/>
              <p:nvPr/>
            </p:nvSpPr>
            <p:spPr>
              <a:xfrm>
                <a:off x="3475186" y="3138209"/>
                <a:ext cx="2101216" cy="42691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sSub>
                        <m:sSubPr>
                          <m:ctrlPr>
                            <a:rPr lang="en-US"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𝐸</m:t>
                          </m:r>
                        </m:sub>
                      </m:sSub>
                      <m:r>
                        <a:rPr lang="en-US" altLang="zh-TW" b="0" i="1" smtClean="0">
                          <a:latin typeface="Cambria Math"/>
                          <a:ea typeface="Cambria Math"/>
                        </a:rPr>
                        <m:t>=</m:t>
                      </m:r>
                      <m:d>
                        <m:dPr>
                          <m:ctrlPr>
                            <a:rPr lang="en-US" altLang="zh-TW" i="1" smtClean="0">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smtClean="0">
                          <a:latin typeface="Cambria Math"/>
                          <a:ea typeface="Cambria Math"/>
                        </a:rPr>
                        <m:t>∙∆</m:t>
                      </m:r>
                      <m:r>
                        <a:rPr lang="en-US" altLang="zh-TW" b="0" i="1" smtClean="0">
                          <a:latin typeface="Cambria Math" panose="02040503050406030204" pitchFamily="18" charset="0"/>
                          <a:ea typeface="Cambria Math"/>
                        </a:rPr>
                        <m:t>𝑣</m:t>
                      </m:r>
                    </m:oMath>
                  </m:oMathPara>
                </a14:m>
                <a:endParaRPr lang="zh-TW" altLang="en-US" dirty="0">
                  <a:latin typeface="Times New Roman" panose="02020603050405020304" pitchFamily="18" charset="0"/>
                </a:endParaRPr>
              </a:p>
            </p:txBody>
          </p:sp>
        </mc:Choice>
        <mc:Fallback xmlns="">
          <p:sp>
            <p:nvSpPr>
              <p:cNvPr id="3" name="文字方塊 17">
                <a:extLst>
                  <a:ext uri="{FF2B5EF4-FFF2-40B4-BE49-F238E27FC236}">
                    <a16:creationId xmlns:a16="http://schemas.microsoft.com/office/drawing/2014/main" id="{770634DD-622B-F213-B496-B90927D8ABDE}"/>
                  </a:ext>
                </a:extLst>
              </p:cNvPr>
              <p:cNvSpPr txBox="1">
                <a:spLocks noRot="1" noChangeAspect="1" noMove="1" noResize="1" noEditPoints="1" noAdjustHandles="1" noChangeArrowheads="1" noChangeShapeType="1" noTextEdit="1"/>
              </p:cNvSpPr>
              <p:nvPr/>
            </p:nvSpPr>
            <p:spPr>
              <a:xfrm>
                <a:off x="3475186" y="3138209"/>
                <a:ext cx="2101216" cy="426912"/>
              </a:xfrm>
              <a:prstGeom prst="rect">
                <a:avLst/>
              </a:prstGeom>
              <a:blipFill>
                <a:blip r:embed="rId4"/>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584D0D35-2AEC-A50A-A7DC-8714E3C57E26}"/>
              </a:ext>
            </a:extLst>
          </p:cNvPr>
          <p:cNvSpPr txBox="1"/>
          <p:nvPr/>
        </p:nvSpPr>
        <p:spPr>
          <a:xfrm>
            <a:off x="609600" y="2690453"/>
            <a:ext cx="8052754" cy="400110"/>
          </a:xfrm>
          <a:prstGeom prst="rect">
            <a:avLst/>
          </a:prstGeom>
          <a:noFill/>
        </p:spPr>
        <p:txBody>
          <a:bodyPr wrap="square">
            <a:spAutoFit/>
          </a:bodyPr>
          <a:lstStyle/>
          <a:p>
            <a:r>
              <a:rPr lang="en-US" sz="2000" dirty="0">
                <a:latin typeface="Times New Roman" panose="02020603050405020304" pitchFamily="18" charset="0"/>
              </a:rPr>
              <a:t>Flux through a small cube equals the divergence at the cube times its volume.</a:t>
            </a:r>
            <a:endParaRPr lang="en-US" sz="2000" dirty="0"/>
          </a:p>
        </p:txBody>
      </p:sp>
      <mc:AlternateContent xmlns:mc="http://schemas.openxmlformats.org/markup-compatibility/2006" xmlns:a14="http://schemas.microsoft.com/office/drawing/2010/main">
        <mc:Choice Requires="a14">
          <p:sp>
            <p:nvSpPr>
              <p:cNvPr id="5" name="文字方塊 20">
                <a:extLst>
                  <a:ext uri="{FF2B5EF4-FFF2-40B4-BE49-F238E27FC236}">
                    <a16:creationId xmlns:a16="http://schemas.microsoft.com/office/drawing/2014/main" id="{2FCEDBF2-8467-1C68-84FF-F1D5FDE4DFBA}"/>
                  </a:ext>
                </a:extLst>
              </p:cNvPr>
              <p:cNvSpPr txBox="1"/>
              <p:nvPr/>
            </p:nvSpPr>
            <p:spPr>
              <a:xfrm>
                <a:off x="2032298" y="4051827"/>
                <a:ext cx="5146602"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ea typeface="Cambria Math"/>
                        </a:rPr>
                        <m:t>=</m:t>
                      </m:r>
                      <m:nary>
                        <m:naryPr>
                          <m:chr m:val="∑"/>
                          <m:supHide m:val="on"/>
                          <m:ctrlPr>
                            <a:rPr lang="en-US" altLang="zh-TW" b="0" i="1" smtClean="0">
                              <a:latin typeface="Cambria Math" panose="02040503050406030204" pitchFamily="18" charset="0"/>
                              <a:ea typeface="Cambria Math"/>
                            </a:rPr>
                          </m:ctrlPr>
                        </m:naryPr>
                        <m:sub>
                          <m:r>
                            <m:rPr>
                              <m:brk m:alnAt="7"/>
                            </m:rPr>
                            <a:rPr lang="en-US" altLang="zh-TW" b="0" i="1" smtClean="0">
                              <a:latin typeface="Cambria Math"/>
                              <a:ea typeface="Cambria Math"/>
                            </a:rPr>
                            <m:t>𝑖</m:t>
                          </m:r>
                        </m:sub>
                        <m:sup/>
                        <m:e>
                          <m:r>
                            <a:rPr lang="en-US" altLang="zh-TW" i="1">
                              <a:latin typeface="Cambria Math"/>
                              <a:ea typeface="Cambria Math"/>
                            </a:rPr>
                            <m:t>∆</m:t>
                          </m:r>
                          <m:sSub>
                            <m:sSubPr>
                              <m:ctrlPr>
                                <a:rPr lang="en-US" altLang="zh-TW" i="1">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𝑖𝐸</m:t>
                              </m:r>
                            </m:sub>
                          </m:sSub>
                        </m:e>
                      </m:nary>
                      <m:r>
                        <a:rPr lang="en-US" altLang="zh-TW" b="0" i="1" smtClean="0">
                          <a:latin typeface="Cambria Math"/>
                          <a:ea typeface="Cambria Math"/>
                        </a:rPr>
                        <m:t>=</m:t>
                      </m:r>
                      <m:nary>
                        <m:naryPr>
                          <m:chr m:val="∑"/>
                          <m:supHide m:val="on"/>
                          <m:ctrlPr>
                            <a:rPr lang="en-US" altLang="zh-TW" b="0" i="1" smtClean="0">
                              <a:latin typeface="Cambria Math" panose="02040503050406030204" pitchFamily="18" charset="0"/>
                              <a:ea typeface="Cambria Math"/>
                            </a:rPr>
                          </m:ctrlPr>
                        </m:naryPr>
                        <m:sub>
                          <m:r>
                            <m:rPr>
                              <m:brk m:alnAt="7"/>
                            </m:rPr>
                            <a:rPr lang="en-US" altLang="zh-TW" b="0" i="1" smtClean="0">
                              <a:latin typeface="Cambria Math"/>
                              <a:ea typeface="Cambria Math"/>
                            </a:rPr>
                            <m:t>𝑖</m:t>
                          </m: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sSub>
                                <m:sSubPr>
                                  <m:ctrlPr>
                                    <a:rPr lang="en-US" altLang="zh-TW" i="1" smtClean="0">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panose="02040503050406030204" pitchFamily="18" charset="0"/>
                                      <a:ea typeface="Cambria Math"/>
                                    </a:rPr>
                                    <m:t>𝑖</m:t>
                                  </m:r>
                                </m:sub>
                              </m:sSub>
                            </m:e>
                          </m:d>
                          <m:r>
                            <a:rPr lang="en-US" altLang="zh-TW" i="1">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panose="02040503050406030204" pitchFamily="18" charset="0"/>
                                  <a:ea typeface="Cambria Math"/>
                                </a:rPr>
                                <m:t>𝑣</m:t>
                              </m:r>
                            </m:e>
                            <m:sub>
                              <m:r>
                                <a:rPr lang="en-US" altLang="zh-TW" b="0" i="1" smtClean="0">
                                  <a:latin typeface="Cambria Math"/>
                                  <a:ea typeface="Cambria Math"/>
                                </a:rPr>
                                <m:t>𝑖</m:t>
                              </m:r>
                            </m:sub>
                          </m:sSub>
                          <m:r>
                            <m:rPr>
                              <m:nor/>
                            </m:rPr>
                            <a:rPr lang="zh-TW" altLang="en-US" dirty="0">
                              <a:latin typeface="Times New Roman" panose="02020603050405020304" pitchFamily="18" charset="0"/>
                            </a:rPr>
                            <m:t> </m:t>
                          </m:r>
                        </m:e>
                      </m:nary>
                      <m:r>
                        <a:rPr lang="en-US" altLang="zh-TW" i="1">
                          <a:latin typeface="Cambria Math"/>
                          <a:ea typeface="Cambria Math"/>
                        </a:rPr>
                        <m:t>→</m:t>
                      </m:r>
                      <m:nary>
                        <m:naryPr>
                          <m:limLoc m:val="undOvr"/>
                          <m:subHide m:val="on"/>
                          <m:supHide m:val="on"/>
                          <m:ctrlPr>
                            <a:rPr lang="en-US" altLang="zh-TW" i="1" smtClean="0">
                              <a:latin typeface="Cambria Math" panose="02040503050406030204" pitchFamily="18" charset="0"/>
                              <a:ea typeface="Cambria Math"/>
                            </a:rPr>
                          </m:ctrlPr>
                        </m:naryP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𝑑</m:t>
                          </m:r>
                          <m:r>
                            <a:rPr lang="en-US" altLang="zh-TW" b="0" i="1" smtClean="0">
                              <a:latin typeface="Cambria Math" panose="02040503050406030204" pitchFamily="18" charset="0"/>
                              <a:ea typeface="Cambria Math"/>
                            </a:rPr>
                            <m:t>𝑣</m:t>
                          </m:r>
                        </m:e>
                      </m:nary>
                    </m:oMath>
                  </m:oMathPara>
                </a14:m>
                <a:endParaRPr lang="zh-TW" altLang="en-US" dirty="0">
                  <a:latin typeface="Times New Roman" panose="02020603050405020304" pitchFamily="18" charset="0"/>
                </a:endParaRPr>
              </a:p>
            </p:txBody>
          </p:sp>
        </mc:Choice>
        <mc:Fallback xmlns="">
          <p:sp>
            <p:nvSpPr>
              <p:cNvPr id="5" name="文字方塊 20">
                <a:extLst>
                  <a:ext uri="{FF2B5EF4-FFF2-40B4-BE49-F238E27FC236}">
                    <a16:creationId xmlns:a16="http://schemas.microsoft.com/office/drawing/2014/main" id="{2FCEDBF2-8467-1C68-84FF-F1D5FDE4DFBA}"/>
                  </a:ext>
                </a:extLst>
              </p:cNvPr>
              <p:cNvSpPr txBox="1">
                <a:spLocks noRot="1" noChangeAspect="1" noMove="1" noResize="1" noEditPoints="1" noAdjustHandles="1" noChangeArrowheads="1" noChangeShapeType="1" noTextEdit="1"/>
              </p:cNvSpPr>
              <p:nvPr/>
            </p:nvSpPr>
            <p:spPr>
              <a:xfrm>
                <a:off x="2032298" y="4051827"/>
                <a:ext cx="5146602" cy="818814"/>
              </a:xfrm>
              <a:prstGeom prst="rect">
                <a:avLst/>
              </a:prstGeom>
              <a:blipFill>
                <a:blip r:embed="rId5"/>
                <a:stretch>
                  <a:fillRect l="-1229" t="-132308" b="-18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21">
                <a:extLst>
                  <a:ext uri="{FF2B5EF4-FFF2-40B4-BE49-F238E27FC236}">
                    <a16:creationId xmlns:a16="http://schemas.microsoft.com/office/drawing/2014/main" id="{EFB61BAE-A90B-BFEC-3FDD-DF01E207D065}"/>
                  </a:ext>
                </a:extLst>
              </p:cNvPr>
              <p:cNvSpPr txBox="1"/>
              <p:nvPr/>
            </p:nvSpPr>
            <p:spPr>
              <a:xfrm>
                <a:off x="3358993" y="5479408"/>
                <a:ext cx="2553968" cy="95167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ctrlPr>
                            <a:rPr lang="en-US" altLang="zh-TW" i="1" smtClean="0">
                              <a:latin typeface="Cambria Math" panose="02040503050406030204" pitchFamily="18" charset="0"/>
                            </a:rPr>
                          </m:ctrlPr>
                        </m:naryPr>
                        <m:sub>
                          <m:r>
                            <m:rPr>
                              <m:brk m:alnAt="24"/>
                            </m:rPr>
                            <a:rPr lang="en-US" altLang="zh-TW" b="0" i="1" smtClean="0">
                              <a:latin typeface="Cambria Math" panose="02040503050406030204" pitchFamily="18" charset="0"/>
                            </a:rPr>
                            <m:t>𝑆</m:t>
                          </m:r>
                        </m:sub>
                        <m:sup/>
                        <m:e>
                          <m:acc>
                            <m:accPr>
                              <m:chr m:val="⃗"/>
                              <m:ctrlPr>
                                <a:rPr lang="en-US" altLang="zh-TW" i="1">
                                  <a:latin typeface="Cambria Math" panose="02040503050406030204" pitchFamily="18" charset="0"/>
                                  <a:ea typeface="Cambria Math"/>
                                </a:rPr>
                              </m:ctrlPr>
                            </m:accPr>
                            <m:e>
                              <m:r>
                                <a:rPr lang="en-US" altLang="zh-TW" b="0" i="1" smtClean="0">
                                  <a:latin typeface="Cambria Math" panose="02040503050406030204" pitchFamily="18" charset="0"/>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𝑎</m:t>
                              </m:r>
                            </m:e>
                          </m:acc>
                        </m:e>
                      </m:nary>
                      <m:r>
                        <a:rPr lang="en-US" altLang="zh-TW" b="0" i="1" smtClean="0">
                          <a:latin typeface="Cambria Math"/>
                          <a:ea typeface="Cambria Math"/>
                        </a:rPr>
                        <m:t>=</m:t>
                      </m:r>
                      <m:nary>
                        <m:naryPr>
                          <m:limLoc m:val="undOvr"/>
                          <m:ctrlPr>
                            <a:rPr lang="en-US" altLang="zh-TW" b="0" i="1" smtClean="0">
                              <a:latin typeface="Cambria Math" panose="02040503050406030204" pitchFamily="18" charset="0"/>
                              <a:ea typeface="Cambria Math"/>
                            </a:rPr>
                          </m:ctrlPr>
                        </m:naryPr>
                        <m:sub>
                          <m:r>
                            <m:rPr>
                              <m:brk m:alnAt="24"/>
                            </m:rPr>
                            <a:rPr lang="en-US" altLang="zh-TW" b="0" i="1" smtClean="0">
                              <a:latin typeface="Cambria Math" panose="02040503050406030204" pitchFamily="18" charset="0"/>
                              <a:ea typeface="Cambria Math"/>
                            </a:rPr>
                            <m:t>𝑉</m:t>
                          </m: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b="0" i="1" smtClean="0">
                                      <a:latin typeface="Cambria Math" panose="02040503050406030204" pitchFamily="18" charset="0"/>
                                      <a:ea typeface="Cambria Math"/>
                                    </a:rPr>
                                    <m:t>𝐸</m:t>
                                  </m:r>
                                </m:e>
                              </m:acc>
                            </m:e>
                          </m:d>
                          <m:r>
                            <a:rPr lang="en-US" altLang="zh-TW" i="1">
                              <a:latin typeface="Cambria Math"/>
                              <a:ea typeface="Cambria Math"/>
                            </a:rPr>
                            <m:t>𝑑</m:t>
                          </m:r>
                          <m:r>
                            <a:rPr lang="en-US" altLang="zh-TW" b="0" i="1" smtClean="0">
                              <a:latin typeface="Cambria Math" panose="02040503050406030204" pitchFamily="18" charset="0"/>
                              <a:ea typeface="Cambria Math"/>
                            </a:rPr>
                            <m:t>𝑣</m:t>
                          </m:r>
                        </m:e>
                      </m:nary>
                    </m:oMath>
                  </m:oMathPara>
                </a14:m>
                <a:endParaRPr lang="zh-TW" altLang="en-US" dirty="0">
                  <a:latin typeface="Times New Roman" panose="02020603050405020304" pitchFamily="18" charset="0"/>
                </a:endParaRPr>
              </a:p>
            </p:txBody>
          </p:sp>
        </mc:Choice>
        <mc:Fallback xmlns="">
          <p:sp>
            <p:nvSpPr>
              <p:cNvPr id="6" name="文字方塊 21">
                <a:extLst>
                  <a:ext uri="{FF2B5EF4-FFF2-40B4-BE49-F238E27FC236}">
                    <a16:creationId xmlns:a16="http://schemas.microsoft.com/office/drawing/2014/main" id="{EFB61BAE-A90B-BFEC-3FDD-DF01E207D065}"/>
                  </a:ext>
                </a:extLst>
              </p:cNvPr>
              <p:cNvSpPr txBox="1">
                <a:spLocks noRot="1" noChangeAspect="1" noMove="1" noResize="1" noEditPoints="1" noAdjustHandles="1" noChangeArrowheads="1" noChangeShapeType="1" noTextEdit="1"/>
              </p:cNvSpPr>
              <p:nvPr/>
            </p:nvSpPr>
            <p:spPr>
              <a:xfrm>
                <a:off x="3358993" y="5479408"/>
                <a:ext cx="2553968" cy="951671"/>
              </a:xfrm>
              <a:prstGeom prst="rect">
                <a:avLst/>
              </a:prstGeom>
              <a:blipFill>
                <a:blip r:embed="rId6"/>
                <a:stretch>
                  <a:fillRect l="-33663" t="-100000" b="-161842"/>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B7577FF4-0AC8-7907-C2F6-8AFD9AE817FF}"/>
              </a:ext>
            </a:extLst>
          </p:cNvPr>
          <p:cNvSpPr txBox="1"/>
          <p:nvPr/>
        </p:nvSpPr>
        <p:spPr>
          <a:xfrm>
            <a:off x="599552" y="4913939"/>
            <a:ext cx="839204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rPr>
              <a:t>Flux through a surface equals volume integral of divergence inside the surface.</a:t>
            </a:r>
          </a:p>
        </p:txBody>
      </p:sp>
      <mc:AlternateContent xmlns:mc="http://schemas.openxmlformats.org/markup-compatibility/2006" xmlns:a14="http://schemas.microsoft.com/office/drawing/2010/main">
        <mc:Choice Requires="a14">
          <p:sp>
            <p:nvSpPr>
              <p:cNvPr id="12" name="文字方塊 20">
                <a:extLst>
                  <a:ext uri="{FF2B5EF4-FFF2-40B4-BE49-F238E27FC236}">
                    <a16:creationId xmlns:a16="http://schemas.microsoft.com/office/drawing/2014/main" id="{EDEE37A5-6DD3-6785-A333-8424470AFE16}"/>
                  </a:ext>
                </a:extLst>
              </p:cNvPr>
              <p:cNvSpPr txBox="1"/>
              <p:nvPr/>
            </p:nvSpPr>
            <p:spPr>
              <a:xfrm>
                <a:off x="4154526" y="2276330"/>
                <a:ext cx="491417" cy="3077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400" i="1">
                          <a:latin typeface="Cambria Math"/>
                          <a:ea typeface="Cambria Math"/>
                        </a:rPr>
                        <m:t>∆</m:t>
                      </m:r>
                      <m:sSub>
                        <m:sSubPr>
                          <m:ctrlPr>
                            <a:rPr lang="en-US" altLang="zh-TW" sz="1400" i="1">
                              <a:latin typeface="Cambria Math" panose="02040503050406030204" pitchFamily="18" charset="0"/>
                              <a:ea typeface="Cambria Math"/>
                            </a:rPr>
                          </m:ctrlPr>
                        </m:sSubPr>
                        <m:e>
                          <m:r>
                            <a:rPr lang="en-US" altLang="zh-TW" sz="1400" i="1">
                              <a:latin typeface="Cambria Math" panose="02040503050406030204" pitchFamily="18" charset="0"/>
                              <a:ea typeface="Cambria Math"/>
                            </a:rPr>
                            <m:t>𝑣</m:t>
                          </m:r>
                        </m:e>
                        <m:sub>
                          <m:r>
                            <a:rPr lang="en-US" altLang="zh-TW" sz="1400" i="1">
                              <a:latin typeface="Cambria Math"/>
                              <a:ea typeface="Cambria Math"/>
                            </a:rPr>
                            <m:t>𝑖</m:t>
                          </m:r>
                        </m:sub>
                      </m:sSub>
                    </m:oMath>
                  </m:oMathPara>
                </a14:m>
                <a:endParaRPr lang="zh-TW" altLang="en-US" sz="1400" dirty="0">
                  <a:latin typeface="Times New Roman" panose="02020603050405020304" pitchFamily="18" charset="0"/>
                </a:endParaRPr>
              </a:p>
            </p:txBody>
          </p:sp>
        </mc:Choice>
        <mc:Fallback xmlns="">
          <p:sp>
            <p:nvSpPr>
              <p:cNvPr id="12" name="文字方塊 20">
                <a:extLst>
                  <a:ext uri="{FF2B5EF4-FFF2-40B4-BE49-F238E27FC236}">
                    <a16:creationId xmlns:a16="http://schemas.microsoft.com/office/drawing/2014/main" id="{EDEE37A5-6DD3-6785-A333-8424470AFE16}"/>
                  </a:ext>
                </a:extLst>
              </p:cNvPr>
              <p:cNvSpPr txBox="1">
                <a:spLocks noRot="1" noChangeAspect="1" noMove="1" noResize="1" noEditPoints="1" noAdjustHandles="1" noChangeArrowheads="1" noChangeShapeType="1" noTextEdit="1"/>
              </p:cNvSpPr>
              <p:nvPr/>
            </p:nvSpPr>
            <p:spPr>
              <a:xfrm>
                <a:off x="4154526" y="2276330"/>
                <a:ext cx="491417" cy="307777"/>
              </a:xfrm>
              <a:prstGeom prst="rect">
                <a:avLst/>
              </a:prstGeom>
              <a:blipFill>
                <a:blip r:embed="rId7"/>
                <a:stretch>
                  <a:fillRect/>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538F3DAE-A73D-1252-56A8-E28E60DE9995}"/>
              </a:ext>
            </a:extLst>
          </p:cNvPr>
          <p:cNvPicPr>
            <a:picLocks noChangeAspect="1"/>
          </p:cNvPicPr>
          <p:nvPr/>
        </p:nvPicPr>
        <p:blipFill>
          <a:blip r:embed="rId8"/>
          <a:stretch>
            <a:fillRect/>
          </a:stretch>
        </p:blipFill>
        <p:spPr>
          <a:xfrm>
            <a:off x="1676400" y="1212507"/>
            <a:ext cx="2120900" cy="1371600"/>
          </a:xfrm>
          <a:prstGeom prst="rect">
            <a:avLst/>
          </a:prstGeom>
        </p:spPr>
      </p:pic>
    </p:spTree>
    <p:extLst>
      <p:ext uri="{BB962C8B-B14F-4D97-AF65-F5344CB8AC3E}">
        <p14:creationId xmlns:p14="http://schemas.microsoft.com/office/powerpoint/2010/main" val="281251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P spid="5" grpId="0" animBg="1"/>
      <p:bldP spid="6" grpId="0" animBg="1"/>
      <p:bldP spid="11" grpId="0"/>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文字方塊 1"/>
          <p:cNvSpPr txBox="1">
            <a:spLocks noChangeArrowheads="1"/>
          </p:cNvSpPr>
          <p:nvPr/>
        </p:nvSpPr>
        <p:spPr bwMode="auto">
          <a:xfrm>
            <a:off x="609600" y="5105400"/>
            <a:ext cx="81600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sz="2000" dirty="0">
                <a:solidFill>
                  <a:srgbClr val="FF0000"/>
                </a:solidFill>
                <a:latin typeface="Times New Roman" panose="02020603050405020304" pitchFamily="18" charset="0"/>
              </a:rPr>
              <a:t>Electric line accumulation of in unit volume is proportional to charge density.</a:t>
            </a:r>
            <a:endParaRPr lang="zh-TW" altLang="en-US" sz="2000" dirty="0">
              <a:solidFill>
                <a:srgbClr val="FF0000"/>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文字方塊 10"/>
              <p:cNvSpPr txBox="1"/>
              <p:nvPr/>
            </p:nvSpPr>
            <p:spPr>
              <a:xfrm>
                <a:off x="651138" y="2103562"/>
                <a:ext cx="4267707" cy="89960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2000" b="0" i="1" smtClean="0">
                              <a:latin typeface="Cambria Math" panose="02040503050406030204" pitchFamily="18" charset="0"/>
                            </a:rPr>
                          </m:ctrlPr>
                        </m:naryPr>
                        <m:sub/>
                        <m:sup/>
                        <m:e>
                          <m:acc>
                            <m:accPr>
                              <m:chr m:val="⃗"/>
                              <m:ctrlPr>
                                <a:rPr lang="en-US" altLang="zh-TW" sz="2000" i="1">
                                  <a:latin typeface="Cambria Math" panose="02040503050406030204" pitchFamily="18" charset="0"/>
                                  <a:ea typeface="Cambria Math"/>
                                </a:rPr>
                              </m:ctrlPr>
                            </m:accPr>
                            <m:e>
                              <m:r>
                                <a:rPr lang="en-US" altLang="zh-TW" sz="2000" i="1">
                                  <a:latin typeface="Cambria Math"/>
                                  <a:ea typeface="Cambria Math"/>
                                </a:rPr>
                                <m:t>𝐸</m:t>
                              </m:r>
                            </m:e>
                          </m:acc>
                          <m:r>
                            <a:rPr lang="en-US" altLang="zh-TW" sz="2000" i="1">
                              <a:latin typeface="Cambria Math"/>
                              <a:ea typeface="Cambria Math"/>
                            </a:rPr>
                            <m:t>∙</m:t>
                          </m:r>
                          <m:r>
                            <a:rPr lang="en-US" altLang="zh-TW" sz="2000" i="1">
                              <a:latin typeface="Cambria Math"/>
                              <a:ea typeface="Cambria Math"/>
                            </a:rPr>
                            <m:t>𝑑</m:t>
                          </m:r>
                          <m:acc>
                            <m:accPr>
                              <m:chr m:val="⃗"/>
                              <m:ctrlPr>
                                <a:rPr lang="en-US" altLang="zh-TW" sz="2000" i="1">
                                  <a:latin typeface="Cambria Math" panose="02040503050406030204" pitchFamily="18" charset="0"/>
                                  <a:ea typeface="Cambria Math"/>
                                </a:rPr>
                              </m:ctrlPr>
                            </m:accPr>
                            <m:e>
                              <m:r>
                                <a:rPr lang="en-US" altLang="zh-TW" sz="2000" b="0" i="1" smtClean="0">
                                  <a:latin typeface="Cambria Math" panose="02040503050406030204" pitchFamily="18" charset="0"/>
                                  <a:ea typeface="Cambria Math"/>
                                </a:rPr>
                                <m:t>𝑎</m:t>
                              </m:r>
                            </m:e>
                          </m:acc>
                        </m:e>
                      </m:nary>
                      <m:r>
                        <a:rPr lang="en-US" altLang="zh-TW" sz="2000" i="1">
                          <a:latin typeface="Cambria Math"/>
                        </a:rPr>
                        <m:t>=</m:t>
                      </m:r>
                      <m:d>
                        <m:dPr>
                          <m:ctrlPr>
                            <a:rPr lang="en-US" altLang="zh-TW" sz="2000" i="1">
                              <a:latin typeface="Cambria Math" panose="02040503050406030204" pitchFamily="18" charset="0"/>
                              <a:ea typeface="Cambria Math"/>
                            </a:rPr>
                          </m:ctrlPr>
                        </m:dPr>
                        <m:e>
                          <m:acc>
                            <m:accPr>
                              <m:chr m:val="⃗"/>
                              <m:ctrlPr>
                                <a:rPr lang="en-US" altLang="zh-TW" sz="2000" i="1">
                                  <a:latin typeface="Cambria Math" panose="02040503050406030204" pitchFamily="18" charset="0"/>
                                  <a:ea typeface="Cambria Math"/>
                                </a:rPr>
                              </m:ctrlPr>
                            </m:accPr>
                            <m:e>
                              <m:r>
                                <a:rPr lang="en-US" altLang="zh-TW" sz="2000" i="1">
                                  <a:latin typeface="Cambria Math"/>
                                  <a:ea typeface="Cambria Math"/>
                                </a:rPr>
                                <m:t>𝛻</m:t>
                              </m:r>
                            </m:e>
                          </m:acc>
                          <m:r>
                            <a:rPr lang="en-US" altLang="zh-TW" sz="2000" i="1">
                              <a:latin typeface="Cambria Math"/>
                              <a:ea typeface="Cambria Math"/>
                            </a:rPr>
                            <m:t>∙</m:t>
                          </m:r>
                          <m:acc>
                            <m:accPr>
                              <m:chr m:val="⃗"/>
                              <m:ctrlPr>
                                <a:rPr lang="en-US" altLang="zh-TW" sz="2000" i="1">
                                  <a:latin typeface="Cambria Math" panose="02040503050406030204" pitchFamily="18" charset="0"/>
                                  <a:ea typeface="Cambria Math"/>
                                </a:rPr>
                              </m:ctrlPr>
                            </m:accPr>
                            <m:e>
                              <m:r>
                                <a:rPr lang="en-US" altLang="zh-TW" sz="2000" i="1">
                                  <a:latin typeface="Cambria Math"/>
                                  <a:ea typeface="Cambria Math"/>
                                </a:rPr>
                                <m:t>𝐸</m:t>
                              </m:r>
                            </m:e>
                          </m:acc>
                        </m:e>
                      </m:d>
                      <m:r>
                        <a:rPr lang="en-US" altLang="zh-TW" sz="2000" i="1">
                          <a:latin typeface="Cambria Math"/>
                          <a:ea typeface="Cambria Math"/>
                        </a:rPr>
                        <m:t>∙∆</m:t>
                      </m:r>
                      <m:r>
                        <a:rPr lang="en-US" altLang="zh-TW" sz="2000" i="1">
                          <a:latin typeface="Cambria Math" panose="02040503050406030204" pitchFamily="18" charset="0"/>
                          <a:ea typeface="Cambria Math"/>
                        </a:rPr>
                        <m:t>𝑣</m:t>
                      </m:r>
                      <m:r>
                        <a:rPr lang="en-US" altLang="zh-TW" sz="2000" b="0" i="1" smtClean="0">
                          <a:latin typeface="Cambria Math"/>
                        </a:rPr>
                        <m:t>=</m:t>
                      </m:r>
                      <m:f>
                        <m:fPr>
                          <m:ctrlPr>
                            <a:rPr lang="en-US" altLang="zh-TW" sz="2000" b="0" i="1" smtClean="0">
                              <a:latin typeface="Cambria Math" panose="02040503050406030204" pitchFamily="18" charset="0"/>
                            </a:rPr>
                          </m:ctrlPr>
                        </m:fPr>
                        <m:num>
                          <m:r>
                            <a:rPr lang="en-US" altLang="zh-TW" sz="2000" b="0" i="1" smtClean="0">
                              <a:latin typeface="Cambria Math"/>
                            </a:rPr>
                            <m:t>𝑞</m:t>
                          </m:r>
                        </m:num>
                        <m:den>
                          <m:sSub>
                            <m:sSubPr>
                              <m:ctrlPr>
                                <a:rPr lang="en-US" altLang="zh-TW" sz="2000" b="0" i="1" smtClean="0">
                                  <a:latin typeface="Cambria Math" panose="02040503050406030204" pitchFamily="18" charset="0"/>
                                </a:rPr>
                              </m:ctrlPr>
                            </m:sSubPr>
                            <m:e>
                              <m:r>
                                <a:rPr lang="zh-TW" altLang="en-US" sz="2000" b="0" i="1" smtClean="0">
                                  <a:latin typeface="Cambria Math"/>
                                </a:rPr>
                                <m:t>𝜀</m:t>
                              </m:r>
                            </m:e>
                            <m:sub>
                              <m:r>
                                <a:rPr lang="en-US" altLang="zh-TW" sz="2000" b="0" i="1" smtClean="0">
                                  <a:latin typeface="Cambria Math"/>
                                </a:rPr>
                                <m:t>0</m:t>
                              </m:r>
                            </m:sub>
                          </m:sSub>
                        </m:den>
                      </m:f>
                      <m:r>
                        <a:rPr lang="en-US" altLang="zh-TW" sz="2000" b="0" i="1" smtClean="0">
                          <a:latin typeface="Cambria Math"/>
                        </a:rPr>
                        <m:t>=</m:t>
                      </m:r>
                      <m:f>
                        <m:fPr>
                          <m:ctrlPr>
                            <a:rPr lang="en-US" altLang="zh-TW" sz="2000" i="1">
                              <a:latin typeface="Cambria Math" panose="02040503050406030204" pitchFamily="18" charset="0"/>
                            </a:rPr>
                          </m:ctrlPr>
                        </m:fPr>
                        <m:num>
                          <m:r>
                            <a:rPr lang="zh-TW" altLang="en-US" sz="2000" i="1" smtClean="0">
                              <a:latin typeface="Cambria Math"/>
                            </a:rPr>
                            <m:t>𝜌</m:t>
                          </m:r>
                          <m:r>
                            <a:rPr lang="zh-TW" altLang="en-US" sz="2000" i="1" smtClean="0">
                              <a:latin typeface="Cambria Math"/>
                            </a:rPr>
                            <m:t>∙∆</m:t>
                          </m:r>
                          <m:r>
                            <a:rPr lang="en-US" altLang="zh-TW" sz="2000" b="0" i="1" smtClean="0">
                              <a:latin typeface="Cambria Math" panose="02040503050406030204" pitchFamily="18" charset="0"/>
                            </a:rPr>
                            <m:t>𝑣</m:t>
                          </m:r>
                        </m:num>
                        <m:den>
                          <m:sSub>
                            <m:sSubPr>
                              <m:ctrlPr>
                                <a:rPr lang="en-US" altLang="zh-TW" sz="2000" i="1">
                                  <a:latin typeface="Cambria Math" panose="02040503050406030204" pitchFamily="18" charset="0"/>
                                </a:rPr>
                              </m:ctrlPr>
                            </m:sSubPr>
                            <m:e>
                              <m:r>
                                <a:rPr lang="zh-TW" altLang="en-US" sz="2000" i="1">
                                  <a:latin typeface="Cambria Math"/>
                                </a:rPr>
                                <m:t>𝜀</m:t>
                              </m:r>
                            </m:e>
                            <m:sub>
                              <m:r>
                                <a:rPr lang="en-US" altLang="zh-TW" sz="2000" i="1">
                                  <a:latin typeface="Cambria Math"/>
                                </a:rPr>
                                <m:t>0</m:t>
                              </m:r>
                            </m:sub>
                          </m:sSub>
                        </m:den>
                      </m:f>
                    </m:oMath>
                  </m:oMathPara>
                </a14:m>
                <a:endParaRPr lang="zh-TW" altLang="en-US" sz="2000" dirty="0">
                  <a:latin typeface="Times New Roman" panose="02020603050405020304" pitchFamily="18" charset="0"/>
                </a:endParaRPr>
              </a:p>
            </p:txBody>
          </p:sp>
        </mc:Choice>
        <mc:Fallback xmlns="">
          <p:sp>
            <p:nvSpPr>
              <p:cNvPr id="11" name="文字方塊 10"/>
              <p:cNvSpPr txBox="1">
                <a:spLocks noRot="1" noChangeAspect="1" noMove="1" noResize="1" noEditPoints="1" noAdjustHandles="1" noChangeArrowheads="1" noChangeShapeType="1" noTextEdit="1"/>
              </p:cNvSpPr>
              <p:nvPr/>
            </p:nvSpPr>
            <p:spPr>
              <a:xfrm>
                <a:off x="651138" y="2103562"/>
                <a:ext cx="4267707" cy="899605"/>
              </a:xfrm>
              <a:prstGeom prst="rect">
                <a:avLst/>
              </a:prstGeom>
              <a:blipFill>
                <a:blip r:embed="rId2"/>
                <a:stretch>
                  <a:fillRect l="-22255" t="-131944" b="-18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653144" y="3927292"/>
                <a:ext cx="1337097" cy="671530"/>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000" i="1" smtClean="0">
                              <a:latin typeface="Cambria Math" panose="02040503050406030204" pitchFamily="18" charset="0"/>
                              <a:ea typeface="Cambria Math"/>
                            </a:rPr>
                          </m:ctrlPr>
                        </m:accPr>
                        <m:e>
                          <m:r>
                            <a:rPr lang="en-US" altLang="zh-TW" sz="2000" i="1">
                              <a:latin typeface="Cambria Math"/>
                              <a:ea typeface="Cambria Math"/>
                            </a:rPr>
                            <m:t>𝛻</m:t>
                          </m:r>
                        </m:e>
                      </m:acc>
                      <m:r>
                        <a:rPr lang="en-US" altLang="zh-TW" sz="2000" i="1">
                          <a:latin typeface="Cambria Math"/>
                          <a:ea typeface="Cambria Math"/>
                        </a:rPr>
                        <m:t>∙</m:t>
                      </m:r>
                      <m:acc>
                        <m:accPr>
                          <m:chr m:val="⃗"/>
                          <m:ctrlPr>
                            <a:rPr lang="en-US" altLang="zh-TW" sz="2000" i="1">
                              <a:latin typeface="Cambria Math" panose="02040503050406030204" pitchFamily="18" charset="0"/>
                              <a:ea typeface="Cambria Math"/>
                            </a:rPr>
                          </m:ctrlPr>
                        </m:accPr>
                        <m:e>
                          <m:r>
                            <a:rPr lang="en-US" altLang="zh-TW" sz="2000" i="1">
                              <a:latin typeface="Cambria Math"/>
                              <a:ea typeface="Cambria Math"/>
                            </a:rPr>
                            <m:t>𝐸</m:t>
                          </m:r>
                        </m:e>
                      </m:acc>
                      <m:r>
                        <a:rPr lang="en-US" altLang="zh-TW" sz="2000" b="0" i="1" smtClean="0">
                          <a:latin typeface="Cambria Math"/>
                          <a:ea typeface="Cambria Math"/>
                        </a:rPr>
                        <m:t>=</m:t>
                      </m:r>
                      <m:f>
                        <m:fPr>
                          <m:ctrlPr>
                            <a:rPr lang="en-US" altLang="zh-TW" sz="2000" i="1">
                              <a:latin typeface="Cambria Math" panose="02040503050406030204" pitchFamily="18" charset="0"/>
                            </a:rPr>
                          </m:ctrlPr>
                        </m:fPr>
                        <m:num>
                          <m:r>
                            <a:rPr lang="zh-TW" altLang="en-US" sz="2000" i="1">
                              <a:latin typeface="Cambria Math"/>
                            </a:rPr>
                            <m:t>𝜌</m:t>
                          </m:r>
                        </m:num>
                        <m:den>
                          <m:sSub>
                            <m:sSubPr>
                              <m:ctrlPr>
                                <a:rPr lang="en-US" altLang="zh-TW" sz="2000" i="1">
                                  <a:latin typeface="Cambria Math" panose="02040503050406030204" pitchFamily="18" charset="0"/>
                                </a:rPr>
                              </m:ctrlPr>
                            </m:sSubPr>
                            <m:e>
                              <m:r>
                                <a:rPr lang="zh-TW" altLang="en-US" sz="2000" i="1">
                                  <a:latin typeface="Cambria Math"/>
                                </a:rPr>
                                <m:t>𝜀</m:t>
                              </m:r>
                            </m:e>
                            <m:sub>
                              <m:r>
                                <a:rPr lang="en-US" altLang="zh-TW" sz="2000" i="1">
                                  <a:latin typeface="Cambria Math"/>
                                </a:rPr>
                                <m:t>0</m:t>
                              </m:r>
                            </m:sub>
                          </m:sSub>
                        </m:den>
                      </m:f>
                    </m:oMath>
                  </m:oMathPara>
                </a14:m>
                <a:endParaRPr lang="zh-TW" altLang="en-US" sz="2000" dirty="0">
                  <a:latin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653144" y="3927292"/>
                <a:ext cx="1337097" cy="671530"/>
              </a:xfrm>
              <a:prstGeom prst="rect">
                <a:avLst/>
              </a:prstGeom>
              <a:blipFill>
                <a:blip r:embed="rId3"/>
                <a:stretch>
                  <a:fillRect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2292602" y="3873758"/>
                <a:ext cx="1933030" cy="75168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000" i="1" smtClean="0">
                              <a:latin typeface="Cambria Math" panose="02040503050406030204" pitchFamily="18" charset="0"/>
                              <a:ea typeface="Cambria Math"/>
                            </a:rPr>
                          </m:ctrlPr>
                        </m:accPr>
                        <m:e>
                          <m:r>
                            <a:rPr lang="en-US" altLang="zh-TW" sz="2000" i="1">
                              <a:latin typeface="Cambria Math"/>
                              <a:ea typeface="Cambria Math"/>
                            </a:rPr>
                            <m:t>𝛻</m:t>
                          </m:r>
                        </m:e>
                      </m:acc>
                      <m:r>
                        <a:rPr lang="en-US" altLang="zh-TW" sz="2000" i="1">
                          <a:latin typeface="Cambria Math"/>
                          <a:ea typeface="Cambria Math"/>
                        </a:rPr>
                        <m:t>∙</m:t>
                      </m:r>
                      <m:acc>
                        <m:accPr>
                          <m:chr m:val="⃗"/>
                          <m:ctrlPr>
                            <a:rPr lang="en-US" altLang="zh-TW" sz="2000" i="1">
                              <a:latin typeface="Cambria Math" panose="02040503050406030204" pitchFamily="18" charset="0"/>
                              <a:ea typeface="Cambria Math"/>
                            </a:rPr>
                          </m:ctrlPr>
                        </m:accPr>
                        <m:e>
                          <m:r>
                            <a:rPr lang="en-US" altLang="zh-TW" sz="2000" i="1">
                              <a:latin typeface="Cambria Math"/>
                              <a:ea typeface="Cambria Math"/>
                            </a:rPr>
                            <m:t>𝐸</m:t>
                          </m:r>
                        </m:e>
                      </m:acc>
                      <m:d>
                        <m:dPr>
                          <m:ctrlPr>
                            <a:rPr lang="en-US" altLang="zh-TW" sz="2000" i="1" smtClean="0">
                              <a:latin typeface="Cambria Math" panose="02040503050406030204" pitchFamily="18" charset="0"/>
                              <a:ea typeface="Cambria Math"/>
                            </a:rPr>
                          </m:ctrlPr>
                        </m:dPr>
                        <m:e>
                          <m:acc>
                            <m:accPr>
                              <m:chr m:val="⃗"/>
                              <m:ctrlPr>
                                <a:rPr lang="en-US" altLang="zh-TW" sz="2000" i="1" smtClean="0">
                                  <a:latin typeface="Cambria Math" panose="02040503050406030204" pitchFamily="18" charset="0"/>
                                  <a:ea typeface="Cambria Math"/>
                                </a:rPr>
                              </m:ctrlPr>
                            </m:accPr>
                            <m:e>
                              <m:r>
                                <a:rPr lang="en-US" altLang="zh-TW" sz="2000" b="0" i="1" smtClean="0">
                                  <a:latin typeface="Cambria Math"/>
                                  <a:ea typeface="Cambria Math"/>
                                </a:rPr>
                                <m:t>𝑟</m:t>
                              </m:r>
                            </m:e>
                          </m:acc>
                        </m:e>
                      </m:d>
                      <m:r>
                        <a:rPr lang="en-US" altLang="zh-TW" sz="2000" b="0" i="1" smtClean="0">
                          <a:latin typeface="Cambria Math"/>
                          <a:ea typeface="Cambria Math"/>
                        </a:rPr>
                        <m:t>=</m:t>
                      </m:r>
                      <m:f>
                        <m:fPr>
                          <m:ctrlPr>
                            <a:rPr lang="en-US" altLang="zh-TW" sz="2000" i="1">
                              <a:latin typeface="Cambria Math" panose="02040503050406030204" pitchFamily="18" charset="0"/>
                            </a:rPr>
                          </m:ctrlPr>
                        </m:fPr>
                        <m:num>
                          <m:r>
                            <a:rPr lang="zh-TW" altLang="en-US" sz="2000" i="1">
                              <a:latin typeface="Cambria Math"/>
                            </a:rPr>
                            <m:t>𝜌</m:t>
                          </m:r>
                          <m:d>
                            <m:dPr>
                              <m:ctrlPr>
                                <a:rPr lang="en-US" altLang="zh-TW" sz="2000" i="1">
                                  <a:latin typeface="Cambria Math" panose="02040503050406030204" pitchFamily="18" charset="0"/>
                                  <a:ea typeface="Cambria Math"/>
                                </a:rPr>
                              </m:ctrlPr>
                            </m:dPr>
                            <m:e>
                              <m:acc>
                                <m:accPr>
                                  <m:chr m:val="⃗"/>
                                  <m:ctrlPr>
                                    <a:rPr lang="en-US" altLang="zh-TW" sz="2000" i="1">
                                      <a:latin typeface="Cambria Math" panose="02040503050406030204" pitchFamily="18" charset="0"/>
                                      <a:ea typeface="Cambria Math"/>
                                    </a:rPr>
                                  </m:ctrlPr>
                                </m:accPr>
                                <m:e>
                                  <m:r>
                                    <a:rPr lang="en-US" altLang="zh-TW" sz="2000" i="1">
                                      <a:latin typeface="Cambria Math"/>
                                      <a:ea typeface="Cambria Math"/>
                                    </a:rPr>
                                    <m:t>𝑟</m:t>
                                  </m:r>
                                </m:e>
                              </m:acc>
                            </m:e>
                          </m:d>
                        </m:num>
                        <m:den>
                          <m:sSub>
                            <m:sSubPr>
                              <m:ctrlPr>
                                <a:rPr lang="en-US" altLang="zh-TW" sz="2000" i="1">
                                  <a:latin typeface="Cambria Math" panose="02040503050406030204" pitchFamily="18" charset="0"/>
                                </a:rPr>
                              </m:ctrlPr>
                            </m:sSubPr>
                            <m:e>
                              <m:r>
                                <a:rPr lang="zh-TW" altLang="en-US" sz="2000" i="1">
                                  <a:latin typeface="Cambria Math"/>
                                </a:rPr>
                                <m:t>𝜀</m:t>
                              </m:r>
                            </m:e>
                            <m:sub>
                              <m:r>
                                <a:rPr lang="en-US" altLang="zh-TW" sz="2000" i="1">
                                  <a:latin typeface="Cambria Math"/>
                                </a:rPr>
                                <m:t>0</m:t>
                              </m:r>
                            </m:sub>
                          </m:sSub>
                        </m:den>
                      </m:f>
                    </m:oMath>
                  </m:oMathPara>
                </a14:m>
                <a:endParaRPr lang="zh-TW" altLang="en-US" sz="2000" dirty="0">
                  <a:latin typeface="Times New Roman" panose="02020603050405020304" pitchFamily="18"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2292602" y="3873758"/>
                <a:ext cx="1933030" cy="751681"/>
              </a:xfrm>
              <a:prstGeom prst="rect">
                <a:avLst/>
              </a:prstGeom>
              <a:blipFill>
                <a:blip r:embed="rId4"/>
                <a:stretch>
                  <a:fillRect t="-8197" b="-163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EEEBEBF3-F217-D975-B87B-385ADD1561B1}"/>
              </a:ext>
            </a:extLst>
          </p:cNvPr>
          <p:cNvSpPr txBox="1"/>
          <p:nvPr/>
        </p:nvSpPr>
        <p:spPr>
          <a:xfrm>
            <a:off x="609600" y="655995"/>
            <a:ext cx="3000022" cy="400110"/>
          </a:xfrm>
          <a:prstGeom prst="rect">
            <a:avLst/>
          </a:prstGeom>
          <a:noFill/>
        </p:spPr>
        <p:txBody>
          <a:bodyPr wrap="square" rtlCol="0">
            <a:spAutoFit/>
          </a:bodyPr>
          <a:lstStyle/>
          <a:p>
            <a:r>
              <a:rPr lang="en-US" sz="2000" dirty="0" err="1"/>
              <a:t>物理：</a:t>
            </a:r>
            <a:r>
              <a:rPr lang="en-US" sz="2000" dirty="0" err="1">
                <a:latin typeface="Times New Roman" panose="02020603050405020304" pitchFamily="18" charset="0"/>
                <a:cs typeface="Times New Roman" panose="02020603050405020304" pitchFamily="18" charset="0"/>
              </a:rPr>
              <a:t>Now</a:t>
            </a:r>
            <a:r>
              <a:rPr lang="en-US" sz="2000" dirty="0">
                <a:latin typeface="Times New Roman" panose="02020603050405020304" pitchFamily="18" charset="0"/>
                <a:cs typeface="Times New Roman" panose="02020603050405020304" pitchFamily="18" charset="0"/>
              </a:rPr>
              <a:t> Physics:</a:t>
            </a:r>
          </a:p>
        </p:txBody>
      </p:sp>
      <p:sp>
        <p:nvSpPr>
          <p:cNvPr id="8" name="TextBox 7">
            <a:extLst>
              <a:ext uri="{FF2B5EF4-FFF2-40B4-BE49-F238E27FC236}">
                <a16:creationId xmlns:a16="http://schemas.microsoft.com/office/drawing/2014/main" id="{0A746543-7538-476F-BABB-7A9EAAE2FA2F}"/>
              </a:ext>
            </a:extLst>
          </p:cNvPr>
          <p:cNvSpPr txBox="1"/>
          <p:nvPr/>
        </p:nvSpPr>
        <p:spPr>
          <a:xfrm>
            <a:off x="609600" y="1167654"/>
            <a:ext cx="7937729" cy="400110"/>
          </a:xfrm>
          <a:prstGeom prst="rect">
            <a:avLst/>
          </a:prstGeom>
          <a:noFill/>
        </p:spPr>
        <p:txBody>
          <a:bodyPr wrap="square" rtlCol="0">
            <a:spAutoFit/>
          </a:bodyPr>
          <a:lstStyle/>
          <a:p>
            <a:pPr algn="l"/>
            <a:r>
              <a:rPr lang="en-US" sz="2000" dirty="0">
                <a:latin typeface="Times New Roman" panose="02020603050405020304" pitchFamily="18" charset="0"/>
              </a:rPr>
              <a:t>Apply the integral formulation of Gauss’s Law to this small cube:</a:t>
            </a:r>
          </a:p>
        </p:txBody>
      </p:sp>
      <p:sp>
        <p:nvSpPr>
          <p:cNvPr id="9" name="TextBox 8">
            <a:extLst>
              <a:ext uri="{FF2B5EF4-FFF2-40B4-BE49-F238E27FC236}">
                <a16:creationId xmlns:a16="http://schemas.microsoft.com/office/drawing/2014/main" id="{01D3C239-932E-9CAB-DF18-EE17D30BA267}"/>
              </a:ext>
            </a:extLst>
          </p:cNvPr>
          <p:cNvSpPr txBox="1"/>
          <p:nvPr/>
        </p:nvSpPr>
        <p:spPr>
          <a:xfrm>
            <a:off x="609601" y="3482479"/>
            <a:ext cx="5876806" cy="400110"/>
          </a:xfrm>
          <a:prstGeom prst="rect">
            <a:avLst/>
          </a:prstGeom>
          <a:noFill/>
        </p:spPr>
        <p:txBody>
          <a:bodyPr wrap="square" rtlCol="0">
            <a:spAutoFit/>
          </a:bodyPr>
          <a:lstStyle/>
          <a:p>
            <a:pPr algn="l"/>
            <a:r>
              <a:rPr lang="en-US" sz="2000" dirty="0">
                <a:latin typeface="Times New Roman" panose="02020603050405020304" pitchFamily="18" charset="0"/>
              </a:rPr>
              <a:t>We get the differential formulation of Gauss’s Law. </a:t>
            </a:r>
          </a:p>
        </p:txBody>
      </p:sp>
      <p:sp>
        <p:nvSpPr>
          <p:cNvPr id="10" name="TextBox 9">
            <a:extLst>
              <a:ext uri="{FF2B5EF4-FFF2-40B4-BE49-F238E27FC236}">
                <a16:creationId xmlns:a16="http://schemas.microsoft.com/office/drawing/2014/main" id="{5C193060-39F1-DDE0-607D-44AC957B9750}"/>
              </a:ext>
            </a:extLst>
          </p:cNvPr>
          <p:cNvSpPr txBox="1"/>
          <p:nvPr/>
        </p:nvSpPr>
        <p:spPr>
          <a:xfrm>
            <a:off x="611606" y="4707180"/>
            <a:ext cx="5562600" cy="400110"/>
          </a:xfrm>
          <a:prstGeom prst="rect">
            <a:avLst/>
          </a:prstGeom>
          <a:noFill/>
        </p:spPr>
        <p:txBody>
          <a:bodyPr wrap="square" rtlCol="0">
            <a:spAutoFit/>
          </a:bodyPr>
          <a:lstStyle/>
          <a:p>
            <a:pPr algn="l"/>
            <a:r>
              <a:rPr lang="en-US" sz="2000" dirty="0">
                <a:latin typeface="Times New Roman" panose="02020603050405020304" pitchFamily="18" charset="0"/>
              </a:rPr>
              <a:t>This is an equation true for every point in space.</a:t>
            </a:r>
          </a:p>
        </p:txBody>
      </p:sp>
      <p:pic>
        <p:nvPicPr>
          <p:cNvPr id="15" name="Picture 14">
            <a:extLst>
              <a:ext uri="{FF2B5EF4-FFF2-40B4-BE49-F238E27FC236}">
                <a16:creationId xmlns:a16="http://schemas.microsoft.com/office/drawing/2014/main" id="{A21E163C-858B-0F38-CE43-AFF8450DF59A}"/>
              </a:ext>
            </a:extLst>
          </p:cNvPr>
          <p:cNvPicPr>
            <a:picLocks noChangeAspect="1"/>
          </p:cNvPicPr>
          <p:nvPr/>
        </p:nvPicPr>
        <p:blipFill>
          <a:blip r:embed="rId5"/>
          <a:stretch>
            <a:fillRect/>
          </a:stretch>
        </p:blipFill>
        <p:spPr>
          <a:xfrm>
            <a:off x="5562600" y="1655086"/>
            <a:ext cx="2120900" cy="1371600"/>
          </a:xfrm>
          <a:prstGeom prst="rect">
            <a:avLst/>
          </a:prstGeom>
        </p:spPr>
      </p:pic>
      <p:sp>
        <p:nvSpPr>
          <p:cNvPr id="16" name="TextBox 15">
            <a:extLst>
              <a:ext uri="{FF2B5EF4-FFF2-40B4-BE49-F238E27FC236}">
                <a16:creationId xmlns:a16="http://schemas.microsoft.com/office/drawing/2014/main" id="{9412C973-86A0-AC1F-E79B-7CEB20D83740}"/>
              </a:ext>
            </a:extLst>
          </p:cNvPr>
          <p:cNvSpPr txBox="1"/>
          <p:nvPr/>
        </p:nvSpPr>
        <p:spPr>
          <a:xfrm>
            <a:off x="609600" y="1590610"/>
            <a:ext cx="5516252" cy="400110"/>
          </a:xfrm>
          <a:prstGeom prst="rect">
            <a:avLst/>
          </a:prstGeom>
          <a:noFill/>
        </p:spPr>
        <p:txBody>
          <a:bodyPr wrap="square" rtlCol="0">
            <a:spAutoFit/>
          </a:bodyPr>
          <a:lstStyle/>
          <a:p>
            <a:pPr algn="l"/>
            <a:r>
              <a:rPr lang="en-US" sz="2000" dirty="0">
                <a:latin typeface="Times New Roman" panose="02020603050405020304" pitchFamily="18" charset="0"/>
              </a:rPr>
              <a:t>Electric flux equals the enclosed charge. </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0F8EEE3-3016-DEAD-83BA-F9DB5A0FD3E1}"/>
                  </a:ext>
                </a:extLst>
              </p:cNvPr>
              <p:cNvSpPr txBox="1"/>
              <p:nvPr/>
            </p:nvSpPr>
            <p:spPr>
              <a:xfrm>
                <a:off x="609600" y="3050205"/>
                <a:ext cx="8458200" cy="400110"/>
              </a:xfrm>
              <a:prstGeom prst="rect">
                <a:avLst/>
              </a:prstGeom>
              <a:noFill/>
            </p:spPr>
            <p:txBody>
              <a:bodyPr wrap="square">
                <a:spAutoFit/>
              </a:bodyPr>
              <a:lstStyle/>
              <a:p>
                <a14:m>
                  <m:oMath xmlns:m="http://schemas.openxmlformats.org/officeDocument/2006/math">
                    <m:r>
                      <a:rPr lang="zh-TW" altLang="en-US" sz="2000" i="1" smtClean="0">
                        <a:latin typeface="Cambria Math"/>
                      </a:rPr>
                      <m:t>𝜌</m:t>
                    </m:r>
                  </m:oMath>
                </a14:m>
                <a:r>
                  <a:rPr lang="en-US" sz="2000" dirty="0"/>
                  <a:t> </a:t>
                </a:r>
                <a:r>
                  <a:rPr lang="en-US" sz="2000" dirty="0">
                    <a:latin typeface="Times New Roman" panose="02020603050405020304" pitchFamily="18" charset="0"/>
                    <a:cs typeface="Times New Roman" panose="02020603050405020304" pitchFamily="18" charset="0"/>
                  </a:rPr>
                  <a:t>is the charge density inside the cube, approximately a constant for small cube.</a:t>
                </a:r>
              </a:p>
            </p:txBody>
          </p:sp>
        </mc:Choice>
        <mc:Fallback xmlns="">
          <p:sp>
            <p:nvSpPr>
              <p:cNvPr id="18" name="TextBox 17">
                <a:extLst>
                  <a:ext uri="{FF2B5EF4-FFF2-40B4-BE49-F238E27FC236}">
                    <a16:creationId xmlns:a16="http://schemas.microsoft.com/office/drawing/2014/main" id="{A0F8EEE3-3016-DEAD-83BA-F9DB5A0FD3E1}"/>
                  </a:ext>
                </a:extLst>
              </p:cNvPr>
              <p:cNvSpPr txBox="1">
                <a:spLocks noRot="1" noChangeAspect="1" noMove="1" noResize="1" noEditPoints="1" noAdjustHandles="1" noChangeArrowheads="1" noChangeShapeType="1" noTextEdit="1"/>
              </p:cNvSpPr>
              <p:nvPr/>
            </p:nvSpPr>
            <p:spPr>
              <a:xfrm>
                <a:off x="609600" y="3050205"/>
                <a:ext cx="8458200" cy="400110"/>
              </a:xfrm>
              <a:prstGeom prst="rect">
                <a:avLst/>
              </a:prstGeom>
              <a:blipFill>
                <a:blip r:embed="rId6"/>
                <a:stretch>
                  <a:fillRect t="-9375" b="-25000"/>
                </a:stretch>
              </a:blipFill>
            </p:spPr>
            <p:txBody>
              <a:bodyPr/>
              <a:lstStyle/>
              <a:p>
                <a:r>
                  <a:rPr lang="en-US">
                    <a:noFill/>
                  </a:rPr>
                  <a:t> </a:t>
                </a:r>
              </a:p>
            </p:txBody>
          </p:sp>
        </mc:Fallback>
      </mc:AlternateContent>
    </p:spTree>
    <p:extLst>
      <p:ext uri="{BB962C8B-B14F-4D97-AF65-F5344CB8AC3E}">
        <p14:creationId xmlns:p14="http://schemas.microsoft.com/office/powerpoint/2010/main" val="38117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8"/>
                                        </p:tgtEl>
                                        <p:attrNameLst>
                                          <p:attrName>style.visibility</p:attrName>
                                        </p:attrNameLst>
                                      </p:cBhvr>
                                      <p:to>
                                        <p:strVal val="visible"/>
                                      </p:to>
                                    </p:set>
                                    <p:anim calcmode="lin" valueType="num">
                                      <p:cBhvr additive="base">
                                        <p:cTn id="7" dur="500" fill="hold"/>
                                        <p:tgtEl>
                                          <p:spTgt spid="30728"/>
                                        </p:tgtEl>
                                        <p:attrNameLst>
                                          <p:attrName>ppt_x</p:attrName>
                                        </p:attrNameLst>
                                      </p:cBhvr>
                                      <p:tavLst>
                                        <p:tav tm="0">
                                          <p:val>
                                            <p:strVal val="#ppt_x"/>
                                          </p:val>
                                        </p:tav>
                                        <p:tav tm="100000">
                                          <p:val>
                                            <p:strVal val="#ppt_x"/>
                                          </p:val>
                                        </p:tav>
                                      </p:tavLst>
                                    </p:anim>
                                    <p:anim calcmode="lin" valueType="num">
                                      <p:cBhvr additive="base">
                                        <p:cTn id="8" dur="500" fill="hold"/>
                                        <p:tgtEl>
                                          <p:spTgt spid="307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p:bldP spid="2" grpId="0" animBg="1"/>
      <p:bldP spid="13" grpId="0" animBg="1"/>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矩形 8"/>
              <p:cNvSpPr/>
              <p:nvPr/>
            </p:nvSpPr>
            <p:spPr>
              <a:xfrm>
                <a:off x="838200" y="1351439"/>
                <a:ext cx="1337097" cy="671530"/>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000" i="1" smtClean="0">
                              <a:latin typeface="Cambria Math" panose="02040503050406030204" pitchFamily="18" charset="0"/>
                              <a:ea typeface="Cambria Math"/>
                            </a:rPr>
                          </m:ctrlPr>
                        </m:accPr>
                        <m:e>
                          <m:r>
                            <a:rPr lang="en-US" altLang="zh-TW" sz="2000" i="1">
                              <a:latin typeface="Cambria Math"/>
                              <a:ea typeface="Cambria Math"/>
                            </a:rPr>
                            <m:t>𝛻</m:t>
                          </m:r>
                        </m:e>
                      </m:acc>
                      <m:r>
                        <a:rPr lang="en-US" altLang="zh-TW" sz="2000" i="1">
                          <a:latin typeface="Cambria Math"/>
                          <a:ea typeface="Cambria Math"/>
                        </a:rPr>
                        <m:t>∙</m:t>
                      </m:r>
                      <m:acc>
                        <m:accPr>
                          <m:chr m:val="⃗"/>
                          <m:ctrlPr>
                            <a:rPr lang="en-US" altLang="zh-TW" sz="2000" i="1">
                              <a:latin typeface="Cambria Math" panose="02040503050406030204" pitchFamily="18" charset="0"/>
                              <a:ea typeface="Cambria Math"/>
                            </a:rPr>
                          </m:ctrlPr>
                        </m:accPr>
                        <m:e>
                          <m:r>
                            <a:rPr lang="en-US" altLang="zh-TW" sz="2000" i="1">
                              <a:latin typeface="Cambria Math"/>
                              <a:ea typeface="Cambria Math"/>
                            </a:rPr>
                            <m:t>𝐸</m:t>
                          </m:r>
                        </m:e>
                      </m:acc>
                      <m:r>
                        <a:rPr lang="en-US" altLang="zh-TW" sz="2000" b="0" i="1" smtClean="0">
                          <a:latin typeface="Cambria Math"/>
                          <a:ea typeface="Cambria Math"/>
                        </a:rPr>
                        <m:t>=</m:t>
                      </m:r>
                      <m:f>
                        <m:fPr>
                          <m:ctrlPr>
                            <a:rPr lang="en-US" altLang="zh-TW" sz="2000" i="1">
                              <a:latin typeface="Cambria Math" panose="02040503050406030204" pitchFamily="18" charset="0"/>
                            </a:rPr>
                          </m:ctrlPr>
                        </m:fPr>
                        <m:num>
                          <m:r>
                            <a:rPr lang="zh-TW" altLang="en-US" sz="2000" i="1">
                              <a:latin typeface="Cambria Math"/>
                            </a:rPr>
                            <m:t>𝜌</m:t>
                          </m:r>
                        </m:num>
                        <m:den>
                          <m:sSub>
                            <m:sSubPr>
                              <m:ctrlPr>
                                <a:rPr lang="en-US" altLang="zh-TW" sz="2000" i="1">
                                  <a:latin typeface="Cambria Math" panose="02040503050406030204" pitchFamily="18" charset="0"/>
                                </a:rPr>
                              </m:ctrlPr>
                            </m:sSubPr>
                            <m:e>
                              <m:r>
                                <a:rPr lang="zh-TW" altLang="en-US" sz="2000" i="1">
                                  <a:latin typeface="Cambria Math"/>
                                </a:rPr>
                                <m:t>𝜀</m:t>
                              </m:r>
                            </m:e>
                            <m:sub>
                              <m:r>
                                <a:rPr lang="en-US" altLang="zh-TW" sz="2000" i="1">
                                  <a:latin typeface="Cambria Math"/>
                                </a:rPr>
                                <m:t>0</m:t>
                              </m:r>
                            </m:sub>
                          </m:sSub>
                        </m:den>
                      </m:f>
                    </m:oMath>
                  </m:oMathPara>
                </a14:m>
                <a:endParaRPr lang="zh-TW" altLang="en-US" sz="2000" dirty="0">
                  <a:latin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838200" y="1351439"/>
                <a:ext cx="1337097" cy="671530"/>
              </a:xfrm>
              <a:prstGeom prst="rect">
                <a:avLst/>
              </a:prstGeom>
              <a:blipFill>
                <a:blip r:embed="rId2"/>
                <a:stretch>
                  <a:fillRect b="-18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799984" y="2697243"/>
                <a:ext cx="2750625" cy="899605"/>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2000" i="1" smtClean="0">
                              <a:latin typeface="Cambria Math" panose="02040503050406030204" pitchFamily="18" charset="0"/>
                            </a:rPr>
                          </m:ctrlPr>
                        </m:naryPr>
                        <m:sub/>
                        <m:sup/>
                        <m:e>
                          <m:acc>
                            <m:accPr>
                              <m:chr m:val="⃗"/>
                              <m:ctrlPr>
                                <a:rPr lang="en-US" altLang="zh-TW" sz="2000" i="1">
                                  <a:latin typeface="Cambria Math" panose="02040503050406030204" pitchFamily="18" charset="0"/>
                                  <a:ea typeface="Cambria Math"/>
                                </a:rPr>
                              </m:ctrlPr>
                            </m:accPr>
                            <m:e>
                              <m:r>
                                <a:rPr lang="en-US" altLang="zh-TW" sz="2000" i="1">
                                  <a:latin typeface="Cambria Math"/>
                                  <a:ea typeface="Cambria Math"/>
                                </a:rPr>
                                <m:t>𝐸</m:t>
                              </m:r>
                            </m:e>
                          </m:acc>
                          <m:r>
                            <a:rPr lang="en-US" altLang="zh-TW" sz="2000" i="1">
                              <a:latin typeface="Cambria Math"/>
                              <a:ea typeface="Cambria Math"/>
                            </a:rPr>
                            <m:t>∙</m:t>
                          </m:r>
                          <m:r>
                            <a:rPr lang="en-US" altLang="zh-TW" sz="2000" i="1">
                              <a:latin typeface="Cambria Math"/>
                              <a:ea typeface="Cambria Math"/>
                            </a:rPr>
                            <m:t>𝑑</m:t>
                          </m:r>
                          <m:acc>
                            <m:accPr>
                              <m:chr m:val="⃗"/>
                              <m:ctrlPr>
                                <a:rPr lang="en-US" altLang="zh-TW" sz="2000" i="1">
                                  <a:latin typeface="Cambria Math" panose="02040503050406030204" pitchFamily="18" charset="0"/>
                                  <a:ea typeface="Cambria Math"/>
                                </a:rPr>
                              </m:ctrlPr>
                            </m:accPr>
                            <m:e>
                              <m:r>
                                <a:rPr lang="en-US" altLang="zh-TW" sz="2000" b="0" i="1" smtClean="0">
                                  <a:latin typeface="Cambria Math" panose="02040503050406030204" pitchFamily="18" charset="0"/>
                                  <a:ea typeface="Cambria Math"/>
                                </a:rPr>
                                <m:t>𝑎</m:t>
                              </m:r>
                            </m:e>
                          </m:acc>
                        </m:e>
                      </m:nary>
                      <m:r>
                        <a:rPr lang="en-US" altLang="zh-TW" sz="2000" b="0" i="1" smtClean="0">
                          <a:latin typeface="Cambria Math"/>
                          <a:ea typeface="Cambria Math"/>
                        </a:rPr>
                        <m:t>=</m:t>
                      </m:r>
                      <m:nary>
                        <m:naryPr>
                          <m:limLoc m:val="undOvr"/>
                          <m:subHide m:val="on"/>
                          <m:supHide m:val="on"/>
                          <m:ctrlPr>
                            <a:rPr lang="en-US" altLang="zh-TW" sz="2000" i="1">
                              <a:latin typeface="Cambria Math" panose="02040503050406030204" pitchFamily="18" charset="0"/>
                              <a:ea typeface="Cambria Math"/>
                            </a:rPr>
                          </m:ctrlPr>
                        </m:naryPr>
                        <m:sub/>
                        <m:sup/>
                        <m:e>
                          <m:d>
                            <m:dPr>
                              <m:ctrlPr>
                                <a:rPr lang="en-US" altLang="zh-TW" sz="2000" i="1">
                                  <a:latin typeface="Cambria Math" panose="02040503050406030204" pitchFamily="18" charset="0"/>
                                  <a:ea typeface="Cambria Math"/>
                                </a:rPr>
                              </m:ctrlPr>
                            </m:dPr>
                            <m:e>
                              <m:acc>
                                <m:accPr>
                                  <m:chr m:val="⃗"/>
                                  <m:ctrlPr>
                                    <a:rPr lang="en-US" altLang="zh-TW" sz="2000" i="1">
                                      <a:latin typeface="Cambria Math" panose="02040503050406030204" pitchFamily="18" charset="0"/>
                                      <a:ea typeface="Cambria Math"/>
                                    </a:rPr>
                                  </m:ctrlPr>
                                </m:accPr>
                                <m:e>
                                  <m:r>
                                    <a:rPr lang="en-US" altLang="zh-TW" sz="2000" i="1">
                                      <a:latin typeface="Cambria Math"/>
                                      <a:ea typeface="Cambria Math"/>
                                    </a:rPr>
                                    <m:t>𝛻</m:t>
                                  </m:r>
                                </m:e>
                              </m:acc>
                              <m:r>
                                <a:rPr lang="en-US" altLang="zh-TW" sz="2000" i="1">
                                  <a:latin typeface="Cambria Math"/>
                                  <a:ea typeface="Cambria Math"/>
                                </a:rPr>
                                <m:t>∙</m:t>
                              </m:r>
                              <m:acc>
                                <m:accPr>
                                  <m:chr m:val="⃗"/>
                                  <m:ctrlPr>
                                    <a:rPr lang="en-US" altLang="zh-TW" sz="2000" i="1">
                                      <a:latin typeface="Cambria Math" panose="02040503050406030204" pitchFamily="18" charset="0"/>
                                      <a:ea typeface="Cambria Math"/>
                                    </a:rPr>
                                  </m:ctrlPr>
                                </m:accPr>
                                <m:e>
                                  <m:r>
                                    <a:rPr lang="en-US" altLang="zh-TW" sz="2000" i="1">
                                      <a:latin typeface="Cambria Math"/>
                                      <a:ea typeface="Cambria Math"/>
                                    </a:rPr>
                                    <m:t>𝐸</m:t>
                                  </m:r>
                                </m:e>
                              </m:acc>
                            </m:e>
                          </m:d>
                          <m:r>
                            <a:rPr lang="en-US" altLang="zh-TW" sz="2000" i="1">
                              <a:latin typeface="Cambria Math"/>
                              <a:ea typeface="Cambria Math"/>
                            </a:rPr>
                            <m:t>𝑑</m:t>
                          </m:r>
                          <m:r>
                            <a:rPr lang="en-US" altLang="zh-TW" sz="2000" b="0" i="1" smtClean="0">
                              <a:latin typeface="Cambria Math" panose="02040503050406030204" pitchFamily="18" charset="0"/>
                              <a:ea typeface="Cambria Math"/>
                            </a:rPr>
                            <m:t>𝑣</m:t>
                          </m:r>
                        </m:e>
                      </m:nary>
                    </m:oMath>
                  </m:oMathPara>
                </a14:m>
                <a:endParaRPr lang="zh-TW" altLang="en-US" sz="2000" dirty="0">
                  <a:latin typeface="Times New Roman" panose="02020603050405020304" pitchFamily="18" charset="0"/>
                </a:endParaRPr>
              </a:p>
            </p:txBody>
          </p:sp>
        </mc:Choice>
        <mc:Fallback xmlns="">
          <p:sp>
            <p:nvSpPr>
              <p:cNvPr id="10" name="文字方塊 9"/>
              <p:cNvSpPr txBox="1">
                <a:spLocks noRot="1" noChangeAspect="1" noMove="1" noResize="1" noEditPoints="1" noAdjustHandles="1" noChangeArrowheads="1" noChangeShapeType="1" noTextEdit="1"/>
              </p:cNvSpPr>
              <p:nvPr/>
            </p:nvSpPr>
            <p:spPr>
              <a:xfrm>
                <a:off x="799984" y="2697243"/>
                <a:ext cx="2750625" cy="899605"/>
              </a:xfrm>
              <a:prstGeom prst="rect">
                <a:avLst/>
              </a:prstGeom>
              <a:blipFill>
                <a:blip r:embed="rId3"/>
                <a:stretch>
                  <a:fillRect l="-34404" t="-133333" b="-18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799984" y="4321803"/>
                <a:ext cx="3137141" cy="899605"/>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2000" i="1" smtClean="0">
                              <a:latin typeface="Cambria Math" panose="02040503050406030204" pitchFamily="18" charset="0"/>
                            </a:rPr>
                          </m:ctrlPr>
                        </m:naryPr>
                        <m:sub/>
                        <m:sup/>
                        <m:e>
                          <m:acc>
                            <m:accPr>
                              <m:chr m:val="⃗"/>
                              <m:ctrlPr>
                                <a:rPr lang="en-US" altLang="zh-TW" sz="2000" i="1">
                                  <a:latin typeface="Cambria Math" panose="02040503050406030204" pitchFamily="18" charset="0"/>
                                  <a:ea typeface="Cambria Math"/>
                                </a:rPr>
                              </m:ctrlPr>
                            </m:accPr>
                            <m:e>
                              <m:r>
                                <a:rPr lang="en-US" altLang="zh-TW" sz="2000" i="1">
                                  <a:latin typeface="Cambria Math"/>
                                  <a:ea typeface="Cambria Math"/>
                                </a:rPr>
                                <m:t>𝐸</m:t>
                              </m:r>
                            </m:e>
                          </m:acc>
                          <m:r>
                            <a:rPr lang="en-US" altLang="zh-TW" sz="2000" i="1">
                              <a:latin typeface="Cambria Math"/>
                              <a:ea typeface="Cambria Math"/>
                            </a:rPr>
                            <m:t>∙</m:t>
                          </m:r>
                          <m:r>
                            <a:rPr lang="en-US" altLang="zh-TW" sz="2000" i="1">
                              <a:latin typeface="Cambria Math"/>
                              <a:ea typeface="Cambria Math"/>
                            </a:rPr>
                            <m:t>𝑑</m:t>
                          </m:r>
                          <m:acc>
                            <m:accPr>
                              <m:chr m:val="⃗"/>
                              <m:ctrlPr>
                                <a:rPr lang="en-US" altLang="zh-TW" sz="2000" i="1">
                                  <a:latin typeface="Cambria Math" panose="02040503050406030204" pitchFamily="18" charset="0"/>
                                  <a:ea typeface="Cambria Math"/>
                                </a:rPr>
                              </m:ctrlPr>
                            </m:accPr>
                            <m:e>
                              <m:r>
                                <a:rPr lang="en-US" altLang="zh-TW" sz="2000" b="0" i="1" smtClean="0">
                                  <a:latin typeface="Cambria Math" panose="02040503050406030204" pitchFamily="18" charset="0"/>
                                  <a:ea typeface="Cambria Math"/>
                                </a:rPr>
                                <m:t>𝑎</m:t>
                              </m:r>
                            </m:e>
                          </m:acc>
                        </m:e>
                      </m:nary>
                      <m:r>
                        <a:rPr lang="en-US" altLang="zh-TW" sz="2000" b="0" i="1" smtClean="0">
                          <a:latin typeface="Cambria Math"/>
                          <a:ea typeface="Cambria Math"/>
                        </a:rPr>
                        <m:t>=</m:t>
                      </m:r>
                      <m:nary>
                        <m:naryPr>
                          <m:limLoc m:val="undOvr"/>
                          <m:subHide m:val="on"/>
                          <m:supHide m:val="on"/>
                          <m:ctrlPr>
                            <a:rPr lang="en-US" altLang="zh-TW" sz="2000" i="1">
                              <a:latin typeface="Cambria Math" panose="02040503050406030204" pitchFamily="18" charset="0"/>
                              <a:ea typeface="Cambria Math"/>
                            </a:rPr>
                          </m:ctrlPr>
                        </m:naryPr>
                        <m:sub/>
                        <m:sup/>
                        <m:e>
                          <m:d>
                            <m:dPr>
                              <m:ctrlPr>
                                <a:rPr lang="en-US" altLang="zh-TW" sz="2000" i="1">
                                  <a:latin typeface="Cambria Math" panose="02040503050406030204" pitchFamily="18" charset="0"/>
                                  <a:ea typeface="Cambria Math"/>
                                </a:rPr>
                              </m:ctrlPr>
                            </m:dPr>
                            <m:e>
                              <m:f>
                                <m:fPr>
                                  <m:ctrlPr>
                                    <a:rPr lang="en-US" altLang="zh-TW" sz="2000" i="1">
                                      <a:latin typeface="Cambria Math" panose="02040503050406030204" pitchFamily="18" charset="0"/>
                                    </a:rPr>
                                  </m:ctrlPr>
                                </m:fPr>
                                <m:num>
                                  <m:r>
                                    <a:rPr lang="zh-TW" altLang="en-US" sz="2000" i="1">
                                      <a:latin typeface="Cambria Math"/>
                                    </a:rPr>
                                    <m:t>𝜌</m:t>
                                  </m:r>
                                </m:num>
                                <m:den>
                                  <m:sSub>
                                    <m:sSubPr>
                                      <m:ctrlPr>
                                        <a:rPr lang="en-US" altLang="zh-TW" sz="2000" i="1">
                                          <a:latin typeface="Cambria Math" panose="02040503050406030204" pitchFamily="18" charset="0"/>
                                        </a:rPr>
                                      </m:ctrlPr>
                                    </m:sSubPr>
                                    <m:e>
                                      <m:r>
                                        <a:rPr lang="zh-TW" altLang="en-US" sz="2000" i="1">
                                          <a:latin typeface="Cambria Math"/>
                                        </a:rPr>
                                        <m:t>𝜀</m:t>
                                      </m:r>
                                    </m:e>
                                    <m:sub>
                                      <m:r>
                                        <a:rPr lang="en-US" altLang="zh-TW" sz="2000" i="1">
                                          <a:latin typeface="Cambria Math"/>
                                        </a:rPr>
                                        <m:t>0</m:t>
                                      </m:r>
                                    </m:sub>
                                  </m:sSub>
                                </m:den>
                              </m:f>
                            </m:e>
                          </m:d>
                          <m:r>
                            <a:rPr lang="en-US" altLang="zh-TW" sz="2000" i="1">
                              <a:latin typeface="Cambria Math"/>
                              <a:ea typeface="Cambria Math"/>
                            </a:rPr>
                            <m:t>𝑑</m:t>
                          </m:r>
                          <m:r>
                            <a:rPr lang="en-US" altLang="zh-TW" sz="2000" b="0" i="1" smtClean="0">
                              <a:latin typeface="Cambria Math" panose="02040503050406030204" pitchFamily="18" charset="0"/>
                              <a:ea typeface="Cambria Math"/>
                            </a:rPr>
                            <m:t>𝑣</m:t>
                          </m:r>
                        </m:e>
                      </m:nary>
                      <m:r>
                        <a:rPr lang="en-US" altLang="zh-TW" sz="2000" b="0" i="1" smtClean="0">
                          <a:latin typeface="Cambria Math"/>
                          <a:ea typeface="Cambria Math"/>
                        </a:rPr>
                        <m:t>=</m:t>
                      </m:r>
                      <m:f>
                        <m:fPr>
                          <m:ctrlPr>
                            <a:rPr lang="en-US" altLang="zh-TW" sz="2000" i="1">
                              <a:latin typeface="Cambria Math" panose="02040503050406030204" pitchFamily="18" charset="0"/>
                            </a:rPr>
                          </m:ctrlPr>
                        </m:fPr>
                        <m:num>
                          <m:r>
                            <a:rPr lang="en-US" altLang="zh-TW" sz="2000" b="0" i="1" smtClean="0">
                              <a:latin typeface="Cambria Math"/>
                            </a:rPr>
                            <m:t>𝑞</m:t>
                          </m:r>
                        </m:num>
                        <m:den>
                          <m:sSub>
                            <m:sSubPr>
                              <m:ctrlPr>
                                <a:rPr lang="en-US" altLang="zh-TW" sz="2000" i="1">
                                  <a:latin typeface="Cambria Math" panose="02040503050406030204" pitchFamily="18" charset="0"/>
                                </a:rPr>
                              </m:ctrlPr>
                            </m:sSubPr>
                            <m:e>
                              <m:r>
                                <a:rPr lang="zh-TW" altLang="en-US" sz="2000" i="1">
                                  <a:latin typeface="Cambria Math"/>
                                </a:rPr>
                                <m:t>𝜀</m:t>
                              </m:r>
                            </m:e>
                            <m:sub>
                              <m:r>
                                <a:rPr lang="en-US" altLang="zh-TW" sz="2000" i="1">
                                  <a:latin typeface="Cambria Math"/>
                                </a:rPr>
                                <m:t>0</m:t>
                              </m:r>
                            </m:sub>
                          </m:sSub>
                        </m:den>
                      </m:f>
                    </m:oMath>
                  </m:oMathPara>
                </a14:m>
                <a:endParaRPr lang="zh-TW" altLang="en-US" sz="2000" dirty="0">
                  <a:latin typeface="Times New Roman" panose="02020603050405020304" pitchFamily="18" charset="0"/>
                </a:endParaRPr>
              </a:p>
            </p:txBody>
          </p:sp>
        </mc:Choice>
        <mc:Fallback xmlns="">
          <p:sp>
            <p:nvSpPr>
              <p:cNvPr id="11" name="文字方塊 10"/>
              <p:cNvSpPr txBox="1">
                <a:spLocks noRot="1" noChangeAspect="1" noMove="1" noResize="1" noEditPoints="1" noAdjustHandles="1" noChangeArrowheads="1" noChangeShapeType="1" noTextEdit="1"/>
              </p:cNvSpPr>
              <p:nvPr/>
            </p:nvSpPr>
            <p:spPr>
              <a:xfrm>
                <a:off x="799984" y="4321803"/>
                <a:ext cx="3137141" cy="899605"/>
              </a:xfrm>
              <a:prstGeom prst="rect">
                <a:avLst/>
              </a:prstGeom>
              <a:blipFill>
                <a:blip r:embed="rId4"/>
                <a:stretch>
                  <a:fillRect l="-30120" t="-133333" b="-18750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22F95F4C-B6A9-0B12-CD0C-75A51D415A21}"/>
              </a:ext>
            </a:extLst>
          </p:cNvPr>
          <p:cNvSpPr txBox="1"/>
          <p:nvPr/>
        </p:nvSpPr>
        <p:spPr>
          <a:xfrm>
            <a:off x="744896" y="850398"/>
            <a:ext cx="7467599" cy="400110"/>
          </a:xfrm>
          <a:prstGeom prst="rect">
            <a:avLst/>
          </a:prstGeom>
          <a:noFill/>
        </p:spPr>
        <p:txBody>
          <a:bodyPr wrap="square" rtlCol="0">
            <a:spAutoFit/>
          </a:bodyPr>
          <a:lstStyle/>
          <a:p>
            <a:pPr algn="l"/>
            <a:r>
              <a:rPr lang="en-US" sz="2000" dirty="0">
                <a:latin typeface="Times New Roman" panose="02020603050405020304" pitchFamily="18" charset="0"/>
              </a:rPr>
              <a:t>In reverse, take the differential formulation of Gauss’s law. </a:t>
            </a:r>
          </a:p>
        </p:txBody>
      </p:sp>
      <p:sp>
        <p:nvSpPr>
          <p:cNvPr id="4" name="TextBox 3">
            <a:extLst>
              <a:ext uri="{FF2B5EF4-FFF2-40B4-BE49-F238E27FC236}">
                <a16:creationId xmlns:a16="http://schemas.microsoft.com/office/drawing/2014/main" id="{E36F2D20-E144-11AF-850B-796FAB53C5C4}"/>
              </a:ext>
            </a:extLst>
          </p:cNvPr>
          <p:cNvSpPr txBox="1"/>
          <p:nvPr/>
        </p:nvSpPr>
        <p:spPr>
          <a:xfrm>
            <a:off x="744896" y="2222000"/>
            <a:ext cx="8018104" cy="400110"/>
          </a:xfrm>
          <a:prstGeom prst="rect">
            <a:avLst/>
          </a:prstGeom>
          <a:noFill/>
        </p:spPr>
        <p:txBody>
          <a:bodyPr wrap="square">
            <a:spAutoFit/>
          </a:bodyPr>
          <a:lstStyle/>
          <a:p>
            <a:r>
              <a:rPr lang="en-US" altLang="zh-TW" sz="2000" dirty="0">
                <a:latin typeface="Times New Roman" panose="02020603050405020304" pitchFamily="18" charset="0"/>
              </a:rPr>
              <a:t>Plug it into the divergence Theorem:</a:t>
            </a:r>
          </a:p>
        </p:txBody>
      </p:sp>
      <p:sp>
        <p:nvSpPr>
          <p:cNvPr id="5" name="TextBox 4">
            <a:extLst>
              <a:ext uri="{FF2B5EF4-FFF2-40B4-BE49-F238E27FC236}">
                <a16:creationId xmlns:a16="http://schemas.microsoft.com/office/drawing/2014/main" id="{F9452722-0124-E9C6-E256-87E63469E142}"/>
              </a:ext>
            </a:extLst>
          </p:cNvPr>
          <p:cNvSpPr txBox="1"/>
          <p:nvPr/>
        </p:nvSpPr>
        <p:spPr>
          <a:xfrm>
            <a:off x="799984" y="3835781"/>
            <a:ext cx="6868551" cy="400110"/>
          </a:xfrm>
          <a:prstGeom prst="rect">
            <a:avLst/>
          </a:prstGeom>
          <a:noFill/>
        </p:spPr>
        <p:txBody>
          <a:bodyPr wrap="square" rtlCol="0">
            <a:spAutoFit/>
          </a:bodyPr>
          <a:lstStyle/>
          <a:p>
            <a:pPr algn="l"/>
            <a:r>
              <a:rPr lang="en-US" sz="2000" dirty="0">
                <a:latin typeface="Times New Roman" panose="02020603050405020304" pitchFamily="18" charset="0"/>
              </a:rPr>
              <a:t>We get the integral formulation of Gauss’s law. </a:t>
            </a:r>
          </a:p>
        </p:txBody>
      </p:sp>
      <p:sp>
        <p:nvSpPr>
          <p:cNvPr id="6" name="TextBox 5">
            <a:extLst>
              <a:ext uri="{FF2B5EF4-FFF2-40B4-BE49-F238E27FC236}">
                <a16:creationId xmlns:a16="http://schemas.microsoft.com/office/drawing/2014/main" id="{1D5C289A-2E93-0DA6-3603-F0E010B60253}"/>
              </a:ext>
            </a:extLst>
          </p:cNvPr>
          <p:cNvSpPr txBox="1"/>
          <p:nvPr/>
        </p:nvSpPr>
        <p:spPr>
          <a:xfrm>
            <a:off x="744896" y="5506561"/>
            <a:ext cx="8915400" cy="400110"/>
          </a:xfrm>
          <a:prstGeom prst="rect">
            <a:avLst/>
          </a:prstGeom>
          <a:noFill/>
        </p:spPr>
        <p:txBody>
          <a:bodyPr wrap="square" rtlCol="0">
            <a:spAutoFit/>
          </a:bodyPr>
          <a:lstStyle/>
          <a:p>
            <a:pPr algn="l"/>
            <a:r>
              <a:rPr lang="en-US" sz="2000" dirty="0">
                <a:solidFill>
                  <a:srgbClr val="FF0000"/>
                </a:solidFill>
                <a:latin typeface="Times New Roman" panose="02020603050405020304" pitchFamily="18" charset="0"/>
              </a:rPr>
              <a:t>Integral formulation of Gauss’s law is equivalent to differential formulation.</a:t>
            </a:r>
          </a:p>
        </p:txBody>
      </p:sp>
    </p:spTree>
    <p:extLst>
      <p:ext uri="{BB962C8B-B14F-4D97-AF65-F5344CB8AC3E}">
        <p14:creationId xmlns:p14="http://schemas.microsoft.com/office/powerpoint/2010/main" val="143511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 grpId="0"/>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文字方塊 5"/>
          <p:cNvSpPr txBox="1">
            <a:spLocks noChangeArrowheads="1"/>
          </p:cNvSpPr>
          <p:nvPr/>
        </p:nvSpPr>
        <p:spPr bwMode="auto">
          <a:xfrm>
            <a:off x="3352800" y="892513"/>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solidFill>
                  <a:srgbClr val="FF0000"/>
                </a:solidFill>
              </a:rPr>
              <a:t>Maxwell Equations</a:t>
            </a:r>
            <a:endParaRPr lang="zh-TW" altLang="en-US" sz="2000" dirty="0">
              <a:solidFill>
                <a:srgbClr val="FF0000"/>
              </a:solidFill>
            </a:endParaRPr>
          </a:p>
        </p:txBody>
      </p:sp>
      <mc:AlternateContent xmlns:mc="http://schemas.openxmlformats.org/markup-compatibility/2006" xmlns:a14="http://schemas.microsoft.com/office/drawing/2010/main">
        <mc:Choice Requires="a14">
          <p:sp>
            <p:nvSpPr>
              <p:cNvPr id="14" name="文字方塊 13"/>
              <p:cNvSpPr txBox="1"/>
              <p:nvPr/>
            </p:nvSpPr>
            <p:spPr>
              <a:xfrm>
                <a:off x="806624" y="4144740"/>
                <a:ext cx="2207463" cy="899605"/>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2000" i="1" smtClean="0">
                              <a:latin typeface="Cambria Math" panose="02040503050406030204" pitchFamily="18" charset="0"/>
                            </a:rPr>
                          </m:ctrlPr>
                        </m:naryPr>
                        <m:sub/>
                        <m:sup/>
                        <m:e>
                          <m:acc>
                            <m:accPr>
                              <m:chr m:val="⃗"/>
                              <m:ctrlPr>
                                <a:rPr lang="en-US" altLang="zh-TW" sz="2000" i="1" smtClean="0">
                                  <a:latin typeface="Cambria Math" panose="02040503050406030204" pitchFamily="18" charset="0"/>
                                </a:rPr>
                              </m:ctrlPr>
                            </m:accPr>
                            <m:e>
                              <m:r>
                                <a:rPr lang="en-US" altLang="zh-TW" sz="2000" b="0" i="1" smtClean="0">
                                  <a:latin typeface="Cambria Math"/>
                                </a:rPr>
                                <m:t>𝐸</m:t>
                              </m:r>
                            </m:e>
                          </m:acc>
                          <m:r>
                            <m:rPr>
                              <m:brk/>
                            </m:rPr>
                            <a:rPr lang="en-US" altLang="zh-TW" sz="2000" i="1" smtClean="0">
                              <a:latin typeface="Cambria Math"/>
                              <a:ea typeface="Cambria Math"/>
                            </a:rPr>
                            <m:t>∙</m:t>
                          </m:r>
                          <m:r>
                            <a:rPr lang="en-US" altLang="zh-TW" sz="2000" b="0" i="1" smtClean="0">
                              <a:latin typeface="Cambria Math"/>
                              <a:ea typeface="Cambria Math"/>
                            </a:rPr>
                            <m:t>𝑑</m:t>
                          </m:r>
                          <m:acc>
                            <m:accPr>
                              <m:chr m:val="⃗"/>
                              <m:ctrlPr>
                                <a:rPr lang="en-US" altLang="zh-TW" sz="2000" b="0" i="1" smtClean="0">
                                  <a:latin typeface="Cambria Math" panose="02040503050406030204" pitchFamily="18" charset="0"/>
                                  <a:ea typeface="Cambria Math"/>
                                </a:rPr>
                              </m:ctrlPr>
                            </m:accPr>
                            <m:e>
                              <m:r>
                                <a:rPr lang="en-US" altLang="zh-TW" sz="2000" b="0" i="1" smtClean="0">
                                  <a:latin typeface="Cambria Math" panose="02040503050406030204" pitchFamily="18" charset="0"/>
                                  <a:ea typeface="Cambria Math"/>
                                </a:rPr>
                                <m:t>𝑠</m:t>
                              </m:r>
                            </m:e>
                          </m:acc>
                        </m:e>
                      </m:nary>
                      <m:r>
                        <a:rPr lang="en-US" altLang="zh-TW" sz="2000" b="0" i="1" smtClean="0">
                          <a:latin typeface="Cambria Math"/>
                        </a:rPr>
                        <m:t>=−</m:t>
                      </m:r>
                      <m:f>
                        <m:fPr>
                          <m:ctrlPr>
                            <a:rPr lang="en-US" altLang="zh-TW" sz="2000" b="0" i="1" smtClean="0">
                              <a:latin typeface="Cambria Math" panose="02040503050406030204" pitchFamily="18" charset="0"/>
                            </a:rPr>
                          </m:ctrlPr>
                        </m:fPr>
                        <m:num>
                          <m:r>
                            <a:rPr lang="en-US" altLang="zh-TW" sz="2000" b="0" i="1" smtClean="0">
                              <a:latin typeface="Cambria Math"/>
                            </a:rPr>
                            <m:t>𝑑</m:t>
                          </m:r>
                          <m:sSub>
                            <m:sSubPr>
                              <m:ctrlPr>
                                <a:rPr lang="en-US" altLang="zh-TW" sz="2000" b="0" i="1" smtClean="0">
                                  <a:latin typeface="Cambria Math" panose="02040503050406030204" pitchFamily="18" charset="0"/>
                                </a:rPr>
                              </m:ctrlPr>
                            </m:sSubPr>
                            <m:e>
                              <m:r>
                                <m:rPr>
                                  <m:sty m:val="p"/>
                                </m:rPr>
                                <a:rPr lang="el-GR" altLang="zh-TW" sz="2000" b="0" i="1" smtClean="0">
                                  <a:latin typeface="Cambria Math"/>
                                  <a:ea typeface="Cambria Math"/>
                                </a:rPr>
                                <m:t>Φ</m:t>
                              </m:r>
                            </m:e>
                            <m:sub>
                              <m:r>
                                <a:rPr lang="en-US" altLang="zh-TW" sz="2000" b="0" i="1" smtClean="0">
                                  <a:latin typeface="Cambria Math"/>
                                </a:rPr>
                                <m:t>𝐵</m:t>
                              </m:r>
                            </m:sub>
                          </m:sSub>
                        </m:num>
                        <m:den>
                          <m:r>
                            <a:rPr lang="en-US" altLang="zh-TW" sz="2000" b="0" i="1" smtClean="0">
                              <a:latin typeface="Cambria Math"/>
                            </a:rPr>
                            <m:t>𝑑𝑡</m:t>
                          </m:r>
                        </m:den>
                      </m:f>
                    </m:oMath>
                  </m:oMathPara>
                </a14:m>
                <a:endParaRPr lang="zh-TW" altLang="en-US" sz="2000" dirty="0">
                  <a:latin typeface="Times New Roman" panose="02020603050405020304" pitchFamily="18" charset="0"/>
                </a:endParaRPr>
              </a:p>
            </p:txBody>
          </p:sp>
        </mc:Choice>
        <mc:Fallback xmlns="">
          <p:sp>
            <p:nvSpPr>
              <p:cNvPr id="14" name="文字方塊 13"/>
              <p:cNvSpPr txBox="1">
                <a:spLocks noRot="1" noChangeAspect="1" noMove="1" noResize="1" noEditPoints="1" noAdjustHandles="1" noChangeArrowheads="1" noChangeShapeType="1" noTextEdit="1"/>
              </p:cNvSpPr>
              <p:nvPr/>
            </p:nvSpPr>
            <p:spPr>
              <a:xfrm>
                <a:off x="806624" y="4144740"/>
                <a:ext cx="2207463" cy="899605"/>
              </a:xfrm>
              <a:prstGeom prst="rect">
                <a:avLst/>
              </a:prstGeom>
              <a:blipFill>
                <a:blip r:embed="rId2"/>
                <a:stretch>
                  <a:fillRect l="-42857" t="-135211" b="-1915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809576" y="5152852"/>
                <a:ext cx="3277500" cy="899605"/>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2000" i="1" smtClean="0">
                              <a:latin typeface="Cambria Math" panose="02040503050406030204" pitchFamily="18" charset="0"/>
                            </a:rPr>
                          </m:ctrlPr>
                        </m:naryPr>
                        <m:sub/>
                        <m:sup/>
                        <m:e>
                          <m:acc>
                            <m:accPr>
                              <m:chr m:val="⃗"/>
                              <m:ctrlPr>
                                <a:rPr lang="en-US" altLang="zh-TW" sz="2000" i="1" smtClean="0">
                                  <a:latin typeface="Cambria Math" panose="02040503050406030204" pitchFamily="18" charset="0"/>
                                </a:rPr>
                              </m:ctrlPr>
                            </m:accPr>
                            <m:e>
                              <m:r>
                                <a:rPr lang="en-US" altLang="zh-TW" sz="2000" b="0" i="1" smtClean="0">
                                  <a:latin typeface="Cambria Math"/>
                                </a:rPr>
                                <m:t>𝐵</m:t>
                              </m:r>
                            </m:e>
                          </m:acc>
                          <m:r>
                            <m:rPr>
                              <m:brk/>
                            </m:rPr>
                            <a:rPr lang="en-US" altLang="zh-TW" sz="2000" i="1" smtClean="0">
                              <a:latin typeface="Cambria Math"/>
                              <a:ea typeface="Cambria Math"/>
                            </a:rPr>
                            <m:t>∙</m:t>
                          </m:r>
                          <m:r>
                            <a:rPr lang="en-US" altLang="zh-TW" sz="2000" b="0" i="1" smtClean="0">
                              <a:latin typeface="Cambria Math"/>
                              <a:ea typeface="Cambria Math"/>
                            </a:rPr>
                            <m:t>𝑑</m:t>
                          </m:r>
                          <m:acc>
                            <m:accPr>
                              <m:chr m:val="⃗"/>
                              <m:ctrlPr>
                                <a:rPr lang="en-US" altLang="zh-TW" sz="2000" b="0" i="1" smtClean="0">
                                  <a:latin typeface="Cambria Math" panose="02040503050406030204" pitchFamily="18" charset="0"/>
                                  <a:ea typeface="Cambria Math"/>
                                </a:rPr>
                              </m:ctrlPr>
                            </m:accPr>
                            <m:e>
                              <m:r>
                                <a:rPr lang="en-US" altLang="zh-TW" sz="2000" b="0" i="1" smtClean="0">
                                  <a:latin typeface="Cambria Math" panose="02040503050406030204" pitchFamily="18" charset="0"/>
                                  <a:ea typeface="Cambria Math"/>
                                </a:rPr>
                                <m:t>𝑠</m:t>
                              </m:r>
                            </m:e>
                          </m:acc>
                        </m:e>
                      </m:nary>
                      <m:r>
                        <a:rPr lang="en-US" altLang="zh-TW" sz="2000" b="0" i="1" smtClean="0">
                          <a:latin typeface="Cambria Math"/>
                        </a:rPr>
                        <m:t>=</m:t>
                      </m:r>
                      <m:sSub>
                        <m:sSubPr>
                          <m:ctrlPr>
                            <a:rPr lang="en-US" altLang="zh-TW" sz="2000" b="0" i="1" smtClean="0">
                              <a:latin typeface="Cambria Math" panose="02040503050406030204" pitchFamily="18" charset="0"/>
                            </a:rPr>
                          </m:ctrlPr>
                        </m:sSubPr>
                        <m:e>
                          <m:r>
                            <a:rPr lang="zh-TW" altLang="en-US" sz="2000" b="0" i="1" smtClean="0">
                              <a:latin typeface="Cambria Math"/>
                            </a:rPr>
                            <m:t>𝜇</m:t>
                          </m:r>
                        </m:e>
                        <m:sub>
                          <m:r>
                            <a:rPr lang="en-US" altLang="zh-TW" sz="2000" b="0" i="1" smtClean="0">
                              <a:latin typeface="Cambria Math"/>
                            </a:rPr>
                            <m:t>0</m:t>
                          </m:r>
                        </m:sub>
                      </m:sSub>
                      <m:r>
                        <a:rPr lang="en-US" altLang="zh-TW" sz="2000" b="0" i="1" smtClean="0">
                          <a:latin typeface="Cambria Math"/>
                        </a:rPr>
                        <m:t>𝑖</m:t>
                      </m:r>
                      <m:r>
                        <a:rPr lang="en-US" altLang="zh-TW" sz="2000" b="0" i="1" smtClean="0">
                          <a:latin typeface="Cambria Math"/>
                        </a:rPr>
                        <m:t>+</m:t>
                      </m:r>
                      <m:sSub>
                        <m:sSubPr>
                          <m:ctrlPr>
                            <a:rPr lang="en-US" altLang="zh-TW" sz="2000" i="1">
                              <a:latin typeface="Cambria Math" panose="02040503050406030204" pitchFamily="18" charset="0"/>
                            </a:rPr>
                          </m:ctrlPr>
                        </m:sSubPr>
                        <m:e>
                          <m:r>
                            <a:rPr lang="zh-TW" altLang="en-US" sz="2000" i="1">
                              <a:latin typeface="Cambria Math"/>
                            </a:rPr>
                            <m:t>𝜇</m:t>
                          </m:r>
                        </m:e>
                        <m:sub>
                          <m:r>
                            <a:rPr lang="en-US" altLang="zh-TW" sz="2000" i="1">
                              <a:latin typeface="Cambria Math"/>
                            </a:rPr>
                            <m:t>0</m:t>
                          </m:r>
                        </m:sub>
                      </m:sSub>
                      <m:sSub>
                        <m:sSubPr>
                          <m:ctrlPr>
                            <a:rPr lang="en-US" altLang="zh-TW" sz="2000" i="1">
                              <a:latin typeface="Cambria Math" panose="02040503050406030204" pitchFamily="18" charset="0"/>
                            </a:rPr>
                          </m:ctrlPr>
                        </m:sSubPr>
                        <m:e>
                          <m:r>
                            <a:rPr lang="zh-TW" altLang="en-US" sz="2000" i="1" smtClean="0">
                              <a:latin typeface="Cambria Math"/>
                            </a:rPr>
                            <m:t>𝜀</m:t>
                          </m:r>
                        </m:e>
                        <m:sub>
                          <m:r>
                            <a:rPr lang="en-US" altLang="zh-TW" sz="2000" i="1">
                              <a:latin typeface="Cambria Math"/>
                            </a:rPr>
                            <m:t>0</m:t>
                          </m:r>
                        </m:sub>
                      </m:sSub>
                      <m:f>
                        <m:fPr>
                          <m:ctrlPr>
                            <a:rPr lang="en-US" altLang="zh-TW" sz="2000" b="0" i="1" smtClean="0">
                              <a:latin typeface="Cambria Math" panose="02040503050406030204" pitchFamily="18" charset="0"/>
                            </a:rPr>
                          </m:ctrlPr>
                        </m:fPr>
                        <m:num>
                          <m:r>
                            <a:rPr lang="en-US" altLang="zh-TW" sz="2000" b="0" i="1" smtClean="0">
                              <a:latin typeface="Cambria Math"/>
                            </a:rPr>
                            <m:t>𝑑</m:t>
                          </m:r>
                          <m:sSub>
                            <m:sSubPr>
                              <m:ctrlPr>
                                <a:rPr lang="en-US" altLang="zh-TW" sz="2000" b="0" i="1" smtClean="0">
                                  <a:latin typeface="Cambria Math" panose="02040503050406030204" pitchFamily="18" charset="0"/>
                                </a:rPr>
                              </m:ctrlPr>
                            </m:sSubPr>
                            <m:e>
                              <m:r>
                                <m:rPr>
                                  <m:sty m:val="p"/>
                                </m:rPr>
                                <a:rPr lang="el-GR" altLang="zh-TW" sz="2000" b="0" i="1" smtClean="0">
                                  <a:latin typeface="Cambria Math"/>
                                  <a:ea typeface="Cambria Math"/>
                                </a:rPr>
                                <m:t>Φ</m:t>
                              </m:r>
                            </m:e>
                            <m:sub>
                              <m:r>
                                <a:rPr lang="en-US" altLang="zh-TW" sz="2000" b="0" i="1" smtClean="0">
                                  <a:latin typeface="Cambria Math"/>
                                </a:rPr>
                                <m:t>𝐸</m:t>
                              </m:r>
                            </m:sub>
                          </m:sSub>
                        </m:num>
                        <m:den>
                          <m:r>
                            <a:rPr lang="en-US" altLang="zh-TW" sz="2000" b="0" i="1" smtClean="0">
                              <a:latin typeface="Cambria Math"/>
                            </a:rPr>
                            <m:t>𝑑𝑡</m:t>
                          </m:r>
                        </m:den>
                      </m:f>
                    </m:oMath>
                  </m:oMathPara>
                </a14:m>
                <a:endParaRPr lang="zh-TW" altLang="en-US" sz="2000" dirty="0">
                  <a:latin typeface="Times New Roman" panose="02020603050405020304" pitchFamily="18" charset="0"/>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a:off x="809576" y="5152852"/>
                <a:ext cx="3277500" cy="899605"/>
              </a:xfrm>
              <a:prstGeom prst="rect">
                <a:avLst/>
              </a:prstGeom>
              <a:blipFill>
                <a:blip r:embed="rId3"/>
                <a:stretch>
                  <a:fillRect l="-27413" t="-131944" b="-18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802860" y="2759132"/>
                <a:ext cx="1643462" cy="899605"/>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2000" i="1" smtClean="0">
                              <a:latin typeface="Cambria Math" panose="02040503050406030204" pitchFamily="18" charset="0"/>
                            </a:rPr>
                          </m:ctrlPr>
                        </m:naryPr>
                        <m:sub/>
                        <m:sup/>
                        <m:e>
                          <m:acc>
                            <m:accPr>
                              <m:chr m:val="⃗"/>
                              <m:ctrlPr>
                                <a:rPr lang="en-US" altLang="zh-TW" sz="2000" i="1" smtClean="0">
                                  <a:latin typeface="Cambria Math" panose="02040503050406030204" pitchFamily="18" charset="0"/>
                                </a:rPr>
                              </m:ctrlPr>
                            </m:accPr>
                            <m:e>
                              <m:r>
                                <m:rPr>
                                  <m:brk/>
                                </m:rPr>
                                <a:rPr lang="en-US" altLang="zh-TW" sz="2000" b="0" i="1" smtClean="0">
                                  <a:latin typeface="Cambria Math"/>
                                </a:rPr>
                                <m:t>𝐵</m:t>
                              </m:r>
                            </m:e>
                          </m:acc>
                          <m:r>
                            <m:rPr>
                              <m:brk/>
                            </m:rPr>
                            <a:rPr lang="en-US" altLang="zh-TW" sz="2000" i="1" smtClean="0">
                              <a:latin typeface="Cambria Math"/>
                              <a:ea typeface="Cambria Math"/>
                            </a:rPr>
                            <m:t>∙</m:t>
                          </m:r>
                          <m:r>
                            <a:rPr lang="en-US" altLang="zh-TW" sz="2000" b="0" i="1" smtClean="0">
                              <a:latin typeface="Cambria Math"/>
                              <a:ea typeface="Cambria Math"/>
                            </a:rPr>
                            <m:t>𝑑</m:t>
                          </m:r>
                          <m:acc>
                            <m:accPr>
                              <m:chr m:val="⃗"/>
                              <m:ctrlPr>
                                <a:rPr lang="en-US" altLang="zh-TW" sz="2000" b="0" i="1" smtClean="0">
                                  <a:latin typeface="Cambria Math" panose="02040503050406030204" pitchFamily="18" charset="0"/>
                                  <a:ea typeface="Cambria Math"/>
                                </a:rPr>
                              </m:ctrlPr>
                            </m:accPr>
                            <m:e>
                              <m:r>
                                <a:rPr lang="en-US" altLang="zh-TW" sz="2000" b="0" i="1" smtClean="0">
                                  <a:latin typeface="Cambria Math" panose="02040503050406030204" pitchFamily="18" charset="0"/>
                                  <a:ea typeface="Cambria Math"/>
                                </a:rPr>
                                <m:t>𝑎</m:t>
                              </m:r>
                            </m:e>
                          </m:acc>
                        </m:e>
                      </m:nary>
                      <m:r>
                        <a:rPr lang="en-US" altLang="zh-TW" sz="2000" b="0" i="1" smtClean="0">
                          <a:latin typeface="Cambria Math"/>
                        </a:rPr>
                        <m:t>=0</m:t>
                      </m:r>
                    </m:oMath>
                  </m:oMathPara>
                </a14:m>
                <a:endParaRPr lang="zh-TW" altLang="en-US" sz="2000" dirty="0">
                  <a:latin typeface="Times New Roman" panose="02020603050405020304" pitchFamily="18" charset="0"/>
                </a:endParaRPr>
              </a:p>
            </p:txBody>
          </p:sp>
        </mc:Choice>
        <mc:Fallback xmlns="">
          <p:sp>
            <p:nvSpPr>
              <p:cNvPr id="16" name="文字方塊 15"/>
              <p:cNvSpPr txBox="1">
                <a:spLocks noRot="1" noChangeAspect="1" noMove="1" noResize="1" noEditPoints="1" noAdjustHandles="1" noChangeArrowheads="1" noChangeShapeType="1" noTextEdit="1"/>
              </p:cNvSpPr>
              <p:nvPr/>
            </p:nvSpPr>
            <p:spPr>
              <a:xfrm>
                <a:off x="802860" y="2759132"/>
                <a:ext cx="1643462" cy="899605"/>
              </a:xfrm>
              <a:prstGeom prst="rect">
                <a:avLst/>
              </a:prstGeom>
              <a:blipFill>
                <a:blip r:embed="rId4"/>
                <a:stretch>
                  <a:fillRect l="-58462" t="-135211" b="-1901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765029" y="1751020"/>
                <a:ext cx="1728102" cy="899605"/>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2000" i="1" smtClean="0">
                              <a:latin typeface="Cambria Math" panose="02040503050406030204" pitchFamily="18" charset="0"/>
                            </a:rPr>
                          </m:ctrlPr>
                        </m:naryPr>
                        <m:sub/>
                        <m:sup/>
                        <m:e>
                          <m:acc>
                            <m:accPr>
                              <m:chr m:val="⃗"/>
                              <m:ctrlPr>
                                <a:rPr lang="en-US" altLang="zh-TW" sz="2000" i="1" smtClean="0">
                                  <a:latin typeface="Cambria Math" panose="02040503050406030204" pitchFamily="18" charset="0"/>
                                </a:rPr>
                              </m:ctrlPr>
                            </m:accPr>
                            <m:e>
                              <m:r>
                                <m:rPr>
                                  <m:brk/>
                                </m:rPr>
                                <a:rPr lang="en-US" altLang="zh-TW" sz="2000" b="0" i="1" smtClean="0">
                                  <a:latin typeface="Cambria Math"/>
                                </a:rPr>
                                <m:t>𝐸</m:t>
                              </m:r>
                            </m:e>
                          </m:acc>
                          <m:r>
                            <m:rPr>
                              <m:brk/>
                            </m:rPr>
                            <a:rPr lang="en-US" altLang="zh-TW" sz="2000" i="1" smtClean="0">
                              <a:latin typeface="Cambria Math"/>
                              <a:ea typeface="Cambria Math"/>
                            </a:rPr>
                            <m:t>∙</m:t>
                          </m:r>
                          <m:r>
                            <a:rPr lang="en-US" altLang="zh-TW" sz="2000" b="0" i="1" smtClean="0">
                              <a:latin typeface="Cambria Math"/>
                              <a:ea typeface="Cambria Math"/>
                            </a:rPr>
                            <m:t>𝑑</m:t>
                          </m:r>
                          <m:acc>
                            <m:accPr>
                              <m:chr m:val="⃗"/>
                              <m:ctrlPr>
                                <a:rPr lang="en-US" altLang="zh-TW" sz="2000" b="0" i="1" smtClean="0">
                                  <a:latin typeface="Cambria Math" panose="02040503050406030204" pitchFamily="18" charset="0"/>
                                  <a:ea typeface="Cambria Math"/>
                                </a:rPr>
                              </m:ctrlPr>
                            </m:accPr>
                            <m:e>
                              <m:r>
                                <a:rPr lang="en-US" altLang="zh-TW" sz="2000" b="0" i="1" smtClean="0">
                                  <a:latin typeface="Cambria Math" panose="02040503050406030204" pitchFamily="18" charset="0"/>
                                  <a:ea typeface="Cambria Math"/>
                                </a:rPr>
                                <m:t>𝑎</m:t>
                              </m:r>
                            </m:e>
                          </m:acc>
                        </m:e>
                      </m:nary>
                      <m:r>
                        <a:rPr lang="en-US" altLang="zh-TW" sz="2000" b="0" i="1" smtClean="0">
                          <a:latin typeface="Cambria Math"/>
                        </a:rPr>
                        <m:t>=</m:t>
                      </m:r>
                      <m:f>
                        <m:fPr>
                          <m:ctrlPr>
                            <a:rPr lang="en-US" altLang="zh-TW" sz="2000" b="0" i="1" smtClean="0">
                              <a:latin typeface="Cambria Math" panose="02040503050406030204" pitchFamily="18" charset="0"/>
                            </a:rPr>
                          </m:ctrlPr>
                        </m:fPr>
                        <m:num>
                          <m:r>
                            <a:rPr lang="en-US" altLang="zh-TW" sz="2000" b="0" i="1" smtClean="0">
                              <a:latin typeface="Cambria Math"/>
                            </a:rPr>
                            <m:t>𝑞</m:t>
                          </m:r>
                        </m:num>
                        <m:den>
                          <m:sSub>
                            <m:sSubPr>
                              <m:ctrlPr>
                                <a:rPr lang="en-US" altLang="zh-TW" sz="2000" b="0" i="1" smtClean="0">
                                  <a:latin typeface="Cambria Math" panose="02040503050406030204" pitchFamily="18" charset="0"/>
                                </a:rPr>
                              </m:ctrlPr>
                            </m:sSubPr>
                            <m:e>
                              <m:r>
                                <a:rPr lang="zh-TW" altLang="en-US" sz="2000" b="0" i="1" smtClean="0">
                                  <a:latin typeface="Cambria Math"/>
                                </a:rPr>
                                <m:t>𝜀</m:t>
                              </m:r>
                            </m:e>
                            <m:sub>
                              <m:r>
                                <a:rPr lang="en-US" altLang="zh-TW" sz="2000" b="0" i="1" smtClean="0">
                                  <a:latin typeface="Cambria Math"/>
                                </a:rPr>
                                <m:t>0</m:t>
                              </m:r>
                            </m:sub>
                          </m:sSub>
                        </m:den>
                      </m:f>
                    </m:oMath>
                  </m:oMathPara>
                </a14:m>
                <a:endParaRPr lang="zh-TW" altLang="en-US" sz="2000" dirty="0">
                  <a:latin typeface="Times New Roman" panose="02020603050405020304" pitchFamily="18" charset="0"/>
                </a:endParaRPr>
              </a:p>
            </p:txBody>
          </p:sp>
        </mc:Choice>
        <mc:Fallback xmlns="">
          <p:sp>
            <p:nvSpPr>
              <p:cNvPr id="17" name="文字方塊 16"/>
              <p:cNvSpPr txBox="1">
                <a:spLocks noRot="1" noChangeAspect="1" noMove="1" noResize="1" noEditPoints="1" noAdjustHandles="1" noChangeArrowheads="1" noChangeShapeType="1" noTextEdit="1"/>
              </p:cNvSpPr>
              <p:nvPr/>
            </p:nvSpPr>
            <p:spPr>
              <a:xfrm>
                <a:off x="765029" y="1751020"/>
                <a:ext cx="1728102" cy="899605"/>
              </a:xfrm>
              <a:prstGeom prst="rect">
                <a:avLst/>
              </a:prstGeom>
              <a:blipFill>
                <a:blip r:embed="rId5"/>
                <a:stretch>
                  <a:fillRect l="-55474" t="-131944" b="-18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5566695" y="1853612"/>
                <a:ext cx="1337097" cy="671530"/>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000" i="1" smtClean="0">
                              <a:latin typeface="Cambria Math" panose="02040503050406030204" pitchFamily="18" charset="0"/>
                              <a:ea typeface="Cambria Math"/>
                            </a:rPr>
                          </m:ctrlPr>
                        </m:accPr>
                        <m:e>
                          <m:r>
                            <a:rPr lang="en-US" altLang="zh-TW" sz="2000" i="1">
                              <a:latin typeface="Cambria Math"/>
                              <a:ea typeface="Cambria Math"/>
                            </a:rPr>
                            <m:t>𝛻</m:t>
                          </m:r>
                        </m:e>
                      </m:acc>
                      <m:r>
                        <a:rPr lang="en-US" altLang="zh-TW" sz="2000" i="1">
                          <a:latin typeface="Cambria Math"/>
                          <a:ea typeface="Cambria Math"/>
                        </a:rPr>
                        <m:t>∙</m:t>
                      </m:r>
                      <m:acc>
                        <m:accPr>
                          <m:chr m:val="⃗"/>
                          <m:ctrlPr>
                            <a:rPr lang="en-US" altLang="zh-TW" sz="2000" i="1">
                              <a:latin typeface="Cambria Math" panose="02040503050406030204" pitchFamily="18" charset="0"/>
                              <a:ea typeface="Cambria Math"/>
                            </a:rPr>
                          </m:ctrlPr>
                        </m:accPr>
                        <m:e>
                          <m:r>
                            <a:rPr lang="en-US" altLang="zh-TW" sz="2000" i="1">
                              <a:latin typeface="Cambria Math"/>
                              <a:ea typeface="Cambria Math"/>
                            </a:rPr>
                            <m:t>𝐸</m:t>
                          </m:r>
                        </m:e>
                      </m:acc>
                      <m:r>
                        <a:rPr lang="en-US" altLang="zh-TW" sz="2000" b="0" i="1" smtClean="0">
                          <a:latin typeface="Cambria Math"/>
                          <a:ea typeface="Cambria Math"/>
                        </a:rPr>
                        <m:t>=</m:t>
                      </m:r>
                      <m:f>
                        <m:fPr>
                          <m:ctrlPr>
                            <a:rPr lang="en-US" altLang="zh-TW" sz="2000" i="1">
                              <a:latin typeface="Cambria Math" panose="02040503050406030204" pitchFamily="18" charset="0"/>
                            </a:rPr>
                          </m:ctrlPr>
                        </m:fPr>
                        <m:num>
                          <m:r>
                            <a:rPr lang="zh-TW" altLang="en-US" sz="2000" i="1">
                              <a:latin typeface="Cambria Math"/>
                            </a:rPr>
                            <m:t>𝜌</m:t>
                          </m:r>
                        </m:num>
                        <m:den>
                          <m:sSub>
                            <m:sSubPr>
                              <m:ctrlPr>
                                <a:rPr lang="en-US" altLang="zh-TW" sz="2000" i="1">
                                  <a:latin typeface="Cambria Math" panose="02040503050406030204" pitchFamily="18" charset="0"/>
                                </a:rPr>
                              </m:ctrlPr>
                            </m:sSubPr>
                            <m:e>
                              <m:r>
                                <a:rPr lang="zh-TW" altLang="en-US" sz="2000" i="1">
                                  <a:latin typeface="Cambria Math"/>
                                </a:rPr>
                                <m:t>𝜀</m:t>
                              </m:r>
                            </m:e>
                            <m:sub>
                              <m:r>
                                <a:rPr lang="en-US" altLang="zh-TW" sz="2000" i="1">
                                  <a:latin typeface="Cambria Math"/>
                                </a:rPr>
                                <m:t>0</m:t>
                              </m:r>
                            </m:sub>
                          </m:sSub>
                        </m:den>
                      </m:f>
                    </m:oMath>
                  </m:oMathPara>
                </a14:m>
                <a:endParaRPr lang="zh-TW" altLang="en-US" sz="2000" dirty="0">
                  <a:latin typeface="Times New Roman" panose="02020603050405020304" pitchFamily="18" charset="0"/>
                </a:endParaRPr>
              </a:p>
            </p:txBody>
          </p:sp>
        </mc:Choice>
        <mc:Fallback xmlns="">
          <p:sp>
            <p:nvSpPr>
              <p:cNvPr id="18" name="矩形 17"/>
              <p:cNvSpPr>
                <a:spLocks noRot="1" noChangeAspect="1" noMove="1" noResize="1" noEditPoints="1" noAdjustHandles="1" noChangeArrowheads="1" noChangeShapeType="1" noTextEdit="1"/>
              </p:cNvSpPr>
              <p:nvPr/>
            </p:nvSpPr>
            <p:spPr>
              <a:xfrm>
                <a:off x="5566695" y="1853612"/>
                <a:ext cx="1337097" cy="671530"/>
              </a:xfrm>
              <a:prstGeom prst="rect">
                <a:avLst/>
              </a:prstGeom>
              <a:blipFill>
                <a:blip r:embed="rId6"/>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5566695" y="2877803"/>
                <a:ext cx="1252459" cy="43935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000" i="1" smtClean="0">
                              <a:latin typeface="Cambria Math" panose="02040503050406030204" pitchFamily="18" charset="0"/>
                              <a:ea typeface="Cambria Math"/>
                            </a:rPr>
                          </m:ctrlPr>
                        </m:accPr>
                        <m:e>
                          <m:r>
                            <a:rPr lang="en-US" altLang="zh-TW" sz="2000" i="1">
                              <a:latin typeface="Cambria Math"/>
                              <a:ea typeface="Cambria Math"/>
                            </a:rPr>
                            <m:t>𝛻</m:t>
                          </m:r>
                        </m:e>
                      </m:acc>
                      <m:r>
                        <a:rPr lang="en-US" altLang="zh-TW" sz="2000" i="1">
                          <a:latin typeface="Cambria Math"/>
                          <a:ea typeface="Cambria Math"/>
                        </a:rPr>
                        <m:t>∙</m:t>
                      </m:r>
                      <m:acc>
                        <m:accPr>
                          <m:chr m:val="⃗"/>
                          <m:ctrlPr>
                            <a:rPr lang="en-US" altLang="zh-TW" sz="2000" i="1">
                              <a:latin typeface="Cambria Math" panose="02040503050406030204" pitchFamily="18" charset="0"/>
                              <a:ea typeface="Cambria Math"/>
                            </a:rPr>
                          </m:ctrlPr>
                        </m:accPr>
                        <m:e>
                          <m:r>
                            <a:rPr lang="en-US" altLang="zh-TW" sz="2000" b="0" i="1" smtClean="0">
                              <a:latin typeface="Cambria Math"/>
                              <a:ea typeface="Cambria Math"/>
                            </a:rPr>
                            <m:t>𝐵</m:t>
                          </m:r>
                        </m:e>
                      </m:acc>
                      <m:r>
                        <a:rPr lang="en-US" altLang="zh-TW" sz="2000" b="0" i="1" smtClean="0">
                          <a:latin typeface="Cambria Math"/>
                          <a:ea typeface="Cambria Math"/>
                        </a:rPr>
                        <m:t>=0</m:t>
                      </m:r>
                    </m:oMath>
                  </m:oMathPara>
                </a14:m>
                <a:endParaRPr lang="zh-TW" altLang="en-US" sz="2000" dirty="0">
                  <a:latin typeface="Times New Roman" panose="02020603050405020304" pitchFamily="18" charset="0"/>
                </a:endParaRPr>
              </a:p>
            </p:txBody>
          </p:sp>
        </mc:Choice>
        <mc:Fallback xmlns="">
          <p:sp>
            <p:nvSpPr>
              <p:cNvPr id="19" name="矩形 18"/>
              <p:cNvSpPr>
                <a:spLocks noRot="1" noChangeAspect="1" noMove="1" noResize="1" noEditPoints="1" noAdjustHandles="1" noChangeArrowheads="1" noChangeShapeType="1" noTextEdit="1"/>
              </p:cNvSpPr>
              <p:nvPr/>
            </p:nvSpPr>
            <p:spPr>
              <a:xfrm>
                <a:off x="5566695" y="2877803"/>
                <a:ext cx="1252459" cy="43935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5566695" y="4152383"/>
                <a:ext cx="1669047" cy="74815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000" i="1" smtClean="0">
                              <a:latin typeface="Cambria Math" panose="02040503050406030204" pitchFamily="18" charset="0"/>
                              <a:ea typeface="Cambria Math"/>
                            </a:rPr>
                          </m:ctrlPr>
                        </m:accPr>
                        <m:e>
                          <m:r>
                            <a:rPr lang="en-US" altLang="zh-TW" sz="2000" i="1">
                              <a:latin typeface="Cambria Math"/>
                              <a:ea typeface="Cambria Math"/>
                            </a:rPr>
                            <m:t>𝛻</m:t>
                          </m:r>
                        </m:e>
                      </m:acc>
                      <m:r>
                        <a:rPr lang="en-US" altLang="zh-TW" sz="2000" i="1">
                          <a:latin typeface="Cambria Math"/>
                          <a:ea typeface="Cambria Math"/>
                        </a:rPr>
                        <m:t>×</m:t>
                      </m:r>
                      <m:acc>
                        <m:accPr>
                          <m:chr m:val="⃗"/>
                          <m:ctrlPr>
                            <a:rPr lang="en-US" altLang="zh-TW" sz="2000" i="1">
                              <a:latin typeface="Cambria Math" panose="02040503050406030204" pitchFamily="18" charset="0"/>
                              <a:ea typeface="Cambria Math"/>
                            </a:rPr>
                          </m:ctrlPr>
                        </m:accPr>
                        <m:e>
                          <m:r>
                            <a:rPr lang="en-US" altLang="zh-TW" sz="2000" i="1">
                              <a:latin typeface="Cambria Math"/>
                              <a:ea typeface="Cambria Math"/>
                            </a:rPr>
                            <m:t>𝐸</m:t>
                          </m:r>
                        </m:e>
                      </m:acc>
                      <m:r>
                        <a:rPr lang="en-US" altLang="zh-TW" sz="2000" b="0" i="1" smtClean="0">
                          <a:latin typeface="Cambria Math"/>
                          <a:ea typeface="Cambria Math"/>
                        </a:rPr>
                        <m:t>=−</m:t>
                      </m:r>
                      <m:f>
                        <m:fPr>
                          <m:ctrlPr>
                            <a:rPr lang="en-US" altLang="zh-TW" sz="2000" i="1">
                              <a:latin typeface="Cambria Math" panose="02040503050406030204" pitchFamily="18" charset="0"/>
                            </a:rPr>
                          </m:ctrlPr>
                        </m:fPr>
                        <m:num>
                          <m:r>
                            <a:rPr lang="en-US" altLang="zh-TW" sz="2000" b="0" i="1" smtClean="0">
                              <a:latin typeface="Cambria Math"/>
                            </a:rPr>
                            <m:t>𝑑</m:t>
                          </m:r>
                          <m:acc>
                            <m:accPr>
                              <m:chr m:val="⃗"/>
                              <m:ctrlPr>
                                <a:rPr lang="en-US" altLang="zh-TW" sz="2000" b="0" i="1" smtClean="0">
                                  <a:latin typeface="Cambria Math" panose="02040503050406030204" pitchFamily="18" charset="0"/>
                                  <a:ea typeface="Cambria Math"/>
                                </a:rPr>
                              </m:ctrlPr>
                            </m:accPr>
                            <m:e>
                              <m:r>
                                <a:rPr lang="en-US" altLang="zh-TW" sz="2000" b="0" i="1" smtClean="0">
                                  <a:latin typeface="Cambria Math"/>
                                  <a:ea typeface="Cambria Math"/>
                                </a:rPr>
                                <m:t>𝐵</m:t>
                              </m:r>
                            </m:e>
                          </m:acc>
                        </m:num>
                        <m:den>
                          <m:r>
                            <a:rPr lang="en-US" altLang="zh-TW" sz="2000" b="0" i="1" smtClean="0">
                              <a:latin typeface="Cambria Math"/>
                            </a:rPr>
                            <m:t>𝑑𝑡</m:t>
                          </m:r>
                        </m:den>
                      </m:f>
                    </m:oMath>
                  </m:oMathPara>
                </a14:m>
                <a:endParaRPr lang="zh-TW" altLang="en-US" sz="2000" dirty="0">
                  <a:latin typeface="Times New Roman" panose="02020603050405020304" pitchFamily="18" charset="0"/>
                </a:endParaRPr>
              </a:p>
            </p:txBody>
          </p:sp>
        </mc:Choice>
        <mc:Fallback xmlns="">
          <p:sp>
            <p:nvSpPr>
              <p:cNvPr id="20" name="矩形 19"/>
              <p:cNvSpPr>
                <a:spLocks noRot="1" noChangeAspect="1" noMove="1" noResize="1" noEditPoints="1" noAdjustHandles="1" noChangeArrowheads="1" noChangeShapeType="1" noTextEdit="1"/>
              </p:cNvSpPr>
              <p:nvPr/>
            </p:nvSpPr>
            <p:spPr>
              <a:xfrm>
                <a:off x="5566695" y="4152383"/>
                <a:ext cx="1669047" cy="748154"/>
              </a:xfrm>
              <a:prstGeom prst="rect">
                <a:avLst/>
              </a:prstGeom>
              <a:blipFill>
                <a:blip r:embed="rId8"/>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5566695" y="5289172"/>
                <a:ext cx="2624116" cy="74815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sz="2000" i="1" smtClean="0">
                              <a:latin typeface="Cambria Math" panose="02040503050406030204" pitchFamily="18" charset="0"/>
                            </a:rPr>
                          </m:ctrlPr>
                        </m:accPr>
                        <m:e>
                          <m:r>
                            <a:rPr lang="en-US" altLang="zh-TW" sz="2000" i="1">
                              <a:latin typeface="Cambria Math"/>
                              <a:ea typeface="Cambria Math"/>
                            </a:rPr>
                            <m:t>𝛻</m:t>
                          </m:r>
                        </m:e>
                      </m:acc>
                      <m:r>
                        <a:rPr lang="en-US" altLang="zh-TW" sz="2000" i="1">
                          <a:latin typeface="Cambria Math"/>
                          <a:ea typeface="Cambria Math"/>
                        </a:rPr>
                        <m:t>×</m:t>
                      </m:r>
                      <m:acc>
                        <m:accPr>
                          <m:chr m:val="⃗"/>
                          <m:ctrlPr>
                            <a:rPr lang="zh-TW" altLang="en-US" sz="2000" i="1">
                              <a:latin typeface="Cambria Math" panose="02040503050406030204" pitchFamily="18" charset="0"/>
                            </a:rPr>
                          </m:ctrlPr>
                        </m:accPr>
                        <m:e>
                          <m:r>
                            <a:rPr lang="en-US" altLang="zh-TW" sz="2000" b="0" i="1" smtClean="0">
                              <a:latin typeface="Cambria Math"/>
                            </a:rPr>
                            <m:t>𝐵</m:t>
                          </m:r>
                        </m:e>
                      </m:acc>
                      <m:r>
                        <a:rPr lang="en-US" altLang="zh-TW" sz="2000" b="0" i="1" smtClean="0">
                          <a:latin typeface="Cambria Math"/>
                        </a:rPr>
                        <m:t>=</m:t>
                      </m:r>
                      <m:sSub>
                        <m:sSubPr>
                          <m:ctrlPr>
                            <a:rPr lang="en-US" altLang="zh-TW" sz="2000" b="0" i="1" smtClean="0">
                              <a:latin typeface="Cambria Math" panose="02040503050406030204" pitchFamily="18" charset="0"/>
                            </a:rPr>
                          </m:ctrlPr>
                        </m:sSubPr>
                        <m:e>
                          <m:r>
                            <a:rPr lang="zh-TW" altLang="en-US" sz="2000" b="0" i="1" smtClean="0">
                              <a:latin typeface="Cambria Math"/>
                            </a:rPr>
                            <m:t>𝜇</m:t>
                          </m:r>
                        </m:e>
                        <m:sub>
                          <m:r>
                            <a:rPr lang="en-US" altLang="zh-TW" sz="2000" b="0" i="1" smtClean="0">
                              <a:latin typeface="Cambria Math"/>
                            </a:rPr>
                            <m:t>0</m:t>
                          </m:r>
                        </m:sub>
                      </m:sSub>
                      <m:acc>
                        <m:accPr>
                          <m:chr m:val="⃗"/>
                          <m:ctrlPr>
                            <a:rPr lang="en-US" altLang="zh-TW" sz="2000" b="0" i="1" smtClean="0">
                              <a:latin typeface="Cambria Math" panose="02040503050406030204" pitchFamily="18" charset="0"/>
                            </a:rPr>
                          </m:ctrlPr>
                        </m:accPr>
                        <m:e>
                          <m:r>
                            <a:rPr lang="en-US" altLang="zh-TW" sz="2000" b="0" i="1" smtClean="0">
                              <a:latin typeface="Cambria Math"/>
                            </a:rPr>
                            <m:t>𝑗</m:t>
                          </m:r>
                        </m:e>
                      </m:acc>
                      <m:r>
                        <a:rPr lang="en-US" altLang="zh-TW" sz="2000" b="0" i="1" smtClean="0">
                          <a:latin typeface="Cambria Math"/>
                        </a:rPr>
                        <m:t>+</m:t>
                      </m:r>
                      <m:sSub>
                        <m:sSubPr>
                          <m:ctrlPr>
                            <a:rPr lang="en-US" altLang="zh-TW" sz="2000" i="1">
                              <a:latin typeface="Cambria Math" panose="02040503050406030204" pitchFamily="18" charset="0"/>
                            </a:rPr>
                          </m:ctrlPr>
                        </m:sSubPr>
                        <m:e>
                          <m:r>
                            <a:rPr lang="zh-TW" altLang="en-US" sz="2000" i="1">
                              <a:latin typeface="Cambria Math"/>
                            </a:rPr>
                            <m:t>𝜇</m:t>
                          </m:r>
                        </m:e>
                        <m:sub>
                          <m:r>
                            <a:rPr lang="en-US" altLang="zh-TW" sz="2000" i="1">
                              <a:latin typeface="Cambria Math"/>
                            </a:rPr>
                            <m:t>0</m:t>
                          </m:r>
                        </m:sub>
                      </m:sSub>
                      <m:sSub>
                        <m:sSubPr>
                          <m:ctrlPr>
                            <a:rPr lang="en-US" altLang="zh-TW" sz="2000" i="1" smtClean="0">
                              <a:latin typeface="Cambria Math" panose="02040503050406030204" pitchFamily="18" charset="0"/>
                            </a:rPr>
                          </m:ctrlPr>
                        </m:sSubPr>
                        <m:e>
                          <m:r>
                            <a:rPr lang="zh-TW" altLang="en-US" sz="2000" i="1" smtClean="0">
                              <a:latin typeface="Cambria Math"/>
                            </a:rPr>
                            <m:t>𝜀</m:t>
                          </m:r>
                        </m:e>
                        <m:sub>
                          <m:r>
                            <a:rPr lang="en-US" altLang="zh-TW" sz="2000" b="0" i="1" smtClean="0">
                              <a:latin typeface="Cambria Math"/>
                            </a:rPr>
                            <m:t>0</m:t>
                          </m:r>
                        </m:sub>
                      </m:sSub>
                      <m:f>
                        <m:fPr>
                          <m:ctrlPr>
                            <a:rPr lang="en-US" altLang="zh-TW" sz="2000" b="0" i="1" smtClean="0">
                              <a:latin typeface="Cambria Math" panose="02040503050406030204" pitchFamily="18" charset="0"/>
                              <a:ea typeface="Cambria Math"/>
                            </a:rPr>
                          </m:ctrlPr>
                        </m:fPr>
                        <m:num>
                          <m:r>
                            <a:rPr lang="zh-TW" altLang="en-US" sz="2000" b="0" i="1" smtClean="0">
                              <a:latin typeface="Cambria Math"/>
                              <a:ea typeface="Cambria Math"/>
                            </a:rPr>
                            <m:t>𝜕</m:t>
                          </m:r>
                          <m:acc>
                            <m:accPr>
                              <m:chr m:val="⃗"/>
                              <m:ctrlPr>
                                <a:rPr lang="zh-TW" altLang="en-US" sz="2000" b="0" i="1" smtClean="0">
                                  <a:latin typeface="Cambria Math" panose="02040503050406030204" pitchFamily="18" charset="0"/>
                                </a:rPr>
                              </m:ctrlPr>
                            </m:accPr>
                            <m:e>
                              <m:r>
                                <a:rPr lang="en-US" altLang="zh-TW" sz="2000" i="1">
                                  <a:latin typeface="Cambria Math"/>
                                  <a:ea typeface="Cambria Math"/>
                                </a:rPr>
                                <m:t>𝐸</m:t>
                              </m:r>
                            </m:e>
                          </m:acc>
                        </m:num>
                        <m:den>
                          <m:r>
                            <a:rPr lang="zh-TW" altLang="en-US" sz="2000" b="0" i="1" smtClean="0">
                              <a:latin typeface="Cambria Math"/>
                              <a:ea typeface="Cambria Math"/>
                            </a:rPr>
                            <m:t>𝜕</m:t>
                          </m:r>
                          <m:r>
                            <a:rPr lang="en-US" altLang="zh-TW" sz="2000" b="0" i="1" smtClean="0">
                              <a:latin typeface="Cambria Math"/>
                              <a:ea typeface="Cambria Math"/>
                            </a:rPr>
                            <m:t>𝑡</m:t>
                          </m:r>
                        </m:den>
                      </m:f>
                    </m:oMath>
                  </m:oMathPara>
                </a14:m>
                <a:endParaRPr lang="zh-CN" altLang="en-US" sz="2000" dirty="0">
                  <a:latin typeface="Times New Roman" panose="02020603050405020304" pitchFamily="18" charset="0"/>
                </a:endParaRPr>
              </a:p>
            </p:txBody>
          </p:sp>
        </mc:Choice>
        <mc:Fallback xmlns="">
          <p:sp>
            <p:nvSpPr>
              <p:cNvPr id="21" name="矩形 20"/>
              <p:cNvSpPr>
                <a:spLocks noRot="1" noChangeAspect="1" noMove="1" noResize="1" noEditPoints="1" noAdjustHandles="1" noChangeArrowheads="1" noChangeShapeType="1" noTextEdit="1"/>
              </p:cNvSpPr>
              <p:nvPr/>
            </p:nvSpPr>
            <p:spPr>
              <a:xfrm>
                <a:off x="5566695" y="5289172"/>
                <a:ext cx="2624116" cy="748154"/>
              </a:xfrm>
              <a:prstGeom prst="rect">
                <a:avLst/>
              </a:prstGeom>
              <a:blipFill>
                <a:blip r:embed="rId9"/>
                <a:stretch>
                  <a:fillRect b="-5000"/>
                </a:stretch>
              </a:blipFill>
            </p:spPr>
            <p:txBody>
              <a:bodyPr/>
              <a:lstStyle/>
              <a:p>
                <a:r>
                  <a:rPr lang="en-US">
                    <a:noFill/>
                  </a:rPr>
                  <a:t> </a:t>
                </a:r>
              </a:p>
            </p:txBody>
          </p:sp>
        </mc:Fallback>
      </mc:AlternateContent>
      <p:sp>
        <p:nvSpPr>
          <p:cNvPr id="3" name="Right Arrow 2">
            <a:extLst>
              <a:ext uri="{FF2B5EF4-FFF2-40B4-BE49-F238E27FC236}">
                <a16:creationId xmlns:a16="http://schemas.microsoft.com/office/drawing/2014/main" id="{63CB2D69-7642-29EA-0A49-152C8D8F1969}"/>
              </a:ext>
            </a:extLst>
          </p:cNvPr>
          <p:cNvSpPr/>
          <p:nvPr/>
        </p:nvSpPr>
        <p:spPr>
          <a:xfrm>
            <a:off x="3962400" y="2569899"/>
            <a:ext cx="685800" cy="307904"/>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Rectangle 3">
            <a:extLst>
              <a:ext uri="{FF2B5EF4-FFF2-40B4-BE49-F238E27FC236}">
                <a16:creationId xmlns:a16="http://schemas.microsoft.com/office/drawing/2014/main" id="{46166D13-D060-4345-025D-7CA74D312E1C}"/>
              </a:ext>
            </a:extLst>
          </p:cNvPr>
          <p:cNvSpPr/>
          <p:nvPr/>
        </p:nvSpPr>
        <p:spPr>
          <a:xfrm>
            <a:off x="381000" y="1599892"/>
            <a:ext cx="7671792" cy="22474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4277961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4">
                <a:extLst>
                  <a:ext uri="{FF2B5EF4-FFF2-40B4-BE49-F238E27FC236}">
                    <a16:creationId xmlns:a16="http://schemas.microsoft.com/office/drawing/2014/main" id="{627A80D1-2EA3-7622-ABC4-E047E4289B43}"/>
                  </a:ext>
                </a:extLst>
              </p:cNvPr>
              <p:cNvSpPr txBox="1"/>
              <p:nvPr/>
            </p:nvSpPr>
            <p:spPr bwMode="auto">
              <a:xfrm>
                <a:off x="645253" y="2937914"/>
                <a:ext cx="4450737" cy="387927"/>
              </a:xfrm>
              <a:prstGeom prst="rect">
                <a:avLst/>
              </a:prstGeom>
              <a:solidFill>
                <a:srgbClr val="FFFF00"/>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𝑎</m:t>
                          </m:r>
                        </m:e>
                        <m:sub>
                          <m:r>
                            <a:rPr lang="en-US" altLang="zh-TW" i="1">
                              <a:latin typeface="Cambria Math" panose="02040503050406030204" pitchFamily="18" charset="0"/>
                            </a:rPr>
                            <m:t>1</m:t>
                          </m:r>
                        </m:sub>
                      </m:sSub>
                      <m:r>
                        <a:rPr lang="en-US" altLang="zh-TW" i="1">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i="1">
                              <a:latin typeface="Cambria Math"/>
                              <a:ea typeface="Cambria Math"/>
                            </a:rPr>
                            <m:t>𝑖</m:t>
                          </m:r>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a:rPr>
                                <m:t>1</m:t>
                              </m:r>
                            </m:sub>
                          </m:sSub>
                          <m:r>
                            <a:rPr lang="en-US" altLang="zh-TW" i="1">
                              <a:latin typeface="Cambria Math"/>
                            </a:rPr>
                            <m:t>𝑡</m:t>
                          </m:r>
                        </m:sup>
                      </m:sSup>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𝐶</m:t>
                          </m:r>
                        </m:e>
                        <m:sub>
                          <m:r>
                            <a:rPr lang="en-US" altLang="zh-TW" i="1">
                              <a:latin typeface="Cambria Math" panose="02040503050406030204" pitchFamily="18" charset="0"/>
                            </a:rPr>
                            <m:t>1</m:t>
                          </m:r>
                        </m:sub>
                      </m:sSub>
                      <m:r>
                        <a:rPr lang="en-US" altLang="zh-TW" i="1">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i="1">
                              <a:latin typeface="Cambria Math"/>
                              <a:ea typeface="Cambria Math"/>
                            </a:rPr>
                            <m:t>𝑖</m:t>
                          </m:r>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b="0" i="1" smtClean="0">
                                  <a:latin typeface="Cambria Math" panose="02040503050406030204" pitchFamily="18" charset="0"/>
                                  <a:ea typeface="Cambria Math" panose="02040503050406030204" pitchFamily="18" charset="0"/>
                                </a:rPr>
                                <m:t>0</m:t>
                              </m:r>
                            </m:sub>
                          </m:sSub>
                          <m:r>
                            <a:rPr lang="en-US" altLang="zh-TW" i="1">
                              <a:latin typeface="Cambria Math"/>
                            </a:rPr>
                            <m:t>𝑡</m:t>
                          </m:r>
                        </m:sup>
                      </m:sSup>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i="1">
                              <a:latin typeface="Cambria Math" panose="02040503050406030204" pitchFamily="18" charset="0"/>
                            </a:rPr>
                            <m:t>1</m:t>
                          </m:r>
                        </m:sub>
                      </m:sSub>
                      <m:sSup>
                        <m:sSupPr>
                          <m:ctrlPr>
                            <a:rPr lang="en-US" altLang="zh-TW" i="1">
                              <a:latin typeface="Cambria Math" panose="02040503050406030204" pitchFamily="18" charset="0"/>
                            </a:rPr>
                          </m:ctrlPr>
                        </m:sSupPr>
                        <m:e>
                          <m:r>
                            <a:rPr lang="en-US" altLang="zh-TW" i="1">
                              <a:latin typeface="Cambria Math" panose="02040503050406030204" pitchFamily="18" charset="0"/>
                            </a:rPr>
                            <m:t>𝑒</m:t>
                          </m:r>
                        </m:e>
                        <m:sup>
                          <m:r>
                            <a:rPr lang="en-US" altLang="zh-TW" i="1">
                              <a:latin typeface="Cambria Math" panose="02040503050406030204" pitchFamily="18" charset="0"/>
                            </a:rPr>
                            <m:t>𝑖</m:t>
                          </m:r>
                          <m:d>
                            <m:dPr>
                              <m:ctrlPr>
                                <a:rPr lang="en-US" altLang="zh-TW" i="1">
                                  <a:latin typeface="Cambria Math" panose="02040503050406030204" pitchFamily="18" charset="0"/>
                                </a:rPr>
                              </m:ctrlPr>
                            </m:dPr>
                            <m:e>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i="1">
                                      <a:latin typeface="Cambria Math" panose="02040503050406030204" pitchFamily="18" charset="0"/>
                                    </a:rPr>
                                    <m:t>1</m:t>
                                  </m:r>
                                </m:sub>
                              </m:sSub>
                            </m:e>
                          </m:d>
                        </m:sup>
                      </m:sSup>
                    </m:oMath>
                  </m:oMathPara>
                </a14:m>
                <a:endParaRPr lang="zh-TW" altLang="en-US" sz="1800" dirty="0">
                  <a:latin typeface="Times New Roman" panose="02020603050405020304" pitchFamily="18" charset="0"/>
                </a:endParaRPr>
              </a:p>
            </p:txBody>
          </p:sp>
        </mc:Choice>
        <mc:Fallback xmlns="">
          <p:sp>
            <p:nvSpPr>
              <p:cNvPr id="2" name="文字方塊 4">
                <a:extLst>
                  <a:ext uri="{FF2B5EF4-FFF2-40B4-BE49-F238E27FC236}">
                    <a16:creationId xmlns:a16="http://schemas.microsoft.com/office/drawing/2014/main" id="{627A80D1-2EA3-7622-ABC4-E047E4289B43}"/>
                  </a:ext>
                </a:extLst>
              </p:cNvPr>
              <p:cNvSpPr txBox="1">
                <a:spLocks noRot="1" noChangeAspect="1" noMove="1" noResize="1" noEditPoints="1" noAdjustHandles="1" noChangeArrowheads="1" noChangeShapeType="1" noTextEdit="1"/>
              </p:cNvSpPr>
              <p:nvPr/>
            </p:nvSpPr>
            <p:spPr bwMode="auto">
              <a:xfrm>
                <a:off x="645253" y="2937914"/>
                <a:ext cx="4450737" cy="387927"/>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14">
                <a:extLst>
                  <a:ext uri="{FF2B5EF4-FFF2-40B4-BE49-F238E27FC236}">
                    <a16:creationId xmlns:a16="http://schemas.microsoft.com/office/drawing/2014/main" id="{3B982C0E-5B8A-86D5-FCC4-89786244AEA8}"/>
                  </a:ext>
                </a:extLst>
              </p:cNvPr>
              <p:cNvSpPr>
                <a:spLocks noChangeArrowheads="1"/>
              </p:cNvSpPr>
              <p:nvPr/>
            </p:nvSpPr>
            <p:spPr bwMode="auto">
              <a:xfrm>
                <a:off x="568518" y="82209"/>
                <a:ext cx="708969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solidFill>
                      <a:srgbClr val="FF0000"/>
                    </a:solidFill>
                  </a:rPr>
                  <a:t>對特定的</a:t>
                </a:r>
                <a14:m>
                  <m:oMath xmlns:m="http://schemas.openxmlformats.org/officeDocument/2006/math">
                    <m:r>
                      <a:rPr lang="zh-TW" altLang="en-US" sz="1800" i="1">
                        <a:solidFill>
                          <a:srgbClr val="FF0000"/>
                        </a:solidFill>
                        <a:latin typeface="Cambria Math" panose="02040503050406030204" pitchFamily="18" charset="0"/>
                      </a:rPr>
                      <m:t>𝜔</m:t>
                    </m:r>
                  </m:oMath>
                </a14:m>
                <a:r>
                  <a:rPr lang="zh-TW" altLang="en-US" sz="1800" dirty="0">
                    <a:solidFill>
                      <a:srgbClr val="FF0000"/>
                    </a:solidFill>
                  </a:rPr>
                  <a:t>，我們可以解出對應的</a:t>
                </a:r>
                <a14:m>
                  <m:oMath xmlns:m="http://schemas.openxmlformats.org/officeDocument/2006/math">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1</m:t>
                        </m:r>
                      </m:sub>
                    </m:sSub>
                    <m:r>
                      <a:rPr lang="en-US" altLang="zh-TW" sz="1800" i="1">
                        <a:solidFill>
                          <a:srgbClr val="FF0000"/>
                        </a:solidFill>
                        <a:latin typeface="Cambria Math" panose="02040503050406030204" pitchFamily="18" charset="0"/>
                      </a:rPr>
                      <m:t>,</m:t>
                    </m:r>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2</m:t>
                        </m:r>
                      </m:sub>
                    </m:sSub>
                  </m:oMath>
                </a14:m>
                <a:r>
                  <a:rPr lang="en-US" altLang="zh-TW" sz="1800" dirty="0">
                    <a:solidFill>
                      <a:srgbClr val="FF0000"/>
                    </a:solidFill>
                  </a:rPr>
                  <a:t> Let’s find </a:t>
                </a:r>
                <a14:m>
                  <m:oMath xmlns:m="http://schemas.openxmlformats.org/officeDocument/2006/math">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1</m:t>
                        </m:r>
                      </m:sub>
                    </m:sSub>
                    <m:r>
                      <a:rPr lang="en-US" altLang="zh-TW" sz="1800" i="1">
                        <a:solidFill>
                          <a:srgbClr val="FF0000"/>
                        </a:solidFill>
                        <a:latin typeface="Cambria Math" panose="02040503050406030204" pitchFamily="18" charset="0"/>
                      </a:rPr>
                      <m:t>,</m:t>
                    </m:r>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2</m:t>
                        </m:r>
                      </m:sub>
                    </m:sSub>
                  </m:oMath>
                </a14:m>
                <a:r>
                  <a:rPr lang="en-US" altLang="zh-TW" sz="1800" dirty="0">
                    <a:solidFill>
                      <a:srgbClr val="FF0000"/>
                    </a:solidFill>
                  </a:rPr>
                  <a:t> for specific </a:t>
                </a:r>
                <a14:m>
                  <m:oMath xmlns:m="http://schemas.openxmlformats.org/officeDocument/2006/math">
                    <m:r>
                      <a:rPr lang="zh-TW" altLang="en-US" sz="1800" i="1">
                        <a:solidFill>
                          <a:srgbClr val="FF0000"/>
                        </a:solidFill>
                        <a:latin typeface="Cambria Math" panose="02040503050406030204" pitchFamily="18" charset="0"/>
                      </a:rPr>
                      <m:t>𝜔</m:t>
                    </m:r>
                  </m:oMath>
                </a14:m>
                <a:r>
                  <a:rPr lang="en-US" altLang="zh-TW" sz="1800" dirty="0">
                    <a:solidFill>
                      <a:srgbClr val="FF0000"/>
                    </a:solidFill>
                  </a:rPr>
                  <a:t>.</a:t>
                </a:r>
                <a:endParaRPr lang="zh-TW" altLang="en-US" sz="1800" dirty="0">
                  <a:solidFill>
                    <a:srgbClr val="FF0000"/>
                  </a:solidFill>
                </a:endParaRPr>
              </a:p>
            </p:txBody>
          </p:sp>
        </mc:Choice>
        <mc:Fallback xmlns="">
          <p:sp>
            <p:nvSpPr>
              <p:cNvPr id="4" name="矩形 14">
                <a:extLst>
                  <a:ext uri="{FF2B5EF4-FFF2-40B4-BE49-F238E27FC236}">
                    <a16:creationId xmlns:a16="http://schemas.microsoft.com/office/drawing/2014/main" id="{3B982C0E-5B8A-86D5-FCC4-89786244AEA8}"/>
                  </a:ext>
                </a:extLst>
              </p:cNvPr>
              <p:cNvSpPr>
                <a:spLocks noRot="1" noChangeAspect="1" noMove="1" noResize="1" noEditPoints="1" noAdjustHandles="1" noChangeArrowheads="1" noChangeShapeType="1" noTextEdit="1"/>
              </p:cNvSpPr>
              <p:nvPr/>
            </p:nvSpPr>
            <p:spPr bwMode="auto">
              <a:xfrm>
                <a:off x="568518" y="82209"/>
                <a:ext cx="7089698" cy="369332"/>
              </a:xfrm>
              <a:prstGeom prst="rect">
                <a:avLst/>
              </a:prstGeom>
              <a:blipFill>
                <a:blip r:embed="rId5"/>
                <a:stretch>
                  <a:fillRect l="-71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13">
                <a:extLst>
                  <a:ext uri="{FF2B5EF4-FFF2-40B4-BE49-F238E27FC236}">
                    <a16:creationId xmlns:a16="http://schemas.microsoft.com/office/drawing/2014/main" id="{06F18DCE-1771-1526-4908-47DF81FD02A7}"/>
                  </a:ext>
                </a:extLst>
              </p:cNvPr>
              <p:cNvSpPr txBox="1"/>
              <p:nvPr/>
            </p:nvSpPr>
            <p:spPr bwMode="auto">
              <a:xfrm>
                <a:off x="2938909" y="975744"/>
                <a:ext cx="2661754"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ea typeface="Cambria Math"/>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up>
                              <m:r>
                                <a:rPr lang="en-US" altLang="zh-TW" sz="1800" b="0" i="1" smtClean="0">
                                  <a:latin typeface="Cambria Math" panose="02040503050406030204" pitchFamily="18" charset="0"/>
                                  <a:ea typeface="Cambria Math" panose="02040503050406030204" pitchFamily="18" charset="0"/>
                                </a:rPr>
                                <m:t>2</m:t>
                              </m:r>
                            </m:sup>
                          </m:sSub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5" name="文字方塊 13">
                <a:extLst>
                  <a:ext uri="{FF2B5EF4-FFF2-40B4-BE49-F238E27FC236}">
                    <a16:creationId xmlns:a16="http://schemas.microsoft.com/office/drawing/2014/main" id="{06F18DCE-1771-1526-4908-47DF81FD02A7}"/>
                  </a:ext>
                </a:extLst>
              </p:cNvPr>
              <p:cNvSpPr txBox="1">
                <a:spLocks noRot="1" noChangeAspect="1" noMove="1" noResize="1" noEditPoints="1" noAdjustHandles="1" noChangeArrowheads="1" noChangeShapeType="1" noTextEdit="1"/>
              </p:cNvSpPr>
              <p:nvPr/>
            </p:nvSpPr>
            <p:spPr bwMode="auto">
              <a:xfrm>
                <a:off x="2938909" y="975744"/>
                <a:ext cx="2661754" cy="282450"/>
              </a:xfrm>
              <a:prstGeom prst="rect">
                <a:avLst/>
              </a:prstGeom>
              <a:blipFill>
                <a:blip r:embed="rId6"/>
                <a:stretch>
                  <a:fillRect r="-1422" b="-2173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13">
                <a:extLst>
                  <a:ext uri="{FF2B5EF4-FFF2-40B4-BE49-F238E27FC236}">
                    <a16:creationId xmlns:a16="http://schemas.microsoft.com/office/drawing/2014/main" id="{AF77AFF2-6055-AF7E-41DE-F2CA6E4B42E9}"/>
                  </a:ext>
                </a:extLst>
              </p:cNvPr>
              <p:cNvSpPr txBox="1"/>
              <p:nvPr/>
            </p:nvSpPr>
            <p:spPr bwMode="auto">
              <a:xfrm>
                <a:off x="2870711" y="1412426"/>
                <a:ext cx="2834879"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ea typeface="Cambria Math"/>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up>
                              <m:r>
                                <a:rPr lang="en-US" altLang="zh-TW" sz="1800" i="1">
                                  <a:latin typeface="Cambria Math" panose="02040503050406030204" pitchFamily="18" charset="0"/>
                                  <a:ea typeface="Cambria Math" panose="02040503050406030204" pitchFamily="18" charset="0"/>
                                </a:rPr>
                                <m:t>2</m:t>
                              </m:r>
                            </m:sup>
                          </m:sSub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6" name="文字方塊 13">
                <a:extLst>
                  <a:ext uri="{FF2B5EF4-FFF2-40B4-BE49-F238E27FC236}">
                    <a16:creationId xmlns:a16="http://schemas.microsoft.com/office/drawing/2014/main" id="{AF77AFF2-6055-AF7E-41DE-F2CA6E4B42E9}"/>
                  </a:ext>
                </a:extLst>
              </p:cNvPr>
              <p:cNvSpPr txBox="1">
                <a:spLocks noRot="1" noChangeAspect="1" noMove="1" noResize="1" noEditPoints="1" noAdjustHandles="1" noChangeArrowheads="1" noChangeShapeType="1" noTextEdit="1"/>
              </p:cNvSpPr>
              <p:nvPr/>
            </p:nvSpPr>
            <p:spPr bwMode="auto">
              <a:xfrm>
                <a:off x="2870711" y="1412426"/>
                <a:ext cx="2834879" cy="282450"/>
              </a:xfrm>
              <a:prstGeom prst="rect">
                <a:avLst/>
              </a:prstGeom>
              <a:blipFill>
                <a:blip r:embed="rId7"/>
                <a:stretch>
                  <a:fillRect r="-1339"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BB51E06-21B6-CEB5-8186-1F1710A8A451}"/>
                  </a:ext>
                </a:extLst>
              </p:cNvPr>
              <p:cNvSpPr txBox="1"/>
              <p:nvPr/>
            </p:nvSpPr>
            <p:spPr bwMode="auto">
              <a:xfrm>
                <a:off x="645253" y="488839"/>
                <a:ext cx="1672664" cy="369332"/>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𝜔</m:t>
                      </m:r>
                      <m:r>
                        <a:rPr lang="en-US" altLang="zh-TW" i="1">
                          <a:latin typeface="Cambria Math" panose="02040503050406030204" pitchFamily="18" charset="0"/>
                          <a:ea typeface="Cambria Math" panose="02040503050406030204" pitchFamily="18" charset="0"/>
                        </a:rPr>
                        <m:t>=</m:t>
                      </m:r>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1</m:t>
                          </m:r>
                        </m:sub>
                      </m:sSub>
                      <m:r>
                        <a:rPr lang="en-US" altLang="zh-TW" sz="1800" b="0" i="1" smtClean="0">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6BB51E06-21B6-CEB5-8186-1F1710A8A451}"/>
                  </a:ext>
                </a:extLst>
              </p:cNvPr>
              <p:cNvSpPr txBox="1">
                <a:spLocks noRot="1" noChangeAspect="1" noMove="1" noResize="1" noEditPoints="1" noAdjustHandles="1" noChangeArrowheads="1" noChangeShapeType="1" noTextEdit="1"/>
              </p:cNvSpPr>
              <p:nvPr/>
            </p:nvSpPr>
            <p:spPr bwMode="auto">
              <a:xfrm>
                <a:off x="645253" y="488839"/>
                <a:ext cx="1672664" cy="369332"/>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13">
                <a:extLst>
                  <a:ext uri="{FF2B5EF4-FFF2-40B4-BE49-F238E27FC236}">
                    <a16:creationId xmlns:a16="http://schemas.microsoft.com/office/drawing/2014/main" id="{F3A2EC38-7C41-4143-B191-EA29F75CCCBC}"/>
                  </a:ext>
                </a:extLst>
              </p:cNvPr>
              <p:cNvSpPr txBox="1"/>
              <p:nvPr/>
            </p:nvSpPr>
            <p:spPr bwMode="auto">
              <a:xfrm>
                <a:off x="5901164" y="956915"/>
                <a:ext cx="1787091"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8" name="文字方塊 13">
                <a:extLst>
                  <a:ext uri="{FF2B5EF4-FFF2-40B4-BE49-F238E27FC236}">
                    <a16:creationId xmlns:a16="http://schemas.microsoft.com/office/drawing/2014/main" id="{F3A2EC38-7C41-4143-B191-EA29F75CCCBC}"/>
                  </a:ext>
                </a:extLst>
              </p:cNvPr>
              <p:cNvSpPr txBox="1">
                <a:spLocks noRot="1" noChangeAspect="1" noMove="1" noResize="1" noEditPoints="1" noAdjustHandles="1" noChangeArrowheads="1" noChangeShapeType="1" noTextEdit="1"/>
              </p:cNvSpPr>
              <p:nvPr/>
            </p:nvSpPr>
            <p:spPr bwMode="auto">
              <a:xfrm>
                <a:off x="5901164" y="956915"/>
                <a:ext cx="1787091" cy="282450"/>
              </a:xfrm>
              <a:prstGeom prst="rect">
                <a:avLst/>
              </a:prstGeom>
              <a:blipFill>
                <a:blip r:embed="rId9"/>
                <a:stretch>
                  <a:fillRect l="-1408" r="-2113"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13">
                <a:extLst>
                  <a:ext uri="{FF2B5EF4-FFF2-40B4-BE49-F238E27FC236}">
                    <a16:creationId xmlns:a16="http://schemas.microsoft.com/office/drawing/2014/main" id="{8A6476DF-4F72-FE5B-C060-9C87A1EBD331}"/>
                  </a:ext>
                </a:extLst>
              </p:cNvPr>
              <p:cNvSpPr txBox="1"/>
              <p:nvPr/>
            </p:nvSpPr>
            <p:spPr bwMode="auto">
              <a:xfrm>
                <a:off x="5759202" y="1412454"/>
                <a:ext cx="1960217"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9" name="文字方塊 13">
                <a:extLst>
                  <a:ext uri="{FF2B5EF4-FFF2-40B4-BE49-F238E27FC236}">
                    <a16:creationId xmlns:a16="http://schemas.microsoft.com/office/drawing/2014/main" id="{8A6476DF-4F72-FE5B-C060-9C87A1EBD331}"/>
                  </a:ext>
                </a:extLst>
              </p:cNvPr>
              <p:cNvSpPr txBox="1">
                <a:spLocks noRot="1" noChangeAspect="1" noMove="1" noResize="1" noEditPoints="1" noAdjustHandles="1" noChangeArrowheads="1" noChangeShapeType="1" noTextEdit="1"/>
              </p:cNvSpPr>
              <p:nvPr/>
            </p:nvSpPr>
            <p:spPr bwMode="auto">
              <a:xfrm>
                <a:off x="5759202" y="1412454"/>
                <a:ext cx="1960217" cy="282450"/>
              </a:xfrm>
              <a:prstGeom prst="rect">
                <a:avLst/>
              </a:prstGeom>
              <a:blipFill>
                <a:blip r:embed="rId10"/>
                <a:stretch>
                  <a:fillRect r="-2581"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13">
                <a:extLst>
                  <a:ext uri="{FF2B5EF4-FFF2-40B4-BE49-F238E27FC236}">
                    <a16:creationId xmlns:a16="http://schemas.microsoft.com/office/drawing/2014/main" id="{91D69C81-4DE2-4377-FB92-304C35BE570A}"/>
                  </a:ext>
                </a:extLst>
              </p:cNvPr>
              <p:cNvSpPr txBox="1"/>
              <p:nvPr/>
            </p:nvSpPr>
            <p:spPr bwMode="auto">
              <a:xfrm>
                <a:off x="637370" y="2196309"/>
                <a:ext cx="2364558" cy="28764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𝐶</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𝐴</m:t>
                          </m:r>
                        </m:e>
                        <m:sub>
                          <m:r>
                            <a:rPr lang="en-US" altLang="zh-TW" sz="1800" i="1">
                              <a:latin typeface="Cambria Math" panose="02040503050406030204" pitchFamily="18" charset="0"/>
                            </a:rPr>
                            <m:t>1</m:t>
                          </m:r>
                        </m:sub>
                      </m:sSub>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𝑒</m:t>
                          </m:r>
                        </m:e>
                        <m:sup>
                          <m:r>
                            <a:rPr lang="en-US" altLang="zh-TW" sz="1800" b="0" i="1" smtClean="0">
                              <a:latin typeface="Cambria Math" panose="02040503050406030204" pitchFamily="18" charset="0"/>
                            </a:rPr>
                            <m:t>𝑖</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rPr>
                                <m:t>1</m:t>
                              </m:r>
                            </m:sub>
                          </m:sSub>
                        </m:sup>
                      </m:sSup>
                    </m:oMath>
                  </m:oMathPara>
                </a14:m>
                <a:endParaRPr kumimoji="1" lang="zh-TW" altLang="en-US" sz="1800" dirty="0">
                  <a:latin typeface="Times New Roman" panose="02020603050405020304" pitchFamily="18" charset="0"/>
                </a:endParaRPr>
              </a:p>
            </p:txBody>
          </p:sp>
        </mc:Choice>
        <mc:Fallback xmlns="">
          <p:sp>
            <p:nvSpPr>
              <p:cNvPr id="10" name="文字方塊 13">
                <a:extLst>
                  <a:ext uri="{FF2B5EF4-FFF2-40B4-BE49-F238E27FC236}">
                    <a16:creationId xmlns:a16="http://schemas.microsoft.com/office/drawing/2014/main" id="{91D69C81-4DE2-4377-FB92-304C35BE570A}"/>
                  </a:ext>
                </a:extLst>
              </p:cNvPr>
              <p:cNvSpPr txBox="1">
                <a:spLocks noRot="1" noChangeAspect="1" noMove="1" noResize="1" noEditPoints="1" noAdjustHandles="1" noChangeArrowheads="1" noChangeShapeType="1" noTextEdit="1"/>
              </p:cNvSpPr>
              <p:nvPr/>
            </p:nvSpPr>
            <p:spPr bwMode="auto">
              <a:xfrm>
                <a:off x="637370" y="2196309"/>
                <a:ext cx="2364558" cy="287643"/>
              </a:xfrm>
              <a:prstGeom prst="rect">
                <a:avLst/>
              </a:prstGeom>
              <a:blipFill>
                <a:blip r:embed="rId11"/>
                <a:stretch>
                  <a:fillRect t="-8333" b="-12500"/>
                </a:stretch>
              </a:blipFill>
              <a:ln w="9525">
                <a:noFill/>
                <a:miter lim="800000"/>
                <a:headEnd/>
                <a:tailEnd/>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B8D39427-CB6C-49A4-BE34-D8C39B43DC68}"/>
              </a:ext>
            </a:extLst>
          </p:cNvPr>
          <p:cNvSpPr txBox="1"/>
          <p:nvPr/>
        </p:nvSpPr>
        <p:spPr bwMode="auto">
          <a:xfrm>
            <a:off x="622248" y="2568582"/>
            <a:ext cx="40165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Therefore, we find that the solution is: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9DB49EB-7DA0-54C9-18D8-A8FE06C83E86}"/>
                  </a:ext>
                </a:extLst>
              </p:cNvPr>
              <p:cNvSpPr txBox="1"/>
              <p:nvPr/>
            </p:nvSpPr>
            <p:spPr bwMode="auto">
              <a:xfrm>
                <a:off x="600193" y="4869608"/>
                <a:ext cx="489557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solidFill>
                      <a:srgbClr val="FF0000"/>
                    </a:solidFill>
                    <a:latin typeface="Times New Roman" panose="02020603050405020304" pitchFamily="18" charset="0"/>
                  </a:rPr>
                  <a:t>The two move and </a:t>
                </a:r>
                <a:r>
                  <a:rPr lang="en-US" sz="1800" dirty="0" err="1">
                    <a:solidFill>
                      <a:srgbClr val="FF0000"/>
                    </a:solidFill>
                    <a:latin typeface="Times New Roman" panose="02020603050405020304" pitchFamily="18" charset="0"/>
                  </a:rPr>
                  <a:t>oscillatetogether</a:t>
                </a:r>
                <a:r>
                  <a:rPr lang="en-US" sz="1800" dirty="0">
                    <a:solidFill>
                      <a:srgbClr val="FF0000"/>
                    </a:solidFill>
                    <a:latin typeface="Times New Roman" panose="02020603050405020304" pitchFamily="18" charset="0"/>
                  </a:rPr>
                  <a:t>! </a:t>
                </a:r>
                <a14:m>
                  <m:oMath xmlns:m="http://schemas.openxmlformats.org/officeDocument/2006/math">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a:rPr>
                          <m:t>𝑥</m:t>
                        </m:r>
                      </m:e>
                      <m:sub>
                        <m:r>
                          <a:rPr lang="en-US" altLang="zh-TW" i="1">
                            <a:solidFill>
                              <a:srgbClr val="FF0000"/>
                            </a:solidFill>
                            <a:latin typeface="Cambria Math" panose="02040503050406030204" pitchFamily="18" charset="0"/>
                          </a:rPr>
                          <m:t>1</m:t>
                        </m:r>
                      </m:sub>
                    </m:sSub>
                    <m:r>
                      <a:rPr lang="en-US" altLang="zh-TW" i="1">
                        <a:solidFill>
                          <a:srgbClr val="FF0000"/>
                        </a:solidFill>
                        <a:latin typeface="Cambria Math"/>
                      </a:rPr>
                      <m:t>=</m:t>
                    </m:r>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a:rPr>
                          <m:t>𝑥</m:t>
                        </m:r>
                      </m:e>
                      <m:sub>
                        <m:r>
                          <a:rPr lang="en-US" altLang="zh-TW" i="1">
                            <a:solidFill>
                              <a:srgbClr val="FF0000"/>
                            </a:solidFill>
                            <a:latin typeface="Cambria Math" panose="02040503050406030204" pitchFamily="18" charset="0"/>
                          </a:rPr>
                          <m:t>2</m:t>
                        </m:r>
                      </m:sub>
                    </m:sSub>
                  </m:oMath>
                </a14:m>
                <a:r>
                  <a:rPr lang="en-US" sz="1800" dirty="0">
                    <a:solidFill>
                      <a:srgbClr val="FF0000"/>
                    </a:solidFill>
                    <a:latin typeface="Times New Roman" panose="02020603050405020304" pitchFamily="18" charset="0"/>
                  </a:rPr>
                  <a:t>。</a:t>
                </a:r>
              </a:p>
            </p:txBody>
          </p:sp>
        </mc:Choice>
        <mc:Fallback xmlns="">
          <p:sp>
            <p:nvSpPr>
              <p:cNvPr id="12" name="TextBox 11">
                <a:extLst>
                  <a:ext uri="{FF2B5EF4-FFF2-40B4-BE49-F238E27FC236}">
                    <a16:creationId xmlns:a16="http://schemas.microsoft.com/office/drawing/2014/main" id="{59DB49EB-7DA0-54C9-18D8-A8FE06C83E86}"/>
                  </a:ext>
                </a:extLst>
              </p:cNvPr>
              <p:cNvSpPr txBox="1">
                <a:spLocks noRot="1" noChangeAspect="1" noMove="1" noResize="1" noEditPoints="1" noAdjustHandles="1" noChangeArrowheads="1" noChangeShapeType="1" noTextEdit="1"/>
              </p:cNvSpPr>
              <p:nvPr/>
            </p:nvSpPr>
            <p:spPr bwMode="auto">
              <a:xfrm>
                <a:off x="600193" y="4869608"/>
                <a:ext cx="4895570" cy="369332"/>
              </a:xfrm>
              <a:prstGeom prst="rect">
                <a:avLst/>
              </a:prstGeom>
              <a:blipFill>
                <a:blip r:embed="rId12"/>
                <a:stretch>
                  <a:fillRect l="-103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 name="TextBox 12">
            <a:extLst>
              <a:ext uri="{FF2B5EF4-FFF2-40B4-BE49-F238E27FC236}">
                <a16:creationId xmlns:a16="http://schemas.microsoft.com/office/drawing/2014/main" id="{DA16CD72-EF5E-D576-81DE-D49DFF36EC94}"/>
              </a:ext>
            </a:extLst>
          </p:cNvPr>
          <p:cNvSpPr txBox="1"/>
          <p:nvPr/>
        </p:nvSpPr>
        <p:spPr bwMode="auto">
          <a:xfrm>
            <a:off x="645253" y="3427756"/>
            <a:ext cx="55450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dirty="0" err="1">
                <a:latin typeface="Times New Roman" panose="02020603050405020304" pitchFamily="18" charset="0"/>
              </a:rPr>
              <a:t>取實數部，就得到原方程組的解：Take</a:t>
            </a:r>
            <a:r>
              <a:rPr lang="en-US" dirty="0">
                <a:latin typeface="Times New Roman" panose="02020603050405020304" pitchFamily="18" charset="0"/>
              </a:rPr>
              <a:t> the real part:</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文字方塊 4">
                <a:extLst>
                  <a:ext uri="{FF2B5EF4-FFF2-40B4-BE49-F238E27FC236}">
                    <a16:creationId xmlns:a16="http://schemas.microsoft.com/office/drawing/2014/main" id="{068CE5E2-131B-F9A1-9DE4-A29E01A12D32}"/>
                  </a:ext>
                </a:extLst>
              </p:cNvPr>
              <p:cNvSpPr txBox="1"/>
              <p:nvPr/>
            </p:nvSpPr>
            <p:spPr bwMode="auto">
              <a:xfrm>
                <a:off x="663619" y="3903240"/>
                <a:ext cx="4895571" cy="387927"/>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m:rPr>
                          <m:sty m:val="p"/>
                        </m:rPr>
                        <a:rPr lang="en-US" altLang="zh-TW" sz="1800" b="0" i="0" smtClean="0">
                          <a:latin typeface="Cambria Math" panose="02040503050406030204" pitchFamily="18" charset="0"/>
                        </a:rPr>
                        <m:t>Re</m:t>
                      </m:r>
                      <m:r>
                        <a:rPr lang="en-US" altLang="zh-TW" sz="1800" b="0" i="1" smtClean="0">
                          <a:latin typeface="Cambria Math" panose="02040503050406030204" pitchFamily="18" charset="0"/>
                        </a:rPr>
                        <m:t> </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𝑖</m:t>
                          </m:r>
                          <m:d>
                            <m:dPr>
                              <m:ctrlPr>
                                <a:rPr lang="en-US" altLang="zh-TW" sz="1800" i="1" smtClean="0">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b="0" i="1" smtClean="0">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sup>
                      </m:sSup>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14" name="文字方塊 4">
                <a:extLst>
                  <a:ext uri="{FF2B5EF4-FFF2-40B4-BE49-F238E27FC236}">
                    <a16:creationId xmlns:a16="http://schemas.microsoft.com/office/drawing/2014/main" id="{068CE5E2-131B-F9A1-9DE4-A29E01A12D32}"/>
                  </a:ext>
                </a:extLst>
              </p:cNvPr>
              <p:cNvSpPr txBox="1">
                <a:spLocks noRot="1" noChangeAspect="1" noMove="1" noResize="1" noEditPoints="1" noAdjustHandles="1" noChangeArrowheads="1" noChangeShapeType="1" noTextEdit="1"/>
              </p:cNvSpPr>
              <p:nvPr/>
            </p:nvSpPr>
            <p:spPr bwMode="auto">
              <a:xfrm>
                <a:off x="663619" y="3903240"/>
                <a:ext cx="4895571" cy="387927"/>
              </a:xfrm>
              <a:prstGeom prst="rect">
                <a:avLst/>
              </a:prstGeom>
              <a:blipFill>
                <a:blip r:embed="rId13"/>
                <a:stretch>
                  <a:fillRect b="-19355"/>
                </a:stretch>
              </a:blipFill>
              <a:ln w="9525">
                <a:noFill/>
                <a:miter lim="800000"/>
                <a:headEnd/>
                <a:tailEnd/>
              </a:ln>
            </p:spPr>
            <p:txBody>
              <a:bodyPr/>
              <a:lstStyle/>
              <a:p>
                <a:r>
                  <a:rPr lang="en-US">
                    <a:noFill/>
                  </a:rPr>
                  <a:t> </a:t>
                </a:r>
              </a:p>
            </p:txBody>
          </p:sp>
        </mc:Fallback>
      </mc:AlternateContent>
      <p:sp>
        <p:nvSpPr>
          <p:cNvPr id="16" name="Right Arrow 15">
            <a:extLst>
              <a:ext uri="{FF2B5EF4-FFF2-40B4-BE49-F238E27FC236}">
                <a16:creationId xmlns:a16="http://schemas.microsoft.com/office/drawing/2014/main" id="{72CEF00B-FFB0-FDE7-795C-8511754ABC88}"/>
              </a:ext>
            </a:extLst>
          </p:cNvPr>
          <p:cNvSpPr/>
          <p:nvPr/>
        </p:nvSpPr>
        <p:spPr>
          <a:xfrm>
            <a:off x="5668861" y="1126257"/>
            <a:ext cx="240324" cy="292003"/>
          </a:xfrm>
          <a:prstGeom prst="rightArrow">
            <a:avLst/>
          </a:prstGeom>
          <a:solidFill>
            <a:srgbClr val="008000"/>
          </a:solidFill>
          <a:ln>
            <a:noFill/>
          </a:ln>
        </p:spPr>
        <p:txBody>
          <a:bodyPr wrap="square" rtlCol="0" anchor="ctr">
            <a:spAutoFit/>
          </a:bodyPr>
          <a:lstStyle/>
          <a:p>
            <a:pPr algn="ctr"/>
            <a:endParaRPr lang="en-US" sz="1800" dirty="0">
              <a:latin typeface="Times New Roman" panose="02020603050405020304" pitchFamily="18" charset="0"/>
            </a:endParaRPr>
          </a:p>
        </p:txBody>
      </p:sp>
      <p:pic>
        <p:nvPicPr>
          <p:cNvPr id="17" name="Picture 16">
            <a:extLst>
              <a:ext uri="{FF2B5EF4-FFF2-40B4-BE49-F238E27FC236}">
                <a16:creationId xmlns:a16="http://schemas.microsoft.com/office/drawing/2014/main" id="{8B9962DA-450F-5AE4-1323-527F32599202}"/>
              </a:ext>
            </a:extLst>
          </p:cNvPr>
          <p:cNvPicPr>
            <a:picLocks noChangeAspect="1"/>
          </p:cNvPicPr>
          <p:nvPr/>
        </p:nvPicPr>
        <p:blipFill>
          <a:blip r:embed="rId14"/>
          <a:srcRect l="50740" t="16307"/>
          <a:stretch>
            <a:fillRect/>
          </a:stretch>
        </p:blipFill>
        <p:spPr>
          <a:xfrm>
            <a:off x="5705590" y="3886200"/>
            <a:ext cx="3278340" cy="1747698"/>
          </a:xfrm>
          <a:prstGeom prst="rect">
            <a:avLst/>
          </a:prstGeom>
        </p:spPr>
      </p:pic>
      <mc:AlternateContent xmlns:mc="http://schemas.openxmlformats.org/markup-compatibility/2006" xmlns:a14="http://schemas.microsoft.com/office/drawing/2010/main">
        <mc:Choice Requires="a14">
          <p:sp>
            <p:nvSpPr>
              <p:cNvPr id="18" name="文字方塊 4">
                <a:extLst>
                  <a:ext uri="{FF2B5EF4-FFF2-40B4-BE49-F238E27FC236}">
                    <a16:creationId xmlns:a16="http://schemas.microsoft.com/office/drawing/2014/main" id="{F3A51C56-0763-8244-1D99-01960842F667}"/>
                  </a:ext>
                </a:extLst>
              </p:cNvPr>
              <p:cNvSpPr txBox="1"/>
              <p:nvPr/>
            </p:nvSpPr>
            <p:spPr bwMode="auto">
              <a:xfrm>
                <a:off x="665139" y="4402492"/>
                <a:ext cx="3471976" cy="369332"/>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1800" b="0" i="1" smtClean="0">
                              <a:latin typeface="Cambria Math" panose="02040503050406030204" pitchFamily="18" charset="0"/>
                            </a:rPr>
                          </m:ctrlPr>
                        </m:sSubSup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1</m:t>
                          </m:r>
                        </m:sub>
                        <m:sup>
                          <m:r>
                            <a:rPr lang="en-US" altLang="zh-TW" sz="1800" b="0" i="1" smtClean="0">
                              <a:latin typeface="Cambria Math" panose="02040503050406030204" pitchFamily="18" charset="0"/>
                            </a:rPr>
                            <m:t>′</m:t>
                          </m:r>
                        </m:sup>
                      </m:sSubSup>
                      <m:r>
                        <a:rPr lang="en-US" altLang="zh-TW" sz="1800" b="0" i="1" smtClean="0">
                          <a:latin typeface="Cambria Math"/>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2</m:t>
                          </m:r>
                        </m:sub>
                        <m:sup>
                          <m:r>
                            <a:rPr lang="en-US" altLang="zh-TW" sz="1800" i="1">
                              <a:latin typeface="Cambria Math" panose="02040503050406030204" pitchFamily="18" charset="0"/>
                            </a:rPr>
                            <m:t>′</m:t>
                          </m:r>
                        </m:sup>
                      </m:sSubSup>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sin</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18" name="文字方塊 4">
                <a:extLst>
                  <a:ext uri="{FF2B5EF4-FFF2-40B4-BE49-F238E27FC236}">
                    <a16:creationId xmlns:a16="http://schemas.microsoft.com/office/drawing/2014/main" id="{F3A51C56-0763-8244-1D99-01960842F667}"/>
                  </a:ext>
                </a:extLst>
              </p:cNvPr>
              <p:cNvSpPr txBox="1">
                <a:spLocks noRot="1" noChangeAspect="1" noMove="1" noResize="1" noEditPoints="1" noAdjustHandles="1" noChangeArrowheads="1" noChangeShapeType="1" noTextEdit="1"/>
              </p:cNvSpPr>
              <p:nvPr/>
            </p:nvSpPr>
            <p:spPr bwMode="auto">
              <a:xfrm>
                <a:off x="665139" y="4402492"/>
                <a:ext cx="3471976" cy="369332"/>
              </a:xfrm>
              <a:prstGeom prst="rect">
                <a:avLst/>
              </a:prstGeom>
              <a:blipFill>
                <a:blip r:embed="rId15"/>
                <a:stretch>
                  <a:fillRect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C8EFA84-93B0-7147-FF3E-12E425222313}"/>
                  </a:ext>
                </a:extLst>
              </p:cNvPr>
              <p:cNvSpPr txBox="1"/>
              <p:nvPr/>
            </p:nvSpPr>
            <p:spPr bwMode="auto">
              <a:xfrm flipH="1">
                <a:off x="633525" y="6011232"/>
                <a:ext cx="8612636" cy="369332"/>
              </a:xfrm>
              <a:prstGeom prst="rect">
                <a:avLst/>
              </a:prstGeom>
              <a:noFill/>
              <a:ln w="9525">
                <a:noFill/>
                <a:miter lim="800000"/>
                <a:headEnd/>
                <a:tailEnd/>
              </a:ln>
            </p:spPr>
            <p:txBody>
              <a:bodyPr wrap="square" rtlCol="0">
                <a:spAutoFit/>
              </a:bodyPr>
              <a:lstStyle/>
              <a:p>
                <a:r>
                  <a:rPr lang="en-US" sz="1800" dirty="0">
                    <a:latin typeface="Times New Roman" panose="02020603050405020304" pitchFamily="18" charset="0"/>
                    <a:cs typeface="Times New Roman" pitchFamily="18" charset="0"/>
                  </a:rPr>
                  <a:t>If initial condition is symmetric：</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oMath>
                </a14:m>
                <a:r>
                  <a:rPr lang="en-US" sz="1800" dirty="0">
                    <a:latin typeface="Times New Roman" pitchFamily="18" charset="0"/>
                    <a:cs typeface="Times New Roman" pitchFamily="18" charset="0"/>
                  </a:rPr>
                  <a:t>, </a:t>
                </a:r>
                <a14:m>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oMath>
                </a14:m>
                <a:r>
                  <a:rPr lang="en-US" sz="1800" dirty="0">
                    <a:latin typeface="Times New Roman" pitchFamily="18" charset="0"/>
                    <a:cs typeface="Times New Roman" pitchFamily="18" charset="0"/>
                  </a:rPr>
                  <a:t>，</a:t>
                </a:r>
              </a:p>
            </p:txBody>
          </p:sp>
        </mc:Choice>
        <mc:Fallback xmlns="">
          <p:sp>
            <p:nvSpPr>
              <p:cNvPr id="19" name="TextBox 18">
                <a:extLst>
                  <a:ext uri="{FF2B5EF4-FFF2-40B4-BE49-F238E27FC236}">
                    <a16:creationId xmlns:a16="http://schemas.microsoft.com/office/drawing/2014/main" id="{1C8EFA84-93B0-7147-FF3E-12E425222313}"/>
                  </a:ext>
                </a:extLst>
              </p:cNvPr>
              <p:cNvSpPr txBox="1">
                <a:spLocks noRot="1" noChangeAspect="1" noMove="1" noResize="1" noEditPoints="1" noAdjustHandles="1" noChangeArrowheads="1" noChangeShapeType="1" noTextEdit="1"/>
              </p:cNvSpPr>
              <p:nvPr/>
            </p:nvSpPr>
            <p:spPr bwMode="auto">
              <a:xfrm flipH="1">
                <a:off x="633525" y="6011232"/>
                <a:ext cx="8612636" cy="369332"/>
              </a:xfrm>
              <a:prstGeom prst="rect">
                <a:avLst/>
              </a:prstGeom>
              <a:blipFill>
                <a:blip r:embed="rId16"/>
                <a:stretch>
                  <a:fillRect l="-441" t="-6667" b="-23333"/>
                </a:stretch>
              </a:blipFill>
              <a:ln w="9525">
                <a:noFill/>
                <a:miter lim="800000"/>
                <a:headEnd/>
                <a:tailEnd/>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67F3E7E7-DE4A-6F6F-B8A3-7672EB696957}"/>
              </a:ext>
            </a:extLst>
          </p:cNvPr>
          <p:cNvSpPr txBox="1"/>
          <p:nvPr/>
        </p:nvSpPr>
        <p:spPr bwMode="auto">
          <a:xfrm>
            <a:off x="600193" y="5237657"/>
            <a:ext cx="4339650" cy="369332"/>
          </a:xfrm>
          <a:prstGeom prst="rect">
            <a:avLst/>
          </a:prstGeom>
          <a:noFill/>
          <a:ln w="9525">
            <a:noFill/>
            <a:miter lim="800000"/>
            <a:headEnd/>
            <a:tailEnd/>
          </a:ln>
        </p:spPr>
        <p:txBody>
          <a:bodyPr wrap="none" rtlCol="0">
            <a:spAutoFit/>
          </a:bodyPr>
          <a:lstStyle/>
          <a:p>
            <a:r>
              <a:rPr lang="en-US" sz="1800" dirty="0" err="1">
                <a:solidFill>
                  <a:srgbClr val="FF0000"/>
                </a:solidFill>
                <a:latin typeface="Times New Roman" panose="02020603050405020304" pitchFamily="18" charset="0"/>
                <a:cs typeface="Times New Roman" pitchFamily="18" charset="0"/>
              </a:rPr>
              <a:t>這樣的運動就稱為一個模式，對稱模式</a:t>
            </a:r>
            <a:r>
              <a:rPr lang="en-US" sz="1800" dirty="0">
                <a:solidFill>
                  <a:srgbClr val="FF0000"/>
                </a:solidFill>
                <a:latin typeface="Times New Roman" pitchFamily="18" charset="0"/>
                <a:cs typeface="Times New Roman" pitchFamily="18" charset="0"/>
              </a:rPr>
              <a:t>。</a:t>
            </a:r>
          </a:p>
        </p:txBody>
      </p:sp>
      <p:sp>
        <p:nvSpPr>
          <p:cNvPr id="20" name="TextBox 19">
            <a:extLst>
              <a:ext uri="{FF2B5EF4-FFF2-40B4-BE49-F238E27FC236}">
                <a16:creationId xmlns:a16="http://schemas.microsoft.com/office/drawing/2014/main" id="{C3114419-DFE2-D6BA-77A4-53F2B02B6682}"/>
              </a:ext>
            </a:extLst>
          </p:cNvPr>
          <p:cNvSpPr txBox="1"/>
          <p:nvPr/>
        </p:nvSpPr>
        <p:spPr>
          <a:xfrm>
            <a:off x="600193" y="1768611"/>
            <a:ext cx="788636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second equation is minus the first one.</a:t>
            </a:r>
          </a:p>
        </p:txBody>
      </p:sp>
      <mc:AlternateContent xmlns:mc="http://schemas.openxmlformats.org/markup-compatibility/2006" xmlns:a14="http://schemas.microsoft.com/office/drawing/2010/main">
        <mc:Choice Requires="a14">
          <p:sp>
            <p:nvSpPr>
              <p:cNvPr id="21" name="文字方塊 13">
                <a:extLst>
                  <a:ext uri="{FF2B5EF4-FFF2-40B4-BE49-F238E27FC236}">
                    <a16:creationId xmlns:a16="http://schemas.microsoft.com/office/drawing/2014/main" id="{2B7B967F-CFCD-E306-B4A5-AFCBD655F77F}"/>
                  </a:ext>
                </a:extLst>
              </p:cNvPr>
              <p:cNvSpPr txBox="1"/>
              <p:nvPr/>
            </p:nvSpPr>
            <p:spPr bwMode="auto">
              <a:xfrm>
                <a:off x="7784381" y="967049"/>
                <a:ext cx="1228863" cy="27699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21" name="文字方塊 13">
                <a:extLst>
                  <a:ext uri="{FF2B5EF4-FFF2-40B4-BE49-F238E27FC236}">
                    <a16:creationId xmlns:a16="http://schemas.microsoft.com/office/drawing/2014/main" id="{2B7B967F-CFCD-E306-B4A5-AFCBD655F77F}"/>
                  </a:ext>
                </a:extLst>
              </p:cNvPr>
              <p:cNvSpPr txBox="1">
                <a:spLocks noRot="1" noChangeAspect="1" noMove="1" noResize="1" noEditPoints="1" noAdjustHandles="1" noChangeArrowheads="1" noChangeShapeType="1" noTextEdit="1"/>
              </p:cNvSpPr>
              <p:nvPr/>
            </p:nvSpPr>
            <p:spPr bwMode="auto">
              <a:xfrm>
                <a:off x="7784381" y="967049"/>
                <a:ext cx="1228863" cy="276999"/>
              </a:xfrm>
              <a:prstGeom prst="rect">
                <a:avLst/>
              </a:prstGeom>
              <a:blipFill>
                <a:blip r:embed="rId17"/>
                <a:stretch>
                  <a:fillRect l="-1020" r="-4082" b="-1818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字方塊 13">
                <a:extLst>
                  <a:ext uri="{FF2B5EF4-FFF2-40B4-BE49-F238E27FC236}">
                    <a16:creationId xmlns:a16="http://schemas.microsoft.com/office/drawing/2014/main" id="{774BEC07-2011-FF31-650B-DA2CD9661E3C}"/>
                  </a:ext>
                </a:extLst>
              </p:cNvPr>
              <p:cNvSpPr txBox="1"/>
              <p:nvPr/>
            </p:nvSpPr>
            <p:spPr bwMode="auto">
              <a:xfrm>
                <a:off x="7749522" y="1406895"/>
                <a:ext cx="1401987" cy="27699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22" name="文字方塊 13">
                <a:extLst>
                  <a:ext uri="{FF2B5EF4-FFF2-40B4-BE49-F238E27FC236}">
                    <a16:creationId xmlns:a16="http://schemas.microsoft.com/office/drawing/2014/main" id="{774BEC07-2011-FF31-650B-DA2CD9661E3C}"/>
                  </a:ext>
                </a:extLst>
              </p:cNvPr>
              <p:cNvSpPr txBox="1">
                <a:spLocks noRot="1" noChangeAspect="1" noMove="1" noResize="1" noEditPoints="1" noAdjustHandles="1" noChangeArrowheads="1" noChangeShapeType="1" noTextEdit="1"/>
              </p:cNvSpPr>
              <p:nvPr/>
            </p:nvSpPr>
            <p:spPr bwMode="auto">
              <a:xfrm>
                <a:off x="7749522" y="1406895"/>
                <a:ext cx="1401987" cy="276999"/>
              </a:xfrm>
              <a:prstGeom prst="rect">
                <a:avLst/>
              </a:prstGeom>
              <a:blipFill>
                <a:blip r:embed="rId18"/>
                <a:stretch>
                  <a:fillRect l="-901" r="-2703" b="-13043"/>
                </a:stretch>
              </a:blipFill>
              <a:ln w="9525">
                <a:noFill/>
                <a:miter lim="800000"/>
                <a:headEnd/>
                <a:tailEnd/>
              </a:ln>
            </p:spPr>
            <p:txBody>
              <a:bodyPr/>
              <a:lstStyle/>
              <a:p>
                <a:r>
                  <a:rPr lang="en-US">
                    <a:noFill/>
                  </a:rPr>
                  <a:t> </a:t>
                </a:r>
              </a:p>
            </p:txBody>
          </p:sp>
        </mc:Fallback>
      </mc:AlternateContent>
      <p:sp>
        <p:nvSpPr>
          <p:cNvPr id="23" name="TextBox 22">
            <a:extLst>
              <a:ext uri="{FF2B5EF4-FFF2-40B4-BE49-F238E27FC236}">
                <a16:creationId xmlns:a16="http://schemas.microsoft.com/office/drawing/2014/main" id="{7C2B159C-12C1-6166-8B8A-F552E70FF275}"/>
              </a:ext>
            </a:extLst>
          </p:cNvPr>
          <p:cNvSpPr txBox="1"/>
          <p:nvPr/>
        </p:nvSpPr>
        <p:spPr>
          <a:xfrm>
            <a:off x="3048021" y="2161952"/>
            <a:ext cx="461102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satisfies both equation. </a:t>
            </a:r>
          </a:p>
        </p:txBody>
      </p:sp>
      <p:sp>
        <p:nvSpPr>
          <p:cNvPr id="3" name="TextBox 2">
            <a:extLst>
              <a:ext uri="{FF2B5EF4-FFF2-40B4-BE49-F238E27FC236}">
                <a16:creationId xmlns:a16="http://schemas.microsoft.com/office/drawing/2014/main" id="{8F2A5360-4946-9CF1-E1CB-203C8C4FF675}"/>
              </a:ext>
            </a:extLst>
          </p:cNvPr>
          <p:cNvSpPr txBox="1"/>
          <p:nvPr/>
        </p:nvSpPr>
        <p:spPr>
          <a:xfrm>
            <a:off x="600193" y="5641900"/>
            <a:ext cx="5545046"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This is called a mode: in this case Symmetric mode.</a:t>
            </a:r>
          </a:p>
        </p:txBody>
      </p:sp>
      <mc:AlternateContent xmlns:mc="http://schemas.openxmlformats.org/markup-compatibility/2006" xmlns:a14="http://schemas.microsoft.com/office/drawing/2010/main">
        <mc:Choice Requires="a14">
          <p:sp>
            <p:nvSpPr>
              <p:cNvPr id="24" name="文字方塊 4">
                <a:extLst>
                  <a:ext uri="{FF2B5EF4-FFF2-40B4-BE49-F238E27FC236}">
                    <a16:creationId xmlns:a16="http://schemas.microsoft.com/office/drawing/2014/main" id="{0F5FE0DF-1ABA-8A3F-AA0E-66D36CBAB7E4}"/>
                  </a:ext>
                </a:extLst>
              </p:cNvPr>
              <p:cNvSpPr txBox="1"/>
              <p:nvPr/>
            </p:nvSpPr>
            <p:spPr bwMode="auto">
              <a:xfrm>
                <a:off x="5495763" y="2962013"/>
                <a:ext cx="3202992" cy="387927"/>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𝑥</m:t>
                          </m:r>
                        </m:e>
                        <m:sub>
                          <m:r>
                            <a:rPr lang="en-US" altLang="zh-TW" i="1">
                              <a:latin typeface="Cambria Math" panose="02040503050406030204" pitchFamily="18" charset="0"/>
                            </a:rPr>
                            <m:t>2</m:t>
                          </m:r>
                        </m:sub>
                      </m:sSub>
                      <m:r>
                        <a:rPr lang="en-US" altLang="zh-TW" i="1">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𝐶</m:t>
                          </m:r>
                        </m:e>
                        <m:sub>
                          <m:r>
                            <a:rPr lang="en-US" altLang="zh-TW" sz="1800" b="0" i="1" smtClean="0">
                              <a:latin typeface="Cambria Math" panose="02040503050406030204" pitchFamily="18" charset="0"/>
                            </a:rPr>
                            <m:t>1</m:t>
                          </m:r>
                        </m:sub>
                      </m:sSub>
                      <m:r>
                        <a:rPr lang="en-US" altLang="zh-TW" sz="1800" b="0" i="1" smtClean="0">
                          <a:latin typeface="Cambria Math"/>
                          <a:ea typeface="Cambria Math"/>
                        </a:rPr>
                        <m:t>∙</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𝑒</m:t>
                          </m:r>
                        </m:e>
                        <m:sup>
                          <m:r>
                            <a:rPr lang="en-US" altLang="zh-TW" sz="1800" b="0" i="1" smtClean="0">
                              <a:latin typeface="Cambria Math"/>
                              <a:ea typeface="Cambria Math"/>
                            </a:rPr>
                            <m:t>𝑖</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a:rPr>
                            <m:t>𝑡</m:t>
                          </m:r>
                        </m:sup>
                      </m:sSup>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𝑖</m:t>
                          </m:r>
                          <m:d>
                            <m:dPr>
                              <m:ctrlPr>
                                <a:rPr lang="en-US" altLang="zh-TW" sz="1800" i="1" smtClean="0">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b="0" i="1" smtClean="0">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sup>
                      </m:sSup>
                    </m:oMath>
                  </m:oMathPara>
                </a14:m>
                <a:endParaRPr lang="zh-TW" altLang="en-US" sz="1800" dirty="0">
                  <a:latin typeface="Times New Roman" panose="02020603050405020304" pitchFamily="18" charset="0"/>
                </a:endParaRPr>
              </a:p>
            </p:txBody>
          </p:sp>
        </mc:Choice>
        <mc:Fallback xmlns="">
          <p:sp>
            <p:nvSpPr>
              <p:cNvPr id="24" name="文字方塊 4">
                <a:extLst>
                  <a:ext uri="{FF2B5EF4-FFF2-40B4-BE49-F238E27FC236}">
                    <a16:creationId xmlns:a16="http://schemas.microsoft.com/office/drawing/2014/main" id="{0F5FE0DF-1ABA-8A3F-AA0E-66D36CBAB7E4}"/>
                  </a:ext>
                </a:extLst>
              </p:cNvPr>
              <p:cNvSpPr txBox="1">
                <a:spLocks noRot="1" noChangeAspect="1" noMove="1" noResize="1" noEditPoints="1" noAdjustHandles="1" noChangeArrowheads="1" noChangeShapeType="1" noTextEdit="1"/>
              </p:cNvSpPr>
              <p:nvPr/>
            </p:nvSpPr>
            <p:spPr bwMode="auto">
              <a:xfrm>
                <a:off x="5495763" y="2962013"/>
                <a:ext cx="3202992" cy="387927"/>
              </a:xfrm>
              <a:prstGeom prst="rect">
                <a:avLst/>
              </a:prstGeom>
              <a:blipFill>
                <a:blip r:embed="rId19"/>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13">
                <a:extLst>
                  <a:ext uri="{FF2B5EF4-FFF2-40B4-BE49-F238E27FC236}">
                    <a16:creationId xmlns:a16="http://schemas.microsoft.com/office/drawing/2014/main" id="{810C6B1A-B690-A994-A70B-F236C7D2973B}"/>
                  </a:ext>
                </a:extLst>
              </p:cNvPr>
              <p:cNvSpPr txBox="1"/>
              <p:nvPr/>
            </p:nvSpPr>
            <p:spPr bwMode="auto">
              <a:xfrm>
                <a:off x="-4155" y="969496"/>
                <a:ext cx="2661754"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25" name="文字方塊 13">
                <a:extLst>
                  <a:ext uri="{FF2B5EF4-FFF2-40B4-BE49-F238E27FC236}">
                    <a16:creationId xmlns:a16="http://schemas.microsoft.com/office/drawing/2014/main" id="{810C6B1A-B690-A994-A70B-F236C7D2973B}"/>
                  </a:ext>
                </a:extLst>
              </p:cNvPr>
              <p:cNvSpPr txBox="1">
                <a:spLocks noRot="1" noChangeAspect="1" noMove="1" noResize="1" noEditPoints="1" noAdjustHandles="1" noChangeArrowheads="1" noChangeShapeType="1" noTextEdit="1"/>
              </p:cNvSpPr>
              <p:nvPr/>
            </p:nvSpPr>
            <p:spPr bwMode="auto">
              <a:xfrm>
                <a:off x="-4155" y="969496"/>
                <a:ext cx="2661754" cy="282450"/>
              </a:xfrm>
              <a:prstGeom prst="rect">
                <a:avLst/>
              </a:prstGeom>
              <a:blipFill>
                <a:blip r:embed="rId20"/>
                <a:stretch>
                  <a:fillRect r="-1422"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文字方塊 13">
                <a:extLst>
                  <a:ext uri="{FF2B5EF4-FFF2-40B4-BE49-F238E27FC236}">
                    <a16:creationId xmlns:a16="http://schemas.microsoft.com/office/drawing/2014/main" id="{4973ACAE-2816-D926-8A2F-DE6C835224C5}"/>
                  </a:ext>
                </a:extLst>
              </p:cNvPr>
              <p:cNvSpPr txBox="1"/>
              <p:nvPr/>
            </p:nvSpPr>
            <p:spPr bwMode="auto">
              <a:xfrm>
                <a:off x="-5862" y="1424855"/>
                <a:ext cx="2834879"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26" name="文字方塊 13">
                <a:extLst>
                  <a:ext uri="{FF2B5EF4-FFF2-40B4-BE49-F238E27FC236}">
                    <a16:creationId xmlns:a16="http://schemas.microsoft.com/office/drawing/2014/main" id="{4973ACAE-2816-D926-8A2F-DE6C835224C5}"/>
                  </a:ext>
                </a:extLst>
              </p:cNvPr>
              <p:cNvSpPr txBox="1">
                <a:spLocks noRot="1" noChangeAspect="1" noMove="1" noResize="1" noEditPoints="1" noAdjustHandles="1" noChangeArrowheads="1" noChangeShapeType="1" noTextEdit="1"/>
              </p:cNvSpPr>
              <p:nvPr/>
            </p:nvSpPr>
            <p:spPr bwMode="auto">
              <a:xfrm>
                <a:off x="-5862" y="1424855"/>
                <a:ext cx="2834879" cy="282450"/>
              </a:xfrm>
              <a:prstGeom prst="rect">
                <a:avLst/>
              </a:prstGeom>
              <a:blipFill>
                <a:blip r:embed="rId21"/>
                <a:stretch>
                  <a:fillRect r="-1339" b="-17391"/>
                </a:stretch>
              </a:blipFill>
              <a:ln w="9525">
                <a:noFill/>
                <a:miter lim="800000"/>
                <a:headEnd/>
                <a:tailEnd/>
              </a:ln>
            </p:spPr>
            <p:txBody>
              <a:bodyPr/>
              <a:lstStyle/>
              <a:p>
                <a:r>
                  <a:rPr lang="en-US">
                    <a:noFill/>
                  </a:rPr>
                  <a:t> </a:t>
                </a:r>
              </a:p>
            </p:txBody>
          </p:sp>
        </mc:Fallback>
      </mc:AlternateContent>
      <p:sp>
        <p:nvSpPr>
          <p:cNvPr id="27" name="TextBox 26">
            <a:extLst>
              <a:ext uri="{FF2B5EF4-FFF2-40B4-BE49-F238E27FC236}">
                <a16:creationId xmlns:a16="http://schemas.microsoft.com/office/drawing/2014/main" id="{61E97953-9F7B-95C0-A0C1-794B88E0B258}"/>
              </a:ext>
            </a:extLst>
          </p:cNvPr>
          <p:cNvSpPr txBox="1"/>
          <p:nvPr/>
        </p:nvSpPr>
        <p:spPr>
          <a:xfrm>
            <a:off x="2401127" y="488839"/>
            <a:ext cx="155186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Plug in</a:t>
            </a:r>
          </a:p>
        </p:txBody>
      </p:sp>
      <p:sp>
        <p:nvSpPr>
          <p:cNvPr id="28" name="TextBox 27">
            <a:extLst>
              <a:ext uri="{FF2B5EF4-FFF2-40B4-BE49-F238E27FC236}">
                <a16:creationId xmlns:a16="http://schemas.microsoft.com/office/drawing/2014/main" id="{D895F6B0-A08D-6580-D34C-76E1A82DEA70}"/>
              </a:ext>
            </a:extLst>
          </p:cNvPr>
          <p:cNvSpPr txBox="1"/>
          <p:nvPr/>
        </p:nvSpPr>
        <p:spPr>
          <a:xfrm>
            <a:off x="623639" y="6369161"/>
            <a:ext cx="604198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symmetric mode will ensue and continue.</a:t>
            </a:r>
          </a:p>
        </p:txBody>
      </p:sp>
      <p:pic>
        <p:nvPicPr>
          <p:cNvPr id="31" name="Screen Recording 2026-04-23 at 9.31.54 pm">
            <a:hlinkClick r:id="" action="ppaction://media"/>
            <a:extLst>
              <a:ext uri="{FF2B5EF4-FFF2-40B4-BE49-F238E27FC236}">
                <a16:creationId xmlns:a16="http://schemas.microsoft.com/office/drawing/2014/main" id="{ADAB5F5B-BC2A-66F1-A4C6-DAEDF5870800}"/>
              </a:ext>
            </a:extLst>
          </p:cNvPr>
          <p:cNvPicPr>
            <a:picLocks noChangeAspect="1"/>
          </p:cNvPicPr>
          <p:nvPr>
            <a:videoFile r:link="rId2"/>
            <p:extLst>
              <p:ext uri="{DAA4B4D4-6D71-4841-9C94-3DE7FCFB9230}">
                <p14:media xmlns:p14="http://schemas.microsoft.com/office/powerpoint/2010/main" r:embed="rId1"/>
              </p:ext>
            </p:extLst>
          </p:nvPr>
        </p:nvPicPr>
        <p:blipFill>
          <a:blip r:embed="rId22"/>
          <a:stretch>
            <a:fillRect/>
          </a:stretch>
        </p:blipFill>
        <p:spPr>
          <a:xfrm rot="5400000">
            <a:off x="6293912" y="3224309"/>
            <a:ext cx="2140004" cy="3390106"/>
          </a:xfrm>
          <a:prstGeom prst="rect">
            <a:avLst/>
          </a:prstGeom>
        </p:spPr>
      </p:pic>
    </p:spTree>
    <p:extLst>
      <p:ext uri="{BB962C8B-B14F-4D97-AF65-F5344CB8AC3E}">
        <p14:creationId xmlns:p14="http://schemas.microsoft.com/office/powerpoint/2010/main" val="70180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3" presetClass="exit" presetSubtype="10" fill="hold" grpId="0" nodeType="withEffect">
                                  <p:stCondLst>
                                    <p:cond delay="0"/>
                                  </p:stCondLst>
                                  <p:childTnLst>
                                    <p:animEffect transition="out" filter="blinds(horizontal)">
                                      <p:cBhvr>
                                        <p:cTn id="19" dur="500"/>
                                        <p:tgtEl>
                                          <p:spTgt spid="26"/>
                                        </p:tgtEl>
                                      </p:cBhvr>
                                    </p:animEffect>
                                    <p:set>
                                      <p:cBhvr>
                                        <p:cTn id="20" dur="1" fill="hold">
                                          <p:stCondLst>
                                            <p:cond delay="499"/>
                                          </p:stCondLst>
                                        </p:cTn>
                                        <p:tgtEl>
                                          <p:spTgt spid="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ppt_x"/>
                                          </p:val>
                                        </p:tav>
                                        <p:tav tm="100000">
                                          <p:val>
                                            <p:strVal val="#ppt_x"/>
                                          </p:val>
                                        </p:tav>
                                      </p:tavLst>
                                    </p:anim>
                                    <p:anim calcmode="lin" valueType="num">
                                      <p:cBhvr additive="base">
                                        <p:cTn id="64" dur="500" fill="hold"/>
                                        <p:tgtEl>
                                          <p:spTgt spid="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additive="base">
                                        <p:cTn id="77" dur="500" fill="hold"/>
                                        <p:tgtEl>
                                          <p:spTgt spid="13"/>
                                        </p:tgtEl>
                                        <p:attrNameLst>
                                          <p:attrName>ppt_x</p:attrName>
                                        </p:attrNameLst>
                                      </p:cBhvr>
                                      <p:tavLst>
                                        <p:tav tm="0">
                                          <p:val>
                                            <p:strVal val="#ppt_x"/>
                                          </p:val>
                                        </p:tav>
                                        <p:tav tm="100000">
                                          <p:val>
                                            <p:strVal val="#ppt_x"/>
                                          </p:val>
                                        </p:tav>
                                      </p:tavLst>
                                    </p:anim>
                                    <p:anim calcmode="lin" valueType="num">
                                      <p:cBhvr additive="base">
                                        <p:cTn id="78" dur="500" fill="hold"/>
                                        <p:tgtEl>
                                          <p:spTgt spid="1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additive="base">
                                        <p:cTn id="81" dur="500" fill="hold"/>
                                        <p:tgtEl>
                                          <p:spTgt spid="14"/>
                                        </p:tgtEl>
                                        <p:attrNameLst>
                                          <p:attrName>ppt_x</p:attrName>
                                        </p:attrNameLst>
                                      </p:cBhvr>
                                      <p:tavLst>
                                        <p:tav tm="0">
                                          <p:val>
                                            <p:strVal val="#ppt_x"/>
                                          </p:val>
                                        </p:tav>
                                        <p:tav tm="100000">
                                          <p:val>
                                            <p:strVal val="#ppt_x"/>
                                          </p:val>
                                        </p:tav>
                                      </p:tavLst>
                                    </p:anim>
                                    <p:anim calcmode="lin" valueType="num">
                                      <p:cBhvr additive="base">
                                        <p:cTn id="82" dur="500" fill="hold"/>
                                        <p:tgtEl>
                                          <p:spTgt spid="14"/>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 calcmode="lin" valueType="num">
                                      <p:cBhvr additive="base">
                                        <p:cTn id="89" dur="500" fill="hold"/>
                                        <p:tgtEl>
                                          <p:spTgt spid="18"/>
                                        </p:tgtEl>
                                        <p:attrNameLst>
                                          <p:attrName>ppt_x</p:attrName>
                                        </p:attrNameLst>
                                      </p:cBhvr>
                                      <p:tavLst>
                                        <p:tav tm="0">
                                          <p:val>
                                            <p:strVal val="#ppt_x"/>
                                          </p:val>
                                        </p:tav>
                                        <p:tav tm="100000">
                                          <p:val>
                                            <p:strVal val="#ppt_x"/>
                                          </p:val>
                                        </p:tav>
                                      </p:tavLst>
                                    </p:anim>
                                    <p:anim calcmode="lin" valueType="num">
                                      <p:cBhvr additive="base">
                                        <p:cTn id="90" dur="500" fill="hold"/>
                                        <p:tgtEl>
                                          <p:spTgt spid="18"/>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additive="base">
                                        <p:cTn id="93" dur="500" fill="hold"/>
                                        <p:tgtEl>
                                          <p:spTgt spid="31"/>
                                        </p:tgtEl>
                                        <p:attrNameLst>
                                          <p:attrName>ppt_x</p:attrName>
                                        </p:attrNameLst>
                                      </p:cBhvr>
                                      <p:tavLst>
                                        <p:tav tm="0">
                                          <p:val>
                                            <p:strVal val="#ppt_x"/>
                                          </p:val>
                                        </p:tav>
                                        <p:tav tm="100000">
                                          <p:val>
                                            <p:strVal val="#ppt_x"/>
                                          </p:val>
                                        </p:tav>
                                      </p:tavLst>
                                    </p:anim>
                                    <p:anim calcmode="lin" valueType="num">
                                      <p:cBhvr additive="base">
                                        <p:cTn id="9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additive="base">
                                        <p:cTn id="99" dur="500" fill="hold"/>
                                        <p:tgtEl>
                                          <p:spTgt spid="12"/>
                                        </p:tgtEl>
                                        <p:attrNameLst>
                                          <p:attrName>ppt_x</p:attrName>
                                        </p:attrNameLst>
                                      </p:cBhvr>
                                      <p:tavLst>
                                        <p:tav tm="0">
                                          <p:val>
                                            <p:strVal val="#ppt_x"/>
                                          </p:val>
                                        </p:tav>
                                        <p:tav tm="100000">
                                          <p:val>
                                            <p:strVal val="#ppt_x"/>
                                          </p:val>
                                        </p:tav>
                                      </p:tavLst>
                                    </p:anim>
                                    <p:anim calcmode="lin" valueType="num">
                                      <p:cBhvr additive="base">
                                        <p:cTn id="100" dur="500" fill="hold"/>
                                        <p:tgtEl>
                                          <p:spTgt spid="12"/>
                                        </p:tgtEl>
                                        <p:attrNameLst>
                                          <p:attrName>ppt_y</p:attrName>
                                        </p:attrNameLst>
                                      </p:cBhvr>
                                      <p:tavLst>
                                        <p:tav tm="0">
                                          <p:val>
                                            <p:strVal val="1+#ppt_h/2"/>
                                          </p:val>
                                        </p:tav>
                                        <p:tav tm="100000">
                                          <p:val>
                                            <p:strVal val="#ppt_y"/>
                                          </p:val>
                                        </p:tav>
                                      </p:tavLst>
                                    </p:anim>
                                  </p:childTnLst>
                                </p:cTn>
                              </p:par>
                              <p:par>
                                <p:cTn id="101" presetID="1" presetClass="mediacall" presetSubtype="0" fill="hold" nodeType="withEffect">
                                  <p:stCondLst>
                                    <p:cond delay="0"/>
                                  </p:stCondLst>
                                  <p:childTnLst>
                                    <p:cmd type="call" cmd="playFrom(0.0)">
                                      <p:cBhvr>
                                        <p:cTn id="102" dur="12175" fill="hold"/>
                                        <p:tgtEl>
                                          <p:spTgt spid="31"/>
                                        </p:tgtEl>
                                      </p:cBhvr>
                                    </p:cmd>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3"/>
                                        </p:tgtEl>
                                        <p:attrNameLst>
                                          <p:attrName>style.visibility</p:attrName>
                                        </p:attrNameLst>
                                      </p:cBhvr>
                                      <p:to>
                                        <p:strVal val="visible"/>
                                      </p:to>
                                    </p:set>
                                    <p:anim calcmode="lin" valueType="num">
                                      <p:cBhvr additive="base">
                                        <p:cTn id="107" dur="500" fill="hold"/>
                                        <p:tgtEl>
                                          <p:spTgt spid="3"/>
                                        </p:tgtEl>
                                        <p:attrNameLst>
                                          <p:attrName>ppt_x</p:attrName>
                                        </p:attrNameLst>
                                      </p:cBhvr>
                                      <p:tavLst>
                                        <p:tav tm="0">
                                          <p:val>
                                            <p:strVal val="#ppt_x"/>
                                          </p:val>
                                        </p:tav>
                                        <p:tav tm="100000">
                                          <p:val>
                                            <p:strVal val="#ppt_x"/>
                                          </p:val>
                                        </p:tav>
                                      </p:tavLst>
                                    </p:anim>
                                    <p:anim calcmode="lin" valueType="num">
                                      <p:cBhvr additive="base">
                                        <p:cTn id="108" dur="500" fill="hold"/>
                                        <p:tgtEl>
                                          <p:spTgt spid="3"/>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5"/>
                                        </p:tgtEl>
                                        <p:attrNameLst>
                                          <p:attrName>style.visibility</p:attrName>
                                        </p:attrNameLst>
                                      </p:cBhvr>
                                      <p:to>
                                        <p:strVal val="visible"/>
                                      </p:to>
                                    </p:set>
                                    <p:anim calcmode="lin" valueType="num">
                                      <p:cBhvr additive="base">
                                        <p:cTn id="111" dur="500" fill="hold"/>
                                        <p:tgtEl>
                                          <p:spTgt spid="15"/>
                                        </p:tgtEl>
                                        <p:attrNameLst>
                                          <p:attrName>ppt_x</p:attrName>
                                        </p:attrNameLst>
                                      </p:cBhvr>
                                      <p:tavLst>
                                        <p:tav tm="0">
                                          <p:val>
                                            <p:strVal val="#ppt_x"/>
                                          </p:val>
                                        </p:tav>
                                        <p:tav tm="100000">
                                          <p:val>
                                            <p:strVal val="#ppt_x"/>
                                          </p:val>
                                        </p:tav>
                                      </p:tavLst>
                                    </p:anim>
                                    <p:anim calcmode="lin" valueType="num">
                                      <p:cBhvr additive="base">
                                        <p:cTn id="1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19"/>
                                        </p:tgtEl>
                                        <p:attrNameLst>
                                          <p:attrName>style.visibility</p:attrName>
                                        </p:attrNameLst>
                                      </p:cBhvr>
                                      <p:to>
                                        <p:strVal val="visible"/>
                                      </p:to>
                                    </p:set>
                                    <p:anim calcmode="lin" valueType="num">
                                      <p:cBhvr additive="base">
                                        <p:cTn id="117" dur="500" fill="hold"/>
                                        <p:tgtEl>
                                          <p:spTgt spid="19"/>
                                        </p:tgtEl>
                                        <p:attrNameLst>
                                          <p:attrName>ppt_x</p:attrName>
                                        </p:attrNameLst>
                                      </p:cBhvr>
                                      <p:tavLst>
                                        <p:tav tm="0">
                                          <p:val>
                                            <p:strVal val="#ppt_x"/>
                                          </p:val>
                                        </p:tav>
                                        <p:tav tm="100000">
                                          <p:val>
                                            <p:strVal val="#ppt_x"/>
                                          </p:val>
                                        </p:tav>
                                      </p:tavLst>
                                    </p:anim>
                                    <p:anim calcmode="lin" valueType="num">
                                      <p:cBhvr additive="base">
                                        <p:cTn id="118" dur="500" fill="hold"/>
                                        <p:tgtEl>
                                          <p:spTgt spid="19"/>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28"/>
                                        </p:tgtEl>
                                        <p:attrNameLst>
                                          <p:attrName>style.visibility</p:attrName>
                                        </p:attrNameLst>
                                      </p:cBhvr>
                                      <p:to>
                                        <p:strVal val="visible"/>
                                      </p:to>
                                    </p:set>
                                    <p:anim calcmode="lin" valueType="num">
                                      <p:cBhvr additive="base">
                                        <p:cTn id="121" dur="500" fill="hold"/>
                                        <p:tgtEl>
                                          <p:spTgt spid="28"/>
                                        </p:tgtEl>
                                        <p:attrNameLst>
                                          <p:attrName>ppt_x</p:attrName>
                                        </p:attrNameLst>
                                      </p:cBhvr>
                                      <p:tavLst>
                                        <p:tav tm="0">
                                          <p:val>
                                            <p:strVal val="#ppt_x"/>
                                          </p:val>
                                        </p:tav>
                                        <p:tav tm="100000">
                                          <p:val>
                                            <p:strVal val="#ppt_x"/>
                                          </p:val>
                                        </p:tav>
                                      </p:tavLst>
                                    </p:anim>
                                    <p:anim calcmode="lin" valueType="num">
                                      <p:cBhvr additive="base">
                                        <p:cTn id="12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3" fill="hold" display="0">
                  <p:stCondLst>
                    <p:cond delay="indefinite"/>
                  </p:stCondLst>
                </p:cTn>
                <p:tgtEl>
                  <p:spTgt spid="31"/>
                </p:tgtEl>
              </p:cMediaNode>
            </p:video>
            <p:seq concurrent="1" nextAc="seek">
              <p:cTn id="124" restart="whenNotActive" fill="hold" evtFilter="cancelBubble" nodeType="interactiveSeq">
                <p:stCondLst>
                  <p:cond evt="onClick" delay="0">
                    <p:tgtEl>
                      <p:spTgt spid="31"/>
                    </p:tgtEl>
                  </p:cond>
                </p:stCondLst>
                <p:endSync evt="end" delay="0">
                  <p:rtn val="all"/>
                </p:endSync>
                <p:childTnLst>
                  <p:par>
                    <p:cTn id="125" fill="hold">
                      <p:stCondLst>
                        <p:cond delay="0"/>
                      </p:stCondLst>
                      <p:childTnLst>
                        <p:par>
                          <p:cTn id="126" fill="hold">
                            <p:stCondLst>
                              <p:cond delay="0"/>
                            </p:stCondLst>
                            <p:childTnLst>
                              <p:par>
                                <p:cTn id="127" presetID="2" presetClass="mediacall" presetSubtype="0" fill="hold" nodeType="clickEffect">
                                  <p:stCondLst>
                                    <p:cond delay="0"/>
                                  </p:stCondLst>
                                  <p:childTnLst>
                                    <p:cmd type="call" cmd="togglePause">
                                      <p:cBhvr>
                                        <p:cTn id="128" dur="1" fill="hold"/>
                                        <p:tgtEl>
                                          <p:spTgt spid="31"/>
                                        </p:tgtEl>
                                      </p:cBhvr>
                                    </p:cmd>
                                  </p:childTnLst>
                                </p:cTn>
                              </p:par>
                            </p:childTnLst>
                          </p:cTn>
                        </p:par>
                      </p:childTnLst>
                    </p:cTn>
                  </p:par>
                </p:childTnLst>
              </p:cTn>
              <p:nextCondLst>
                <p:cond evt="onClick" delay="0">
                  <p:tgtEl>
                    <p:spTgt spid="31"/>
                  </p:tgtEl>
                </p:cond>
              </p:nextCondLst>
            </p:seq>
          </p:childTnLst>
        </p:cTn>
      </p:par>
    </p:tnLst>
    <p:bldLst>
      <p:bldP spid="2" grpId="0" animBg="1"/>
      <p:bldP spid="5" grpId="0" animBg="1"/>
      <p:bldP spid="6" grpId="0" animBg="1"/>
      <p:bldP spid="8" grpId="0" animBg="1"/>
      <p:bldP spid="9" grpId="0" animBg="1"/>
      <p:bldP spid="10" grpId="0" animBg="1"/>
      <p:bldP spid="11" grpId="0"/>
      <p:bldP spid="12" grpId="0"/>
      <p:bldP spid="13" grpId="0"/>
      <p:bldP spid="14" grpId="0" animBg="1"/>
      <p:bldP spid="16" grpId="0" animBg="1"/>
      <p:bldP spid="18" grpId="0" animBg="1"/>
      <p:bldP spid="19" grpId="0"/>
      <p:bldP spid="15" grpId="0"/>
      <p:bldP spid="20" grpId="0"/>
      <p:bldP spid="21" grpId="0" animBg="1"/>
      <p:bldP spid="22" grpId="0" animBg="1"/>
      <p:bldP spid="23" grpId="0"/>
      <p:bldP spid="3" grpId="0"/>
      <p:bldP spid="24" grpId="0" animBg="1"/>
      <p:bldP spid="25" grpId="0" animBg="1"/>
      <p:bldP spid="26" grpId="0" animBg="1"/>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67D88-1E51-EF88-2C24-A45F60CE6C60}"/>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E9D4F3EF-60CE-4488-BDB3-25ACE1668150}"/>
                  </a:ext>
                </a:extLst>
              </p:cNvPr>
              <p:cNvSpPr/>
              <p:nvPr/>
            </p:nvSpPr>
            <p:spPr>
              <a:xfrm>
                <a:off x="2746760" y="4838909"/>
                <a:ext cx="1258871" cy="43935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000" i="1" smtClean="0">
                              <a:latin typeface="Cambria Math" panose="02040503050406030204" pitchFamily="18" charset="0"/>
                              <a:ea typeface="Cambria Math"/>
                            </a:rPr>
                          </m:ctrlPr>
                        </m:accPr>
                        <m:e>
                          <m:r>
                            <a:rPr lang="en-US" altLang="zh-TW" sz="2000" i="1">
                              <a:latin typeface="Cambria Math"/>
                              <a:ea typeface="Cambria Math"/>
                            </a:rPr>
                            <m:t>𝛻</m:t>
                          </m:r>
                        </m:e>
                      </m:acc>
                      <m:r>
                        <a:rPr lang="en-US" altLang="zh-TW" sz="2000" i="1">
                          <a:latin typeface="Cambria Math"/>
                          <a:ea typeface="Cambria Math"/>
                        </a:rPr>
                        <m:t>∙</m:t>
                      </m:r>
                      <m:acc>
                        <m:accPr>
                          <m:chr m:val="⃗"/>
                          <m:ctrlPr>
                            <a:rPr lang="en-US" altLang="zh-TW" sz="2000" i="1">
                              <a:latin typeface="Cambria Math" panose="02040503050406030204" pitchFamily="18" charset="0"/>
                              <a:ea typeface="Cambria Math"/>
                            </a:rPr>
                          </m:ctrlPr>
                        </m:accPr>
                        <m:e>
                          <m:r>
                            <a:rPr lang="en-US" altLang="zh-TW" sz="2000" i="1">
                              <a:latin typeface="Cambria Math" panose="02040503050406030204" pitchFamily="18" charset="0"/>
                              <a:ea typeface="Cambria Math"/>
                            </a:rPr>
                            <m:t>𝐵</m:t>
                          </m:r>
                        </m:e>
                      </m:acc>
                      <m:r>
                        <a:rPr lang="en-US" altLang="zh-TW" sz="2000" b="0" i="1" smtClean="0">
                          <a:latin typeface="Cambria Math"/>
                        </a:rPr>
                        <m:t>=</m:t>
                      </m:r>
                      <m:r>
                        <a:rPr lang="en-US" altLang="zh-TW" sz="2000" b="0" i="1" smtClean="0">
                          <a:latin typeface="Cambria Math" panose="02040503050406030204" pitchFamily="18" charset="0"/>
                        </a:rPr>
                        <m:t>0</m:t>
                      </m:r>
                    </m:oMath>
                  </m:oMathPara>
                </a14:m>
                <a:endParaRPr lang="zh-CN" altLang="en-US" sz="2000" dirty="0"/>
              </a:p>
            </p:txBody>
          </p:sp>
        </mc:Choice>
        <mc:Fallback xmlns="">
          <p:sp>
            <p:nvSpPr>
              <p:cNvPr id="3" name="矩形 2">
                <a:extLst>
                  <a:ext uri="{FF2B5EF4-FFF2-40B4-BE49-F238E27FC236}">
                    <a16:creationId xmlns:a16="http://schemas.microsoft.com/office/drawing/2014/main" id="{E9D4F3EF-60CE-4488-BDB3-25ACE1668150}"/>
                  </a:ext>
                </a:extLst>
              </p:cNvPr>
              <p:cNvSpPr>
                <a:spLocks noRot="1" noChangeAspect="1" noMove="1" noResize="1" noEditPoints="1" noAdjustHandles="1" noChangeArrowheads="1" noChangeShapeType="1" noTextEdit="1"/>
              </p:cNvSpPr>
              <p:nvPr/>
            </p:nvSpPr>
            <p:spPr>
              <a:xfrm>
                <a:off x="2746760" y="4838909"/>
                <a:ext cx="1258871" cy="43935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D239DFEF-127F-AC27-A90D-D679A11DD89C}"/>
                  </a:ext>
                </a:extLst>
              </p:cNvPr>
              <p:cNvSpPr txBox="1"/>
              <p:nvPr/>
            </p:nvSpPr>
            <p:spPr>
              <a:xfrm>
                <a:off x="2736752" y="3052457"/>
                <a:ext cx="2750127" cy="899605"/>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2000" i="1" smtClean="0">
                              <a:latin typeface="Cambria Math" panose="02040503050406030204" pitchFamily="18" charset="0"/>
                            </a:rPr>
                          </m:ctrlPr>
                        </m:naryPr>
                        <m:sub/>
                        <m:sup/>
                        <m:e>
                          <m:acc>
                            <m:accPr>
                              <m:chr m:val="⃗"/>
                              <m:ctrlPr>
                                <a:rPr lang="en-US" altLang="zh-TW" sz="2000" i="1">
                                  <a:latin typeface="Cambria Math" panose="02040503050406030204" pitchFamily="18" charset="0"/>
                                  <a:ea typeface="Cambria Math"/>
                                </a:rPr>
                              </m:ctrlPr>
                            </m:accPr>
                            <m:e>
                              <m:r>
                                <a:rPr lang="en-US" altLang="zh-TW" sz="2000" i="1">
                                  <a:latin typeface="Cambria Math" panose="02040503050406030204" pitchFamily="18" charset="0"/>
                                  <a:ea typeface="Cambria Math"/>
                                </a:rPr>
                                <m:t>𝐵</m:t>
                              </m:r>
                            </m:e>
                          </m:acc>
                          <m:r>
                            <a:rPr lang="en-US" altLang="zh-TW" sz="2000" i="1">
                              <a:latin typeface="Cambria Math"/>
                              <a:ea typeface="Cambria Math"/>
                            </a:rPr>
                            <m:t>∙</m:t>
                          </m:r>
                          <m:r>
                            <a:rPr lang="en-US" altLang="zh-TW" sz="2000" i="1">
                              <a:latin typeface="Cambria Math"/>
                              <a:ea typeface="Cambria Math"/>
                            </a:rPr>
                            <m:t>𝑑</m:t>
                          </m:r>
                          <m:acc>
                            <m:accPr>
                              <m:chr m:val="⃗"/>
                              <m:ctrlPr>
                                <a:rPr lang="en-US" altLang="zh-TW" sz="2000" i="1">
                                  <a:latin typeface="Cambria Math" panose="02040503050406030204" pitchFamily="18" charset="0"/>
                                  <a:ea typeface="Cambria Math"/>
                                </a:rPr>
                              </m:ctrlPr>
                            </m:accPr>
                            <m:e>
                              <m:r>
                                <a:rPr lang="en-US" altLang="zh-TW" sz="2000" b="0" i="1" smtClean="0">
                                  <a:latin typeface="Cambria Math" panose="02040503050406030204" pitchFamily="18" charset="0"/>
                                  <a:ea typeface="Cambria Math"/>
                                </a:rPr>
                                <m:t>𝑎</m:t>
                              </m:r>
                            </m:e>
                          </m:acc>
                        </m:e>
                      </m:nary>
                      <m:r>
                        <a:rPr lang="en-US" altLang="zh-TW" sz="2000" b="0" i="1" smtClean="0">
                          <a:latin typeface="Cambria Math"/>
                          <a:ea typeface="Cambria Math"/>
                        </a:rPr>
                        <m:t>=</m:t>
                      </m:r>
                      <m:nary>
                        <m:naryPr>
                          <m:limLoc m:val="undOvr"/>
                          <m:subHide m:val="on"/>
                          <m:supHide m:val="on"/>
                          <m:ctrlPr>
                            <a:rPr lang="en-US" altLang="zh-TW" sz="2000" i="1">
                              <a:latin typeface="Cambria Math" panose="02040503050406030204" pitchFamily="18" charset="0"/>
                              <a:ea typeface="Cambria Math"/>
                            </a:rPr>
                          </m:ctrlPr>
                        </m:naryPr>
                        <m:sub/>
                        <m:sup/>
                        <m:e>
                          <m:d>
                            <m:dPr>
                              <m:ctrlPr>
                                <a:rPr lang="en-US" altLang="zh-TW" sz="2000" i="1">
                                  <a:latin typeface="Cambria Math" panose="02040503050406030204" pitchFamily="18" charset="0"/>
                                  <a:ea typeface="Cambria Math"/>
                                </a:rPr>
                              </m:ctrlPr>
                            </m:dPr>
                            <m:e>
                              <m:acc>
                                <m:accPr>
                                  <m:chr m:val="⃗"/>
                                  <m:ctrlPr>
                                    <a:rPr lang="en-US" altLang="zh-TW" sz="2000" i="1">
                                      <a:latin typeface="Cambria Math" panose="02040503050406030204" pitchFamily="18" charset="0"/>
                                      <a:ea typeface="Cambria Math"/>
                                    </a:rPr>
                                  </m:ctrlPr>
                                </m:accPr>
                                <m:e>
                                  <m:r>
                                    <a:rPr lang="en-US" altLang="zh-TW" sz="2000" i="1">
                                      <a:latin typeface="Cambria Math"/>
                                      <a:ea typeface="Cambria Math"/>
                                    </a:rPr>
                                    <m:t>𝛻</m:t>
                                  </m:r>
                                </m:e>
                              </m:acc>
                              <m:r>
                                <a:rPr lang="en-US" altLang="zh-TW" sz="2000" i="1">
                                  <a:latin typeface="Cambria Math"/>
                                  <a:ea typeface="Cambria Math"/>
                                </a:rPr>
                                <m:t>∙</m:t>
                              </m:r>
                              <m:acc>
                                <m:accPr>
                                  <m:chr m:val="⃗"/>
                                  <m:ctrlPr>
                                    <a:rPr lang="en-US" altLang="zh-TW" sz="2000" i="1">
                                      <a:latin typeface="Cambria Math" panose="02040503050406030204" pitchFamily="18" charset="0"/>
                                      <a:ea typeface="Cambria Math"/>
                                    </a:rPr>
                                  </m:ctrlPr>
                                </m:accPr>
                                <m:e>
                                  <m:r>
                                    <a:rPr lang="en-US" altLang="zh-TW" sz="2000" b="0" i="1" smtClean="0">
                                      <a:latin typeface="Cambria Math" panose="02040503050406030204" pitchFamily="18" charset="0"/>
                                      <a:ea typeface="Cambria Math"/>
                                    </a:rPr>
                                    <m:t>𝐵</m:t>
                                  </m:r>
                                </m:e>
                              </m:acc>
                            </m:e>
                          </m:d>
                          <m:r>
                            <a:rPr lang="en-US" altLang="zh-TW" sz="2000" b="0" i="1" smtClean="0">
                              <a:latin typeface="Cambria Math" panose="02040503050406030204" pitchFamily="18" charset="0"/>
                              <a:ea typeface="Cambria Math"/>
                            </a:rPr>
                            <m:t> </m:t>
                          </m:r>
                          <m:r>
                            <a:rPr lang="en-US" altLang="zh-TW" sz="2000" i="1">
                              <a:latin typeface="Cambria Math"/>
                              <a:ea typeface="Cambria Math"/>
                            </a:rPr>
                            <m:t>𝑑</m:t>
                          </m:r>
                          <m:r>
                            <a:rPr lang="en-US" altLang="zh-TW" sz="2000" b="0" i="1" smtClean="0">
                              <a:latin typeface="Cambria Math" panose="02040503050406030204" pitchFamily="18" charset="0"/>
                              <a:ea typeface="Cambria Math"/>
                            </a:rPr>
                            <m:t>𝑣</m:t>
                          </m:r>
                        </m:e>
                      </m:nary>
                    </m:oMath>
                  </m:oMathPara>
                </a14:m>
                <a:endParaRPr lang="zh-TW" altLang="en-US" sz="2000" i="1" dirty="0"/>
              </a:p>
            </p:txBody>
          </p:sp>
        </mc:Choice>
        <mc:Fallback xmlns="">
          <p:sp>
            <p:nvSpPr>
              <p:cNvPr id="5" name="文字方塊 4">
                <a:extLst>
                  <a:ext uri="{FF2B5EF4-FFF2-40B4-BE49-F238E27FC236}">
                    <a16:creationId xmlns:a16="http://schemas.microsoft.com/office/drawing/2014/main" id="{D239DFEF-127F-AC27-A90D-D679A11DD89C}"/>
                  </a:ext>
                </a:extLst>
              </p:cNvPr>
              <p:cNvSpPr txBox="1">
                <a:spLocks noRot="1" noChangeAspect="1" noMove="1" noResize="1" noEditPoints="1" noAdjustHandles="1" noChangeArrowheads="1" noChangeShapeType="1" noTextEdit="1"/>
              </p:cNvSpPr>
              <p:nvPr/>
            </p:nvSpPr>
            <p:spPr>
              <a:xfrm>
                <a:off x="2736752" y="3052457"/>
                <a:ext cx="2750127" cy="899605"/>
              </a:xfrm>
              <a:prstGeom prst="rect">
                <a:avLst/>
              </a:prstGeom>
              <a:blipFill>
                <a:blip r:embed="rId3"/>
                <a:stretch>
                  <a:fillRect l="-35780" t="-133333" b="-186111"/>
                </a:stretch>
              </a:blipFill>
            </p:spPr>
            <p:txBody>
              <a:bodyPr/>
              <a:lstStyle/>
              <a:p>
                <a:r>
                  <a:rPr lang="en-US">
                    <a:noFill/>
                  </a:rPr>
                  <a:t> </a:t>
                </a:r>
              </a:p>
            </p:txBody>
          </p:sp>
        </mc:Fallback>
      </mc:AlternateContent>
      <p:sp>
        <p:nvSpPr>
          <p:cNvPr id="6" name="文字方塊 9">
            <a:extLst>
              <a:ext uri="{FF2B5EF4-FFF2-40B4-BE49-F238E27FC236}">
                <a16:creationId xmlns:a16="http://schemas.microsoft.com/office/drawing/2014/main" id="{85E04C49-3CE3-C864-03F9-46BD34FAEA23}"/>
              </a:ext>
            </a:extLst>
          </p:cNvPr>
          <p:cNvSpPr txBox="1">
            <a:spLocks noChangeArrowheads="1"/>
          </p:cNvSpPr>
          <p:nvPr/>
        </p:nvSpPr>
        <p:spPr bwMode="auto">
          <a:xfrm>
            <a:off x="2667000" y="2627302"/>
            <a:ext cx="381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sz="2000" dirty="0">
                <a:latin typeface="Times New Roman" panose="02020603050405020304" pitchFamily="18" charset="0"/>
                <a:cs typeface="Times New Roman" panose="02020603050405020304" pitchFamily="18" charset="0"/>
              </a:rPr>
              <a:t>Divergence Theorem</a:t>
            </a:r>
            <a:endParaRPr lang="zh-TW" altLang="en-US" sz="2000" dirty="0">
              <a:latin typeface="Times New Roman" panose="02020603050405020304" pitchFamily="18" charset="0"/>
              <a:cs typeface="Times New Roman" panose="02020603050405020304" pitchFamily="18" charset="0"/>
            </a:endParaRPr>
          </a:p>
        </p:txBody>
      </p:sp>
      <p:sp>
        <p:nvSpPr>
          <p:cNvPr id="7" name="文字方塊 6">
            <a:extLst>
              <a:ext uri="{FF2B5EF4-FFF2-40B4-BE49-F238E27FC236}">
                <a16:creationId xmlns:a16="http://schemas.microsoft.com/office/drawing/2014/main" id="{E6D74536-09C5-2DA0-8045-9C27865D6B91}"/>
              </a:ext>
            </a:extLst>
          </p:cNvPr>
          <p:cNvSpPr txBox="1"/>
          <p:nvPr/>
        </p:nvSpPr>
        <p:spPr>
          <a:xfrm>
            <a:off x="457200" y="4345061"/>
            <a:ext cx="7848600" cy="400110"/>
          </a:xfrm>
          <a:prstGeom prst="rect">
            <a:avLst/>
          </a:prstGeom>
          <a:noFill/>
        </p:spPr>
        <p:txBody>
          <a:bodyPr wrap="square" rtlCol="0">
            <a:spAutoFit/>
          </a:bodyPr>
          <a:lstStyle/>
          <a:p>
            <a:r>
              <a:rPr lang="en-US" sz="2000" dirty="0">
                <a:latin typeface="Times New Roman" panose="02020603050405020304" pitchFamily="18" charset="0"/>
              </a:rPr>
              <a:t>Differential formulation: Divergence of the magnetic field is always zero.</a:t>
            </a:r>
            <a:endParaRPr lang="zh-TW" altLang="en-US" sz="2000" dirty="0"/>
          </a:p>
        </p:txBody>
      </p:sp>
      <mc:AlternateContent xmlns:mc="http://schemas.openxmlformats.org/markup-compatibility/2006" xmlns:a14="http://schemas.microsoft.com/office/drawing/2010/main">
        <mc:Choice Requires="a14">
          <p:sp>
            <p:nvSpPr>
              <p:cNvPr id="8" name="文字方塊 10">
                <a:extLst>
                  <a:ext uri="{FF2B5EF4-FFF2-40B4-BE49-F238E27FC236}">
                    <a16:creationId xmlns:a16="http://schemas.microsoft.com/office/drawing/2014/main" id="{DD16D310-4730-5B15-67F6-BA4DC6106A86}"/>
                  </a:ext>
                </a:extLst>
              </p:cNvPr>
              <p:cNvSpPr txBox="1"/>
              <p:nvPr/>
            </p:nvSpPr>
            <p:spPr>
              <a:xfrm>
                <a:off x="2746760" y="1752665"/>
                <a:ext cx="1643463" cy="89960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2000" i="1" smtClean="0">
                              <a:latin typeface="Cambria Math" panose="02040503050406030204" pitchFamily="18" charset="0"/>
                            </a:rPr>
                          </m:ctrlPr>
                        </m:naryPr>
                        <m:sub/>
                        <m:sup/>
                        <m:e>
                          <m:acc>
                            <m:accPr>
                              <m:chr m:val="⃗"/>
                              <m:ctrlPr>
                                <a:rPr lang="en-US" altLang="zh-TW" sz="2000" i="1">
                                  <a:latin typeface="Cambria Math" panose="02040503050406030204" pitchFamily="18" charset="0"/>
                                  <a:ea typeface="Cambria Math"/>
                                </a:rPr>
                              </m:ctrlPr>
                            </m:accPr>
                            <m:e>
                              <m:r>
                                <a:rPr lang="en-US" altLang="zh-TW" sz="2000" b="0" i="1" smtClean="0">
                                  <a:latin typeface="Cambria Math" panose="02040503050406030204" pitchFamily="18" charset="0"/>
                                  <a:ea typeface="Cambria Math"/>
                                </a:rPr>
                                <m:t>𝐵</m:t>
                              </m:r>
                            </m:e>
                          </m:acc>
                          <m:r>
                            <a:rPr lang="en-US" altLang="zh-TW" sz="2000" i="1">
                              <a:latin typeface="Cambria Math"/>
                              <a:ea typeface="Cambria Math"/>
                            </a:rPr>
                            <m:t>∙</m:t>
                          </m:r>
                          <m:r>
                            <a:rPr lang="en-US" altLang="zh-TW" sz="2000" i="1">
                              <a:latin typeface="Cambria Math"/>
                              <a:ea typeface="Cambria Math"/>
                            </a:rPr>
                            <m:t>𝑑</m:t>
                          </m:r>
                          <m:acc>
                            <m:accPr>
                              <m:chr m:val="⃗"/>
                              <m:ctrlPr>
                                <a:rPr lang="en-US" altLang="zh-TW" sz="2000" i="1">
                                  <a:latin typeface="Cambria Math" panose="02040503050406030204" pitchFamily="18" charset="0"/>
                                  <a:ea typeface="Cambria Math"/>
                                </a:rPr>
                              </m:ctrlPr>
                            </m:accPr>
                            <m:e>
                              <m:r>
                                <a:rPr lang="en-US" altLang="zh-TW" sz="2000" b="0" i="1" smtClean="0">
                                  <a:latin typeface="Cambria Math" panose="02040503050406030204" pitchFamily="18" charset="0"/>
                                  <a:ea typeface="Cambria Math"/>
                                </a:rPr>
                                <m:t>𝑎</m:t>
                              </m:r>
                            </m:e>
                          </m:acc>
                        </m:e>
                      </m:nary>
                      <m:r>
                        <a:rPr lang="en-US" altLang="zh-TW" sz="2000" b="0" i="1" smtClean="0">
                          <a:latin typeface="Cambria Math"/>
                          <a:ea typeface="Cambria Math"/>
                        </a:rPr>
                        <m:t>=</m:t>
                      </m:r>
                      <m:r>
                        <a:rPr lang="en-US" altLang="zh-TW" sz="2000" i="1" smtClean="0">
                          <a:latin typeface="Cambria Math" panose="02040503050406030204" pitchFamily="18" charset="0"/>
                          <a:ea typeface="Cambria Math"/>
                        </a:rPr>
                        <m:t>0</m:t>
                      </m:r>
                    </m:oMath>
                  </m:oMathPara>
                </a14:m>
                <a:endParaRPr lang="zh-TW" altLang="en-US" sz="2000" dirty="0">
                  <a:latin typeface="Times New Roman" panose="02020603050405020304" pitchFamily="18" charset="0"/>
                </a:endParaRPr>
              </a:p>
            </p:txBody>
          </p:sp>
        </mc:Choice>
        <mc:Fallback xmlns="">
          <p:sp>
            <p:nvSpPr>
              <p:cNvPr id="8" name="文字方塊 10">
                <a:extLst>
                  <a:ext uri="{FF2B5EF4-FFF2-40B4-BE49-F238E27FC236}">
                    <a16:creationId xmlns:a16="http://schemas.microsoft.com/office/drawing/2014/main" id="{DD16D310-4730-5B15-67F6-BA4DC6106A86}"/>
                  </a:ext>
                </a:extLst>
              </p:cNvPr>
              <p:cNvSpPr txBox="1">
                <a:spLocks noRot="1" noChangeAspect="1" noMove="1" noResize="1" noEditPoints="1" noAdjustHandles="1" noChangeArrowheads="1" noChangeShapeType="1" noTextEdit="1"/>
              </p:cNvSpPr>
              <p:nvPr/>
            </p:nvSpPr>
            <p:spPr>
              <a:xfrm>
                <a:off x="2746760" y="1752665"/>
                <a:ext cx="1643463" cy="899605"/>
              </a:xfrm>
              <a:prstGeom prst="rect">
                <a:avLst/>
              </a:prstGeom>
              <a:blipFill>
                <a:blip r:embed="rId4"/>
                <a:stretch>
                  <a:fillRect l="-58462" t="-135211" b="-190141"/>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758F5D6D-7DC1-E39F-8411-3BF761F0EE6B}"/>
              </a:ext>
            </a:extLst>
          </p:cNvPr>
          <p:cNvSpPr txBox="1"/>
          <p:nvPr/>
        </p:nvSpPr>
        <p:spPr>
          <a:xfrm>
            <a:off x="457200" y="1255370"/>
            <a:ext cx="8798442" cy="400110"/>
          </a:xfrm>
          <a:prstGeom prst="rect">
            <a:avLst/>
          </a:prstGeom>
          <a:noFill/>
        </p:spPr>
        <p:txBody>
          <a:bodyPr wrap="square" rtlCol="0">
            <a:spAutoFit/>
          </a:bodyPr>
          <a:lstStyle/>
          <a:p>
            <a:pPr algn="l"/>
            <a:r>
              <a:rPr lang="en-US" sz="2000" dirty="0">
                <a:latin typeface="Times New Roman" panose="02020603050405020304" pitchFamily="18" charset="0"/>
              </a:rPr>
              <a:t>Magnetic Gauss’s law can also be converted into differential formulation.</a:t>
            </a:r>
          </a:p>
        </p:txBody>
      </p:sp>
    </p:spTree>
    <p:extLst>
      <p:ext uri="{BB962C8B-B14F-4D97-AF65-F5344CB8AC3E}">
        <p14:creationId xmlns:p14="http://schemas.microsoft.com/office/powerpoint/2010/main" val="33012245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586" name="文字方塊 11"/>
              <p:cNvSpPr txBox="1">
                <a:spLocks noChangeArrowheads="1"/>
              </p:cNvSpPr>
              <p:nvPr/>
            </p:nvSpPr>
            <p:spPr bwMode="auto">
              <a:xfrm>
                <a:off x="3505200" y="765906"/>
                <a:ext cx="5029200"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sz="2000" dirty="0">
                    <a:latin typeface="Times New Roman" panose="02020603050405020304" pitchFamily="18" charset="0"/>
                    <a:cs typeface="Times New Roman" panose="02020603050405020304" pitchFamily="18" charset="0"/>
                  </a:rPr>
                  <a:t>Within a uniform charge distribution</a:t>
                </a:r>
                <a:r>
                  <a:rPr lang="zh-TW" altLang="en-US" sz="2000" dirty="0">
                    <a:latin typeface="Times New Roman" panose="02020603050405020304" pitchFamily="18" charset="0"/>
                    <a:cs typeface="Times New Roman" panose="02020603050405020304" pitchFamily="18" charset="0"/>
                  </a:rPr>
                  <a:t>：</a:t>
                </a:r>
                <a14:m>
                  <m:oMath xmlns:m="http://schemas.openxmlformats.org/officeDocument/2006/math">
                    <m:r>
                      <a:rPr lang="en-US" altLang="zh-TW" sz="2000" i="1">
                        <a:latin typeface="Cambria Math"/>
                      </a:rPr>
                      <m:t>𝑟</m:t>
                    </m:r>
                    <m:r>
                      <a:rPr lang="en-US" altLang="zh-TW" sz="2000" b="0" i="1" smtClean="0">
                        <a:latin typeface="Cambria Math"/>
                      </a:rPr>
                      <m:t>&lt;</m:t>
                    </m:r>
                    <m:r>
                      <a:rPr lang="en-US" altLang="zh-TW" sz="2000" i="1">
                        <a:latin typeface="Cambria Math"/>
                      </a:rPr>
                      <m:t>𝑅</m:t>
                    </m:r>
                  </m:oMath>
                </a14:m>
                <a:endParaRPr lang="zh-TW" altLang="en-US" sz="2000" dirty="0">
                  <a:latin typeface="Times New Roman" panose="02020603050405020304" pitchFamily="18" charset="0"/>
                  <a:cs typeface="Times New Roman" panose="02020603050405020304" pitchFamily="18" charset="0"/>
                </a:endParaRPr>
              </a:p>
            </p:txBody>
          </p:sp>
        </mc:Choice>
        <mc:Fallback xmlns="">
          <p:sp>
            <p:nvSpPr>
              <p:cNvPr id="24586" name="文字方塊 11"/>
              <p:cNvSpPr txBox="1">
                <a:spLocks noRot="1" noChangeAspect="1" noMove="1" noResize="1" noEditPoints="1" noAdjustHandles="1" noChangeArrowheads="1" noChangeShapeType="1" noTextEdit="1"/>
              </p:cNvSpPr>
              <p:nvPr/>
            </p:nvSpPr>
            <p:spPr bwMode="auto">
              <a:xfrm>
                <a:off x="3505200" y="765906"/>
                <a:ext cx="5029200" cy="400110"/>
              </a:xfrm>
              <a:prstGeom prst="rect">
                <a:avLst/>
              </a:prstGeom>
              <a:blipFill>
                <a:blip r:embed="rId2"/>
                <a:stretch>
                  <a:fillRect l="-1263" t="-9375" b="-281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4587" name="Picture 13" descr="D:\Dropbox\Documents\課程\YoungTextBook\Images\Chapter22\A_Images\A_Figures_and_Photos\22_22_Figure.jpg"/>
          <p:cNvPicPr>
            <a:picLocks noChangeAspect="1" noChangeArrowheads="1"/>
          </p:cNvPicPr>
          <p:nvPr/>
        </p:nvPicPr>
        <p:blipFill>
          <a:blip r:embed="rId3">
            <a:extLst>
              <a:ext uri="{28A0092B-C50C-407E-A947-70E740481C1C}">
                <a14:useLocalDpi xmlns:a14="http://schemas.microsoft.com/office/drawing/2010/main" val="0"/>
              </a:ext>
            </a:extLst>
          </a:blip>
          <a:srcRect l="17345" r="43120" b="65460"/>
          <a:stretch>
            <a:fillRect/>
          </a:stretch>
        </p:blipFill>
        <p:spPr bwMode="auto">
          <a:xfrm>
            <a:off x="943654" y="609599"/>
            <a:ext cx="2241491" cy="188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3" descr="D:\Dropbox\Documents\課程\YoungTextBook\Images\Chapter22\A_Images\A_Figures_and_Photos\22_22_Figure.jpg"/>
          <p:cNvPicPr>
            <a:picLocks noChangeAspect="1" noChangeArrowheads="1"/>
          </p:cNvPicPr>
          <p:nvPr/>
        </p:nvPicPr>
        <p:blipFill>
          <a:blip r:embed="rId4" cstate="print">
            <a:extLst>
              <a:ext uri="{28A0092B-C50C-407E-A947-70E740481C1C}">
                <a14:useLocalDpi xmlns:a14="http://schemas.microsoft.com/office/drawing/2010/main" val="0"/>
              </a:ext>
            </a:extLst>
          </a:blip>
          <a:srcRect t="39819" b="2261"/>
          <a:stretch>
            <a:fillRect/>
          </a:stretch>
        </p:blipFill>
        <p:spPr bwMode="auto">
          <a:xfrm>
            <a:off x="943654" y="2656022"/>
            <a:ext cx="3179726" cy="177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文字方塊 6"/>
              <p:cNvSpPr txBox="1"/>
              <p:nvPr/>
            </p:nvSpPr>
            <p:spPr>
              <a:xfrm>
                <a:off x="3574102" y="1621145"/>
                <a:ext cx="2125197" cy="83991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𝐸</m:t>
                      </m:r>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2</m:t>
                          </m:r>
                        </m:sup>
                      </m:sSup>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zh-TW" altLang="en-US" b="0" i="1" smtClean="0">
                              <a:latin typeface="Cambria Math"/>
                            </a:rPr>
                            <m:t>𝜌</m:t>
                          </m:r>
                          <m:f>
                            <m:fPr>
                              <m:ctrlPr>
                                <a:rPr lang="en-US" altLang="zh-TW" b="0" i="1" smtClean="0">
                                  <a:latin typeface="Cambria Math" panose="02040503050406030204" pitchFamily="18" charset="0"/>
                                </a:rPr>
                              </m:ctrlPr>
                            </m:fPr>
                            <m:num>
                              <m:r>
                                <a:rPr lang="en-US" altLang="zh-TW" b="0" i="1" smtClean="0">
                                  <a:latin typeface="Cambria Math"/>
                                </a:rPr>
                                <m:t>4</m:t>
                              </m:r>
                            </m:num>
                            <m:den>
                              <m:r>
                                <a:rPr lang="en-US" altLang="zh-TW" b="0" i="1" smtClean="0">
                                  <a:latin typeface="Cambria Math"/>
                                </a:rPr>
                                <m:t>3</m:t>
                              </m:r>
                            </m:den>
                          </m:f>
                          <m:r>
                            <a:rPr lang="zh-TW" altLang="en-US" b="0" i="1" smtClean="0">
                              <a:latin typeface="Cambria Math"/>
                            </a:rPr>
                            <m:t>𝜋</m:t>
                          </m:r>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3</m:t>
                              </m:r>
                            </m:sup>
                          </m:sSup>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3574102" y="1621145"/>
                <a:ext cx="2125197" cy="8399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5918748" y="1734253"/>
                <a:ext cx="1193340" cy="61369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𝐸</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zh-TW" altLang="en-US" b="0" i="1" smtClean="0">
                              <a:latin typeface="Cambria Math"/>
                            </a:rPr>
                            <m:t>𝜌</m:t>
                          </m:r>
                        </m:num>
                        <m:den>
                          <m:r>
                            <a:rPr lang="en-US" altLang="zh-TW" b="0" i="1" smtClean="0">
                              <a:latin typeface="Cambria Math"/>
                            </a:rPr>
                            <m:t>3</m:t>
                          </m:r>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r>
                        <a:rPr lang="en-US" altLang="zh-TW" b="0" i="1" smtClean="0">
                          <a:latin typeface="Cambria Math"/>
                        </a:rPr>
                        <m:t>𝑟</m:t>
                      </m:r>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5918748" y="1734253"/>
                <a:ext cx="1193340" cy="613694"/>
              </a:xfrm>
              <a:prstGeom prst="rect">
                <a:avLst/>
              </a:prstGeom>
              <a:blipFill>
                <a:blip r:embed="rId6"/>
                <a:stretch>
                  <a:fillRect b="-20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F58B22D-5C29-ECB0-F0AB-D65312C27D0C}"/>
                  </a:ext>
                </a:extLst>
              </p:cNvPr>
              <p:cNvSpPr txBox="1"/>
              <p:nvPr/>
            </p:nvSpPr>
            <p:spPr>
              <a:xfrm>
                <a:off x="3537857" y="1158146"/>
                <a:ext cx="3581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Charge density:</a:t>
                </a:r>
                <a:r>
                  <a:rPr lang="en-TW">
                    <a:latin typeface="Times New Roman" panose="02020603050405020304" pitchFamily="18" charset="0"/>
                    <a:cs typeface="Times New Roman" panose="02020603050405020304" pitchFamily="18" charset="0"/>
                  </a:rPr>
                  <a:t> </a:t>
                </a:r>
                <a14:m>
                  <m:oMath xmlns:m="http://schemas.openxmlformats.org/officeDocument/2006/math">
                    <m:r>
                      <a:rPr lang="zh-TW" altLang="en-US" i="1">
                        <a:latin typeface="Cambria Math"/>
                      </a:rPr>
                      <m:t>𝜌</m:t>
                    </m:r>
                  </m:oMath>
                </a14:m>
                <a:r>
                  <a:rPr lang="en-TW" dirty="0"/>
                  <a:t>。</a:t>
                </a:r>
              </a:p>
            </p:txBody>
          </p:sp>
        </mc:Choice>
        <mc:Fallback xmlns="">
          <p:sp>
            <p:nvSpPr>
              <p:cNvPr id="10" name="TextBox 9">
                <a:extLst>
                  <a:ext uri="{FF2B5EF4-FFF2-40B4-BE49-F238E27FC236}">
                    <a16:creationId xmlns:a16="http://schemas.microsoft.com/office/drawing/2014/main" id="{1F58B22D-5C29-ECB0-F0AB-D65312C27D0C}"/>
                  </a:ext>
                </a:extLst>
              </p:cNvPr>
              <p:cNvSpPr txBox="1">
                <a:spLocks noRot="1" noChangeAspect="1" noMove="1" noResize="1" noEditPoints="1" noAdjustHandles="1" noChangeArrowheads="1" noChangeShapeType="1" noTextEdit="1"/>
              </p:cNvSpPr>
              <p:nvPr/>
            </p:nvSpPr>
            <p:spPr>
              <a:xfrm>
                <a:off x="3537857" y="1158146"/>
                <a:ext cx="3581400" cy="369332"/>
              </a:xfrm>
              <a:prstGeom prst="rect">
                <a:avLst/>
              </a:prstGeom>
              <a:blipFill>
                <a:blip r:embed="rId7"/>
                <a:stretch>
                  <a:fillRect l="-1413"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文字方塊 7">
                <a:extLst>
                  <a:ext uri="{FF2B5EF4-FFF2-40B4-BE49-F238E27FC236}">
                    <a16:creationId xmlns:a16="http://schemas.microsoft.com/office/drawing/2014/main" id="{69D847E6-C049-D567-515D-234BD6BFE5FD}"/>
                  </a:ext>
                </a:extLst>
              </p:cNvPr>
              <p:cNvSpPr txBox="1"/>
              <p:nvPr/>
            </p:nvSpPr>
            <p:spPr>
              <a:xfrm>
                <a:off x="943654" y="4945027"/>
                <a:ext cx="5045035" cy="74969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000" i="1" smtClean="0">
                              <a:latin typeface="Cambria Math" panose="02040503050406030204" pitchFamily="18" charset="0"/>
                              <a:ea typeface="Cambria Math"/>
                            </a:rPr>
                          </m:ctrlPr>
                        </m:accPr>
                        <m:e>
                          <m:r>
                            <a:rPr lang="en-US" altLang="zh-TW" sz="2000" i="1">
                              <a:latin typeface="Cambria Math"/>
                              <a:ea typeface="Cambria Math"/>
                            </a:rPr>
                            <m:t>𝛻</m:t>
                          </m:r>
                        </m:e>
                      </m:acc>
                      <m:r>
                        <a:rPr lang="en-US" altLang="zh-TW" sz="2000" i="1">
                          <a:latin typeface="Cambria Math"/>
                          <a:ea typeface="Cambria Math"/>
                        </a:rPr>
                        <m:t>∙</m:t>
                      </m:r>
                      <m:acc>
                        <m:accPr>
                          <m:chr m:val="⃗"/>
                          <m:ctrlPr>
                            <a:rPr lang="en-US" altLang="zh-TW" sz="2000" i="1">
                              <a:latin typeface="Cambria Math" panose="02040503050406030204" pitchFamily="18" charset="0"/>
                              <a:ea typeface="Cambria Math"/>
                            </a:rPr>
                          </m:ctrlPr>
                        </m:accPr>
                        <m:e>
                          <m:r>
                            <a:rPr lang="en-US" altLang="zh-TW" sz="2000" i="1">
                              <a:latin typeface="Cambria Math"/>
                              <a:ea typeface="Cambria Math"/>
                            </a:rPr>
                            <m:t>𝐸</m:t>
                          </m:r>
                        </m:e>
                      </m:acc>
                      <m:r>
                        <a:rPr lang="en-US" altLang="zh-TW" sz="2000" b="0" i="1" smtClean="0">
                          <a:latin typeface="Cambria Math"/>
                          <a:ea typeface="Cambria Math"/>
                        </a:rPr>
                        <m:t>=</m:t>
                      </m:r>
                      <m:f>
                        <m:fPr>
                          <m:ctrlPr>
                            <a:rPr lang="en-US" altLang="zh-TW" sz="2000" b="0" i="1" smtClean="0">
                              <a:latin typeface="Cambria Math" panose="02040503050406030204" pitchFamily="18" charset="0"/>
                            </a:rPr>
                          </m:ctrlPr>
                        </m:fPr>
                        <m:num>
                          <m:r>
                            <a:rPr lang="zh-TW" altLang="en-US" sz="2000" b="0" i="1" smtClean="0">
                              <a:latin typeface="Cambria Math"/>
                            </a:rPr>
                            <m:t>𝜌</m:t>
                          </m:r>
                        </m:num>
                        <m:den>
                          <m:r>
                            <a:rPr lang="en-US" altLang="zh-TW" sz="2000" b="0" i="1" smtClean="0">
                              <a:latin typeface="Cambria Math"/>
                            </a:rPr>
                            <m:t>3</m:t>
                          </m:r>
                          <m:sSub>
                            <m:sSubPr>
                              <m:ctrlPr>
                                <a:rPr lang="en-US" altLang="zh-TW" sz="2000" b="0" i="1" smtClean="0">
                                  <a:latin typeface="Cambria Math" panose="02040503050406030204" pitchFamily="18" charset="0"/>
                                </a:rPr>
                              </m:ctrlPr>
                            </m:sSubPr>
                            <m:e>
                              <m:r>
                                <a:rPr lang="zh-TW" altLang="en-US" sz="2000" b="0" i="1" smtClean="0">
                                  <a:latin typeface="Cambria Math"/>
                                </a:rPr>
                                <m:t>𝜀</m:t>
                              </m:r>
                            </m:e>
                            <m:sub>
                              <m:r>
                                <a:rPr lang="en-US" altLang="zh-TW" sz="2000" b="0" i="1" smtClean="0">
                                  <a:latin typeface="Cambria Math"/>
                                </a:rPr>
                                <m:t>0</m:t>
                              </m:r>
                            </m:sub>
                          </m:sSub>
                        </m:den>
                      </m:f>
                      <m:acc>
                        <m:accPr>
                          <m:chr m:val="⃗"/>
                          <m:ctrlPr>
                            <a:rPr lang="en-US" altLang="zh-TW" sz="2000" i="1">
                              <a:latin typeface="Cambria Math" panose="02040503050406030204" pitchFamily="18" charset="0"/>
                              <a:ea typeface="Cambria Math"/>
                            </a:rPr>
                          </m:ctrlPr>
                        </m:accPr>
                        <m:e>
                          <m:r>
                            <a:rPr lang="en-US" altLang="zh-TW" sz="2000" i="1">
                              <a:latin typeface="Cambria Math"/>
                              <a:ea typeface="Cambria Math"/>
                            </a:rPr>
                            <m:t>𝛻</m:t>
                          </m:r>
                        </m:e>
                      </m:acc>
                      <m:r>
                        <a:rPr lang="en-US" altLang="zh-TW" sz="2000" i="1">
                          <a:latin typeface="Cambria Math"/>
                          <a:ea typeface="Cambria Math"/>
                        </a:rPr>
                        <m:t>∙</m:t>
                      </m:r>
                      <m:acc>
                        <m:accPr>
                          <m:chr m:val="⃗"/>
                          <m:ctrlPr>
                            <a:rPr lang="en-US" altLang="zh-TW" sz="2000" i="1">
                              <a:latin typeface="Cambria Math" panose="02040503050406030204" pitchFamily="18" charset="0"/>
                              <a:ea typeface="Cambria Math"/>
                            </a:rPr>
                          </m:ctrlPr>
                        </m:accPr>
                        <m:e>
                          <m:r>
                            <a:rPr lang="en-US" altLang="zh-TW" sz="2000" b="0" i="1" smtClean="0">
                              <a:latin typeface="Cambria Math" panose="02040503050406030204" pitchFamily="18" charset="0"/>
                              <a:ea typeface="Cambria Math"/>
                            </a:rPr>
                            <m:t>𝑟</m:t>
                          </m:r>
                        </m:e>
                      </m:acc>
                      <m:r>
                        <a:rPr lang="en-US" altLang="zh-TW" sz="2000" b="0" i="1" smtClean="0">
                          <a:latin typeface="Cambria Math" panose="02040503050406030204" pitchFamily="18" charset="0"/>
                          <a:ea typeface="Cambria Math"/>
                        </a:rPr>
                        <m:t>=</m:t>
                      </m:r>
                      <m:f>
                        <m:fPr>
                          <m:ctrlPr>
                            <a:rPr lang="en-US" altLang="zh-TW" sz="2000" i="1">
                              <a:latin typeface="Cambria Math" panose="02040503050406030204" pitchFamily="18" charset="0"/>
                            </a:rPr>
                          </m:ctrlPr>
                        </m:fPr>
                        <m:num>
                          <m:r>
                            <a:rPr lang="zh-TW" altLang="en-US" sz="2000" i="1">
                              <a:latin typeface="Cambria Math"/>
                            </a:rPr>
                            <m:t>𝜌</m:t>
                          </m:r>
                        </m:num>
                        <m:den>
                          <m:r>
                            <a:rPr lang="en-US" altLang="zh-TW" sz="2000" i="1">
                              <a:latin typeface="Cambria Math"/>
                            </a:rPr>
                            <m:t>3</m:t>
                          </m:r>
                          <m:sSub>
                            <m:sSubPr>
                              <m:ctrlPr>
                                <a:rPr lang="en-US" altLang="zh-TW" sz="2000" i="1">
                                  <a:latin typeface="Cambria Math" panose="02040503050406030204" pitchFamily="18" charset="0"/>
                                </a:rPr>
                              </m:ctrlPr>
                            </m:sSubPr>
                            <m:e>
                              <m:r>
                                <a:rPr lang="zh-TW" altLang="en-US" sz="2000" i="1">
                                  <a:latin typeface="Cambria Math"/>
                                </a:rPr>
                                <m:t>𝜀</m:t>
                              </m:r>
                            </m:e>
                            <m:sub>
                              <m:r>
                                <a:rPr lang="en-US" altLang="zh-TW" sz="2000" i="1">
                                  <a:latin typeface="Cambria Math"/>
                                </a:rPr>
                                <m:t>0</m:t>
                              </m:r>
                            </m:sub>
                          </m:sSub>
                        </m:den>
                      </m:f>
                      <m:d>
                        <m:dPr>
                          <m:ctrlPr>
                            <a:rPr lang="zh-TW" altLang="en-US" sz="2000" i="1" smtClean="0">
                              <a:latin typeface="Cambria Math" panose="02040503050406030204" pitchFamily="18" charset="0"/>
                            </a:rPr>
                          </m:ctrlPr>
                        </m:dPr>
                        <m:e>
                          <m:f>
                            <m:fPr>
                              <m:ctrlPr>
                                <a:rPr lang="zh-TW" altLang="en-US" sz="2000" i="1" smtClean="0">
                                  <a:latin typeface="Cambria Math" panose="02040503050406030204" pitchFamily="18" charset="0"/>
                                </a:rPr>
                              </m:ctrlPr>
                            </m:fPr>
                            <m:num>
                              <m:r>
                                <a:rPr lang="zh-TW" altLang="en-US" sz="2000" i="1" smtClean="0">
                                  <a:latin typeface="Cambria Math" panose="02040503050406030204" pitchFamily="18" charset="0"/>
                                </a:rPr>
                                <m:t>𝜕</m:t>
                              </m:r>
                              <m:r>
                                <a:rPr lang="en-US" altLang="zh-TW" sz="2000" b="0" i="1" smtClean="0">
                                  <a:latin typeface="Cambria Math" panose="02040503050406030204" pitchFamily="18" charset="0"/>
                                </a:rPr>
                                <m:t>𝑥</m:t>
                              </m:r>
                            </m:num>
                            <m:den>
                              <m:r>
                                <a:rPr lang="zh-TW" altLang="en-US" sz="2000" i="1" smtClean="0">
                                  <a:latin typeface="Cambria Math" panose="02040503050406030204" pitchFamily="18" charset="0"/>
                                </a:rPr>
                                <m:t>𝜕</m:t>
                              </m:r>
                              <m:r>
                                <a:rPr lang="en-US" altLang="zh-TW" sz="2000" b="0" i="1" smtClean="0">
                                  <a:latin typeface="Cambria Math" panose="02040503050406030204" pitchFamily="18" charset="0"/>
                                </a:rPr>
                                <m:t>𝑥</m:t>
                              </m:r>
                            </m:den>
                          </m:f>
                          <m:r>
                            <a:rPr lang="en-US" altLang="zh-TW" sz="2000" b="0" i="1" smtClean="0">
                              <a:latin typeface="Cambria Math" panose="02040503050406030204" pitchFamily="18" charset="0"/>
                            </a:rPr>
                            <m:t>+</m:t>
                          </m:r>
                          <m:f>
                            <m:fPr>
                              <m:ctrlPr>
                                <a:rPr lang="zh-TW" altLang="en-US" sz="2000" i="1">
                                  <a:latin typeface="Cambria Math" panose="02040503050406030204" pitchFamily="18" charset="0"/>
                                </a:rPr>
                              </m:ctrlPr>
                            </m:fPr>
                            <m:num>
                              <m:r>
                                <a:rPr lang="zh-TW" altLang="en-US" sz="2000" i="1">
                                  <a:latin typeface="Cambria Math" panose="02040503050406030204" pitchFamily="18" charset="0"/>
                                </a:rPr>
                                <m:t>𝜕</m:t>
                              </m:r>
                              <m:r>
                                <a:rPr lang="en-US" altLang="zh-TW" sz="2000" b="0" i="1" smtClean="0">
                                  <a:latin typeface="Cambria Math" panose="02040503050406030204" pitchFamily="18" charset="0"/>
                                </a:rPr>
                                <m:t>𝑦</m:t>
                              </m:r>
                            </m:num>
                            <m:den>
                              <m:r>
                                <a:rPr lang="zh-TW" altLang="en-US" sz="2000" i="1">
                                  <a:latin typeface="Cambria Math" panose="02040503050406030204" pitchFamily="18" charset="0"/>
                                </a:rPr>
                                <m:t>𝜕</m:t>
                              </m:r>
                              <m:r>
                                <a:rPr lang="en-US" altLang="zh-TW" sz="2000" b="0" i="1" smtClean="0">
                                  <a:latin typeface="Cambria Math" panose="02040503050406030204" pitchFamily="18" charset="0"/>
                                </a:rPr>
                                <m:t>𝑦</m:t>
                              </m:r>
                            </m:den>
                          </m:f>
                          <m:r>
                            <a:rPr lang="en-US" altLang="zh-TW" sz="2000" b="0" i="1" smtClean="0">
                              <a:latin typeface="Cambria Math" panose="02040503050406030204" pitchFamily="18" charset="0"/>
                            </a:rPr>
                            <m:t>+</m:t>
                          </m:r>
                          <m:f>
                            <m:fPr>
                              <m:ctrlPr>
                                <a:rPr lang="zh-TW" altLang="en-US" sz="2000" i="1">
                                  <a:latin typeface="Cambria Math" panose="02040503050406030204" pitchFamily="18" charset="0"/>
                                </a:rPr>
                              </m:ctrlPr>
                            </m:fPr>
                            <m:num>
                              <m:r>
                                <a:rPr lang="zh-TW" altLang="en-US" sz="2000" i="1">
                                  <a:latin typeface="Cambria Math" panose="02040503050406030204" pitchFamily="18" charset="0"/>
                                </a:rPr>
                                <m:t>𝜕</m:t>
                              </m:r>
                              <m:r>
                                <a:rPr lang="en-US" altLang="zh-TW" sz="2000" b="0" i="1" smtClean="0">
                                  <a:latin typeface="Cambria Math" panose="02040503050406030204" pitchFamily="18" charset="0"/>
                                </a:rPr>
                                <m:t>𝑧</m:t>
                              </m:r>
                            </m:num>
                            <m:den>
                              <m:r>
                                <a:rPr lang="zh-TW" altLang="en-US" sz="2000" i="1">
                                  <a:latin typeface="Cambria Math" panose="02040503050406030204" pitchFamily="18" charset="0"/>
                                </a:rPr>
                                <m:t>𝜕</m:t>
                              </m:r>
                              <m:r>
                                <a:rPr lang="en-US" altLang="zh-TW" sz="2000" b="0" i="1" smtClean="0">
                                  <a:latin typeface="Cambria Math" panose="02040503050406030204" pitchFamily="18" charset="0"/>
                                </a:rPr>
                                <m:t>𝑧</m:t>
                              </m:r>
                            </m:den>
                          </m:f>
                        </m:e>
                      </m:d>
                      <m:r>
                        <a:rPr lang="en-US" altLang="zh-TW" sz="2000" b="0" i="1" smtClean="0">
                          <a:latin typeface="Cambria Math" panose="02040503050406030204" pitchFamily="18" charset="0"/>
                        </a:rPr>
                        <m:t>=</m:t>
                      </m:r>
                      <m:f>
                        <m:fPr>
                          <m:ctrlPr>
                            <a:rPr lang="zh-TW" altLang="en-US" sz="2000" b="0" i="1" smtClean="0">
                              <a:latin typeface="Cambria Math" panose="02040503050406030204" pitchFamily="18" charset="0"/>
                            </a:rPr>
                          </m:ctrlPr>
                        </m:fPr>
                        <m:num>
                          <m:r>
                            <a:rPr lang="zh-TW" altLang="en-US" sz="2000" b="0" i="1" smtClean="0">
                              <a:latin typeface="Cambria Math" panose="02040503050406030204" pitchFamily="18" charset="0"/>
                            </a:rPr>
                            <m:t>𝜌</m:t>
                          </m:r>
                        </m:num>
                        <m:den>
                          <m:sSub>
                            <m:sSubPr>
                              <m:ctrlPr>
                                <a:rPr lang="en-US" altLang="zh-TW" sz="2000" i="1">
                                  <a:latin typeface="Cambria Math" panose="02040503050406030204" pitchFamily="18" charset="0"/>
                                </a:rPr>
                              </m:ctrlPr>
                            </m:sSubPr>
                            <m:e>
                              <m:r>
                                <a:rPr lang="zh-TW" altLang="en-US" sz="2000" i="1">
                                  <a:latin typeface="Cambria Math"/>
                                </a:rPr>
                                <m:t>𝜀</m:t>
                              </m:r>
                            </m:e>
                            <m:sub>
                              <m:r>
                                <a:rPr lang="en-US" altLang="zh-TW" sz="2000" i="1">
                                  <a:latin typeface="Cambria Math"/>
                                </a:rPr>
                                <m:t>0</m:t>
                              </m:r>
                            </m:sub>
                          </m:sSub>
                        </m:den>
                      </m:f>
                    </m:oMath>
                  </m:oMathPara>
                </a14:m>
                <a:endParaRPr lang="zh-TW" altLang="en-US" sz="2000" dirty="0"/>
              </a:p>
            </p:txBody>
          </p:sp>
        </mc:Choice>
        <mc:Fallback xmlns="">
          <p:sp>
            <p:nvSpPr>
              <p:cNvPr id="2" name="文字方塊 7">
                <a:extLst>
                  <a:ext uri="{FF2B5EF4-FFF2-40B4-BE49-F238E27FC236}">
                    <a16:creationId xmlns:a16="http://schemas.microsoft.com/office/drawing/2014/main" id="{69D847E6-C049-D567-515D-234BD6BFE5FD}"/>
                  </a:ext>
                </a:extLst>
              </p:cNvPr>
              <p:cNvSpPr txBox="1">
                <a:spLocks noRot="1" noChangeAspect="1" noMove="1" noResize="1" noEditPoints="1" noAdjustHandles="1" noChangeArrowheads="1" noChangeShapeType="1" noTextEdit="1"/>
              </p:cNvSpPr>
              <p:nvPr/>
            </p:nvSpPr>
            <p:spPr>
              <a:xfrm>
                <a:off x="943654" y="4945027"/>
                <a:ext cx="5045035" cy="749692"/>
              </a:xfrm>
              <a:prstGeom prst="rect">
                <a:avLst/>
              </a:prstGeom>
              <a:blipFill>
                <a:blip r:embed="rId8"/>
                <a:stretch>
                  <a:fillRect b="-1667"/>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AB02263D-E5CB-3AB5-931D-0C7F0B87F555}"/>
              </a:ext>
            </a:extLst>
          </p:cNvPr>
          <p:cNvSpPr txBox="1"/>
          <p:nvPr/>
        </p:nvSpPr>
        <p:spPr>
          <a:xfrm>
            <a:off x="921883" y="4487547"/>
            <a:ext cx="4466546" cy="400110"/>
          </a:xfrm>
          <a:prstGeom prst="rect">
            <a:avLst/>
          </a:prstGeom>
          <a:noFill/>
        </p:spPr>
        <p:txBody>
          <a:bodyPr wrap="square" rtlCol="0">
            <a:spAutoFit/>
          </a:bodyPr>
          <a:lstStyle/>
          <a:p>
            <a:pPr algn="l"/>
            <a:r>
              <a:rPr lang="en-US" sz="2000" dirty="0">
                <a:latin typeface="Times New Roman" panose="02020603050405020304" pitchFamily="18" charset="0"/>
              </a:rPr>
              <a:t>Electric flux inside the ball:</a:t>
            </a:r>
          </a:p>
        </p:txBody>
      </p:sp>
    </p:spTree>
    <p:extLst>
      <p:ext uri="{BB962C8B-B14F-4D97-AF65-F5344CB8AC3E}">
        <p14:creationId xmlns:p14="http://schemas.microsoft.com/office/powerpoint/2010/main" val="46956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345E54-F31A-9AA4-63C4-C4A41428DFF4}"/>
              </a:ext>
            </a:extLst>
          </p:cNvPr>
          <p:cNvPicPr>
            <a:picLocks noChangeAspect="1"/>
          </p:cNvPicPr>
          <p:nvPr/>
        </p:nvPicPr>
        <p:blipFill>
          <a:blip r:embed="rId2"/>
          <a:stretch>
            <a:fillRect/>
          </a:stretch>
        </p:blipFill>
        <p:spPr>
          <a:xfrm>
            <a:off x="6400800" y="3557275"/>
            <a:ext cx="2443940" cy="2462525"/>
          </a:xfrm>
          <a:prstGeom prst="rect">
            <a:avLst/>
          </a:prstGeom>
        </p:spPr>
      </p:pic>
      <mc:AlternateContent xmlns:mc="http://schemas.openxmlformats.org/markup-compatibility/2006" xmlns:a14="http://schemas.microsoft.com/office/drawing/2010/main">
        <mc:Choice Requires="a14">
          <p:sp>
            <p:nvSpPr>
              <p:cNvPr id="3" name="文字方塊 15">
                <a:extLst>
                  <a:ext uri="{FF2B5EF4-FFF2-40B4-BE49-F238E27FC236}">
                    <a16:creationId xmlns:a16="http://schemas.microsoft.com/office/drawing/2014/main" id="{5F5546AB-0D2E-2834-5F0D-D7FC91A16B2B}"/>
                  </a:ext>
                </a:extLst>
              </p:cNvPr>
              <p:cNvSpPr txBox="1"/>
              <p:nvPr/>
            </p:nvSpPr>
            <p:spPr>
              <a:xfrm>
                <a:off x="603642" y="3351706"/>
                <a:ext cx="3192990" cy="72276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000" i="1" smtClean="0">
                              <a:latin typeface="Cambria Math" panose="02040503050406030204" pitchFamily="18" charset="0"/>
                              <a:ea typeface="Cambria Math"/>
                            </a:rPr>
                          </m:ctrlPr>
                        </m:accPr>
                        <m:e>
                          <m:r>
                            <a:rPr lang="en-US" altLang="zh-TW" sz="2000" i="1">
                              <a:latin typeface="Cambria Math"/>
                              <a:ea typeface="Cambria Math"/>
                            </a:rPr>
                            <m:t>𝛻</m:t>
                          </m:r>
                        </m:e>
                      </m:acc>
                      <m:r>
                        <a:rPr lang="en-US" altLang="zh-TW" sz="2000" i="1">
                          <a:latin typeface="Cambria Math"/>
                          <a:ea typeface="Cambria Math"/>
                        </a:rPr>
                        <m:t>∙</m:t>
                      </m:r>
                      <m:acc>
                        <m:accPr>
                          <m:chr m:val="⃗"/>
                          <m:ctrlPr>
                            <a:rPr lang="en-US" altLang="zh-TW" sz="2000" i="1">
                              <a:latin typeface="Cambria Math" panose="02040503050406030204" pitchFamily="18" charset="0"/>
                              <a:ea typeface="Cambria Math"/>
                            </a:rPr>
                          </m:ctrlPr>
                        </m:accPr>
                        <m:e>
                          <m:r>
                            <a:rPr lang="en-US" altLang="zh-TW" sz="2000" i="1">
                              <a:latin typeface="Cambria Math"/>
                              <a:ea typeface="Cambria Math"/>
                            </a:rPr>
                            <m:t>𝐸</m:t>
                          </m:r>
                        </m:e>
                      </m:acc>
                      <m:r>
                        <a:rPr lang="en-US" altLang="zh-TW" sz="2000" b="0" i="1" smtClean="0">
                          <a:latin typeface="Cambria Math"/>
                        </a:rPr>
                        <m:t>=</m:t>
                      </m:r>
                      <m:f>
                        <m:fPr>
                          <m:ctrlPr>
                            <a:rPr lang="en-US" altLang="zh-TW" sz="2000" i="1">
                              <a:latin typeface="Cambria Math" panose="02040503050406030204" pitchFamily="18" charset="0"/>
                            </a:rPr>
                          </m:ctrlPr>
                        </m:fPr>
                        <m:num>
                          <m:r>
                            <a:rPr lang="en-US" altLang="zh-TW" sz="2000" b="0" i="1" smtClean="0">
                              <a:latin typeface="Cambria Math" panose="02040503050406030204" pitchFamily="18" charset="0"/>
                            </a:rPr>
                            <m:t>𝑄</m:t>
                          </m:r>
                        </m:num>
                        <m:den>
                          <m:r>
                            <a:rPr lang="en-US" altLang="zh-TW" sz="2000" i="1">
                              <a:latin typeface="Cambria Math"/>
                            </a:rPr>
                            <m:t>4</m:t>
                          </m:r>
                          <m:r>
                            <a:rPr lang="zh-TW" altLang="en-US" sz="2000" i="1">
                              <a:latin typeface="Cambria Math"/>
                            </a:rPr>
                            <m:t>𝜋</m:t>
                          </m:r>
                          <m:sSub>
                            <m:sSubPr>
                              <m:ctrlPr>
                                <a:rPr lang="en-US" altLang="zh-TW" sz="2000" i="1">
                                  <a:latin typeface="Cambria Math" panose="02040503050406030204" pitchFamily="18" charset="0"/>
                                </a:rPr>
                              </m:ctrlPr>
                            </m:sSubPr>
                            <m:e>
                              <m:r>
                                <a:rPr lang="zh-TW" altLang="en-US" sz="2000" i="1">
                                  <a:latin typeface="Cambria Math"/>
                                </a:rPr>
                                <m:t>𝜀</m:t>
                              </m:r>
                            </m:e>
                            <m:sub>
                              <m:r>
                                <a:rPr lang="en-US" altLang="zh-TW" sz="2000" i="1">
                                  <a:latin typeface="Cambria Math"/>
                                </a:rPr>
                                <m:t>0</m:t>
                              </m:r>
                            </m:sub>
                          </m:sSub>
                        </m:den>
                      </m:f>
                      <m:acc>
                        <m:accPr>
                          <m:chr m:val="⃗"/>
                          <m:ctrlPr>
                            <a:rPr lang="en-US" altLang="zh-TW" sz="2000" i="1">
                              <a:latin typeface="Cambria Math" panose="02040503050406030204" pitchFamily="18" charset="0"/>
                              <a:ea typeface="Cambria Math"/>
                            </a:rPr>
                          </m:ctrlPr>
                        </m:accPr>
                        <m:e>
                          <m:r>
                            <a:rPr lang="en-US" altLang="zh-TW" sz="2000" i="1">
                              <a:latin typeface="Cambria Math"/>
                              <a:ea typeface="Cambria Math"/>
                            </a:rPr>
                            <m:t>𝛻</m:t>
                          </m:r>
                        </m:e>
                      </m:acc>
                      <m:r>
                        <a:rPr lang="en-US" altLang="zh-TW" sz="2000" i="1">
                          <a:latin typeface="Cambria Math"/>
                          <a:ea typeface="Cambria Math"/>
                        </a:rPr>
                        <m:t>∙</m:t>
                      </m:r>
                      <m:d>
                        <m:dPr>
                          <m:ctrlPr>
                            <a:rPr lang="en-US" altLang="zh-TW" sz="2000" i="1" smtClean="0">
                              <a:latin typeface="Cambria Math" panose="02040503050406030204" pitchFamily="18" charset="0"/>
                              <a:ea typeface="Cambria Math"/>
                            </a:rPr>
                          </m:ctrlPr>
                        </m:dPr>
                        <m:e>
                          <m:f>
                            <m:fPr>
                              <m:ctrlPr>
                                <a:rPr lang="en-US" altLang="zh-TW" sz="2000" i="1">
                                  <a:latin typeface="Cambria Math" panose="02040503050406030204" pitchFamily="18" charset="0"/>
                                </a:rPr>
                              </m:ctrlPr>
                            </m:fPr>
                            <m:num>
                              <m:r>
                                <a:rPr lang="en-US" altLang="zh-TW" sz="2000" b="0" i="1" smtClean="0">
                                  <a:latin typeface="Cambria Math" panose="02040503050406030204" pitchFamily="18" charset="0"/>
                                </a:rPr>
                                <m:t>1</m:t>
                              </m:r>
                            </m:num>
                            <m:den>
                              <m:sSup>
                                <m:sSupPr>
                                  <m:ctrlPr>
                                    <a:rPr lang="en-US" altLang="zh-TW" sz="2000" i="1">
                                      <a:latin typeface="Cambria Math" panose="02040503050406030204" pitchFamily="18" charset="0"/>
                                    </a:rPr>
                                  </m:ctrlPr>
                                </m:sSupPr>
                                <m:e>
                                  <m:r>
                                    <a:rPr lang="en-US" altLang="zh-TW" sz="2000" i="1">
                                      <a:latin typeface="Cambria Math" panose="02040503050406030204" pitchFamily="18" charset="0"/>
                                    </a:rPr>
                                    <m:t>𝑟</m:t>
                                  </m:r>
                                </m:e>
                                <m:sup>
                                  <m:r>
                                    <a:rPr lang="en-US" altLang="zh-TW" sz="2000" i="1">
                                      <a:latin typeface="Cambria Math" panose="02040503050406030204" pitchFamily="18" charset="0"/>
                                    </a:rPr>
                                    <m:t>2</m:t>
                                  </m:r>
                                </m:sup>
                              </m:sSup>
                            </m:den>
                          </m:f>
                          <m:acc>
                            <m:accPr>
                              <m:chr m:val="̂"/>
                              <m:ctrlPr>
                                <a:rPr lang="en-US" altLang="zh-TW" sz="2000" i="1">
                                  <a:latin typeface="Cambria Math" panose="02040503050406030204" pitchFamily="18" charset="0"/>
                                </a:rPr>
                              </m:ctrlPr>
                            </m:accPr>
                            <m:e>
                              <m:r>
                                <a:rPr lang="en-US" altLang="zh-TW" sz="2000" i="1">
                                  <a:latin typeface="Cambria Math" panose="02040503050406030204" pitchFamily="18" charset="0"/>
                                </a:rPr>
                                <m:t>𝑟</m:t>
                              </m:r>
                            </m:e>
                          </m:acc>
                        </m:e>
                      </m:d>
                      <m:r>
                        <a:rPr lang="en-US" altLang="zh-TW" sz="2000" b="0" i="1" smtClean="0">
                          <a:latin typeface="Cambria Math" panose="02040503050406030204" pitchFamily="18" charset="0"/>
                          <a:ea typeface="Cambria Math"/>
                        </a:rPr>
                        <m:t>=0</m:t>
                      </m:r>
                    </m:oMath>
                  </m:oMathPara>
                </a14:m>
                <a:endParaRPr lang="zh-TW" altLang="en-US" sz="2000" dirty="0"/>
              </a:p>
            </p:txBody>
          </p:sp>
        </mc:Choice>
        <mc:Fallback xmlns="">
          <p:sp>
            <p:nvSpPr>
              <p:cNvPr id="3" name="文字方塊 15">
                <a:extLst>
                  <a:ext uri="{FF2B5EF4-FFF2-40B4-BE49-F238E27FC236}">
                    <a16:creationId xmlns:a16="http://schemas.microsoft.com/office/drawing/2014/main" id="{5F5546AB-0D2E-2834-5F0D-D7FC91A16B2B}"/>
                  </a:ext>
                </a:extLst>
              </p:cNvPr>
              <p:cNvSpPr txBox="1">
                <a:spLocks noRot="1" noChangeAspect="1" noMove="1" noResize="1" noEditPoints="1" noAdjustHandles="1" noChangeArrowheads="1" noChangeShapeType="1" noTextEdit="1"/>
              </p:cNvSpPr>
              <p:nvPr/>
            </p:nvSpPr>
            <p:spPr>
              <a:xfrm>
                <a:off x="603642" y="3351706"/>
                <a:ext cx="3192990" cy="722762"/>
              </a:xfrm>
              <a:prstGeom prst="rect">
                <a:avLst/>
              </a:prstGeom>
              <a:blipFill>
                <a:blip r:embed="rId3"/>
                <a:stretch>
                  <a:fillRect b="-35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AC1C2C4-65EB-C65E-80ED-57EDB513E3BC}"/>
                  </a:ext>
                </a:extLst>
              </p:cNvPr>
              <p:cNvSpPr txBox="1"/>
              <p:nvPr/>
            </p:nvSpPr>
            <p:spPr>
              <a:xfrm>
                <a:off x="570985" y="4180512"/>
                <a:ext cx="243840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except for </a:t>
                </a:r>
                <a14:m>
                  <m:oMath xmlns:m="http://schemas.openxmlformats.org/officeDocument/2006/math">
                    <m:r>
                      <a:rPr lang="en-US" sz="2000" b="0" i="1" smtClean="0">
                        <a:latin typeface="Cambria Math" panose="02040503050406030204" pitchFamily="18" charset="0"/>
                        <a:cs typeface="Times New Roman" panose="02020603050405020304" pitchFamily="18" charset="0"/>
                      </a:rPr>
                      <m:t>𝑟</m:t>
                    </m:r>
                    <m:r>
                      <a:rPr lang="en-US" sz="2000" b="0" i="1" smtClean="0">
                        <a:latin typeface="Cambria Math" panose="02040503050406030204" pitchFamily="18" charset="0"/>
                        <a:cs typeface="Times New Roman" panose="02020603050405020304" pitchFamily="18" charset="0"/>
                      </a:rPr>
                      <m:t>=0</m:t>
                    </m:r>
                  </m:oMath>
                </a14:m>
                <a:r>
                  <a:rPr lang="en-US" sz="2000" dirty="0">
                    <a:latin typeface="Times New Roman" panose="02020603050405020304" pitchFamily="18" charset="0"/>
                    <a:cs typeface="Times New Roman" panose="02020603050405020304" pitchFamily="18" charset="0"/>
                  </a:rPr>
                  <a:t>.</a:t>
                </a:r>
              </a:p>
            </p:txBody>
          </p:sp>
        </mc:Choice>
        <mc:Fallback xmlns="">
          <p:sp>
            <p:nvSpPr>
              <p:cNvPr id="4" name="TextBox 3">
                <a:extLst>
                  <a:ext uri="{FF2B5EF4-FFF2-40B4-BE49-F238E27FC236}">
                    <a16:creationId xmlns:a16="http://schemas.microsoft.com/office/drawing/2014/main" id="{DAC1C2C4-65EB-C65E-80ED-57EDB513E3BC}"/>
                  </a:ext>
                </a:extLst>
              </p:cNvPr>
              <p:cNvSpPr txBox="1">
                <a:spLocks noRot="1" noChangeAspect="1" noMove="1" noResize="1" noEditPoints="1" noAdjustHandles="1" noChangeArrowheads="1" noChangeShapeType="1" noTextEdit="1"/>
              </p:cNvSpPr>
              <p:nvPr/>
            </p:nvSpPr>
            <p:spPr>
              <a:xfrm>
                <a:off x="570985" y="4180512"/>
                <a:ext cx="2438400" cy="400110"/>
              </a:xfrm>
              <a:prstGeom prst="rect">
                <a:avLst/>
              </a:prstGeom>
              <a:blipFill>
                <a:blip r:embed="rId4"/>
                <a:stretch>
                  <a:fillRect l="-3109" t="-9375" b="-28125"/>
                </a:stretch>
              </a:blipFill>
            </p:spPr>
            <p:txBody>
              <a:bodyPr/>
              <a:lstStyle/>
              <a:p>
                <a:r>
                  <a:rPr lang="en-US">
                    <a:noFill/>
                  </a:rPr>
                  <a:t> </a:t>
                </a:r>
              </a:p>
            </p:txBody>
          </p:sp>
        </mc:Fallback>
      </mc:AlternateContent>
      <p:pic>
        <p:nvPicPr>
          <p:cNvPr id="8" name="Picture 7" descr="A white paper with text&#10;&#10;AI-generated content may be incorrect.">
            <a:extLst>
              <a:ext uri="{FF2B5EF4-FFF2-40B4-BE49-F238E27FC236}">
                <a16:creationId xmlns:a16="http://schemas.microsoft.com/office/drawing/2014/main" id="{EA24FC13-CEC2-C1FA-6BAB-5D350FFF6D24}"/>
              </a:ext>
            </a:extLst>
          </p:cNvPr>
          <p:cNvPicPr>
            <a:picLocks noChangeAspect="1"/>
          </p:cNvPicPr>
          <p:nvPr/>
        </p:nvPicPr>
        <p:blipFill>
          <a:blip r:embed="rId5">
            <a:extLst>
              <a:ext uri="{28A0092B-C50C-407E-A947-70E740481C1C}">
                <a14:useLocalDpi xmlns:a14="http://schemas.microsoft.com/office/drawing/2010/main" val="0"/>
              </a:ext>
            </a:extLst>
          </a:blip>
          <a:srcRect r="11697" b="57929"/>
          <a:stretch>
            <a:fillRect/>
          </a:stretch>
        </p:blipFill>
        <p:spPr>
          <a:xfrm>
            <a:off x="570985" y="1359238"/>
            <a:ext cx="5681290" cy="1607071"/>
          </a:xfrm>
          <a:prstGeom prst="rect">
            <a:avLst/>
          </a:prstGeom>
        </p:spPr>
      </p:pic>
      <p:sp>
        <p:nvSpPr>
          <p:cNvPr id="6" name="文字方塊 11">
            <a:extLst>
              <a:ext uri="{FF2B5EF4-FFF2-40B4-BE49-F238E27FC236}">
                <a16:creationId xmlns:a16="http://schemas.microsoft.com/office/drawing/2014/main" id="{273C9463-5AE6-87CB-A210-993204457C51}"/>
              </a:ext>
            </a:extLst>
          </p:cNvPr>
          <p:cNvSpPr txBox="1">
            <a:spLocks noChangeArrowheads="1"/>
          </p:cNvSpPr>
          <p:nvPr/>
        </p:nvSpPr>
        <p:spPr bwMode="auto">
          <a:xfrm>
            <a:off x="560099" y="853084"/>
            <a:ext cx="5029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sz="2000" dirty="0">
                <a:latin typeface="Times New Roman" panose="02020603050405020304" pitchFamily="18" charset="0"/>
                <a:cs typeface="Times New Roman" panose="02020603050405020304" pitchFamily="18" charset="0"/>
              </a:rPr>
              <a:t>Electric Field of a point charge</a:t>
            </a:r>
            <a:endParaRPr lang="zh-TW" altLang="en-US" sz="2000" dirty="0">
              <a:latin typeface="Times New Roman" panose="02020603050405020304" pitchFamily="18" charset="0"/>
              <a:cs typeface="Times New Roman" panose="02020603050405020304" pitchFamily="18" charset="0"/>
            </a:endParaRPr>
          </a:p>
        </p:txBody>
      </p:sp>
      <p:pic>
        <p:nvPicPr>
          <p:cNvPr id="19" name="Picture 4" descr="F22_06">
            <a:extLst>
              <a:ext uri="{FF2B5EF4-FFF2-40B4-BE49-F238E27FC236}">
                <a16:creationId xmlns:a16="http://schemas.microsoft.com/office/drawing/2014/main" id="{BC359371-5AFD-D7FD-FEC5-8C908DA299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13655"/>
          <a:stretch>
            <a:fillRect/>
          </a:stretch>
        </p:blipFill>
        <p:spPr bwMode="auto">
          <a:xfrm>
            <a:off x="6400800" y="887984"/>
            <a:ext cx="2397474" cy="254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153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hlinkClick r:id="rId2"/>
            <a:extLst>
              <a:ext uri="{FF2B5EF4-FFF2-40B4-BE49-F238E27FC236}">
                <a16:creationId xmlns:a16="http://schemas.microsoft.com/office/drawing/2014/main" id="{4C46D2BB-D8EA-E266-496E-CB0D32C1B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911" y="352426"/>
            <a:ext cx="4061178" cy="2855670"/>
          </a:xfrm>
          <a:prstGeom prst="rect">
            <a:avLst/>
          </a:prstGeom>
        </p:spPr>
      </p:pic>
      <p:pic>
        <p:nvPicPr>
          <p:cNvPr id="2" name="Picture 1">
            <a:extLst>
              <a:ext uri="{FF2B5EF4-FFF2-40B4-BE49-F238E27FC236}">
                <a16:creationId xmlns:a16="http://schemas.microsoft.com/office/drawing/2014/main" id="{540DAB89-B671-213F-566D-1C0D78D4868C}"/>
              </a:ext>
            </a:extLst>
          </p:cNvPr>
          <p:cNvPicPr>
            <a:picLocks noChangeAspect="1"/>
          </p:cNvPicPr>
          <p:nvPr/>
        </p:nvPicPr>
        <p:blipFill>
          <a:blip r:embed="rId4"/>
          <a:stretch>
            <a:fillRect/>
          </a:stretch>
        </p:blipFill>
        <p:spPr>
          <a:xfrm>
            <a:off x="929237" y="4561609"/>
            <a:ext cx="2821496" cy="1975047"/>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BAC339D-CACE-FFC3-9578-BCF23AD73582}"/>
                  </a:ext>
                </a:extLst>
              </p:cNvPr>
              <p:cNvSpPr txBox="1"/>
              <p:nvPr/>
            </p:nvSpPr>
            <p:spPr bwMode="auto">
              <a:xfrm>
                <a:off x="942489" y="3199904"/>
                <a:ext cx="5958408" cy="369332"/>
              </a:xfrm>
              <a:prstGeom prst="rect">
                <a:avLst/>
              </a:prstGeom>
              <a:noFill/>
              <a:ln w="9525">
                <a:noFill/>
                <a:miter lim="800000"/>
                <a:headEnd/>
                <a:tailEnd/>
              </a:ln>
            </p:spPr>
            <p:txBody>
              <a:bodyPr wrap="square">
                <a:spAutoFit/>
              </a:bodyPr>
              <a:lstStyle/>
              <a:p>
                <a:r>
                  <a:rPr lang="zh-TW" altLang="en-US" sz="1800" dirty="0">
                    <a:latin typeface="Times New Roman" panose="02020603050405020304" pitchFamily="18" charset="0"/>
                  </a:rPr>
                  <a:t>此模式是由</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oMath>
                </a14:m>
                <a:r>
                  <a:rPr lang="en-US" sz="1800" dirty="0" err="1">
                    <a:latin typeface="Times New Roman" panose="02020603050405020304" pitchFamily="18" charset="0"/>
                  </a:rPr>
                  <a:t>標定，畫出</a:t>
                </a:r>
                <a:r>
                  <a:rPr lang="en-US" altLang="zh-TW" sz="1800" dirty="0">
                    <a:latin typeface="Times New Roman" panose="02020603050405020304" pitchFamily="18" charset="0"/>
                  </a:rPr>
                  <a:t> </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oMath>
                </a14:m>
                <a:r>
                  <a:rPr lang="en-US" sz="1800" dirty="0">
                    <a:latin typeface="Times New Roman" panose="02020603050405020304" pitchFamily="18" charset="0"/>
                  </a:rPr>
                  <a:t>可以代表此模式。</a:t>
                </a:r>
              </a:p>
            </p:txBody>
          </p:sp>
        </mc:Choice>
        <mc:Fallback xmlns="">
          <p:sp>
            <p:nvSpPr>
              <p:cNvPr id="5" name="TextBox 4">
                <a:extLst>
                  <a:ext uri="{FF2B5EF4-FFF2-40B4-BE49-F238E27FC236}">
                    <a16:creationId xmlns:a16="http://schemas.microsoft.com/office/drawing/2014/main" id="{2BAC339D-CACE-FFC3-9578-BCF23AD73582}"/>
                  </a:ext>
                </a:extLst>
              </p:cNvPr>
              <p:cNvSpPr txBox="1">
                <a:spLocks noRot="1" noChangeAspect="1" noMove="1" noResize="1" noEditPoints="1" noAdjustHandles="1" noChangeArrowheads="1" noChangeShapeType="1" noTextEdit="1"/>
              </p:cNvSpPr>
              <p:nvPr/>
            </p:nvSpPr>
            <p:spPr bwMode="auto">
              <a:xfrm>
                <a:off x="942489" y="3199904"/>
                <a:ext cx="5958408" cy="369332"/>
              </a:xfrm>
              <a:prstGeom prst="rect">
                <a:avLst/>
              </a:prstGeom>
              <a:blipFill>
                <a:blip r:embed="rId5"/>
                <a:stretch>
                  <a:fillRect l="-851" t="-10000" b="-20000"/>
                </a:stretch>
              </a:blipFill>
              <a:ln w="9525">
                <a:noFill/>
                <a:miter lim="800000"/>
                <a:headEnd/>
                <a:tailEnd/>
              </a:ln>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B19C53ED-A383-5B4E-38E7-D5CE1A02D433}"/>
              </a:ext>
            </a:extLst>
          </p:cNvPr>
          <p:cNvCxnSpPr/>
          <p:nvPr/>
        </p:nvCxnSpPr>
        <p:spPr>
          <a:xfrm>
            <a:off x="2022541" y="5040202"/>
            <a:ext cx="0" cy="720080"/>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0B1E3B0-754C-39AC-2F09-799057DAB47C}"/>
              </a:ext>
            </a:extLst>
          </p:cNvPr>
          <p:cNvCxnSpPr/>
          <p:nvPr/>
        </p:nvCxnSpPr>
        <p:spPr>
          <a:xfrm>
            <a:off x="2814629" y="5040202"/>
            <a:ext cx="0" cy="720080"/>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77F6945-F777-963F-A406-08A2B5FDB48A}"/>
                  </a:ext>
                </a:extLst>
              </p:cNvPr>
              <p:cNvSpPr txBox="1"/>
              <p:nvPr/>
            </p:nvSpPr>
            <p:spPr>
              <a:xfrm>
                <a:off x="942489" y="3881364"/>
                <a:ext cx="6859488" cy="369332"/>
              </a:xfrm>
              <a:prstGeom prst="rect">
                <a:avLst/>
              </a:prstGeom>
              <a:noFill/>
            </p:spPr>
            <p:txBody>
              <a:bodyPr wrap="square" rtlCol="0">
                <a:spAutoFit/>
              </a:bodyPr>
              <a:lstStyle/>
              <a:p>
                <a:r>
                  <a:rPr lang="en-US" dirty="0" err="1">
                    <a:latin typeface="Times New Roman" panose="02020603050405020304" pitchFamily="18" charset="0"/>
                  </a:rPr>
                  <a:t>兩個粒子</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oMath>
                </a14:m>
                <a:r>
                  <a:rPr lang="en-US" dirty="0">
                    <a:latin typeface="Times New Roman" panose="02020603050405020304" pitchFamily="18" charset="0"/>
                  </a:rPr>
                  <a:t>是以</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oMath>
                </a14:m>
                <a:r>
                  <a:rPr lang="en-US" dirty="0">
                    <a:latin typeface="Times New Roman" panose="02020603050405020304" pitchFamily="18" charset="0"/>
                  </a:rPr>
                  <a:t>為振幅一起作同步(</a:t>
                </a:r>
                <a:r>
                  <a:rPr lang="en-US" dirty="0" err="1">
                    <a:latin typeface="Times New Roman" panose="02020603050405020304" pitchFamily="18" charset="0"/>
                  </a:rPr>
                  <a:t>同</a:t>
                </a:r>
                <a14:m>
                  <m:oMath xmlns:m="http://schemas.openxmlformats.org/officeDocument/2006/math">
                    <m:r>
                      <a:rPr lang="en-US" i="1">
                        <a:latin typeface="Cambria Math" panose="02040503050406030204" pitchFamily="18" charset="0"/>
                        <a:ea typeface="Cambria Math" panose="02040503050406030204" pitchFamily="18" charset="0"/>
                      </a:rPr>
                      <m:t>𝜔</m:t>
                    </m:r>
                  </m:oMath>
                </a14:m>
                <a:r>
                  <a:rPr lang="en-US" dirty="0">
                    <a:latin typeface="Times New Roman" panose="02020603050405020304" pitchFamily="18" charset="0"/>
                  </a:rPr>
                  <a:t>)的簡諧運動。</a:t>
                </a:r>
              </a:p>
            </p:txBody>
          </p:sp>
        </mc:Choice>
        <mc:Fallback xmlns="">
          <p:sp>
            <p:nvSpPr>
              <p:cNvPr id="3" name="TextBox 2">
                <a:extLst>
                  <a:ext uri="{FF2B5EF4-FFF2-40B4-BE49-F238E27FC236}">
                    <a16:creationId xmlns:a16="http://schemas.microsoft.com/office/drawing/2014/main" id="{877F6945-F777-963F-A406-08A2B5FDB48A}"/>
                  </a:ext>
                </a:extLst>
              </p:cNvPr>
              <p:cNvSpPr txBox="1">
                <a:spLocks noRot="1" noChangeAspect="1" noMove="1" noResize="1" noEditPoints="1" noAdjustHandles="1" noChangeArrowheads="1" noChangeShapeType="1" noTextEdit="1"/>
              </p:cNvSpPr>
              <p:nvPr/>
            </p:nvSpPr>
            <p:spPr>
              <a:xfrm>
                <a:off x="942489" y="3881364"/>
                <a:ext cx="6859488" cy="369332"/>
              </a:xfrm>
              <a:prstGeom prst="rect">
                <a:avLst/>
              </a:prstGeom>
              <a:blipFill>
                <a:blip r:embed="rId6"/>
                <a:stretch>
                  <a:fillRect l="-739"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4">
                <a:extLst>
                  <a:ext uri="{FF2B5EF4-FFF2-40B4-BE49-F238E27FC236}">
                    <a16:creationId xmlns:a16="http://schemas.microsoft.com/office/drawing/2014/main" id="{1AFA66DC-467C-65E9-60A5-223F04106309}"/>
                  </a:ext>
                </a:extLst>
              </p:cNvPr>
              <p:cNvSpPr txBox="1"/>
              <p:nvPr/>
            </p:nvSpPr>
            <p:spPr bwMode="auto">
              <a:xfrm>
                <a:off x="3967722" y="5245394"/>
                <a:ext cx="2934585"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𝑎</m:t>
                          </m:r>
                        </m:e>
                        <m:sub>
                          <m:r>
                            <a:rPr lang="en-US" altLang="zh-TW" i="1">
                              <a:latin typeface="Cambria Math" panose="02040503050406030204" pitchFamily="18" charset="0"/>
                            </a:rPr>
                            <m:t>1</m:t>
                          </m:r>
                        </m:sub>
                      </m:sSub>
                      <m:r>
                        <a:rPr lang="en-US" altLang="zh-TW" i="1">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b="0" i="1" smtClean="0">
                              <a:latin typeface="Cambria Math" panose="02040503050406030204" pitchFamily="18" charset="0"/>
                            </a:rPr>
                            <m:t>1</m:t>
                          </m:r>
                        </m:sub>
                      </m:sSub>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cos</m:t>
                          </m:r>
                        </m:fName>
                        <m:e>
                          <m:d>
                            <m:dPr>
                              <m:ctrlPr>
                                <a:rPr lang="en-US" altLang="zh-TW" i="1">
                                  <a:latin typeface="Cambria Math" panose="02040503050406030204" pitchFamily="18" charset="0"/>
                                </a:rPr>
                              </m:ctrlPr>
                            </m:dPr>
                            <m:e>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6" name="文字方塊 4">
                <a:extLst>
                  <a:ext uri="{FF2B5EF4-FFF2-40B4-BE49-F238E27FC236}">
                    <a16:creationId xmlns:a16="http://schemas.microsoft.com/office/drawing/2014/main" id="{1AFA66DC-467C-65E9-60A5-223F04106309}"/>
                  </a:ext>
                </a:extLst>
              </p:cNvPr>
              <p:cNvSpPr txBox="1">
                <a:spLocks noRot="1" noChangeAspect="1" noMove="1" noResize="1" noEditPoints="1" noAdjustHandles="1" noChangeArrowheads="1" noChangeShapeType="1" noTextEdit="1"/>
              </p:cNvSpPr>
              <p:nvPr/>
            </p:nvSpPr>
            <p:spPr bwMode="auto">
              <a:xfrm>
                <a:off x="3967722" y="5245394"/>
                <a:ext cx="2934585" cy="369332"/>
              </a:xfrm>
              <a:prstGeom prst="rect">
                <a:avLst/>
              </a:prstGeom>
              <a:blipFill>
                <a:blip r:embed="rId7"/>
                <a:stretch>
                  <a:fillRect b="-967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13">
                <a:extLst>
                  <a:ext uri="{FF2B5EF4-FFF2-40B4-BE49-F238E27FC236}">
                    <a16:creationId xmlns:a16="http://schemas.microsoft.com/office/drawing/2014/main" id="{88B78609-DD01-408B-2611-6070A810692A}"/>
                  </a:ext>
                </a:extLst>
              </p:cNvPr>
              <p:cNvSpPr txBox="1"/>
              <p:nvPr/>
            </p:nvSpPr>
            <p:spPr bwMode="auto">
              <a:xfrm>
                <a:off x="3962400" y="4752559"/>
                <a:ext cx="824906" cy="27699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7" name="文字方塊 13">
                <a:extLst>
                  <a:ext uri="{FF2B5EF4-FFF2-40B4-BE49-F238E27FC236}">
                    <a16:creationId xmlns:a16="http://schemas.microsoft.com/office/drawing/2014/main" id="{88B78609-DD01-408B-2611-6070A810692A}"/>
                  </a:ext>
                </a:extLst>
              </p:cNvPr>
              <p:cNvSpPr txBox="1">
                <a:spLocks noRot="1" noChangeAspect="1" noMove="1" noResize="1" noEditPoints="1" noAdjustHandles="1" noChangeArrowheads="1" noChangeShapeType="1" noTextEdit="1"/>
              </p:cNvSpPr>
              <p:nvPr/>
            </p:nvSpPr>
            <p:spPr bwMode="auto">
              <a:xfrm>
                <a:off x="3962400" y="4752559"/>
                <a:ext cx="824906" cy="276999"/>
              </a:xfrm>
              <a:prstGeom prst="rect">
                <a:avLst/>
              </a:prstGeom>
              <a:blipFill>
                <a:blip r:embed="rId8"/>
                <a:stretch>
                  <a:fillRect l="-4615" r="-1538" b="-1818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4">
                <a:extLst>
                  <a:ext uri="{FF2B5EF4-FFF2-40B4-BE49-F238E27FC236}">
                    <a16:creationId xmlns:a16="http://schemas.microsoft.com/office/drawing/2014/main" id="{8ED096C7-F6E0-8C92-DF87-FFCB561179E0}"/>
                  </a:ext>
                </a:extLst>
              </p:cNvPr>
              <p:cNvSpPr txBox="1"/>
              <p:nvPr/>
            </p:nvSpPr>
            <p:spPr bwMode="auto">
              <a:xfrm>
                <a:off x="3962400" y="5791200"/>
                <a:ext cx="2939907"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2</m:t>
                          </m:r>
                        </m:sub>
                      </m:sSub>
                      <m:r>
                        <a:rPr lang="en-US" altLang="zh-TW" sz="1800"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𝑎</m:t>
                          </m:r>
                        </m:e>
                        <m:sub>
                          <m:r>
                            <a:rPr lang="en-US" altLang="zh-TW" b="0" i="1" smtClean="0">
                              <a:latin typeface="Cambria Math" panose="02040503050406030204" pitchFamily="18" charset="0"/>
                            </a:rPr>
                            <m:t>2</m:t>
                          </m:r>
                        </m:sub>
                      </m:sSub>
                      <m:r>
                        <a:rPr lang="en-US" altLang="zh-TW" i="1">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b="0" i="1" smtClean="0">
                              <a:latin typeface="Cambria Math" panose="02040503050406030204" pitchFamily="18" charset="0"/>
                            </a:rPr>
                            <m:t>1</m:t>
                          </m:r>
                        </m:sub>
                      </m:sSub>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cos</m:t>
                          </m:r>
                        </m:fName>
                        <m:e>
                          <m:d>
                            <m:dPr>
                              <m:ctrlPr>
                                <a:rPr lang="en-US" altLang="zh-TW" i="1">
                                  <a:latin typeface="Cambria Math" panose="02040503050406030204" pitchFamily="18" charset="0"/>
                                </a:rPr>
                              </m:ctrlPr>
                            </m:dPr>
                            <m:e>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10" name="文字方塊 4">
                <a:extLst>
                  <a:ext uri="{FF2B5EF4-FFF2-40B4-BE49-F238E27FC236}">
                    <a16:creationId xmlns:a16="http://schemas.microsoft.com/office/drawing/2014/main" id="{8ED096C7-F6E0-8C92-DF87-FFCB561179E0}"/>
                  </a:ext>
                </a:extLst>
              </p:cNvPr>
              <p:cNvSpPr txBox="1">
                <a:spLocks noRot="1" noChangeAspect="1" noMove="1" noResize="1" noEditPoints="1" noAdjustHandles="1" noChangeArrowheads="1" noChangeShapeType="1" noTextEdit="1"/>
              </p:cNvSpPr>
              <p:nvPr/>
            </p:nvSpPr>
            <p:spPr bwMode="auto">
              <a:xfrm>
                <a:off x="3962400" y="5791200"/>
                <a:ext cx="2939907" cy="369332"/>
              </a:xfrm>
              <a:prstGeom prst="rect">
                <a:avLst/>
              </a:prstGeom>
              <a:blipFill>
                <a:blip r:embed="rId9"/>
                <a:stretch>
                  <a:fillRect b="-10000"/>
                </a:stretch>
              </a:blipFill>
              <a:ln w="9525">
                <a:noFill/>
                <a:miter lim="800000"/>
                <a:headEnd/>
                <a:tailEnd/>
              </a:ln>
            </p:spPr>
            <p:txBody>
              <a:bodyPr/>
              <a:lstStyle/>
              <a:p>
                <a:r>
                  <a:rPr lang="en-US">
                    <a:noFill/>
                  </a:rPr>
                  <a:t> </a:t>
                </a:r>
              </a:p>
            </p:txBody>
          </p:sp>
        </mc:Fallback>
      </mc:AlternateContent>
      <p:pic>
        <p:nvPicPr>
          <p:cNvPr id="11" name="Picture 10">
            <a:extLst>
              <a:ext uri="{FF2B5EF4-FFF2-40B4-BE49-F238E27FC236}">
                <a16:creationId xmlns:a16="http://schemas.microsoft.com/office/drawing/2014/main" id="{5F91A95B-7865-4DF8-01BB-7291B816F160}"/>
              </a:ext>
            </a:extLst>
          </p:cNvPr>
          <p:cNvPicPr>
            <a:picLocks noChangeAspect="1"/>
          </p:cNvPicPr>
          <p:nvPr/>
        </p:nvPicPr>
        <p:blipFill>
          <a:blip r:embed="rId10"/>
          <a:srcRect l="50740" t="16307"/>
          <a:stretch>
            <a:fillRect/>
          </a:stretch>
        </p:blipFill>
        <p:spPr>
          <a:xfrm>
            <a:off x="5230653" y="1736617"/>
            <a:ext cx="2746428" cy="1464133"/>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87079A2-A4C3-0A59-2697-8E12008AA140}"/>
                  </a:ext>
                </a:extLst>
              </p:cNvPr>
              <p:cNvSpPr txBox="1"/>
              <p:nvPr/>
            </p:nvSpPr>
            <p:spPr bwMode="auto">
              <a:xfrm>
                <a:off x="926229" y="3540634"/>
                <a:ext cx="7483860" cy="369332"/>
              </a:xfrm>
              <a:prstGeom prst="rect">
                <a:avLst/>
              </a:prstGeom>
              <a:noFill/>
              <a:ln w="9525">
                <a:noFill/>
                <a:miter lim="800000"/>
                <a:headEnd/>
                <a:tailEnd/>
              </a:ln>
            </p:spPr>
            <p:txBody>
              <a:bodyPr wrap="square">
                <a:spAutoFit/>
              </a:bodyPr>
              <a:lstStyle/>
              <a:p>
                <a:r>
                  <a:rPr lang="en-US" altLang="zh-TW" dirty="0">
                    <a:latin typeface="Times New Roman" panose="02020603050405020304" pitchFamily="18" charset="0"/>
                  </a:rPr>
                  <a:t>This mode is designated by </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oMath>
                </a14:m>
                <a:r>
                  <a:rPr lang="en-US" sz="1800" dirty="0">
                    <a:latin typeface="Times New Roman" panose="02020603050405020304" pitchFamily="18" charset="0"/>
                  </a:rPr>
                  <a:t>. You can draw </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oMath>
                </a14:m>
                <a:r>
                  <a:rPr lang="en-US" sz="1800" dirty="0">
                    <a:latin typeface="Times New Roman" panose="02020603050405020304" pitchFamily="18" charset="0"/>
                  </a:rPr>
                  <a:t> to represent the mode.</a:t>
                </a:r>
              </a:p>
            </p:txBody>
          </p:sp>
        </mc:Choice>
        <mc:Fallback xmlns="">
          <p:sp>
            <p:nvSpPr>
              <p:cNvPr id="12" name="TextBox 11">
                <a:extLst>
                  <a:ext uri="{FF2B5EF4-FFF2-40B4-BE49-F238E27FC236}">
                    <a16:creationId xmlns:a16="http://schemas.microsoft.com/office/drawing/2014/main" id="{C87079A2-A4C3-0A59-2697-8E12008AA140}"/>
                  </a:ext>
                </a:extLst>
              </p:cNvPr>
              <p:cNvSpPr txBox="1">
                <a:spLocks noRot="1" noChangeAspect="1" noMove="1" noResize="1" noEditPoints="1" noAdjustHandles="1" noChangeArrowheads="1" noChangeShapeType="1" noTextEdit="1"/>
              </p:cNvSpPr>
              <p:nvPr/>
            </p:nvSpPr>
            <p:spPr bwMode="auto">
              <a:xfrm>
                <a:off x="926229" y="3540634"/>
                <a:ext cx="7483860" cy="369332"/>
              </a:xfrm>
              <a:prstGeom prst="rect">
                <a:avLst/>
              </a:prstGeom>
              <a:blipFill>
                <a:blip r:embed="rId11"/>
                <a:stretch>
                  <a:fillRect l="-508"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3B328EE-2C70-543A-C62A-529EA0C30182}"/>
                  </a:ext>
                </a:extLst>
              </p:cNvPr>
              <p:cNvSpPr txBox="1"/>
              <p:nvPr/>
            </p:nvSpPr>
            <p:spPr>
              <a:xfrm>
                <a:off x="942487" y="4213778"/>
                <a:ext cx="8049109"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In the mode, the two particles </a:t>
                </a:r>
                <a:r>
                  <a:rPr lang="en-US" dirty="0">
                    <a:latin typeface="Times New Roman" panose="02020603050405020304" pitchFamily="18" charset="0"/>
                  </a:rPr>
                  <a:t>take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oMath>
                </a14:m>
                <a:r>
                  <a:rPr lang="en-US" dirty="0">
                    <a:latin typeface="Times New Roman" panose="02020603050405020304" pitchFamily="18" charset="0"/>
                  </a:rPr>
                  <a:t> as amplitudes, oscillate together (</a:t>
                </a:r>
                <a:r>
                  <a:rPr lang="en-US" dirty="0">
                    <a:latin typeface="Times New Roman" panose="02020603050405020304" pitchFamily="18" charset="0"/>
                    <a:cs typeface="Times New Roman" panose="02020603050405020304" pitchFamily="18" charset="0"/>
                  </a:rPr>
                  <a:t>same</a:t>
                </a:r>
                <a:r>
                  <a:rPr lang="en-US" dirty="0">
                    <a:latin typeface="Times New Roman" panose="020206030504050203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𝜔</m:t>
                    </m:r>
                  </m:oMath>
                </a14:m>
                <a:r>
                  <a:rPr lang="en-US" dirty="0">
                    <a:latin typeface="Times New Roman" panose="02020603050405020304" pitchFamily="18" charset="0"/>
                  </a:rPr>
                  <a:t>).</a:t>
                </a:r>
              </a:p>
            </p:txBody>
          </p:sp>
        </mc:Choice>
        <mc:Fallback xmlns="">
          <p:sp>
            <p:nvSpPr>
              <p:cNvPr id="13" name="TextBox 12">
                <a:extLst>
                  <a:ext uri="{FF2B5EF4-FFF2-40B4-BE49-F238E27FC236}">
                    <a16:creationId xmlns:a16="http://schemas.microsoft.com/office/drawing/2014/main" id="{63B328EE-2C70-543A-C62A-529EA0C30182}"/>
                  </a:ext>
                </a:extLst>
              </p:cNvPr>
              <p:cNvSpPr txBox="1">
                <a:spLocks noRot="1" noChangeAspect="1" noMove="1" noResize="1" noEditPoints="1" noAdjustHandles="1" noChangeArrowheads="1" noChangeShapeType="1" noTextEdit="1"/>
              </p:cNvSpPr>
              <p:nvPr/>
            </p:nvSpPr>
            <p:spPr>
              <a:xfrm>
                <a:off x="942487" y="4213778"/>
                <a:ext cx="8049109" cy="369332"/>
              </a:xfrm>
              <a:prstGeom prst="rect">
                <a:avLst/>
              </a:prstGeom>
              <a:blipFill>
                <a:blip r:embed="rId12"/>
                <a:stretch>
                  <a:fillRect l="-631"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1417946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2708F-AC4C-3031-531B-4FA51698072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4">
                <a:extLst>
                  <a:ext uri="{FF2B5EF4-FFF2-40B4-BE49-F238E27FC236}">
                    <a16:creationId xmlns:a16="http://schemas.microsoft.com/office/drawing/2014/main" id="{C4EF5852-69C4-A57A-B82B-628A56204991}"/>
                  </a:ext>
                </a:extLst>
              </p:cNvPr>
              <p:cNvSpPr txBox="1"/>
              <p:nvPr/>
            </p:nvSpPr>
            <p:spPr bwMode="auto">
              <a:xfrm>
                <a:off x="1041375" y="2734845"/>
                <a:ext cx="4521225" cy="417358"/>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𝑎</m:t>
                          </m:r>
                        </m:e>
                        <m:sub>
                          <m:r>
                            <a:rPr lang="en-US" altLang="zh-TW" i="1">
                              <a:latin typeface="Cambria Math" panose="02040503050406030204" pitchFamily="18" charset="0"/>
                            </a:rPr>
                            <m:t>1</m:t>
                          </m:r>
                        </m:sub>
                      </m:sSub>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i="1">
                              <a:latin typeface="Cambria Math"/>
                              <a:ea typeface="Cambria Math"/>
                            </a:rPr>
                            <m:t>𝑖</m:t>
                          </m:r>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b="0" i="1" smtClean="0">
                                  <a:latin typeface="Cambria Math" panose="02040503050406030204" pitchFamily="18" charset="0"/>
                                  <a:ea typeface="Cambria Math" panose="02040503050406030204" pitchFamily="18" charset="0"/>
                                </a:rPr>
                                <m:t>2</m:t>
                              </m:r>
                            </m:sub>
                          </m:sSub>
                          <m:r>
                            <a:rPr lang="en-US" altLang="zh-TW" i="1">
                              <a:latin typeface="Cambria Math"/>
                            </a:rPr>
                            <m:t>𝑡</m:t>
                          </m:r>
                        </m:sup>
                      </m:sSup>
                      <m:r>
                        <a:rPr lang="en-US" altLang="zh-TW"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𝐶</m:t>
                          </m:r>
                        </m:e>
                        <m:sub>
                          <m:r>
                            <a:rPr lang="en-US" altLang="zh-TW" sz="1800" b="0" i="1" smtClean="0">
                              <a:latin typeface="Cambria Math" panose="02040503050406030204" pitchFamily="18" charset="0"/>
                            </a:rPr>
                            <m:t>2</m:t>
                          </m:r>
                        </m:sub>
                      </m:sSub>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𝑒</m:t>
                          </m:r>
                        </m:e>
                        <m:sup>
                          <m:r>
                            <a:rPr lang="en-US" altLang="zh-TW" sz="1800" b="0" i="1" smtClean="0">
                              <a:latin typeface="Cambria Math"/>
                              <a:ea typeface="Cambria Math"/>
                            </a:rPr>
                            <m:t>𝑖</m:t>
                          </m:r>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a:rPr>
                            <m:t>𝑡</m:t>
                          </m:r>
                        </m:sup>
                      </m:sSup>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𝑖</m:t>
                          </m:r>
                          <m:d>
                            <m:dPr>
                              <m:ctrlPr>
                                <a:rPr lang="en-US" altLang="zh-TW" sz="1800" i="1" smtClean="0">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b="0" i="1" smtClean="0">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panose="02040503050406030204" pitchFamily="18" charset="0"/>
                                    </a:rPr>
                                    <m:t>2</m:t>
                                  </m:r>
                                </m:sub>
                              </m:sSub>
                            </m:e>
                          </m:d>
                        </m:sup>
                      </m:sSup>
                    </m:oMath>
                  </m:oMathPara>
                </a14:m>
                <a:endParaRPr lang="zh-TW" altLang="en-US" sz="1800" dirty="0">
                  <a:latin typeface="Times New Roman" panose="02020603050405020304" pitchFamily="18" charset="0"/>
                </a:endParaRPr>
              </a:p>
            </p:txBody>
          </p:sp>
        </mc:Choice>
        <mc:Fallback xmlns="">
          <p:sp>
            <p:nvSpPr>
              <p:cNvPr id="2" name="文字方塊 4">
                <a:extLst>
                  <a:ext uri="{FF2B5EF4-FFF2-40B4-BE49-F238E27FC236}">
                    <a16:creationId xmlns:a16="http://schemas.microsoft.com/office/drawing/2014/main" id="{C4EF5852-69C4-A57A-B82B-628A56204991}"/>
                  </a:ext>
                </a:extLst>
              </p:cNvPr>
              <p:cNvSpPr txBox="1">
                <a:spLocks noRot="1" noChangeAspect="1" noMove="1" noResize="1" noEditPoints="1" noAdjustHandles="1" noChangeArrowheads="1" noChangeShapeType="1" noTextEdit="1"/>
              </p:cNvSpPr>
              <p:nvPr/>
            </p:nvSpPr>
            <p:spPr bwMode="auto">
              <a:xfrm>
                <a:off x="1041375" y="2734845"/>
                <a:ext cx="4521225" cy="417358"/>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4">
                <a:extLst>
                  <a:ext uri="{FF2B5EF4-FFF2-40B4-BE49-F238E27FC236}">
                    <a16:creationId xmlns:a16="http://schemas.microsoft.com/office/drawing/2014/main" id="{AFD09EA4-1AE4-4B05-B9C5-33524F6CFBA3}"/>
                  </a:ext>
                </a:extLst>
              </p:cNvPr>
              <p:cNvSpPr txBox="1"/>
              <p:nvPr/>
            </p:nvSpPr>
            <p:spPr bwMode="auto">
              <a:xfrm>
                <a:off x="5638800" y="2746442"/>
                <a:ext cx="2925929" cy="417358"/>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2</m:t>
                          </m:r>
                        </m:sub>
                      </m:sSub>
                      <m:r>
                        <a:rPr lang="en-US" altLang="zh-TW" sz="1800" b="0" i="1" smtClean="0">
                          <a:latin typeface="Cambria Math"/>
                        </a:rPr>
                        <m:t>=</m:t>
                      </m:r>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𝑥</m:t>
                          </m:r>
                        </m:e>
                        <m:sub>
                          <m:r>
                            <a:rPr lang="en-US" altLang="zh-TW"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𝑖</m:t>
                          </m:r>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panose="02040503050406030204" pitchFamily="18" charset="0"/>
                                    </a:rPr>
                                    <m:t>2</m:t>
                                  </m:r>
                                </m:sub>
                              </m:sSub>
                            </m:e>
                          </m:d>
                        </m:sup>
                      </m:sSup>
                    </m:oMath>
                  </m:oMathPara>
                </a14:m>
                <a:endParaRPr lang="zh-TW" altLang="en-US" sz="1800" dirty="0">
                  <a:latin typeface="Times New Roman" panose="02020603050405020304" pitchFamily="18" charset="0"/>
                </a:endParaRPr>
              </a:p>
            </p:txBody>
          </p:sp>
        </mc:Choice>
        <mc:Fallback xmlns="">
          <p:sp>
            <p:nvSpPr>
              <p:cNvPr id="3" name="文字方塊 4">
                <a:extLst>
                  <a:ext uri="{FF2B5EF4-FFF2-40B4-BE49-F238E27FC236}">
                    <a16:creationId xmlns:a16="http://schemas.microsoft.com/office/drawing/2014/main" id="{AFD09EA4-1AE4-4B05-B9C5-33524F6CFBA3}"/>
                  </a:ext>
                </a:extLst>
              </p:cNvPr>
              <p:cNvSpPr txBox="1">
                <a:spLocks noRot="1" noChangeAspect="1" noMove="1" noResize="1" noEditPoints="1" noAdjustHandles="1" noChangeArrowheads="1" noChangeShapeType="1" noTextEdit="1"/>
              </p:cNvSpPr>
              <p:nvPr/>
            </p:nvSpPr>
            <p:spPr bwMode="auto">
              <a:xfrm>
                <a:off x="5638800" y="2746442"/>
                <a:ext cx="2925929" cy="417358"/>
              </a:xfrm>
              <a:prstGeom prst="rect">
                <a:avLst/>
              </a:prstGeom>
              <a:blipFill>
                <a:blip r:embed="rId5"/>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13">
                <a:extLst>
                  <a:ext uri="{FF2B5EF4-FFF2-40B4-BE49-F238E27FC236}">
                    <a16:creationId xmlns:a16="http://schemas.microsoft.com/office/drawing/2014/main" id="{6372BC3C-FE78-7079-B431-DE18699921C1}"/>
                  </a:ext>
                </a:extLst>
              </p:cNvPr>
              <p:cNvSpPr txBox="1"/>
              <p:nvPr/>
            </p:nvSpPr>
            <p:spPr bwMode="auto">
              <a:xfrm>
                <a:off x="1032185" y="1007899"/>
                <a:ext cx="2789995"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−3</m:t>
                          </m:r>
                          <m:sSubSup>
                            <m:sSubSupPr>
                              <m:ctrlPr>
                                <a:rPr lang="en-US" altLang="zh-TW" sz="1800" i="1">
                                  <a:latin typeface="Cambria Math" panose="02040503050406030204" pitchFamily="18" charset="0"/>
                                  <a:ea typeface="Cambria Math"/>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up>
                              <m:r>
                                <a:rPr lang="en-US" altLang="zh-TW" sz="1800" i="1">
                                  <a:latin typeface="Cambria Math" panose="02040503050406030204" pitchFamily="18" charset="0"/>
                                  <a:ea typeface="Cambria Math" panose="02040503050406030204" pitchFamily="18" charset="0"/>
                                </a:rPr>
                                <m:t>2</m:t>
                              </m:r>
                            </m:sup>
                          </m:sSub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5" name="文字方塊 13">
                <a:extLst>
                  <a:ext uri="{FF2B5EF4-FFF2-40B4-BE49-F238E27FC236}">
                    <a16:creationId xmlns:a16="http://schemas.microsoft.com/office/drawing/2014/main" id="{6372BC3C-FE78-7079-B431-DE18699921C1}"/>
                  </a:ext>
                </a:extLst>
              </p:cNvPr>
              <p:cNvSpPr txBox="1">
                <a:spLocks noRot="1" noChangeAspect="1" noMove="1" noResize="1" noEditPoints="1" noAdjustHandles="1" noChangeArrowheads="1" noChangeShapeType="1" noTextEdit="1"/>
              </p:cNvSpPr>
              <p:nvPr/>
            </p:nvSpPr>
            <p:spPr bwMode="auto">
              <a:xfrm>
                <a:off x="1032185" y="1007899"/>
                <a:ext cx="2789995" cy="282450"/>
              </a:xfrm>
              <a:prstGeom prst="rect">
                <a:avLst/>
              </a:prstGeom>
              <a:blipFill>
                <a:blip r:embed="rId6"/>
                <a:stretch>
                  <a:fillRect r="-1364"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13">
                <a:extLst>
                  <a:ext uri="{FF2B5EF4-FFF2-40B4-BE49-F238E27FC236}">
                    <a16:creationId xmlns:a16="http://schemas.microsoft.com/office/drawing/2014/main" id="{E5D13EC9-CC19-DCF5-68D4-35878571BACF}"/>
                  </a:ext>
                </a:extLst>
              </p:cNvPr>
              <p:cNvSpPr txBox="1"/>
              <p:nvPr/>
            </p:nvSpPr>
            <p:spPr bwMode="auto">
              <a:xfrm>
                <a:off x="1038227" y="1411614"/>
                <a:ext cx="2963119"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m:t>
                          </m:r>
                          <m:r>
                            <a:rPr lang="en-US" altLang="zh-TW" sz="1800" i="1">
                              <a:latin typeface="Cambria Math" panose="02040503050406030204" pitchFamily="18" charset="0"/>
                            </a:rPr>
                            <m:t>3</m:t>
                          </m:r>
                          <m:sSubSup>
                            <m:sSubSupPr>
                              <m:ctrlPr>
                                <a:rPr lang="en-US" altLang="zh-TW" sz="1800" i="1">
                                  <a:latin typeface="Cambria Math" panose="02040503050406030204" pitchFamily="18" charset="0"/>
                                  <a:ea typeface="Cambria Math"/>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up>
                              <m:r>
                                <a:rPr lang="en-US" altLang="zh-TW" sz="1800" i="1">
                                  <a:latin typeface="Cambria Math" panose="02040503050406030204" pitchFamily="18" charset="0"/>
                                  <a:ea typeface="Cambria Math" panose="02040503050406030204" pitchFamily="18" charset="0"/>
                                </a:rPr>
                                <m:t>2</m:t>
                              </m:r>
                            </m:sup>
                          </m:sSub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6" name="文字方塊 13">
                <a:extLst>
                  <a:ext uri="{FF2B5EF4-FFF2-40B4-BE49-F238E27FC236}">
                    <a16:creationId xmlns:a16="http://schemas.microsoft.com/office/drawing/2014/main" id="{E5D13EC9-CC19-DCF5-68D4-35878571BACF}"/>
                  </a:ext>
                </a:extLst>
              </p:cNvPr>
              <p:cNvSpPr txBox="1">
                <a:spLocks noRot="1" noChangeAspect="1" noMove="1" noResize="1" noEditPoints="1" noAdjustHandles="1" noChangeArrowheads="1" noChangeShapeType="1" noTextEdit="1"/>
              </p:cNvSpPr>
              <p:nvPr/>
            </p:nvSpPr>
            <p:spPr bwMode="auto">
              <a:xfrm>
                <a:off x="1038227" y="1411614"/>
                <a:ext cx="2963119" cy="282450"/>
              </a:xfrm>
              <a:prstGeom prst="rect">
                <a:avLst/>
              </a:prstGeom>
              <a:blipFill>
                <a:blip r:embed="rId7"/>
                <a:stretch>
                  <a:fillRect r="-1282"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ED10615-B122-849F-B68E-B61815599929}"/>
                  </a:ext>
                </a:extLst>
              </p:cNvPr>
              <p:cNvSpPr txBox="1"/>
              <p:nvPr/>
            </p:nvSpPr>
            <p:spPr bwMode="auto">
              <a:xfrm>
                <a:off x="1041374" y="486753"/>
                <a:ext cx="2115460" cy="401970"/>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𝜔</m:t>
                      </m:r>
                      <m:r>
                        <a:rPr lang="en-US" altLang="zh-TW" i="1">
                          <a:latin typeface="Cambria Math" panose="02040503050406030204" pitchFamily="18" charset="0"/>
                          <a:ea typeface="Cambria Math" panose="02040503050406030204" pitchFamily="18" charset="0"/>
                        </a:rPr>
                        <m:t>=</m:t>
                      </m:r>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2</m:t>
                          </m:r>
                        </m:sub>
                      </m:sSub>
                      <m:r>
                        <a:rPr lang="en-US" altLang="zh-TW" sz="1800" b="0" i="1" smtClean="0">
                          <a:latin typeface="Cambria Math" panose="02040503050406030204" pitchFamily="18" charset="0"/>
                          <a:ea typeface="Cambria Math"/>
                        </a:rPr>
                        <m:t>=</m:t>
                      </m:r>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AED10615-B122-849F-B68E-B61815599929}"/>
                  </a:ext>
                </a:extLst>
              </p:cNvPr>
              <p:cNvSpPr txBox="1">
                <a:spLocks noRot="1" noChangeAspect="1" noMove="1" noResize="1" noEditPoints="1" noAdjustHandles="1" noChangeArrowheads="1" noChangeShapeType="1" noTextEdit="1"/>
              </p:cNvSpPr>
              <p:nvPr/>
            </p:nvSpPr>
            <p:spPr bwMode="auto">
              <a:xfrm>
                <a:off x="1041374" y="486753"/>
                <a:ext cx="2115460" cy="401970"/>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13">
                <a:extLst>
                  <a:ext uri="{FF2B5EF4-FFF2-40B4-BE49-F238E27FC236}">
                    <a16:creationId xmlns:a16="http://schemas.microsoft.com/office/drawing/2014/main" id="{5586E1E6-F690-46AC-35D3-5199799C769B}"/>
                  </a:ext>
                </a:extLst>
              </p:cNvPr>
              <p:cNvSpPr txBox="1"/>
              <p:nvPr/>
            </p:nvSpPr>
            <p:spPr bwMode="auto">
              <a:xfrm>
                <a:off x="4440775" y="1007899"/>
                <a:ext cx="1960217"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8" name="文字方塊 13">
                <a:extLst>
                  <a:ext uri="{FF2B5EF4-FFF2-40B4-BE49-F238E27FC236}">
                    <a16:creationId xmlns:a16="http://schemas.microsoft.com/office/drawing/2014/main" id="{5586E1E6-F690-46AC-35D3-5199799C769B}"/>
                  </a:ext>
                </a:extLst>
              </p:cNvPr>
              <p:cNvSpPr txBox="1">
                <a:spLocks noRot="1" noChangeAspect="1" noMove="1" noResize="1" noEditPoints="1" noAdjustHandles="1" noChangeArrowheads="1" noChangeShapeType="1" noTextEdit="1"/>
              </p:cNvSpPr>
              <p:nvPr/>
            </p:nvSpPr>
            <p:spPr bwMode="auto">
              <a:xfrm>
                <a:off x="4440775" y="1007899"/>
                <a:ext cx="1960217" cy="282450"/>
              </a:xfrm>
              <a:prstGeom prst="rect">
                <a:avLst/>
              </a:prstGeom>
              <a:blipFill>
                <a:blip r:embed="rId9"/>
                <a:stretch>
                  <a:fillRect r="-1923"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13">
                <a:extLst>
                  <a:ext uri="{FF2B5EF4-FFF2-40B4-BE49-F238E27FC236}">
                    <a16:creationId xmlns:a16="http://schemas.microsoft.com/office/drawing/2014/main" id="{26B939A2-3E0A-0217-E028-1050C19A491A}"/>
                  </a:ext>
                </a:extLst>
              </p:cNvPr>
              <p:cNvSpPr txBox="1"/>
              <p:nvPr/>
            </p:nvSpPr>
            <p:spPr bwMode="auto">
              <a:xfrm>
                <a:off x="4440775" y="1417513"/>
                <a:ext cx="1960217"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9" name="文字方塊 13">
                <a:extLst>
                  <a:ext uri="{FF2B5EF4-FFF2-40B4-BE49-F238E27FC236}">
                    <a16:creationId xmlns:a16="http://schemas.microsoft.com/office/drawing/2014/main" id="{26B939A2-3E0A-0217-E028-1050C19A491A}"/>
                  </a:ext>
                </a:extLst>
              </p:cNvPr>
              <p:cNvSpPr txBox="1">
                <a:spLocks noRot="1" noChangeAspect="1" noMove="1" noResize="1" noEditPoints="1" noAdjustHandles="1" noChangeArrowheads="1" noChangeShapeType="1" noTextEdit="1"/>
              </p:cNvSpPr>
              <p:nvPr/>
            </p:nvSpPr>
            <p:spPr bwMode="auto">
              <a:xfrm>
                <a:off x="4440775" y="1417513"/>
                <a:ext cx="1960217" cy="282450"/>
              </a:xfrm>
              <a:prstGeom prst="rect">
                <a:avLst/>
              </a:prstGeom>
              <a:blipFill>
                <a:blip r:embed="rId10"/>
                <a:stretch>
                  <a:fillRect r="-1923"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13">
                <a:extLst>
                  <a:ext uri="{FF2B5EF4-FFF2-40B4-BE49-F238E27FC236}">
                    <a16:creationId xmlns:a16="http://schemas.microsoft.com/office/drawing/2014/main" id="{E33DCC2C-BD0A-2616-FAC4-B9D777E08608}"/>
                  </a:ext>
                </a:extLst>
              </p:cNvPr>
              <p:cNvSpPr txBox="1"/>
              <p:nvPr/>
            </p:nvSpPr>
            <p:spPr bwMode="auto">
              <a:xfrm>
                <a:off x="1041374" y="2074268"/>
                <a:ext cx="2569357" cy="28764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𝐶</m:t>
                          </m:r>
                        </m:e>
                        <m:sub>
                          <m:r>
                            <a:rPr lang="en-US" altLang="zh-TW" sz="1800" b="0" i="1" smtClean="0">
                              <a:latin typeface="Cambria Math" panose="02040503050406030204" pitchFamily="18" charset="0"/>
                            </a:rPr>
                            <m:t>2</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𝐴</m:t>
                          </m:r>
                        </m:e>
                        <m:sub>
                          <m:r>
                            <a:rPr lang="en-US" altLang="zh-TW" sz="1800" b="0" i="1" smtClean="0">
                              <a:latin typeface="Cambria Math" panose="02040503050406030204" pitchFamily="18" charset="0"/>
                            </a:rPr>
                            <m:t>2</m:t>
                          </m:r>
                        </m:sub>
                      </m:sSub>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𝑒</m:t>
                          </m:r>
                        </m:e>
                        <m:sup>
                          <m:r>
                            <a:rPr lang="en-US" altLang="zh-TW" sz="1800" b="0" i="1" smtClean="0">
                              <a:latin typeface="Cambria Math" panose="02040503050406030204" pitchFamily="18" charset="0"/>
                            </a:rPr>
                            <m:t>𝑖</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rPr>
                                <m:t>2</m:t>
                              </m:r>
                            </m:sub>
                          </m:sSub>
                        </m:sup>
                      </m:sSup>
                    </m:oMath>
                  </m:oMathPara>
                </a14:m>
                <a:endParaRPr kumimoji="1" lang="zh-TW" altLang="en-US" sz="1800" dirty="0">
                  <a:latin typeface="Times New Roman" panose="02020603050405020304" pitchFamily="18" charset="0"/>
                </a:endParaRPr>
              </a:p>
            </p:txBody>
          </p:sp>
        </mc:Choice>
        <mc:Fallback xmlns="">
          <p:sp>
            <p:nvSpPr>
              <p:cNvPr id="10" name="文字方塊 13">
                <a:extLst>
                  <a:ext uri="{FF2B5EF4-FFF2-40B4-BE49-F238E27FC236}">
                    <a16:creationId xmlns:a16="http://schemas.microsoft.com/office/drawing/2014/main" id="{E33DCC2C-BD0A-2616-FAC4-B9D777E08608}"/>
                  </a:ext>
                </a:extLst>
              </p:cNvPr>
              <p:cNvSpPr txBox="1">
                <a:spLocks noRot="1" noChangeAspect="1" noMove="1" noResize="1" noEditPoints="1" noAdjustHandles="1" noChangeArrowheads="1" noChangeShapeType="1" noTextEdit="1"/>
              </p:cNvSpPr>
              <p:nvPr/>
            </p:nvSpPr>
            <p:spPr bwMode="auto">
              <a:xfrm>
                <a:off x="1041374" y="2074268"/>
                <a:ext cx="2569357" cy="287643"/>
              </a:xfrm>
              <a:prstGeom prst="rect">
                <a:avLst/>
              </a:prstGeom>
              <a:blipFill>
                <a:blip r:embed="rId11"/>
                <a:stretch>
                  <a:fillRect t="-8696" b="-17391"/>
                </a:stretch>
              </a:blipFill>
              <a:ln w="9525">
                <a:noFill/>
                <a:miter lim="800000"/>
                <a:headEnd/>
                <a:tailEnd/>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0D060353-840C-A32B-C273-B551389347D6}"/>
              </a:ext>
            </a:extLst>
          </p:cNvPr>
          <p:cNvSpPr txBox="1"/>
          <p:nvPr/>
        </p:nvSpPr>
        <p:spPr bwMode="auto">
          <a:xfrm>
            <a:off x="981142" y="2377080"/>
            <a:ext cx="21756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The solution is: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53483B0-62A2-C5D8-F51F-83BD825600C2}"/>
                  </a:ext>
                </a:extLst>
              </p:cNvPr>
              <p:cNvSpPr txBox="1"/>
              <p:nvPr/>
            </p:nvSpPr>
            <p:spPr bwMode="auto">
              <a:xfrm>
                <a:off x="1032185" y="5159688"/>
                <a:ext cx="403260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The two move opposite!</a:t>
                </a:r>
                <a:r>
                  <a:rPr lang="zh-TW" altLang="en-US" sz="1800" dirty="0">
                    <a:latin typeface="Times New Roman" panose="02020603050405020304" pitchFamily="18" charset="0"/>
                  </a:rPr>
                  <a:t>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𝑥</m:t>
                        </m:r>
                      </m:e>
                      <m:sub>
                        <m:r>
                          <a:rPr lang="en-US" altLang="zh-TW" i="1">
                            <a:latin typeface="Cambria Math" panose="02040503050406030204" pitchFamily="18" charset="0"/>
                          </a:rPr>
                          <m:t>2</m:t>
                        </m:r>
                      </m:sub>
                    </m:sSub>
                    <m:r>
                      <a:rPr lang="en-US" altLang="zh-TW" i="1">
                        <a:latin typeface="Cambria Math"/>
                      </a:rPr>
                      <m:t>=</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𝑥</m:t>
                        </m:r>
                      </m:e>
                      <m:sub>
                        <m:r>
                          <a:rPr lang="en-US" altLang="zh-TW" i="1">
                            <a:latin typeface="Cambria Math" panose="02040503050406030204" pitchFamily="18" charset="0"/>
                          </a:rPr>
                          <m:t>1</m:t>
                        </m:r>
                      </m:sub>
                    </m:sSub>
                  </m:oMath>
                </a14:m>
                <a:r>
                  <a:rPr lang="en-US" sz="1800" dirty="0">
                    <a:latin typeface="Times New Roman" panose="02020603050405020304" pitchFamily="18" charset="0"/>
                  </a:rPr>
                  <a:t>。</a:t>
                </a:r>
              </a:p>
            </p:txBody>
          </p:sp>
        </mc:Choice>
        <mc:Fallback xmlns="">
          <p:sp>
            <p:nvSpPr>
              <p:cNvPr id="12" name="TextBox 11">
                <a:extLst>
                  <a:ext uri="{FF2B5EF4-FFF2-40B4-BE49-F238E27FC236}">
                    <a16:creationId xmlns:a16="http://schemas.microsoft.com/office/drawing/2014/main" id="{253483B0-62A2-C5D8-F51F-83BD825600C2}"/>
                  </a:ext>
                </a:extLst>
              </p:cNvPr>
              <p:cNvSpPr txBox="1">
                <a:spLocks noRot="1" noChangeAspect="1" noMove="1" noResize="1" noEditPoints="1" noAdjustHandles="1" noChangeArrowheads="1" noChangeShapeType="1" noTextEdit="1"/>
              </p:cNvSpPr>
              <p:nvPr/>
            </p:nvSpPr>
            <p:spPr bwMode="auto">
              <a:xfrm>
                <a:off x="1032185" y="5159688"/>
                <a:ext cx="4032601" cy="369332"/>
              </a:xfrm>
              <a:prstGeom prst="rect">
                <a:avLst/>
              </a:prstGeom>
              <a:blipFill>
                <a:blip r:embed="rId12"/>
                <a:stretch>
                  <a:fillRect l="-125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 name="TextBox 12">
            <a:extLst>
              <a:ext uri="{FF2B5EF4-FFF2-40B4-BE49-F238E27FC236}">
                <a16:creationId xmlns:a16="http://schemas.microsoft.com/office/drawing/2014/main" id="{1173A945-723B-EC08-3A58-515EF9945CC0}"/>
              </a:ext>
            </a:extLst>
          </p:cNvPr>
          <p:cNvSpPr txBox="1"/>
          <p:nvPr/>
        </p:nvSpPr>
        <p:spPr bwMode="auto">
          <a:xfrm>
            <a:off x="961826" y="3212784"/>
            <a:ext cx="55450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Now taking the real part would give us the solution.</a:t>
            </a:r>
          </a:p>
        </p:txBody>
      </p:sp>
      <mc:AlternateContent xmlns:mc="http://schemas.openxmlformats.org/markup-compatibility/2006" xmlns:a14="http://schemas.microsoft.com/office/drawing/2010/main">
        <mc:Choice Requires="a14">
          <p:sp>
            <p:nvSpPr>
              <p:cNvPr id="14" name="文字方塊 4">
                <a:extLst>
                  <a:ext uri="{FF2B5EF4-FFF2-40B4-BE49-F238E27FC236}">
                    <a16:creationId xmlns:a16="http://schemas.microsoft.com/office/drawing/2014/main" id="{78E22751-D066-8A60-85B2-2565AAA8139E}"/>
                  </a:ext>
                </a:extLst>
              </p:cNvPr>
              <p:cNvSpPr txBox="1"/>
              <p:nvPr/>
            </p:nvSpPr>
            <p:spPr bwMode="auto">
              <a:xfrm>
                <a:off x="1042324" y="3624011"/>
                <a:ext cx="4839530" cy="439608"/>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r>
                        <m:rPr>
                          <m:sty m:val="p"/>
                        </m:rPr>
                        <a:rPr lang="en-US" altLang="zh-TW" sz="1800" b="0" i="0" smtClean="0">
                          <a:latin typeface="Cambria Math" panose="02040503050406030204" pitchFamily="18" charset="0"/>
                        </a:rPr>
                        <m:t>Re</m:t>
                      </m:r>
                      <m:r>
                        <a:rPr lang="en-US" altLang="zh-TW" sz="1800" b="0" i="1" smtClean="0">
                          <a:latin typeface="Cambria Math" panose="02040503050406030204" pitchFamily="18" charset="0"/>
                        </a:rPr>
                        <m:t> </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𝑖</m:t>
                          </m:r>
                          <m:d>
                            <m:dPr>
                              <m:ctrlPr>
                                <a:rPr lang="en-US" altLang="zh-TW" sz="1800" i="1" smtClean="0">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b="0" i="1" smtClean="0">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panose="02040503050406030204" pitchFamily="18" charset="0"/>
                                    </a:rPr>
                                    <m:t>2</m:t>
                                  </m:r>
                                </m:sub>
                              </m:sSub>
                            </m:e>
                          </m:d>
                        </m:sup>
                      </m:sSup>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14" name="文字方塊 4">
                <a:extLst>
                  <a:ext uri="{FF2B5EF4-FFF2-40B4-BE49-F238E27FC236}">
                    <a16:creationId xmlns:a16="http://schemas.microsoft.com/office/drawing/2014/main" id="{78E22751-D066-8A60-85B2-2565AAA8139E}"/>
                  </a:ext>
                </a:extLst>
              </p:cNvPr>
              <p:cNvSpPr txBox="1">
                <a:spLocks noRot="1" noChangeAspect="1" noMove="1" noResize="1" noEditPoints="1" noAdjustHandles="1" noChangeArrowheads="1" noChangeShapeType="1" noTextEdit="1"/>
              </p:cNvSpPr>
              <p:nvPr/>
            </p:nvSpPr>
            <p:spPr bwMode="auto">
              <a:xfrm>
                <a:off x="1042324" y="3624011"/>
                <a:ext cx="4839530" cy="439608"/>
              </a:xfrm>
              <a:prstGeom prst="rect">
                <a:avLst/>
              </a:prstGeom>
              <a:blipFill>
                <a:blip r:embed="rId13"/>
                <a:stretch>
                  <a:fillRect b="-8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4">
                <a:extLst>
                  <a:ext uri="{FF2B5EF4-FFF2-40B4-BE49-F238E27FC236}">
                    <a16:creationId xmlns:a16="http://schemas.microsoft.com/office/drawing/2014/main" id="{46CC8422-F7C8-F46F-E236-2BE99A57476F}"/>
                  </a:ext>
                </a:extLst>
              </p:cNvPr>
              <p:cNvSpPr txBox="1"/>
              <p:nvPr/>
            </p:nvSpPr>
            <p:spPr bwMode="auto">
              <a:xfrm>
                <a:off x="1064460" y="4154709"/>
                <a:ext cx="3655360" cy="424219"/>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2</m:t>
                          </m:r>
                        </m:sub>
                      </m:sSub>
                      <m:r>
                        <a:rPr lang="en-US" altLang="zh-TW" sz="1800" b="0" i="1" smtClean="0">
                          <a:latin typeface="Cambria Math"/>
                        </a:rPr>
                        <m:t>=</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15" name="文字方塊 4">
                <a:extLst>
                  <a:ext uri="{FF2B5EF4-FFF2-40B4-BE49-F238E27FC236}">
                    <a16:creationId xmlns:a16="http://schemas.microsoft.com/office/drawing/2014/main" id="{46CC8422-F7C8-F46F-E236-2BE99A57476F}"/>
                  </a:ext>
                </a:extLst>
              </p:cNvPr>
              <p:cNvSpPr txBox="1">
                <a:spLocks noRot="1" noChangeAspect="1" noMove="1" noResize="1" noEditPoints="1" noAdjustHandles="1" noChangeArrowheads="1" noChangeShapeType="1" noTextEdit="1"/>
              </p:cNvSpPr>
              <p:nvPr/>
            </p:nvSpPr>
            <p:spPr bwMode="auto">
              <a:xfrm>
                <a:off x="1064460" y="4154709"/>
                <a:ext cx="3655360" cy="424219"/>
              </a:xfrm>
              <a:prstGeom prst="rect">
                <a:avLst/>
              </a:prstGeom>
              <a:blipFill>
                <a:blip r:embed="rId14"/>
                <a:stretch>
                  <a:fillRect b="-5882"/>
                </a:stretch>
              </a:blipFill>
              <a:ln w="9525">
                <a:noFill/>
                <a:miter lim="800000"/>
                <a:headEnd/>
                <a:tailEnd/>
              </a:ln>
            </p:spPr>
            <p:txBody>
              <a:bodyPr/>
              <a:lstStyle/>
              <a:p>
                <a:r>
                  <a:rPr lang="en-US">
                    <a:noFill/>
                  </a:rPr>
                  <a:t> </a:t>
                </a:r>
              </a:p>
            </p:txBody>
          </p:sp>
        </mc:Fallback>
      </mc:AlternateContent>
      <p:sp>
        <p:nvSpPr>
          <p:cNvPr id="16" name="Right Arrow 15">
            <a:extLst>
              <a:ext uri="{FF2B5EF4-FFF2-40B4-BE49-F238E27FC236}">
                <a16:creationId xmlns:a16="http://schemas.microsoft.com/office/drawing/2014/main" id="{5432605C-A6A4-21FB-C69E-FFEB26F7A9DB}"/>
              </a:ext>
            </a:extLst>
          </p:cNvPr>
          <p:cNvSpPr/>
          <p:nvPr/>
        </p:nvSpPr>
        <p:spPr>
          <a:xfrm>
            <a:off x="4035591" y="1132945"/>
            <a:ext cx="395997" cy="439713"/>
          </a:xfrm>
          <a:prstGeom prst="rightArrow">
            <a:avLst/>
          </a:prstGeom>
          <a:solidFill>
            <a:srgbClr val="008000"/>
          </a:solidFill>
          <a:ln>
            <a:noFill/>
          </a:ln>
        </p:spPr>
        <p:txBody>
          <a:bodyPr wrap="square" rtlCol="0" anchor="ctr">
            <a:spAutoFit/>
          </a:bodyPr>
          <a:lstStyle/>
          <a:p>
            <a:pPr algn="ct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643793C-A468-BCC0-1F61-F248889809EA}"/>
                  </a:ext>
                </a:extLst>
              </p:cNvPr>
              <p:cNvSpPr txBox="1"/>
              <p:nvPr/>
            </p:nvSpPr>
            <p:spPr bwMode="auto">
              <a:xfrm flipH="1">
                <a:off x="1064460" y="6054914"/>
                <a:ext cx="7449260" cy="369332"/>
              </a:xfrm>
              <a:prstGeom prst="rect">
                <a:avLst/>
              </a:prstGeom>
              <a:noFill/>
              <a:ln w="9525">
                <a:noFill/>
                <a:miter lim="800000"/>
                <a:headEnd/>
                <a:tailEnd/>
              </a:ln>
            </p:spPr>
            <p:txBody>
              <a:bodyPr wrap="square" rtlCol="0">
                <a:spAutoFit/>
              </a:bodyPr>
              <a:lstStyle/>
              <a:p>
                <a:r>
                  <a:rPr lang="en-US" dirty="0">
                    <a:latin typeface="Times New Roman" panose="02020603050405020304" pitchFamily="18" charset="0"/>
                    <a:cs typeface="Times New Roman" pitchFamily="18" charset="0"/>
                  </a:rPr>
                  <a:t>If initial condition is symmetric </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oMath>
                </a14:m>
                <a:r>
                  <a:rPr lang="en-US" sz="1800" dirty="0">
                    <a:latin typeface="Times New Roman" pitchFamily="18" charset="0"/>
                    <a:cs typeface="Times New Roman" pitchFamily="18" charset="0"/>
                  </a:rPr>
                  <a:t>, </a:t>
                </a:r>
                <a14:m>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oMath>
                </a14:m>
                <a:endParaRPr lang="en-US" sz="1800" dirty="0">
                  <a:latin typeface="Times New Roman" pitchFamily="18" charset="0"/>
                  <a:cs typeface="Times New Roman" pitchFamily="18" charset="0"/>
                </a:endParaRPr>
              </a:p>
            </p:txBody>
          </p:sp>
        </mc:Choice>
        <mc:Fallback xmlns="">
          <p:sp>
            <p:nvSpPr>
              <p:cNvPr id="19" name="TextBox 18">
                <a:extLst>
                  <a:ext uri="{FF2B5EF4-FFF2-40B4-BE49-F238E27FC236}">
                    <a16:creationId xmlns:a16="http://schemas.microsoft.com/office/drawing/2014/main" id="{E643793C-A468-BCC0-1F61-F248889809EA}"/>
                  </a:ext>
                </a:extLst>
              </p:cNvPr>
              <p:cNvSpPr txBox="1">
                <a:spLocks noRot="1" noChangeAspect="1" noMove="1" noResize="1" noEditPoints="1" noAdjustHandles="1" noChangeArrowheads="1" noChangeShapeType="1" noTextEdit="1"/>
              </p:cNvSpPr>
              <p:nvPr/>
            </p:nvSpPr>
            <p:spPr bwMode="auto">
              <a:xfrm flipH="1">
                <a:off x="1064460" y="6054914"/>
                <a:ext cx="7449260" cy="369332"/>
              </a:xfrm>
              <a:prstGeom prst="rect">
                <a:avLst/>
              </a:prstGeom>
              <a:blipFill>
                <a:blip r:embed="rId15"/>
                <a:stretch>
                  <a:fillRect l="-852"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4">
                <a:extLst>
                  <a:ext uri="{FF2B5EF4-FFF2-40B4-BE49-F238E27FC236}">
                    <a16:creationId xmlns:a16="http://schemas.microsoft.com/office/drawing/2014/main" id="{39BA613B-BCC9-996D-9EED-57CB86CA677A}"/>
                  </a:ext>
                </a:extLst>
              </p:cNvPr>
              <p:cNvSpPr txBox="1"/>
              <p:nvPr/>
            </p:nvSpPr>
            <p:spPr bwMode="auto">
              <a:xfrm>
                <a:off x="1064460" y="4705887"/>
                <a:ext cx="4000326" cy="424219"/>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1800" b="0" i="1" smtClean="0">
                              <a:latin typeface="Cambria Math" panose="02040503050406030204" pitchFamily="18" charset="0"/>
                            </a:rPr>
                          </m:ctrlPr>
                        </m:sSubSup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1</m:t>
                          </m:r>
                        </m:sub>
                        <m:sup>
                          <m:r>
                            <a:rPr lang="en-US" altLang="zh-TW" sz="1800" b="0" i="1" smtClean="0">
                              <a:latin typeface="Cambria Math" panose="02040503050406030204" pitchFamily="18" charset="0"/>
                            </a:rPr>
                            <m:t>′</m:t>
                          </m:r>
                        </m:sup>
                      </m:sSubSup>
                      <m:r>
                        <a:rPr lang="en-US" altLang="zh-TW" sz="1800" b="0" i="1" smtClean="0">
                          <a:latin typeface="Cambria Math"/>
                        </a:rPr>
                        <m:t>=</m:t>
                      </m:r>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2</m:t>
                          </m:r>
                        </m:sub>
                        <m:sup>
                          <m:r>
                            <a:rPr lang="en-US" altLang="zh-TW" sz="1800" i="1">
                              <a:latin typeface="Cambria Math" panose="02040503050406030204" pitchFamily="18" charset="0"/>
                            </a:rPr>
                            <m:t>′</m:t>
                          </m:r>
                        </m:sup>
                      </m:sSubSup>
                      <m:r>
                        <a:rPr lang="en-US" altLang="zh-TW" sz="1800" b="0" i="1" smtClean="0">
                          <a:latin typeface="Cambria Math" panose="02040503050406030204" pitchFamily="18" charset="0"/>
                        </a:rPr>
                        <m:t>=</m:t>
                      </m:r>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sin</m:t>
                          </m:r>
                        </m:fName>
                        <m:e>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20" name="文字方塊 4">
                <a:extLst>
                  <a:ext uri="{FF2B5EF4-FFF2-40B4-BE49-F238E27FC236}">
                    <a16:creationId xmlns:a16="http://schemas.microsoft.com/office/drawing/2014/main" id="{39BA613B-BCC9-996D-9EED-57CB86CA677A}"/>
                  </a:ext>
                </a:extLst>
              </p:cNvPr>
              <p:cNvSpPr txBox="1">
                <a:spLocks noRot="1" noChangeAspect="1" noMove="1" noResize="1" noEditPoints="1" noAdjustHandles="1" noChangeArrowheads="1" noChangeShapeType="1" noTextEdit="1"/>
              </p:cNvSpPr>
              <p:nvPr/>
            </p:nvSpPr>
            <p:spPr bwMode="auto">
              <a:xfrm>
                <a:off x="1064460" y="4705887"/>
                <a:ext cx="4000326" cy="424219"/>
              </a:xfrm>
              <a:prstGeom prst="rect">
                <a:avLst/>
              </a:prstGeom>
              <a:blipFill>
                <a:blip r:embed="rId16"/>
                <a:stretch>
                  <a:fillRect b="-5714"/>
                </a:stretch>
              </a:blipFill>
              <a:ln w="9525">
                <a:noFill/>
                <a:miter lim="800000"/>
                <a:headEnd/>
                <a:tailEnd/>
              </a:ln>
            </p:spPr>
            <p:txBody>
              <a:bodyPr/>
              <a:lstStyle/>
              <a:p>
                <a:r>
                  <a:rPr lang="en-US">
                    <a:noFill/>
                  </a:rPr>
                  <a:t> </a:t>
                </a:r>
              </a:p>
            </p:txBody>
          </p:sp>
        </mc:Fallback>
      </mc:AlternateContent>
      <p:sp>
        <p:nvSpPr>
          <p:cNvPr id="4" name="TextBox 3">
            <a:extLst>
              <a:ext uri="{FF2B5EF4-FFF2-40B4-BE49-F238E27FC236}">
                <a16:creationId xmlns:a16="http://schemas.microsoft.com/office/drawing/2014/main" id="{D6D9F71B-704C-99CE-B530-CAE41E81115D}"/>
              </a:ext>
            </a:extLst>
          </p:cNvPr>
          <p:cNvSpPr txBox="1"/>
          <p:nvPr/>
        </p:nvSpPr>
        <p:spPr bwMode="auto">
          <a:xfrm>
            <a:off x="1064460" y="5632554"/>
            <a:ext cx="7610244" cy="369332"/>
          </a:xfrm>
          <a:prstGeom prst="rect">
            <a:avLst/>
          </a:prstGeom>
          <a:noFill/>
          <a:ln w="9525">
            <a:noFill/>
            <a:miter lim="800000"/>
            <a:headEnd/>
            <a:tailEnd/>
          </a:ln>
        </p:spPr>
        <p:txBody>
          <a:bodyPr wrap="square" rtlCol="0">
            <a:spAutoFit/>
          </a:bodyPr>
          <a:lstStyle/>
          <a:p>
            <a:r>
              <a:rPr lang="en-US" sz="1800" dirty="0" err="1">
                <a:solidFill>
                  <a:srgbClr val="FF0000"/>
                </a:solidFill>
                <a:latin typeface="Times New Roman" panose="02020603050405020304" pitchFamily="18" charset="0"/>
                <a:cs typeface="Times New Roman" pitchFamily="18" charset="0"/>
              </a:rPr>
              <a:t>這樣的運動就稱為反對稱模式。This</a:t>
            </a:r>
            <a:r>
              <a:rPr lang="en-US" sz="1800" dirty="0">
                <a:solidFill>
                  <a:srgbClr val="FF0000"/>
                </a:solidFill>
                <a:latin typeface="Times New Roman" pitchFamily="18" charset="0"/>
                <a:cs typeface="Times New Roman" pitchFamily="18" charset="0"/>
              </a:rPr>
              <a:t> is called </a:t>
            </a:r>
            <a:r>
              <a:rPr lang="en-US" sz="1800" dirty="0" err="1">
                <a:solidFill>
                  <a:srgbClr val="FF0000"/>
                </a:solidFill>
                <a:latin typeface="Times New Roman" pitchFamily="18" charset="0"/>
                <a:cs typeface="Times New Roman" pitchFamily="18" charset="0"/>
              </a:rPr>
              <a:t>Antisymetric</a:t>
            </a:r>
            <a:r>
              <a:rPr lang="en-US" sz="1800" dirty="0">
                <a:solidFill>
                  <a:srgbClr val="FF0000"/>
                </a:solidFill>
                <a:latin typeface="Times New Roman" pitchFamily="18" charset="0"/>
                <a:cs typeface="Times New Roman" pitchFamily="18" charset="0"/>
              </a:rPr>
              <a:t> Mode.</a:t>
            </a:r>
          </a:p>
        </p:txBody>
      </p:sp>
      <mc:AlternateContent xmlns:mc="http://schemas.openxmlformats.org/markup-compatibility/2006" xmlns:a14="http://schemas.microsoft.com/office/drawing/2010/main">
        <mc:Choice Requires="a14">
          <p:sp>
            <p:nvSpPr>
              <p:cNvPr id="18" name="文字方塊 13">
                <a:extLst>
                  <a:ext uri="{FF2B5EF4-FFF2-40B4-BE49-F238E27FC236}">
                    <a16:creationId xmlns:a16="http://schemas.microsoft.com/office/drawing/2014/main" id="{AFAE97EF-ADC9-2AF3-B451-102D9AC9CA77}"/>
                  </a:ext>
                </a:extLst>
              </p:cNvPr>
              <p:cNvSpPr txBox="1"/>
              <p:nvPr/>
            </p:nvSpPr>
            <p:spPr bwMode="auto">
              <a:xfrm>
                <a:off x="7010401" y="973298"/>
                <a:ext cx="1228863" cy="27699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18" name="文字方塊 13">
                <a:extLst>
                  <a:ext uri="{FF2B5EF4-FFF2-40B4-BE49-F238E27FC236}">
                    <a16:creationId xmlns:a16="http://schemas.microsoft.com/office/drawing/2014/main" id="{AFAE97EF-ADC9-2AF3-B451-102D9AC9CA77}"/>
                  </a:ext>
                </a:extLst>
              </p:cNvPr>
              <p:cNvSpPr txBox="1">
                <a:spLocks noRot="1" noChangeAspect="1" noMove="1" noResize="1" noEditPoints="1" noAdjustHandles="1" noChangeArrowheads="1" noChangeShapeType="1" noTextEdit="1"/>
              </p:cNvSpPr>
              <p:nvPr/>
            </p:nvSpPr>
            <p:spPr bwMode="auto">
              <a:xfrm>
                <a:off x="7010401" y="973298"/>
                <a:ext cx="1228863" cy="276999"/>
              </a:xfrm>
              <a:prstGeom prst="rect">
                <a:avLst/>
              </a:prstGeom>
              <a:blipFill>
                <a:blip r:embed="rId17"/>
                <a:stretch>
                  <a:fillRect l="-2062" r="-4124" b="-1304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文字方塊 13">
                <a:extLst>
                  <a:ext uri="{FF2B5EF4-FFF2-40B4-BE49-F238E27FC236}">
                    <a16:creationId xmlns:a16="http://schemas.microsoft.com/office/drawing/2014/main" id="{C3110E42-421A-8149-F982-A2BD7A84CD13}"/>
                  </a:ext>
                </a:extLst>
              </p:cNvPr>
              <p:cNvSpPr txBox="1"/>
              <p:nvPr/>
            </p:nvSpPr>
            <p:spPr bwMode="auto">
              <a:xfrm>
                <a:off x="7010400" y="1379017"/>
                <a:ext cx="1228862" cy="27699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21" name="文字方塊 13">
                <a:extLst>
                  <a:ext uri="{FF2B5EF4-FFF2-40B4-BE49-F238E27FC236}">
                    <a16:creationId xmlns:a16="http://schemas.microsoft.com/office/drawing/2014/main" id="{C3110E42-421A-8149-F982-A2BD7A84CD13}"/>
                  </a:ext>
                </a:extLst>
              </p:cNvPr>
              <p:cNvSpPr txBox="1">
                <a:spLocks noRot="1" noChangeAspect="1" noMove="1" noResize="1" noEditPoints="1" noAdjustHandles="1" noChangeArrowheads="1" noChangeShapeType="1" noTextEdit="1"/>
              </p:cNvSpPr>
              <p:nvPr/>
            </p:nvSpPr>
            <p:spPr bwMode="auto">
              <a:xfrm>
                <a:off x="7010400" y="1379017"/>
                <a:ext cx="1228862" cy="276999"/>
              </a:xfrm>
              <a:prstGeom prst="rect">
                <a:avLst/>
              </a:prstGeom>
              <a:blipFill>
                <a:blip r:embed="rId18"/>
                <a:stretch>
                  <a:fillRect l="-2062" r="-4124" b="-13043"/>
                </a:stretch>
              </a:blipFill>
              <a:ln w="9525">
                <a:noFill/>
                <a:miter lim="800000"/>
                <a:headEnd/>
                <a:tailEnd/>
              </a:ln>
            </p:spPr>
            <p:txBody>
              <a:bodyPr/>
              <a:lstStyle/>
              <a:p>
                <a:r>
                  <a:rPr lang="en-US">
                    <a:noFill/>
                  </a:rPr>
                  <a:t> </a:t>
                </a:r>
              </a:p>
            </p:txBody>
          </p:sp>
        </mc:Fallback>
      </mc:AlternateContent>
      <p:sp>
        <p:nvSpPr>
          <p:cNvPr id="22" name="TextBox 21">
            <a:extLst>
              <a:ext uri="{FF2B5EF4-FFF2-40B4-BE49-F238E27FC236}">
                <a16:creationId xmlns:a16="http://schemas.microsoft.com/office/drawing/2014/main" id="{82761C19-B863-6A42-C0EF-3EA0A7A8336B}"/>
              </a:ext>
            </a:extLst>
          </p:cNvPr>
          <p:cNvSpPr txBox="1"/>
          <p:nvPr/>
        </p:nvSpPr>
        <p:spPr>
          <a:xfrm>
            <a:off x="981142" y="1693355"/>
            <a:ext cx="788636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second equation is the same as the first one.</a:t>
            </a:r>
          </a:p>
        </p:txBody>
      </p:sp>
      <p:sp>
        <p:nvSpPr>
          <p:cNvPr id="23" name="TextBox 22">
            <a:extLst>
              <a:ext uri="{FF2B5EF4-FFF2-40B4-BE49-F238E27FC236}">
                <a16:creationId xmlns:a16="http://schemas.microsoft.com/office/drawing/2014/main" id="{7F1B137F-D0AC-DF37-E6C7-3BABE2283A51}"/>
              </a:ext>
            </a:extLst>
          </p:cNvPr>
          <p:cNvSpPr txBox="1"/>
          <p:nvPr/>
        </p:nvSpPr>
        <p:spPr>
          <a:xfrm>
            <a:off x="1064460" y="6364335"/>
            <a:ext cx="604198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antisymmetric mode will ensue and continue.</a:t>
            </a:r>
          </a:p>
        </p:txBody>
      </p:sp>
      <p:pic>
        <p:nvPicPr>
          <p:cNvPr id="24" name="Screen Recording 2026-04-23 at 9.33.01 pm">
            <a:hlinkClick r:id="" action="ppaction://media"/>
            <a:extLst>
              <a:ext uri="{FF2B5EF4-FFF2-40B4-BE49-F238E27FC236}">
                <a16:creationId xmlns:a16="http://schemas.microsoft.com/office/drawing/2014/main" id="{EAA80F1D-174E-A67F-5D79-8D3A91335359}"/>
              </a:ext>
            </a:extLst>
          </p:cNvPr>
          <p:cNvPicPr>
            <a:picLocks noChangeAspect="1"/>
          </p:cNvPicPr>
          <p:nvPr>
            <a:videoFile r:link="rId2"/>
            <p:extLst>
              <p:ext uri="{DAA4B4D4-6D71-4841-9C94-3DE7FCFB9230}">
                <p14:media xmlns:p14="http://schemas.microsoft.com/office/powerpoint/2010/main" r:embed="rId1"/>
              </p:ext>
            </p:extLst>
          </p:nvPr>
        </p:nvPicPr>
        <p:blipFill>
          <a:blip r:embed="rId19"/>
          <a:stretch>
            <a:fillRect/>
          </a:stretch>
        </p:blipFill>
        <p:spPr>
          <a:xfrm rot="5400000">
            <a:off x="6523994" y="3189293"/>
            <a:ext cx="1813749" cy="2873266"/>
          </a:xfrm>
          <a:prstGeom prst="rect">
            <a:avLst/>
          </a:prstGeom>
        </p:spPr>
      </p:pic>
    </p:spTree>
    <p:extLst>
      <p:ext uri="{BB962C8B-B14F-4D97-AF65-F5344CB8AC3E}">
        <p14:creationId xmlns:p14="http://schemas.microsoft.com/office/powerpoint/2010/main" val="67055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1+#ppt_h/2"/>
                                          </p:val>
                                        </p:tav>
                                        <p:tav tm="100000">
                                          <p:val>
                                            <p:strVal val="#ppt_y"/>
                                          </p:val>
                                        </p:tav>
                                      </p:tavLst>
                                    </p:anim>
                                  </p:childTnLst>
                                </p:cTn>
                              </p:par>
                              <p:par>
                                <p:cTn id="53" presetID="1" presetClass="mediacall" presetSubtype="0" fill="hold" nodeType="withEffect">
                                  <p:stCondLst>
                                    <p:cond delay="0"/>
                                  </p:stCondLst>
                                  <p:childTnLst>
                                    <p:cmd type="call" cmd="playFrom(0.0)">
                                      <p:cBhvr>
                                        <p:cTn id="54" dur="11782" fill="hold"/>
                                        <p:tgtEl>
                                          <p:spTgt spid="24"/>
                                        </p:tgtEl>
                                      </p:cBhvr>
                                    </p:cmd>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24"/>
                    </p:tgtEl>
                  </p:cond>
                </p:stCondLst>
                <p:endSync evt="end" delay="0">
                  <p:rtn val="all"/>
                </p:endSync>
                <p:childTnLst>
                  <p:par>
                    <p:cTn id="66" fill="hold">
                      <p:stCondLst>
                        <p:cond delay="0"/>
                      </p:stCondLst>
                      <p:childTnLst>
                        <p:par>
                          <p:cTn id="67" fill="hold">
                            <p:stCondLst>
                              <p:cond delay="0"/>
                            </p:stCondLst>
                            <p:childTnLst>
                              <p:par>
                                <p:cTn id="68" presetID="2" presetClass="mediacall" presetSubtype="0" fill="hold" nodeType="clickEffect">
                                  <p:stCondLst>
                                    <p:cond delay="0"/>
                                  </p:stCondLst>
                                  <p:childTnLst>
                                    <p:cmd type="call" cmd="togglePause">
                                      <p:cBhvr>
                                        <p:cTn id="69" dur="1" fill="hold"/>
                                        <p:tgtEl>
                                          <p:spTgt spid="24"/>
                                        </p:tgtEl>
                                      </p:cBhvr>
                                    </p:cmd>
                                  </p:childTnLst>
                                </p:cTn>
                              </p:par>
                            </p:childTnLst>
                          </p:cTn>
                        </p:par>
                      </p:childTnLst>
                    </p:cTn>
                  </p:par>
                </p:childTnLst>
              </p:cTn>
              <p:nextCondLst>
                <p:cond evt="onClick" delay="0">
                  <p:tgtEl>
                    <p:spTgt spid="24"/>
                  </p:tgtEl>
                </p:cond>
              </p:nextCondLst>
            </p:seq>
            <p:video>
              <p:cMediaNode vol="80000">
                <p:cTn id="70" fill="hold" display="0">
                  <p:stCondLst>
                    <p:cond delay="indefinite"/>
                  </p:stCondLst>
                </p:cTn>
                <p:tgtEl>
                  <p:spTgt spid="24"/>
                </p:tgtEl>
              </p:cMediaNode>
            </p:video>
          </p:childTnLst>
        </p:cTn>
      </p:par>
    </p:tnLst>
    <p:bldLst>
      <p:bldP spid="2" grpId="0" animBg="1"/>
      <p:bldP spid="3" grpId="0" animBg="1"/>
      <p:bldP spid="10" grpId="0" animBg="1"/>
      <p:bldP spid="11" grpId="0"/>
      <p:bldP spid="12" grpId="0"/>
      <p:bldP spid="13" grpId="0"/>
      <p:bldP spid="14" grpId="0" animBg="1"/>
      <p:bldP spid="15" grpId="0" animBg="1"/>
      <p:bldP spid="19" grpId="0"/>
      <p:bldP spid="20" grpId="0" animBg="1"/>
      <p:bldP spid="4"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847C3-DCF4-45FA-9B30-FA995B37891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D865A4A-7A28-4E0F-5E60-C24BA5271AEB}"/>
              </a:ext>
            </a:extLst>
          </p:cNvPr>
          <p:cNvPicPr>
            <a:picLocks noChangeAspect="1"/>
          </p:cNvPicPr>
          <p:nvPr/>
        </p:nvPicPr>
        <p:blipFill>
          <a:blip r:embed="rId2"/>
          <a:stretch>
            <a:fillRect/>
          </a:stretch>
        </p:blipFill>
        <p:spPr>
          <a:xfrm>
            <a:off x="1080408" y="4722421"/>
            <a:ext cx="2451100" cy="1879600"/>
          </a:xfrm>
          <a:prstGeom prst="rect">
            <a:avLst/>
          </a:prstGeom>
        </p:spPr>
      </p:pic>
      <p:pic>
        <p:nvPicPr>
          <p:cNvPr id="3" name="Picture 2" descr="A screenshot of a computer&#10;&#10;AI-generated content may be incorrect.">
            <a:hlinkClick r:id="rId3"/>
            <a:extLst>
              <a:ext uri="{FF2B5EF4-FFF2-40B4-BE49-F238E27FC236}">
                <a16:creationId xmlns:a16="http://schemas.microsoft.com/office/drawing/2014/main" id="{6454CA8D-52E6-0E99-DB38-AC254E6791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408" y="533119"/>
            <a:ext cx="4518044" cy="3240360"/>
          </a:xfrm>
          <a:prstGeom prst="rect">
            <a:avLst/>
          </a:prstGeom>
        </p:spPr>
      </p:pic>
      <p:cxnSp>
        <p:nvCxnSpPr>
          <p:cNvPr id="7" name="Straight Arrow Connector 6">
            <a:extLst>
              <a:ext uri="{FF2B5EF4-FFF2-40B4-BE49-F238E27FC236}">
                <a16:creationId xmlns:a16="http://schemas.microsoft.com/office/drawing/2014/main" id="{F2D5AD66-BBC4-F2AD-85B7-EDF82D0C1838}"/>
              </a:ext>
            </a:extLst>
          </p:cNvPr>
          <p:cNvCxnSpPr/>
          <p:nvPr/>
        </p:nvCxnSpPr>
        <p:spPr>
          <a:xfrm>
            <a:off x="1944504" y="5228416"/>
            <a:ext cx="0" cy="720080"/>
          </a:xfrm>
          <a:prstGeom prst="straightConnector1">
            <a:avLst/>
          </a:prstGeom>
          <a:ln w="127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87F2A13-DAF4-45AA-0F82-EBF71B0B3AE9}"/>
              </a:ext>
            </a:extLst>
          </p:cNvPr>
          <p:cNvCxnSpPr/>
          <p:nvPr/>
        </p:nvCxnSpPr>
        <p:spPr>
          <a:xfrm>
            <a:off x="2664584" y="5163452"/>
            <a:ext cx="0" cy="720080"/>
          </a:xfrm>
          <a:prstGeom prst="straightConnector1">
            <a:avLst/>
          </a:prstGeom>
          <a:ln w="127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AC571A6-2089-FFDA-F75A-7A5002BC4226}"/>
                  </a:ext>
                </a:extLst>
              </p:cNvPr>
              <p:cNvSpPr txBox="1"/>
              <p:nvPr/>
            </p:nvSpPr>
            <p:spPr bwMode="auto">
              <a:xfrm>
                <a:off x="1080408" y="4276519"/>
                <a:ext cx="5688633" cy="369332"/>
              </a:xfrm>
              <a:prstGeom prst="rect">
                <a:avLst/>
              </a:prstGeom>
              <a:noFill/>
              <a:ln w="9525">
                <a:noFill/>
                <a:miter lim="800000"/>
                <a:headEnd/>
                <a:tailEnd/>
              </a:ln>
            </p:spPr>
            <p:txBody>
              <a:bodyPr wrap="square">
                <a:spAutoFit/>
              </a:bodyPr>
              <a:lstStyle/>
              <a:p>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oMath>
                </a14:m>
                <a:r>
                  <a:rPr lang="en-US" sz="1800" dirty="0" err="1">
                    <a:latin typeface="Times New Roman" panose="02020603050405020304" pitchFamily="18" charset="0"/>
                  </a:rPr>
                  <a:t>一正一負，因此</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a14:m>
                <a:r>
                  <a:rPr lang="en-US" sz="1800" dirty="0">
                    <a:latin typeface="Times New Roman" panose="02020603050405020304" pitchFamily="18" charset="0"/>
                  </a:rPr>
                  <a:t>的</a:t>
                </a:r>
                <a:r>
                  <a:rPr lang="en-US" sz="1800" dirty="0" err="1">
                    <a:latin typeface="Times New Roman" panose="02020603050405020304" pitchFamily="18" charset="0"/>
                  </a:rPr>
                  <a:t>振盪</a:t>
                </a:r>
                <a:r>
                  <a:rPr lang="en-US" sz="1800" dirty="0">
                    <a:latin typeface="Times New Roman" panose="02020603050405020304" pitchFamily="18" charset="0"/>
                  </a:rPr>
                  <a:t>有</a:t>
                </a:r>
                <a:r>
                  <a:rPr lang="en-US" sz="1800" dirty="0" err="1">
                    <a:latin typeface="Times New Roman" panose="02020603050405020304" pitchFamily="18" charset="0"/>
                  </a:rPr>
                  <a:t>相</a:t>
                </a:r>
                <a:r>
                  <a:rPr lang="en-US" sz="1800" dirty="0">
                    <a:latin typeface="Times New Roman" panose="02020603050405020304" pitchFamily="18" charset="0"/>
                  </a:rPr>
                  <a:t>角</a:t>
                </a:r>
                <a:r>
                  <a:rPr lang="en-US" sz="1800" dirty="0" err="1">
                    <a:latin typeface="Times New Roman" panose="02020603050405020304" pitchFamily="18" charset="0"/>
                  </a:rPr>
                  <a:t>差</a:t>
                </a:r>
                <a14:m>
                  <m:oMath xmlns:m="http://schemas.openxmlformats.org/officeDocument/2006/math">
                    <m:r>
                      <a:rPr lang="en-US" sz="1800" i="1" smtClean="0">
                        <a:latin typeface="Cambria Math" panose="02040503050406030204" pitchFamily="18" charset="0"/>
                        <a:ea typeface="Cambria Math" panose="02040503050406030204" pitchFamily="18" charset="0"/>
                      </a:rPr>
                      <m:t>𝜋</m:t>
                    </m:r>
                  </m:oMath>
                </a14:m>
                <a:r>
                  <a:rPr lang="en-US" sz="1800" dirty="0">
                    <a:latin typeface="Times New Roman" panose="02020603050405020304" pitchFamily="18" charset="0"/>
                  </a:rPr>
                  <a:t>。</a:t>
                </a:r>
              </a:p>
            </p:txBody>
          </p:sp>
        </mc:Choice>
        <mc:Fallback xmlns="">
          <p:sp>
            <p:nvSpPr>
              <p:cNvPr id="10" name="TextBox 9">
                <a:extLst>
                  <a:ext uri="{FF2B5EF4-FFF2-40B4-BE49-F238E27FC236}">
                    <a16:creationId xmlns:a16="http://schemas.microsoft.com/office/drawing/2014/main" id="{3AC571A6-2089-FFDA-F75A-7A5002BC4226}"/>
                  </a:ext>
                </a:extLst>
              </p:cNvPr>
              <p:cNvSpPr txBox="1">
                <a:spLocks noRot="1" noChangeAspect="1" noMove="1" noResize="1" noEditPoints="1" noAdjustHandles="1" noChangeArrowheads="1" noChangeShapeType="1" noTextEdit="1"/>
              </p:cNvSpPr>
              <p:nvPr/>
            </p:nvSpPr>
            <p:spPr bwMode="auto">
              <a:xfrm>
                <a:off x="1080408" y="4276519"/>
                <a:ext cx="5688633" cy="369332"/>
              </a:xfrm>
              <a:prstGeom prst="rect">
                <a:avLst/>
              </a:prstGeom>
              <a:blipFill>
                <a:blip r:embed="rId5"/>
                <a:stretch>
                  <a:fillRect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14D3F5C-94A4-1CB8-E66D-A092385807F1}"/>
                  </a:ext>
                </a:extLst>
              </p:cNvPr>
              <p:cNvSpPr txBox="1"/>
              <p:nvPr/>
            </p:nvSpPr>
            <p:spPr>
              <a:xfrm>
                <a:off x="1080408" y="3884230"/>
                <a:ext cx="6859488" cy="369332"/>
              </a:xfrm>
              <a:prstGeom prst="rect">
                <a:avLst/>
              </a:prstGeom>
              <a:noFill/>
            </p:spPr>
            <p:txBody>
              <a:bodyPr wrap="square" rtlCol="0">
                <a:spAutoFit/>
              </a:bodyPr>
              <a:lstStyle/>
              <a:p>
                <a:r>
                  <a:rPr lang="en-US" dirty="0" err="1">
                    <a:latin typeface="Times New Roman" panose="02020603050405020304" pitchFamily="18" charset="0"/>
                  </a:rPr>
                  <a:t>兩個粒子</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2</m:t>
                        </m:r>
                      </m:sub>
                    </m:sSub>
                  </m:oMath>
                </a14:m>
                <a:r>
                  <a:rPr lang="en-US" dirty="0">
                    <a:latin typeface="Times New Roman" panose="02020603050405020304" pitchFamily="18" charset="0"/>
                  </a:rPr>
                  <a:t>是以</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oMath>
                </a14:m>
                <a:r>
                  <a:rPr lang="en-US" dirty="0" err="1">
                    <a:latin typeface="Times New Roman" panose="02020603050405020304" pitchFamily="18" charset="0"/>
                  </a:rPr>
                  <a:t>為振幅一起作同步</a:t>
                </a:r>
                <a:r>
                  <a:rPr lang="en-US" dirty="0">
                    <a:latin typeface="Times New Roman" panose="02020603050405020304" pitchFamily="18" charset="0"/>
                  </a:rPr>
                  <a:t>(</a:t>
                </a:r>
                <a:r>
                  <a:rPr lang="en-US" dirty="0" err="1">
                    <a:latin typeface="Times New Roman" panose="02020603050405020304" pitchFamily="18" charset="0"/>
                  </a:rPr>
                  <a:t>同</a:t>
                </a:r>
                <a14:m>
                  <m:oMath xmlns:m="http://schemas.openxmlformats.org/officeDocument/2006/math">
                    <m:r>
                      <a:rPr lang="en-US" i="1" smtClean="0">
                        <a:latin typeface="Cambria Math" panose="02040503050406030204" pitchFamily="18" charset="0"/>
                        <a:ea typeface="Cambria Math" panose="02040503050406030204" pitchFamily="18" charset="0"/>
                      </a:rPr>
                      <m:t>𝜔</m:t>
                    </m:r>
                  </m:oMath>
                </a14:m>
                <a:r>
                  <a:rPr lang="en-US" dirty="0">
                    <a:latin typeface="Times New Roman" panose="02020603050405020304" pitchFamily="18" charset="0"/>
                  </a:rPr>
                  <a:t>)</a:t>
                </a:r>
                <a:r>
                  <a:rPr lang="en-US" dirty="0" err="1">
                    <a:latin typeface="Times New Roman" panose="02020603050405020304" pitchFamily="18" charset="0"/>
                  </a:rPr>
                  <a:t>的簡諧運動</a:t>
                </a:r>
                <a:r>
                  <a:rPr lang="en-US" dirty="0">
                    <a:latin typeface="Times New Roman" panose="02020603050405020304" pitchFamily="18" charset="0"/>
                  </a:rPr>
                  <a:t>。</a:t>
                </a:r>
              </a:p>
            </p:txBody>
          </p:sp>
        </mc:Choice>
        <mc:Fallback xmlns="">
          <p:sp>
            <p:nvSpPr>
              <p:cNvPr id="2" name="TextBox 1">
                <a:extLst>
                  <a:ext uri="{FF2B5EF4-FFF2-40B4-BE49-F238E27FC236}">
                    <a16:creationId xmlns:a16="http://schemas.microsoft.com/office/drawing/2014/main" id="{F14D3F5C-94A4-1CB8-E66D-A092385807F1}"/>
                  </a:ext>
                </a:extLst>
              </p:cNvPr>
              <p:cNvSpPr txBox="1">
                <a:spLocks noRot="1" noChangeAspect="1" noMove="1" noResize="1" noEditPoints="1" noAdjustHandles="1" noChangeArrowheads="1" noChangeShapeType="1" noTextEdit="1"/>
              </p:cNvSpPr>
              <p:nvPr/>
            </p:nvSpPr>
            <p:spPr>
              <a:xfrm>
                <a:off x="1080408" y="3884230"/>
                <a:ext cx="6859488" cy="369332"/>
              </a:xfrm>
              <a:prstGeom prst="rect">
                <a:avLst/>
              </a:prstGeom>
              <a:blipFill>
                <a:blip r:embed="rId6"/>
                <a:stretch>
                  <a:fillRect l="-555" t="-6452"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4">
                <a:extLst>
                  <a:ext uri="{FF2B5EF4-FFF2-40B4-BE49-F238E27FC236}">
                    <a16:creationId xmlns:a16="http://schemas.microsoft.com/office/drawing/2014/main" id="{A7D598E2-7081-951D-6809-F4424A37BE0F}"/>
                  </a:ext>
                </a:extLst>
              </p:cNvPr>
              <p:cNvSpPr txBox="1"/>
              <p:nvPr/>
            </p:nvSpPr>
            <p:spPr bwMode="auto">
              <a:xfrm>
                <a:off x="3805421" y="5148891"/>
                <a:ext cx="3177793" cy="424219"/>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𝑎</m:t>
                          </m:r>
                        </m:e>
                        <m:sub>
                          <m:r>
                            <a:rPr lang="en-US" altLang="zh-TW" i="1">
                              <a:latin typeface="Cambria Math" panose="02040503050406030204" pitchFamily="18" charset="0"/>
                            </a:rPr>
                            <m:t>1</m:t>
                          </m:r>
                        </m:sub>
                      </m:sSub>
                      <m:r>
                        <a:rPr lang="en-US" altLang="zh-TW" i="1">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b="0" i="1" smtClean="0">
                              <a:latin typeface="Cambria Math" panose="02040503050406030204" pitchFamily="18" charset="0"/>
                            </a:rPr>
                            <m:t>2</m:t>
                          </m:r>
                        </m:sub>
                      </m:sSub>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cos</m:t>
                          </m:r>
                        </m:fName>
                        <m:e>
                          <m:d>
                            <m:dPr>
                              <m:ctrlPr>
                                <a:rPr lang="en-US" altLang="zh-TW" i="1">
                                  <a:latin typeface="Cambria Math" panose="02040503050406030204" pitchFamily="18" charset="0"/>
                                </a:rPr>
                              </m:ctrlPr>
                            </m:dPr>
                            <m:e>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4" name="文字方塊 4">
                <a:extLst>
                  <a:ext uri="{FF2B5EF4-FFF2-40B4-BE49-F238E27FC236}">
                    <a16:creationId xmlns:a16="http://schemas.microsoft.com/office/drawing/2014/main" id="{A7D598E2-7081-951D-6809-F4424A37BE0F}"/>
                  </a:ext>
                </a:extLst>
              </p:cNvPr>
              <p:cNvSpPr txBox="1">
                <a:spLocks noRot="1" noChangeAspect="1" noMove="1" noResize="1" noEditPoints="1" noAdjustHandles="1" noChangeArrowheads="1" noChangeShapeType="1" noTextEdit="1"/>
              </p:cNvSpPr>
              <p:nvPr/>
            </p:nvSpPr>
            <p:spPr bwMode="auto">
              <a:xfrm>
                <a:off x="3805421" y="5148891"/>
                <a:ext cx="3177793" cy="424219"/>
              </a:xfrm>
              <a:prstGeom prst="rect">
                <a:avLst/>
              </a:prstGeom>
              <a:blipFill>
                <a:blip r:embed="rId7"/>
                <a:stretch>
                  <a:fillRect b="-882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13">
                <a:extLst>
                  <a:ext uri="{FF2B5EF4-FFF2-40B4-BE49-F238E27FC236}">
                    <a16:creationId xmlns:a16="http://schemas.microsoft.com/office/drawing/2014/main" id="{7B2878B0-2D44-4068-8F70-8EBF750BE129}"/>
                  </a:ext>
                </a:extLst>
              </p:cNvPr>
              <p:cNvSpPr txBox="1"/>
              <p:nvPr/>
            </p:nvSpPr>
            <p:spPr bwMode="auto">
              <a:xfrm>
                <a:off x="3805421" y="4796563"/>
                <a:ext cx="998030" cy="27699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m:t>
                          </m:r>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5" name="文字方塊 13">
                <a:extLst>
                  <a:ext uri="{FF2B5EF4-FFF2-40B4-BE49-F238E27FC236}">
                    <a16:creationId xmlns:a16="http://schemas.microsoft.com/office/drawing/2014/main" id="{7B2878B0-2D44-4068-8F70-8EBF750BE129}"/>
                  </a:ext>
                </a:extLst>
              </p:cNvPr>
              <p:cNvSpPr txBox="1">
                <a:spLocks noRot="1" noChangeAspect="1" noMove="1" noResize="1" noEditPoints="1" noAdjustHandles="1" noChangeArrowheads="1" noChangeShapeType="1" noTextEdit="1"/>
              </p:cNvSpPr>
              <p:nvPr/>
            </p:nvSpPr>
            <p:spPr bwMode="auto">
              <a:xfrm>
                <a:off x="3805421" y="4796563"/>
                <a:ext cx="998030" cy="276999"/>
              </a:xfrm>
              <a:prstGeom prst="rect">
                <a:avLst/>
              </a:prstGeom>
              <a:blipFill>
                <a:blip r:embed="rId8"/>
                <a:stretch>
                  <a:fillRect l="-2500" r="-1250" b="-1304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4">
                <a:extLst>
                  <a:ext uri="{FF2B5EF4-FFF2-40B4-BE49-F238E27FC236}">
                    <a16:creationId xmlns:a16="http://schemas.microsoft.com/office/drawing/2014/main" id="{5A11F8BA-8CBD-4012-2BC7-B7CFFBF35D79}"/>
                  </a:ext>
                </a:extLst>
              </p:cNvPr>
              <p:cNvSpPr txBox="1"/>
              <p:nvPr/>
            </p:nvSpPr>
            <p:spPr bwMode="auto">
              <a:xfrm>
                <a:off x="3800099" y="5694697"/>
                <a:ext cx="3177793" cy="424219"/>
              </a:xfrm>
              <a:prstGeom prst="rect">
                <a:avLst/>
              </a:prstGeom>
              <a:solidFill>
                <a:srgbClr val="FFFF00"/>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2</m:t>
                          </m:r>
                        </m:sub>
                      </m:sSub>
                      <m:r>
                        <a:rPr lang="en-US" altLang="zh-TW" sz="1800"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𝑎</m:t>
                          </m:r>
                        </m:e>
                        <m:sub>
                          <m:r>
                            <a:rPr lang="en-US" altLang="zh-TW" b="0" i="1" smtClean="0">
                              <a:latin typeface="Cambria Math" panose="02040503050406030204" pitchFamily="18" charset="0"/>
                            </a:rPr>
                            <m:t>2</m:t>
                          </m:r>
                        </m:sub>
                      </m:sSub>
                      <m:r>
                        <a:rPr lang="en-US" altLang="zh-TW" i="1">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b="0" i="1" smtClean="0">
                              <a:latin typeface="Cambria Math" panose="02040503050406030204" pitchFamily="18" charset="0"/>
                            </a:rPr>
                            <m:t>2</m:t>
                          </m:r>
                        </m:sub>
                      </m:sSub>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cos</m:t>
                          </m:r>
                        </m:fName>
                        <m:e>
                          <m:d>
                            <m:dPr>
                              <m:ctrlPr>
                                <a:rPr lang="en-US" altLang="zh-TW" i="1">
                                  <a:latin typeface="Cambria Math" panose="02040503050406030204" pitchFamily="18" charset="0"/>
                                </a:rPr>
                              </m:ctrlPr>
                            </m:dPr>
                            <m:e>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6" name="文字方塊 4">
                <a:extLst>
                  <a:ext uri="{FF2B5EF4-FFF2-40B4-BE49-F238E27FC236}">
                    <a16:creationId xmlns:a16="http://schemas.microsoft.com/office/drawing/2014/main" id="{5A11F8BA-8CBD-4012-2BC7-B7CFFBF35D79}"/>
                  </a:ext>
                </a:extLst>
              </p:cNvPr>
              <p:cNvSpPr txBox="1">
                <a:spLocks noRot="1" noChangeAspect="1" noMove="1" noResize="1" noEditPoints="1" noAdjustHandles="1" noChangeArrowheads="1" noChangeShapeType="1" noTextEdit="1"/>
              </p:cNvSpPr>
              <p:nvPr/>
            </p:nvSpPr>
            <p:spPr bwMode="auto">
              <a:xfrm>
                <a:off x="3800099" y="5694697"/>
                <a:ext cx="3177793" cy="424219"/>
              </a:xfrm>
              <a:prstGeom prst="rect">
                <a:avLst/>
              </a:prstGeom>
              <a:blipFill>
                <a:blip r:embed="rId9"/>
                <a:stretch>
                  <a:fillRect b="-882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4">
                <a:extLst>
                  <a:ext uri="{FF2B5EF4-FFF2-40B4-BE49-F238E27FC236}">
                    <a16:creationId xmlns:a16="http://schemas.microsoft.com/office/drawing/2014/main" id="{5D378238-1CCA-86BC-23F1-92A3F82743B8}"/>
                  </a:ext>
                </a:extLst>
              </p:cNvPr>
              <p:cNvSpPr txBox="1"/>
              <p:nvPr/>
            </p:nvSpPr>
            <p:spPr bwMode="auto">
              <a:xfrm>
                <a:off x="3791632" y="6197737"/>
                <a:ext cx="3371168" cy="424219"/>
              </a:xfrm>
              <a:prstGeom prst="rect">
                <a:avLst/>
              </a:prstGeom>
              <a:solidFill>
                <a:srgbClr val="FFFF00"/>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    </m:t>
                      </m:r>
                      <m:r>
                        <a:rPr lang="en-US" altLang="zh-TW" sz="1800" b="0" i="1" smtClean="0">
                          <a:latin typeface="Cambria Math"/>
                        </a:rPr>
                        <m:t>=</m:t>
                      </m:r>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𝑎</m:t>
                          </m:r>
                        </m:e>
                        <m:sub>
                          <m:r>
                            <a:rPr lang="en-US" altLang="zh-TW" b="0" i="1" smtClean="0">
                              <a:latin typeface="Cambria Math" panose="02040503050406030204" pitchFamily="18" charset="0"/>
                            </a:rPr>
                            <m:t>1</m:t>
                          </m:r>
                        </m:sub>
                      </m:sSub>
                      <m:r>
                        <a:rPr lang="en-US" altLang="zh-TW" i="1">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𝐴</m:t>
                          </m:r>
                        </m:e>
                        <m:sub>
                          <m:r>
                            <a:rPr lang="en-US" altLang="zh-TW" b="0" i="1" smtClean="0">
                              <a:latin typeface="Cambria Math" panose="02040503050406030204" pitchFamily="18" charset="0"/>
                            </a:rPr>
                            <m:t>2</m:t>
                          </m:r>
                        </m:sub>
                      </m:sSub>
                      <m:func>
                        <m:funcPr>
                          <m:ctrlPr>
                            <a:rPr lang="en-US" altLang="zh-TW" i="1">
                              <a:latin typeface="Cambria Math" panose="02040503050406030204" pitchFamily="18" charset="0"/>
                            </a:rPr>
                          </m:ctrlPr>
                        </m:funcPr>
                        <m:fName>
                          <m:r>
                            <m:rPr>
                              <m:sty m:val="p"/>
                            </m:rPr>
                            <a:rPr lang="en-US" altLang="zh-TW">
                              <a:latin typeface="Cambria Math" panose="02040503050406030204" pitchFamily="18" charset="0"/>
                            </a:rPr>
                            <m:t>cos</m:t>
                          </m:r>
                        </m:fName>
                        <m:e>
                          <m:d>
                            <m:dPr>
                              <m:ctrlPr>
                                <a:rPr lang="en-US" altLang="zh-TW" i="1">
                                  <a:latin typeface="Cambria Math" panose="02040503050406030204" pitchFamily="18" charset="0"/>
                                </a:rPr>
                              </m:ctrlPr>
                            </m:dPr>
                            <m:e>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i="1">
                                      <a:latin typeface="Cambria Math" panose="02040503050406030204" pitchFamily="18" charset="0"/>
                                      <a:ea typeface="Cambria Math"/>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panose="02040503050406030204" pitchFamily="18" charset="0"/>
                                  <a:ea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𝜙</m:t>
                                  </m:r>
                                </m:e>
                                <m:sub>
                                  <m:r>
                                    <a:rPr lang="en-US" altLang="zh-TW" b="0" i="1" smtClean="0">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11" name="文字方塊 4">
                <a:extLst>
                  <a:ext uri="{FF2B5EF4-FFF2-40B4-BE49-F238E27FC236}">
                    <a16:creationId xmlns:a16="http://schemas.microsoft.com/office/drawing/2014/main" id="{5D378238-1CCA-86BC-23F1-92A3F82743B8}"/>
                  </a:ext>
                </a:extLst>
              </p:cNvPr>
              <p:cNvSpPr txBox="1">
                <a:spLocks noRot="1" noChangeAspect="1" noMove="1" noResize="1" noEditPoints="1" noAdjustHandles="1" noChangeArrowheads="1" noChangeShapeType="1" noTextEdit="1"/>
              </p:cNvSpPr>
              <p:nvPr/>
            </p:nvSpPr>
            <p:spPr bwMode="auto">
              <a:xfrm>
                <a:off x="3791632" y="6197737"/>
                <a:ext cx="3371168" cy="424219"/>
              </a:xfrm>
              <a:prstGeom prst="rect">
                <a:avLst/>
              </a:prstGeom>
              <a:blipFill>
                <a:blip r:embed="rId10"/>
                <a:stretch>
                  <a:fillRect b="-8824"/>
                </a:stretch>
              </a:blipFill>
              <a:ln w="9525">
                <a:noFill/>
                <a:miter lim="800000"/>
                <a:headEnd/>
                <a:tailEnd/>
              </a:ln>
            </p:spPr>
            <p:txBody>
              <a:bodyPr/>
              <a:lstStyle/>
              <a:p>
                <a:r>
                  <a:rPr lang="en-US">
                    <a:noFill/>
                  </a:rPr>
                  <a:t> </a:t>
                </a:r>
              </a:p>
            </p:txBody>
          </p:sp>
        </mc:Fallback>
      </mc:AlternateContent>
      <p:pic>
        <p:nvPicPr>
          <p:cNvPr id="12" name="Picture 11">
            <a:extLst>
              <a:ext uri="{FF2B5EF4-FFF2-40B4-BE49-F238E27FC236}">
                <a16:creationId xmlns:a16="http://schemas.microsoft.com/office/drawing/2014/main" id="{DF42002F-9FA5-5EB2-2FC3-8C3D639F55EC}"/>
              </a:ext>
            </a:extLst>
          </p:cNvPr>
          <p:cNvPicPr>
            <a:picLocks noChangeAspect="1"/>
          </p:cNvPicPr>
          <p:nvPr/>
        </p:nvPicPr>
        <p:blipFill>
          <a:blip r:embed="rId11"/>
          <a:srcRect l="518" t="14740" r="50222" b="1567"/>
          <a:stretch>
            <a:fillRect/>
          </a:stretch>
        </p:blipFill>
        <p:spPr>
          <a:xfrm>
            <a:off x="5804571" y="2025781"/>
            <a:ext cx="3278340" cy="1747698"/>
          </a:xfrm>
          <a:prstGeom prst="rect">
            <a:avLst/>
          </a:prstGeom>
        </p:spPr>
      </p:pic>
    </p:spTree>
    <p:extLst>
      <p:ext uri="{BB962C8B-B14F-4D97-AF65-F5344CB8AC3E}">
        <p14:creationId xmlns:p14="http://schemas.microsoft.com/office/powerpoint/2010/main" val="2661204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AA785-3C4B-373D-7763-C655F74DB6A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380AFA5-D788-9E92-3A22-24CD9F9BBBB5}"/>
              </a:ext>
            </a:extLst>
          </p:cNvPr>
          <p:cNvPicPr>
            <a:picLocks noChangeAspect="1"/>
          </p:cNvPicPr>
          <p:nvPr/>
        </p:nvPicPr>
        <p:blipFill>
          <a:blip r:embed="rId2"/>
          <a:srcRect t="15517"/>
          <a:stretch>
            <a:fillRect/>
          </a:stretch>
        </p:blipFill>
        <p:spPr>
          <a:xfrm>
            <a:off x="1789617" y="1925462"/>
            <a:ext cx="5537389" cy="146788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47B60AE-0CC5-9712-41C6-7FC0B372F8B5}"/>
                  </a:ext>
                </a:extLst>
              </p:cNvPr>
              <p:cNvSpPr txBox="1"/>
              <p:nvPr/>
            </p:nvSpPr>
            <p:spPr bwMode="auto">
              <a:xfrm>
                <a:off x="1808873" y="1408616"/>
                <a:ext cx="1648631" cy="401970"/>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2</m:t>
                          </m:r>
                        </m:sub>
                      </m:sSub>
                      <m:r>
                        <a:rPr lang="en-US" altLang="zh-TW" sz="1800" b="0" i="1" smtClean="0">
                          <a:latin typeface="Cambria Math" panose="02040503050406030204" pitchFamily="18" charset="0"/>
                          <a:ea typeface="Cambria Math"/>
                        </a:rPr>
                        <m:t>=</m:t>
                      </m:r>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B47B60AE-0CC5-9712-41C6-7FC0B372F8B5}"/>
                  </a:ext>
                </a:extLst>
              </p:cNvPr>
              <p:cNvSpPr txBox="1">
                <a:spLocks noRot="1" noChangeAspect="1" noMove="1" noResize="1" noEditPoints="1" noAdjustHandles="1" noChangeArrowheads="1" noChangeShapeType="1" noTextEdit="1"/>
              </p:cNvSpPr>
              <p:nvPr/>
            </p:nvSpPr>
            <p:spPr bwMode="auto">
              <a:xfrm>
                <a:off x="1808873" y="1408616"/>
                <a:ext cx="1648631" cy="401970"/>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620592A-F02B-CA38-0E8F-B8F220AD2D14}"/>
                  </a:ext>
                </a:extLst>
              </p:cNvPr>
              <p:cNvSpPr txBox="1"/>
              <p:nvPr/>
            </p:nvSpPr>
            <p:spPr bwMode="auto">
              <a:xfrm>
                <a:off x="5867400" y="1408616"/>
                <a:ext cx="1296144" cy="369332"/>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1</m:t>
                          </m:r>
                        </m:sub>
                      </m:sSub>
                      <m:r>
                        <a:rPr lang="en-US" altLang="zh-TW" sz="1800" b="0" i="1" smtClean="0">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6620592A-F02B-CA38-0E8F-B8F220AD2D14}"/>
                  </a:ext>
                </a:extLst>
              </p:cNvPr>
              <p:cNvSpPr txBox="1">
                <a:spLocks noRot="1" noChangeAspect="1" noMove="1" noResize="1" noEditPoints="1" noAdjustHandles="1" noChangeArrowheads="1" noChangeShapeType="1" noTextEdit="1"/>
              </p:cNvSpPr>
              <p:nvPr/>
            </p:nvSpPr>
            <p:spPr bwMode="auto">
              <a:xfrm>
                <a:off x="5867400" y="1408616"/>
                <a:ext cx="1296144" cy="369332"/>
              </a:xfrm>
              <a:prstGeom prst="rect">
                <a:avLst/>
              </a:prstGeom>
              <a:blipFill>
                <a:blip r:embed="rId4"/>
                <a:stretch>
                  <a:fillRect/>
                </a:stretch>
              </a:blipFill>
              <a:ln>
                <a:no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7E706876-7568-DF52-4B5B-08DAE60216DD}"/>
              </a:ext>
            </a:extLst>
          </p:cNvPr>
          <p:cNvSpPr txBox="1"/>
          <p:nvPr/>
        </p:nvSpPr>
        <p:spPr>
          <a:xfrm>
            <a:off x="4942160" y="4575335"/>
            <a:ext cx="4059560" cy="369332"/>
          </a:xfrm>
          <a:prstGeom prst="rect">
            <a:avLst/>
          </a:prstGeom>
          <a:noFill/>
        </p:spPr>
        <p:txBody>
          <a:bodyPr wrap="square" rtlCol="0">
            <a:spAutoFit/>
          </a:bodyPr>
          <a:lstStyle/>
          <a:p>
            <a:r>
              <a:rPr lang="en-US" dirty="0" err="1">
                <a:latin typeface="Times New Roman" panose="02020603050405020304" pitchFamily="18" charset="0"/>
              </a:rPr>
              <a:t>中間的彈簧並沒有長度的變化</a:t>
            </a:r>
            <a:r>
              <a:rPr lang="en-US" dirty="0">
                <a:latin typeface="Times New Roman" panose="02020603050405020304" pitchFamily="18" charset="0"/>
              </a:rPr>
              <a:t>。</a:t>
            </a:r>
          </a:p>
        </p:txBody>
      </p:sp>
      <p:sp>
        <p:nvSpPr>
          <p:cNvPr id="13" name="TextBox 12">
            <a:extLst>
              <a:ext uri="{FF2B5EF4-FFF2-40B4-BE49-F238E27FC236}">
                <a16:creationId xmlns:a16="http://schemas.microsoft.com/office/drawing/2014/main" id="{41824A52-38BA-ECA1-9712-ED4BAECEB965}"/>
              </a:ext>
            </a:extLst>
          </p:cNvPr>
          <p:cNvSpPr txBox="1"/>
          <p:nvPr/>
        </p:nvSpPr>
        <p:spPr>
          <a:xfrm>
            <a:off x="4917685" y="4972190"/>
            <a:ext cx="3918449" cy="369332"/>
          </a:xfrm>
          <a:prstGeom prst="rect">
            <a:avLst/>
          </a:prstGeom>
          <a:noFill/>
        </p:spPr>
        <p:txBody>
          <a:bodyPr wrap="square" rtlCol="0">
            <a:spAutoFit/>
          </a:bodyPr>
          <a:lstStyle/>
          <a:p>
            <a:r>
              <a:rPr lang="en-US" dirty="0" err="1">
                <a:latin typeface="Times New Roman" panose="02020603050405020304" pitchFamily="18" charset="0"/>
              </a:rPr>
              <a:t>所以兩個粒子都只受一條彈簧的力</a:t>
            </a:r>
            <a:r>
              <a:rPr lang="en-US"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B16A6B6-463B-9E6D-FD5E-56E87BE9DEE0}"/>
                  </a:ext>
                </a:extLst>
              </p:cNvPr>
              <p:cNvSpPr txBox="1"/>
              <p:nvPr/>
            </p:nvSpPr>
            <p:spPr bwMode="auto">
              <a:xfrm>
                <a:off x="4917685" y="5588864"/>
                <a:ext cx="2133833" cy="910699"/>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1</m:t>
                          </m:r>
                        </m:sub>
                      </m:sSub>
                      <m:r>
                        <a:rPr lang="en-US" altLang="zh-TW" sz="1800" b="0" i="1" smtClean="0">
                          <a:latin typeface="Cambria Math" panose="02040503050406030204" pitchFamily="18" charset="0"/>
                          <a:ea typeface="Cambria Math"/>
                        </a:rPr>
                        <m:t>=</m:t>
                      </m:r>
                      <m:rad>
                        <m:radPr>
                          <m:degHide m:val="on"/>
                          <m:ctrlPr>
                            <a:rPr lang="en-US" altLang="zh-TW" sz="1800" b="0" i="1" smtClean="0">
                              <a:latin typeface="Cambria Math" panose="02040503050406030204" pitchFamily="18" charset="0"/>
                              <a:ea typeface="Cambria Math"/>
                            </a:rPr>
                          </m:ctrlPr>
                        </m:radPr>
                        <m:deg/>
                        <m:e>
                          <m:f>
                            <m:fPr>
                              <m:ctrlPr>
                                <a:rPr lang="en-US" altLang="zh-TW" sz="1800" b="0" i="1" smtClean="0">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𝑘</m:t>
                              </m:r>
                            </m:num>
                            <m:den>
                              <m:r>
                                <a:rPr lang="en-US" altLang="zh-TW" sz="1800" b="0" i="1" smtClean="0">
                                  <a:latin typeface="Cambria Math" panose="02040503050406030204" pitchFamily="18" charset="0"/>
                                  <a:ea typeface="Cambria Math"/>
                                </a:rPr>
                                <m:t>𝑚</m:t>
                              </m:r>
                            </m:den>
                          </m:f>
                        </m:e>
                      </m:rad>
                      <m:r>
                        <a:rPr lang="en-US" altLang="zh-TW" sz="1800" b="0" i="1" smtClean="0">
                          <a:latin typeface="Cambria Math" panose="02040503050406030204" pitchFamily="18" charset="0"/>
                          <a:ea typeface="Cambria Math"/>
                        </a:rPr>
                        <m:t>=</m:t>
                      </m:r>
                      <m:sSub>
                        <m:sSubPr>
                          <m:ctrlPr>
                            <a:rPr lang="en-US" altLang="zh-TW" sz="1800" i="1" smtClean="0">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DB16A6B6-463B-9E6D-FD5E-56E87BE9DEE0}"/>
                  </a:ext>
                </a:extLst>
              </p:cNvPr>
              <p:cNvSpPr txBox="1">
                <a:spLocks noRot="1" noChangeAspect="1" noMove="1" noResize="1" noEditPoints="1" noAdjustHandles="1" noChangeArrowheads="1" noChangeShapeType="1" noTextEdit="1"/>
              </p:cNvSpPr>
              <p:nvPr/>
            </p:nvSpPr>
            <p:spPr bwMode="auto">
              <a:xfrm>
                <a:off x="4917685" y="5588864"/>
                <a:ext cx="2133833" cy="910699"/>
              </a:xfrm>
              <a:prstGeom prst="rect">
                <a:avLst/>
              </a:prstGeom>
              <a:blipFill>
                <a:blip r:embed="rId5"/>
                <a:stretch>
                  <a:fillRect/>
                </a:stretch>
              </a:blipFill>
              <a:ln>
                <a:no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7B0097F3-DDF6-A48B-D047-0C9B13381756}"/>
              </a:ext>
            </a:extLst>
          </p:cNvPr>
          <p:cNvSpPr txBox="1"/>
          <p:nvPr/>
        </p:nvSpPr>
        <p:spPr>
          <a:xfrm>
            <a:off x="641256" y="4600036"/>
            <a:ext cx="4639130" cy="369332"/>
          </a:xfrm>
          <a:prstGeom prst="rect">
            <a:avLst/>
          </a:prstGeom>
          <a:noFill/>
        </p:spPr>
        <p:txBody>
          <a:bodyPr wrap="square" rtlCol="0">
            <a:spAutoFit/>
          </a:bodyPr>
          <a:lstStyle/>
          <a:p>
            <a:r>
              <a:rPr lang="en-US" dirty="0" err="1">
                <a:latin typeface="Times New Roman" panose="02020603050405020304" pitchFamily="18" charset="0"/>
              </a:rPr>
              <a:t>中間的彈簧的中點沒有移動，等同固定</a:t>
            </a:r>
            <a:r>
              <a:rPr lang="en-US" dirty="0">
                <a:latin typeface="Times New Roman" panose="02020603050405020304" pitchFamily="18" charset="0"/>
              </a:rPr>
              <a:t>。</a:t>
            </a:r>
          </a:p>
        </p:txBody>
      </p:sp>
      <p:sp>
        <p:nvSpPr>
          <p:cNvPr id="16" name="TextBox 15">
            <a:extLst>
              <a:ext uri="{FF2B5EF4-FFF2-40B4-BE49-F238E27FC236}">
                <a16:creationId xmlns:a16="http://schemas.microsoft.com/office/drawing/2014/main" id="{5F33E949-9A76-EA95-FD81-D3587533C5C5}"/>
              </a:ext>
            </a:extLst>
          </p:cNvPr>
          <p:cNvSpPr txBox="1"/>
          <p:nvPr/>
        </p:nvSpPr>
        <p:spPr>
          <a:xfrm>
            <a:off x="640142" y="4994069"/>
            <a:ext cx="3918449" cy="369332"/>
          </a:xfrm>
          <a:prstGeom prst="rect">
            <a:avLst/>
          </a:prstGeom>
          <a:noFill/>
        </p:spPr>
        <p:txBody>
          <a:bodyPr wrap="square" rtlCol="0">
            <a:spAutoFit/>
          </a:bodyPr>
          <a:lstStyle/>
          <a:p>
            <a:r>
              <a:rPr lang="en-US" dirty="0" err="1">
                <a:latin typeface="Times New Roman" panose="02020603050405020304" pitchFamily="18" charset="0"/>
              </a:rPr>
              <a:t>粒子都只受一條加上半條彈簧的力</a:t>
            </a:r>
            <a:r>
              <a:rPr lang="en-US"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C6D8834-909E-F92D-3CB1-DC8A973F1D89}"/>
                  </a:ext>
                </a:extLst>
              </p:cNvPr>
              <p:cNvSpPr txBox="1"/>
              <p:nvPr/>
            </p:nvSpPr>
            <p:spPr bwMode="auto">
              <a:xfrm>
                <a:off x="1784943" y="5588863"/>
                <a:ext cx="2773648" cy="910699"/>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2</m:t>
                          </m:r>
                        </m:sub>
                      </m:sSub>
                      <m:r>
                        <a:rPr lang="en-US" altLang="zh-TW" sz="1800" b="0" i="1" smtClean="0">
                          <a:latin typeface="Cambria Math" panose="02040503050406030204" pitchFamily="18" charset="0"/>
                          <a:ea typeface="Cambria Math"/>
                        </a:rPr>
                        <m:t>=</m:t>
                      </m:r>
                      <m:rad>
                        <m:radPr>
                          <m:degHide m:val="on"/>
                          <m:ctrlPr>
                            <a:rPr lang="en-US" altLang="zh-TW" sz="1800" b="0" i="1" smtClean="0">
                              <a:latin typeface="Cambria Math" panose="02040503050406030204" pitchFamily="18" charset="0"/>
                              <a:ea typeface="Cambria Math"/>
                            </a:rPr>
                          </m:ctrlPr>
                        </m:radPr>
                        <m:deg/>
                        <m:e>
                          <m:f>
                            <m:fPr>
                              <m:ctrlPr>
                                <a:rPr lang="en-US" altLang="zh-TW" sz="1800" b="0" i="1" smtClean="0">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𝑘</m:t>
                              </m:r>
                              <m:r>
                                <a:rPr lang="en-US" altLang="zh-TW" sz="1800" b="0" i="1" smtClean="0">
                                  <a:latin typeface="Cambria Math" panose="02040503050406030204" pitchFamily="18" charset="0"/>
                                  <a:ea typeface="Cambria Math"/>
                                </a:rPr>
                                <m:t>+2</m:t>
                              </m:r>
                              <m:r>
                                <a:rPr lang="en-US" altLang="zh-TW" sz="1800" b="0" i="1" smtClean="0">
                                  <a:latin typeface="Cambria Math" panose="02040503050406030204" pitchFamily="18" charset="0"/>
                                  <a:ea typeface="Cambria Math"/>
                                </a:rPr>
                                <m:t>𝑘</m:t>
                              </m:r>
                            </m:num>
                            <m:den>
                              <m:r>
                                <a:rPr lang="en-US" altLang="zh-TW" sz="1800" b="0" i="1" smtClean="0">
                                  <a:latin typeface="Cambria Math" panose="02040503050406030204" pitchFamily="18" charset="0"/>
                                  <a:ea typeface="Cambria Math"/>
                                </a:rPr>
                                <m:t>𝑚</m:t>
                              </m:r>
                            </m:den>
                          </m:f>
                        </m:e>
                      </m:rad>
                      <m:r>
                        <a:rPr lang="en-US" altLang="zh-TW" sz="1800" b="0" i="1" smtClean="0">
                          <a:latin typeface="Cambria Math" panose="02040503050406030204" pitchFamily="18" charset="0"/>
                          <a:ea typeface="Cambria Math"/>
                        </a:rPr>
                        <m:t>=</m:t>
                      </m:r>
                      <m:rad>
                        <m:radPr>
                          <m:degHide m:val="on"/>
                          <m:ctrlPr>
                            <a:rPr lang="en-US" altLang="zh-TW" i="1">
                              <a:latin typeface="Cambria Math" panose="02040503050406030204" pitchFamily="18" charset="0"/>
                              <a:ea typeface="Cambria Math"/>
                            </a:rPr>
                          </m:ctrlPr>
                        </m:radPr>
                        <m:deg/>
                        <m:e>
                          <m:r>
                            <a:rPr lang="en-US" altLang="zh-TW" i="1">
                              <a:latin typeface="Cambria Math" panose="02040503050406030204" pitchFamily="18" charset="0"/>
                              <a:ea typeface="Cambria Math"/>
                            </a:rPr>
                            <m:t>3</m:t>
                          </m:r>
                        </m:e>
                      </m:rad>
                      <m:sSub>
                        <m:sSubPr>
                          <m:ctrlPr>
                            <a:rPr lang="en-US" altLang="zh-TW" sz="1800" i="1" smtClean="0">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DC6D8834-909E-F92D-3CB1-DC8A973F1D89}"/>
                  </a:ext>
                </a:extLst>
              </p:cNvPr>
              <p:cNvSpPr txBox="1">
                <a:spLocks noRot="1" noChangeAspect="1" noMove="1" noResize="1" noEditPoints="1" noAdjustHandles="1" noChangeArrowheads="1" noChangeShapeType="1" noTextEdit="1"/>
              </p:cNvSpPr>
              <p:nvPr/>
            </p:nvSpPr>
            <p:spPr bwMode="auto">
              <a:xfrm>
                <a:off x="1784943" y="5588863"/>
                <a:ext cx="2773648" cy="910699"/>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4">
                <a:extLst>
                  <a:ext uri="{FF2B5EF4-FFF2-40B4-BE49-F238E27FC236}">
                    <a16:creationId xmlns:a16="http://schemas.microsoft.com/office/drawing/2014/main" id="{3CDDEA87-FC03-5C78-C278-C0519BED0D7E}"/>
                  </a:ext>
                </a:extLst>
              </p:cNvPr>
              <p:cNvSpPr txBox="1"/>
              <p:nvPr/>
            </p:nvSpPr>
            <p:spPr bwMode="auto">
              <a:xfrm>
                <a:off x="5045031" y="915224"/>
                <a:ext cx="3048000" cy="369332"/>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19" name="文字方塊 4">
                <a:extLst>
                  <a:ext uri="{FF2B5EF4-FFF2-40B4-BE49-F238E27FC236}">
                    <a16:creationId xmlns:a16="http://schemas.microsoft.com/office/drawing/2014/main" id="{3CDDEA87-FC03-5C78-C278-C0519BED0D7E}"/>
                  </a:ext>
                </a:extLst>
              </p:cNvPr>
              <p:cNvSpPr txBox="1">
                <a:spLocks noRot="1" noChangeAspect="1" noMove="1" noResize="1" noEditPoints="1" noAdjustHandles="1" noChangeArrowheads="1" noChangeShapeType="1" noTextEdit="1"/>
              </p:cNvSpPr>
              <p:nvPr/>
            </p:nvSpPr>
            <p:spPr bwMode="auto">
              <a:xfrm>
                <a:off x="5045031" y="915224"/>
                <a:ext cx="3048000" cy="369332"/>
              </a:xfrm>
              <a:prstGeom prst="rect">
                <a:avLst/>
              </a:prstGeom>
              <a:blipFill>
                <a:blip r:embed="rId7"/>
                <a:stretch>
                  <a:fillRect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4">
                <a:extLst>
                  <a:ext uri="{FF2B5EF4-FFF2-40B4-BE49-F238E27FC236}">
                    <a16:creationId xmlns:a16="http://schemas.microsoft.com/office/drawing/2014/main" id="{E8BF23D3-497B-C2B5-DF09-83F60E99B958}"/>
                  </a:ext>
                </a:extLst>
              </p:cNvPr>
              <p:cNvSpPr txBox="1"/>
              <p:nvPr/>
            </p:nvSpPr>
            <p:spPr bwMode="auto">
              <a:xfrm>
                <a:off x="1295400" y="915224"/>
                <a:ext cx="3148361" cy="369332"/>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20" name="文字方塊 4">
                <a:extLst>
                  <a:ext uri="{FF2B5EF4-FFF2-40B4-BE49-F238E27FC236}">
                    <a16:creationId xmlns:a16="http://schemas.microsoft.com/office/drawing/2014/main" id="{E8BF23D3-497B-C2B5-DF09-83F60E99B958}"/>
                  </a:ext>
                </a:extLst>
              </p:cNvPr>
              <p:cNvSpPr txBox="1">
                <a:spLocks noRot="1" noChangeAspect="1" noMove="1" noResize="1" noEditPoints="1" noAdjustHandles="1" noChangeArrowheads="1" noChangeShapeType="1" noTextEdit="1"/>
              </p:cNvSpPr>
              <p:nvPr/>
            </p:nvSpPr>
            <p:spPr bwMode="auto">
              <a:xfrm>
                <a:off x="1295400" y="915224"/>
                <a:ext cx="3148361" cy="369332"/>
              </a:xfrm>
              <a:prstGeom prst="rect">
                <a:avLst/>
              </a:prstGeom>
              <a:blipFill>
                <a:blip r:embed="rId8"/>
                <a:stretch>
                  <a:fillRect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6DC351F-0DE1-4A71-976C-6F639C02F16A}"/>
                  </a:ext>
                </a:extLst>
              </p:cNvPr>
              <p:cNvSpPr txBox="1"/>
              <p:nvPr/>
            </p:nvSpPr>
            <p:spPr>
              <a:xfrm>
                <a:off x="4964436" y="3748911"/>
                <a:ext cx="3091424" cy="369332"/>
              </a:xfrm>
              <a:prstGeom prst="rect">
                <a:avLst/>
              </a:prstGeom>
              <a:solidFill>
                <a:srgbClr val="FFFF99"/>
              </a:solidFill>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oMath>
                </a14:m>
                <a:r>
                  <a:rPr lang="en-US" sz="1800" dirty="0">
                    <a:latin typeface="Times New Roman" pitchFamily="18" charset="0"/>
                    <a:cs typeface="Times New Roman" pitchFamily="18" charset="0"/>
                  </a:rPr>
                  <a:t>, </a:t>
                </a:r>
                <a14:m>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oMath>
                </a14:m>
                <a:endParaRPr lang="en-US" dirty="0">
                  <a:latin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A6DC351F-0DE1-4A71-976C-6F639C02F16A}"/>
                  </a:ext>
                </a:extLst>
              </p:cNvPr>
              <p:cNvSpPr txBox="1">
                <a:spLocks noRot="1" noChangeAspect="1" noMove="1" noResize="1" noEditPoints="1" noAdjustHandles="1" noChangeArrowheads="1" noChangeShapeType="1" noTextEdit="1"/>
              </p:cNvSpPr>
              <p:nvPr/>
            </p:nvSpPr>
            <p:spPr>
              <a:xfrm>
                <a:off x="4964436" y="3748911"/>
                <a:ext cx="3091424" cy="369332"/>
              </a:xfrm>
              <a:prstGeom prst="rect">
                <a:avLst/>
              </a:prstGeom>
              <a:blipFill>
                <a:blip r:embed="rId9"/>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E7A639B-67C9-F3AF-ED66-A18CCE58BF8F}"/>
                  </a:ext>
                </a:extLst>
              </p:cNvPr>
              <p:cNvSpPr txBox="1"/>
              <p:nvPr/>
            </p:nvSpPr>
            <p:spPr>
              <a:xfrm>
                <a:off x="1038922" y="3748911"/>
                <a:ext cx="3429000" cy="369332"/>
              </a:xfrm>
              <a:prstGeom prst="rect">
                <a:avLst/>
              </a:prstGeom>
              <a:solidFill>
                <a:srgbClr val="FFFF99"/>
              </a:solidFill>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oMath>
                </a14:m>
                <a:r>
                  <a:rPr lang="en-US" sz="1800" dirty="0">
                    <a:latin typeface="Times New Roman" pitchFamily="18" charset="0"/>
                    <a:cs typeface="Times New Roman" pitchFamily="18" charset="0"/>
                  </a:rPr>
                  <a:t>, </a:t>
                </a:r>
                <a14:m>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oMath>
                </a14:m>
                <a:endParaRPr lang="en-US" dirty="0">
                  <a:latin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6E7A639B-67C9-F3AF-ED66-A18CCE58BF8F}"/>
                  </a:ext>
                </a:extLst>
              </p:cNvPr>
              <p:cNvSpPr txBox="1">
                <a:spLocks noRot="1" noChangeAspect="1" noMove="1" noResize="1" noEditPoints="1" noAdjustHandles="1" noChangeArrowheads="1" noChangeShapeType="1" noTextEdit="1"/>
              </p:cNvSpPr>
              <p:nvPr/>
            </p:nvSpPr>
            <p:spPr>
              <a:xfrm>
                <a:off x="1038922" y="3748911"/>
                <a:ext cx="3429000" cy="369332"/>
              </a:xfrm>
              <a:prstGeom prst="rect">
                <a:avLst/>
              </a:prstGeom>
              <a:blipFill>
                <a:blip r:embed="rId10"/>
                <a:stretch>
                  <a:fillRect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3292538345"/>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8755</TotalTime>
  <Words>4820</Words>
  <Application>Microsoft Macintosh PowerPoint</Application>
  <PresentationFormat>On-screen Show (4:3)</PresentationFormat>
  <Paragraphs>580</Paragraphs>
  <Slides>52</Slides>
  <Notes>0</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PMingLiU</vt:lpstr>
      <vt:lpstr>Arial</vt:lpstr>
      <vt:lpstr>Cambria Math</vt:lpstr>
      <vt:lpstr>Times New Roman</vt:lpstr>
      <vt:lpstr>預設簡報設計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Chia-Hung Chang</dc:creator>
  <cp:lastModifiedBy>Chia-Hung Vincent Chang</cp:lastModifiedBy>
  <cp:revision>510</cp:revision>
  <cp:lastPrinted>2026-04-30T07:13:28Z</cp:lastPrinted>
  <dcterms:created xsi:type="dcterms:W3CDTF">1601-01-01T00:00:00Z</dcterms:created>
  <dcterms:modified xsi:type="dcterms:W3CDTF">2026-05-22T06:30:06Z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