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074" r:id="rId2"/>
    <p:sldId id="2089" r:id="rId3"/>
    <p:sldId id="2193" r:id="rId4"/>
    <p:sldId id="2141" r:id="rId5"/>
    <p:sldId id="2077" r:id="rId6"/>
    <p:sldId id="2079" r:id="rId7"/>
    <p:sldId id="2078" r:id="rId8"/>
    <p:sldId id="285" r:id="rId9"/>
    <p:sldId id="286" r:id="rId10"/>
    <p:sldId id="2140" r:id="rId11"/>
    <p:sldId id="2093" r:id="rId12"/>
    <p:sldId id="1993" r:id="rId13"/>
    <p:sldId id="2050" r:id="rId14"/>
    <p:sldId id="2051" r:id="rId15"/>
    <p:sldId id="2163" r:id="rId16"/>
    <p:sldId id="2164" r:id="rId17"/>
    <p:sldId id="2091" r:id="rId18"/>
    <p:sldId id="2165" r:id="rId19"/>
    <p:sldId id="2166" r:id="rId20"/>
    <p:sldId id="2148" r:id="rId21"/>
    <p:sldId id="2069" r:id="rId22"/>
    <p:sldId id="2205" r:id="rId23"/>
    <p:sldId id="2167" r:id="rId24"/>
    <p:sldId id="2052" r:id="rId25"/>
    <p:sldId id="2081" r:id="rId26"/>
    <p:sldId id="2168" r:id="rId27"/>
    <p:sldId id="2169" r:id="rId28"/>
    <p:sldId id="2170" r:id="rId29"/>
    <p:sldId id="2082" r:id="rId30"/>
    <p:sldId id="2171" r:id="rId31"/>
    <p:sldId id="380" r:id="rId32"/>
    <p:sldId id="2026" r:id="rId33"/>
    <p:sldId id="2192" r:id="rId34"/>
    <p:sldId id="2001" r:id="rId35"/>
    <p:sldId id="2172" r:id="rId36"/>
    <p:sldId id="2054" r:id="rId37"/>
    <p:sldId id="2173" r:id="rId38"/>
    <p:sldId id="2174" r:id="rId39"/>
    <p:sldId id="2144" r:id="rId40"/>
    <p:sldId id="2175" r:id="rId41"/>
    <p:sldId id="2053" r:id="rId42"/>
    <p:sldId id="927" r:id="rId43"/>
    <p:sldId id="1801" r:id="rId44"/>
    <p:sldId id="2208" r:id="rId45"/>
    <p:sldId id="1820" r:id="rId46"/>
    <p:sldId id="2070" r:id="rId47"/>
    <p:sldId id="1990" r:id="rId48"/>
    <p:sldId id="2059" r:id="rId49"/>
    <p:sldId id="2055" r:id="rId50"/>
    <p:sldId id="2178" r:id="rId51"/>
    <p:sldId id="2179" r:id="rId52"/>
    <p:sldId id="2180" r:id="rId53"/>
    <p:sldId id="2181" r:id="rId54"/>
    <p:sldId id="2182" r:id="rId55"/>
    <p:sldId id="2183" r:id="rId56"/>
    <p:sldId id="2072" r:id="rId57"/>
    <p:sldId id="2184" r:id="rId58"/>
    <p:sldId id="2185" r:id="rId59"/>
    <p:sldId id="427" r:id="rId60"/>
    <p:sldId id="2068" r:id="rId61"/>
    <p:sldId id="1614" r:id="rId62"/>
    <p:sldId id="2186" r:id="rId63"/>
    <p:sldId id="2076" r:id="rId64"/>
    <p:sldId id="2149" r:id="rId65"/>
    <p:sldId id="2210" r:id="rId66"/>
    <p:sldId id="2071" r:id="rId67"/>
    <p:sldId id="2195" r:id="rId68"/>
    <p:sldId id="2194" r:id="rId69"/>
    <p:sldId id="2080" r:id="rId70"/>
    <p:sldId id="530" r:id="rId71"/>
    <p:sldId id="529" r:id="rId72"/>
    <p:sldId id="2207" r:id="rId73"/>
    <p:sldId id="2209" r:id="rId74"/>
    <p:sldId id="2197" r:id="rId75"/>
    <p:sldId id="2073" r:id="rId76"/>
    <p:sldId id="2083" r:id="rId77"/>
    <p:sldId id="2084" r:id="rId78"/>
    <p:sldId id="2085" r:id="rId79"/>
    <p:sldId id="2086" r:id="rId80"/>
    <p:sldId id="2087" r:id="rId81"/>
    <p:sldId id="2088" r:id="rId82"/>
    <p:sldId id="2146" r:id="rId83"/>
    <p:sldId id="2147" r:id="rId84"/>
    <p:sldId id="2202" r:id="rId85"/>
    <p:sldId id="2116" r:id="rId86"/>
    <p:sldId id="2094" r:id="rId87"/>
    <p:sldId id="2100" r:id="rId88"/>
    <p:sldId id="2198" r:id="rId89"/>
    <p:sldId id="2201" r:id="rId90"/>
    <p:sldId id="2092" r:id="rId91"/>
    <p:sldId id="2101" r:id="rId92"/>
    <p:sldId id="2047" r:id="rId93"/>
    <p:sldId id="2095" r:id="rId94"/>
    <p:sldId id="2199" r:id="rId95"/>
    <p:sldId id="2200" r:id="rId96"/>
    <p:sldId id="2190" r:id="rId97"/>
    <p:sldId id="2191" r:id="rId98"/>
  </p:sldIdLst>
  <p:sldSz cx="9144000" cy="6858000" type="screen4x3"/>
  <p:notesSz cx="6858000" cy="9144000"/>
  <p:defaultTextStyle>
    <a:defPPr>
      <a:defRPr lang="zh-TW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84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A844FA"/>
    <a:srgbClr val="8137BA"/>
    <a:srgbClr val="9A40E3"/>
    <a:srgbClr val="FFFFCC"/>
    <a:srgbClr val="CCFF99"/>
    <a:srgbClr val="E8E98C"/>
    <a:srgbClr val="FF3399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56"/>
    <p:restoredTop sz="94660"/>
  </p:normalViewPr>
  <p:slideViewPr>
    <p:cSldViewPr>
      <p:cViewPr varScale="1">
        <p:scale>
          <a:sx n="120" d="100"/>
          <a:sy n="120" d="100"/>
        </p:scale>
        <p:origin x="1144" y="192"/>
      </p:cViewPr>
      <p:guideLst>
        <p:guide orient="horz" pos="2784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tableStyles" Target="tableStyle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presProps" Target="presProps.xml"/><Relationship Id="rId10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TW" altLang="en-US"/>
              <a:t>按一下以編輯母片副標題樣式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CD22C1-858C-40F2-9CEF-97638D975926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087177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918178-E5C6-425F-ABE2-C03B06F777C9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826914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區段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2B7B6-4B28-416C-B531-3F14524982D8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758215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355B47-38D7-443B-8E22-B68E29E645DF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256159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92DD4B-E796-4828-9B50-0763B70BA994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759019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59B896-6B21-468E-BFFE-6871CB089516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608595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39F449-D3DB-4E48-96FC-673C1D460584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381498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90728C-9714-4779-9A36-D8229DC316AC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284633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TW" altLang="en-US" noProof="0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CF065F-69DE-4F9F-99E9-87C2C2861346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707295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9333F-DC5F-49A8-A27D-39D427AE7F32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16273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16BD74-4370-4350-BF05-C16C365BF404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513556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dirty="0"/>
              <a:t>按一下以編輯母片標題樣式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dirty="0"/>
              <a:t>按一下以編輯母片</a:t>
            </a:r>
          </a:p>
          <a:p>
            <a:pPr lvl="1"/>
            <a:r>
              <a:rPr lang="zh-TW" altLang="en-US" dirty="0"/>
              <a:t>第二層</a:t>
            </a:r>
          </a:p>
          <a:p>
            <a:pPr lvl="2"/>
            <a:r>
              <a:rPr lang="zh-TW" altLang="en-US" dirty="0"/>
              <a:t>第三層</a:t>
            </a:r>
          </a:p>
          <a:p>
            <a:pPr lvl="3"/>
            <a:r>
              <a:rPr lang="zh-TW" altLang="en-US" dirty="0"/>
              <a:t>第四層</a:t>
            </a:r>
          </a:p>
          <a:p>
            <a:pPr lvl="4"/>
            <a:r>
              <a:rPr lang="zh-TW" altLang="en-US" dirty="0"/>
              <a:t>第五層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kumimoji="0" sz="1400" b="0" i="0">
                <a:latin typeface="Times New Roman" panose="02020603050405020304" pitchFamily="18" charset="0"/>
                <a:ea typeface="新細明體" pitchFamily="18" charset="-120"/>
                <a:cs typeface="+mn-cs"/>
              </a:defRPr>
            </a:lvl1pPr>
          </a:lstStyle>
          <a:p>
            <a:pPr>
              <a:defRPr/>
            </a:pPr>
            <a:endParaRPr lang="en-US" altLang="zh-TW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kumimoji="0" sz="1400" b="0" i="0">
                <a:latin typeface="Times New Roman" panose="02020603050405020304" pitchFamily="18" charset="0"/>
                <a:ea typeface="新細明體" pitchFamily="18" charset="-120"/>
                <a:cs typeface="+mn-cs"/>
              </a:defRPr>
            </a:lvl1pPr>
          </a:lstStyle>
          <a:p>
            <a:pPr>
              <a:defRPr/>
            </a:pPr>
            <a:endParaRPr lang="en-US" altLang="zh-TW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kumimoji="0" sz="1400" b="0" i="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057863CF-9144-4DAD-A8A4-D2DFDFE307F3}" type="slidenum">
              <a:rPr lang="en-US" altLang="zh-TW" smtClean="0"/>
              <a:pPr>
                <a:defRPr/>
              </a:pPr>
              <a:t>‹#›</a:t>
            </a:fld>
            <a:endParaRPr lang="en-US" altLang="zh-TW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 b="0" i="0">
          <a:solidFill>
            <a:schemeClr val="tx2"/>
          </a:solidFill>
          <a:latin typeface="Times New Roman" panose="02020603050405020304" pitchFamily="18" charset="0"/>
          <a:ea typeface="+mj-ea"/>
          <a:cs typeface="新細明體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  <a:cs typeface="新細明體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  <a:cs typeface="新細明體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  <a:cs typeface="新細明體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  <a:cs typeface="新細明體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 b="0" i="0">
          <a:solidFill>
            <a:schemeClr val="tx1"/>
          </a:solidFill>
          <a:latin typeface="Times New Roman" panose="02020603050405020304" pitchFamily="18" charset="0"/>
          <a:ea typeface="+mn-ea"/>
          <a:cs typeface="新細明體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 b="0" i="0">
          <a:solidFill>
            <a:schemeClr val="tx1"/>
          </a:solidFill>
          <a:latin typeface="Times New Roman" panose="02020603050405020304" pitchFamily="18" charset="0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 b="0" i="0">
          <a:solidFill>
            <a:schemeClr val="tx1"/>
          </a:solidFill>
          <a:latin typeface="Times New Roman" panose="02020603050405020304" pitchFamily="18" charset="0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 b="0" i="0">
          <a:solidFill>
            <a:schemeClr val="tx1"/>
          </a:solidFill>
          <a:latin typeface="Times New Roman" panose="02020603050405020304" pitchFamily="18" charset="0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 b="0" i="0">
          <a:solidFill>
            <a:schemeClr val="tx1"/>
          </a:solidFill>
          <a:latin typeface="Times New Roman" panose="02020603050405020304" pitchFamily="18" charset="0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1.jp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6.png"/><Relationship Id="rId7" Type="http://schemas.openxmlformats.org/officeDocument/2006/relationships/image" Target="../media/image39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0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0.png"/><Relationship Id="rId3" Type="http://schemas.openxmlformats.org/officeDocument/2006/relationships/image" Target="../media/image610.png"/><Relationship Id="rId7" Type="http://schemas.openxmlformats.org/officeDocument/2006/relationships/image" Target="../media/image292.png"/><Relationship Id="rId2" Type="http://schemas.openxmlformats.org/officeDocument/2006/relationships/image" Target="../media/image26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9.png"/><Relationship Id="rId5" Type="http://schemas.openxmlformats.org/officeDocument/2006/relationships/image" Target="../media/image910.png"/><Relationship Id="rId4" Type="http://schemas.openxmlformats.org/officeDocument/2006/relationships/image" Target="../media/image2711.png"/><Relationship Id="rId9" Type="http://schemas.openxmlformats.org/officeDocument/2006/relationships/image" Target="../media/image31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51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png"/><Relationship Id="rId2" Type="http://schemas.openxmlformats.org/officeDocument/2006/relationships/image" Target="../media/image40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5" Type="http://schemas.openxmlformats.org/officeDocument/2006/relationships/image" Target="../media/image5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Relationship Id="rId14" Type="http://schemas.openxmlformats.org/officeDocument/2006/relationships/image" Target="../media/image5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11" Type="http://schemas.openxmlformats.org/officeDocument/2006/relationships/image" Target="../media/image63.png"/><Relationship Id="rId5" Type="http://schemas.openxmlformats.org/officeDocument/2006/relationships/image" Target="../media/image57.png"/><Relationship Id="rId10" Type="http://schemas.openxmlformats.org/officeDocument/2006/relationships/image" Target="../media/image62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7" Type="http://schemas.openxmlformats.org/officeDocument/2006/relationships/image" Target="../media/image67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341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69.png"/><Relationship Id="rId7" Type="http://schemas.openxmlformats.org/officeDocument/2006/relationships/image" Target="../media/image36.gif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2.png"/><Relationship Id="rId11" Type="http://schemas.openxmlformats.org/officeDocument/2006/relationships/image" Target="../media/image77.png"/><Relationship Id="rId5" Type="http://schemas.openxmlformats.org/officeDocument/2006/relationships/image" Target="../media/image71.png"/><Relationship Id="rId10" Type="http://schemas.openxmlformats.org/officeDocument/2006/relationships/image" Target="../media/image37.gif"/><Relationship Id="rId4" Type="http://schemas.openxmlformats.org/officeDocument/2006/relationships/image" Target="../media/image70.png"/><Relationship Id="rId9" Type="http://schemas.openxmlformats.org/officeDocument/2006/relationships/image" Target="../media/image7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00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620.png"/><Relationship Id="rId5" Type="http://schemas.openxmlformats.org/officeDocument/2006/relationships/image" Target="../media/image611.png"/><Relationship Id="rId4" Type="http://schemas.openxmlformats.org/officeDocument/2006/relationships/image" Target="../media/image7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690.png"/><Relationship Id="rId7" Type="http://schemas.openxmlformats.org/officeDocument/2006/relationships/image" Target="../media/image730.png"/><Relationship Id="rId12" Type="http://schemas.openxmlformats.org/officeDocument/2006/relationships/image" Target="../media/image80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21.png"/><Relationship Id="rId11" Type="http://schemas.openxmlformats.org/officeDocument/2006/relationships/image" Target="../media/image762.png"/><Relationship Id="rId5" Type="http://schemas.openxmlformats.org/officeDocument/2006/relationships/image" Target="../media/image711.png"/><Relationship Id="rId10" Type="http://schemas.openxmlformats.org/officeDocument/2006/relationships/image" Target="../media/image750.png"/><Relationship Id="rId4" Type="http://schemas.openxmlformats.org/officeDocument/2006/relationships/image" Target="../media/image701.png"/><Relationship Id="rId9" Type="http://schemas.openxmlformats.org/officeDocument/2006/relationships/image" Target="../media/image741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0.png"/><Relationship Id="rId13" Type="http://schemas.openxmlformats.org/officeDocument/2006/relationships/image" Target="../media/image761.png"/><Relationship Id="rId3" Type="http://schemas.openxmlformats.org/officeDocument/2006/relationships/image" Target="../media/image79.png"/><Relationship Id="rId7" Type="http://schemas.openxmlformats.org/officeDocument/2006/relationships/image" Target="../media/image700.png"/><Relationship Id="rId12" Type="http://schemas.openxmlformats.org/officeDocument/2006/relationships/image" Target="../media/image87.png"/><Relationship Id="rId17" Type="http://schemas.openxmlformats.org/officeDocument/2006/relationships/image" Target="../media/image791.png"/><Relationship Id="rId2" Type="http://schemas.openxmlformats.org/officeDocument/2006/relationships/image" Target="../media/image78.png"/><Relationship Id="rId16" Type="http://schemas.openxmlformats.org/officeDocument/2006/relationships/image" Target="../media/image78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11" Type="http://schemas.openxmlformats.org/officeDocument/2006/relationships/image" Target="../media/image86.png"/><Relationship Id="rId5" Type="http://schemas.openxmlformats.org/officeDocument/2006/relationships/image" Target="../media/image680.png"/><Relationship Id="rId15" Type="http://schemas.openxmlformats.org/officeDocument/2006/relationships/image" Target="../media/image35.png"/><Relationship Id="rId10" Type="http://schemas.openxmlformats.org/officeDocument/2006/relationships/image" Target="../media/image85.png"/><Relationship Id="rId4" Type="http://schemas.openxmlformats.org/officeDocument/2006/relationships/image" Target="../media/image83.png"/><Relationship Id="rId9" Type="http://schemas.openxmlformats.org/officeDocument/2006/relationships/image" Target="../media/image720.png"/><Relationship Id="rId14" Type="http://schemas.openxmlformats.org/officeDocument/2006/relationships/image" Target="../media/image8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0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image" Target="../media/image821.png"/><Relationship Id="rId5" Type="http://schemas.openxmlformats.org/officeDocument/2006/relationships/image" Target="../media/image811.png"/><Relationship Id="rId4" Type="http://schemas.openxmlformats.org/officeDocument/2006/relationships/image" Target="../media/image8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13" Type="http://schemas.openxmlformats.org/officeDocument/2006/relationships/image" Target="../media/image102.png"/><Relationship Id="rId3" Type="http://schemas.openxmlformats.org/officeDocument/2006/relationships/image" Target="../media/image82.png"/><Relationship Id="rId7" Type="http://schemas.openxmlformats.org/officeDocument/2006/relationships/image" Target="../media/image96.png"/><Relationship Id="rId12" Type="http://schemas.openxmlformats.org/officeDocument/2006/relationships/image" Target="../media/image101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5.png"/><Relationship Id="rId11" Type="http://schemas.openxmlformats.org/officeDocument/2006/relationships/image" Target="../media/image100.png"/><Relationship Id="rId5" Type="http://schemas.openxmlformats.org/officeDocument/2006/relationships/image" Target="../media/image94.png"/><Relationship Id="rId15" Type="http://schemas.openxmlformats.org/officeDocument/2006/relationships/image" Target="../media/image83.gif"/><Relationship Id="rId10" Type="http://schemas.openxmlformats.org/officeDocument/2006/relationships/image" Target="../media/image99.png"/><Relationship Id="rId4" Type="http://schemas.openxmlformats.org/officeDocument/2006/relationships/image" Target="../media/image93.png"/><Relationship Id="rId9" Type="http://schemas.openxmlformats.org/officeDocument/2006/relationships/image" Target="../media/image98.png"/><Relationship Id="rId14" Type="http://schemas.openxmlformats.org/officeDocument/2006/relationships/image" Target="../media/image10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6" Type="http://schemas.openxmlformats.org/officeDocument/2006/relationships/image" Target="../media/image941.png"/><Relationship Id="rId5" Type="http://schemas.openxmlformats.org/officeDocument/2006/relationships/image" Target="../media/image930.png"/><Relationship Id="rId4" Type="http://schemas.openxmlformats.org/officeDocument/2006/relationships/image" Target="../media/image8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image" Target="../media/image79.png"/><Relationship Id="rId18" Type="http://schemas.openxmlformats.org/officeDocument/2006/relationships/image" Target="../media/image111.png"/><Relationship Id="rId3" Type="http://schemas.openxmlformats.org/officeDocument/2006/relationships/image" Target="../media/image982.png"/><Relationship Id="rId21" Type="http://schemas.openxmlformats.org/officeDocument/2006/relationships/image" Target="../media/image83.gif"/><Relationship Id="rId7" Type="http://schemas.openxmlformats.org/officeDocument/2006/relationships/image" Target="../media/image952.png"/><Relationship Id="rId12" Type="http://schemas.openxmlformats.org/officeDocument/2006/relationships/image" Target="../media/image106.png"/><Relationship Id="rId17" Type="http://schemas.openxmlformats.org/officeDocument/2006/relationships/image" Target="../media/image110.png"/><Relationship Id="rId2" Type="http://schemas.openxmlformats.org/officeDocument/2006/relationships/image" Target="../media/image82.png"/><Relationship Id="rId16" Type="http://schemas.openxmlformats.org/officeDocument/2006/relationships/image" Target="../media/image109.png"/><Relationship Id="rId20" Type="http://schemas.openxmlformats.org/officeDocument/2006/relationships/image" Target="../media/image8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12.png"/><Relationship Id="rId11" Type="http://schemas.openxmlformats.org/officeDocument/2006/relationships/image" Target="../media/image1052.png"/><Relationship Id="rId5" Type="http://schemas.openxmlformats.org/officeDocument/2006/relationships/image" Target="../media/image1003.png"/><Relationship Id="rId15" Type="http://schemas.openxmlformats.org/officeDocument/2006/relationships/image" Target="../media/image963.png"/><Relationship Id="rId10" Type="http://schemas.openxmlformats.org/officeDocument/2006/relationships/image" Target="../media/image104.png"/><Relationship Id="rId19" Type="http://schemas.openxmlformats.org/officeDocument/2006/relationships/image" Target="../media/image36.gif"/><Relationship Id="rId4" Type="http://schemas.openxmlformats.org/officeDocument/2006/relationships/image" Target="../media/image993.png"/><Relationship Id="rId9" Type="http://schemas.openxmlformats.org/officeDocument/2006/relationships/image" Target="../media/image1032.png"/><Relationship Id="rId14" Type="http://schemas.openxmlformats.org/officeDocument/2006/relationships/image" Target="../media/image10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129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8.png"/><Relationship Id="rId5" Type="http://schemas.openxmlformats.org/officeDocument/2006/relationships/image" Target="../media/image127.png"/><Relationship Id="rId4" Type="http://schemas.openxmlformats.org/officeDocument/2006/relationships/image" Target="../media/image12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hyperlink" Target="https://ocw.mit.edu/courses/8-03sc-physics-iii-vibrations-and-waves-fall-2016/resources/copy2_of_lecture-6-video/" TargetMode="Externa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5" Type="http://schemas.openxmlformats.org/officeDocument/2006/relationships/image" Target="../media/image1253.png"/><Relationship Id="rId4" Type="http://schemas.openxmlformats.org/officeDocument/2006/relationships/image" Target="../media/image10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3.png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6" Type="http://schemas.openxmlformats.org/officeDocument/2006/relationships/image" Target="../media/image132.png"/><Relationship Id="rId5" Type="http://schemas.openxmlformats.org/officeDocument/2006/relationships/image" Target="../media/image1313.png"/><Relationship Id="rId4" Type="http://schemas.openxmlformats.org/officeDocument/2006/relationships/image" Target="../media/image10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ov"/><Relationship Id="rId1" Type="http://schemas.microsoft.com/office/2007/relationships/media" Target="../media/media6.mov"/><Relationship Id="rId5" Type="http://schemas.openxmlformats.org/officeDocument/2006/relationships/image" Target="../media/image112.png"/><Relationship Id="rId4" Type="http://schemas.openxmlformats.org/officeDocument/2006/relationships/hyperlink" Target="http://www.youtube.com/watch?v=17tqXgvCN0E&amp;NR=1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2.png"/><Relationship Id="rId3" Type="http://schemas.openxmlformats.org/officeDocument/2006/relationships/image" Target="../media/image204.png"/><Relationship Id="rId7" Type="http://schemas.openxmlformats.org/officeDocument/2006/relationships/image" Target="../media/image207.png"/><Relationship Id="rId2" Type="http://schemas.openxmlformats.org/officeDocument/2006/relationships/image" Target="../media/image20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8.png"/><Relationship Id="rId5" Type="http://schemas.openxmlformats.org/officeDocument/2006/relationships/image" Target="../media/image206.png"/><Relationship Id="rId4" Type="http://schemas.openxmlformats.org/officeDocument/2006/relationships/image" Target="../media/image205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2.png"/><Relationship Id="rId3" Type="http://schemas.openxmlformats.org/officeDocument/2006/relationships/image" Target="../media/image113.gif"/><Relationship Id="rId7" Type="http://schemas.openxmlformats.org/officeDocument/2006/relationships/image" Target="../media/image951.png"/><Relationship Id="rId12" Type="http://schemas.openxmlformats.org/officeDocument/2006/relationships/image" Target="../media/image83.gif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80.gif"/><Relationship Id="rId10" Type="http://schemas.openxmlformats.org/officeDocument/2006/relationships/image" Target="../media/image36.gif"/><Relationship Id="rId9" Type="http://schemas.openxmlformats.org/officeDocument/2006/relationships/image" Target="../media/image970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13" Type="http://schemas.openxmlformats.org/officeDocument/2006/relationships/image" Target="../media/image122.png"/><Relationship Id="rId3" Type="http://schemas.openxmlformats.org/officeDocument/2006/relationships/image" Target="../media/image1140.png"/><Relationship Id="rId7" Type="http://schemas.openxmlformats.org/officeDocument/2006/relationships/image" Target="../media/image117.png"/><Relationship Id="rId12" Type="http://schemas.openxmlformats.org/officeDocument/2006/relationships/image" Target="../media/image1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20.png"/><Relationship Id="rId11" Type="http://schemas.openxmlformats.org/officeDocument/2006/relationships/image" Target="../media/image121.png"/><Relationship Id="rId5" Type="http://schemas.openxmlformats.org/officeDocument/2006/relationships/image" Target="../media/image1150.png"/><Relationship Id="rId10" Type="http://schemas.openxmlformats.org/officeDocument/2006/relationships/image" Target="../media/image118.png"/><Relationship Id="rId4" Type="http://schemas.openxmlformats.org/officeDocument/2006/relationships/image" Target="../media/image1130.png"/><Relationship Id="rId9" Type="http://schemas.openxmlformats.org/officeDocument/2006/relationships/image" Target="../media/image119.png"/><Relationship Id="rId14" Type="http://schemas.openxmlformats.org/officeDocument/2006/relationships/image" Target="../media/image12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image" Target="../media/image11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8.png"/><Relationship Id="rId4" Type="http://schemas.openxmlformats.org/officeDocument/2006/relationships/image" Target="../media/image13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7" Type="http://schemas.openxmlformats.org/officeDocument/2006/relationships/image" Target="../media/image144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3.png"/><Relationship Id="rId11" Type="http://schemas.openxmlformats.org/officeDocument/2006/relationships/image" Target="../media/image145.png"/><Relationship Id="rId5" Type="http://schemas.openxmlformats.org/officeDocument/2006/relationships/image" Target="../media/image142.png"/><Relationship Id="rId10" Type="http://schemas.openxmlformats.org/officeDocument/2006/relationships/image" Target="../media/image147.png"/><Relationship Id="rId4" Type="http://schemas.openxmlformats.org/officeDocument/2006/relationships/image" Target="../media/image141.png"/><Relationship Id="rId9" Type="http://schemas.openxmlformats.org/officeDocument/2006/relationships/image" Target="../media/image14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png"/><Relationship Id="rId7" Type="http://schemas.openxmlformats.org/officeDocument/2006/relationships/image" Target="../media/image152.png"/><Relationship Id="rId2" Type="http://schemas.openxmlformats.org/officeDocument/2006/relationships/image" Target="../media/image11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1.png"/><Relationship Id="rId5" Type="http://schemas.openxmlformats.org/officeDocument/2006/relationships/image" Target="../media/image150.png"/><Relationship Id="rId4" Type="http://schemas.openxmlformats.org/officeDocument/2006/relationships/image" Target="../media/image14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png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7.png"/><Relationship Id="rId5" Type="http://schemas.openxmlformats.org/officeDocument/2006/relationships/image" Target="../media/image156.png"/><Relationship Id="rId4" Type="http://schemas.openxmlformats.org/officeDocument/2006/relationships/image" Target="../media/image15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1.png"/><Relationship Id="rId3" Type="http://schemas.openxmlformats.org/officeDocument/2006/relationships/image" Target="../media/image1561.png"/><Relationship Id="rId7" Type="http://schemas.openxmlformats.org/officeDocument/2006/relationships/image" Target="../media/image160.png"/><Relationship Id="rId12" Type="http://schemas.openxmlformats.org/officeDocument/2006/relationships/image" Target="../media/image165.png"/><Relationship Id="rId2" Type="http://schemas.openxmlformats.org/officeDocument/2006/relationships/image" Target="../media/image15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9.png"/><Relationship Id="rId11" Type="http://schemas.openxmlformats.org/officeDocument/2006/relationships/image" Target="../media/image164.png"/><Relationship Id="rId5" Type="http://schemas.openxmlformats.org/officeDocument/2006/relationships/image" Target="../media/image158.png"/><Relationship Id="rId10" Type="http://schemas.openxmlformats.org/officeDocument/2006/relationships/image" Target="../media/image163.png"/><Relationship Id="rId4" Type="http://schemas.openxmlformats.org/officeDocument/2006/relationships/image" Target="../media/image1570.png"/><Relationship Id="rId9" Type="http://schemas.openxmlformats.org/officeDocument/2006/relationships/image" Target="../media/image162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jpg"/><Relationship Id="rId13" Type="http://schemas.openxmlformats.org/officeDocument/2006/relationships/image" Target="../media/image172.png"/><Relationship Id="rId3" Type="http://schemas.openxmlformats.org/officeDocument/2006/relationships/image" Target="../media/image740.png"/><Relationship Id="rId7" Type="http://schemas.openxmlformats.org/officeDocument/2006/relationships/image" Target="../media/image780.png"/><Relationship Id="rId12" Type="http://schemas.openxmlformats.org/officeDocument/2006/relationships/image" Target="../media/image171.png"/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6.png"/><Relationship Id="rId11" Type="http://schemas.openxmlformats.org/officeDocument/2006/relationships/image" Target="../media/image170.png"/><Relationship Id="rId5" Type="http://schemas.openxmlformats.org/officeDocument/2006/relationships/image" Target="../media/image760.png"/><Relationship Id="rId10" Type="http://schemas.openxmlformats.org/officeDocument/2006/relationships/image" Target="../media/image167.png"/><Relationship Id="rId4" Type="http://schemas.openxmlformats.org/officeDocument/2006/relationships/image" Target="../media/image1650.png"/><Relationship Id="rId9" Type="http://schemas.openxmlformats.org/officeDocument/2006/relationships/image" Target="../media/image117.jpg"/><Relationship Id="rId14" Type="http://schemas.openxmlformats.org/officeDocument/2006/relationships/image" Target="../media/image17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NULL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30.png"/><Relationship Id="rId5" Type="http://schemas.openxmlformats.org/officeDocument/2006/relationships/image" Target="NULL"/><Relationship Id="rId4" Type="http://schemas.openxmlformats.org/officeDocument/2006/relationships/image" Target="NUL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4.png"/><Relationship Id="rId18" Type="http://schemas.openxmlformats.org/officeDocument/2006/relationships/image" Target="../media/image2101.png"/><Relationship Id="rId3" Type="http://schemas.openxmlformats.org/officeDocument/2006/relationships/image" Target="../media/image1750.png"/><Relationship Id="rId7" Type="http://schemas.openxmlformats.org/officeDocument/2006/relationships/image" Target="../media/image1692.png"/><Relationship Id="rId17" Type="http://schemas.openxmlformats.org/officeDocument/2006/relationships/image" Target="../media/image2091.png"/><Relationship Id="rId2" Type="http://schemas.openxmlformats.org/officeDocument/2006/relationships/image" Target="../media/image29.png"/><Relationship Id="rId16" Type="http://schemas.openxmlformats.org/officeDocument/2006/relationships/image" Target="../media/image2081.png"/><Relationship Id="rId20" Type="http://schemas.openxmlformats.org/officeDocument/2006/relationships/image" Target="../media/image167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90.png"/><Relationship Id="rId11" Type="http://schemas.openxmlformats.org/officeDocument/2006/relationships/image" Target="../media/image125.jpeg"/><Relationship Id="rId24" Type="http://schemas.openxmlformats.org/officeDocument/2006/relationships/image" Target="../media/image179.png"/><Relationship Id="rId5" Type="http://schemas.openxmlformats.org/officeDocument/2006/relationships/image" Target="../media/image1980.png"/><Relationship Id="rId15" Type="http://schemas.openxmlformats.org/officeDocument/2006/relationships/image" Target="../media/image2070.png"/><Relationship Id="rId23" Type="http://schemas.openxmlformats.org/officeDocument/2006/relationships/image" Target="../media/image184.png"/><Relationship Id="rId10" Type="http://schemas.openxmlformats.org/officeDocument/2006/relationships/image" Target="../media/image177.png"/><Relationship Id="rId19" Type="http://schemas.openxmlformats.org/officeDocument/2006/relationships/image" Target="../media/image182.png"/><Relationship Id="rId4" Type="http://schemas.openxmlformats.org/officeDocument/2006/relationships/image" Target="../media/image176.png"/><Relationship Id="rId9" Type="http://schemas.openxmlformats.org/officeDocument/2006/relationships/image" Target="../media/image175.png"/><Relationship Id="rId14" Type="http://schemas.openxmlformats.org/officeDocument/2006/relationships/image" Target="../media/image2061.png"/><Relationship Id="rId22" Type="http://schemas.openxmlformats.org/officeDocument/2006/relationships/image" Target="../media/image183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8.png"/><Relationship Id="rId3" Type="http://schemas.openxmlformats.org/officeDocument/2006/relationships/image" Target="../media/image187.png"/><Relationship Id="rId7" Type="http://schemas.openxmlformats.org/officeDocument/2006/relationships/image" Target="../media/image191.png"/><Relationship Id="rId2" Type="http://schemas.openxmlformats.org/officeDocument/2006/relationships/image" Target="../media/image186.png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180.png"/><Relationship Id="rId5" Type="http://schemas.openxmlformats.org/officeDocument/2006/relationships/image" Target="../media/image189.png"/><Relationship Id="rId10" Type="http://schemas.openxmlformats.org/officeDocument/2006/relationships/image" Target="../media/image194.png"/><Relationship Id="rId4" Type="http://schemas.openxmlformats.org/officeDocument/2006/relationships/image" Target="../media/image188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7" Type="http://schemas.openxmlformats.org/officeDocument/2006/relationships/image" Target="../media/image134.gif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3.gif"/><Relationship Id="rId5" Type="http://schemas.openxmlformats.org/officeDocument/2006/relationships/image" Target="../media/image132.gif"/><Relationship Id="rId4" Type="http://schemas.openxmlformats.org/officeDocument/2006/relationships/image" Target="../media/image131.gif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60.png"/><Relationship Id="rId13" Type="http://schemas.openxmlformats.org/officeDocument/2006/relationships/image" Target="../media/image221.png"/><Relationship Id="rId3" Type="http://schemas.openxmlformats.org/officeDocument/2006/relationships/image" Target="../media/image2121.png"/><Relationship Id="rId7" Type="http://schemas.openxmlformats.org/officeDocument/2006/relationships/image" Target="../media/image2150.png"/><Relationship Id="rId12" Type="http://schemas.openxmlformats.org/officeDocument/2006/relationships/image" Target="../media/image220.png"/><Relationship Id="rId2" Type="http://schemas.openxmlformats.org/officeDocument/2006/relationships/image" Target="../media/image2100.png"/><Relationship Id="rId16" Type="http://schemas.openxmlformats.org/officeDocument/2006/relationships/image" Target="../media/image22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40.png"/><Relationship Id="rId11" Type="http://schemas.openxmlformats.org/officeDocument/2006/relationships/image" Target="../media/image2190.png"/><Relationship Id="rId5" Type="http://schemas.openxmlformats.org/officeDocument/2006/relationships/image" Target="../media/image2130.png"/><Relationship Id="rId15" Type="http://schemas.openxmlformats.org/officeDocument/2006/relationships/image" Target="../media/image2230.png"/><Relationship Id="rId10" Type="http://schemas.openxmlformats.org/officeDocument/2006/relationships/image" Target="../media/image2180.png"/><Relationship Id="rId4" Type="http://schemas.openxmlformats.org/officeDocument/2006/relationships/image" Target="../media/image2120.png"/><Relationship Id="rId9" Type="http://schemas.openxmlformats.org/officeDocument/2006/relationships/image" Target="../media/image2170.png"/><Relationship Id="rId14" Type="http://schemas.openxmlformats.org/officeDocument/2006/relationships/image" Target="../media/image222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1.png"/><Relationship Id="rId13" Type="http://schemas.openxmlformats.org/officeDocument/2006/relationships/image" Target="../media/image236.png"/><Relationship Id="rId3" Type="http://schemas.openxmlformats.org/officeDocument/2006/relationships/image" Target="../media/image135.png"/><Relationship Id="rId7" Type="http://schemas.openxmlformats.org/officeDocument/2006/relationships/image" Target="../media/image230.png"/><Relationship Id="rId12" Type="http://schemas.openxmlformats.org/officeDocument/2006/relationships/image" Target="../media/image235.png"/><Relationship Id="rId2" Type="http://schemas.openxmlformats.org/officeDocument/2006/relationships/image" Target="../media/image2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9.png"/><Relationship Id="rId11" Type="http://schemas.openxmlformats.org/officeDocument/2006/relationships/image" Target="../media/image234.png"/><Relationship Id="rId5" Type="http://schemas.openxmlformats.org/officeDocument/2006/relationships/image" Target="../media/image228.png"/><Relationship Id="rId10" Type="http://schemas.openxmlformats.org/officeDocument/2006/relationships/image" Target="../media/image233.png"/><Relationship Id="rId4" Type="http://schemas.openxmlformats.org/officeDocument/2006/relationships/image" Target="../media/image227.png"/><Relationship Id="rId9" Type="http://schemas.openxmlformats.org/officeDocument/2006/relationships/image" Target="../media/image232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9.png"/><Relationship Id="rId13" Type="http://schemas.openxmlformats.org/officeDocument/2006/relationships/image" Target="../media/image264.png"/><Relationship Id="rId3" Type="http://schemas.openxmlformats.org/officeDocument/2006/relationships/image" Target="../media/image254.png"/><Relationship Id="rId7" Type="http://schemas.openxmlformats.org/officeDocument/2006/relationships/image" Target="../media/image258.png"/><Relationship Id="rId12" Type="http://schemas.openxmlformats.org/officeDocument/2006/relationships/image" Target="../media/image263.png"/><Relationship Id="rId17" Type="http://schemas.openxmlformats.org/officeDocument/2006/relationships/image" Target="../media/image268.png"/><Relationship Id="rId2" Type="http://schemas.openxmlformats.org/officeDocument/2006/relationships/image" Target="../media/image253.png"/><Relationship Id="rId16" Type="http://schemas.openxmlformats.org/officeDocument/2006/relationships/image" Target="../media/image2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7.png"/><Relationship Id="rId11" Type="http://schemas.openxmlformats.org/officeDocument/2006/relationships/image" Target="../media/image262.png"/><Relationship Id="rId5" Type="http://schemas.openxmlformats.org/officeDocument/2006/relationships/image" Target="../media/image256.png"/><Relationship Id="rId15" Type="http://schemas.openxmlformats.org/officeDocument/2006/relationships/image" Target="../media/image266.png"/><Relationship Id="rId10" Type="http://schemas.openxmlformats.org/officeDocument/2006/relationships/image" Target="../media/image261.png"/><Relationship Id="rId4" Type="http://schemas.openxmlformats.org/officeDocument/2006/relationships/image" Target="../media/image255.png"/><Relationship Id="rId9" Type="http://schemas.openxmlformats.org/officeDocument/2006/relationships/image" Target="../media/image260.png"/><Relationship Id="rId14" Type="http://schemas.openxmlformats.org/officeDocument/2006/relationships/image" Target="../media/image265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1.png"/><Relationship Id="rId13" Type="http://schemas.openxmlformats.org/officeDocument/2006/relationships/image" Target="../media/image239.png"/><Relationship Id="rId3" Type="http://schemas.openxmlformats.org/officeDocument/2006/relationships/image" Target="../media/image269.png"/><Relationship Id="rId7" Type="http://schemas.openxmlformats.org/officeDocument/2006/relationships/image" Target="../media/image270.png"/><Relationship Id="rId12" Type="http://schemas.openxmlformats.org/officeDocument/2006/relationships/image" Target="../media/image275.pn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50.png"/><Relationship Id="rId11" Type="http://schemas.openxmlformats.org/officeDocument/2006/relationships/image" Target="../media/image274.png"/><Relationship Id="rId10" Type="http://schemas.openxmlformats.org/officeDocument/2006/relationships/image" Target="../media/image273.png"/><Relationship Id="rId9" Type="http://schemas.openxmlformats.org/officeDocument/2006/relationships/image" Target="../media/image238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0.png"/><Relationship Id="rId13" Type="http://schemas.openxmlformats.org/officeDocument/2006/relationships/image" Target="../media/image2330.png"/><Relationship Id="rId18" Type="http://schemas.openxmlformats.org/officeDocument/2006/relationships/image" Target="../media/image286.png"/><Relationship Id="rId3" Type="http://schemas.openxmlformats.org/officeDocument/2006/relationships/image" Target="../media/image277.png"/><Relationship Id="rId7" Type="http://schemas.openxmlformats.org/officeDocument/2006/relationships/image" Target="../media/image2290.png"/><Relationship Id="rId12" Type="http://schemas.openxmlformats.org/officeDocument/2006/relationships/image" Target="../media/image282.png"/><Relationship Id="rId17" Type="http://schemas.openxmlformats.org/officeDocument/2006/relationships/image" Target="../media/image285.png"/><Relationship Id="rId2" Type="http://schemas.openxmlformats.org/officeDocument/2006/relationships/image" Target="../media/image124.png"/><Relationship Id="rId16" Type="http://schemas.openxmlformats.org/officeDocument/2006/relationships/image" Target="../media/image2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80.png"/><Relationship Id="rId11" Type="http://schemas.openxmlformats.org/officeDocument/2006/relationships/image" Target="../media/image281.png"/><Relationship Id="rId15" Type="http://schemas.openxmlformats.org/officeDocument/2006/relationships/image" Target="../media/image283.png"/><Relationship Id="rId10" Type="http://schemas.openxmlformats.org/officeDocument/2006/relationships/image" Target="../media/image280.png"/><Relationship Id="rId4" Type="http://schemas.openxmlformats.org/officeDocument/2006/relationships/image" Target="../media/image278.png"/><Relationship Id="rId9" Type="http://schemas.openxmlformats.org/officeDocument/2006/relationships/image" Target="../media/image279.png"/><Relationship Id="rId14" Type="http://schemas.openxmlformats.org/officeDocument/2006/relationships/image" Target="../media/image135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9.png"/><Relationship Id="rId3" Type="http://schemas.openxmlformats.org/officeDocument/2006/relationships/image" Target="../media/image193.png"/><Relationship Id="rId7" Type="http://schemas.openxmlformats.org/officeDocument/2006/relationships/image" Target="../media/image198.png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7.png"/><Relationship Id="rId5" Type="http://schemas.openxmlformats.org/officeDocument/2006/relationships/image" Target="../media/image196.png"/><Relationship Id="rId4" Type="http://schemas.openxmlformats.org/officeDocument/2006/relationships/image" Target="../media/image169.png"/><Relationship Id="rId9" Type="http://schemas.openxmlformats.org/officeDocument/2006/relationships/image" Target="../media/image200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0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80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0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00.png"/><Relationship Id="rId4" Type="http://schemas.openxmlformats.org/officeDocument/2006/relationships/image" Target="../media/image1991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png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4.png"/><Relationship Id="rId5" Type="http://schemas.openxmlformats.org/officeDocument/2006/relationships/image" Target="../media/image213.png"/><Relationship Id="rId4" Type="http://schemas.openxmlformats.org/officeDocument/2006/relationships/image" Target="../media/image211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9.png"/><Relationship Id="rId3" Type="http://schemas.openxmlformats.org/officeDocument/2006/relationships/image" Target="../media/image185.png"/><Relationship Id="rId7" Type="http://schemas.openxmlformats.org/officeDocument/2006/relationships/image" Target="../media/image218.png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7.png"/><Relationship Id="rId5" Type="http://schemas.openxmlformats.org/officeDocument/2006/relationships/image" Target="../media/image216.png"/><Relationship Id="rId4" Type="http://schemas.openxmlformats.org/officeDocument/2006/relationships/image" Target="../media/image215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6.png"/><Relationship Id="rId3" Type="http://schemas.openxmlformats.org/officeDocument/2006/relationships/image" Target="../media/image190.png"/><Relationship Id="rId7" Type="http://schemas.openxmlformats.org/officeDocument/2006/relationships/image" Target="../media/image245.png"/><Relationship Id="rId2" Type="http://schemas.openxmlformats.org/officeDocument/2006/relationships/image" Target="../media/image240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41.png"/><Relationship Id="rId5" Type="http://schemas.openxmlformats.org/officeDocument/2006/relationships/image" Target="../media/image2431.png"/><Relationship Id="rId4" Type="http://schemas.openxmlformats.org/officeDocument/2006/relationships/image" Target="../media/image2421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1.png"/><Relationship Id="rId3" Type="http://schemas.openxmlformats.org/officeDocument/2006/relationships/image" Target="../media/image297.png"/><Relationship Id="rId7" Type="http://schemas.openxmlformats.org/officeDocument/2006/relationships/image" Target="../media/image250.png"/><Relationship Id="rId2" Type="http://schemas.openxmlformats.org/officeDocument/2006/relationships/image" Target="../media/image2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9.png"/><Relationship Id="rId5" Type="http://schemas.openxmlformats.org/officeDocument/2006/relationships/image" Target="../media/image135.png"/><Relationship Id="rId10" Type="http://schemas.openxmlformats.org/officeDocument/2006/relationships/image" Target="../media/image303.png"/><Relationship Id="rId4" Type="http://schemas.openxmlformats.org/officeDocument/2006/relationships/image" Target="../media/image298.png"/><Relationship Id="rId9" Type="http://schemas.openxmlformats.org/officeDocument/2006/relationships/image" Target="../media/image302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1.png"/><Relationship Id="rId3" Type="http://schemas.openxmlformats.org/officeDocument/2006/relationships/image" Target="../media/image210.png"/><Relationship Id="rId7" Type="http://schemas.openxmlformats.org/officeDocument/2006/relationships/image" Target="../media/image226.png"/><Relationship Id="rId12" Type="http://schemas.openxmlformats.org/officeDocument/2006/relationships/image" Target="../media/image247.png"/><Relationship Id="rId2" Type="http://schemas.openxmlformats.org/officeDocument/2006/relationships/image" Target="../media/image209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4.png"/><Relationship Id="rId11" Type="http://schemas.openxmlformats.org/officeDocument/2006/relationships/image" Target="../media/image244.png"/><Relationship Id="rId5" Type="http://schemas.openxmlformats.org/officeDocument/2006/relationships/image" Target="../media/image2141.png"/><Relationship Id="rId10" Type="http://schemas.openxmlformats.org/officeDocument/2006/relationships/image" Target="../media/image243.png"/><Relationship Id="rId4" Type="http://schemas.openxmlformats.org/officeDocument/2006/relationships/image" Target="../media/image223.png"/><Relationship Id="rId9" Type="http://schemas.openxmlformats.org/officeDocument/2006/relationships/image" Target="../media/image242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jpg"/><Relationship Id="rId13" Type="http://schemas.openxmlformats.org/officeDocument/2006/relationships/image" Target="../media/image2260.png"/><Relationship Id="rId3" Type="http://schemas.openxmlformats.org/officeDocument/2006/relationships/image" Target="../media/image740.png"/><Relationship Id="rId7" Type="http://schemas.openxmlformats.org/officeDocument/2006/relationships/image" Target="../media/image780.png"/><Relationship Id="rId12" Type="http://schemas.openxmlformats.org/officeDocument/2006/relationships/image" Target="../media/image2241.png"/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6.png"/><Relationship Id="rId11" Type="http://schemas.openxmlformats.org/officeDocument/2006/relationships/image" Target="../media/image170.png"/><Relationship Id="rId5" Type="http://schemas.openxmlformats.org/officeDocument/2006/relationships/image" Target="../media/image760.png"/><Relationship Id="rId10" Type="http://schemas.openxmlformats.org/officeDocument/2006/relationships/image" Target="../media/image167.png"/><Relationship Id="rId4" Type="http://schemas.openxmlformats.org/officeDocument/2006/relationships/image" Target="../media/image1650.png"/><Relationship Id="rId9" Type="http://schemas.openxmlformats.org/officeDocument/2006/relationships/image" Target="../media/image117.jpg"/><Relationship Id="rId14" Type="http://schemas.openxmlformats.org/officeDocument/2006/relationships/image" Target="../media/image2410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3.png"/><Relationship Id="rId3" Type="http://schemas.openxmlformats.org/officeDocument/2006/relationships/image" Target="../media/image192.jpeg"/><Relationship Id="rId7" Type="http://schemas.openxmlformats.org/officeDocument/2006/relationships/image" Target="../media/image202.png"/><Relationship Id="rId2" Type="http://schemas.openxmlformats.org/officeDocument/2006/relationships/image" Target="../media/image19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1.png"/><Relationship Id="rId11" Type="http://schemas.openxmlformats.org/officeDocument/2006/relationships/image" Target="../media/image204.jpg"/><Relationship Id="rId5" Type="http://schemas.openxmlformats.org/officeDocument/2006/relationships/image" Target="../media/image195.png"/><Relationship Id="rId10" Type="http://schemas.openxmlformats.org/officeDocument/2006/relationships/image" Target="../media/image203.svg"/><Relationship Id="rId4" Type="http://schemas.openxmlformats.org/officeDocument/2006/relationships/image" Target="../media/image193.jpeg"/><Relationship Id="rId9" Type="http://schemas.openxmlformats.org/officeDocument/2006/relationships/image" Target="../media/image202.jpe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8.png"/><Relationship Id="rId13" Type="http://schemas.openxmlformats.org/officeDocument/2006/relationships/image" Target="../media/image33.png"/><Relationship Id="rId3" Type="http://schemas.openxmlformats.org/officeDocument/2006/relationships/image" Target="../media/image1950.png"/><Relationship Id="rId7" Type="http://schemas.openxmlformats.org/officeDocument/2006/relationships/image" Target="../media/image209.png"/><Relationship Id="rId12" Type="http://schemas.openxmlformats.org/officeDocument/2006/relationships/image" Target="../media/image267.png"/><Relationship Id="rId17" Type="http://schemas.openxmlformats.org/officeDocument/2006/relationships/image" Target="../media/image35.png"/><Relationship Id="rId2" Type="http://schemas.openxmlformats.org/officeDocument/2006/relationships/image" Target="../media/image192.png"/><Relationship Id="rId16" Type="http://schemas.openxmlformats.org/officeDocument/2006/relationships/image" Target="../media/image8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31.png"/><Relationship Id="rId11" Type="http://schemas.openxmlformats.org/officeDocument/2006/relationships/image" Target="../media/image252.png"/><Relationship Id="rId5" Type="http://schemas.openxmlformats.org/officeDocument/2006/relationships/image" Target="../media/image2020.png"/><Relationship Id="rId15" Type="http://schemas.openxmlformats.org/officeDocument/2006/relationships/image" Target="../media/image80.gif"/><Relationship Id="rId10" Type="http://schemas.openxmlformats.org/officeDocument/2006/relationships/image" Target="../media/image251.png"/><Relationship Id="rId4" Type="http://schemas.openxmlformats.org/officeDocument/2006/relationships/image" Target="../media/image2010.png"/><Relationship Id="rId9" Type="http://schemas.openxmlformats.org/officeDocument/2006/relationships/image" Target="../media/image249.png"/><Relationship Id="rId14" Type="http://schemas.openxmlformats.org/officeDocument/2006/relationships/image" Target="../media/image36.gif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6.png"/><Relationship Id="rId2" Type="http://schemas.openxmlformats.org/officeDocument/2006/relationships/image" Target="../media/image27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8.png"/><Relationship Id="rId5" Type="http://schemas.openxmlformats.org/officeDocument/2006/relationships/image" Target="../media/image287.png"/><Relationship Id="rId4" Type="http://schemas.openxmlformats.org/officeDocument/2006/relationships/image" Target="../media/image284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88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0.png"/><Relationship Id="rId13" Type="http://schemas.openxmlformats.org/officeDocument/2006/relationships/image" Target="../media/image1090.png"/><Relationship Id="rId3" Type="http://schemas.openxmlformats.org/officeDocument/2006/relationships/image" Target="../media/image992.png"/><Relationship Id="rId7" Type="http://schemas.openxmlformats.org/officeDocument/2006/relationships/image" Target="../media/image2760.png"/><Relationship Id="rId2" Type="http://schemas.openxmlformats.org/officeDocument/2006/relationships/image" Target="../media/image9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22.png"/><Relationship Id="rId11" Type="http://schemas.openxmlformats.org/officeDocument/2006/relationships/image" Target="../media/image293.png"/><Relationship Id="rId5" Type="http://schemas.openxmlformats.org/officeDocument/2006/relationships/image" Target="../media/image1010.png"/><Relationship Id="rId15" Type="http://schemas.openxmlformats.org/officeDocument/2006/relationships/image" Target="../media/image1110.png"/><Relationship Id="rId10" Type="http://schemas.openxmlformats.org/officeDocument/2006/relationships/image" Target="../media/image291.png"/><Relationship Id="rId4" Type="http://schemas.openxmlformats.org/officeDocument/2006/relationships/image" Target="../media/image1002.png"/><Relationship Id="rId9" Type="http://schemas.openxmlformats.org/officeDocument/2006/relationships/image" Target="../media/image1050.png"/><Relationship Id="rId14" Type="http://schemas.openxmlformats.org/officeDocument/2006/relationships/image" Target="../media/image1100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30.png"/><Relationship Id="rId2" Type="http://schemas.openxmlformats.org/officeDocument/2006/relationships/image" Target="../media/image29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4.png"/><Relationship Id="rId5" Type="http://schemas.openxmlformats.org/officeDocument/2006/relationships/image" Target="../media/image295.png"/><Relationship Id="rId4" Type="http://schemas.openxmlformats.org/officeDocument/2006/relationships/image" Target="../media/image294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0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7.png"/><Relationship Id="rId4" Type="http://schemas.openxmlformats.org/officeDocument/2006/relationships/image" Target="../media/image306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4.jpeg"/><Relationship Id="rId13" Type="http://schemas.openxmlformats.org/officeDocument/2006/relationships/image" Target="../media/image320.png"/><Relationship Id="rId18" Type="http://schemas.openxmlformats.org/officeDocument/2006/relationships/image" Target="../media/image325.png"/><Relationship Id="rId3" Type="http://schemas.openxmlformats.org/officeDocument/2006/relationships/image" Target="../media/image309.png"/><Relationship Id="rId7" Type="http://schemas.openxmlformats.org/officeDocument/2006/relationships/image" Target="../media/image314.png"/><Relationship Id="rId12" Type="http://schemas.openxmlformats.org/officeDocument/2006/relationships/image" Target="../media/image315.png"/><Relationship Id="rId17" Type="http://schemas.openxmlformats.org/officeDocument/2006/relationships/image" Target="../media/image324.png"/><Relationship Id="rId2" Type="http://schemas.openxmlformats.org/officeDocument/2006/relationships/image" Target="../media/image308.png"/><Relationship Id="rId16" Type="http://schemas.openxmlformats.org/officeDocument/2006/relationships/image" Target="../media/image3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3.png"/><Relationship Id="rId11" Type="http://schemas.openxmlformats.org/officeDocument/2006/relationships/image" Target="../media/image318.png"/><Relationship Id="rId5" Type="http://schemas.openxmlformats.org/officeDocument/2006/relationships/image" Target="../media/image312.png"/><Relationship Id="rId15" Type="http://schemas.openxmlformats.org/officeDocument/2006/relationships/image" Target="../media/image322.png"/><Relationship Id="rId10" Type="http://schemas.openxmlformats.org/officeDocument/2006/relationships/image" Target="../media/image317.png"/><Relationship Id="rId19" Type="http://schemas.openxmlformats.org/officeDocument/2006/relationships/image" Target="../media/image326.png"/><Relationship Id="rId4" Type="http://schemas.openxmlformats.org/officeDocument/2006/relationships/image" Target="../media/image311.png"/><Relationship Id="rId9" Type="http://schemas.openxmlformats.org/officeDocument/2006/relationships/image" Target="../media/image316.png"/><Relationship Id="rId14" Type="http://schemas.openxmlformats.org/officeDocument/2006/relationships/image" Target="../media/image321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3.png"/><Relationship Id="rId13" Type="http://schemas.openxmlformats.org/officeDocument/2006/relationships/image" Target="../media/image338.png"/><Relationship Id="rId3" Type="http://schemas.openxmlformats.org/officeDocument/2006/relationships/image" Target="../media/image327.png"/><Relationship Id="rId7" Type="http://schemas.openxmlformats.org/officeDocument/2006/relationships/image" Target="../media/image332.png"/><Relationship Id="rId12" Type="http://schemas.openxmlformats.org/officeDocument/2006/relationships/image" Target="../media/image337.png"/><Relationship Id="rId2" Type="http://schemas.openxmlformats.org/officeDocument/2006/relationships/image" Target="../media/image3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1.png"/><Relationship Id="rId11" Type="http://schemas.openxmlformats.org/officeDocument/2006/relationships/image" Target="../media/image336.png"/><Relationship Id="rId5" Type="http://schemas.openxmlformats.org/officeDocument/2006/relationships/image" Target="../media/image329.png"/><Relationship Id="rId10" Type="http://schemas.openxmlformats.org/officeDocument/2006/relationships/image" Target="../media/image335.png"/><Relationship Id="rId4" Type="http://schemas.openxmlformats.org/officeDocument/2006/relationships/image" Target="../media/image328.png"/><Relationship Id="rId9" Type="http://schemas.openxmlformats.org/officeDocument/2006/relationships/image" Target="../media/image334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png"/><Relationship Id="rId3" Type="http://schemas.openxmlformats.org/officeDocument/2006/relationships/image" Target="../media/image193.png"/><Relationship Id="rId7" Type="http://schemas.openxmlformats.org/officeDocument/2006/relationships/image" Target="../media/image197.png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6.png"/><Relationship Id="rId11" Type="http://schemas.openxmlformats.org/officeDocument/2006/relationships/image" Target="../media/image3320.png"/><Relationship Id="rId5" Type="http://schemas.openxmlformats.org/officeDocument/2006/relationships/image" Target="../media/image169.png"/><Relationship Id="rId10" Type="http://schemas.openxmlformats.org/officeDocument/2006/relationships/image" Target="../media/image200.png"/><Relationship Id="rId4" Type="http://schemas.openxmlformats.org/officeDocument/2006/relationships/image" Target="../media/image3310.png"/><Relationship Id="rId9" Type="http://schemas.openxmlformats.org/officeDocument/2006/relationships/image" Target="../media/image199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50.png"/><Relationship Id="rId13" Type="http://schemas.openxmlformats.org/officeDocument/2006/relationships/image" Target="../media/image1600.png"/><Relationship Id="rId3" Type="http://schemas.openxmlformats.org/officeDocument/2006/relationships/image" Target="../media/image810.png"/><Relationship Id="rId7" Type="http://schemas.openxmlformats.org/officeDocument/2006/relationships/image" Target="../media/image1541.png"/><Relationship Id="rId12" Type="http://schemas.openxmlformats.org/officeDocument/2006/relationships/image" Target="../media/image1590.png"/><Relationship Id="rId2" Type="http://schemas.openxmlformats.org/officeDocument/2006/relationships/image" Target="../media/image3330.png"/><Relationship Id="rId16" Type="http://schemas.openxmlformats.org/officeDocument/2006/relationships/image" Target="../media/image33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40.png"/><Relationship Id="rId11" Type="http://schemas.openxmlformats.org/officeDocument/2006/relationships/image" Target="../media/image3370.png"/><Relationship Id="rId5" Type="http://schemas.openxmlformats.org/officeDocument/2006/relationships/image" Target="../media/image3150.png"/><Relationship Id="rId15" Type="http://schemas.openxmlformats.org/officeDocument/2006/relationships/image" Target="../media/image3361.png"/><Relationship Id="rId4" Type="http://schemas.openxmlformats.org/officeDocument/2006/relationships/image" Target="../media/image820.png"/><Relationship Id="rId14" Type="http://schemas.openxmlformats.org/officeDocument/2006/relationships/image" Target="../media/image1221.png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4.png"/><Relationship Id="rId3" Type="http://schemas.openxmlformats.org/officeDocument/2006/relationships/image" Target="../media/image339.png"/><Relationship Id="rId7" Type="http://schemas.openxmlformats.org/officeDocument/2006/relationships/image" Target="../media/image343.png"/><Relationship Id="rId2" Type="http://schemas.openxmlformats.org/officeDocument/2006/relationships/image" Target="../media/image33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0.gif"/><Relationship Id="rId5" Type="http://schemas.openxmlformats.org/officeDocument/2006/relationships/image" Target="../media/image341.png"/><Relationship Id="rId4" Type="http://schemas.openxmlformats.org/officeDocument/2006/relationships/image" Target="../media/image340.png"/><Relationship Id="rId9" Type="http://schemas.openxmlformats.org/officeDocument/2006/relationships/image" Target="../media/image339.gif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4.jpeg"/><Relationship Id="rId2" Type="http://schemas.openxmlformats.org/officeDocument/2006/relationships/image" Target="../media/image34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2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20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22.png"/><Relationship Id="rId5" Type="http://schemas.openxmlformats.org/officeDocument/2006/relationships/image" Target="../media/image3312.png"/><Relationship Id="rId4" Type="http://schemas.openxmlformats.org/officeDocument/2006/relationships/image" Target="../media/image3080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201.pn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3.gif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45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6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7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8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9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0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1.pn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2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4.png"/><Relationship Id="rId2" Type="http://schemas.openxmlformats.org/officeDocument/2006/relationships/image" Target="../media/image35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5.png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1.png"/><Relationship Id="rId13" Type="http://schemas.openxmlformats.org/officeDocument/2006/relationships/image" Target="../media/image356.jpeg"/><Relationship Id="rId3" Type="http://schemas.openxmlformats.org/officeDocument/2006/relationships/image" Target="../media/image971.png"/><Relationship Id="rId7" Type="http://schemas.openxmlformats.org/officeDocument/2006/relationships/image" Target="../media/image1011.png"/><Relationship Id="rId12" Type="http://schemas.openxmlformats.org/officeDocument/2006/relationships/image" Target="../media/image1061.png"/><Relationship Id="rId2" Type="http://schemas.openxmlformats.org/officeDocument/2006/relationships/image" Target="../media/image9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01.png"/><Relationship Id="rId11" Type="http://schemas.openxmlformats.org/officeDocument/2006/relationships/image" Target="../media/image1051.png"/><Relationship Id="rId5" Type="http://schemas.openxmlformats.org/officeDocument/2006/relationships/image" Target="../media/image991.png"/><Relationship Id="rId10" Type="http://schemas.openxmlformats.org/officeDocument/2006/relationships/image" Target="../media/image1041.png"/><Relationship Id="rId4" Type="http://schemas.openxmlformats.org/officeDocument/2006/relationships/image" Target="../media/image981.png"/><Relationship Id="rId9" Type="http://schemas.openxmlformats.org/officeDocument/2006/relationships/image" Target="../media/image1031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358.png"/><Relationship Id="rId4" Type="http://schemas.openxmlformats.org/officeDocument/2006/relationships/image" Target="../media/image357.jpeg"/></Relationships>
</file>

<file path=ppt/slides/_rels/slide8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7.png"/><Relationship Id="rId13" Type="http://schemas.openxmlformats.org/officeDocument/2006/relationships/image" Target="../media/image382.png"/><Relationship Id="rId18" Type="http://schemas.openxmlformats.org/officeDocument/2006/relationships/image" Target="../media/image387.png"/><Relationship Id="rId3" Type="http://schemas.openxmlformats.org/officeDocument/2006/relationships/image" Target="../media/image360.jpeg"/><Relationship Id="rId7" Type="http://schemas.openxmlformats.org/officeDocument/2006/relationships/image" Target="../media/image376.png"/><Relationship Id="rId12" Type="http://schemas.openxmlformats.org/officeDocument/2006/relationships/image" Target="../media/image381.png"/><Relationship Id="rId17" Type="http://schemas.openxmlformats.org/officeDocument/2006/relationships/image" Target="../media/image386.png"/><Relationship Id="rId2" Type="http://schemas.openxmlformats.org/officeDocument/2006/relationships/image" Target="../media/image359.jpg"/><Relationship Id="rId16" Type="http://schemas.openxmlformats.org/officeDocument/2006/relationships/image" Target="../media/image385.png"/><Relationship Id="rId20" Type="http://schemas.openxmlformats.org/officeDocument/2006/relationships/image" Target="../media/image36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5.png"/><Relationship Id="rId11" Type="http://schemas.openxmlformats.org/officeDocument/2006/relationships/image" Target="../media/image380.png"/><Relationship Id="rId5" Type="http://schemas.openxmlformats.org/officeDocument/2006/relationships/image" Target="../media/image374.png"/><Relationship Id="rId15" Type="http://schemas.openxmlformats.org/officeDocument/2006/relationships/image" Target="../media/image384.png"/><Relationship Id="rId10" Type="http://schemas.openxmlformats.org/officeDocument/2006/relationships/image" Target="../media/image379.png"/><Relationship Id="rId19" Type="http://schemas.openxmlformats.org/officeDocument/2006/relationships/image" Target="../media/image3610.png"/><Relationship Id="rId4" Type="http://schemas.openxmlformats.org/officeDocument/2006/relationships/image" Target="../media/image373.png"/><Relationship Id="rId9" Type="http://schemas.openxmlformats.org/officeDocument/2006/relationships/image" Target="../media/image378.png"/><Relationship Id="rId14" Type="http://schemas.openxmlformats.org/officeDocument/2006/relationships/image" Target="../media/image383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9.png"/><Relationship Id="rId7" Type="http://schemas.openxmlformats.org/officeDocument/2006/relationships/image" Target="../media/image393.png"/><Relationship Id="rId2" Type="http://schemas.openxmlformats.org/officeDocument/2006/relationships/image" Target="../media/image3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3.png"/><Relationship Id="rId5" Type="http://schemas.openxmlformats.org/officeDocument/2006/relationships/image" Target="../media/image391.png"/><Relationship Id="rId4" Type="http://schemas.openxmlformats.org/officeDocument/2006/relationships/image" Target="../media/image361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9.png"/><Relationship Id="rId2" Type="http://schemas.openxmlformats.org/officeDocument/2006/relationships/image" Target="../media/image3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5.png"/><Relationship Id="rId5" Type="http://schemas.openxmlformats.org/officeDocument/2006/relationships/image" Target="../media/image394.png"/><Relationship Id="rId4" Type="http://schemas.openxmlformats.org/officeDocument/2006/relationships/image" Target="../media/image361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5.png"/><Relationship Id="rId2" Type="http://schemas.openxmlformats.org/officeDocument/2006/relationships/image" Target="../media/image3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0.png"/><Relationship Id="rId5" Type="http://schemas.openxmlformats.org/officeDocument/2006/relationships/image" Target="../media/image399.png"/><Relationship Id="rId4" Type="http://schemas.openxmlformats.org/officeDocument/2006/relationships/image" Target="../media/image398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7.png"/><Relationship Id="rId2" Type="http://schemas.openxmlformats.org/officeDocument/2006/relationships/image" Target="../media/image366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1.png"/><Relationship Id="rId7" Type="http://schemas.openxmlformats.org/officeDocument/2006/relationships/image" Target="../media/image1380.png"/><Relationship Id="rId2" Type="http://schemas.openxmlformats.org/officeDocument/2006/relationships/image" Target="../media/image13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70.png"/><Relationship Id="rId5" Type="http://schemas.openxmlformats.org/officeDocument/2006/relationships/image" Target="../media/image368.jpg"/><Relationship Id="rId4" Type="http://schemas.openxmlformats.org/officeDocument/2006/relationships/image" Target="../media/image366.jpeg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9.png"/><Relationship Id="rId13" Type="http://schemas.openxmlformats.org/officeDocument/2006/relationships/image" Target="../media/image414.png"/><Relationship Id="rId3" Type="http://schemas.openxmlformats.org/officeDocument/2006/relationships/image" Target="../media/image404.png"/><Relationship Id="rId7" Type="http://schemas.openxmlformats.org/officeDocument/2006/relationships/image" Target="../media/image408.png"/><Relationship Id="rId12" Type="http://schemas.openxmlformats.org/officeDocument/2006/relationships/image" Target="../media/image413.png"/><Relationship Id="rId2" Type="http://schemas.openxmlformats.org/officeDocument/2006/relationships/image" Target="../media/image40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7.png"/><Relationship Id="rId11" Type="http://schemas.openxmlformats.org/officeDocument/2006/relationships/image" Target="../media/image412.png"/><Relationship Id="rId5" Type="http://schemas.openxmlformats.org/officeDocument/2006/relationships/image" Target="../media/image406.png"/><Relationship Id="rId10" Type="http://schemas.openxmlformats.org/officeDocument/2006/relationships/image" Target="../media/image411.png"/><Relationship Id="rId4" Type="http://schemas.openxmlformats.org/officeDocument/2006/relationships/image" Target="../media/image405.png"/><Relationship Id="rId9" Type="http://schemas.openxmlformats.org/officeDocument/2006/relationships/image" Target="../media/image410.png"/><Relationship Id="rId14" Type="http://schemas.openxmlformats.org/officeDocument/2006/relationships/image" Target="../media/image415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7.png"/><Relationship Id="rId2" Type="http://schemas.openxmlformats.org/officeDocument/2006/relationships/image" Target="../media/image4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8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31.png"/><Relationship Id="rId2" Type="http://schemas.openxmlformats.org/officeDocument/2006/relationships/image" Target="../media/image363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92.png"/><Relationship Id="rId3" Type="http://schemas.openxmlformats.org/officeDocument/2006/relationships/image" Target="../media/image2111.png"/><Relationship Id="rId7" Type="http://schemas.openxmlformats.org/officeDocument/2006/relationships/image" Target="../media/image2161.png"/><Relationship Id="rId12" Type="http://schemas.openxmlformats.org/officeDocument/2006/relationships/image" Target="../media/image2950.png"/><Relationship Id="rId2" Type="http://schemas.openxmlformats.org/officeDocument/2006/relationships/image" Target="../media/image210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51.png"/><Relationship Id="rId11" Type="http://schemas.openxmlformats.org/officeDocument/2006/relationships/image" Target="../media/image2231.png"/><Relationship Id="rId5" Type="http://schemas.openxmlformats.org/officeDocument/2006/relationships/image" Target="../media/image2141.png"/><Relationship Id="rId10" Type="http://schemas.openxmlformats.org/officeDocument/2006/relationships/image" Target="../media/image2940.png"/><Relationship Id="rId4" Type="http://schemas.openxmlformats.org/officeDocument/2006/relationships/image" Target="../media/image2090.png"/><Relationship Id="rId9" Type="http://schemas.openxmlformats.org/officeDocument/2006/relationships/image" Target="../media/image2181.png"/></Relationships>
</file>

<file path=ppt/slides/_rels/slide9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jpg"/><Relationship Id="rId13" Type="http://schemas.openxmlformats.org/officeDocument/2006/relationships/image" Target="../media/image2260.png"/><Relationship Id="rId3" Type="http://schemas.openxmlformats.org/officeDocument/2006/relationships/image" Target="../media/image740.png"/><Relationship Id="rId7" Type="http://schemas.openxmlformats.org/officeDocument/2006/relationships/image" Target="../media/image780.png"/><Relationship Id="rId12" Type="http://schemas.openxmlformats.org/officeDocument/2006/relationships/image" Target="../media/image2241.png"/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6.png"/><Relationship Id="rId11" Type="http://schemas.openxmlformats.org/officeDocument/2006/relationships/image" Target="../media/image170.png"/><Relationship Id="rId5" Type="http://schemas.openxmlformats.org/officeDocument/2006/relationships/image" Target="../media/image760.png"/><Relationship Id="rId10" Type="http://schemas.openxmlformats.org/officeDocument/2006/relationships/image" Target="../media/image1691.png"/><Relationship Id="rId4" Type="http://schemas.openxmlformats.org/officeDocument/2006/relationships/image" Target="../media/image1650.png"/><Relationship Id="rId9" Type="http://schemas.openxmlformats.org/officeDocument/2006/relationships/image" Target="../media/image117.jpg"/><Relationship Id="rId14" Type="http://schemas.openxmlformats.org/officeDocument/2006/relationships/image" Target="../media/image24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13">
                <a:extLst>
                  <a:ext uri="{FF2B5EF4-FFF2-40B4-BE49-F238E27FC236}">
                    <a16:creationId xmlns:a16="http://schemas.microsoft.com/office/drawing/2014/main" id="{BC146CBD-040D-6071-108E-2A83E5AB61DD}"/>
                  </a:ext>
                </a:extLst>
              </p:cNvPr>
              <p:cNvSpPr txBox="1"/>
              <p:nvPr/>
            </p:nvSpPr>
            <p:spPr bwMode="auto">
              <a:xfrm>
                <a:off x="3429000" y="1396816"/>
                <a:ext cx="1624034" cy="617605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kumimoji="1"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文字方塊 13">
                <a:extLst>
                  <a:ext uri="{FF2B5EF4-FFF2-40B4-BE49-F238E27FC236}">
                    <a16:creationId xmlns:a16="http://schemas.microsoft.com/office/drawing/2014/main" id="{BC146CBD-040D-6071-108E-2A83E5AB61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429000" y="1396816"/>
                <a:ext cx="1624034" cy="617605"/>
              </a:xfrm>
              <a:prstGeom prst="rect">
                <a:avLst/>
              </a:prstGeom>
              <a:blipFill>
                <a:blip r:embed="rId2"/>
                <a:stretch>
                  <a:fillRect l="-3906" r="-4688" b="-14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5ABB2F09-AC83-62A3-E8AE-A1BE47ED9343}"/>
              </a:ext>
            </a:extLst>
          </p:cNvPr>
          <p:cNvSpPr txBox="1"/>
          <p:nvPr/>
        </p:nvSpPr>
        <p:spPr>
          <a:xfrm>
            <a:off x="2309834" y="990600"/>
            <a:ext cx="58194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Wave Equation for continuous medium</a:t>
            </a:r>
          </a:p>
        </p:txBody>
      </p:sp>
      <p:pic>
        <p:nvPicPr>
          <p:cNvPr id="8" name="Picture 2" descr="16_05_Figure.jpg">
            <a:extLst>
              <a:ext uri="{FF2B5EF4-FFF2-40B4-BE49-F238E27FC236}">
                <a16:creationId xmlns:a16="http://schemas.microsoft.com/office/drawing/2014/main" id="{BB83FED3-8924-D39F-B714-1A985535E5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4" t="1" b="49053"/>
          <a:stretch>
            <a:fillRect/>
          </a:stretch>
        </p:blipFill>
        <p:spPr>
          <a:xfrm>
            <a:off x="2646674" y="2209800"/>
            <a:ext cx="3528745" cy="2229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083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yellow book with black text and symbols&#10;&#10;Description automatically generated">
            <a:extLst>
              <a:ext uri="{FF2B5EF4-FFF2-40B4-BE49-F238E27FC236}">
                <a16:creationId xmlns:a16="http://schemas.microsoft.com/office/drawing/2014/main" id="{8C54EACC-E6C8-E80C-3BEB-04CB8C9920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320" y="1295400"/>
            <a:ext cx="4271360" cy="4420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997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54029-AA03-AF6B-A326-80E3C15D6D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3822D9-7065-4832-B161-1FA97EC838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457200"/>
            <a:ext cx="3733800" cy="5725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744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A5D6BC-603C-ACA3-2F93-B863AF75B7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13">
                <a:extLst>
                  <a:ext uri="{FF2B5EF4-FFF2-40B4-BE49-F238E27FC236}">
                    <a16:creationId xmlns:a16="http://schemas.microsoft.com/office/drawing/2014/main" id="{C9F553F1-7CE1-54FB-B45F-A6BDE7C60095}"/>
                  </a:ext>
                </a:extLst>
              </p:cNvPr>
              <p:cNvSpPr txBox="1"/>
              <p:nvPr/>
            </p:nvSpPr>
            <p:spPr bwMode="auto">
              <a:xfrm>
                <a:off x="3550786" y="436886"/>
                <a:ext cx="1624034" cy="617605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kumimoji="1"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文字方塊 13">
                <a:extLst>
                  <a:ext uri="{FF2B5EF4-FFF2-40B4-BE49-F238E27FC236}">
                    <a16:creationId xmlns:a16="http://schemas.microsoft.com/office/drawing/2014/main" id="{C9F553F1-7CE1-54FB-B45F-A6BDE7C600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550786" y="436886"/>
                <a:ext cx="1624034" cy="617605"/>
              </a:xfrm>
              <a:prstGeom prst="rect">
                <a:avLst/>
              </a:prstGeom>
              <a:blipFill>
                <a:blip r:embed="rId2"/>
                <a:stretch>
                  <a:fillRect l="-3101" r="-4651" b="-14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66D0A66F-6580-2AD5-597D-7CAE83BED93D}"/>
              </a:ext>
            </a:extLst>
          </p:cNvPr>
          <p:cNvSpPr txBox="1"/>
          <p:nvPr/>
        </p:nvSpPr>
        <p:spPr>
          <a:xfrm>
            <a:off x="499699" y="600166"/>
            <a:ext cx="40367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Wave Equation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348130-7E97-555B-7A6D-2710A7DEB577}"/>
              </a:ext>
            </a:extLst>
          </p:cNvPr>
          <p:cNvSpPr txBox="1"/>
          <p:nvPr/>
        </p:nvSpPr>
        <p:spPr>
          <a:xfrm>
            <a:off x="448826" y="3113935"/>
            <a:ext cx="88475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the size of the medium is infinite or its boundaries are far away,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矩形 9">
                <a:extLst>
                  <a:ext uri="{FF2B5EF4-FFF2-40B4-BE49-F238E27FC236}">
                    <a16:creationId xmlns:a16="http://schemas.microsoft.com/office/drawing/2014/main" id="{492DE1F7-1CCD-800E-7F62-DB8262970B0F}"/>
                  </a:ext>
                </a:extLst>
              </p:cNvPr>
              <p:cNvSpPr/>
              <p:nvPr/>
            </p:nvSpPr>
            <p:spPr>
              <a:xfrm>
                <a:off x="2856580" y="3929846"/>
                <a:ext cx="3760068" cy="4001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/>
                              <a:cs typeface="Times New Roman" pitchFamily="18" charset="0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/>
                              <a:cs typeface="Times New Roman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en-US" altLang="zh-TW" sz="2000" i="1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d>
                        <m:dPr>
                          <m:ctrlPr>
                            <a:rPr lang="en-US" altLang="zh-TW" sz="2000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20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altLang="zh-TW" sz="2000" i="1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  <m:r>
                        <a:rPr lang="en-US" altLang="zh-TW" sz="2000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en-US" altLang="zh-TW" sz="2000" i="1">
                          <a:latin typeface="Cambria Math"/>
                          <a:cs typeface="Times New Roman" pitchFamily="18" charset="0"/>
                        </a:rPr>
                        <m:t>𝑔</m:t>
                      </m:r>
                      <m:d>
                        <m:dPr>
                          <m:ctrlPr>
                            <a:rPr lang="en-US" altLang="zh-TW" sz="2000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2000" i="1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en-US" altLang="zh-TW" sz="2000" i="1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</m:oMath>
                  </m:oMathPara>
                </a14:m>
                <a:endParaRPr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矩形 9">
                <a:extLst>
                  <a:ext uri="{FF2B5EF4-FFF2-40B4-BE49-F238E27FC236}">
                    <a16:creationId xmlns:a16="http://schemas.microsoft.com/office/drawing/2014/main" id="{492DE1F7-1CCD-800E-7F62-DB8262970B0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6580" y="3929846"/>
                <a:ext cx="3760068" cy="400110"/>
              </a:xfrm>
              <a:prstGeom prst="rect">
                <a:avLst/>
              </a:prstGeom>
              <a:blipFill>
                <a:blip r:embed="rId3"/>
                <a:stretch>
                  <a:fillRect b="-156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undefined">
            <a:extLst>
              <a:ext uri="{FF2B5EF4-FFF2-40B4-BE49-F238E27FC236}">
                <a16:creationId xmlns:a16="http://schemas.microsoft.com/office/drawing/2014/main" id="{73F3C8CF-A034-F143-2C6D-65BBA86E8D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3710" y="4387602"/>
            <a:ext cx="3305460" cy="218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16_05_Figure.jpg">
            <a:extLst>
              <a:ext uri="{FF2B5EF4-FFF2-40B4-BE49-F238E27FC236}">
                <a16:creationId xmlns:a16="http://schemas.microsoft.com/office/drawing/2014/main" id="{59A2D3AD-02DC-5BD0-0D71-4B4AA64A691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4" t="1" b="49053"/>
          <a:stretch>
            <a:fillRect/>
          </a:stretch>
        </p:blipFill>
        <p:spPr>
          <a:xfrm>
            <a:off x="2866740" y="1173489"/>
            <a:ext cx="2992126" cy="189011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5FAA5B1-3BEA-F0C6-B7A2-B64578605881}"/>
              </a:ext>
            </a:extLst>
          </p:cNvPr>
          <p:cNvSpPr txBox="1"/>
          <p:nvPr/>
        </p:nvSpPr>
        <p:spPr>
          <a:xfrm>
            <a:off x="448826" y="3472090"/>
            <a:ext cx="859703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we have already d'Alembert solution of a </a:t>
            </a:r>
            <a:r>
              <a:rPr lang="en-GB" sz="2000" dirty="0">
                <a:solidFill>
                  <a:srgbClr val="FF0000"/>
                </a:solidFill>
                <a:latin typeface="Times New Roman" panose="02020603050405020304" pitchFamily="18" charset="0"/>
              </a:rPr>
              <a:t>travelling or propagating</a:t>
            </a:r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 wave from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</a:p>
        </p:txBody>
      </p:sp>
      <p:pic>
        <p:nvPicPr>
          <p:cNvPr id="6" name="Picture 1" descr="Figure_P_16_13.jpg">
            <a:extLst>
              <a:ext uri="{FF2B5EF4-FFF2-40B4-BE49-F238E27FC236}">
                <a16:creationId xmlns:a16="http://schemas.microsoft.com/office/drawing/2014/main" id="{EC15D405-6629-211D-0350-10067F0BD70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5394"/>
          <a:stretch/>
        </p:blipFill>
        <p:spPr>
          <a:xfrm>
            <a:off x="6203455" y="5088465"/>
            <a:ext cx="2940545" cy="10784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549FFC6-CC14-4458-780B-920444664E05}"/>
              </a:ext>
            </a:extLst>
          </p:cNvPr>
          <p:cNvSpPr txBox="1"/>
          <p:nvPr/>
        </p:nvSpPr>
        <p:spPr>
          <a:xfrm>
            <a:off x="6934200" y="3922122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行進傳播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491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086490-9589-DFE8-E9E6-1F045756B4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Vibrant tropical fish in a beautifully arranged aquarium 60260265 Stock  Photo at Vecteezy">
            <a:extLst>
              <a:ext uri="{FF2B5EF4-FFF2-40B4-BE49-F238E27FC236}">
                <a16:creationId xmlns:a16="http://schemas.microsoft.com/office/drawing/2014/main" id="{E7B1E583-AB12-3A63-B5F0-D85798DF5B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451338"/>
            <a:ext cx="4054980" cy="202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3967BC9-87BB-A8D6-BB24-98B4A766D254}"/>
              </a:ext>
            </a:extLst>
          </p:cNvPr>
          <p:cNvSpPr txBox="1"/>
          <p:nvPr/>
        </p:nvSpPr>
        <p:spPr>
          <a:xfrm>
            <a:off x="838200" y="2513997"/>
            <a:ext cx="6622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the size of the medium is finite, its boundaries are nearby.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910D0B-9AB4-58E3-AA13-1F279F93613B}"/>
              </a:ext>
            </a:extLst>
          </p:cNvPr>
          <p:cNvSpPr txBox="1"/>
          <p:nvPr/>
        </p:nvSpPr>
        <p:spPr>
          <a:xfrm>
            <a:off x="838200" y="2949276"/>
            <a:ext cx="7924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 from boundaries would make wave behave more like 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vibrations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3F3C3CC3-0AB4-7AF4-8E94-F276E3EE6A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6" t="9404" b="11511"/>
          <a:stretch>
            <a:fillRect/>
          </a:stretch>
        </p:blipFill>
        <p:spPr bwMode="auto">
          <a:xfrm>
            <a:off x="1295400" y="3962400"/>
            <a:ext cx="57150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D5099BA-EC27-D6AE-57ED-64C275B52167}"/>
              </a:ext>
            </a:extLst>
          </p:cNvPr>
          <p:cNvSpPr txBox="1"/>
          <p:nvPr/>
        </p:nvSpPr>
        <p:spPr>
          <a:xfrm>
            <a:off x="838200" y="3384555"/>
            <a:ext cx="6172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resembles a system of coupled springs!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0FE070-0ED7-3498-5044-6C7B72576ABA}"/>
              </a:ext>
            </a:extLst>
          </p:cNvPr>
          <p:cNvSpPr txBox="1"/>
          <p:nvPr/>
        </p:nvSpPr>
        <p:spPr>
          <a:xfrm>
            <a:off x="7543800" y="3384555"/>
            <a:ext cx="99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振盪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0282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F16027C-DE5A-1C59-FD1C-C7EB364CF313}"/>
              </a:ext>
            </a:extLst>
          </p:cNvPr>
          <p:cNvSpPr txBox="1"/>
          <p:nvPr/>
        </p:nvSpPr>
        <p:spPr>
          <a:xfrm>
            <a:off x="457200" y="1980139"/>
            <a:ext cx="83922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medium with finite size usually comes with Boundary Condition</a:t>
            </a:r>
            <a:r>
              <a:rPr lang="zh-TW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邊界條件</a:t>
            </a:r>
            <a:r>
              <a:rPr lang="en-US" altLang="zh-TW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such as: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CD0F59E-8461-AE2C-1B2F-C1B7B84092FF}"/>
                  </a:ext>
                </a:extLst>
              </p:cNvPr>
              <p:cNvSpPr txBox="1"/>
              <p:nvPr/>
            </p:nvSpPr>
            <p:spPr>
              <a:xfrm>
                <a:off x="2971800" y="2438400"/>
                <a:ext cx="2703974" cy="4001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  <m:r>
                            <a:rPr lang="en-US" altLang="zh-TW" sz="2000" b="0" i="1" smtClean="0">
                              <a:latin typeface="Cambria Math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  <m:r>
                            <a:rPr lang="en-US" altLang="zh-TW" sz="2000" i="1">
                              <a:latin typeface="Cambria Math"/>
                            </a:rPr>
                            <m:t>,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CD0F59E-8461-AE2C-1B2F-C1B7B84092F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800" y="2438400"/>
                <a:ext cx="2703974" cy="400110"/>
              </a:xfrm>
              <a:prstGeom prst="rect">
                <a:avLst/>
              </a:prstGeom>
              <a:blipFill>
                <a:blip r:embed="rId2"/>
                <a:stretch>
                  <a:fillRect b="-156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14" descr="C:\Users\Chia-Hung Chang\Downloads\Data\Knight\Media\Chapter21\Images\21_03Figure-P.jpg">
            <a:extLst>
              <a:ext uri="{FF2B5EF4-FFF2-40B4-BE49-F238E27FC236}">
                <a16:creationId xmlns:a16="http://schemas.microsoft.com/office/drawing/2014/main" id="{D244DAF7-2256-0937-2BB5-BCB98D3D24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23"/>
          <a:stretch>
            <a:fillRect/>
          </a:stretch>
        </p:blipFill>
        <p:spPr bwMode="auto">
          <a:xfrm>
            <a:off x="2209800" y="713601"/>
            <a:ext cx="3964652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6" descr="6 meanings of Te and TM in rectangular waveguide - DOLPH MICROWAVE">
            <a:extLst>
              <a:ext uri="{FF2B5EF4-FFF2-40B4-BE49-F238E27FC236}">
                <a16:creationId xmlns:a16="http://schemas.microsoft.com/office/drawing/2014/main" id="{11386CF4-70BB-694A-D616-443C09AFD6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5" r="8950"/>
          <a:stretch>
            <a:fillRect/>
          </a:stretch>
        </p:blipFill>
        <p:spPr bwMode="auto">
          <a:xfrm>
            <a:off x="3131508" y="3454062"/>
            <a:ext cx="2384558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71E1618-6719-2122-96B5-48F45DA7F548}"/>
                  </a:ext>
                </a:extLst>
              </p:cNvPr>
              <p:cNvSpPr txBox="1"/>
              <p:nvPr/>
            </p:nvSpPr>
            <p:spPr>
              <a:xfrm>
                <a:off x="457200" y="2927540"/>
                <a:ext cx="6000177" cy="4374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Conducting boundaries impose the same condition on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US" sz="20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en-US" sz="20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𝐸</m:t>
                        </m:r>
                      </m:e>
                    </m:acc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71E1618-6719-2122-96B5-48F45DA7F54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" y="2927540"/>
                <a:ext cx="6000177" cy="437492"/>
              </a:xfrm>
              <a:prstGeom prst="rect">
                <a:avLst/>
              </a:prstGeom>
              <a:blipFill>
                <a:blip r:embed="rId5"/>
                <a:stretch>
                  <a:fillRect l="-1057" r="-1057" b="-2571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417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9CDFC80-41F4-31CD-0DFC-1BA47CD03FE6}"/>
              </a:ext>
            </a:extLst>
          </p:cNvPr>
          <p:cNvSpPr/>
          <p:nvPr/>
        </p:nvSpPr>
        <p:spPr>
          <a:xfrm>
            <a:off x="3023413" y="5037636"/>
            <a:ext cx="3097173" cy="16164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(animation) Electric field Ex component of the TE31 mode inside an x-band hollow metal waveguide. A cross-section of the waveguide allows a view of the field inside.">
            <a:extLst>
              <a:ext uri="{FF2B5EF4-FFF2-40B4-BE49-F238E27FC236}">
                <a16:creationId xmlns:a16="http://schemas.microsoft.com/office/drawing/2014/main" id="{389B1C05-8B13-0AEB-E6C4-84F122A8C5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539" y="1384380"/>
            <a:ext cx="3096921" cy="216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86B649-94B4-C035-29EB-1052B89DFD16}"/>
              </a:ext>
            </a:extLst>
          </p:cNvPr>
          <p:cNvSpPr txBox="1"/>
          <p:nvPr/>
        </p:nvSpPr>
        <p:spPr>
          <a:xfrm>
            <a:off x="741737" y="433835"/>
            <a:ext cx="766052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3D medium, boundaries could come in different shapes.</a:t>
            </a:r>
            <a:endParaRPr lang="en-US" sz="2000" dirty="0"/>
          </a:p>
        </p:txBody>
      </p:sp>
      <p:pic>
        <p:nvPicPr>
          <p:cNvPr id="1028" name="Picture 4" descr="Waveguides | Transmission Lines | Electronics Textbook">
            <a:extLst>
              <a:ext uri="{FF2B5EF4-FFF2-40B4-BE49-F238E27FC236}">
                <a16:creationId xmlns:a16="http://schemas.microsoft.com/office/drawing/2014/main" id="{485F4E2F-0DB9-FB55-D1D2-5D1607C90E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287" y="3429000"/>
            <a:ext cx="3097173" cy="159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9051D8C-C380-90FC-3DCA-CF0ED7688A0F}"/>
              </a:ext>
            </a:extLst>
          </p:cNvPr>
          <p:cNvSpPr txBox="1"/>
          <p:nvPr/>
        </p:nvSpPr>
        <p:spPr>
          <a:xfrm>
            <a:off x="741736" y="924496"/>
            <a:ext cx="82498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could be rectangular, cylinder, sphere etc. Vibrating waves are very different.</a:t>
            </a:r>
          </a:p>
        </p:txBody>
      </p:sp>
      <p:pic>
        <p:nvPicPr>
          <p:cNvPr id="1032" name="Picture 8" descr="Rigid Rectangular Waveguide (WG00 to WG27 / WR2300 to WR10) – Global  Invacom Group">
            <a:extLst>
              <a:ext uri="{FF2B5EF4-FFF2-40B4-BE49-F238E27FC236}">
                <a16:creationId xmlns:a16="http://schemas.microsoft.com/office/drawing/2014/main" id="{D31A983F-651A-A0CF-CBB7-7E9A442A28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287" y="5023829"/>
            <a:ext cx="2446413" cy="162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6898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4" descr="fig1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206" y="765175"/>
            <a:ext cx="1822450" cy="369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15" name="Picture 5" descr="fig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7229" y="765175"/>
            <a:ext cx="2401887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16" name="Picture 7" descr="photo_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765175"/>
            <a:ext cx="2881312" cy="575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C6D48A9-C86E-5B38-5AF3-9F3D7A4E4512}"/>
              </a:ext>
            </a:extLst>
          </p:cNvPr>
          <p:cNvSpPr txBox="1"/>
          <p:nvPr/>
        </p:nvSpPr>
        <p:spPr>
          <a:xfrm>
            <a:off x="3284479" y="5410200"/>
            <a:ext cx="5402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樂器空腔內的空氣的振盪就是邊界條件下的模式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6939578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4" descr="sound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43" t="50465"/>
          <a:stretch>
            <a:fillRect/>
          </a:stretch>
        </p:blipFill>
        <p:spPr bwMode="auto">
          <a:xfrm>
            <a:off x="611188" y="1628775"/>
            <a:ext cx="3136900" cy="352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39" name="Picture 5" descr="sound0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172" b="32150"/>
          <a:stretch>
            <a:fillRect/>
          </a:stretch>
        </p:blipFill>
        <p:spPr bwMode="auto">
          <a:xfrm>
            <a:off x="3995738" y="1773238"/>
            <a:ext cx="936625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0" name="Picture 6" descr="fig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1700213"/>
            <a:ext cx="2740025" cy="424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4982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掃瞄">
            <a:extLst>
              <a:ext uri="{FF2B5EF4-FFF2-40B4-BE49-F238E27FC236}">
                <a16:creationId xmlns:a16="http://schemas.microsoft.com/office/drawing/2014/main" id="{4FCE33A1-C825-32C0-45A4-44F5363824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14" t="31929" r="30900" b="36709"/>
          <a:stretch>
            <a:fillRect/>
          </a:stretch>
        </p:blipFill>
        <p:spPr bwMode="auto">
          <a:xfrm>
            <a:off x="1334644" y="323604"/>
            <a:ext cx="1219200" cy="202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0F7494-3F3E-993B-7B9A-F5FF5906656D}"/>
              </a:ext>
            </a:extLst>
          </p:cNvPr>
          <p:cNvSpPr txBox="1"/>
          <p:nvPr/>
        </p:nvSpPr>
        <p:spPr>
          <a:xfrm>
            <a:off x="1360470" y="6374921"/>
            <a:ext cx="68723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樂器空腔內的空氣的振盪就可以是三度空間邊界條件下的模式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</a:p>
        </p:txBody>
      </p:sp>
      <p:pic>
        <p:nvPicPr>
          <p:cNvPr id="4" name="Picture 4" descr="共振">
            <a:extLst>
              <a:ext uri="{FF2B5EF4-FFF2-40B4-BE49-F238E27FC236}">
                <a16:creationId xmlns:a16="http://schemas.microsoft.com/office/drawing/2014/main" id="{F6E43FB1-0103-6113-8DEB-73B0548AAA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41" r="2905"/>
          <a:stretch>
            <a:fillRect/>
          </a:stretch>
        </p:blipFill>
        <p:spPr bwMode="auto">
          <a:xfrm>
            <a:off x="1367904" y="4191000"/>
            <a:ext cx="6408191" cy="2114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chladni patterns for whole violin">
            <a:extLst>
              <a:ext uri="{FF2B5EF4-FFF2-40B4-BE49-F238E27FC236}">
                <a16:creationId xmlns:a16="http://schemas.microsoft.com/office/drawing/2014/main" id="{FBB04773-DE07-2431-411F-17F7DD69C9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104" y="418547"/>
            <a:ext cx="3874475" cy="1831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hladni patterns for whole violin">
            <a:extLst>
              <a:ext uri="{FF2B5EF4-FFF2-40B4-BE49-F238E27FC236}">
                <a16:creationId xmlns:a16="http://schemas.microsoft.com/office/drawing/2014/main" id="{3C891A5E-9E05-C581-540F-6A95F50E47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104" y="2305541"/>
            <a:ext cx="3930650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1382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\\Mac\Dropbox\Documents\課程\Young\Chapter16\A_Images\A_Figures_and_Photos\16_00_Figure.jpg">
            <a:extLst>
              <a:ext uri="{FF2B5EF4-FFF2-40B4-BE49-F238E27FC236}">
                <a16:creationId xmlns:a16="http://schemas.microsoft.com/office/drawing/2014/main" id="{C01E5D48-ED4F-BB8B-E875-B7A6FD513E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7454" y="254503"/>
            <a:ext cx="4945566" cy="281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5FE7DDE-D2C9-514B-57FE-E33EC09F45EC}"/>
              </a:ext>
            </a:extLst>
          </p:cNvPr>
          <p:cNvSpPr txBox="1"/>
          <p:nvPr/>
        </p:nvSpPr>
        <p:spPr>
          <a:xfrm>
            <a:off x="1557454" y="3129242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廣大空間的聲音，就是無邊界的聲波傳播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3177CB-E9A5-5EA4-2A6C-C6D1A753536F}"/>
              </a:ext>
            </a:extLst>
          </p:cNvPr>
          <p:cNvSpPr txBox="1"/>
          <p:nvPr/>
        </p:nvSpPr>
        <p:spPr>
          <a:xfrm>
            <a:off x="1557454" y="6248400"/>
            <a:ext cx="617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樂器空腔內的空氣的振盪就是邊界條件下的模式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</a:p>
        </p:txBody>
      </p:sp>
      <p:pic>
        <p:nvPicPr>
          <p:cNvPr id="6" name="Picture 5" descr="fig17">
            <a:extLst>
              <a:ext uri="{FF2B5EF4-FFF2-40B4-BE49-F238E27FC236}">
                <a16:creationId xmlns:a16="http://schemas.microsoft.com/office/drawing/2014/main" id="{79EED984-FE42-084C-40A7-81AF499786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681" b="25899"/>
          <a:stretch/>
        </p:blipFill>
        <p:spPr bwMode="auto">
          <a:xfrm>
            <a:off x="1592623" y="3554834"/>
            <a:ext cx="2164602" cy="1955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fig17">
            <a:extLst>
              <a:ext uri="{FF2B5EF4-FFF2-40B4-BE49-F238E27FC236}">
                <a16:creationId xmlns:a16="http://schemas.microsoft.com/office/drawing/2014/main" id="{80251EA7-B3AC-6B54-86F9-60F021AA06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775"/>
          <a:stretch>
            <a:fillRect/>
          </a:stretch>
        </p:blipFill>
        <p:spPr bwMode="auto">
          <a:xfrm>
            <a:off x="4038611" y="3554834"/>
            <a:ext cx="1650423" cy="25144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5" descr="fig17">
            <a:extLst>
              <a:ext uri="{FF2B5EF4-FFF2-40B4-BE49-F238E27FC236}">
                <a16:creationId xmlns:a16="http://schemas.microsoft.com/office/drawing/2014/main" id="{55AB6DEC-90F5-54C7-631D-28730D0DA3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764"/>
          <a:stretch>
            <a:fillRect/>
          </a:stretch>
        </p:blipFill>
        <p:spPr bwMode="auto">
          <a:xfrm>
            <a:off x="5867400" y="3554834"/>
            <a:ext cx="1833775" cy="2515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050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9E9DF91-4C39-236C-51B8-6DAC0569F889}"/>
                  </a:ext>
                </a:extLst>
              </p:cNvPr>
              <p:cNvSpPr txBox="1"/>
              <p:nvPr/>
            </p:nvSpPr>
            <p:spPr bwMode="auto">
              <a:xfrm>
                <a:off x="545450" y="2789156"/>
                <a:ext cx="389524" cy="4001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𝑑𝑗</m:t>
                      </m:r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9E9DF91-4C39-236C-51B8-6DAC0569F8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45450" y="2789156"/>
                <a:ext cx="389524" cy="400110"/>
              </a:xfrm>
              <a:prstGeom prst="rect">
                <a:avLst/>
              </a:prstGeom>
              <a:blipFill>
                <a:blip r:embed="rId2"/>
                <a:stretch>
                  <a:fillRect l="-6250" r="-15625" b="-121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C3EFA77-3E23-E0D6-6196-BA7F545AF9A3}"/>
                  </a:ext>
                </a:extLst>
              </p:cNvPr>
              <p:cNvSpPr txBox="1"/>
              <p:nvPr/>
            </p:nvSpPr>
            <p:spPr bwMode="auto">
              <a:xfrm>
                <a:off x="4902054" y="2780725"/>
                <a:ext cx="389525" cy="4001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C3EFA77-3E23-E0D6-6196-BA7F545AF9A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902054" y="2780725"/>
                <a:ext cx="389525" cy="40011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3">
                <a:extLst>
                  <a:ext uri="{FF2B5EF4-FFF2-40B4-BE49-F238E27FC236}">
                    <a16:creationId xmlns:a16="http://schemas.microsoft.com/office/drawing/2014/main" id="{86EAACD1-2C84-24B1-14EE-11570C133721}"/>
                  </a:ext>
                </a:extLst>
              </p:cNvPr>
              <p:cNvSpPr txBox="1"/>
              <p:nvPr/>
            </p:nvSpPr>
            <p:spPr bwMode="auto">
              <a:xfrm>
                <a:off x="510726" y="4433597"/>
                <a:ext cx="1572418" cy="70987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1" i="1" smtClean="0">
                              <a:latin typeface="Cambria Math"/>
                            </a:rPr>
                            <m:t>𝑿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1" i="1" smtClean="0">
                          <a:latin typeface="Cambria Math"/>
                          <a:ea typeface="Cambria Math"/>
                        </a:rPr>
                        <m:t>𝑨</m:t>
                      </m:r>
                      <m:r>
                        <a:rPr lang="en-US" altLang="zh-TW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altLang="zh-TW" sz="2000" b="1" i="1" smtClean="0">
                          <a:latin typeface="Cambria Math"/>
                          <a:ea typeface="Cambria Math"/>
                        </a:rPr>
                        <m:t>𝑿</m:t>
                      </m:r>
                    </m:oMath>
                  </m:oMathPara>
                </a14:m>
                <a:endParaRPr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文字方塊 3">
                <a:extLst>
                  <a:ext uri="{FF2B5EF4-FFF2-40B4-BE49-F238E27FC236}">
                    <a16:creationId xmlns:a16="http://schemas.microsoft.com/office/drawing/2014/main" id="{86EAACD1-2C84-24B1-14EE-11570C13372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10726" y="4433597"/>
                <a:ext cx="1572418" cy="709874"/>
              </a:xfrm>
              <a:prstGeom prst="rect">
                <a:avLst/>
              </a:prstGeom>
              <a:blipFill>
                <a:blip r:embed="rId4"/>
                <a:stretch>
                  <a:fillRect b="-517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13">
                <a:extLst>
                  <a:ext uri="{FF2B5EF4-FFF2-40B4-BE49-F238E27FC236}">
                    <a16:creationId xmlns:a16="http://schemas.microsoft.com/office/drawing/2014/main" id="{1695884D-9A55-8CB2-DBAF-304024A859C3}"/>
                  </a:ext>
                </a:extLst>
              </p:cNvPr>
              <p:cNvSpPr txBox="1"/>
              <p:nvPr/>
            </p:nvSpPr>
            <p:spPr bwMode="auto">
              <a:xfrm>
                <a:off x="4930213" y="4428031"/>
                <a:ext cx="2829236" cy="61760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kumimoji="1"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文字方塊 13">
                <a:extLst>
                  <a:ext uri="{FF2B5EF4-FFF2-40B4-BE49-F238E27FC236}">
                    <a16:creationId xmlns:a16="http://schemas.microsoft.com/office/drawing/2014/main" id="{1695884D-9A55-8CB2-DBAF-304024A859C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930213" y="4428031"/>
                <a:ext cx="2829236" cy="617605"/>
              </a:xfrm>
              <a:prstGeom prst="rect">
                <a:avLst/>
              </a:prstGeom>
              <a:blipFill>
                <a:blip r:embed="rId5"/>
                <a:stretch>
                  <a:fillRect l="-1786" b="-14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8DE137F2-5EEA-AD3C-EAEE-B9B858B14A88}"/>
              </a:ext>
            </a:extLst>
          </p:cNvPr>
          <p:cNvSpPr txBox="1"/>
          <p:nvPr/>
        </p:nvSpPr>
        <p:spPr bwMode="auto">
          <a:xfrm>
            <a:off x="957141" y="823576"/>
            <a:ext cx="752115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2000" dirty="0" err="1">
                <a:latin typeface="Times New Roman" panose="02020603050405020304" pitchFamily="18" charset="0"/>
                <a:cs typeface="Times New Roman" pitchFamily="18" charset="0"/>
              </a:rPr>
              <a:t>對照表：</a:t>
            </a:r>
            <a:r>
              <a:rPr lang="en-US" sz="20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Wave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 system is continuous limit of coupled spring system.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CA7FD8D-6F38-902C-8E51-72A6C43DBD31}"/>
              </a:ext>
            </a:extLst>
          </p:cNvPr>
          <p:cNvSpPr txBox="1"/>
          <p:nvPr/>
        </p:nvSpPr>
        <p:spPr>
          <a:xfrm>
            <a:off x="7382969" y="3550113"/>
            <a:ext cx="1665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</a:rPr>
              <a:t>Wave function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0912460-42EF-42BD-DACF-B557DCF117E5}"/>
              </a:ext>
            </a:extLst>
          </p:cNvPr>
          <p:cNvSpPr txBox="1"/>
          <p:nvPr/>
        </p:nvSpPr>
        <p:spPr>
          <a:xfrm>
            <a:off x="4869851" y="4000972"/>
            <a:ext cx="17962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</a:rPr>
              <a:t>Wave Equation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F1B926-ACC7-07DC-2BDA-B4ADF5C1F30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309" r="9165" b="28906"/>
          <a:stretch>
            <a:fillRect/>
          </a:stretch>
        </p:blipFill>
        <p:spPr>
          <a:xfrm>
            <a:off x="313318" y="1678055"/>
            <a:ext cx="4055898" cy="99146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FBE66DD-1B44-591B-D77C-77106BDC7CA2}"/>
                  </a:ext>
                </a:extLst>
              </p:cNvPr>
              <p:cNvSpPr txBox="1"/>
              <p:nvPr/>
            </p:nvSpPr>
            <p:spPr bwMode="auto">
              <a:xfrm>
                <a:off x="4920053" y="3532031"/>
                <a:ext cx="2333394" cy="4001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𝑑𝑗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FBE66DD-1B44-591B-D77C-77106BDC7C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920053" y="3532031"/>
                <a:ext cx="2333394" cy="400110"/>
              </a:xfrm>
              <a:prstGeom prst="rect">
                <a:avLst/>
              </a:prstGeom>
              <a:blipFill>
                <a:blip r:embed="rId7"/>
                <a:stretch>
                  <a:fillRect b="-121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4245FA5B-F1DB-127C-9105-759DF5BA7079}"/>
                  </a:ext>
                </a:extLst>
              </p:cNvPr>
              <p:cNvSpPr txBox="1"/>
              <p:nvPr/>
            </p:nvSpPr>
            <p:spPr bwMode="auto">
              <a:xfrm>
                <a:off x="545450" y="3560519"/>
                <a:ext cx="823383" cy="424796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4245FA5B-F1DB-127C-9105-759DF5BA70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45450" y="3560519"/>
                <a:ext cx="823383" cy="424796"/>
              </a:xfrm>
              <a:prstGeom prst="rect">
                <a:avLst/>
              </a:prstGeom>
              <a:blipFill>
                <a:blip r:embed="rId8"/>
                <a:stretch>
                  <a:fillRect b="-882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Right Arrow 26">
            <a:extLst>
              <a:ext uri="{FF2B5EF4-FFF2-40B4-BE49-F238E27FC236}">
                <a16:creationId xmlns:a16="http://schemas.microsoft.com/office/drawing/2014/main" id="{FE809242-CCEE-DEE7-E1D0-CE2B41F5AA92}"/>
              </a:ext>
            </a:extLst>
          </p:cNvPr>
          <p:cNvSpPr/>
          <p:nvPr/>
        </p:nvSpPr>
        <p:spPr>
          <a:xfrm>
            <a:off x="3138147" y="3855667"/>
            <a:ext cx="824466" cy="349272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25FDB87-FF17-6C29-E573-1A7E5957BA08}"/>
              </a:ext>
            </a:extLst>
          </p:cNvPr>
          <p:cNvSpPr txBox="1"/>
          <p:nvPr/>
        </p:nvSpPr>
        <p:spPr>
          <a:xfrm>
            <a:off x="2552213" y="3536140"/>
            <a:ext cx="23333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 limit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B082B58-2853-C3CE-7E15-BCC2D5C92DA3}"/>
              </a:ext>
            </a:extLst>
          </p:cNvPr>
          <p:cNvSpPr txBox="1"/>
          <p:nvPr/>
        </p:nvSpPr>
        <p:spPr>
          <a:xfrm>
            <a:off x="4842747" y="5255222"/>
            <a:ext cx="4495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a 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partial differential equation PDE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D56853A8-B886-C832-1644-F4C1C212225B}"/>
                  </a:ext>
                </a:extLst>
              </p:cNvPr>
              <p:cNvSpPr txBox="1"/>
              <p:nvPr/>
            </p:nvSpPr>
            <p:spPr>
              <a:xfrm>
                <a:off x="2602544" y="3161510"/>
                <a:ext cx="1852036" cy="4001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i="1" dirty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2000" i="1" dirty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→∞,</m:t>
                      </m:r>
                      <m:r>
                        <a:rPr lang="en-US" sz="2000" b="0" i="1" dirty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𝑑</m:t>
                      </m:r>
                      <m:r>
                        <a:rPr lang="en-US" sz="2000" b="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→0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D56853A8-B886-C832-1644-F4C1C212225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2544" y="3161510"/>
                <a:ext cx="1852036" cy="400110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28E30982-4768-D16C-9FE8-C095FDE40D25}"/>
              </a:ext>
            </a:extLst>
          </p:cNvPr>
          <p:cNvSpPr txBox="1"/>
          <p:nvPr/>
        </p:nvSpPr>
        <p:spPr>
          <a:xfrm>
            <a:off x="479844" y="5666498"/>
            <a:ext cx="3974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Solutions: Sum of Oscillation Modes</a:t>
            </a:r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BFDB2053-A0D1-6DC7-295A-C379B0307607}"/>
              </a:ext>
            </a:extLst>
          </p:cNvPr>
          <p:cNvSpPr/>
          <p:nvPr/>
        </p:nvSpPr>
        <p:spPr>
          <a:xfrm>
            <a:off x="4457618" y="5705848"/>
            <a:ext cx="824466" cy="349272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3CDB55-D27D-1D49-E5D8-380E20D01889}"/>
              </a:ext>
            </a:extLst>
          </p:cNvPr>
          <p:cNvSpPr txBox="1"/>
          <p:nvPr/>
        </p:nvSpPr>
        <p:spPr>
          <a:xfrm>
            <a:off x="5334266" y="5679229"/>
            <a:ext cx="1219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</p:txBody>
      </p:sp>
      <p:pic>
        <p:nvPicPr>
          <p:cNvPr id="11" name="Picture 10" descr="Picture">
            <a:extLst>
              <a:ext uri="{FF2B5EF4-FFF2-40B4-BE49-F238E27FC236}">
                <a16:creationId xmlns:a16="http://schemas.microsoft.com/office/drawing/2014/main" id="{C72FDECF-41FF-C1BD-C51D-F870C59C430A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3661" t="62410" r="7037"/>
          <a:stretch>
            <a:fillRect/>
          </a:stretch>
        </p:blipFill>
        <p:spPr>
          <a:xfrm>
            <a:off x="4902054" y="1667169"/>
            <a:ext cx="3893440" cy="10023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70CF741-9073-6BEC-5ADF-B176D573D2B0}"/>
              </a:ext>
            </a:extLst>
          </p:cNvPr>
          <p:cNvSpPr txBox="1"/>
          <p:nvPr/>
        </p:nvSpPr>
        <p:spPr>
          <a:xfrm>
            <a:off x="1586248" y="382421"/>
            <a:ext cx="53247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Solving wave equation with boundary conditions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106AF2B-F72D-66DA-CE10-5014A8DCFB0C}"/>
                  </a:ext>
                </a:extLst>
              </p:cNvPr>
              <p:cNvSpPr txBox="1"/>
              <p:nvPr/>
            </p:nvSpPr>
            <p:spPr>
              <a:xfrm>
                <a:off x="479844" y="6105637"/>
                <a:ext cx="73914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Let’s first review Oscillation Modes for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𝑁</m:t>
                    </m:r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=3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106AF2B-F72D-66DA-CE10-5014A8DCFB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844" y="6105637"/>
                <a:ext cx="7391400" cy="400110"/>
              </a:xfrm>
              <a:prstGeom prst="rect">
                <a:avLst/>
              </a:prstGeom>
              <a:blipFill>
                <a:blip r:embed="rId11"/>
                <a:stretch>
                  <a:fillRect l="-858"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EAB8806A-56A6-2195-F04D-F28FA39B896F}"/>
              </a:ext>
            </a:extLst>
          </p:cNvPr>
          <p:cNvSpPr txBox="1"/>
          <p:nvPr/>
        </p:nvSpPr>
        <p:spPr>
          <a:xfrm>
            <a:off x="479844" y="5262044"/>
            <a:ext cx="38638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 of Ordinary Differential 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A4035C-C4AB-09B5-9A08-40391EB95BF2}"/>
              </a:ext>
            </a:extLst>
          </p:cNvPr>
          <p:cNvSpPr txBox="1"/>
          <p:nvPr/>
        </p:nvSpPr>
        <p:spPr>
          <a:xfrm>
            <a:off x="479844" y="4018341"/>
            <a:ext cx="25287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Equations of Motion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F62711-94FA-8800-7804-3DE9636021BB}"/>
              </a:ext>
            </a:extLst>
          </p:cNvPr>
          <p:cNvSpPr txBox="1"/>
          <p:nvPr/>
        </p:nvSpPr>
        <p:spPr>
          <a:xfrm>
            <a:off x="957141" y="1182165"/>
            <a:ext cx="79582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solution here also applies to electromagnetic wave in vacuum.</a:t>
            </a:r>
          </a:p>
        </p:txBody>
      </p:sp>
    </p:spTree>
    <p:extLst>
      <p:ext uri="{BB962C8B-B14F-4D97-AF65-F5344CB8AC3E}">
        <p14:creationId xmlns:p14="http://schemas.microsoft.com/office/powerpoint/2010/main" val="26586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25" grpId="0"/>
      <p:bldP spid="27" grpId="0" animBg="1"/>
      <p:bldP spid="29" grpId="0"/>
      <p:bldP spid="4" grpId="0"/>
      <p:bldP spid="7" grpId="0" animBg="1"/>
      <p:bldP spid="10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074C3B-2383-92FC-AEC0-65C308499F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4262"/>
          <a:stretch>
            <a:fillRect/>
          </a:stretch>
        </p:blipFill>
        <p:spPr>
          <a:xfrm>
            <a:off x="977961" y="786091"/>
            <a:ext cx="5867400" cy="12521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372BFC-71D8-5C0E-8E9D-00CC6453000A}"/>
              </a:ext>
            </a:extLst>
          </p:cNvPr>
          <p:cNvSpPr txBox="1"/>
          <p:nvPr/>
        </p:nvSpPr>
        <p:spPr bwMode="auto">
          <a:xfrm>
            <a:off x="381000" y="369310"/>
            <a:ext cx="83820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000" dirty="0">
                <a:latin typeface="Times New Roman" panose="02020603050405020304" pitchFamily="18" charset="0"/>
              </a:rPr>
              <a:t>The concept of 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</a:rPr>
              <a:t>Oscillation Modes </a:t>
            </a:r>
            <a:r>
              <a:rPr lang="en-US" sz="2000" dirty="0">
                <a:latin typeface="Times New Roman" panose="02020603050405020304" pitchFamily="18" charset="0"/>
              </a:rPr>
              <a:t>could be extended to more than two masses.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F877EB5-9A96-32D2-AE5D-EB657B9B0BB8}"/>
                  </a:ext>
                </a:extLst>
              </p:cNvPr>
              <p:cNvSpPr txBox="1"/>
              <p:nvPr/>
            </p:nvSpPr>
            <p:spPr>
              <a:xfrm>
                <a:off x="1048718" y="2729574"/>
                <a:ext cx="5569796" cy="70987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sz="2000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sz="200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en-US" sz="2000" i="0">
                          <a:latin typeface="Cambria Math" panose="02040503050406030204" pitchFamily="18" charset="0"/>
                        </a:rPr>
                        <m:t>=−2</m:t>
                      </m:r>
                      <m:sSubSup>
                        <m:sSubSup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+</m:t>
                      </m:r>
                      <m:sSubSup>
                        <m:sSubSup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F877EB5-9A96-32D2-AE5D-EB657B9B0BB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8718" y="2729574"/>
                <a:ext cx="5569796" cy="709874"/>
              </a:xfrm>
              <a:prstGeom prst="rect">
                <a:avLst/>
              </a:prstGeom>
              <a:blipFill>
                <a:blip r:embed="rId3"/>
                <a:stretch>
                  <a:fillRect b="-71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2F7D0112-8C32-55A1-13E6-B1BF47DE6C4F}"/>
                  </a:ext>
                </a:extLst>
              </p:cNvPr>
              <p:cNvSpPr txBox="1"/>
              <p:nvPr/>
            </p:nvSpPr>
            <p:spPr>
              <a:xfrm>
                <a:off x="1037832" y="3551975"/>
                <a:ext cx="7347858" cy="70987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sz="2000" i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en-US" sz="2000" i="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en-US" sz="2000" i="0">
                          <a:latin typeface="Cambria Math" panose="02040503050406030204" pitchFamily="18" charset="0"/>
                        </a:rPr>
                        <m:t>=−2</m:t>
                      </m:r>
                      <m:sSubSup>
                        <m:sSubSup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+</m:t>
                      </m:r>
                      <m:sSubSup>
                        <m:sSubSup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+</m:t>
                      </m:r>
                      <m:sSubSup>
                        <m:sSubSup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2F7D0112-8C32-55A1-13E6-B1BF47DE6C4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7832" y="3551975"/>
                <a:ext cx="7347858" cy="709874"/>
              </a:xfrm>
              <a:prstGeom prst="rect">
                <a:avLst/>
              </a:prstGeom>
              <a:blipFill>
                <a:blip r:embed="rId4"/>
                <a:stretch>
                  <a:fillRect b="-52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568FA226-F839-35C1-6C75-4F45931D13F1}"/>
                  </a:ext>
                </a:extLst>
              </p:cNvPr>
              <p:cNvSpPr txBox="1"/>
              <p:nvPr/>
            </p:nvSpPr>
            <p:spPr>
              <a:xfrm>
                <a:off x="1037832" y="4361511"/>
                <a:ext cx="5807529" cy="70987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sz="2000" i="0">
                          <a:latin typeface="Cambria Math" panose="02040503050406030204" pitchFamily="18" charset="0"/>
                        </a:rPr>
                        <m:t>=−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en-US" sz="2000" i="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=−2</m:t>
                      </m:r>
                      <m:sSubSup>
                        <m:sSubSup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+</m:t>
                      </m:r>
                      <m:sSubSup>
                        <m:sSubSup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568FA226-F839-35C1-6C75-4F45931D13F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7832" y="4361511"/>
                <a:ext cx="5807529" cy="709874"/>
              </a:xfrm>
              <a:prstGeom prst="rect">
                <a:avLst/>
              </a:prstGeom>
              <a:blipFill>
                <a:blip r:embed="rId5"/>
                <a:stretch>
                  <a:fillRect b="-52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A48FA7CF-CA70-777F-2715-29885A9898B0}"/>
                  </a:ext>
                </a:extLst>
              </p:cNvPr>
              <p:cNvSpPr txBox="1"/>
              <p:nvPr/>
            </p:nvSpPr>
            <p:spPr>
              <a:xfrm>
                <a:off x="1011875" y="5653705"/>
                <a:ext cx="5236526" cy="90698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=−</m:t>
                      </m:r>
                      <m:sSubSup>
                        <m:sSubSup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e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e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e>
                            </m:mr>
                          </m:m>
                        </m:e>
                      </m:d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A48FA7CF-CA70-777F-2715-29885A9898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1875" y="5653705"/>
                <a:ext cx="5236526" cy="906980"/>
              </a:xfrm>
              <a:prstGeom prst="rect">
                <a:avLst/>
              </a:prstGeom>
              <a:blipFill>
                <a:blip r:embed="rId6"/>
                <a:stretch>
                  <a:fillRect b="-411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00E51A3-2111-1682-18AD-867AD316569A}"/>
                  </a:ext>
                </a:extLst>
              </p:cNvPr>
              <p:cNvSpPr txBox="1"/>
              <p:nvPr/>
            </p:nvSpPr>
            <p:spPr>
              <a:xfrm>
                <a:off x="381000" y="5162490"/>
                <a:ext cx="85344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Define column vector </a:t>
                </a:r>
                <a14:m>
                  <m:oMath xmlns:m="http://schemas.openxmlformats.org/officeDocument/2006/math">
                    <m:r>
                      <a:rPr lang="en-US" sz="2000" b="1" i="1">
                        <a:latin typeface="Cambria Math" panose="02040503050406030204" pitchFamily="18" charset="0"/>
                      </a:rPr>
                      <m:t>𝒙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and matrix </a:t>
                </a:r>
                <a14:m>
                  <m:oMath xmlns:m="http://schemas.openxmlformats.org/officeDocument/2006/math">
                    <m:r>
                      <a:rPr lang="en-US" sz="2000" b="1" i="1">
                        <a:latin typeface="Cambria Math" panose="02040503050406030204" pitchFamily="18" charset="0"/>
                      </a:rPr>
                      <m:t>𝑨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Equations of motion is ODE of vector </a:t>
                </a:r>
                <a14:m>
                  <m:oMath xmlns:m="http://schemas.openxmlformats.org/officeDocument/2006/math">
                    <m:r>
                      <a:rPr lang="en-US" sz="2000" b="1" i="1">
                        <a:latin typeface="Cambria Math" panose="02040503050406030204" pitchFamily="18" charset="0"/>
                      </a:rPr>
                      <m:t>𝒙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</a:t>
                </a: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00E51A3-2111-1682-18AD-867AD31656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000" y="5162490"/>
                <a:ext cx="8534400" cy="400110"/>
              </a:xfrm>
              <a:prstGeom prst="rect">
                <a:avLst/>
              </a:prstGeom>
              <a:blipFill>
                <a:blip r:embed="rId7"/>
                <a:stretch>
                  <a:fillRect l="-892" t="-909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B626A980-F1AF-3D92-A230-AEF9EAEE1DD8}"/>
              </a:ext>
            </a:extLst>
          </p:cNvPr>
          <p:cNvSpPr txBox="1"/>
          <p:nvPr/>
        </p:nvSpPr>
        <p:spPr>
          <a:xfrm>
            <a:off x="381000" y="2279633"/>
            <a:ext cx="8153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Equations of motion can be written as</a:t>
            </a:r>
            <a:r>
              <a:rPr lang="zh-TW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system of ODEs: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22508A8-43F5-9B64-F3A6-BB3C9D709929}"/>
              </a:ext>
            </a:extLst>
          </p:cNvPr>
          <p:cNvCxnSpPr>
            <a:cxnSpLocks/>
          </p:cNvCxnSpPr>
          <p:nvPr/>
        </p:nvCxnSpPr>
        <p:spPr>
          <a:xfrm flipH="1" flipV="1">
            <a:off x="1962150" y="1412190"/>
            <a:ext cx="857250" cy="163581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EAE8ADF-E2BF-D836-A321-7A6E257DB4E9}"/>
              </a:ext>
            </a:extLst>
          </p:cNvPr>
          <p:cNvCxnSpPr>
            <a:cxnSpLocks/>
          </p:cNvCxnSpPr>
          <p:nvPr/>
        </p:nvCxnSpPr>
        <p:spPr>
          <a:xfrm flipH="1" flipV="1">
            <a:off x="3276600" y="1412190"/>
            <a:ext cx="723900" cy="163581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CCBCC791-49B1-9B74-100B-2368314CD08C}"/>
                  </a:ext>
                </a:extLst>
              </p:cNvPr>
              <p:cNvSpPr txBox="1"/>
              <p:nvPr/>
            </p:nvSpPr>
            <p:spPr>
              <a:xfrm>
                <a:off x="7033095" y="2511279"/>
                <a:ext cx="1136337" cy="90935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sz="2000" b="0" i="1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𝑘</m:t>
                              </m:r>
                            </m:num>
                            <m:den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𝑚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CCBCC791-49B1-9B74-100B-2368314CD08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3095" y="2511279"/>
                <a:ext cx="1136337" cy="909352"/>
              </a:xfrm>
              <a:prstGeom prst="rect">
                <a:avLst/>
              </a:prstGeom>
              <a:blipFill>
                <a:blip r:embed="rId8"/>
                <a:stretch>
                  <a:fillRect l="-1099" r="-109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0435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D542B7E-95E3-B635-C523-D48CDA67EB79}"/>
                  </a:ext>
                </a:extLst>
              </p:cNvPr>
              <p:cNvSpPr txBox="1"/>
              <p:nvPr/>
            </p:nvSpPr>
            <p:spPr bwMode="auto">
              <a:xfrm>
                <a:off x="643468" y="2698983"/>
                <a:ext cx="4215962" cy="317779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altLang="zh-TW" sz="2000" b="0" i="0" smtClean="0">
                          <a:latin typeface="Cambria Math" panose="02040503050406030204" pitchFamily="18" charset="0"/>
                        </a:rPr>
                        <m:t>Re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𝑐</m:t>
                      </m:r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∙</m:t>
                      </m:r>
                      <m:r>
                        <a:rPr lang="en-US" sz="2000" b="1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𝒂</m:t>
                      </m:r>
                      <m:r>
                        <a:rPr lang="en-US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US" altLang="zh-TW" sz="200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𝜔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𝜙</m:t>
                              </m:r>
                            </m:e>
                          </m:d>
                        </m:e>
                      </m:func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∙</m:t>
                      </m:r>
                      <m:r>
                        <a:rPr lang="en-US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𝒂</m:t>
                      </m:r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D542B7E-95E3-B635-C523-D48CDA67EB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43468" y="2698983"/>
                <a:ext cx="4215962" cy="317779"/>
              </a:xfrm>
              <a:prstGeom prst="rect">
                <a:avLst/>
              </a:prstGeom>
              <a:blipFill>
                <a:blip r:embed="rId2"/>
                <a:stretch>
                  <a:fillRect l="-300" t="-3846" r="-300" b="-3846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B8F5D49-03A1-E9AA-9812-C830F2698B5A}"/>
                  </a:ext>
                </a:extLst>
              </p:cNvPr>
              <p:cNvSpPr txBox="1"/>
              <p:nvPr/>
            </p:nvSpPr>
            <p:spPr>
              <a:xfrm>
                <a:off x="643468" y="6086710"/>
                <a:ext cx="2016990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1"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US" b="0" i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p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</m:d>
                      <m:r>
                        <a:rPr lang="en-US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b="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B8F5D49-03A1-E9AA-9812-C830F2698B5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468" y="6086710"/>
                <a:ext cx="2016990" cy="36933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AD41B6A6-2BCD-C5C5-C625-6AA4140BFCFF}"/>
                  </a:ext>
                </a:extLst>
              </p:cNvPr>
              <p:cNvSpPr txBox="1"/>
              <p:nvPr/>
            </p:nvSpPr>
            <p:spPr>
              <a:xfrm>
                <a:off x="623148" y="4021781"/>
                <a:ext cx="1981557" cy="70987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𝒙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AD41B6A6-2BCD-C5C5-C625-6AA4140BFCF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148" y="4021781"/>
                <a:ext cx="1981557" cy="709874"/>
              </a:xfrm>
              <a:prstGeom prst="rect">
                <a:avLst/>
              </a:prstGeom>
              <a:blipFill>
                <a:blip r:embed="rId4"/>
                <a:stretch>
                  <a:fillRect b="-52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31C366B3-88BD-762E-D344-00F9763650BE}"/>
              </a:ext>
            </a:extLst>
          </p:cNvPr>
          <p:cNvSpPr txBox="1"/>
          <p:nvPr/>
        </p:nvSpPr>
        <p:spPr>
          <a:xfrm>
            <a:off x="567268" y="3580630"/>
            <a:ext cx="75433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Take this form as a guess of solutions and plug it into the equation: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73F8D7D-5ADC-997D-A66A-DF6D9FD061D7}"/>
                  </a:ext>
                </a:extLst>
              </p:cNvPr>
              <p:cNvSpPr txBox="1"/>
              <p:nvPr/>
            </p:nvSpPr>
            <p:spPr>
              <a:xfrm>
                <a:off x="643468" y="5287047"/>
                <a:ext cx="4538132" cy="70987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𝒂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2000" b="0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−</m:t>
                      </m:r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𝒂</m:t>
                      </m:r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sz="2000" b="1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𝒂</m:t>
                      </m:r>
                      <m:r>
                        <a:rPr lang="en-US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73F8D7D-5ADC-997D-A66A-DF6D9FD061D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468" y="5287047"/>
                <a:ext cx="4538132" cy="709874"/>
              </a:xfrm>
              <a:prstGeom prst="rect">
                <a:avLst/>
              </a:prstGeom>
              <a:blipFill>
                <a:blip r:embed="rId5"/>
                <a:stretch>
                  <a:fillRect b="-52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304E6E2-D198-5CE0-F466-5F12DEBF0D88}"/>
                  </a:ext>
                </a:extLst>
              </p:cNvPr>
              <p:cNvSpPr txBox="1"/>
              <p:nvPr/>
            </p:nvSpPr>
            <p:spPr bwMode="auto">
              <a:xfrm>
                <a:off x="674975" y="853315"/>
                <a:ext cx="1473865" cy="317779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𝑐</m:t>
                      </m:r>
                      <m:sSup>
                        <m:s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∙</m:t>
                      </m:r>
                      <m:r>
                        <a:rPr lang="en-US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𝒂</m:t>
                      </m:r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304E6E2-D198-5CE0-F466-5F12DEBF0D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74975" y="853315"/>
                <a:ext cx="1473865" cy="317779"/>
              </a:xfrm>
              <a:prstGeom prst="rect">
                <a:avLst/>
              </a:prstGeom>
              <a:blipFill>
                <a:blip r:embed="rId6"/>
                <a:stretch>
                  <a:fillRect l="-2564" r="-170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06E41DC-13C0-0C0A-D54C-ECA06F9FF89A}"/>
                  </a:ext>
                </a:extLst>
              </p:cNvPr>
              <p:cNvSpPr txBox="1"/>
              <p:nvPr/>
            </p:nvSpPr>
            <p:spPr bwMode="auto">
              <a:xfrm>
                <a:off x="2663823" y="850802"/>
                <a:ext cx="2308709" cy="81464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𝑐</m:t>
                      </m:r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∙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06E41DC-13C0-0C0A-D54C-ECA06F9FF8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63823" y="850802"/>
                <a:ext cx="2308709" cy="814647"/>
              </a:xfrm>
              <a:prstGeom prst="rect">
                <a:avLst/>
              </a:prstGeom>
              <a:blipFill>
                <a:blip r:embed="rId7"/>
                <a:stretch>
                  <a:fillRect t="-1538" b="-615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val 27">
            <a:extLst>
              <a:ext uri="{FF2B5EF4-FFF2-40B4-BE49-F238E27FC236}">
                <a16:creationId xmlns:a16="http://schemas.microsoft.com/office/drawing/2014/main" id="{1143221F-0E9A-DFC2-4C6C-7AE64268982D}"/>
              </a:ext>
            </a:extLst>
          </p:cNvPr>
          <p:cNvSpPr/>
          <p:nvPr/>
        </p:nvSpPr>
        <p:spPr>
          <a:xfrm>
            <a:off x="1061682" y="751130"/>
            <a:ext cx="1148118" cy="55766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14FEBE4D-3ADA-7B17-8F45-2AA1209A3717}"/>
              </a:ext>
            </a:extLst>
          </p:cNvPr>
          <p:cNvCxnSpPr>
            <a:cxnSpLocks/>
            <a:stCxn id="28" idx="4"/>
          </p:cNvCxnSpPr>
          <p:nvPr/>
        </p:nvCxnSpPr>
        <p:spPr>
          <a:xfrm flipH="1">
            <a:off x="1317019" y="1308796"/>
            <a:ext cx="318722" cy="287517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83C8BF2-333D-9234-73BF-5C9E660DFF72}"/>
                  </a:ext>
                </a:extLst>
              </p:cNvPr>
              <p:cNvSpPr txBox="1"/>
              <p:nvPr/>
            </p:nvSpPr>
            <p:spPr>
              <a:xfrm>
                <a:off x="623148" y="415407"/>
                <a:ext cx="8676796" cy="4101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Assume there are </a:t>
                </a:r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mode solutions. 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Their time dependence is a factor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𝑒</m:t>
                        </m:r>
                      </m:e>
                      <m:sup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𝑖</m:t>
                        </m:r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𝜔</m:t>
                        </m:r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𝑡</m:t>
                        </m:r>
                      </m:sup>
                    </m:sSup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as SHM.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83C8BF2-333D-9234-73BF-5C9E660DFF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148" y="415407"/>
                <a:ext cx="8676796" cy="410112"/>
              </a:xfrm>
              <a:prstGeom prst="rect">
                <a:avLst/>
              </a:prstGeom>
              <a:blipFill>
                <a:blip r:embed="rId8"/>
                <a:stretch>
                  <a:fillRect l="-584" t="-3030" b="-2727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4642D0C-62E8-D39D-1070-957ADC5A1FD8}"/>
                  </a:ext>
                </a:extLst>
              </p:cNvPr>
              <p:cNvSpPr txBox="1"/>
              <p:nvPr/>
            </p:nvSpPr>
            <p:spPr bwMode="auto">
              <a:xfrm>
                <a:off x="5181600" y="2698983"/>
                <a:ext cx="3453510" cy="81464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US" altLang="zh-TW" sz="200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𝜔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𝜙</m:t>
                              </m:r>
                            </m:e>
                          </m:d>
                        </m:e>
                      </m:func>
                      <m:r>
                        <a:rPr lang="en-US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∙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4642D0C-62E8-D39D-1070-957ADC5A1FD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181600" y="2698983"/>
                <a:ext cx="3453510" cy="814647"/>
              </a:xfrm>
              <a:prstGeom prst="rect">
                <a:avLst/>
              </a:prstGeom>
              <a:blipFill>
                <a:blip r:embed="rId9"/>
                <a:stretch>
                  <a:fillRect b="-769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8BFD54EA-63EB-0A7F-133E-73D30B607965}"/>
              </a:ext>
            </a:extLst>
          </p:cNvPr>
          <p:cNvSpPr txBox="1"/>
          <p:nvPr/>
        </p:nvSpPr>
        <p:spPr>
          <a:xfrm>
            <a:off x="584160" y="2165341"/>
            <a:ext cx="8177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understand, eventually we will only keep real part of this complex form.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2F4AF8-DCD3-72F8-8D46-D1901BBBFDF0}"/>
              </a:ext>
            </a:extLst>
          </p:cNvPr>
          <p:cNvSpPr txBox="1"/>
          <p:nvPr/>
        </p:nvSpPr>
        <p:spPr>
          <a:xfrm>
            <a:off x="584160" y="4797148"/>
            <a:ext cx="8715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keep complex number form because exponentials are easier to differentiate.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A3C52F5-4CD7-5279-C002-1871AB463E99}"/>
              </a:ext>
            </a:extLst>
          </p:cNvPr>
          <p:cNvSpPr txBox="1"/>
          <p:nvPr/>
        </p:nvSpPr>
        <p:spPr>
          <a:xfrm>
            <a:off x="584160" y="1744911"/>
            <a:ext cx="86143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Since the time factor can be separated, these are called 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separable solutions.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7F3ED0-BD55-CC8F-90A9-38CACA0F4750}"/>
              </a:ext>
            </a:extLst>
          </p:cNvPr>
          <p:cNvSpPr txBox="1"/>
          <p:nvPr/>
        </p:nvSpPr>
        <p:spPr>
          <a:xfrm>
            <a:off x="5003355" y="999578"/>
            <a:ext cx="381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evolution can be isolated.</a:t>
            </a:r>
          </a:p>
        </p:txBody>
      </p:sp>
    </p:spTree>
    <p:extLst>
      <p:ext uri="{BB962C8B-B14F-4D97-AF65-F5344CB8AC3E}">
        <p14:creationId xmlns:p14="http://schemas.microsoft.com/office/powerpoint/2010/main" val="10205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3" grpId="0" animBg="1"/>
      <p:bldP spid="9" grpId="0" animBg="1"/>
      <p:bldP spid="14" grpId="0"/>
      <p:bldP spid="16" grpId="0" animBg="1"/>
      <p:bldP spid="28" grpId="0" animBg="1"/>
      <p:bldP spid="8" grpId="0" animBg="1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FD3BE-108E-9267-6245-721A4AEACF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3C19A05-7320-DB44-FF0F-0124880AC472}"/>
                  </a:ext>
                </a:extLst>
              </p:cNvPr>
              <p:cNvSpPr txBox="1"/>
              <p:nvPr/>
            </p:nvSpPr>
            <p:spPr bwMode="auto">
              <a:xfrm>
                <a:off x="2491460" y="5603892"/>
                <a:ext cx="1172372" cy="344069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e>
                      </m:rad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3C19A05-7320-DB44-FF0F-0124880AC4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491460" y="5603892"/>
                <a:ext cx="1172372" cy="344069"/>
              </a:xfrm>
              <a:prstGeom prst="rect">
                <a:avLst/>
              </a:prstGeom>
              <a:blipFill>
                <a:blip r:embed="rId2"/>
                <a:stretch>
                  <a:fillRect l="-3226" r="-1075" b="-1428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C42EA118-CF3D-EDDB-3D73-58D956D31937}"/>
                  </a:ext>
                </a:extLst>
              </p:cNvPr>
              <p:cNvSpPr txBox="1"/>
              <p:nvPr/>
            </p:nvSpPr>
            <p:spPr bwMode="auto">
              <a:xfrm>
                <a:off x="408710" y="5462765"/>
                <a:ext cx="1807931" cy="626325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C42EA118-CF3D-EDDB-3D73-58D956D319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8710" y="5462765"/>
                <a:ext cx="1807931" cy="626325"/>
              </a:xfrm>
              <a:prstGeom prst="rect">
                <a:avLst/>
              </a:prstGeom>
              <a:blipFill>
                <a:blip r:embed="rId3"/>
                <a:stretch>
                  <a:fillRect l="-1399" r="-69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B31D4DE-5632-AAA6-6795-22EDBB7D5BE0}"/>
                  </a:ext>
                </a:extLst>
              </p:cNvPr>
              <p:cNvSpPr txBox="1"/>
              <p:nvPr/>
            </p:nvSpPr>
            <p:spPr bwMode="auto">
              <a:xfrm>
                <a:off x="3938651" y="5449514"/>
                <a:ext cx="1813895" cy="626325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B31D4DE-5632-AAA6-6795-22EDBB7D5B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938651" y="5449514"/>
                <a:ext cx="1813895" cy="626325"/>
              </a:xfrm>
              <a:prstGeom prst="rect">
                <a:avLst/>
              </a:prstGeom>
              <a:blipFill>
                <a:blip r:embed="rId4"/>
                <a:stretch>
                  <a:fillRect l="-1389" r="-69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66819C3-67C6-3A4E-A541-808884E8E0B7}"/>
                  </a:ext>
                </a:extLst>
              </p:cNvPr>
              <p:cNvSpPr txBox="1"/>
              <p:nvPr/>
            </p:nvSpPr>
            <p:spPr>
              <a:xfrm>
                <a:off x="396459" y="5036104"/>
                <a:ext cx="826181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00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𝜆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has three solutions. Order and label the solutions of </a:t>
                </a:r>
                <a14:m>
                  <m:oMath xmlns:m="http://schemas.openxmlformats.org/officeDocument/2006/math">
                    <m:r>
                      <a:rPr lang="en-US" sz="200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𝜔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from small to large.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66819C3-67C6-3A4E-A541-808884E8E0B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459" y="5036104"/>
                <a:ext cx="8261819" cy="400110"/>
              </a:xfrm>
              <a:prstGeom prst="rect">
                <a:avLst/>
              </a:prstGeom>
              <a:blipFill>
                <a:blip r:embed="rId5"/>
                <a:stretch>
                  <a:fillRect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B3A8900-20EC-8FCE-21A6-9629B36C1AB2}"/>
                  </a:ext>
                </a:extLst>
              </p:cNvPr>
              <p:cNvSpPr txBox="1"/>
              <p:nvPr/>
            </p:nvSpPr>
            <p:spPr>
              <a:xfrm>
                <a:off x="418135" y="809735"/>
                <a:ext cx="2016990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1"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US" b="0" i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p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</m:d>
                      <m:r>
                        <a:rPr lang="en-US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b="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B3A8900-20EC-8FCE-21A6-9629B36C1A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135" y="809735"/>
                <a:ext cx="2016990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7DA30246-56E3-3D65-6EC1-739786750193}"/>
                  </a:ext>
                </a:extLst>
              </p:cNvPr>
              <p:cNvSpPr txBox="1"/>
              <p:nvPr/>
            </p:nvSpPr>
            <p:spPr>
              <a:xfrm>
                <a:off x="3229567" y="3144030"/>
                <a:ext cx="1281473" cy="406137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US" sz="20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sSubSup>
                        <m:sSubSup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7DA30246-56E3-3D65-6EC1-7397867501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9567" y="3144030"/>
                <a:ext cx="1281473" cy="406137"/>
              </a:xfrm>
              <a:prstGeom prst="rect">
                <a:avLst/>
              </a:prstGeom>
              <a:blipFill>
                <a:blip r:embed="rId7"/>
                <a:stretch>
                  <a:fillRect b="-30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B92BA5E-1A33-2F11-D0C6-FBCE7B989AC2}"/>
                  </a:ext>
                </a:extLst>
              </p:cNvPr>
              <p:cNvSpPr txBox="1"/>
              <p:nvPr/>
            </p:nvSpPr>
            <p:spPr>
              <a:xfrm>
                <a:off x="381000" y="1219200"/>
                <a:ext cx="8947994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We transform system of ODE into system of algebraic equations for unknown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1</m:t>
                        </m:r>
                        <m:r>
                          <a:rPr lang="en-US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 </a:t>
                </a: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B92BA5E-1A33-2F11-D0C6-FBCE7B989AC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000" y="1219200"/>
                <a:ext cx="8947994" cy="413511"/>
              </a:xfrm>
              <a:prstGeom prst="rect">
                <a:avLst/>
              </a:prstGeom>
              <a:blipFill>
                <a:blip r:embed="rId8"/>
                <a:stretch>
                  <a:fillRect l="-851" t="-9091" b="-2121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Box 18">
            <a:extLst>
              <a:ext uri="{FF2B5EF4-FFF2-40B4-BE49-F238E27FC236}">
                <a16:creationId xmlns:a16="http://schemas.microsoft.com/office/drawing/2014/main" id="{C9DCE0DB-F594-F022-8848-B2A21F692312}"/>
              </a:ext>
            </a:extLst>
          </p:cNvPr>
          <p:cNvSpPr txBox="1"/>
          <p:nvPr/>
        </p:nvSpPr>
        <p:spPr>
          <a:xfrm>
            <a:off x="386834" y="1767546"/>
            <a:ext cx="76889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has nonzero solutions only when the 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determinant equals zero.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6C6DD37F-93A9-7102-900C-986C4EFA213D}"/>
                  </a:ext>
                </a:extLst>
              </p:cNvPr>
              <p:cNvSpPr txBox="1"/>
              <p:nvPr/>
            </p:nvSpPr>
            <p:spPr>
              <a:xfrm>
                <a:off x="409288" y="2237379"/>
                <a:ext cx="1563817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begChr m:val="|"/>
                          <m:endChr m:val="|"/>
                          <m:ctrlPr>
                            <a:rPr lang="en-US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1"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US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</m:d>
                      <m:r>
                        <a:rPr lang="en-US" b="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6C6DD37F-93A9-7102-900C-986C4EFA21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288" y="2237379"/>
                <a:ext cx="1563817" cy="369332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7BFC7B6D-4863-6A5B-EBBB-1E8C1B282343}"/>
              </a:ext>
            </a:extLst>
          </p:cNvPr>
          <p:cNvSpPr txBox="1"/>
          <p:nvPr/>
        </p:nvSpPr>
        <p:spPr>
          <a:xfrm>
            <a:off x="2368523" y="2237379"/>
            <a:ext cx="47861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called characteristic equation CE.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587209DA-EF76-9ED6-B710-6F9302D74528}"/>
                  </a:ext>
                </a:extLst>
              </p:cNvPr>
              <p:cNvSpPr txBox="1"/>
              <p:nvPr/>
            </p:nvSpPr>
            <p:spPr>
              <a:xfrm>
                <a:off x="386256" y="3673448"/>
                <a:ext cx="4483071" cy="906980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−</m:t>
                      </m:r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sz="2000" b="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b="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 b="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sz="2000" b="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US" sz="2000" b="0" i="0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m:rPr>
                                    <m:sty m:val="p"/>
                                  </m:rPr>
                                  <a:rPr lang="el-GR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λ</m:t>
                                </m:r>
                              </m:e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US" sz="2000" b="0" i="0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m:rPr>
                                    <m:sty m:val="p"/>
                                  </m:rPr>
                                  <a:rPr lang="el-GR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λ</m:t>
                                </m:r>
                              </m:e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US" sz="2000" b="0" i="0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m:rPr>
                                    <m:sty m:val="p"/>
                                  </m:rPr>
                                  <a:rPr lang="el-GR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λ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587209DA-EF76-9ED6-B710-6F9302D7452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256" y="3673448"/>
                <a:ext cx="4483071" cy="906980"/>
              </a:xfrm>
              <a:prstGeom prst="rect">
                <a:avLst/>
              </a:prstGeom>
              <a:blipFill>
                <a:blip r:embed="rId10"/>
                <a:stretch>
                  <a:fillRect b="-694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628263D-A1D8-962B-9C9A-D9C306720144}"/>
                  </a:ext>
                </a:extLst>
              </p:cNvPr>
              <p:cNvSpPr txBox="1"/>
              <p:nvPr/>
            </p:nvSpPr>
            <p:spPr>
              <a:xfrm>
                <a:off x="363802" y="4652264"/>
                <a:ext cx="1852839" cy="400110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begChr m:val="|"/>
                          <m:endChr m:val="|"/>
                          <m:ctrlPr>
                            <a:rPr lang="en-US" sz="20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b="1" i="1"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US" sz="200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p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2000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</m:d>
                      <m:r>
                        <a:rPr lang="en-US" sz="2000" b="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628263D-A1D8-962B-9C9A-D9C3067201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802" y="4652264"/>
                <a:ext cx="1852839" cy="400110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2262C337-62C3-5BC7-F147-CFB657459691}"/>
                  </a:ext>
                </a:extLst>
              </p:cNvPr>
              <p:cNvSpPr txBox="1"/>
              <p:nvPr/>
            </p:nvSpPr>
            <p:spPr>
              <a:xfrm>
                <a:off x="2814563" y="4656822"/>
                <a:ext cx="5485414" cy="400110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2−</m:t>
                              </m:r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𝜆</m:t>
                              </m:r>
                            </m:e>
                          </m:d>
                        </m:e>
                        <m:sup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−2</m:t>
                      </m:r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2−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2−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e>
                      </m:d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2−4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𝜆</m:t>
                              </m:r>
                            </m:e>
                            <m:sup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2262C337-62C3-5BC7-F147-CFB6574596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4563" y="4656822"/>
                <a:ext cx="5485414" cy="400110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Right Arrow 24">
            <a:extLst>
              <a:ext uri="{FF2B5EF4-FFF2-40B4-BE49-F238E27FC236}">
                <a16:creationId xmlns:a16="http://schemas.microsoft.com/office/drawing/2014/main" id="{F729F854-FD09-5927-4180-04B0287351DB}"/>
              </a:ext>
            </a:extLst>
          </p:cNvPr>
          <p:cNvSpPr/>
          <p:nvPr/>
        </p:nvSpPr>
        <p:spPr>
          <a:xfrm>
            <a:off x="2262213" y="4709566"/>
            <a:ext cx="333405" cy="269237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7952F349-D852-5E19-257C-3B6007BC971D}"/>
                  </a:ext>
                </a:extLst>
              </p:cNvPr>
              <p:cNvSpPr txBox="1"/>
              <p:nvPr/>
            </p:nvSpPr>
            <p:spPr>
              <a:xfrm>
                <a:off x="363802" y="6092515"/>
                <a:ext cx="3821373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𝜔</m:t>
                        </m:r>
                      </m:e>
                      <m:sub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1</m:t>
                        </m:r>
                        <m:r>
                          <a:rPr lang="en-US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are eigenvalues of </a:t>
                </a:r>
                <a14:m>
                  <m:oMath xmlns:m="http://schemas.openxmlformats.org/officeDocument/2006/math">
                    <m:r>
                      <a:rPr lang="en-US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𝑨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r>
                  <a:rPr lang="en-GB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7952F349-D852-5E19-257C-3B6007BC97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802" y="6092515"/>
                <a:ext cx="3821373" cy="413511"/>
              </a:xfrm>
              <a:prstGeom prst="rect">
                <a:avLst/>
              </a:prstGeom>
              <a:blipFill>
                <a:blip r:embed="rId13"/>
                <a:stretch>
                  <a:fillRect t="-5882" b="-2058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7F4F686-44D7-E9B8-B129-2EBBB6412F23}"/>
                  </a:ext>
                </a:extLst>
              </p:cNvPr>
              <p:cNvSpPr txBox="1"/>
              <p:nvPr/>
            </p:nvSpPr>
            <p:spPr>
              <a:xfrm>
                <a:off x="363802" y="2711179"/>
                <a:ext cx="8294476" cy="4135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Only certain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’s that satisfy this CE will allow a solution for unknown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rgbClr val="FF0000"/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7F4F686-44D7-E9B8-B129-2EBBB6412F2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802" y="2711179"/>
                <a:ext cx="8294476" cy="413511"/>
              </a:xfrm>
              <a:prstGeom prst="rect">
                <a:avLst/>
              </a:prstGeom>
              <a:blipFill>
                <a:blip r:embed="rId14"/>
                <a:stretch>
                  <a:fillRect l="-765" t="-8824" b="-2058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F10D5EE-3E44-9E3A-990D-22A880BD2A4E}"/>
                  </a:ext>
                </a:extLst>
              </p:cNvPr>
              <p:cNvSpPr txBox="1"/>
              <p:nvPr/>
            </p:nvSpPr>
            <p:spPr>
              <a:xfrm>
                <a:off x="350494" y="3144015"/>
                <a:ext cx="232506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To find these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US" sz="2000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’s :</a:t>
                </a:r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F10D5EE-3E44-9E3A-990D-22A880BD2A4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494" y="3144015"/>
                <a:ext cx="2325065" cy="400110"/>
              </a:xfrm>
              <a:prstGeom prst="rect">
                <a:avLst/>
              </a:prstGeom>
              <a:blipFill>
                <a:blip r:embed="rId15"/>
                <a:stretch>
                  <a:fillRect l="-2717" t="-9375" b="-281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58929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10" grpId="0"/>
      <p:bldP spid="15" grpId="0" animBg="1"/>
      <p:bldP spid="19" grpId="0"/>
      <p:bldP spid="20" grpId="0" animBg="1"/>
      <p:bldP spid="21" grpId="0"/>
      <p:bldP spid="22" grpId="0" animBg="1"/>
      <p:bldP spid="23" grpId="0" animBg="1"/>
      <p:bldP spid="24" grpId="0" animBg="1"/>
      <p:bldP spid="25" grpId="0" animBg="1"/>
      <p:bldP spid="27" grpId="0"/>
      <p:bldP spid="3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AB7357-CBA2-97A3-76AA-A525331879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DC55837-4532-5E28-E1F7-89C7B18504E0}"/>
                  </a:ext>
                </a:extLst>
              </p:cNvPr>
              <p:cNvSpPr txBox="1"/>
              <p:nvPr/>
            </p:nvSpPr>
            <p:spPr bwMode="auto">
              <a:xfrm>
                <a:off x="562554" y="4764519"/>
                <a:ext cx="1949774" cy="811825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DC55837-4532-5E28-E1F7-89C7B18504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62554" y="4764519"/>
                <a:ext cx="1949774" cy="811825"/>
              </a:xfrm>
              <a:prstGeom prst="rect">
                <a:avLst/>
              </a:prstGeom>
              <a:blipFill>
                <a:blip r:embed="rId2"/>
                <a:stretch>
                  <a:fillRect b="-923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9A3206C4-4FAB-F3BF-443B-1E65F3098B1E}"/>
                  </a:ext>
                </a:extLst>
              </p:cNvPr>
              <p:cNvSpPr txBox="1"/>
              <p:nvPr/>
            </p:nvSpPr>
            <p:spPr bwMode="auto">
              <a:xfrm>
                <a:off x="573120" y="1466407"/>
                <a:ext cx="2935675" cy="34406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𝜆</m:t>
                      </m:r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=2,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9A3206C4-4FAB-F3BF-443B-1E65F3098B1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73120" y="1466407"/>
                <a:ext cx="2935675" cy="344069"/>
              </a:xfrm>
              <a:prstGeom prst="rect">
                <a:avLst/>
              </a:prstGeom>
              <a:blipFill>
                <a:blip r:embed="rId3"/>
                <a:stretch>
                  <a:fillRect l="-1724" b="-3571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9855B8D8-2429-60CE-1D4D-8A9BA4FC6B94}"/>
                  </a:ext>
                </a:extLst>
              </p:cNvPr>
              <p:cNvSpPr txBox="1"/>
              <p:nvPr/>
            </p:nvSpPr>
            <p:spPr>
              <a:xfrm>
                <a:off x="107695" y="1918756"/>
                <a:ext cx="8886566" cy="91249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sz="20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b="1" i="1"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US" sz="200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2</m:t>
                          </m:r>
                          <m:sSubSup>
                            <m:sSub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sz="20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  <m:sup>
                              <m:r>
                                <a:rPr lang="en-US" sz="200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lang="en-US" sz="2000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</m:d>
                      <m:r>
                        <a:rPr lang="en-US" sz="200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sz="2000">
                          <a:latin typeface="Cambria Math" panose="02040503050406030204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2−</m:t>
                                </m:r>
                                <m:r>
                                  <m:rPr>
                                    <m:sty m:val="p"/>
                                  </m:rPr>
                                  <a:rPr lang="el-GR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λ</m:t>
                                </m:r>
                              </m:e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2−</m:t>
                                </m:r>
                                <m:r>
                                  <m:rPr>
                                    <m:sty m:val="p"/>
                                  </m:rPr>
                                  <a:rPr lang="el-GR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λ</m:t>
                                </m:r>
                              </m:e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>
                                    <a:latin typeface="Cambria Math" panose="02040503050406030204" pitchFamily="18" charset="0"/>
                                  </a:rPr>
                                  <m:t>2−</m:t>
                                </m:r>
                                <m:r>
                                  <m:rPr>
                                    <m:sty m:val="p"/>
                                  </m:rPr>
                                  <a:rPr lang="el-GR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λ</m:t>
                                </m:r>
                              </m:e>
                            </m:mr>
                          </m:m>
                        </m:e>
                      </m:d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sz="200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 b="0" i="0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sz="200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sz="200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 b="0" i="0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9855B8D8-2429-60CE-1D4D-8A9BA4FC6B9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695" y="1918756"/>
                <a:ext cx="8886566" cy="912494"/>
              </a:xfrm>
              <a:prstGeom prst="rect">
                <a:avLst/>
              </a:prstGeom>
              <a:blipFill>
                <a:blip r:embed="rId4"/>
                <a:stretch>
                  <a:fillRect b="-694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67CCA63E-694D-DB12-9275-8423F431A459}"/>
                  </a:ext>
                </a:extLst>
              </p:cNvPr>
              <p:cNvSpPr txBox="1"/>
              <p:nvPr/>
            </p:nvSpPr>
            <p:spPr>
              <a:xfrm>
                <a:off x="562234" y="5576344"/>
                <a:ext cx="6455490" cy="4210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This solution is denoted as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e>
                        </m:d>
                      </m:sup>
                    </m:sSup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determined up to a constant.</a:t>
                </a:r>
              </a:p>
            </p:txBody>
          </p:sp>
        </mc:Choice>
        <mc:Fallback xmlns="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67CCA63E-694D-DB12-9275-8423F431A4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234" y="5576344"/>
                <a:ext cx="6455490" cy="421013"/>
              </a:xfrm>
              <a:prstGeom prst="rect">
                <a:avLst/>
              </a:prstGeom>
              <a:blipFill>
                <a:blip r:embed="rId5"/>
                <a:stretch>
                  <a:fillRect l="-982" t="-2941" b="-2352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AB06120-96DB-9282-4DD8-72C1EDD0E8A8}"/>
                  </a:ext>
                </a:extLst>
              </p:cNvPr>
              <p:cNvSpPr txBox="1"/>
              <p:nvPr/>
            </p:nvSpPr>
            <p:spPr>
              <a:xfrm>
                <a:off x="591675" y="3358413"/>
                <a:ext cx="1212818" cy="400110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AB06120-96DB-9282-4DD8-72C1EDD0E8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675" y="3358413"/>
                <a:ext cx="1212818" cy="400110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23FA234-B71D-7F95-BC50-9DC2E992B0B6}"/>
                  </a:ext>
                </a:extLst>
              </p:cNvPr>
              <p:cNvSpPr txBox="1"/>
              <p:nvPr/>
            </p:nvSpPr>
            <p:spPr>
              <a:xfrm>
                <a:off x="573120" y="3820365"/>
                <a:ext cx="1922724" cy="400110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23FA234-B71D-7F95-BC50-9DC2E992B0B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120" y="3820365"/>
                <a:ext cx="1922724" cy="400110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1B6D478-46C9-4483-1A18-F16C0A9E14BB}"/>
                  </a:ext>
                </a:extLst>
              </p:cNvPr>
              <p:cNvSpPr txBox="1"/>
              <p:nvPr/>
            </p:nvSpPr>
            <p:spPr>
              <a:xfrm>
                <a:off x="600215" y="4255305"/>
                <a:ext cx="1305654" cy="400110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1B6D478-46C9-4483-1A18-F16C0A9E14B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215" y="4255305"/>
                <a:ext cx="1305654" cy="40011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9D1F4183-6587-3340-E9B1-7B339A10C54D}"/>
                  </a:ext>
                </a:extLst>
              </p:cNvPr>
              <p:cNvSpPr txBox="1"/>
              <p:nvPr/>
            </p:nvSpPr>
            <p:spPr>
              <a:xfrm>
                <a:off x="526021" y="980391"/>
                <a:ext cx="2759695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First solve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9D1F4183-6587-3340-E9B1-7B339A10C54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021" y="980391"/>
                <a:ext cx="2759695" cy="413511"/>
              </a:xfrm>
              <a:prstGeom prst="rect">
                <a:avLst/>
              </a:prstGeom>
              <a:blipFill>
                <a:blip r:embed="rId9"/>
                <a:stretch>
                  <a:fillRect l="-2294" t="-9091" r="-459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FFCBE1EC-95EB-8AAE-4A76-803F0B39D136}"/>
                  </a:ext>
                </a:extLst>
              </p:cNvPr>
              <p:cNvSpPr txBox="1"/>
              <p:nvPr/>
            </p:nvSpPr>
            <p:spPr>
              <a:xfrm>
                <a:off x="562234" y="5992918"/>
                <a:ext cx="6455490" cy="4210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e>
                        </m:d>
                      </m:sup>
                    </m:sSup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called an eigenvector of </a:t>
                </a:r>
                <a14:m>
                  <m:oMath xmlns:m="http://schemas.openxmlformats.org/officeDocument/2006/math">
                    <m:r>
                      <a:rPr lang="en-US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𝑨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r>
                  <a:rPr lang="en-GB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FFCBE1EC-95EB-8AAE-4A76-803F0B39D1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234" y="5992918"/>
                <a:ext cx="6455490" cy="421013"/>
              </a:xfrm>
              <a:prstGeom prst="rect">
                <a:avLst/>
              </a:prstGeom>
              <a:blipFill>
                <a:blip r:embed="rId10"/>
                <a:stretch>
                  <a:fillRect b="-264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54564D3-B65A-515A-0164-A4BB8E180656}"/>
                  </a:ext>
                </a:extLst>
              </p:cNvPr>
              <p:cNvSpPr txBox="1"/>
              <p:nvPr/>
            </p:nvSpPr>
            <p:spPr>
              <a:xfrm>
                <a:off x="505000" y="325674"/>
                <a:ext cx="8091957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Let’s take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as an example for a more detailed study.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54564D3-B65A-515A-0164-A4BB8E18065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000" y="325674"/>
                <a:ext cx="8091957" cy="400110"/>
              </a:xfrm>
              <a:prstGeom prst="rect">
                <a:avLst/>
              </a:prstGeom>
              <a:blipFill>
                <a:blip r:embed="rId11"/>
                <a:stretch>
                  <a:fillRect l="-784"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752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2" grpId="0" animBg="1"/>
      <p:bldP spid="28" grpId="0"/>
      <p:bldP spid="6" grpId="0" animBg="1"/>
      <p:bldP spid="10" grpId="0" animBg="1"/>
      <p:bldP spid="15" grpId="0" animBg="1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F1445-AC49-ED7C-4C97-C756D26493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E832A2AB-4A0D-3B6B-5752-E71839006B36}"/>
                  </a:ext>
                </a:extLst>
              </p:cNvPr>
              <p:cNvSpPr txBox="1"/>
              <p:nvPr/>
            </p:nvSpPr>
            <p:spPr bwMode="auto">
              <a:xfrm>
                <a:off x="381000" y="1202859"/>
                <a:ext cx="4501425" cy="811825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𝑐</m:t>
                      </m:r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b="1" i="1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</m:sub>
                          </m:s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</m:m>
                        </m:e>
                      </m:d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</m:sub>
                      </m:sSub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rad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GB" sz="2000" b="1" i="1">
                                      <a:latin typeface="Cambria Math" panose="02040503050406030204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𝑡</m:t>
                              </m:r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</m:t>
                              </m:r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𝜙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E832A2AB-4A0D-3B6B-5752-E71839006B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81000" y="1202859"/>
                <a:ext cx="4501425" cy="811825"/>
              </a:xfrm>
              <a:prstGeom prst="rect">
                <a:avLst/>
              </a:prstGeom>
              <a:blipFill>
                <a:blip r:embed="rId2"/>
                <a:stretch>
                  <a:fillRect l="-563" b="-1076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Box 26">
            <a:extLst>
              <a:ext uri="{FF2B5EF4-FFF2-40B4-BE49-F238E27FC236}">
                <a16:creationId xmlns:a16="http://schemas.microsoft.com/office/drawing/2014/main" id="{EBC40D58-2665-D913-208B-9282304AE68F}"/>
              </a:ext>
            </a:extLst>
          </p:cNvPr>
          <p:cNvSpPr txBox="1"/>
          <p:nvPr/>
        </p:nvSpPr>
        <p:spPr>
          <a:xfrm>
            <a:off x="371475" y="750857"/>
            <a:ext cx="3887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eigenvector gives a solution!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B1C9AA9C-F8E1-E7AA-6CBF-48F81CCA8979}"/>
                  </a:ext>
                </a:extLst>
              </p:cNvPr>
              <p:cNvSpPr txBox="1"/>
              <p:nvPr/>
            </p:nvSpPr>
            <p:spPr>
              <a:xfrm>
                <a:off x="1979310" y="4640177"/>
                <a:ext cx="4745336" cy="4001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0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altLang="zh-TW" sz="200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=−1:0:1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B1C9AA9C-F8E1-E7AA-6CBF-48F81CCA89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310" y="4640177"/>
                <a:ext cx="4745336" cy="40011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6C2A10CD-16C0-266D-669E-C143DC64EA6F}"/>
                  </a:ext>
                </a:extLst>
              </p:cNvPr>
              <p:cNvSpPr txBox="1"/>
              <p:nvPr/>
            </p:nvSpPr>
            <p:spPr bwMode="auto">
              <a:xfrm>
                <a:off x="434442" y="4657799"/>
                <a:ext cx="1287532" cy="32868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6C2A10CD-16C0-266D-669E-C143DC64EA6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34442" y="4657799"/>
                <a:ext cx="1287532" cy="328680"/>
              </a:xfrm>
              <a:prstGeom prst="rect">
                <a:avLst/>
              </a:prstGeom>
              <a:blipFill>
                <a:blip r:embed="rId4"/>
                <a:stretch>
                  <a:fillRect l="-1961" b="-740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6A71DD5-9375-4428-DE70-3794BD289280}"/>
                  </a:ext>
                </a:extLst>
              </p:cNvPr>
              <p:cNvSpPr txBox="1"/>
              <p:nvPr/>
            </p:nvSpPr>
            <p:spPr>
              <a:xfrm>
                <a:off x="371475" y="4127637"/>
                <a:ext cx="8086726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 oscillate as SHM by the same frequency, with amplitudes </a:t>
                </a:r>
                <a14:m>
                  <m:oMath xmlns:m="http://schemas.openxmlformats.org/officeDocument/2006/math">
                    <m:r>
                      <a:rPr lang="en-US" altLang="zh-TW" sz="20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∝</m:t>
                    </m:r>
                    <m:sSub>
                      <m:sSub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6A71DD5-9375-4428-DE70-3794BD28928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475" y="4127637"/>
                <a:ext cx="8086726" cy="413511"/>
              </a:xfrm>
              <a:prstGeom prst="rect">
                <a:avLst/>
              </a:prstGeom>
              <a:blipFill>
                <a:blip r:embed="rId5"/>
                <a:stretch>
                  <a:fillRect t="-5882" b="-2058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6FA514C-DDBB-2B82-23B2-EFE7002FFE37}"/>
                  </a:ext>
                </a:extLst>
              </p:cNvPr>
              <p:cNvSpPr txBox="1"/>
              <p:nvPr/>
            </p:nvSpPr>
            <p:spPr>
              <a:xfrm>
                <a:off x="357352" y="5156938"/>
                <a:ext cx="7337958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In fact, proportion among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fixed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altLang="zh-TW" sz="200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altLang="zh-TW" sz="2000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at all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US" sz="2000" dirty="0"/>
                  <a:t>.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6FA514C-DDBB-2B82-23B2-EFE7002FFE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52" y="5156938"/>
                <a:ext cx="7337958" cy="413511"/>
              </a:xfrm>
              <a:prstGeom prst="rect">
                <a:avLst/>
              </a:prstGeom>
              <a:blipFill>
                <a:blip r:embed="rId6"/>
                <a:stretch>
                  <a:fillRect l="-865" t="-9091" b="-2121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A5F3365C-3783-3543-5292-47CACD7B0F86}"/>
                  </a:ext>
                </a:extLst>
              </p:cNvPr>
              <p:cNvSpPr txBox="1"/>
              <p:nvPr/>
            </p:nvSpPr>
            <p:spPr>
              <a:xfrm>
                <a:off x="381000" y="2602473"/>
                <a:ext cx="6629400" cy="108318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m:rPr>
                          <m:sty m:val="p"/>
                        </m:rPr>
                        <a:rPr lang="en-US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Re</m:t>
                      </m:r>
                      <m:r>
                        <a:rPr lang="en-US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</m:m>
                        </m:e>
                      </m:d>
                      <m:d>
                        <m:dPr>
                          <m:begChr m:val="["/>
                          <m:endChr m:val="]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cos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rad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GB" sz="2000" b="1" i="1">
                                      <a:latin typeface="Cambria Math" panose="02040503050406030204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sin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rad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GB" sz="2000" b="1" i="1">
                                      <a:latin typeface="Cambria Math" panose="02040503050406030204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A5F3365C-3783-3543-5292-47CACD7B0F8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000" y="2602473"/>
                <a:ext cx="6629400" cy="1083182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1F5F7286-8277-6412-4913-FFD395F2871A}"/>
              </a:ext>
            </a:extLst>
          </p:cNvPr>
          <p:cNvSpPr txBox="1"/>
          <p:nvPr/>
        </p:nvSpPr>
        <p:spPr>
          <a:xfrm>
            <a:off x="371475" y="2123498"/>
            <a:ext cx="8177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Take the real part of this complex form.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5C0058-9095-1155-6151-2AA34F83AF75}"/>
              </a:ext>
            </a:extLst>
          </p:cNvPr>
          <p:cNvSpPr txBox="1"/>
          <p:nvPr/>
        </p:nvSpPr>
        <p:spPr>
          <a:xfrm>
            <a:off x="381000" y="5638800"/>
            <a:ext cx="6629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expected since time evolution can be isolated.</a:t>
            </a:r>
          </a:p>
        </p:txBody>
      </p:sp>
    </p:spTree>
    <p:extLst>
      <p:ext uri="{BB962C8B-B14F-4D97-AF65-F5344CB8AC3E}">
        <p14:creationId xmlns:p14="http://schemas.microsoft.com/office/powerpoint/2010/main" val="2902862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17" grpId="0"/>
      <p:bldP spid="11" grpId="0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3A83CA-B7C9-3C9F-C3FD-A5A0188298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35BD8AF-57A3-B1D9-4A45-E327377244D1}"/>
              </a:ext>
            </a:extLst>
          </p:cNvPr>
          <p:cNvSpPr txBox="1"/>
          <p:nvPr/>
        </p:nvSpPr>
        <p:spPr bwMode="auto">
          <a:xfrm>
            <a:off x="414703" y="3511057"/>
            <a:ext cx="834813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This is one oscillation mode that would oscillate independently.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A97A97A6-39EE-0F8B-192A-6B9BE1900A0C}"/>
                  </a:ext>
                </a:extLst>
              </p:cNvPr>
              <p:cNvSpPr txBox="1"/>
              <p:nvPr/>
            </p:nvSpPr>
            <p:spPr bwMode="auto">
              <a:xfrm flipH="1">
                <a:off x="310164" y="1501143"/>
                <a:ext cx="8925045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itchFamily="18" charset="0"/>
                  </a:rPr>
                  <a:t>If the initial conditions start with proportion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</a:rPr>
                      <m:t>−1:0:1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itchFamily="18" charset="0"/>
                  </a:rPr>
                  <a:t>, oscillation mode will continue.</a:t>
                </a: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A97A97A6-39EE-0F8B-192A-6B9BE1900A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 flipH="1">
                <a:off x="310164" y="1501143"/>
                <a:ext cx="8925045" cy="400110"/>
              </a:xfrm>
              <a:prstGeom prst="rect">
                <a:avLst/>
              </a:prstGeom>
              <a:blipFill>
                <a:blip r:embed="rId2"/>
                <a:stretch>
                  <a:fillRect l="-710" t="-9375" b="-25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F0E03F1B-5309-7FA2-C10A-6E215B8E5CA9}"/>
                  </a:ext>
                </a:extLst>
              </p:cNvPr>
              <p:cNvSpPr txBox="1"/>
              <p:nvPr/>
            </p:nvSpPr>
            <p:spPr bwMode="auto">
              <a:xfrm>
                <a:off x="828352" y="1995284"/>
                <a:ext cx="2997231" cy="99084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F0E03F1B-5309-7FA2-C10A-6E215B8E5C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28352" y="1995284"/>
                <a:ext cx="2997231" cy="990849"/>
              </a:xfrm>
              <a:prstGeom prst="rect">
                <a:avLst/>
              </a:prstGeom>
              <a:blipFill>
                <a:blip r:embed="rId3"/>
                <a:stretch>
                  <a:fillRect l="-844" b="-25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62D21819-A03E-4CEA-7E0A-99486D8C6F03}"/>
                  </a:ext>
                </a:extLst>
              </p:cNvPr>
              <p:cNvSpPr txBox="1"/>
              <p:nvPr/>
            </p:nvSpPr>
            <p:spPr bwMode="auto">
              <a:xfrm>
                <a:off x="4318825" y="2013376"/>
                <a:ext cx="3271152" cy="99084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p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′</m:t>
                          </m:r>
                        </m:sup>
                      </m:sSup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  <m:sup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∝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62D21819-A03E-4CEA-7E0A-99486D8C6F0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318825" y="2013376"/>
                <a:ext cx="3271152" cy="990849"/>
              </a:xfrm>
              <a:prstGeom prst="rect">
                <a:avLst/>
              </a:prstGeom>
              <a:blipFill>
                <a:blip r:embed="rId4"/>
                <a:stretch>
                  <a:fillRect l="-386" b="-379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41B1AEA9-3FE5-2B04-47AC-04591F19BA1A}"/>
                  </a:ext>
                </a:extLst>
              </p:cNvPr>
              <p:cNvSpPr txBox="1"/>
              <p:nvPr/>
            </p:nvSpPr>
            <p:spPr>
              <a:xfrm>
                <a:off x="1153876" y="305838"/>
                <a:ext cx="5692307" cy="108318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</m:m>
                        </m:e>
                      </m:d>
                      <m:d>
                        <m:dPr>
                          <m:begChr m:val="["/>
                          <m:endChr m:val="]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cos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rad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GB" sz="2000" b="1" i="1">
                                      <a:latin typeface="Cambria Math" panose="02040503050406030204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sin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rad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GB" sz="2000" b="1" i="1">
                                      <a:latin typeface="Cambria Math" panose="02040503050406030204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41B1AEA9-3FE5-2B04-47AC-04591F19BA1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3876" y="305838"/>
                <a:ext cx="5692307" cy="108318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C733A74-C400-870E-01AA-4235556D5E99}"/>
                  </a:ext>
                </a:extLst>
              </p:cNvPr>
              <p:cNvSpPr txBox="1"/>
              <p:nvPr/>
            </p:nvSpPr>
            <p:spPr>
              <a:xfrm>
                <a:off x="414703" y="3062884"/>
                <a:ext cx="8287107" cy="4183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Note that constant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altLang="zh-TW" sz="2000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zh-TW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determined by initial conditions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1</m:t>
                        </m:r>
                        <m:r>
                          <a:rPr lang="en-US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,2,3</m:t>
                        </m:r>
                      </m:sub>
                    </m:sSub>
                    <m:d>
                      <m:dPr>
                        <m:ctrlP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0</m:t>
                        </m:r>
                      </m:e>
                    </m:d>
                    <m:r>
                      <a:rPr lang="en-US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,</m:t>
                    </m:r>
                    <m:sSubSup>
                      <m:sSubSupPr>
                        <m:ctrlP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SupPr>
                      <m:e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1</m:t>
                        </m:r>
                        <m:r>
                          <a:rPr lang="en-US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,2,3</m:t>
                        </m:r>
                      </m:sub>
                      <m:sup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′</m:t>
                        </m:r>
                      </m:sup>
                    </m:sSubSup>
                    <m:d>
                      <m:dPr>
                        <m:ctrlP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0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C733A74-C400-870E-01AA-4235556D5E9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703" y="3062884"/>
                <a:ext cx="8287107" cy="418384"/>
              </a:xfrm>
              <a:prstGeom prst="rect">
                <a:avLst/>
              </a:prstGeom>
              <a:blipFill>
                <a:blip r:embed="rId6"/>
                <a:stretch>
                  <a:fillRect l="-766" t="-5714" b="-171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 descr="animation for 3 masses, mode 2">
            <a:extLst>
              <a:ext uri="{FF2B5EF4-FFF2-40B4-BE49-F238E27FC236}">
                <a16:creationId xmlns:a16="http://schemas.microsoft.com/office/drawing/2014/main" id="{DEC6ECE7-3D33-858C-3666-31BCC5D2D2A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1966" y="4854700"/>
            <a:ext cx="4800600" cy="96012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56D5726-187E-0FB5-7551-915B9AA190A6}"/>
                  </a:ext>
                </a:extLst>
              </p:cNvPr>
              <p:cNvSpPr txBox="1"/>
              <p:nvPr/>
            </p:nvSpPr>
            <p:spPr bwMode="auto">
              <a:xfrm>
                <a:off x="1416205" y="4150026"/>
                <a:ext cx="2409378" cy="34406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GB" sz="2000" i="1">
                          <a:latin typeface="Cambria Math" panose="02040503050406030204" pitchFamily="18" charset="0"/>
                        </a:rPr>
                        <m:t>𝜆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=2,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56D5726-187E-0FB5-7551-915B9AA190A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416205" y="4150026"/>
                <a:ext cx="2409378" cy="344069"/>
              </a:xfrm>
              <a:prstGeom prst="rect">
                <a:avLst/>
              </a:prstGeom>
              <a:blipFill>
                <a:blip r:embed="rId8"/>
                <a:stretch>
                  <a:fillRect l="-2094" r="-524" b="-1785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F56E2D3-8194-9D00-BBF2-E5A784352283}"/>
                  </a:ext>
                </a:extLst>
              </p:cNvPr>
              <p:cNvSpPr txBox="1"/>
              <p:nvPr/>
            </p:nvSpPr>
            <p:spPr bwMode="auto">
              <a:xfrm>
                <a:off x="4478819" y="3939322"/>
                <a:ext cx="2257221" cy="81182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F56E2D3-8194-9D00-BBF2-E5A78435228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78819" y="3939322"/>
                <a:ext cx="2257221" cy="811825"/>
              </a:xfrm>
              <a:prstGeom prst="rect">
                <a:avLst/>
              </a:prstGeom>
              <a:blipFill>
                <a:blip r:embed="rId9"/>
                <a:stretch>
                  <a:fillRect l="-1117" b="-125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AD7AC692-895D-C3E5-B5B6-F252EA910400}"/>
              </a:ext>
            </a:extLst>
          </p:cNvPr>
          <p:cNvSpPr txBox="1"/>
          <p:nvPr/>
        </p:nvSpPr>
        <p:spPr>
          <a:xfrm>
            <a:off x="414703" y="5837611"/>
            <a:ext cx="7467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middle particle does not move. It is called a node</a:t>
            </a:r>
            <a:r>
              <a:rPr lang="zh-TW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節點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9DD9CA-01EB-B877-0677-94CDB0509CEF}"/>
              </a:ext>
            </a:extLst>
          </p:cNvPr>
          <p:cNvSpPr txBox="1"/>
          <p:nvPr/>
        </p:nvSpPr>
        <p:spPr>
          <a:xfrm>
            <a:off x="414703" y="6267510"/>
            <a:ext cx="7467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Treat node as a fixed point, it is like two systems of double springs. </a:t>
            </a:r>
          </a:p>
        </p:txBody>
      </p:sp>
      <p:pic>
        <p:nvPicPr>
          <p:cNvPr id="11" name="Picture 10" descr="animation of one mass with two springs">
            <a:extLst>
              <a:ext uri="{FF2B5EF4-FFF2-40B4-BE49-F238E27FC236}">
                <a16:creationId xmlns:a16="http://schemas.microsoft.com/office/drawing/2014/main" id="{5DB0B758-1C00-DB7A-20EA-BB5837AAA6C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81495" y="5017260"/>
            <a:ext cx="1905000" cy="635000"/>
          </a:xfrm>
          <a:prstGeom prst="rect">
            <a:avLst/>
          </a:prstGeom>
        </p:spPr>
      </p:pic>
      <p:pic>
        <p:nvPicPr>
          <p:cNvPr id="19" name="Picture 18" descr="animation of one mass with two springs">
            <a:extLst>
              <a:ext uri="{FF2B5EF4-FFF2-40B4-BE49-F238E27FC236}">
                <a16:creationId xmlns:a16="http://schemas.microsoft.com/office/drawing/2014/main" id="{F82D634D-B3C3-5D17-5193-EDE2EA7F2A0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6260" y="5028180"/>
            <a:ext cx="1905000" cy="635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F5D3790-06EB-5A6B-2F4A-43537288EA11}"/>
                  </a:ext>
                </a:extLst>
              </p:cNvPr>
              <p:cNvSpPr txBox="1"/>
              <p:nvPr/>
            </p:nvSpPr>
            <p:spPr>
              <a:xfrm>
                <a:off x="7343341" y="5948648"/>
                <a:ext cx="1077924" cy="90935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𝜔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𝑘</m:t>
                              </m:r>
                            </m:num>
                            <m:den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𝑚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F5D3790-06EB-5A6B-2F4A-43537288EA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3341" y="5948648"/>
                <a:ext cx="1077924" cy="909352"/>
              </a:xfrm>
              <a:prstGeom prst="rect">
                <a:avLst/>
              </a:prstGeom>
              <a:blipFill>
                <a:blip r:embed="rId11"/>
                <a:stretch>
                  <a:fillRect l="-2353" r="-470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925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  <p:bldP spid="3" grpId="0" animBg="1"/>
      <p:bldP spid="4" grpId="0" animBg="1"/>
      <p:bldP spid="5" grpId="0"/>
      <p:bldP spid="10" grpId="0"/>
      <p:bldP spid="2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nd Mode">
            <a:hlinkClick r:id="" action="ppaction://media"/>
            <a:extLst>
              <a:ext uri="{FF2B5EF4-FFF2-40B4-BE49-F238E27FC236}">
                <a16:creationId xmlns:a16="http://schemas.microsoft.com/office/drawing/2014/main" id="{B298521E-45DB-98CF-5F42-EE0519339C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1524000"/>
            <a:ext cx="7691437" cy="434913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DCE706E9-57AE-97C4-5318-8CA52317E85D}"/>
                  </a:ext>
                </a:extLst>
              </p:cNvPr>
              <p:cNvSpPr txBox="1"/>
              <p:nvPr/>
            </p:nvSpPr>
            <p:spPr bwMode="auto">
              <a:xfrm>
                <a:off x="2162622" y="739297"/>
                <a:ext cx="2409378" cy="34406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GB" sz="2000" i="1">
                          <a:latin typeface="Cambria Math" panose="02040503050406030204" pitchFamily="18" charset="0"/>
                        </a:rPr>
                        <m:t>𝜆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=2,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DCE706E9-57AE-97C4-5318-8CA52317E85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62622" y="739297"/>
                <a:ext cx="2409378" cy="344069"/>
              </a:xfrm>
              <a:prstGeom prst="rect">
                <a:avLst/>
              </a:prstGeom>
              <a:blipFill>
                <a:blip r:embed="rId5"/>
                <a:stretch>
                  <a:fillRect l="-2105" r="-526" b="-1428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3A21B07-7A20-D68C-6B0B-630FCD478D00}"/>
                  </a:ext>
                </a:extLst>
              </p:cNvPr>
              <p:cNvSpPr txBox="1"/>
              <p:nvPr/>
            </p:nvSpPr>
            <p:spPr bwMode="auto">
              <a:xfrm>
                <a:off x="4876800" y="505418"/>
                <a:ext cx="2257221" cy="81182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3A21B07-7A20-D68C-6B0B-630FCD478D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876800" y="505418"/>
                <a:ext cx="2257221" cy="811825"/>
              </a:xfrm>
              <a:prstGeom prst="rect">
                <a:avLst/>
              </a:prstGeom>
              <a:blipFill>
                <a:blip r:embed="rId6"/>
                <a:stretch>
                  <a:fillRect l="-1124" b="-1076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DA8F220A-5E5C-E68E-FC47-90E9DD80474B}"/>
              </a:ext>
            </a:extLst>
          </p:cNvPr>
          <p:cNvSpPr txBox="1"/>
          <p:nvPr/>
        </p:nvSpPr>
        <p:spPr>
          <a:xfrm>
            <a:off x="251086" y="6230440"/>
            <a:ext cx="8915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Looked individually every particle is doing a simple harmonic motion.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DC885A3E-259D-37FB-417A-D7544009F7F3}"/>
                  </a:ext>
                </a:extLst>
              </p:cNvPr>
              <p:cNvSpPr txBox="1"/>
              <p:nvPr/>
            </p:nvSpPr>
            <p:spPr>
              <a:xfrm>
                <a:off x="251086" y="5873133"/>
                <a:ext cx="8839200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 oscillate by the same </a:t>
                </a:r>
                <a14:m>
                  <m:oMath xmlns:m="http://schemas.openxmlformats.org/officeDocument/2006/math">
                    <m:r>
                      <a:rPr lang="en-US" sz="20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, with amplitudes </a:t>
                </a:r>
                <a14:m>
                  <m:oMath xmlns:m="http://schemas.openxmlformats.org/officeDocument/2006/math">
                    <m:r>
                      <a:rPr lang="en-US" altLang="zh-TW" sz="20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∝</m:t>
                    </m:r>
                    <m:sSub>
                      <m:sSub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DC885A3E-259D-37FB-417A-D7544009F7F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086" y="5873133"/>
                <a:ext cx="8839200" cy="413511"/>
              </a:xfrm>
              <a:prstGeom prst="rect">
                <a:avLst/>
              </a:prstGeom>
              <a:blipFill>
                <a:blip r:embed="rId7"/>
                <a:stretch>
                  <a:fillRect t="-909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5032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A2CA7D-F3DC-C3E2-A1F0-4B58130267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6940E4F-75BE-BB94-C125-70545155A03D}"/>
              </a:ext>
            </a:extLst>
          </p:cNvPr>
          <p:cNvSpPr/>
          <p:nvPr/>
        </p:nvSpPr>
        <p:spPr>
          <a:xfrm>
            <a:off x="3015027" y="3301567"/>
            <a:ext cx="3124200" cy="26119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>
              <a:latin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693F8D-D738-D36A-0155-4FF8C55FA8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5027" y="3485657"/>
            <a:ext cx="2985659" cy="2408322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578E47E-7469-EA3B-3459-59EA3E052FD2}"/>
              </a:ext>
            </a:extLst>
          </p:cNvPr>
          <p:cNvCxnSpPr/>
          <p:nvPr/>
        </p:nvCxnSpPr>
        <p:spPr>
          <a:xfrm>
            <a:off x="4023140" y="4204967"/>
            <a:ext cx="0" cy="720080"/>
          </a:xfrm>
          <a:prstGeom prst="straightConnector1">
            <a:avLst/>
          </a:prstGeom>
          <a:ln w="12700">
            <a:solidFill>
              <a:srgbClr val="FF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A97BB94-D2DE-D027-F84A-3D66E45B7AC1}"/>
              </a:ext>
            </a:extLst>
          </p:cNvPr>
          <p:cNvCxnSpPr/>
          <p:nvPr/>
        </p:nvCxnSpPr>
        <p:spPr>
          <a:xfrm>
            <a:off x="5247276" y="4204967"/>
            <a:ext cx="0" cy="72008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B350ACAB-F721-F0CB-5CB8-85DFE5E4C35D}"/>
                  </a:ext>
                </a:extLst>
              </p:cNvPr>
              <p:cNvSpPr txBox="1"/>
              <p:nvPr/>
            </p:nvSpPr>
            <p:spPr>
              <a:xfrm>
                <a:off x="2072733" y="1071908"/>
                <a:ext cx="4745336" cy="4001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0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altLang="zh-TW" sz="200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=−1:0:1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B350ACAB-F721-F0CB-5CB8-85DFE5E4C35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2733" y="1071908"/>
                <a:ext cx="4745336" cy="40011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2D5A9F78-E894-00BA-2D0C-60C022E399A0}"/>
                  </a:ext>
                </a:extLst>
              </p:cNvPr>
              <p:cNvSpPr txBox="1"/>
              <p:nvPr/>
            </p:nvSpPr>
            <p:spPr>
              <a:xfrm>
                <a:off x="3556950" y="4689818"/>
                <a:ext cx="457200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2D5A9F78-E894-00BA-2D0C-60C022E399A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6950" y="4689818"/>
                <a:ext cx="457200" cy="40011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B196E0B6-4EDE-8CCA-0686-8FE95D6365CF}"/>
                  </a:ext>
                </a:extLst>
              </p:cNvPr>
              <p:cNvSpPr txBox="1"/>
              <p:nvPr/>
            </p:nvSpPr>
            <p:spPr>
              <a:xfrm>
                <a:off x="4802547" y="3928256"/>
                <a:ext cx="457200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B196E0B6-4EDE-8CCA-0686-8FE95D6365C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2547" y="3928256"/>
                <a:ext cx="457200" cy="40011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7DC45513-5709-8221-1A4B-797E45B436D1}"/>
                  </a:ext>
                </a:extLst>
              </p:cNvPr>
              <p:cNvSpPr txBox="1"/>
              <p:nvPr/>
            </p:nvSpPr>
            <p:spPr>
              <a:xfrm>
                <a:off x="4454779" y="4533173"/>
                <a:ext cx="313790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7DC45513-5709-8221-1A4B-797E45B436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4779" y="4533173"/>
                <a:ext cx="313790" cy="400110"/>
              </a:xfrm>
              <a:prstGeom prst="rect">
                <a:avLst/>
              </a:prstGeom>
              <a:blipFill>
                <a:blip r:embed="rId6"/>
                <a:stretch>
                  <a:fillRect r="-2692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9ABEB6C7-569B-A378-DF42-E7AA131FF7B8}"/>
                  </a:ext>
                </a:extLst>
              </p:cNvPr>
              <p:cNvSpPr txBox="1"/>
              <p:nvPr/>
            </p:nvSpPr>
            <p:spPr>
              <a:xfrm>
                <a:off x="457200" y="1981200"/>
                <a:ext cx="84582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We can draw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altLang="zh-TW" sz="200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altLang="zh-TW" sz="2000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versus original locations of blocks to represent the mode.</a:t>
                </a: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9ABEB6C7-569B-A378-DF42-E7AA131FF7B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" y="1981200"/>
                <a:ext cx="8458200" cy="400110"/>
              </a:xfrm>
              <a:prstGeom prst="rect">
                <a:avLst/>
              </a:prstGeom>
              <a:blipFill>
                <a:blip r:embed="rId7"/>
                <a:stretch>
                  <a:fillRect l="-750" t="-9375" r="-150" b="-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FEB2BB06-A0CE-2C83-5CB1-497EC0C6EE06}"/>
              </a:ext>
            </a:extLst>
          </p:cNvPr>
          <p:cNvSpPr txBox="1"/>
          <p:nvPr/>
        </p:nvSpPr>
        <p:spPr>
          <a:xfrm>
            <a:off x="500840" y="2418561"/>
            <a:ext cx="56057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 arrows indicate the SHM of individual blocks.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17DF436-7DFD-386B-6F6D-824BF6CE70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15023" y="2960060"/>
            <a:ext cx="3124200" cy="77767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1E33365-D09E-B538-F717-A6A10BAE4BAB}"/>
                  </a:ext>
                </a:extLst>
              </p:cNvPr>
              <p:cNvSpPr txBox="1"/>
              <p:nvPr/>
            </p:nvSpPr>
            <p:spPr>
              <a:xfrm>
                <a:off x="6960525" y="1108708"/>
                <a:ext cx="115942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at all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US" sz="2000" dirty="0"/>
                  <a:t>.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1E33365-D09E-B538-F717-A6A10BAE4B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0525" y="1108708"/>
                <a:ext cx="1159420" cy="400110"/>
              </a:xfrm>
              <a:prstGeom prst="rect">
                <a:avLst/>
              </a:prstGeom>
              <a:blipFill>
                <a:blip r:embed="rId9"/>
                <a:stretch>
                  <a:fillRect l="-6522" t="-909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7CDF4466-E8D4-B721-2042-62E23B7F5ADE}"/>
                  </a:ext>
                </a:extLst>
              </p:cNvPr>
              <p:cNvSpPr txBox="1"/>
              <p:nvPr/>
            </p:nvSpPr>
            <p:spPr>
              <a:xfrm>
                <a:off x="5470129" y="5485488"/>
                <a:ext cx="530557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>
                      <m:r>
                        <a:rPr lang="en-US" sz="1600" i="1" dirty="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𝑥</m:t>
                      </m:r>
                    </m:oMath>
                  </m:oMathPara>
                </a14:m>
                <a:endParaRPr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7CDF4466-E8D4-B721-2042-62E23B7F5A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0129" y="5485488"/>
                <a:ext cx="530557" cy="338554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CEDB399-66FA-EDA9-E27F-E89E3737D7B9}"/>
              </a:ext>
            </a:extLst>
          </p:cNvPr>
          <p:cNvCxnSpPr>
            <a:cxnSpLocks/>
          </p:cNvCxnSpPr>
          <p:nvPr/>
        </p:nvCxnSpPr>
        <p:spPr>
          <a:xfrm>
            <a:off x="5735407" y="5561688"/>
            <a:ext cx="265278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D0E09DE8-CE24-2984-D7B9-590301597271}"/>
              </a:ext>
            </a:extLst>
          </p:cNvPr>
          <p:cNvCxnSpPr>
            <a:cxnSpLocks/>
          </p:cNvCxnSpPr>
          <p:nvPr/>
        </p:nvCxnSpPr>
        <p:spPr>
          <a:xfrm flipV="1">
            <a:off x="3184129" y="3867510"/>
            <a:ext cx="0" cy="38100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EEB077F9-0F6F-6740-12B0-1D5025880C66}"/>
                  </a:ext>
                </a:extLst>
              </p:cNvPr>
              <p:cNvSpPr txBox="1"/>
              <p:nvPr/>
            </p:nvSpPr>
            <p:spPr>
              <a:xfrm>
                <a:off x="2918850" y="4209013"/>
                <a:ext cx="530557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>
                      <m:r>
                        <a:rPr lang="en-US" sz="160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∆</m:t>
                      </m:r>
                      <m:r>
                        <a:rPr lang="en-US" sz="1600" i="1" dirty="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𝑥</m:t>
                      </m:r>
                    </m:oMath>
                  </m:oMathPara>
                </a14:m>
                <a:endParaRPr/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EEB077F9-0F6F-6740-12B0-1D5025880C6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8850" y="4209013"/>
                <a:ext cx="530557" cy="338554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Right Arrow 2">
            <a:extLst>
              <a:ext uri="{FF2B5EF4-FFF2-40B4-BE49-F238E27FC236}">
                <a16:creationId xmlns:a16="http://schemas.microsoft.com/office/drawing/2014/main" id="{91691DBC-DCE6-4540-301F-4D0D0544CBDC}"/>
              </a:ext>
            </a:extLst>
          </p:cNvPr>
          <p:cNvSpPr/>
          <p:nvPr/>
        </p:nvSpPr>
        <p:spPr>
          <a:xfrm>
            <a:off x="5259747" y="2848392"/>
            <a:ext cx="415327" cy="248059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7E4F7C16-1FF3-DC08-C477-291A6F97DC73}"/>
              </a:ext>
            </a:extLst>
          </p:cNvPr>
          <p:cNvSpPr/>
          <p:nvPr/>
        </p:nvSpPr>
        <p:spPr>
          <a:xfrm flipH="1">
            <a:off x="3556950" y="2840442"/>
            <a:ext cx="422334" cy="248059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E03D5B7-A6F4-78A9-465E-5C6679955EE8}"/>
                  </a:ext>
                </a:extLst>
              </p:cNvPr>
              <p:cNvSpPr txBox="1"/>
              <p:nvPr/>
            </p:nvSpPr>
            <p:spPr>
              <a:xfrm>
                <a:off x="500840" y="1545775"/>
                <a:ext cx="7337958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Therefore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altLang="zh-TW" sz="200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altLang="zh-TW" sz="2000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a good illustrations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  <a:endParaRPr lang="en-US" sz="20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E03D5B7-A6F4-78A9-465E-5C6679955EE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840" y="1545775"/>
                <a:ext cx="7337958" cy="413511"/>
              </a:xfrm>
              <a:prstGeom prst="rect">
                <a:avLst/>
              </a:prstGeom>
              <a:blipFill>
                <a:blip r:embed="rId12"/>
                <a:stretch>
                  <a:fillRect l="-864" t="-5882" b="-2058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2926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36" grpId="0"/>
      <p:bldP spid="37" grpId="0"/>
      <p:bldP spid="38" grpId="0"/>
      <p:bldP spid="2" grpId="0"/>
      <p:bldP spid="4" grpId="0"/>
      <p:bldP spid="23" grpId="0"/>
      <p:bldP spid="30" grpId="0"/>
      <p:bldP spid="3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68DF09-8C35-BC80-19BB-56A1E6E46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A863F77B-E839-FB8C-5343-2CA8499C950F}"/>
              </a:ext>
            </a:extLst>
          </p:cNvPr>
          <p:cNvSpPr/>
          <p:nvPr/>
        </p:nvSpPr>
        <p:spPr>
          <a:xfrm>
            <a:off x="4306322" y="1152515"/>
            <a:ext cx="4569107" cy="30264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04A31FD-C2AB-EB3F-9E5F-986600A24383}"/>
              </a:ext>
            </a:extLst>
          </p:cNvPr>
          <p:cNvSpPr/>
          <p:nvPr/>
        </p:nvSpPr>
        <p:spPr>
          <a:xfrm>
            <a:off x="4917357" y="1493889"/>
            <a:ext cx="184730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3E2737-5CF3-9356-1C11-E549E553A2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365" t="51206" r="28465" b="28703"/>
          <a:stretch>
            <a:fillRect/>
          </a:stretch>
        </p:blipFill>
        <p:spPr>
          <a:xfrm>
            <a:off x="4367225" y="1282111"/>
            <a:ext cx="1536930" cy="72973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904D8B3-1097-EEB0-EBC3-4D1F1D3A6F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4445"/>
          <a:stretch>
            <a:fillRect/>
          </a:stretch>
        </p:blipFill>
        <p:spPr>
          <a:xfrm>
            <a:off x="5563062" y="1794186"/>
            <a:ext cx="3312368" cy="2133205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11F10E1-9E22-013F-9606-21CE35181F08}"/>
              </a:ext>
            </a:extLst>
          </p:cNvPr>
          <p:cNvCxnSpPr>
            <a:cxnSpLocks/>
          </p:cNvCxnSpPr>
          <p:nvPr/>
        </p:nvCxnSpPr>
        <p:spPr>
          <a:xfrm>
            <a:off x="6617716" y="2514266"/>
            <a:ext cx="0" cy="73598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CA4275A-8CFF-EC54-9F4C-57C24CCD0068}"/>
              </a:ext>
            </a:extLst>
          </p:cNvPr>
          <p:cNvCxnSpPr>
            <a:cxnSpLocks/>
          </p:cNvCxnSpPr>
          <p:nvPr/>
        </p:nvCxnSpPr>
        <p:spPr>
          <a:xfrm>
            <a:off x="7336704" y="2370250"/>
            <a:ext cx="0" cy="1008112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21ACD86-6E60-7800-EA74-0DAC7F2318B5}"/>
              </a:ext>
            </a:extLst>
          </p:cNvPr>
          <p:cNvCxnSpPr>
            <a:cxnSpLocks/>
          </p:cNvCxnSpPr>
          <p:nvPr/>
        </p:nvCxnSpPr>
        <p:spPr>
          <a:xfrm>
            <a:off x="8011334" y="2514266"/>
            <a:ext cx="0" cy="73598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09C5EE9-5400-8658-F4B2-8EEE3D4D1B56}"/>
                  </a:ext>
                </a:extLst>
              </p:cNvPr>
              <p:cNvSpPr txBox="1"/>
              <p:nvPr/>
            </p:nvSpPr>
            <p:spPr bwMode="auto">
              <a:xfrm>
                <a:off x="542586" y="2260255"/>
                <a:ext cx="1524142" cy="8424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~</m:t>
                      </m:r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09C5EE9-5400-8658-F4B2-8EEE3D4D1B5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42586" y="2260255"/>
                <a:ext cx="1524142" cy="842410"/>
              </a:xfrm>
              <a:prstGeom prst="rect">
                <a:avLst/>
              </a:prstGeom>
              <a:blipFill>
                <a:blip r:embed="rId4"/>
                <a:stretch>
                  <a:fillRect t="-2985" b="-895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4C762498-E2F7-8586-A216-A6EB992160C2}"/>
                  </a:ext>
                </a:extLst>
              </p:cNvPr>
              <p:cNvSpPr txBox="1"/>
              <p:nvPr/>
            </p:nvSpPr>
            <p:spPr bwMode="auto">
              <a:xfrm>
                <a:off x="573377" y="420576"/>
                <a:ext cx="3732945" cy="62632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GB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=2−</m:t>
                      </m:r>
                      <m:rad>
                        <m:radPr>
                          <m:degHide m:val="on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r>
                        <a:rPr lang="en-GB" sz="2000" i="1">
                          <a:latin typeface="Cambria Math" panose="02040503050406030204" pitchFamily="18" charset="0"/>
                        </a:rPr>
                        <m:t>,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2−</m:t>
                          </m:r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r>
                        <m:rPr>
                          <m:nor/>
                        </m:rPr>
                        <a:rPr lang="en-GB" sz="2000" i="0"/>
                        <m:t>:</m:t>
                      </m:r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4C762498-E2F7-8586-A216-A6EB992160C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73377" y="420576"/>
                <a:ext cx="3732945" cy="626325"/>
              </a:xfrm>
              <a:prstGeom prst="rect">
                <a:avLst/>
              </a:prstGeom>
              <a:blipFill>
                <a:blip r:embed="rId5"/>
                <a:stretch>
                  <a:fillRect l="-1361" r="-68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0E60D3C-0373-E5DC-8F37-1D5013746839}"/>
                  </a:ext>
                </a:extLst>
              </p:cNvPr>
              <p:cNvSpPr txBox="1"/>
              <p:nvPr/>
            </p:nvSpPr>
            <p:spPr>
              <a:xfrm>
                <a:off x="536330" y="3959863"/>
                <a:ext cx="8056378" cy="108318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m:rPr>
                          <m:sty m:val="p"/>
                        </m:rPr>
                        <a:rPr lang="en-US" altLang="zh-TW" sz="2000" b="0" i="0" smtClean="0">
                          <a:latin typeface="Cambria Math" panose="02040503050406030204" pitchFamily="18" charset="0"/>
                        </a:rPr>
                        <m:t>Re</m:t>
                      </m:r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d>
                        <m:dPr>
                          <m:begChr m:val="["/>
                          <m:endChr m:val="]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cos</m:t>
                          </m:r>
                          <m:d>
                            <m:d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2−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</m:rad>
                                </m:e>
                              </m:rad>
                              <m:sSub>
                                <m:sSub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US" sz="2000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sin</m:t>
                          </m:r>
                          <m:d>
                            <m:d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2−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</m:rad>
                                </m:e>
                              </m:rad>
                              <m:sSub>
                                <m:sSub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US" sz="2000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0E60D3C-0373-E5DC-8F37-1D50137468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330" y="3959863"/>
                <a:ext cx="8056378" cy="108318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B2AF23A7-3D5B-045E-C00F-6016B9CD21B6}"/>
                  </a:ext>
                </a:extLst>
              </p:cNvPr>
              <p:cNvSpPr txBox="1"/>
              <p:nvPr/>
            </p:nvSpPr>
            <p:spPr>
              <a:xfrm>
                <a:off x="6620072" y="2120209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B2AF23A7-3D5B-045E-C00F-6016B9CD21B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0072" y="2120209"/>
                <a:ext cx="457200" cy="369332"/>
              </a:xfrm>
              <a:prstGeom prst="rect">
                <a:avLst/>
              </a:prstGeom>
              <a:blipFill>
                <a:blip r:embed="rId7"/>
                <a:stretch>
                  <a:fillRect b="-344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5725DE4-419B-0704-5E84-B388DE77EC0D}"/>
                  </a:ext>
                </a:extLst>
              </p:cNvPr>
              <p:cNvSpPr txBox="1"/>
              <p:nvPr/>
            </p:nvSpPr>
            <p:spPr>
              <a:xfrm>
                <a:off x="7998597" y="2052253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5725DE4-419B-0704-5E84-B388DE77EC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98597" y="2052253"/>
                <a:ext cx="457200" cy="369332"/>
              </a:xfrm>
              <a:prstGeom prst="rect">
                <a:avLst/>
              </a:prstGeom>
              <a:blipFill>
                <a:blip r:embed="rId8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FF7E4BD-8085-0291-FA7F-F533EDCEF661}"/>
                  </a:ext>
                </a:extLst>
              </p:cNvPr>
              <p:cNvSpPr txBox="1"/>
              <p:nvPr/>
            </p:nvSpPr>
            <p:spPr>
              <a:xfrm>
                <a:off x="7374491" y="1963564"/>
                <a:ext cx="307195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FF7E4BD-8085-0291-FA7F-F533EDCEF6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4491" y="1963564"/>
                <a:ext cx="307195" cy="369332"/>
              </a:xfrm>
              <a:prstGeom prst="rect">
                <a:avLst/>
              </a:prstGeom>
              <a:blipFill>
                <a:blip r:embed="rId9"/>
                <a:stretch>
                  <a:fillRect r="-20000"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C6CD9B0-8C14-E266-44C2-2FE6172C0DA4}"/>
                  </a:ext>
                </a:extLst>
              </p:cNvPr>
              <p:cNvSpPr txBox="1"/>
              <p:nvPr/>
            </p:nvSpPr>
            <p:spPr bwMode="auto">
              <a:xfrm>
                <a:off x="536626" y="3130429"/>
                <a:ext cx="5277214" cy="811825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sSup>
                        <m:s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ad>
                            <m:radPr>
                              <m:degHide m:val="on"/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2−</m:t>
                              </m:r>
                              <m:rad>
                                <m:radPr>
                                  <m:degHide m:val="on"/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e>
                              </m:rad>
                            </m:e>
                          </m:rad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b="1" i="1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</m:sub>
                          </m:s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</m:m>
                        </m:e>
                      </m:d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</m:sub>
                      </m:sSub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d>
                            <m:d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2−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</m:rad>
                                </m:e>
                              </m:rad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GB" sz="2000" b="1" i="1">
                                      <a:latin typeface="Cambria Math" panose="02040503050406030204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𝑡</m:t>
                              </m:r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</m:t>
                              </m:r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𝜙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C6CD9B0-8C14-E266-44C2-2FE6172C0D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36626" y="3130429"/>
                <a:ext cx="5277214" cy="811825"/>
              </a:xfrm>
              <a:prstGeom prst="rect">
                <a:avLst/>
              </a:prstGeom>
              <a:blipFill>
                <a:blip r:embed="rId10"/>
                <a:stretch>
                  <a:fillRect l="-240" b="-1076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2E3C6B91-837D-6048-62C9-8FEBDF73CDFC}"/>
                  </a:ext>
                </a:extLst>
              </p:cNvPr>
              <p:cNvSpPr txBox="1"/>
              <p:nvPr/>
            </p:nvSpPr>
            <p:spPr>
              <a:xfrm>
                <a:off x="554567" y="5526297"/>
                <a:ext cx="4569106" cy="43640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0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altLang="zh-TW" sz="200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=1: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e>
                      </m:ra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:1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2E3C6B91-837D-6048-62C9-8FEBDF73CDF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567" y="5526297"/>
                <a:ext cx="4569106" cy="436402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954394CC-A75D-FEF2-8C7D-6A37254B6490}"/>
                  </a:ext>
                </a:extLst>
              </p:cNvPr>
              <p:cNvSpPr txBox="1"/>
              <p:nvPr/>
            </p:nvSpPr>
            <p:spPr bwMode="auto">
              <a:xfrm>
                <a:off x="551239" y="5133736"/>
                <a:ext cx="1287532" cy="32868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954394CC-A75D-FEF2-8C7D-6A37254B64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51239" y="5133736"/>
                <a:ext cx="1287532" cy="328680"/>
              </a:xfrm>
              <a:prstGeom prst="rect">
                <a:avLst/>
              </a:prstGeom>
              <a:blipFill>
                <a:blip r:embed="rId12"/>
                <a:stretch>
                  <a:fillRect l="-1961" b="-370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FA2F7A54-A461-8FAB-C9D5-0DE93CA9C497}"/>
                  </a:ext>
                </a:extLst>
              </p:cNvPr>
              <p:cNvSpPr txBox="1"/>
              <p:nvPr/>
            </p:nvSpPr>
            <p:spPr>
              <a:xfrm>
                <a:off x="539977" y="1097139"/>
                <a:ext cx="3159810" cy="1084015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  <m:e>
                                <m:r>
                                  <a:rPr lang="en-US" sz="200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  <m:e>
                                <m:r>
                                  <a:rPr lang="en-US" sz="200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sz="200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</m:m>
                        </m:e>
                      </m:d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i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i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i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sz="200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FA2F7A54-A461-8FAB-C9D5-0DE93CA9C49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977" y="1097139"/>
                <a:ext cx="3159810" cy="1084015"/>
              </a:xfrm>
              <a:prstGeom prst="rect">
                <a:avLst/>
              </a:prstGeom>
              <a:blipFill>
                <a:blip r:embed="rId13"/>
                <a:stretch>
                  <a:fillRect b="-232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BDBC547E-6EC6-3182-BAE5-915AFEE0B752}"/>
                  </a:ext>
                </a:extLst>
              </p:cNvPr>
              <p:cNvSpPr txBox="1"/>
              <p:nvPr/>
            </p:nvSpPr>
            <p:spPr>
              <a:xfrm>
                <a:off x="515990" y="5958446"/>
                <a:ext cx="6834410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 oscillate as SHM by same </a:t>
                </a:r>
                <a14:m>
                  <m:oMath xmlns:m="http://schemas.openxmlformats.org/officeDocument/2006/math">
                    <m:r>
                      <a:rPr lang="en-US" sz="20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, with amplitudes </a:t>
                </a:r>
                <a14:m>
                  <m:oMath xmlns:m="http://schemas.openxmlformats.org/officeDocument/2006/math">
                    <m:r>
                      <a:rPr lang="en-US" altLang="zh-TW" sz="20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∝</m:t>
                    </m:r>
                    <m:sSub>
                      <m:sSub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BDBC547E-6EC6-3182-BAE5-915AFEE0B75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990" y="5958446"/>
                <a:ext cx="6834410" cy="413511"/>
              </a:xfrm>
              <a:prstGeom prst="rect">
                <a:avLst/>
              </a:prstGeom>
              <a:blipFill>
                <a:blip r:embed="rId14"/>
                <a:stretch>
                  <a:fillRect t="-5882" b="-2058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" name="Picture 16">
            <a:extLst>
              <a:ext uri="{FF2B5EF4-FFF2-40B4-BE49-F238E27FC236}">
                <a16:creationId xmlns:a16="http://schemas.microsoft.com/office/drawing/2014/main" id="{1A1A9F0D-5EB5-2268-0809-89DB5BA93E3A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751230" y="1172100"/>
            <a:ext cx="3124200" cy="77767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A858EA4C-19C5-B3A5-8510-CFE976A0DC5B}"/>
                  </a:ext>
                </a:extLst>
              </p:cNvPr>
              <p:cNvSpPr txBox="1"/>
              <p:nvPr/>
            </p:nvSpPr>
            <p:spPr>
              <a:xfrm>
                <a:off x="8028116" y="3862383"/>
                <a:ext cx="530557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>
                      <m:r>
                        <a:rPr lang="en-US" sz="1600" i="1" dirty="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𝑥</m:t>
                      </m:r>
                    </m:oMath>
                  </m:oMathPara>
                </a14:m>
                <a:endParaRPr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A858EA4C-19C5-B3A5-8510-CFE976A0DC5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28116" y="3862383"/>
                <a:ext cx="530557" cy="338554"/>
              </a:xfrm>
              <a:prstGeom prst="rect">
                <a:avLst/>
              </a:prstGeom>
              <a:blipFill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A7386AF-83BE-7591-1E5E-5091B8E89F54}"/>
              </a:ext>
            </a:extLst>
          </p:cNvPr>
          <p:cNvCxnSpPr>
            <a:cxnSpLocks/>
          </p:cNvCxnSpPr>
          <p:nvPr/>
        </p:nvCxnSpPr>
        <p:spPr>
          <a:xfrm>
            <a:off x="8293394" y="3938583"/>
            <a:ext cx="265278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B33A47B-4B17-2CFA-150C-F30FC6A770D2}"/>
              </a:ext>
            </a:extLst>
          </p:cNvPr>
          <p:cNvCxnSpPr>
            <a:cxnSpLocks/>
          </p:cNvCxnSpPr>
          <p:nvPr/>
        </p:nvCxnSpPr>
        <p:spPr>
          <a:xfrm flipV="1">
            <a:off x="5742116" y="2244405"/>
            <a:ext cx="0" cy="38100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F724E75F-3A9E-804E-9B53-02AAC3D311A4}"/>
                  </a:ext>
                </a:extLst>
              </p:cNvPr>
              <p:cNvSpPr txBox="1"/>
              <p:nvPr/>
            </p:nvSpPr>
            <p:spPr>
              <a:xfrm>
                <a:off x="5476837" y="2585908"/>
                <a:ext cx="530557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>
                      <m:r>
                        <a:rPr lang="en-US" sz="160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∆</m:t>
                      </m:r>
                      <m:r>
                        <a:rPr lang="en-US" sz="1600" i="1" dirty="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𝑥</m:t>
                      </m:r>
                    </m:oMath>
                  </m:oMathPara>
                </a14:m>
                <a:endParaRPr/>
              </a:p>
            </p:txBody>
          </p:sp>
        </mc:Choice>
        <mc:Fallback xmlns="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F724E75F-3A9E-804E-9B53-02AAC3D311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6837" y="2585908"/>
                <a:ext cx="530557" cy="338554"/>
              </a:xfrm>
              <a:prstGeom prst="rect">
                <a:avLst/>
              </a:prstGeom>
              <a:blipFill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9148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2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nimation for 3 masses, mode 1">
            <a:extLst>
              <a:ext uri="{FF2B5EF4-FFF2-40B4-BE49-F238E27FC236}">
                <a16:creationId xmlns:a16="http://schemas.microsoft.com/office/drawing/2014/main" id="{31FCCC38-94C0-EE20-6C68-5F4F454303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3796" y="3171319"/>
            <a:ext cx="5397500" cy="10795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7272646-225A-D3C7-8A03-463865891082}"/>
                  </a:ext>
                </a:extLst>
              </p:cNvPr>
              <p:cNvSpPr txBox="1"/>
              <p:nvPr/>
            </p:nvSpPr>
            <p:spPr>
              <a:xfrm>
                <a:off x="1725846" y="1752600"/>
                <a:ext cx="5692307" cy="108318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  <m:d>
                        <m:dPr>
                          <m:begChr m:val="["/>
                          <m:endChr m:val="]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cos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rad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GB" sz="2000" b="1" i="1">
                                      <a:latin typeface="Cambria Math" panose="02040503050406030204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sin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rad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GB" sz="2000" b="1" i="1">
                                      <a:latin typeface="Cambria Math" panose="02040503050406030204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7272646-225A-D3C7-8A03-46386589108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5846" y="1752600"/>
                <a:ext cx="5692307" cy="108318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08C18F9D-BF68-DB3F-7632-1ADEFE39008F}"/>
              </a:ext>
            </a:extLst>
          </p:cNvPr>
          <p:cNvSpPr txBox="1"/>
          <p:nvPr/>
        </p:nvSpPr>
        <p:spPr bwMode="auto">
          <a:xfrm>
            <a:off x="1725846" y="1184722"/>
            <a:ext cx="725401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This is another oscillation mode.</a:t>
            </a:r>
          </a:p>
        </p:txBody>
      </p:sp>
    </p:spTree>
    <p:extLst>
      <p:ext uri="{BB962C8B-B14F-4D97-AF65-F5344CB8AC3E}">
        <p14:creationId xmlns:p14="http://schemas.microsoft.com/office/powerpoint/2010/main" val="19276721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1st Mode">
            <a:hlinkClick r:id="" action="ppaction://media"/>
            <a:extLst>
              <a:ext uri="{FF2B5EF4-FFF2-40B4-BE49-F238E27FC236}">
                <a16:creationId xmlns:a16="http://schemas.microsoft.com/office/drawing/2014/main" id="{B863BC1F-439A-2207-FC46-6DD20C154D7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2000" y="1219200"/>
            <a:ext cx="8081963" cy="456995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45A21A56-18EE-F3DA-818B-18D56EA7D8BE}"/>
                  </a:ext>
                </a:extLst>
              </p:cNvPr>
              <p:cNvSpPr txBox="1"/>
              <p:nvPr/>
            </p:nvSpPr>
            <p:spPr bwMode="auto">
              <a:xfrm>
                <a:off x="1443472" y="505162"/>
                <a:ext cx="3732945" cy="62632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GB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=2−</m:t>
                      </m:r>
                      <m:rad>
                        <m:radPr>
                          <m:degHide m:val="on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r>
                        <a:rPr lang="en-GB" sz="2000" i="1">
                          <a:latin typeface="Cambria Math" panose="02040503050406030204" pitchFamily="18" charset="0"/>
                        </a:rPr>
                        <m:t>,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2−</m:t>
                          </m:r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r>
                        <m:rPr>
                          <m:nor/>
                        </m:rPr>
                        <a:rPr lang="en-GB" sz="2000" i="0"/>
                        <m:t>:</m:t>
                      </m:r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45A21A56-18EE-F3DA-818B-18D56EA7D8B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443472" y="505162"/>
                <a:ext cx="3732945" cy="626325"/>
              </a:xfrm>
              <a:prstGeom prst="rect">
                <a:avLst/>
              </a:prstGeom>
              <a:blipFill>
                <a:blip r:embed="rId5"/>
                <a:stretch>
                  <a:fillRect l="-1017" r="-33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187451AA-8910-BC81-F7A2-80C472A71814}"/>
                  </a:ext>
                </a:extLst>
              </p:cNvPr>
              <p:cNvSpPr txBox="1"/>
              <p:nvPr/>
            </p:nvSpPr>
            <p:spPr bwMode="auto">
              <a:xfrm>
                <a:off x="5562600" y="289077"/>
                <a:ext cx="1725280" cy="8424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187451AA-8910-BC81-F7A2-80C472A7181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562600" y="289077"/>
                <a:ext cx="1725280" cy="842410"/>
              </a:xfrm>
              <a:prstGeom prst="rect">
                <a:avLst/>
              </a:prstGeom>
              <a:blipFill>
                <a:blip r:embed="rId6"/>
                <a:stretch>
                  <a:fillRect l="-2190" t="-1471" b="-882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3310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ADD044DA-A0AF-6E7C-3125-E8837B120F22}"/>
              </a:ext>
            </a:extLst>
          </p:cNvPr>
          <p:cNvSpPr/>
          <p:nvPr/>
        </p:nvSpPr>
        <p:spPr>
          <a:xfrm>
            <a:off x="461529" y="566343"/>
            <a:ext cx="7771023" cy="27252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62BEA5-7ED4-C5BB-C6E0-4AC876E4C7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7004"/>
          <a:stretch>
            <a:fillRect/>
          </a:stretch>
        </p:blipFill>
        <p:spPr>
          <a:xfrm>
            <a:off x="461529" y="997160"/>
            <a:ext cx="5473700" cy="15616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4A30EE3-3396-A639-4F20-D71307FDAD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0575" y="626629"/>
            <a:ext cx="3351977" cy="2582671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2F52692-51CB-C619-9853-49ACE7F8AEDF}"/>
              </a:ext>
            </a:extLst>
          </p:cNvPr>
          <p:cNvCxnSpPr/>
          <p:nvPr/>
        </p:nvCxnSpPr>
        <p:spPr>
          <a:xfrm>
            <a:off x="5901739" y="1479058"/>
            <a:ext cx="0" cy="72008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0A6BF26-EC7B-731D-95FC-2E93E10552D7}"/>
              </a:ext>
            </a:extLst>
          </p:cNvPr>
          <p:cNvCxnSpPr>
            <a:cxnSpLocks/>
          </p:cNvCxnSpPr>
          <p:nvPr/>
        </p:nvCxnSpPr>
        <p:spPr>
          <a:xfrm>
            <a:off x="6549811" y="1175126"/>
            <a:ext cx="0" cy="1168028"/>
          </a:xfrm>
          <a:prstGeom prst="straightConnector1">
            <a:avLst/>
          </a:prstGeom>
          <a:ln w="12700">
            <a:solidFill>
              <a:srgbClr val="FF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9295F71-529C-9440-3071-44EEEC75E039}"/>
              </a:ext>
            </a:extLst>
          </p:cNvPr>
          <p:cNvCxnSpPr/>
          <p:nvPr/>
        </p:nvCxnSpPr>
        <p:spPr>
          <a:xfrm>
            <a:off x="7269891" y="1479058"/>
            <a:ext cx="0" cy="72008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19AE9EA-BD53-EE0A-E352-C6859024F39A}"/>
                  </a:ext>
                </a:extLst>
              </p:cNvPr>
              <p:cNvSpPr txBox="1"/>
              <p:nvPr/>
            </p:nvSpPr>
            <p:spPr bwMode="auto">
              <a:xfrm>
                <a:off x="469789" y="1568103"/>
                <a:ext cx="1923604" cy="842410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19AE9EA-BD53-EE0A-E352-C6859024F3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9789" y="1568103"/>
                <a:ext cx="1923604" cy="842410"/>
              </a:xfrm>
              <a:prstGeom prst="rect">
                <a:avLst/>
              </a:prstGeom>
              <a:blipFill>
                <a:blip r:embed="rId4"/>
                <a:stretch>
                  <a:fillRect l="-654" t="-2985" b="-895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795EAD69-7058-B353-D425-19FB42F5B71E}"/>
                  </a:ext>
                </a:extLst>
              </p:cNvPr>
              <p:cNvSpPr txBox="1"/>
              <p:nvPr/>
            </p:nvSpPr>
            <p:spPr>
              <a:xfrm>
                <a:off x="5753780" y="985829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795EAD69-7058-B353-D425-19FB42F5B71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3780" y="985829"/>
                <a:ext cx="457200" cy="369332"/>
              </a:xfrm>
              <a:prstGeom prst="rect">
                <a:avLst/>
              </a:prstGeom>
              <a:blipFill>
                <a:blip r:embed="rId5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7B5A48A-8F3C-2204-C75B-7C6212966672}"/>
                  </a:ext>
                </a:extLst>
              </p:cNvPr>
              <p:cNvSpPr txBox="1"/>
              <p:nvPr/>
            </p:nvSpPr>
            <p:spPr>
              <a:xfrm>
                <a:off x="7132305" y="917873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7B5A48A-8F3C-2204-C75B-7C62129666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2305" y="917873"/>
                <a:ext cx="457200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BF19C8F-0644-0E97-E783-9832EA57FED3}"/>
                  </a:ext>
                </a:extLst>
              </p:cNvPr>
              <p:cNvSpPr txBox="1"/>
              <p:nvPr/>
            </p:nvSpPr>
            <p:spPr>
              <a:xfrm>
                <a:off x="6616963" y="2177790"/>
                <a:ext cx="44819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BF19C8F-0644-0E97-E783-9832EA57FED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6963" y="2177790"/>
                <a:ext cx="448191" cy="369332"/>
              </a:xfrm>
              <a:prstGeom prst="rect">
                <a:avLst/>
              </a:prstGeom>
              <a:blipFill>
                <a:blip r:embed="rId7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054BD940-CCDB-5271-A841-4709367EC4A2}"/>
                  </a:ext>
                </a:extLst>
              </p:cNvPr>
              <p:cNvSpPr txBox="1"/>
              <p:nvPr/>
            </p:nvSpPr>
            <p:spPr bwMode="auto">
              <a:xfrm>
                <a:off x="463018" y="2429718"/>
                <a:ext cx="2157898" cy="406586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  <m:sSup>
                        <m:s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ad>
                            <m:radPr>
                              <m:degHide m:val="on"/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</m:t>
                              </m:r>
                              <m:rad>
                                <m:radPr>
                                  <m:degHide m:val="on"/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e>
                              </m:rad>
                            </m:e>
                          </m:rad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sz="2000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𝟎</m:t>
                              </m:r>
                            </m:sub>
                          </m:s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054BD940-CCDB-5271-A841-4709367EC4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3018" y="2429718"/>
                <a:ext cx="2157898" cy="406586"/>
              </a:xfrm>
              <a:prstGeom prst="rect">
                <a:avLst/>
              </a:prstGeom>
              <a:blipFill>
                <a:blip r:embed="rId8"/>
                <a:stretch>
                  <a:fillRect l="-117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B83A17B-44E5-6581-6D89-506FBCAF5D74}"/>
                  </a:ext>
                </a:extLst>
              </p:cNvPr>
              <p:cNvSpPr txBox="1"/>
              <p:nvPr/>
            </p:nvSpPr>
            <p:spPr>
              <a:xfrm>
                <a:off x="1865295" y="4306256"/>
                <a:ext cx="4764073" cy="43640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0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altLang="zh-TW" sz="200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=1:−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e>
                      </m:ra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:1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B83A17B-44E5-6581-6D89-506FBCAF5D7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5295" y="4306256"/>
                <a:ext cx="4764073" cy="436402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C1EC0D46-4187-A722-C5F5-B01E93FF14BE}"/>
                  </a:ext>
                </a:extLst>
              </p:cNvPr>
              <p:cNvSpPr txBox="1"/>
              <p:nvPr/>
            </p:nvSpPr>
            <p:spPr bwMode="auto">
              <a:xfrm>
                <a:off x="441436" y="4327826"/>
                <a:ext cx="1287532" cy="32868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C1EC0D46-4187-A722-C5F5-B01E93FF14B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1436" y="4327826"/>
                <a:ext cx="1287532" cy="328680"/>
              </a:xfrm>
              <a:prstGeom prst="rect">
                <a:avLst/>
              </a:prstGeom>
              <a:blipFill>
                <a:blip r:embed="rId10"/>
                <a:stretch>
                  <a:fillRect l="-1942" b="-740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310751C1-3871-FBD1-0BF6-4387ED457DEE}"/>
                  </a:ext>
                </a:extLst>
              </p:cNvPr>
              <p:cNvSpPr txBox="1"/>
              <p:nvPr/>
            </p:nvSpPr>
            <p:spPr>
              <a:xfrm>
                <a:off x="457200" y="566343"/>
                <a:ext cx="3962400" cy="71865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i="1" smtClean="0">
                          <a:latin typeface="Cambria Math" panose="02040503050406030204" pitchFamily="18" charset="0"/>
                        </a:rPr>
                        <m:t>𝜆</m:t>
                      </m:r>
                      <m:r>
                        <a:rPr lang="en-US" sz="2000" i="0">
                          <a:latin typeface="Cambria Math" panose="02040503050406030204" pitchFamily="18" charset="0"/>
                        </a:rPr>
                        <m:t>=2+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r>
                        <a:rPr lang="en-US" sz="2000" i="0">
                          <a:latin typeface="Cambria Math" panose="02040503050406030204" pitchFamily="18" charset="0"/>
                        </a:rPr>
                        <m:t>, </m:t>
                      </m:r>
                      <m:r>
                        <a:rPr lang="en-US" sz="2000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US" sz="2000" i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2+</m:t>
                          </m:r>
                          <m:rad>
                            <m:radPr>
                              <m:degHide m:val="on"/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310751C1-3871-FBD1-0BF6-4387ED457DE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" y="566343"/>
                <a:ext cx="3962400" cy="718658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204BEB82-2988-F749-75E7-BC2150C85EE2}"/>
                  </a:ext>
                </a:extLst>
              </p:cNvPr>
              <p:cNvSpPr txBox="1"/>
              <p:nvPr/>
            </p:nvSpPr>
            <p:spPr>
              <a:xfrm>
                <a:off x="7241995" y="2717213"/>
                <a:ext cx="530557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>
                      <m:r>
                        <a:rPr lang="en-US" sz="1600" i="1" dirty="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𝑥</m:t>
                      </m:r>
                    </m:oMath>
                  </m:oMathPara>
                </a14:m>
                <a:endParaRPr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204BEB82-2988-F749-75E7-BC2150C85E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1995" y="2717213"/>
                <a:ext cx="530557" cy="338554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14DF8E1-F560-E1D3-4AE7-BA59F7C5F5DD}"/>
              </a:ext>
            </a:extLst>
          </p:cNvPr>
          <p:cNvCxnSpPr>
            <a:cxnSpLocks/>
          </p:cNvCxnSpPr>
          <p:nvPr/>
        </p:nvCxnSpPr>
        <p:spPr>
          <a:xfrm>
            <a:off x="7507273" y="2793413"/>
            <a:ext cx="265278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CDB507E-3E18-D570-006D-1DA58E7C468F}"/>
              </a:ext>
            </a:extLst>
          </p:cNvPr>
          <p:cNvCxnSpPr>
            <a:cxnSpLocks/>
          </p:cNvCxnSpPr>
          <p:nvPr/>
        </p:nvCxnSpPr>
        <p:spPr>
          <a:xfrm flipV="1">
            <a:off x="4955995" y="1099235"/>
            <a:ext cx="0" cy="38100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998CAE5-1885-2B94-59A8-7E9233C720ED}"/>
                  </a:ext>
                </a:extLst>
              </p:cNvPr>
              <p:cNvSpPr txBox="1"/>
              <p:nvPr/>
            </p:nvSpPr>
            <p:spPr>
              <a:xfrm>
                <a:off x="4690716" y="1440738"/>
                <a:ext cx="530557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>
                      <m:r>
                        <a:rPr lang="en-US" sz="160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∆</m:t>
                      </m:r>
                      <m:r>
                        <a:rPr lang="en-US" sz="1600" i="1" dirty="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𝑥</m:t>
                      </m:r>
                    </m:oMath>
                  </m:oMathPara>
                </a14:m>
                <a:endParaRPr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998CAE5-1885-2B94-59A8-7E9233C720E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0716" y="1440738"/>
                <a:ext cx="530557" cy="338554"/>
              </a:xfrm>
              <a:prstGeom prst="rect">
                <a:avLst/>
              </a:prstGeom>
              <a:blipFill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4FD85C2E-43D7-2ACF-18E2-04CABB5F318E}"/>
                  </a:ext>
                </a:extLst>
              </p:cNvPr>
              <p:cNvSpPr txBox="1"/>
              <p:nvPr/>
            </p:nvSpPr>
            <p:spPr>
              <a:xfrm>
                <a:off x="457200" y="3124200"/>
                <a:ext cx="8483752" cy="108318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m:rPr>
                          <m:sty m:val="p"/>
                        </m:rPr>
                        <a:rPr lang="en-US" altLang="zh-TW" sz="2000" b="0" i="0" smtClean="0">
                          <a:latin typeface="Cambria Math" panose="02040503050406030204" pitchFamily="18" charset="0"/>
                        </a:rPr>
                        <m:t>Re</m:t>
                      </m:r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∝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  <m:d>
                        <m:dPr>
                          <m:begChr m:val="["/>
                          <m:endChr m:val="]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cos</m:t>
                          </m:r>
                          <m:d>
                            <m:d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</m:rad>
                                </m:e>
                              </m:rad>
                              <m:sSub>
                                <m:sSub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US" sz="2000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sin</m:t>
                          </m:r>
                          <m:d>
                            <m:d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</m:rad>
                                </m:e>
                              </m:rad>
                              <m:sSub>
                                <m:sSub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US" sz="2000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4FD85C2E-43D7-2ACF-18E2-04CABB5F31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" y="3124200"/>
                <a:ext cx="8483752" cy="1083182"/>
              </a:xfrm>
              <a:prstGeom prst="rect">
                <a:avLst/>
              </a:prstGeom>
              <a:blipFill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Box 22">
            <a:extLst>
              <a:ext uri="{FF2B5EF4-FFF2-40B4-BE49-F238E27FC236}">
                <a16:creationId xmlns:a16="http://schemas.microsoft.com/office/drawing/2014/main" id="{039C6296-3427-D573-09B8-56890F434B55}"/>
              </a:ext>
            </a:extLst>
          </p:cNvPr>
          <p:cNvSpPr txBox="1"/>
          <p:nvPr/>
        </p:nvSpPr>
        <p:spPr bwMode="auto">
          <a:xfrm>
            <a:off x="335490" y="4768315"/>
            <a:ext cx="725401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This is the third oscillation mode.</a:t>
            </a:r>
          </a:p>
        </p:txBody>
      </p:sp>
      <p:pic>
        <p:nvPicPr>
          <p:cNvPr id="20" name="Picture 19" descr="animation for 3 masses, mode 3">
            <a:extLst>
              <a:ext uri="{FF2B5EF4-FFF2-40B4-BE49-F238E27FC236}">
                <a16:creationId xmlns:a16="http://schemas.microsoft.com/office/drawing/2014/main" id="{0E7F3BAB-8C12-9762-EC88-FF6BBAC122D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635907" y="5257912"/>
            <a:ext cx="5382655" cy="1076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47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8" grpId="0" animBg="1"/>
      <p:bldP spid="21" grpId="0" animBg="1"/>
      <p:bldP spid="2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3rd Mode">
            <a:hlinkClick r:id="" action="ppaction://media"/>
            <a:extLst>
              <a:ext uri="{FF2B5EF4-FFF2-40B4-BE49-F238E27FC236}">
                <a16:creationId xmlns:a16="http://schemas.microsoft.com/office/drawing/2014/main" id="{03F6C3AA-EF33-F45C-2773-4C0F8EEFC4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1981" y="1676400"/>
            <a:ext cx="7920037" cy="447839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4B3737A-D0C1-DBB9-4993-B3A2DDBA1E2C}"/>
                  </a:ext>
                </a:extLst>
              </p:cNvPr>
              <p:cNvSpPr txBox="1"/>
              <p:nvPr/>
            </p:nvSpPr>
            <p:spPr>
              <a:xfrm>
                <a:off x="1600200" y="838200"/>
                <a:ext cx="4557923" cy="71865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i="1" smtClean="0">
                          <a:latin typeface="Cambria Math" panose="02040503050406030204" pitchFamily="18" charset="0"/>
                        </a:rPr>
                        <m:t>𝜆</m:t>
                      </m:r>
                      <m:r>
                        <a:rPr lang="en-US" sz="2000" i="0">
                          <a:latin typeface="Cambria Math" panose="02040503050406030204" pitchFamily="18" charset="0"/>
                        </a:rPr>
                        <m:t>=2+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r>
                        <a:rPr lang="en-US" sz="2000" i="0">
                          <a:latin typeface="Cambria Math" panose="02040503050406030204" pitchFamily="18" charset="0"/>
                        </a:rPr>
                        <m:t>, </m:t>
                      </m:r>
                      <m:r>
                        <a:rPr lang="en-US" sz="2000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US" sz="2000" i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2+</m:t>
                          </m:r>
                          <m:rad>
                            <m:radPr>
                              <m:degHide m:val="on"/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4B3737A-D0C1-DBB9-4993-B3A2DDBA1E2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0200" y="838200"/>
                <a:ext cx="4557923" cy="718658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F263907-A7AC-9138-14E9-11AF275FC0DC}"/>
                  </a:ext>
                </a:extLst>
              </p:cNvPr>
              <p:cNvSpPr txBox="1"/>
              <p:nvPr/>
            </p:nvSpPr>
            <p:spPr bwMode="auto">
              <a:xfrm>
                <a:off x="6400800" y="739241"/>
                <a:ext cx="1923604" cy="8424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F263907-A7AC-9138-14E9-11AF275FC0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400800" y="739241"/>
                <a:ext cx="1923604" cy="842410"/>
              </a:xfrm>
              <a:prstGeom prst="rect">
                <a:avLst/>
              </a:prstGeom>
              <a:blipFill>
                <a:blip r:embed="rId6"/>
                <a:stretch>
                  <a:fillRect l="-1316" t="-2985" b="-895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8201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5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84CC8E-0B90-32F0-C939-CB6139B08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FCCEA047-CDC8-AF45-28A8-FCC55590BA92}"/>
              </a:ext>
            </a:extLst>
          </p:cNvPr>
          <p:cNvSpPr/>
          <p:nvPr/>
        </p:nvSpPr>
        <p:spPr>
          <a:xfrm>
            <a:off x="933973" y="2751759"/>
            <a:ext cx="7276052" cy="17962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5CBA4F5-219F-C5E7-1C12-731516909CE4}"/>
              </a:ext>
            </a:extLst>
          </p:cNvPr>
          <p:cNvSpPr/>
          <p:nvPr/>
        </p:nvSpPr>
        <p:spPr>
          <a:xfrm>
            <a:off x="933974" y="4495800"/>
            <a:ext cx="7276052" cy="1591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A943CE-D4A9-2DA5-D0B6-8945E79195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04" b="16378"/>
          <a:stretch>
            <a:fillRect/>
          </a:stretch>
        </p:blipFill>
        <p:spPr>
          <a:xfrm>
            <a:off x="5094775" y="4490324"/>
            <a:ext cx="2708930" cy="1609619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F85D253-12BA-F582-8801-8EECA3FD5D2B}"/>
              </a:ext>
            </a:extLst>
          </p:cNvPr>
          <p:cNvCxnSpPr>
            <a:cxnSpLocks/>
          </p:cNvCxnSpPr>
          <p:nvPr/>
        </p:nvCxnSpPr>
        <p:spPr>
          <a:xfrm>
            <a:off x="5894380" y="4979129"/>
            <a:ext cx="0" cy="512679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C9E9F99-AD85-FD32-F11C-EC2D7F6534FC}"/>
              </a:ext>
            </a:extLst>
          </p:cNvPr>
          <p:cNvCxnSpPr>
            <a:cxnSpLocks/>
          </p:cNvCxnSpPr>
          <p:nvPr/>
        </p:nvCxnSpPr>
        <p:spPr>
          <a:xfrm>
            <a:off x="6474123" y="4713785"/>
            <a:ext cx="0" cy="1074991"/>
          </a:xfrm>
          <a:prstGeom prst="straightConnector1">
            <a:avLst/>
          </a:prstGeom>
          <a:ln w="12700">
            <a:solidFill>
              <a:srgbClr val="FF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2C7E55E-AC9D-A1A2-F1B7-F9BBF1974AA8}"/>
              </a:ext>
            </a:extLst>
          </p:cNvPr>
          <p:cNvCxnSpPr>
            <a:cxnSpLocks/>
          </p:cNvCxnSpPr>
          <p:nvPr/>
        </p:nvCxnSpPr>
        <p:spPr>
          <a:xfrm>
            <a:off x="7033622" y="4911269"/>
            <a:ext cx="0" cy="60960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596A929-8858-45BC-2603-115131567CEC}"/>
                  </a:ext>
                </a:extLst>
              </p:cNvPr>
              <p:cNvSpPr txBox="1"/>
              <p:nvPr/>
            </p:nvSpPr>
            <p:spPr bwMode="auto">
              <a:xfrm>
                <a:off x="1766551" y="5214458"/>
                <a:ext cx="2093905" cy="8424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596A929-8858-45BC-2603-115131567C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766551" y="5214458"/>
                <a:ext cx="2093905" cy="842410"/>
              </a:xfrm>
              <a:prstGeom prst="rect">
                <a:avLst/>
              </a:prstGeom>
              <a:blipFill>
                <a:blip r:embed="rId3"/>
                <a:stretch>
                  <a:fillRect t="-1471" b="-735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2F6045F-3395-3A45-CE8B-3F70D921038A}"/>
                  </a:ext>
                </a:extLst>
              </p:cNvPr>
              <p:cNvSpPr txBox="1"/>
              <p:nvPr/>
            </p:nvSpPr>
            <p:spPr>
              <a:xfrm>
                <a:off x="5967979" y="4713785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2F6045F-3395-3A45-CE8B-3F70D921038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7979" y="4713785"/>
                <a:ext cx="457200" cy="3693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CA1B32E-FF9F-2064-3DC9-6645B40EF67D}"/>
                  </a:ext>
                </a:extLst>
              </p:cNvPr>
              <p:cNvSpPr txBox="1"/>
              <p:nvPr/>
            </p:nvSpPr>
            <p:spPr>
              <a:xfrm>
                <a:off x="7045129" y="4738227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CA1B32E-FF9F-2064-3DC9-6645B40EF6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45129" y="4738227"/>
                <a:ext cx="457200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1BA76255-4B9F-C9DE-2364-067CBD006397}"/>
                  </a:ext>
                </a:extLst>
              </p:cNvPr>
              <p:cNvSpPr txBox="1"/>
              <p:nvPr/>
            </p:nvSpPr>
            <p:spPr>
              <a:xfrm>
                <a:off x="6484316" y="5520869"/>
                <a:ext cx="44819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1BA76255-4B9F-C9DE-2364-067CBD00639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4316" y="5520869"/>
                <a:ext cx="448191" cy="369332"/>
              </a:xfrm>
              <a:prstGeom prst="rect">
                <a:avLst/>
              </a:prstGeom>
              <a:blipFill>
                <a:blip r:embed="rId6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5AAF44BA-2F00-4F96-9AC8-E584D3FD913B}"/>
                  </a:ext>
                </a:extLst>
              </p:cNvPr>
              <p:cNvSpPr txBox="1"/>
              <p:nvPr/>
            </p:nvSpPr>
            <p:spPr>
              <a:xfrm>
                <a:off x="915455" y="4404238"/>
                <a:ext cx="2532201" cy="71865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US" sz="2000" i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2+</m:t>
                          </m:r>
                          <m:rad>
                            <m:radPr>
                              <m:degHide m:val="on"/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5AAF44BA-2F00-4F96-9AC8-E584D3FD91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5455" y="4404238"/>
                <a:ext cx="2532201" cy="718658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Rectangle 51">
            <a:extLst>
              <a:ext uri="{FF2B5EF4-FFF2-40B4-BE49-F238E27FC236}">
                <a16:creationId xmlns:a16="http://schemas.microsoft.com/office/drawing/2014/main" id="{0523F117-D3B3-2EBC-7BE4-C9A1CD20F00A}"/>
              </a:ext>
            </a:extLst>
          </p:cNvPr>
          <p:cNvSpPr/>
          <p:nvPr/>
        </p:nvSpPr>
        <p:spPr>
          <a:xfrm>
            <a:off x="5085825" y="2765616"/>
            <a:ext cx="3124200" cy="16885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AD42194F-6258-40A0-0BCD-8B421C580AA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1372" b="16060"/>
          <a:stretch>
            <a:fillRect/>
          </a:stretch>
        </p:blipFill>
        <p:spPr>
          <a:xfrm>
            <a:off x="5094775" y="2765616"/>
            <a:ext cx="2884588" cy="1688536"/>
          </a:xfrm>
          <a:prstGeom prst="rect">
            <a:avLst/>
          </a:prstGeom>
        </p:spPr>
      </p:pic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C98F30E3-C2BF-3791-7015-398F492EEB33}"/>
              </a:ext>
            </a:extLst>
          </p:cNvPr>
          <p:cNvCxnSpPr/>
          <p:nvPr/>
        </p:nvCxnSpPr>
        <p:spPr>
          <a:xfrm>
            <a:off x="6069050" y="3188517"/>
            <a:ext cx="0" cy="720080"/>
          </a:xfrm>
          <a:prstGeom prst="straightConnector1">
            <a:avLst/>
          </a:prstGeom>
          <a:ln w="12700">
            <a:solidFill>
              <a:srgbClr val="FF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CED22C2B-571A-F457-A6C0-53679B4B2200}"/>
              </a:ext>
            </a:extLst>
          </p:cNvPr>
          <p:cNvCxnSpPr/>
          <p:nvPr/>
        </p:nvCxnSpPr>
        <p:spPr>
          <a:xfrm>
            <a:off x="7273728" y="3181489"/>
            <a:ext cx="0" cy="72008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61A8B48E-26AC-508F-4CE2-452579DA980C}"/>
                  </a:ext>
                </a:extLst>
              </p:cNvPr>
              <p:cNvSpPr txBox="1"/>
              <p:nvPr/>
            </p:nvSpPr>
            <p:spPr>
              <a:xfrm>
                <a:off x="5636697" y="3705202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61A8B48E-26AC-508F-4CE2-452579DA98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6697" y="3705202"/>
                <a:ext cx="457200" cy="369332"/>
              </a:xfrm>
              <a:prstGeom prst="rect">
                <a:avLst/>
              </a:prstGeom>
              <a:blipFill>
                <a:blip r:embed="rId9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C232F0B5-63D9-9CD7-413A-F44ECD30F312}"/>
                  </a:ext>
                </a:extLst>
              </p:cNvPr>
              <p:cNvSpPr txBox="1"/>
              <p:nvPr/>
            </p:nvSpPr>
            <p:spPr>
              <a:xfrm>
                <a:off x="6816528" y="2920322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C232F0B5-63D9-9CD7-413A-F44ECD30F3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6528" y="2920322"/>
                <a:ext cx="457200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47D2B1A4-280A-7EE7-7D0F-644EB324396C}"/>
                  </a:ext>
                </a:extLst>
              </p:cNvPr>
              <p:cNvSpPr txBox="1"/>
              <p:nvPr/>
            </p:nvSpPr>
            <p:spPr>
              <a:xfrm>
                <a:off x="6534526" y="3548557"/>
                <a:ext cx="31379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47D2B1A4-280A-7EE7-7D0F-644EB324396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4526" y="3548557"/>
                <a:ext cx="313790" cy="369332"/>
              </a:xfrm>
              <a:prstGeom prst="rect">
                <a:avLst/>
              </a:prstGeom>
              <a:blipFill>
                <a:blip r:embed="rId10"/>
                <a:stretch>
                  <a:fillRect r="-15385"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Box 60">
                <a:extLst>
                  <a:ext uri="{FF2B5EF4-FFF2-40B4-BE49-F238E27FC236}">
                    <a16:creationId xmlns:a16="http://schemas.microsoft.com/office/drawing/2014/main" id="{D416C767-DEFF-671C-636E-1B574E1A47F8}"/>
                  </a:ext>
                </a:extLst>
              </p:cNvPr>
              <p:cNvSpPr txBox="1"/>
              <p:nvPr/>
            </p:nvSpPr>
            <p:spPr bwMode="auto">
              <a:xfrm>
                <a:off x="1841378" y="3524322"/>
                <a:ext cx="1755160" cy="81182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1" name="TextBox 60">
                <a:extLst>
                  <a:ext uri="{FF2B5EF4-FFF2-40B4-BE49-F238E27FC236}">
                    <a16:creationId xmlns:a16="http://schemas.microsoft.com/office/drawing/2014/main" id="{D416C767-DEFF-671C-636E-1B574E1A47F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841378" y="3524322"/>
                <a:ext cx="1755160" cy="811825"/>
              </a:xfrm>
              <a:prstGeom prst="rect">
                <a:avLst/>
              </a:prstGeom>
              <a:blipFill>
                <a:blip r:embed="rId11"/>
                <a:stretch>
                  <a:fillRect l="-714" b="-923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Box 61">
                <a:extLst>
                  <a:ext uri="{FF2B5EF4-FFF2-40B4-BE49-F238E27FC236}">
                    <a16:creationId xmlns:a16="http://schemas.microsoft.com/office/drawing/2014/main" id="{20F973BB-10C7-23F9-EE0A-91A44260F0A9}"/>
                  </a:ext>
                </a:extLst>
              </p:cNvPr>
              <p:cNvSpPr txBox="1"/>
              <p:nvPr/>
            </p:nvSpPr>
            <p:spPr bwMode="auto">
              <a:xfrm>
                <a:off x="1341285" y="3141996"/>
                <a:ext cx="1698798" cy="34406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GB" sz="2000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2" name="TextBox 61">
                <a:extLst>
                  <a:ext uri="{FF2B5EF4-FFF2-40B4-BE49-F238E27FC236}">
                    <a16:creationId xmlns:a16="http://schemas.microsoft.com/office/drawing/2014/main" id="{20F973BB-10C7-23F9-EE0A-91A44260F0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41285" y="3141996"/>
                <a:ext cx="1698798" cy="344069"/>
              </a:xfrm>
              <a:prstGeom prst="rect">
                <a:avLst/>
              </a:prstGeom>
              <a:blipFill>
                <a:blip r:embed="rId12"/>
                <a:stretch>
                  <a:fillRect l="-1481" r="-741" b="-1428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Rectangle 62">
            <a:extLst>
              <a:ext uri="{FF2B5EF4-FFF2-40B4-BE49-F238E27FC236}">
                <a16:creationId xmlns:a16="http://schemas.microsoft.com/office/drawing/2014/main" id="{BBEB8D3C-8349-DABD-5410-50023C3ED205}"/>
              </a:ext>
            </a:extLst>
          </p:cNvPr>
          <p:cNvSpPr/>
          <p:nvPr/>
        </p:nvSpPr>
        <p:spPr>
          <a:xfrm>
            <a:off x="933973" y="1156799"/>
            <a:ext cx="7276052" cy="16059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D37C2451-775A-9A91-EF71-670EABF1DCD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t="12677" b="14445"/>
          <a:stretch>
            <a:fillRect/>
          </a:stretch>
        </p:blipFill>
        <p:spPr>
          <a:xfrm>
            <a:off x="5173121" y="1230905"/>
            <a:ext cx="2806242" cy="1539456"/>
          </a:xfrm>
          <a:prstGeom prst="rect">
            <a:avLst/>
          </a:prstGeom>
        </p:spPr>
      </p:pic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C6B2E480-1107-FCC0-5D6E-EF8DE4C28CE4}"/>
              </a:ext>
            </a:extLst>
          </p:cNvPr>
          <p:cNvCxnSpPr>
            <a:cxnSpLocks/>
          </p:cNvCxnSpPr>
          <p:nvPr/>
        </p:nvCxnSpPr>
        <p:spPr>
          <a:xfrm>
            <a:off x="6094601" y="1488631"/>
            <a:ext cx="0" cy="635032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C6F4ABFD-D777-1A51-1C9B-3E59AC760A5F}"/>
              </a:ext>
            </a:extLst>
          </p:cNvPr>
          <p:cNvCxnSpPr>
            <a:cxnSpLocks/>
          </p:cNvCxnSpPr>
          <p:nvPr/>
        </p:nvCxnSpPr>
        <p:spPr>
          <a:xfrm>
            <a:off x="6708410" y="1352565"/>
            <a:ext cx="0" cy="999698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355FE18A-32DC-3480-A169-94A988E1D524}"/>
              </a:ext>
            </a:extLst>
          </p:cNvPr>
          <p:cNvCxnSpPr>
            <a:cxnSpLocks/>
          </p:cNvCxnSpPr>
          <p:nvPr/>
        </p:nvCxnSpPr>
        <p:spPr>
          <a:xfrm>
            <a:off x="7273728" y="1488631"/>
            <a:ext cx="0" cy="635032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Box 67">
                <a:extLst>
                  <a:ext uri="{FF2B5EF4-FFF2-40B4-BE49-F238E27FC236}">
                    <a16:creationId xmlns:a16="http://schemas.microsoft.com/office/drawing/2014/main" id="{D118B673-CB7B-B212-7C80-201771ECAE76}"/>
                  </a:ext>
                </a:extLst>
              </p:cNvPr>
              <p:cNvSpPr txBox="1"/>
              <p:nvPr/>
            </p:nvSpPr>
            <p:spPr bwMode="auto">
              <a:xfrm>
                <a:off x="1722376" y="1900545"/>
                <a:ext cx="1725280" cy="8424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8" name="TextBox 67">
                <a:extLst>
                  <a:ext uri="{FF2B5EF4-FFF2-40B4-BE49-F238E27FC236}">
                    <a16:creationId xmlns:a16="http://schemas.microsoft.com/office/drawing/2014/main" id="{D118B673-CB7B-B212-7C80-201771ECAE7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722376" y="1900545"/>
                <a:ext cx="1725280" cy="842410"/>
              </a:xfrm>
              <a:prstGeom prst="rect">
                <a:avLst/>
              </a:prstGeom>
              <a:blipFill>
                <a:blip r:embed="rId14"/>
                <a:stretch>
                  <a:fillRect l="-1460" t="-1471" b="-882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Box 68">
                <a:extLst>
                  <a:ext uri="{FF2B5EF4-FFF2-40B4-BE49-F238E27FC236}">
                    <a16:creationId xmlns:a16="http://schemas.microsoft.com/office/drawing/2014/main" id="{6B3641FA-2C48-CE16-08EB-064E99D5BE83}"/>
                  </a:ext>
                </a:extLst>
              </p:cNvPr>
              <p:cNvSpPr txBox="1"/>
              <p:nvPr/>
            </p:nvSpPr>
            <p:spPr bwMode="auto">
              <a:xfrm>
                <a:off x="1045446" y="1241091"/>
                <a:ext cx="2404889" cy="62632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GB" sz="2000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2−</m:t>
                          </m:r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r>
                        <m:rPr>
                          <m:nor/>
                        </m:rPr>
                        <a:rPr lang="en-GB" sz="2000" i="0"/>
                        <m:t>:</m:t>
                      </m:r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9" name="TextBox 68">
                <a:extLst>
                  <a:ext uri="{FF2B5EF4-FFF2-40B4-BE49-F238E27FC236}">
                    <a16:creationId xmlns:a16="http://schemas.microsoft.com/office/drawing/2014/main" id="{6B3641FA-2C48-CE16-08EB-064E99D5BE8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45446" y="1241091"/>
                <a:ext cx="2404889" cy="626325"/>
              </a:xfrm>
              <a:prstGeom prst="rect">
                <a:avLst/>
              </a:prstGeom>
              <a:blipFill>
                <a:blip r:embed="rId15"/>
                <a:stretch>
                  <a:fillRect l="-1053" r="-105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Box 69">
                <a:extLst>
                  <a:ext uri="{FF2B5EF4-FFF2-40B4-BE49-F238E27FC236}">
                    <a16:creationId xmlns:a16="http://schemas.microsoft.com/office/drawing/2014/main" id="{82441991-5F3C-03CB-8D41-D86B75E87F05}"/>
                  </a:ext>
                </a:extLst>
              </p:cNvPr>
              <p:cNvSpPr txBox="1"/>
              <p:nvPr/>
            </p:nvSpPr>
            <p:spPr>
              <a:xfrm>
                <a:off x="6094601" y="1303965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70" name="TextBox 69">
                <a:extLst>
                  <a:ext uri="{FF2B5EF4-FFF2-40B4-BE49-F238E27FC236}">
                    <a16:creationId xmlns:a16="http://schemas.microsoft.com/office/drawing/2014/main" id="{82441991-5F3C-03CB-8D41-D86B75E87F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4601" y="1303965"/>
                <a:ext cx="457200" cy="369332"/>
              </a:xfrm>
              <a:prstGeom prst="rect">
                <a:avLst/>
              </a:prstGeom>
              <a:blipFill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Box 70">
                <a:extLst>
                  <a:ext uri="{FF2B5EF4-FFF2-40B4-BE49-F238E27FC236}">
                    <a16:creationId xmlns:a16="http://schemas.microsoft.com/office/drawing/2014/main" id="{B25A0073-7D36-B9C2-2EB3-B204769482A5}"/>
                  </a:ext>
                </a:extLst>
              </p:cNvPr>
              <p:cNvSpPr txBox="1"/>
              <p:nvPr/>
            </p:nvSpPr>
            <p:spPr>
              <a:xfrm>
                <a:off x="7293282" y="1279284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71" name="TextBox 70">
                <a:extLst>
                  <a:ext uri="{FF2B5EF4-FFF2-40B4-BE49-F238E27FC236}">
                    <a16:creationId xmlns:a16="http://schemas.microsoft.com/office/drawing/2014/main" id="{B25A0073-7D36-B9C2-2EB3-B20476948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93282" y="1279284"/>
                <a:ext cx="457200" cy="369332"/>
              </a:xfrm>
              <a:prstGeom prst="rect">
                <a:avLst/>
              </a:prstGeom>
              <a:blipFill>
                <a:blip r:embed="rId17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Box 71">
                <a:extLst>
                  <a:ext uri="{FF2B5EF4-FFF2-40B4-BE49-F238E27FC236}">
                    <a16:creationId xmlns:a16="http://schemas.microsoft.com/office/drawing/2014/main" id="{1D27066E-0139-3DF1-76CD-E42EE92BAB6F}"/>
                  </a:ext>
                </a:extLst>
              </p:cNvPr>
              <p:cNvSpPr txBox="1"/>
              <p:nvPr/>
            </p:nvSpPr>
            <p:spPr>
              <a:xfrm>
                <a:off x="6659919" y="1145801"/>
                <a:ext cx="27257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72" name="TextBox 71">
                <a:extLst>
                  <a:ext uri="{FF2B5EF4-FFF2-40B4-BE49-F238E27FC236}">
                    <a16:creationId xmlns:a16="http://schemas.microsoft.com/office/drawing/2014/main" id="{1D27066E-0139-3DF1-76CD-E42EE92BAB6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9919" y="1145801"/>
                <a:ext cx="272570" cy="369332"/>
              </a:xfrm>
              <a:prstGeom prst="rect">
                <a:avLst/>
              </a:prstGeom>
              <a:blipFill>
                <a:blip r:embed="rId18"/>
                <a:stretch>
                  <a:fillRect r="-3636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333C106F-E466-02C4-4627-FE96B967DD11}"/>
              </a:ext>
            </a:extLst>
          </p:cNvPr>
          <p:cNvSpPr txBox="1"/>
          <p:nvPr/>
        </p:nvSpPr>
        <p:spPr>
          <a:xfrm>
            <a:off x="2790664" y="533400"/>
            <a:ext cx="3177315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Normal Modes of oscillation</a:t>
            </a:r>
          </a:p>
        </p:txBody>
      </p:sp>
      <p:pic>
        <p:nvPicPr>
          <p:cNvPr id="3" name="Picture 2" descr="animation for 3 masses, mode 2">
            <a:extLst>
              <a:ext uri="{FF2B5EF4-FFF2-40B4-BE49-F238E27FC236}">
                <a16:creationId xmlns:a16="http://schemas.microsoft.com/office/drawing/2014/main" id="{9A5D89BC-5605-CD10-A90B-F9C934648E22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3447395" y="2993838"/>
            <a:ext cx="2010342" cy="402068"/>
          </a:xfrm>
          <a:prstGeom prst="rect">
            <a:avLst/>
          </a:prstGeom>
        </p:spPr>
      </p:pic>
      <p:pic>
        <p:nvPicPr>
          <p:cNvPr id="12" name="Picture 11" descr="animation for 3 masses, mode 1">
            <a:extLst>
              <a:ext uri="{FF2B5EF4-FFF2-40B4-BE49-F238E27FC236}">
                <a16:creationId xmlns:a16="http://schemas.microsoft.com/office/drawing/2014/main" id="{0C9D9909-3F11-9597-4AFE-C60BAAE6DB77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3543375" y="1407020"/>
            <a:ext cx="1925550" cy="385110"/>
          </a:xfrm>
          <a:prstGeom prst="rect">
            <a:avLst/>
          </a:prstGeom>
        </p:spPr>
      </p:pic>
      <p:pic>
        <p:nvPicPr>
          <p:cNvPr id="13" name="Picture 12" descr="animation for 3 masses, mode 3">
            <a:extLst>
              <a:ext uri="{FF2B5EF4-FFF2-40B4-BE49-F238E27FC236}">
                <a16:creationId xmlns:a16="http://schemas.microsoft.com/office/drawing/2014/main" id="{5702D661-DD28-B31C-FB81-3692D1A11641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496600" y="4631458"/>
            <a:ext cx="1797613" cy="359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6134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E0DA18C-CF80-AA98-6034-2FD7FAC107AB}"/>
              </a:ext>
            </a:extLst>
          </p:cNvPr>
          <p:cNvSpPr/>
          <p:nvPr/>
        </p:nvSpPr>
        <p:spPr>
          <a:xfrm>
            <a:off x="5739493" y="4141233"/>
            <a:ext cx="2313214" cy="12769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E42F4F8-6815-2469-9961-A47FF9B530AE}"/>
              </a:ext>
            </a:extLst>
          </p:cNvPr>
          <p:cNvSpPr/>
          <p:nvPr/>
        </p:nvSpPr>
        <p:spPr>
          <a:xfrm>
            <a:off x="3363686" y="4141233"/>
            <a:ext cx="2313214" cy="12769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B3E2-5EC7-41E0-21C2-3AC5A3FF610B}"/>
              </a:ext>
            </a:extLst>
          </p:cNvPr>
          <p:cNvSpPr/>
          <p:nvPr/>
        </p:nvSpPr>
        <p:spPr>
          <a:xfrm>
            <a:off x="935753" y="4141233"/>
            <a:ext cx="2313214" cy="12769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4EFE0A-537F-4C1E-9FB1-A2F9078E58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886" y="385911"/>
            <a:ext cx="7772400" cy="234268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5D8E831-5D12-5EB6-ACAF-7013F41ADC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0032"/>
          <a:stretch>
            <a:fillRect/>
          </a:stretch>
        </p:blipFill>
        <p:spPr>
          <a:xfrm>
            <a:off x="1420586" y="2799373"/>
            <a:ext cx="5867400" cy="11679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5CD5A61-4A94-2E7F-021E-B30CE61A4EA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43" r="59091" b="20032"/>
          <a:stretch>
            <a:fillRect/>
          </a:stretch>
        </p:blipFill>
        <p:spPr>
          <a:xfrm>
            <a:off x="1267767" y="4250273"/>
            <a:ext cx="1981200" cy="116793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81492F3-ADE9-A03B-11F1-FF5EDCB7E9D2}"/>
              </a:ext>
            </a:extLst>
          </p:cNvPr>
          <p:cNvSpPr/>
          <p:nvPr/>
        </p:nvSpPr>
        <p:spPr>
          <a:xfrm>
            <a:off x="2867967" y="4411701"/>
            <a:ext cx="381000" cy="60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AAE3AE-55AA-A415-0F43-376231620D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0" r="59091" b="20032"/>
          <a:stretch>
            <a:fillRect/>
          </a:stretch>
        </p:blipFill>
        <p:spPr>
          <a:xfrm>
            <a:off x="3543300" y="4250273"/>
            <a:ext cx="1866900" cy="116793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6E09DBF-178C-9FBB-B287-F0AF90390930}"/>
              </a:ext>
            </a:extLst>
          </p:cNvPr>
          <p:cNvSpPr/>
          <p:nvPr/>
        </p:nvSpPr>
        <p:spPr>
          <a:xfrm>
            <a:off x="5029200" y="4411701"/>
            <a:ext cx="381000" cy="60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D4C7252-CFDF-2E56-62AE-FF6AD87E7E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792" r="59091" b="20032"/>
          <a:stretch>
            <a:fillRect/>
          </a:stretch>
        </p:blipFill>
        <p:spPr>
          <a:xfrm>
            <a:off x="6079253" y="4268695"/>
            <a:ext cx="1943100" cy="116793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F7FAB2D-AC28-B4E0-BE2B-9D9E3FF001A5}"/>
              </a:ext>
            </a:extLst>
          </p:cNvPr>
          <p:cNvSpPr/>
          <p:nvPr/>
        </p:nvSpPr>
        <p:spPr>
          <a:xfrm>
            <a:off x="7641353" y="4390061"/>
            <a:ext cx="381000" cy="60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EF0856C-E179-D7B2-FE6F-3B377F2EF1EA}"/>
                  </a:ext>
                </a:extLst>
              </p:cNvPr>
              <p:cNvSpPr txBox="1"/>
              <p:nvPr/>
            </p:nvSpPr>
            <p:spPr bwMode="auto">
              <a:xfrm>
                <a:off x="924867" y="4192506"/>
                <a:ext cx="1312924" cy="438390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sz="1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14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1400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sz="14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</a:rPr>
                            <m:t>2−</m:t>
                          </m:r>
                          <m:rad>
                            <m:radPr>
                              <m:degHide m:val="on"/>
                              <m:ctrlPr>
                                <a:rPr lang="en-GB" sz="14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14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GB" sz="1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1400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sz="14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EF0856C-E179-D7B2-FE6F-3B377F2EF1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24867" y="4192506"/>
                <a:ext cx="1312924" cy="43839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A3ADA3FE-E5EA-358A-162D-64CE83991FA1}"/>
                  </a:ext>
                </a:extLst>
              </p:cNvPr>
              <p:cNvSpPr txBox="1"/>
              <p:nvPr/>
            </p:nvSpPr>
            <p:spPr bwMode="auto">
              <a:xfrm>
                <a:off x="3403881" y="4390061"/>
                <a:ext cx="818878" cy="240835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sz="1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1400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sz="14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sSub>
                        <m:sSubPr>
                          <m:ctrlPr>
                            <a:rPr lang="en-GB" sz="1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1400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sz="14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A3ADA3FE-E5EA-358A-162D-64CE83991FA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403881" y="4390061"/>
                <a:ext cx="818878" cy="240835"/>
              </a:xfrm>
              <a:prstGeom prst="rect">
                <a:avLst/>
              </a:prstGeom>
              <a:blipFill>
                <a:blip r:embed="rId5"/>
                <a:stretch>
                  <a:fillRect l="-1515" r="-1515" b="-2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04A79F2F-E0B4-756F-C09E-F03A37439E0E}"/>
                  </a:ext>
                </a:extLst>
              </p:cNvPr>
              <p:cNvSpPr txBox="1"/>
              <p:nvPr/>
            </p:nvSpPr>
            <p:spPr bwMode="auto">
              <a:xfrm>
                <a:off x="5774601" y="4210928"/>
                <a:ext cx="1312282" cy="438390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sz="1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GB" sz="1400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sz="14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en-GB" sz="14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14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GB" sz="1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1400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sz="14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04A79F2F-E0B4-756F-C09E-F03A37439E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774601" y="4210928"/>
                <a:ext cx="1312282" cy="438390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D76697F8-034C-2951-7651-46EDD4E61606}"/>
              </a:ext>
            </a:extLst>
          </p:cNvPr>
          <p:cNvSpPr txBox="1"/>
          <p:nvPr/>
        </p:nvSpPr>
        <p:spPr>
          <a:xfrm>
            <a:off x="426062" y="5601268"/>
            <a:ext cx="71247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 of 3 coupled spring equals 3 independent springs.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4090FDD3-203F-BB2C-B6FF-C478FD9CEF72}"/>
                  </a:ext>
                </a:extLst>
              </p:cNvPr>
              <p:cNvSpPr txBox="1"/>
              <p:nvPr/>
            </p:nvSpPr>
            <p:spPr>
              <a:xfrm>
                <a:off x="413657" y="6019800"/>
                <a:ext cx="8316686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coordinates of the 3 independent springs are linear combinations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US" sz="20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4090FDD3-203F-BB2C-B6FF-C478FD9CEF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657" y="6019800"/>
                <a:ext cx="8316686" cy="413511"/>
              </a:xfrm>
              <a:prstGeom prst="rect">
                <a:avLst/>
              </a:prstGeom>
              <a:blipFill>
                <a:blip r:embed="rId7"/>
                <a:stretch>
                  <a:fillRect l="-762" t="-9091" b="-2121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87970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0FFAA1AD-F0F7-9589-C58C-4702F0AEAC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354564"/>
            <a:ext cx="7772400" cy="4148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5022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st Mode Demo">
            <a:hlinkClick r:id="" action="ppaction://media"/>
            <a:extLst>
              <a:ext uri="{FF2B5EF4-FFF2-40B4-BE49-F238E27FC236}">
                <a16:creationId xmlns:a16="http://schemas.microsoft.com/office/drawing/2014/main" id="{27B219CD-4648-A3F7-DCAE-930ED5106AC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7200" y="702358"/>
            <a:ext cx="7843837" cy="44353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855898-5B3E-4752-53BA-7E21BB54C203}"/>
              </a:ext>
            </a:extLst>
          </p:cNvPr>
          <p:cNvSpPr txBox="1"/>
          <p:nvPr/>
        </p:nvSpPr>
        <p:spPr>
          <a:xfrm>
            <a:off x="3962400" y="305225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Mode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D772585-0A14-E0B6-95E9-94AC88DAA26F}"/>
                  </a:ext>
                </a:extLst>
              </p:cNvPr>
              <p:cNvSpPr txBox="1"/>
              <p:nvPr/>
            </p:nvSpPr>
            <p:spPr bwMode="auto">
              <a:xfrm>
                <a:off x="3505200" y="5771724"/>
                <a:ext cx="1725280" cy="8424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D772585-0A14-E0B6-95E9-94AC88DAA26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505200" y="5771724"/>
                <a:ext cx="1725280" cy="842410"/>
              </a:xfrm>
              <a:prstGeom prst="rect">
                <a:avLst/>
              </a:prstGeom>
              <a:blipFill>
                <a:blip r:embed="rId5"/>
                <a:stretch>
                  <a:fillRect l="-1471" t="-1493" b="-1044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18648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nd and 3rd Modes">
            <a:hlinkClick r:id="" action="ppaction://media"/>
            <a:extLst>
              <a:ext uri="{FF2B5EF4-FFF2-40B4-BE49-F238E27FC236}">
                <a16:creationId xmlns:a16="http://schemas.microsoft.com/office/drawing/2014/main" id="{B2E58A20-353E-DC66-EAA0-E96E2C580E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" y="686157"/>
            <a:ext cx="6705600" cy="379169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31F876F-7385-3B80-59D3-76B943A26B8A}"/>
                  </a:ext>
                </a:extLst>
              </p:cNvPr>
              <p:cNvSpPr txBox="1"/>
              <p:nvPr/>
            </p:nvSpPr>
            <p:spPr>
              <a:xfrm>
                <a:off x="246185" y="5483892"/>
                <a:ext cx="8897815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Adjusting external force frequency close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0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2,3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to generate 2</a:t>
                </a:r>
                <a:r>
                  <a:rPr lang="en-US" sz="2000" baseline="30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nd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3</a:t>
                </a:r>
                <a:r>
                  <a:rPr lang="en-US" sz="2000" baseline="30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rd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oscillation modes.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31F876F-7385-3B80-59D3-76B943A26B8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185" y="5483892"/>
                <a:ext cx="8897815" cy="413511"/>
              </a:xfrm>
              <a:prstGeom prst="rect">
                <a:avLst/>
              </a:prstGeom>
              <a:blipFill>
                <a:blip r:embed="rId5"/>
                <a:stretch>
                  <a:fillRect l="-713" t="-9091" r="-285" b="-2121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60442BAF-C004-F44D-89D9-7FF64868CD36}"/>
              </a:ext>
            </a:extLst>
          </p:cNvPr>
          <p:cNvSpPr txBox="1"/>
          <p:nvPr/>
        </p:nvSpPr>
        <p:spPr>
          <a:xfrm>
            <a:off x="246185" y="5936615"/>
            <a:ext cx="82882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called to 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excite the second and third mode by resonance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jargon.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8B7C5728-8E6B-50E5-B154-E67D99979E31}"/>
                  </a:ext>
                </a:extLst>
              </p:cNvPr>
              <p:cNvSpPr txBox="1"/>
              <p:nvPr/>
            </p:nvSpPr>
            <p:spPr bwMode="auto">
              <a:xfrm>
                <a:off x="5181600" y="4620692"/>
                <a:ext cx="2209800" cy="8424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8B7C5728-8E6B-50E5-B154-E67D99979E3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181600" y="4620692"/>
                <a:ext cx="2209800" cy="842410"/>
              </a:xfrm>
              <a:prstGeom prst="rect">
                <a:avLst/>
              </a:prstGeom>
              <a:blipFill>
                <a:blip r:embed="rId6"/>
                <a:stretch>
                  <a:fillRect t="-1471" b="-882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B8CEDC0-E681-72CA-D555-32512CE67849}"/>
                  </a:ext>
                </a:extLst>
              </p:cNvPr>
              <p:cNvSpPr txBox="1"/>
              <p:nvPr/>
            </p:nvSpPr>
            <p:spPr bwMode="auto">
              <a:xfrm>
                <a:off x="2209799" y="4648200"/>
                <a:ext cx="2163639" cy="81182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B8CEDC0-E681-72CA-D555-32512CE6784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09799" y="4648200"/>
                <a:ext cx="2163639" cy="811825"/>
              </a:xfrm>
              <a:prstGeom prst="rect">
                <a:avLst/>
              </a:prstGeom>
              <a:blipFill>
                <a:blip r:embed="rId7"/>
                <a:stretch>
                  <a:fillRect b="-923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7606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矩形 1"/>
          <p:cNvSpPr>
            <a:spLocks noChangeArrowheads="1"/>
          </p:cNvSpPr>
          <p:nvPr/>
        </p:nvSpPr>
        <p:spPr bwMode="auto">
          <a:xfrm>
            <a:off x="1250776" y="836712"/>
            <a:ext cx="64087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TW" sz="2000" dirty="0">
                <a:hlinkClick r:id="rId4"/>
              </a:rPr>
              <a:t>http://www.youtube.com/watch?v=17tqXgvCN0E&amp;NR=1</a:t>
            </a:r>
            <a:endParaRPr lang="zh-TW" altLang="en-US" sz="2000" dirty="0"/>
          </a:p>
        </p:txBody>
      </p:sp>
      <p:sp>
        <p:nvSpPr>
          <p:cNvPr id="46083" name="文字方塊 3"/>
          <p:cNvSpPr txBox="1">
            <a:spLocks noChangeArrowheads="1"/>
          </p:cNvSpPr>
          <p:nvPr/>
        </p:nvSpPr>
        <p:spPr bwMode="auto">
          <a:xfrm>
            <a:off x="3419872" y="466824"/>
            <a:ext cx="22145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/>
              <a:t>物體的振動</a:t>
            </a:r>
          </a:p>
        </p:txBody>
      </p:sp>
      <p:pic>
        <p:nvPicPr>
          <p:cNvPr id="2" name="Breaking Glass with Sound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36948" y="1484784"/>
            <a:ext cx="5636394" cy="422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25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93A77B58-BAF1-0E28-704B-8FF67345CE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56EE5E0-369D-7B7F-4B7D-628174FD3318}"/>
              </a:ext>
            </a:extLst>
          </p:cNvPr>
          <p:cNvSpPr txBox="1"/>
          <p:nvPr/>
        </p:nvSpPr>
        <p:spPr bwMode="auto">
          <a:xfrm>
            <a:off x="5724128" y="476672"/>
            <a:ext cx="194421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dirty="0"/>
              <a:t>Method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5C5C3B-DCBB-FC3C-1C47-F620C3000DB0}"/>
              </a:ext>
            </a:extLst>
          </p:cNvPr>
          <p:cNvSpPr txBox="1"/>
          <p:nvPr/>
        </p:nvSpPr>
        <p:spPr bwMode="auto">
          <a:xfrm>
            <a:off x="971600" y="1340768"/>
            <a:ext cx="511256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dirty="0" err="1"/>
              <a:t>以矩陣的對角化來分析來分析</a:t>
            </a:r>
            <a:r>
              <a:rPr lang="en-US" sz="1800" dirty="0"/>
              <a:t>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385E710-7099-FA9E-2837-19D304A88DA0}"/>
                  </a:ext>
                </a:extLst>
              </p:cNvPr>
              <p:cNvSpPr txBox="1"/>
              <p:nvPr/>
            </p:nvSpPr>
            <p:spPr bwMode="auto">
              <a:xfrm>
                <a:off x="3001850" y="1861920"/>
                <a:ext cx="2887009" cy="524182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𝑺</m:t>
                      </m:r>
                      <m:r>
                        <a:rPr lang="en-US" sz="18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sz="1800" b="1" i="1">
                          <a:latin typeface="Cambria Math" panose="02040503050406030204" pitchFamily="18" charset="0"/>
                        </a:rPr>
                        <m:t>𝑼</m:t>
                      </m:r>
                      <m:r>
                        <a:rPr lang="en-US" altLang="zh-TW" sz="18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𝚲</m:t>
                      </m:r>
                      <m:sSup>
                        <m:sSupPr>
                          <m:ctrlPr>
                            <a:rPr lang="en-US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1" i="1">
                              <a:latin typeface="Cambria Math" panose="02040503050406030204" pitchFamily="18" charset="0"/>
                            </a:rPr>
                            <m:t>𝑼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r>
                        <a:rPr lang="en-US" sz="18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sz="1800" b="1" i="1">
                          <a:latin typeface="Cambria Math" panose="02040503050406030204" pitchFamily="18" charset="0"/>
                        </a:rPr>
                        <m:t>𝑼</m:t>
                      </m:r>
                      <m:d>
                        <m:dPr>
                          <m:ctrlPr>
                            <a:rPr lang="en-US" sz="1800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2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𝜆</m:t>
                                    </m:r>
                                  </m:e>
                                  <m:sub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US" altLang="zh-TW" sz="1800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altLang="zh-TW" sz="1800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𝜆</m:t>
                                    </m:r>
                                  </m:e>
                                  <m:sub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sSup>
                        <m:sSupPr>
                          <m:ctrlPr>
                            <a:rPr lang="en-US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1" i="1">
                              <a:latin typeface="Cambria Math" panose="02040503050406030204" pitchFamily="18" charset="0"/>
                            </a:rPr>
                            <m:t>𝑼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</m:oMath>
                  </m:oMathPara>
                </a14:m>
                <a:endParaRPr lang="en-US" sz="1800" b="1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385E710-7099-FA9E-2837-19D304A88DA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01850" y="1861920"/>
                <a:ext cx="2887009" cy="524182"/>
              </a:xfrm>
              <a:prstGeom prst="rect">
                <a:avLst/>
              </a:prstGeom>
              <a:blipFill>
                <a:blip r:embed="rId2"/>
                <a:stretch>
                  <a:fillRect l="-439" t="-2381" b="-952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301CDCCF-5FEB-3C34-72A1-92B8AFFC1F62}"/>
                  </a:ext>
                </a:extLst>
              </p:cNvPr>
              <p:cNvSpPr txBox="1"/>
              <p:nvPr/>
            </p:nvSpPr>
            <p:spPr bwMode="auto">
              <a:xfrm>
                <a:off x="1043608" y="1983043"/>
                <a:ext cx="1081258" cy="281937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18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1" i="1" smtClean="0">
                              <a:latin typeface="Cambria Math" panose="02040503050406030204" pitchFamily="18" charset="0"/>
                            </a:rPr>
                            <m:t>𝑿</m:t>
                          </m:r>
                        </m:e>
                        <m:sup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r>
                        <a:rPr lang="en-US" sz="1800" b="1" i="1">
                          <a:latin typeface="Cambria Math" panose="02040503050406030204" pitchFamily="18" charset="0"/>
                        </a:rPr>
                        <m:t>𝑺</m:t>
                      </m:r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𝑿</m:t>
                      </m:r>
                    </m:oMath>
                  </m:oMathPara>
                </a14:m>
                <a:endParaRPr lang="en-US" sz="1800" b="1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301CDCCF-5FEB-3C34-72A1-92B8AFFC1F6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43608" y="1983043"/>
                <a:ext cx="1081258" cy="281937"/>
              </a:xfrm>
              <a:prstGeom prst="rect">
                <a:avLst/>
              </a:prstGeom>
              <a:blipFill>
                <a:blip r:embed="rId3"/>
                <a:stretch>
                  <a:fillRect l="-4651" t="-4348" r="-3488" b="-434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2C481C0-62EB-9637-F0F9-1DBF5BF820E0}"/>
                  </a:ext>
                </a:extLst>
              </p:cNvPr>
              <p:cNvSpPr txBox="1"/>
              <p:nvPr/>
            </p:nvSpPr>
            <p:spPr bwMode="auto">
              <a:xfrm>
                <a:off x="1043608" y="2660425"/>
                <a:ext cx="3407791" cy="281937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18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1" i="1" smtClean="0">
                              <a:latin typeface="Cambria Math" panose="02040503050406030204" pitchFamily="18" charset="0"/>
                            </a:rPr>
                            <m:t>𝑿</m:t>
                          </m:r>
                        </m:e>
                        <m:sup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r>
                        <a:rPr lang="en-US" sz="1800" b="1" i="1">
                          <a:latin typeface="Cambria Math" panose="02040503050406030204" pitchFamily="18" charset="0"/>
                        </a:rPr>
                        <m:t>𝑼</m:t>
                      </m:r>
                      <m:r>
                        <a:rPr lang="en-US" altLang="zh-TW" sz="18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𝚲</m:t>
                      </m:r>
                      <m:sSup>
                        <m:sSupPr>
                          <m:ctrlPr>
                            <a:rPr lang="en-US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1" i="1">
                              <a:latin typeface="Cambria Math" panose="02040503050406030204" pitchFamily="18" charset="0"/>
                            </a:rPr>
                            <m:t>𝑼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US" sz="18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sz="18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800" b="1" i="1">
                                      <a:latin typeface="Cambria Math" panose="02040503050406030204" pitchFamily="18" charset="0"/>
                                    </a:rPr>
                                    <m:t>𝑼</m:t>
                                  </m:r>
                                </m:e>
                                <m:sup>
                                  <m:r>
                                    <a:rPr lang="en-US" sz="1800" b="0" i="1" smtClean="0">
                                      <a:latin typeface="Cambria Math" panose="02040503050406030204" pitchFamily="18" charset="0"/>
                                    </a:rPr>
                                    <m:t>𝑇</m:t>
                                  </m:r>
                                </m:sup>
                              </m:sSup>
                              <m:r>
                                <a:rPr lang="en-US" sz="1800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d>
                        </m:e>
                        <m:sup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r>
                        <a:rPr lang="en-US" altLang="zh-TW" sz="18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𝚲</m:t>
                      </m:r>
                      <m:d>
                        <m:dPr>
                          <m:ctrlPr>
                            <a:rPr lang="en-US" sz="18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US" sz="18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b="1" i="1">
                                  <a:latin typeface="Cambria Math" panose="02040503050406030204" pitchFamily="18" charset="0"/>
                                </a:rPr>
                                <m:t>𝑼</m:t>
                              </m:r>
                            </m:e>
                            <m:sup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p>
                          </m:sSup>
                          <m:r>
                            <a:rPr lang="en-US" sz="1800" b="1" i="1" smtClean="0">
                              <a:latin typeface="Cambria Math" panose="02040503050406030204" pitchFamily="18" charset="0"/>
                            </a:rPr>
                            <m:t>𝑿</m:t>
                          </m:r>
                        </m:e>
                      </m:d>
                    </m:oMath>
                  </m:oMathPara>
                </a14:m>
                <a:endParaRPr lang="en-US" sz="1800" b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2C481C0-62EB-9637-F0F9-1DBF5BF820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43608" y="2660425"/>
                <a:ext cx="3407791" cy="281937"/>
              </a:xfrm>
              <a:prstGeom prst="rect">
                <a:avLst/>
              </a:prstGeom>
              <a:blipFill>
                <a:blip r:embed="rId4"/>
                <a:stretch>
                  <a:fillRect l="-1115" t="-4348" b="-434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3">
                <a:extLst>
                  <a:ext uri="{FF2B5EF4-FFF2-40B4-BE49-F238E27FC236}">
                    <a16:creationId xmlns:a16="http://schemas.microsoft.com/office/drawing/2014/main" id="{48B3E14E-0F9A-BD16-886E-1D66FB2F01A2}"/>
                  </a:ext>
                </a:extLst>
              </p:cNvPr>
              <p:cNvSpPr txBox="1"/>
              <p:nvPr/>
            </p:nvSpPr>
            <p:spPr bwMode="auto">
              <a:xfrm>
                <a:off x="5632614" y="3223730"/>
                <a:ext cx="1894941" cy="555473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800" b="1" i="1" smtClean="0">
                          <a:latin typeface="Cambria Math" panose="02040503050406030204" pitchFamily="18" charset="0"/>
                        </a:rPr>
                        <m:t>𝒀</m:t>
                      </m:r>
                      <m:r>
                        <a:rPr lang="en-US" altLang="zh-TW" sz="1800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altLang="zh-TW" sz="18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US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1" i="1">
                              <a:latin typeface="Cambria Math" panose="02040503050406030204" pitchFamily="18" charset="0"/>
                            </a:rPr>
                            <m:t>𝑼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r>
                        <a:rPr lang="en-US" altLang="zh-TW" sz="1800" b="1" i="1" smtClean="0">
                          <a:latin typeface="Cambria Math"/>
                          <a:ea typeface="Cambria Math"/>
                        </a:rPr>
                        <m:t>𝑿</m:t>
                      </m:r>
                    </m:oMath>
                  </m:oMathPara>
                </a14:m>
                <a:endParaRPr lang="zh-TW" altLang="en-US" sz="1800" b="1" i="1" dirty="0"/>
              </a:p>
            </p:txBody>
          </p:sp>
        </mc:Choice>
        <mc:Fallback xmlns="">
          <p:sp>
            <p:nvSpPr>
              <p:cNvPr id="9" name="文字方塊 3">
                <a:extLst>
                  <a:ext uri="{FF2B5EF4-FFF2-40B4-BE49-F238E27FC236}">
                    <a16:creationId xmlns:a16="http://schemas.microsoft.com/office/drawing/2014/main" id="{48B3E14E-0F9A-BD16-886E-1D66FB2F01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632614" y="3223730"/>
                <a:ext cx="1894941" cy="555473"/>
              </a:xfrm>
              <a:prstGeom prst="rect">
                <a:avLst/>
              </a:prstGeom>
              <a:blipFill>
                <a:blip r:embed="rId5"/>
                <a:stretch>
                  <a:fillRect b="-666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492E01B-15D7-B9C0-2B1D-199DB7C27402}"/>
                  </a:ext>
                </a:extLst>
              </p:cNvPr>
              <p:cNvSpPr txBox="1"/>
              <p:nvPr/>
            </p:nvSpPr>
            <p:spPr bwMode="auto">
              <a:xfrm>
                <a:off x="947046" y="3316618"/>
                <a:ext cx="4685567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/>
                  <a:t>選擇Generalized Coordinates</a:t>
                </a:r>
                <a:r>
                  <a:rPr lang="zh-TW" altLang="en-US" sz="1800" dirty="0"/>
                  <a:t> 廣義座標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18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altLang="zh-TW" sz="18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altLang="zh-TW" sz="1800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zh-TW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18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altLang="zh-TW" sz="18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US" sz="18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492E01B-15D7-B9C0-2B1D-199DB7C274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47046" y="3316618"/>
                <a:ext cx="4685567" cy="369332"/>
              </a:xfrm>
              <a:prstGeom prst="rect">
                <a:avLst/>
              </a:prstGeom>
              <a:blipFill>
                <a:blip r:embed="rId6"/>
                <a:stretch>
                  <a:fillRect l="-1081" t="-6667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7315231D-21C0-B71B-F88B-7C3BD1AF3F8C}"/>
                  </a:ext>
                </a:extLst>
              </p:cNvPr>
              <p:cNvSpPr txBox="1"/>
              <p:nvPr/>
            </p:nvSpPr>
            <p:spPr bwMode="auto">
              <a:xfrm>
                <a:off x="1022854" y="3793096"/>
                <a:ext cx="4496192" cy="282129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US" sz="18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sz="18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800" b="1" i="1">
                                      <a:latin typeface="Cambria Math" panose="02040503050406030204" pitchFamily="18" charset="0"/>
                                    </a:rPr>
                                    <m:t>𝑼</m:t>
                                  </m:r>
                                </m:e>
                                <m:sup>
                                  <m:r>
                                    <a:rPr lang="en-US" sz="1800" i="1">
                                      <a:latin typeface="Cambria Math" panose="02040503050406030204" pitchFamily="18" charset="0"/>
                                    </a:rPr>
                                    <m:t>𝑇</m:t>
                                  </m:r>
                                </m:sup>
                              </m:sSup>
                              <m:r>
                                <a:rPr lang="en-US" sz="1800" b="1" i="1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d>
                        </m:e>
                        <m:sup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r>
                        <a:rPr lang="en-US" altLang="zh-TW" sz="18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𝚲</m:t>
                      </m:r>
                      <m:d>
                        <m:dPr>
                          <m:ctrlPr>
                            <a:rPr lang="en-US" sz="18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US" sz="18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b="1" i="1">
                                  <a:latin typeface="Cambria Math" panose="02040503050406030204" pitchFamily="18" charset="0"/>
                                </a:rPr>
                                <m:t>𝑼</m:t>
                              </m:r>
                            </m:e>
                            <m:sup>
                              <m:r>
                                <a:rPr lang="en-US" sz="1800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p>
                          </m:sSup>
                          <m:r>
                            <a:rPr lang="en-US" sz="1800" b="1" i="1">
                              <a:latin typeface="Cambria Math" panose="02040503050406030204" pitchFamily="18" charset="0"/>
                            </a:rPr>
                            <m:t>𝑿</m:t>
                          </m:r>
                        </m:e>
                      </m:d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18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p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r>
                        <a:rPr lang="en-US" altLang="zh-TW" sz="18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𝚲</m:t>
                      </m:r>
                      <m:r>
                        <a:rPr lang="en-US" altLang="zh-TW" sz="1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𝒀</m:t>
                      </m:r>
                      <m:r>
                        <a:rPr lang="en-US" altLang="zh-TW" sz="1800" b="1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sSubSup>
                        <m:sSubSup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  <m: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altLang="zh-TW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800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7315231D-21C0-B71B-F88B-7C3BD1AF3F8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22854" y="3793096"/>
                <a:ext cx="4496192" cy="282129"/>
              </a:xfrm>
              <a:prstGeom prst="rect">
                <a:avLst/>
              </a:prstGeom>
              <a:blipFill>
                <a:blip r:embed="rId7"/>
                <a:stretch>
                  <a:fillRect b="-25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431CCBE7-4BCC-84E0-1579-D7563862D1EE}"/>
                  </a:ext>
                </a:extLst>
              </p:cNvPr>
              <p:cNvSpPr txBox="1"/>
              <p:nvPr/>
            </p:nvSpPr>
            <p:spPr bwMode="auto">
              <a:xfrm>
                <a:off x="971600" y="5028280"/>
                <a:ext cx="1978996" cy="282129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sSubSup>
                        <m:sSubSup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  <m: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altLang="zh-TW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8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431CCBE7-4BCC-84E0-1579-D7563862D1E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71600" y="5028280"/>
                <a:ext cx="1978996" cy="282129"/>
              </a:xfrm>
              <a:prstGeom prst="rect">
                <a:avLst/>
              </a:prstGeom>
              <a:blipFill>
                <a:blip r:embed="rId8"/>
                <a:stretch>
                  <a:fillRect b="-2608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D49EDD66-252B-7A8C-E0D9-13923E3F43E6}"/>
              </a:ext>
            </a:extLst>
          </p:cNvPr>
          <p:cNvSpPr txBox="1"/>
          <p:nvPr/>
        </p:nvSpPr>
        <p:spPr bwMode="auto">
          <a:xfrm>
            <a:off x="947046" y="4552922"/>
            <a:ext cx="780141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r>
              <a:rPr lang="en-US" sz="1800" dirty="0" err="1">
                <a:solidFill>
                  <a:srgbClr val="FF0000"/>
                </a:solidFill>
              </a:rPr>
              <a:t>定理：任意線性力學系統，都可以找到廣義座標，位能為</a:t>
            </a:r>
            <a:r>
              <a:rPr lang="zh-TW" altLang="en-US" sz="1800" dirty="0">
                <a:solidFill>
                  <a:srgbClr val="FF0000"/>
                </a:solidFill>
              </a:rPr>
              <a:t>廣義座標的平方</a:t>
            </a:r>
            <a:r>
              <a:rPr lang="en-US" sz="1800" dirty="0">
                <a:solidFill>
                  <a:srgbClr val="FF0000"/>
                </a:solidFill>
              </a:rPr>
              <a:t>。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905F80B-E533-2375-4E24-61F353F7497C}"/>
              </a:ext>
            </a:extLst>
          </p:cNvPr>
          <p:cNvSpPr txBox="1"/>
          <p:nvPr/>
        </p:nvSpPr>
        <p:spPr bwMode="auto">
          <a:xfrm>
            <a:off x="947046" y="5391105"/>
            <a:ext cx="4572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zh-TW" altLang="en-US" sz="1800">
                <a:solidFill>
                  <a:srgbClr val="FF0000"/>
                </a:solidFill>
              </a:rPr>
              <a:t>廣義座標做獨立的簡諧運動。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5116827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7C5444B-A242-21B0-A986-3BF2E8A66C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4262"/>
          <a:stretch>
            <a:fillRect/>
          </a:stretch>
        </p:blipFill>
        <p:spPr>
          <a:xfrm>
            <a:off x="3177363" y="2754996"/>
            <a:ext cx="3124200" cy="66675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5A02FD4-64C0-B42B-2DCA-FE28F7EBFA2C}"/>
              </a:ext>
            </a:extLst>
          </p:cNvPr>
          <p:cNvSpPr txBox="1"/>
          <p:nvPr/>
        </p:nvSpPr>
        <p:spPr>
          <a:xfrm>
            <a:off x="457200" y="3505200"/>
            <a:ext cx="5867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modes, coupled springs act like one spring!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FB10C16C-84F9-145E-F839-5462CFA403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324"/>
          <a:stretch/>
        </p:blipFill>
        <p:spPr bwMode="auto">
          <a:xfrm rot="16200000">
            <a:off x="6002033" y="3455567"/>
            <a:ext cx="1447428" cy="2631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083BEE-4735-5CC0-E21E-289842AC50D9}"/>
              </a:ext>
            </a:extLst>
          </p:cNvPr>
          <p:cNvSpPr txBox="1"/>
          <p:nvPr/>
        </p:nvSpPr>
        <p:spPr bwMode="auto">
          <a:xfrm>
            <a:off x="425302" y="532386"/>
            <a:ext cx="841389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One eigenvalue, one eigenvector of the matrix corresponds one oscillation mode.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8A5BBD-D8C5-278B-2800-81217065FDE7}"/>
              </a:ext>
            </a:extLst>
          </p:cNvPr>
          <p:cNvSpPr txBox="1"/>
          <p:nvPr/>
        </p:nvSpPr>
        <p:spPr>
          <a:xfrm>
            <a:off x="457200" y="2228162"/>
            <a:ext cx="67985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number of modes equals the number of particles.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8A502697-2DD2-C582-4F97-A3B943D76AEC}"/>
                  </a:ext>
                </a:extLst>
              </p:cNvPr>
              <p:cNvSpPr txBox="1"/>
              <p:nvPr/>
            </p:nvSpPr>
            <p:spPr bwMode="auto">
              <a:xfrm>
                <a:off x="425302" y="932496"/>
                <a:ext cx="7566205" cy="4001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Any </a:t>
                </a:r>
                <a14:m>
                  <m:oMath xmlns:m="http://schemas.openxmlformats.org/officeDocument/2006/math">
                    <m:r>
                      <a:rPr lang="en-US" sz="200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US" sz="200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US" sz="2000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symmetric matrix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has 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eigenvalues and they all are real.</a:t>
                </a:r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8A502697-2DD2-C582-4F97-A3B943D76A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25302" y="932496"/>
                <a:ext cx="7566205" cy="400110"/>
              </a:xfrm>
              <a:prstGeom prst="rect">
                <a:avLst/>
              </a:prstGeom>
              <a:blipFill>
                <a:blip r:embed="rId7"/>
                <a:stretch>
                  <a:fillRect l="-838" t="-9091" b="-24242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289A846-33A7-ACBD-E109-5CB42152BD0D}"/>
                  </a:ext>
                </a:extLst>
              </p:cNvPr>
              <p:cNvSpPr txBox="1"/>
              <p:nvPr/>
            </p:nvSpPr>
            <p:spPr>
              <a:xfrm>
                <a:off x="517023" y="1311825"/>
                <a:ext cx="2978155" cy="906980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sz="2000" b="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2000" b="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2000" b="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sz="2000" b="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e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e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2000" b="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289A846-33A7-ACBD-E109-5CB42152BD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023" y="1311825"/>
                <a:ext cx="2978155" cy="906980"/>
              </a:xfrm>
              <a:prstGeom prst="rect">
                <a:avLst/>
              </a:prstGeom>
              <a:blipFill>
                <a:blip r:embed="rId8"/>
                <a:stretch>
                  <a:fillRect b="-41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EB0F13A-73AA-8ECD-4252-0FAD097FBA97}"/>
                  </a:ext>
                </a:extLst>
              </p:cNvPr>
              <p:cNvSpPr txBox="1"/>
              <p:nvPr/>
            </p:nvSpPr>
            <p:spPr bwMode="auto">
              <a:xfrm>
                <a:off x="3673980" y="1543283"/>
                <a:ext cx="3301166" cy="4001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000" b="1" i="1">
                        <a:latin typeface="Cambria Math" panose="02040503050406030204" pitchFamily="18" charset="0"/>
                      </a:rPr>
                      <m:t>𝑨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a symmetric matrix.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EB0F13A-73AA-8ECD-4252-0FAD097FBA9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73980" y="1543283"/>
                <a:ext cx="3301166" cy="400110"/>
              </a:xfrm>
              <a:prstGeom prst="rect">
                <a:avLst/>
              </a:prstGeom>
              <a:blipFill>
                <a:blip r:embed="rId9"/>
                <a:stretch>
                  <a:fillRect t="-6061" b="-24242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 descr="animation for 3 masses, mode 2">
            <a:extLst>
              <a:ext uri="{FF2B5EF4-FFF2-40B4-BE49-F238E27FC236}">
                <a16:creationId xmlns:a16="http://schemas.microsoft.com/office/drawing/2014/main" id="{C7FCE7BF-5F70-B6B8-1510-5FA3F5F51C4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30639" y="4877010"/>
            <a:ext cx="2979713" cy="595942"/>
          </a:xfrm>
          <a:prstGeom prst="rect">
            <a:avLst/>
          </a:prstGeom>
        </p:spPr>
      </p:pic>
      <p:pic>
        <p:nvPicPr>
          <p:cNvPr id="12" name="Picture 11" descr="animation for 3 masses, mode 1">
            <a:extLst>
              <a:ext uri="{FF2B5EF4-FFF2-40B4-BE49-F238E27FC236}">
                <a16:creationId xmlns:a16="http://schemas.microsoft.com/office/drawing/2014/main" id="{3DFD8A96-D92F-02F8-510B-2333953755E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50135" y="3988759"/>
            <a:ext cx="2979710" cy="595942"/>
          </a:xfrm>
          <a:prstGeom prst="rect">
            <a:avLst/>
          </a:prstGeom>
        </p:spPr>
      </p:pic>
      <p:pic>
        <p:nvPicPr>
          <p:cNvPr id="13" name="Picture 12" descr="animation for 3 masses, mode 3">
            <a:extLst>
              <a:ext uri="{FF2B5EF4-FFF2-40B4-BE49-F238E27FC236}">
                <a16:creationId xmlns:a16="http://schemas.microsoft.com/office/drawing/2014/main" id="{35D69F80-9B97-3D73-7CC7-4CA7469DC6E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504671" y="5745742"/>
            <a:ext cx="2979707" cy="595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8081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59E88E42-EA2F-E723-28BC-87962A6FDA19}"/>
                  </a:ext>
                </a:extLst>
              </p:cNvPr>
              <p:cNvSpPr txBox="1"/>
              <p:nvPr/>
            </p:nvSpPr>
            <p:spPr bwMode="auto">
              <a:xfrm>
                <a:off x="675680" y="701752"/>
                <a:ext cx="7760839" cy="4001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rtlCol="0">
                <a:spAutoFit/>
              </a:bodyPr>
              <a:lstStyle/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eigenvectors </a:t>
                </a:r>
                <a14:m>
                  <m:oMath xmlns:m="http://schemas.openxmlformats.org/officeDocument/2006/math">
                    <m:r>
                      <a:rPr lang="en-US" sz="20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𝒖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can be chosen to be orthogonal.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59E88E42-EA2F-E723-28BC-87962A6FDA1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75680" y="701752"/>
                <a:ext cx="7760839" cy="400110"/>
              </a:xfrm>
              <a:prstGeom prst="rect">
                <a:avLst/>
              </a:prstGeom>
              <a:blipFill>
                <a:blip r:embed="rId3"/>
                <a:stretch>
                  <a:fillRect l="-817" t="-9375" b="-2812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06FEE372-E79E-8B16-20D2-B72EE51C71B3}"/>
                  </a:ext>
                </a:extLst>
              </p:cNvPr>
              <p:cNvSpPr txBox="1"/>
              <p:nvPr/>
            </p:nvSpPr>
            <p:spPr bwMode="auto">
              <a:xfrm>
                <a:off x="697303" y="4249937"/>
                <a:ext cx="2925160" cy="32868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r>
                        <a:rPr lang="en-US" sz="20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06FEE372-E79E-8B16-20D2-B72EE51C71B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97303" y="4249937"/>
                <a:ext cx="2925160" cy="328680"/>
              </a:xfrm>
              <a:prstGeom prst="rect">
                <a:avLst/>
              </a:prstGeom>
              <a:blipFill>
                <a:blip r:embed="rId4"/>
                <a:stretch>
                  <a:fillRect l="-431" r="-862" b="-740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1F3436D0-3FAE-C16D-86FF-B0023010359F}"/>
              </a:ext>
            </a:extLst>
          </p:cNvPr>
          <p:cNvSpPr txBox="1"/>
          <p:nvPr/>
        </p:nvSpPr>
        <p:spPr bwMode="auto">
          <a:xfrm>
            <a:off x="604779" y="4578915"/>
            <a:ext cx="727801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could choose the length of all eigenvectors to be equal to one.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77250C-0B7E-9084-CA5A-03EE527404C3}"/>
              </a:ext>
            </a:extLst>
          </p:cNvPr>
          <p:cNvSpPr txBox="1"/>
          <p:nvPr/>
        </p:nvSpPr>
        <p:spPr bwMode="auto">
          <a:xfrm>
            <a:off x="4191285" y="4993442"/>
            <a:ext cx="341816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are called orthonormal.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FC9089F-921F-5BF7-4FA2-56AB3D8F876D}"/>
                  </a:ext>
                </a:extLst>
              </p:cNvPr>
              <p:cNvSpPr txBox="1"/>
              <p:nvPr/>
            </p:nvSpPr>
            <p:spPr bwMode="auto">
              <a:xfrm>
                <a:off x="668843" y="5018084"/>
                <a:ext cx="3393173" cy="32868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d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</m:d>
                        </m:sup>
                      </m:sSup>
                      <m:r>
                        <a:rPr lang="en-US" sz="2000" i="1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d>
                        </m:sup>
                      </m:sSup>
                      <m:r>
                        <a:rPr lang="en-US" sz="20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</m:d>
                        </m:sup>
                      </m:sSup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𝛿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𝑚𝑛</m:t>
                          </m:r>
                        </m:sub>
                      </m:sSub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FC9089F-921F-5BF7-4FA2-56AB3D8F87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68843" y="5018084"/>
                <a:ext cx="3393173" cy="328680"/>
              </a:xfrm>
              <a:prstGeom prst="rect">
                <a:avLst/>
              </a:prstGeom>
              <a:blipFill>
                <a:blip r:embed="rId5"/>
                <a:stretch>
                  <a:fillRect l="-373" b="-1153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E2AC4B0-18F2-633C-20BB-7D614F56069D}"/>
                  </a:ext>
                </a:extLst>
              </p:cNvPr>
              <p:cNvSpPr txBox="1"/>
              <p:nvPr/>
            </p:nvSpPr>
            <p:spPr bwMode="auto">
              <a:xfrm>
                <a:off x="3911537" y="2882702"/>
                <a:ext cx="2122382" cy="8424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E2AC4B0-18F2-633C-20BB-7D614F56069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911537" y="2882702"/>
                <a:ext cx="2122382" cy="842410"/>
              </a:xfrm>
              <a:prstGeom prst="rect">
                <a:avLst/>
              </a:prstGeom>
              <a:blipFill>
                <a:blip r:embed="rId6"/>
                <a:stretch>
                  <a:fillRect t="-2985" b="-895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3274CDF-D4DA-30A1-7CEB-153587507020}"/>
                  </a:ext>
                </a:extLst>
              </p:cNvPr>
              <p:cNvSpPr txBox="1"/>
              <p:nvPr/>
            </p:nvSpPr>
            <p:spPr>
              <a:xfrm>
                <a:off x="697303" y="2895754"/>
                <a:ext cx="2122382" cy="71865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000" i="0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2+</m:t>
                          </m:r>
                          <m:rad>
                            <m:radPr>
                              <m:degHide m:val="on"/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3274CDF-D4DA-30A1-7CEB-15358750702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303" y="2895754"/>
                <a:ext cx="2122382" cy="718658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B4101E5-66BB-8D06-60BE-61E553CBEF00}"/>
                  </a:ext>
                </a:extLst>
              </p:cNvPr>
              <p:cNvSpPr txBox="1"/>
              <p:nvPr/>
            </p:nvSpPr>
            <p:spPr bwMode="auto">
              <a:xfrm>
                <a:off x="4038600" y="2037592"/>
                <a:ext cx="1755160" cy="81182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B4101E5-66BB-8D06-60BE-61E553CBEF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38600" y="2037592"/>
                <a:ext cx="1755160" cy="811825"/>
              </a:xfrm>
              <a:prstGeom prst="rect">
                <a:avLst/>
              </a:prstGeom>
              <a:blipFill>
                <a:blip r:embed="rId8"/>
                <a:stretch>
                  <a:fillRect l="-2158" b="-1076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689B4782-D58D-DCE6-CC13-2AEDEA765AA1}"/>
                  </a:ext>
                </a:extLst>
              </p:cNvPr>
              <p:cNvSpPr txBox="1"/>
              <p:nvPr/>
            </p:nvSpPr>
            <p:spPr bwMode="auto">
              <a:xfrm>
                <a:off x="716450" y="2132505"/>
                <a:ext cx="1172372" cy="34406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689B4782-D58D-DCE6-CC13-2AEDEA765AA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16450" y="2132505"/>
                <a:ext cx="1172372" cy="344069"/>
              </a:xfrm>
              <a:prstGeom prst="rect">
                <a:avLst/>
              </a:prstGeom>
              <a:blipFill>
                <a:blip r:embed="rId9"/>
                <a:stretch>
                  <a:fillRect l="-2151" r="-2151" b="-1851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41A3855-2811-79DD-E637-EF17F1BFF93A}"/>
                  </a:ext>
                </a:extLst>
              </p:cNvPr>
              <p:cNvSpPr txBox="1"/>
              <p:nvPr/>
            </p:nvSpPr>
            <p:spPr bwMode="auto">
              <a:xfrm>
                <a:off x="4038600" y="1101862"/>
                <a:ext cx="1725279" cy="8424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41A3855-2811-79DD-E637-EF17F1BFF9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38600" y="1101862"/>
                <a:ext cx="1725279" cy="842410"/>
              </a:xfrm>
              <a:prstGeom prst="rect">
                <a:avLst/>
              </a:prstGeom>
              <a:blipFill>
                <a:blip r:embed="rId10"/>
                <a:stretch>
                  <a:fillRect l="-2190" t="-1471" b="-882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3485AB7F-F461-6F36-6DAC-9716FC33524B}"/>
                  </a:ext>
                </a:extLst>
              </p:cNvPr>
              <p:cNvSpPr txBox="1"/>
              <p:nvPr/>
            </p:nvSpPr>
            <p:spPr bwMode="auto">
              <a:xfrm>
                <a:off x="730798" y="1264453"/>
                <a:ext cx="1878463" cy="62632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2−</m:t>
                          </m:r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r>
                        <m:rPr>
                          <m:nor/>
                        </m:rPr>
                        <a:rPr lang="en-GB" sz="2000" i="0"/>
                        <m:t>:</m:t>
                      </m:r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3485AB7F-F461-6F36-6DAC-9716FC3352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30798" y="1264453"/>
                <a:ext cx="1878463" cy="626325"/>
              </a:xfrm>
              <a:prstGeom prst="rect">
                <a:avLst/>
              </a:prstGeom>
              <a:blipFill>
                <a:blip r:embed="rId11"/>
                <a:stretch>
                  <a:fillRect l="-1342" r="-134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Box 18">
            <a:extLst>
              <a:ext uri="{FF2B5EF4-FFF2-40B4-BE49-F238E27FC236}">
                <a16:creationId xmlns:a16="http://schemas.microsoft.com/office/drawing/2014/main" id="{695DAE35-F428-DEB9-CA94-9965EC914510}"/>
              </a:ext>
            </a:extLst>
          </p:cNvPr>
          <p:cNvSpPr txBox="1"/>
          <p:nvPr/>
        </p:nvSpPr>
        <p:spPr bwMode="auto">
          <a:xfrm>
            <a:off x="644780" y="3786317"/>
            <a:ext cx="776083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Indeed, eigenvectors are orthogonal to each other.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C74E360-A559-9F60-0017-4192E4EA9203}"/>
              </a:ext>
            </a:extLst>
          </p:cNvPr>
          <p:cNvSpPr txBox="1"/>
          <p:nvPr/>
        </p:nvSpPr>
        <p:spPr>
          <a:xfrm>
            <a:off x="643308" y="5407969"/>
            <a:ext cx="72780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will see this orthogonality property is extremely important.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72E299C-08A9-FD68-E6E5-342F3314A9AD}"/>
                  </a:ext>
                </a:extLst>
              </p:cNvPr>
              <p:cNvSpPr txBox="1"/>
              <p:nvPr/>
            </p:nvSpPr>
            <p:spPr bwMode="auto">
              <a:xfrm>
                <a:off x="3101526" y="2895301"/>
                <a:ext cx="3527885" cy="8424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→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72E299C-08A9-FD68-E6E5-342F3314A9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101526" y="2895301"/>
                <a:ext cx="3527885" cy="842410"/>
              </a:xfrm>
              <a:prstGeom prst="rect">
                <a:avLst/>
              </a:prstGeom>
              <a:blipFill>
                <a:blip r:embed="rId12"/>
                <a:stretch>
                  <a:fillRect t="-2985" b="-895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2851D99-B106-5567-5254-1CC35419FA48}"/>
                  </a:ext>
                </a:extLst>
              </p:cNvPr>
              <p:cNvSpPr txBox="1"/>
              <p:nvPr/>
            </p:nvSpPr>
            <p:spPr bwMode="auto">
              <a:xfrm>
                <a:off x="3097515" y="2026208"/>
                <a:ext cx="3113994" cy="81182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→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den>
                      </m:f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m:rPr>
                                    <m:brk m:alnAt="7"/>
                                  </m:rP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2851D99-B106-5567-5254-1CC35419FA4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97515" y="2026208"/>
                <a:ext cx="3113994" cy="811825"/>
              </a:xfrm>
              <a:prstGeom prst="rect">
                <a:avLst/>
              </a:prstGeom>
              <a:blipFill>
                <a:blip r:embed="rId13"/>
                <a:stretch>
                  <a:fillRect l="-405" b="-1076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3E96B3F-F2CA-E0ED-F21F-D0A4F39DC1CE}"/>
                  </a:ext>
                </a:extLst>
              </p:cNvPr>
              <p:cNvSpPr txBox="1"/>
              <p:nvPr/>
            </p:nvSpPr>
            <p:spPr bwMode="auto">
              <a:xfrm>
                <a:off x="3126123" y="1126430"/>
                <a:ext cx="2891754" cy="8424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  <m:r>
                        <a:rPr lang="en-US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→</m:t>
                      </m:r>
                      <m:f>
                        <m:f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3E96B3F-F2CA-E0ED-F21F-D0A4F39DC1C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126123" y="1126430"/>
                <a:ext cx="2891754" cy="842410"/>
              </a:xfrm>
              <a:prstGeom prst="rect">
                <a:avLst/>
              </a:prstGeom>
              <a:blipFill>
                <a:blip r:embed="rId14"/>
                <a:stretch>
                  <a:fillRect l="-877" t="-1471" b="-882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34637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 animBg="1"/>
      <p:bldP spid="20" grpId="0"/>
      <p:bldP spid="3" grpId="0" animBg="1"/>
      <p:bldP spid="4" grpId="0" animBg="1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7B29D5-4591-39C7-8231-06D90C57CC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192" y="1134480"/>
            <a:ext cx="8890001" cy="30226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9A6553-794A-4EBA-1AF2-BCF7A0CBA31D}"/>
              </a:ext>
            </a:extLst>
          </p:cNvPr>
          <p:cNvSpPr txBox="1"/>
          <p:nvPr/>
        </p:nvSpPr>
        <p:spPr>
          <a:xfrm>
            <a:off x="167192" y="4419600"/>
            <a:ext cx="84710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general, more than one modes can be excited. Then it is not a pure oscillation.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F52EAEE-4FE7-35E8-1EE4-C59647E7760E}"/>
              </a:ext>
            </a:extLst>
          </p:cNvPr>
          <p:cNvSpPr/>
          <p:nvPr/>
        </p:nvSpPr>
        <p:spPr>
          <a:xfrm>
            <a:off x="7800032" y="2201280"/>
            <a:ext cx="1384161" cy="1248936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F4E65E-1212-6939-18AC-9D81953B2876}"/>
              </a:ext>
            </a:extLst>
          </p:cNvPr>
          <p:cNvSpPr txBox="1"/>
          <p:nvPr/>
        </p:nvSpPr>
        <p:spPr>
          <a:xfrm>
            <a:off x="181036" y="4819250"/>
            <a:ext cx="87726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three modes, multiplied by 3 coefficients, add up, forming a linear combination.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5C822B0-0AC0-9FE4-AB46-F5E07FB70C62}"/>
              </a:ext>
            </a:extLst>
          </p:cNvPr>
          <p:cNvSpPr/>
          <p:nvPr/>
        </p:nvSpPr>
        <p:spPr>
          <a:xfrm>
            <a:off x="1868993" y="1667880"/>
            <a:ext cx="1295400" cy="7155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37A3C98-354C-07B5-6D53-8573E4A25E59}"/>
              </a:ext>
            </a:extLst>
          </p:cNvPr>
          <p:cNvSpPr/>
          <p:nvPr/>
        </p:nvSpPr>
        <p:spPr>
          <a:xfrm>
            <a:off x="3850193" y="1667880"/>
            <a:ext cx="762000" cy="7155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87BEEA7-0E73-13B4-A905-91DC7960C7D1}"/>
              </a:ext>
            </a:extLst>
          </p:cNvPr>
          <p:cNvSpPr/>
          <p:nvPr/>
        </p:nvSpPr>
        <p:spPr>
          <a:xfrm>
            <a:off x="5907593" y="1668503"/>
            <a:ext cx="1295400" cy="7155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5F41480-2746-62A1-C54C-92A51621551F}"/>
                  </a:ext>
                </a:extLst>
              </p:cNvPr>
              <p:cNvSpPr txBox="1"/>
              <p:nvPr/>
            </p:nvSpPr>
            <p:spPr>
              <a:xfrm>
                <a:off x="3810000" y="685800"/>
                <a:ext cx="914400" cy="4135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5F41480-2746-62A1-C54C-92A51621551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0000" y="685800"/>
                <a:ext cx="914400" cy="41351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6B0D5789-4B9A-3937-9770-99E8A6C37C54}"/>
                  </a:ext>
                </a:extLst>
              </p:cNvPr>
              <p:cNvSpPr txBox="1"/>
              <p:nvPr/>
            </p:nvSpPr>
            <p:spPr>
              <a:xfrm>
                <a:off x="6111072" y="703384"/>
                <a:ext cx="1066800" cy="4135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6B0D5789-4B9A-3937-9770-99E8A6C37C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1072" y="703384"/>
                <a:ext cx="1066800" cy="41351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21C4C5DE-3C7F-20C6-E382-3B0C6F142807}"/>
                  </a:ext>
                </a:extLst>
              </p:cNvPr>
              <p:cNvSpPr txBox="1"/>
              <p:nvPr/>
            </p:nvSpPr>
            <p:spPr>
              <a:xfrm>
                <a:off x="2399044" y="703383"/>
                <a:ext cx="685800" cy="4135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21C4C5DE-3C7F-20C6-E382-3B0C6F14280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9044" y="703383"/>
                <a:ext cx="685800" cy="41351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val 17">
            <a:extLst>
              <a:ext uri="{FF2B5EF4-FFF2-40B4-BE49-F238E27FC236}">
                <a16:creationId xmlns:a16="http://schemas.microsoft.com/office/drawing/2014/main" id="{7980FE5F-F2A7-4F8E-EA53-7DF5C98A371C}"/>
              </a:ext>
            </a:extLst>
          </p:cNvPr>
          <p:cNvSpPr/>
          <p:nvPr/>
        </p:nvSpPr>
        <p:spPr>
          <a:xfrm>
            <a:off x="620764" y="1134480"/>
            <a:ext cx="1384161" cy="1248936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E94A08-A2A8-376C-77A1-8A92DCEEC917}"/>
              </a:ext>
            </a:extLst>
          </p:cNvPr>
          <p:cNvSpPr txBox="1"/>
          <p:nvPr/>
        </p:nvSpPr>
        <p:spPr>
          <a:xfrm>
            <a:off x="167192" y="6135782"/>
            <a:ext cx="85980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Question: Is any solution of system a linear combination of 3 mode solutions?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6BD0F3-121F-1866-1715-1D648129A2B3}"/>
              </a:ext>
            </a:extLst>
          </p:cNvPr>
          <p:cNvSpPr txBox="1"/>
          <p:nvPr/>
        </p:nvSpPr>
        <p:spPr>
          <a:xfrm>
            <a:off x="201803" y="5619011"/>
            <a:ext cx="74804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Linear Combinations of the 3 mode solutions are solutions, too.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D746C7-C3C1-39F1-B9A2-3DCCF7796927}"/>
              </a:ext>
            </a:extLst>
          </p:cNvPr>
          <p:cNvSpPr txBox="1"/>
          <p:nvPr/>
        </p:nvSpPr>
        <p:spPr>
          <a:xfrm>
            <a:off x="186116" y="5218901"/>
            <a:ext cx="57800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equation of motions are linear ODE.</a:t>
            </a:r>
          </a:p>
        </p:txBody>
      </p:sp>
    </p:spTree>
    <p:extLst>
      <p:ext uri="{BB962C8B-B14F-4D97-AF65-F5344CB8AC3E}">
        <p14:creationId xmlns:p14="http://schemas.microsoft.com/office/powerpoint/2010/main" val="138023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 animBg="1"/>
      <p:bldP spid="8" grpId="0" animBg="1"/>
      <p:bldP spid="9" grpId="0" animBg="1"/>
      <p:bldP spid="11" grpId="0"/>
      <p:bldP spid="13" grpId="0"/>
      <p:bldP spid="15" grpId="0"/>
      <p:bldP spid="18" grpId="0" animBg="1"/>
      <p:bldP spid="19" grpId="0"/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5422ED-0171-716D-E8C2-37885FAC14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8FBF25DF-6178-B5DF-F35E-DBE8A3D18B3D}"/>
                  </a:ext>
                </a:extLst>
              </p:cNvPr>
              <p:cNvSpPr txBox="1"/>
              <p:nvPr/>
            </p:nvSpPr>
            <p:spPr bwMode="auto">
              <a:xfrm>
                <a:off x="560196" y="388631"/>
                <a:ext cx="4693849" cy="865301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8FBF25DF-6178-B5DF-F35E-DBE8A3D18B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60196" y="388631"/>
                <a:ext cx="4693849" cy="865301"/>
              </a:xfrm>
              <a:prstGeom prst="rect">
                <a:avLst/>
              </a:prstGeom>
              <a:blipFill>
                <a:blip r:embed="rId2"/>
                <a:stretch>
                  <a:fillRect l="-541" t="-113043" b="-17391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1D3ACD9D-6451-C5D2-73D2-B7E6B6869471}"/>
                  </a:ext>
                </a:extLst>
              </p:cNvPr>
              <p:cNvSpPr txBox="1"/>
              <p:nvPr/>
            </p:nvSpPr>
            <p:spPr bwMode="auto">
              <a:xfrm>
                <a:off x="592015" y="1707137"/>
                <a:ext cx="2514600" cy="990849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1D3ACD9D-6451-C5D2-73D2-B7E6B686947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92015" y="1707137"/>
                <a:ext cx="2514600" cy="990849"/>
              </a:xfrm>
              <a:prstGeom prst="rect">
                <a:avLst/>
              </a:prstGeom>
              <a:blipFill>
                <a:blip r:embed="rId3"/>
                <a:stretch>
                  <a:fillRect t="-93671" b="-14430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896FE51-DC87-3D30-3162-539405865C79}"/>
                  </a:ext>
                </a:extLst>
              </p:cNvPr>
              <p:cNvSpPr txBox="1"/>
              <p:nvPr/>
            </p:nvSpPr>
            <p:spPr bwMode="auto">
              <a:xfrm>
                <a:off x="4621238" y="2690933"/>
                <a:ext cx="1913281" cy="328680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d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</m:d>
                        </m:sup>
                      </m:sSup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𝛿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𝑚𝑛</m:t>
                          </m:r>
                        </m:sub>
                      </m:sSub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896FE51-DC87-3D30-3162-539405865C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21238" y="2690933"/>
                <a:ext cx="1913281" cy="328680"/>
              </a:xfrm>
              <a:prstGeom prst="rect">
                <a:avLst/>
              </a:prstGeom>
              <a:blipFill>
                <a:blip r:embed="rId4"/>
                <a:stretch>
                  <a:fillRect l="-1316" b="-1111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7A8DEB1D-852D-6A4A-EDC5-9554297DDB09}"/>
              </a:ext>
            </a:extLst>
          </p:cNvPr>
          <p:cNvSpPr txBox="1"/>
          <p:nvPr/>
        </p:nvSpPr>
        <p:spPr>
          <a:xfrm>
            <a:off x="533400" y="7536"/>
            <a:ext cx="74804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Linear Combinations of the 3 mode solutions are solutions, too.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A3B26B1-44CE-6468-AE5B-AA7B4168234A}"/>
                  </a:ext>
                </a:extLst>
              </p:cNvPr>
              <p:cNvSpPr txBox="1"/>
              <p:nvPr/>
            </p:nvSpPr>
            <p:spPr>
              <a:xfrm>
                <a:off x="639744" y="1290462"/>
                <a:ext cx="8199455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Determine 3 coefficients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by 3 initial conditions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Plug in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=0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A3B26B1-44CE-6468-AE5B-AA7B416823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744" y="1290462"/>
                <a:ext cx="8199455" cy="413511"/>
              </a:xfrm>
              <a:prstGeom prst="rect">
                <a:avLst/>
              </a:prstGeom>
              <a:blipFill>
                <a:blip r:embed="rId5"/>
                <a:stretch>
                  <a:fillRect l="-774" t="-8824" b="-2058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BA0E2565-021D-5C0B-8862-CF4E37798E9A}"/>
                  </a:ext>
                </a:extLst>
              </p:cNvPr>
              <p:cNvSpPr txBox="1"/>
              <p:nvPr/>
            </p:nvSpPr>
            <p:spPr>
              <a:xfrm>
                <a:off x="581967" y="2644767"/>
                <a:ext cx="6219422" cy="4210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 have chosen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to be orthonormal.</a:t>
                </a: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BA0E2565-021D-5C0B-8862-CF4E37798E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967" y="2644767"/>
                <a:ext cx="6219422" cy="421013"/>
              </a:xfrm>
              <a:prstGeom prst="rect">
                <a:avLst/>
              </a:prstGeom>
              <a:blipFill>
                <a:blip r:embed="rId6"/>
                <a:stretch>
                  <a:fillRect l="-1018" t="-2941" b="-264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9FB1ED02-66A4-0B7A-F565-4E2FBB94B81E}"/>
                  </a:ext>
                </a:extLst>
              </p:cNvPr>
              <p:cNvSpPr txBox="1"/>
              <p:nvPr/>
            </p:nvSpPr>
            <p:spPr bwMode="auto">
              <a:xfrm>
                <a:off x="6534519" y="3458868"/>
                <a:ext cx="2102114" cy="990849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e>
                          </m:d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9FB1ED02-66A4-0B7A-F565-4E2FBB94B81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534519" y="3458868"/>
                <a:ext cx="2102114" cy="990849"/>
              </a:xfrm>
              <a:prstGeom prst="rect">
                <a:avLst/>
              </a:prstGeom>
              <a:blipFill>
                <a:blip r:embed="rId7"/>
                <a:stretch>
                  <a:fillRect l="-1198" r="-1198" b="-253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438E394-9656-0FA5-E1EE-0757FADC9535}"/>
                  </a:ext>
                </a:extLst>
              </p:cNvPr>
              <p:cNvSpPr txBox="1"/>
              <p:nvPr/>
            </p:nvSpPr>
            <p:spPr>
              <a:xfrm>
                <a:off x="610437" y="4087492"/>
                <a:ext cx="6571952" cy="4210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Inner product of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and initial column vector equals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438E394-9656-0FA5-E1EE-0757FADC953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437" y="4087492"/>
                <a:ext cx="6571952" cy="421013"/>
              </a:xfrm>
              <a:prstGeom prst="rect">
                <a:avLst/>
              </a:prstGeom>
              <a:blipFill>
                <a:blip r:embed="rId9"/>
                <a:stretch>
                  <a:fillRect l="-965" t="-2941" b="-2352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15602BF6-7AE2-4FD3-F6C5-BB54D97AB544}"/>
                  </a:ext>
                </a:extLst>
              </p:cNvPr>
              <p:cNvSpPr txBox="1"/>
              <p:nvPr/>
            </p:nvSpPr>
            <p:spPr bwMode="auto">
              <a:xfrm>
                <a:off x="651126" y="3093294"/>
                <a:ext cx="5168402" cy="990849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e>
                          </m:d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p>
                          </m:sSup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𝑗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e>
                      </m:nary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𝛿</m:t>
                              </m:r>
                            </m:e>
                            <m:sub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𝑖𝑗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e>
                      </m:nary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15602BF6-7AE2-4FD3-F6C5-BB54D97AB5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51126" y="3093294"/>
                <a:ext cx="5168402" cy="990849"/>
              </a:xfrm>
              <a:prstGeom prst="rect">
                <a:avLst/>
              </a:prstGeom>
              <a:blipFill>
                <a:blip r:embed="rId10"/>
                <a:stretch>
                  <a:fillRect l="-245" t="-93671" r="-245" b="-14430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3E57949F-6C1C-FAB2-C447-C1A2BA367F9D}"/>
              </a:ext>
            </a:extLst>
          </p:cNvPr>
          <p:cNvSpPr txBox="1"/>
          <p:nvPr/>
        </p:nvSpPr>
        <p:spPr>
          <a:xfrm>
            <a:off x="6629400" y="2679427"/>
            <a:ext cx="2514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Taking inner product: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4A51773-D826-60E9-FC17-12539DC4758E}"/>
                  </a:ext>
                </a:extLst>
              </p:cNvPr>
              <p:cNvSpPr txBox="1"/>
              <p:nvPr/>
            </p:nvSpPr>
            <p:spPr bwMode="auto">
              <a:xfrm>
                <a:off x="603738" y="4566966"/>
                <a:ext cx="7819513" cy="1876476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sz="20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mr>
                          </m:m>
                        </m:e>
                      </m:d>
                      <m:r>
                        <a:rPr lang="en-US" sz="20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d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d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4A51773-D826-60E9-FC17-12539DC475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03738" y="4566966"/>
                <a:ext cx="7819513" cy="1876476"/>
              </a:xfrm>
              <a:prstGeom prst="rect">
                <a:avLst/>
              </a:prstGeom>
              <a:blipFill>
                <a:blip r:embed="rId11"/>
                <a:stretch>
                  <a:fillRect l="-648" t="-671" b="-335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C25DF23E-FFF0-6D33-B38B-56F60577A8F2}"/>
              </a:ext>
            </a:extLst>
          </p:cNvPr>
          <p:cNvSpPr txBox="1"/>
          <p:nvPr/>
        </p:nvSpPr>
        <p:spPr>
          <a:xfrm>
            <a:off x="651126" y="4566966"/>
            <a:ext cx="16348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example,</a:t>
            </a:r>
          </a:p>
        </p:txBody>
      </p:sp>
    </p:spTree>
    <p:extLst>
      <p:ext uri="{BB962C8B-B14F-4D97-AF65-F5344CB8AC3E}">
        <p14:creationId xmlns:p14="http://schemas.microsoft.com/office/powerpoint/2010/main" val="2926121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7" grpId="0"/>
      <p:bldP spid="18" grpId="0"/>
      <p:bldP spid="7" grpId="0" animBg="1"/>
      <p:bldP spid="11" grpId="0"/>
      <p:bldP spid="1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8754C5-6D3D-A40B-B01D-6DAE43A0D6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1D53AA1-035A-5E9F-3DE2-40B562AFB8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54"/>
          <a:stretch>
            <a:fillRect/>
          </a:stretch>
        </p:blipFill>
        <p:spPr>
          <a:xfrm>
            <a:off x="126999" y="399143"/>
            <a:ext cx="8890001" cy="237717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E26C4130-DA58-825E-0DA3-4B52E75C3E97}"/>
              </a:ext>
            </a:extLst>
          </p:cNvPr>
          <p:cNvSpPr/>
          <p:nvPr/>
        </p:nvSpPr>
        <p:spPr>
          <a:xfrm>
            <a:off x="1838290" y="277013"/>
            <a:ext cx="1295400" cy="7155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E0EB7D3-F260-A934-E73D-4E5F7014E687}"/>
              </a:ext>
            </a:extLst>
          </p:cNvPr>
          <p:cNvSpPr/>
          <p:nvPr/>
        </p:nvSpPr>
        <p:spPr>
          <a:xfrm>
            <a:off x="3850753" y="313108"/>
            <a:ext cx="762000" cy="7155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97DF1E8-7C32-F2B1-1F97-FD6A8AD7E6E0}"/>
              </a:ext>
            </a:extLst>
          </p:cNvPr>
          <p:cNvSpPr/>
          <p:nvPr/>
        </p:nvSpPr>
        <p:spPr>
          <a:xfrm>
            <a:off x="5798040" y="313108"/>
            <a:ext cx="1295400" cy="7155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68343ED-CEA1-58B4-B64B-24B0F64C6076}"/>
              </a:ext>
            </a:extLst>
          </p:cNvPr>
          <p:cNvSpPr/>
          <p:nvPr/>
        </p:nvSpPr>
        <p:spPr>
          <a:xfrm>
            <a:off x="580571" y="-21771"/>
            <a:ext cx="1384161" cy="1248936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B612E87-8D0D-6F97-573E-C87412F0435C}"/>
                  </a:ext>
                </a:extLst>
              </p:cNvPr>
              <p:cNvSpPr txBox="1"/>
              <p:nvPr/>
            </p:nvSpPr>
            <p:spPr bwMode="auto">
              <a:xfrm>
                <a:off x="635577" y="4583104"/>
                <a:ext cx="7829302" cy="1876476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mr>
                          </m:m>
                        </m:e>
                      </m:d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en-US" sz="2000">
                          <a:latin typeface="Cambria Math" panose="02040503050406030204" pitchFamily="18" charset="0"/>
                        </a:rPr>
                        <m:t>cos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</m:m>
                        </m:e>
                      </m:d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en-US" sz="2000">
                          <a:latin typeface="Cambria Math" panose="02040503050406030204" pitchFamily="18" charset="0"/>
                        </a:rPr>
                        <m:t>cos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0" smtClean="0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mr>
                            <m:mr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mr>
                          </m:m>
                        </m:e>
                      </m:d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en-US" sz="2000">
                          <a:latin typeface="Cambria Math" panose="02040503050406030204" pitchFamily="18" charset="0"/>
                        </a:rPr>
                        <m:t>cos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B612E87-8D0D-6F97-573E-C87412F043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35577" y="4583104"/>
                <a:ext cx="7829302" cy="1876476"/>
              </a:xfrm>
              <a:prstGeom prst="rect">
                <a:avLst/>
              </a:prstGeom>
              <a:blipFill>
                <a:blip r:embed="rId3"/>
                <a:stretch>
                  <a:fillRect t="-671" b="-335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val 1">
            <a:extLst>
              <a:ext uri="{FF2B5EF4-FFF2-40B4-BE49-F238E27FC236}">
                <a16:creationId xmlns:a16="http://schemas.microsoft.com/office/drawing/2014/main" id="{0336C582-1671-1C4D-CB6B-04A5A872893A}"/>
              </a:ext>
            </a:extLst>
          </p:cNvPr>
          <p:cNvSpPr/>
          <p:nvPr/>
        </p:nvSpPr>
        <p:spPr>
          <a:xfrm>
            <a:off x="2775020" y="10313"/>
            <a:ext cx="1384161" cy="1248936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C12F499-F339-D814-51B7-250880751A95}"/>
              </a:ext>
            </a:extLst>
          </p:cNvPr>
          <p:cNvSpPr/>
          <p:nvPr/>
        </p:nvSpPr>
        <p:spPr>
          <a:xfrm>
            <a:off x="4572000" y="46408"/>
            <a:ext cx="1384161" cy="1248936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AE6C0EF-DAC3-F990-2636-1D8F79BB56E0}"/>
                  </a:ext>
                </a:extLst>
              </p:cNvPr>
              <p:cNvSpPr txBox="1"/>
              <p:nvPr/>
            </p:nvSpPr>
            <p:spPr bwMode="auto">
              <a:xfrm>
                <a:off x="646463" y="2918863"/>
                <a:ext cx="3726405" cy="576183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d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d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AE6C0EF-DAC3-F990-2636-1D8F79BB56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46463" y="2918863"/>
                <a:ext cx="3726405" cy="576183"/>
              </a:xfrm>
              <a:prstGeom prst="rect">
                <a:avLst/>
              </a:prstGeom>
              <a:blipFill>
                <a:blip r:embed="rId4"/>
                <a:stretch>
                  <a:fillRect l="-1695" b="-148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228BE5C8-D261-1C4E-40FC-B9067564D361}"/>
                  </a:ext>
                </a:extLst>
              </p:cNvPr>
              <p:cNvSpPr txBox="1"/>
              <p:nvPr/>
            </p:nvSpPr>
            <p:spPr>
              <a:xfrm>
                <a:off x="580571" y="4147822"/>
                <a:ext cx="8502580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If initial velocities are all zero,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  <m:r>
                      <a:rPr lang="en-US" altLang="zh-TW" sz="20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use numbers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to build a solution: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228BE5C8-D261-1C4E-40FC-B9067564D3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571" y="4147822"/>
                <a:ext cx="8502580" cy="413511"/>
              </a:xfrm>
              <a:prstGeom prst="rect">
                <a:avLst/>
              </a:prstGeom>
              <a:blipFill>
                <a:blip r:embed="rId5"/>
                <a:stretch>
                  <a:fillRect l="-745" t="-5882" b="-2058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F9560FB0-7899-B633-4B5E-0D5D083B2523}"/>
                  </a:ext>
                </a:extLst>
              </p:cNvPr>
              <p:cNvSpPr txBox="1"/>
              <p:nvPr/>
            </p:nvSpPr>
            <p:spPr bwMode="auto">
              <a:xfrm>
                <a:off x="646463" y="3571639"/>
                <a:ext cx="3732368" cy="576183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d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d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F9560FB0-7899-B633-4B5E-0D5D083B252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46463" y="3571639"/>
                <a:ext cx="3732368" cy="576183"/>
              </a:xfrm>
              <a:prstGeom prst="rect">
                <a:avLst/>
              </a:prstGeom>
              <a:blipFill>
                <a:blip r:embed="rId6"/>
                <a:stretch>
                  <a:fillRect l="-1695" b="-1739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733AAA6-5BA8-E72B-F3B6-E66914DB2ECE}"/>
                  </a:ext>
                </a:extLst>
              </p:cNvPr>
              <p:cNvSpPr txBox="1"/>
              <p:nvPr/>
            </p:nvSpPr>
            <p:spPr bwMode="auto">
              <a:xfrm>
                <a:off x="4572000" y="2924503"/>
                <a:ext cx="2671308" cy="635751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d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733AAA6-5BA8-E72B-F3B6-E66914DB2EC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72000" y="2924503"/>
                <a:ext cx="2671308" cy="635751"/>
              </a:xfrm>
              <a:prstGeom prst="rect">
                <a:avLst/>
              </a:prstGeom>
              <a:blipFill>
                <a:blip r:embed="rId7"/>
                <a:stretch>
                  <a:fillRect l="-2844" b="-1176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8290640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91B4F6-D73C-15B3-1035-4664627C2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EFB9524-0FAD-95CF-ABCC-37774F64D05A}"/>
                  </a:ext>
                </a:extLst>
              </p:cNvPr>
              <p:cNvSpPr txBox="1"/>
              <p:nvPr/>
            </p:nvSpPr>
            <p:spPr bwMode="auto">
              <a:xfrm>
                <a:off x="2898948" y="1442564"/>
                <a:ext cx="3120851" cy="990849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=0+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EFB9524-0FAD-95CF-ABCC-37774F64D05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98948" y="1442564"/>
                <a:ext cx="3120851" cy="990849"/>
              </a:xfrm>
              <a:prstGeom prst="rect">
                <a:avLst/>
              </a:prstGeom>
              <a:blipFill>
                <a:blip r:embed="rId2"/>
                <a:stretch>
                  <a:fillRect t="-93671" b="-14430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5FD4479-6A25-099D-6B61-BCE8DEA6F612}"/>
                  </a:ext>
                </a:extLst>
              </p:cNvPr>
              <p:cNvSpPr txBox="1"/>
              <p:nvPr/>
            </p:nvSpPr>
            <p:spPr>
              <a:xfrm>
                <a:off x="455148" y="942612"/>
                <a:ext cx="8000228" cy="41838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determined</a:t>
                </a:r>
                <a:r>
                  <a:rPr lang="en-US" altLang="zh-TW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coefficients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sz="2000" b="0" i="1" smtClean="0"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similarly by initial velocities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SupPr>
                      <m:e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1</m:t>
                        </m:r>
                        <m:r>
                          <a:rPr lang="en-US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,2,3</m:t>
                        </m:r>
                      </m:sub>
                      <m:sup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′</m:t>
                        </m:r>
                      </m:sup>
                    </m:sSubSup>
                    <m:d>
                      <m:dPr>
                        <m:ctrlP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0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5FD4479-6A25-099D-6B61-BCE8DEA6F6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148" y="942612"/>
                <a:ext cx="8000228" cy="418384"/>
              </a:xfrm>
              <a:prstGeom prst="rect">
                <a:avLst/>
              </a:prstGeom>
              <a:blipFill>
                <a:blip r:embed="rId3"/>
                <a:stretch>
                  <a:fillRect l="-952" t="-8824" b="-2058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F4AD042-BD6E-D6DE-9D7A-DFEBB0B05861}"/>
                  </a:ext>
                </a:extLst>
              </p:cNvPr>
              <p:cNvSpPr txBox="1"/>
              <p:nvPr/>
            </p:nvSpPr>
            <p:spPr bwMode="auto">
              <a:xfrm>
                <a:off x="2898948" y="2530090"/>
                <a:ext cx="2418162" cy="990849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e>
                          </m:d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F4AD042-BD6E-D6DE-9D7A-DFEBB0B058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98948" y="2530090"/>
                <a:ext cx="2418162" cy="990849"/>
              </a:xfrm>
              <a:prstGeom prst="rect">
                <a:avLst/>
              </a:prstGeom>
              <a:blipFill>
                <a:blip r:embed="rId4"/>
                <a:stretch>
                  <a:fillRect l="-1047" r="-524" b="-379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382D5E1-62E0-A5CE-0AC1-CEF92CA329A7}"/>
                  </a:ext>
                </a:extLst>
              </p:cNvPr>
              <p:cNvSpPr txBox="1"/>
              <p:nvPr/>
            </p:nvSpPr>
            <p:spPr>
              <a:xfrm>
                <a:off x="455148" y="3520939"/>
                <a:ext cx="6934200" cy="41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Use the numbers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  <m:r>
                      <a:rPr lang="en-US" altLang="zh-TW" sz="2000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zh-TW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to build a solution: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382D5E1-62E0-A5CE-0AC1-CEF92CA329A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148" y="3520939"/>
                <a:ext cx="6934200" cy="413511"/>
              </a:xfrm>
              <a:prstGeom prst="rect">
                <a:avLst/>
              </a:prstGeom>
              <a:blipFill>
                <a:blip r:embed="rId5"/>
                <a:stretch>
                  <a:fillRect l="-1099" t="-909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DD62379-443C-B413-EA3B-AD3D406B98E1}"/>
                  </a:ext>
                </a:extLst>
              </p:cNvPr>
              <p:cNvSpPr txBox="1"/>
              <p:nvPr/>
            </p:nvSpPr>
            <p:spPr bwMode="auto">
              <a:xfrm>
                <a:off x="2175048" y="4042021"/>
                <a:ext cx="4693849" cy="865301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DD62379-443C-B413-EA3B-AD3D406B98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75048" y="4042021"/>
                <a:ext cx="4693849" cy="865301"/>
              </a:xfrm>
              <a:prstGeom prst="rect">
                <a:avLst/>
              </a:prstGeom>
              <a:blipFill>
                <a:blip r:embed="rId6"/>
                <a:stretch>
                  <a:fillRect l="-541" t="-113043" b="-17391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99FFF550-7FDE-DC61-77B3-CBBBD77FD538}"/>
              </a:ext>
            </a:extLst>
          </p:cNvPr>
          <p:cNvSpPr txBox="1"/>
          <p:nvPr/>
        </p:nvSpPr>
        <p:spPr>
          <a:xfrm>
            <a:off x="457200" y="4955779"/>
            <a:ext cx="7848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satisfies both the system of equations of motion and initial conditions.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615C72-5FCA-53DB-5C03-F84A8CED6FFE}"/>
              </a:ext>
            </a:extLst>
          </p:cNvPr>
          <p:cNvSpPr txBox="1"/>
          <p:nvPr/>
        </p:nvSpPr>
        <p:spPr>
          <a:xfrm>
            <a:off x="455148" y="562024"/>
            <a:ext cx="85025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initial velocities are not all zero,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CB7CD4-4D83-5E5E-9BCA-BA3C9AA15850}"/>
              </a:ext>
            </a:extLst>
          </p:cNvPr>
          <p:cNvSpPr txBox="1"/>
          <p:nvPr/>
        </p:nvSpPr>
        <p:spPr>
          <a:xfrm>
            <a:off x="455147" y="5355889"/>
            <a:ext cx="85025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one and only one function that satisfies both EOM and initial conditions.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1E568C-AAEE-E734-9B81-18C01B3568F9}"/>
              </a:ext>
            </a:extLst>
          </p:cNvPr>
          <p:cNvSpPr txBox="1"/>
          <p:nvPr/>
        </p:nvSpPr>
        <p:spPr>
          <a:xfrm>
            <a:off x="434827" y="5755999"/>
            <a:ext cx="85980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prove: any solution of the system is a linear combination of 3 mode solutions.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BC4B3E-8F2B-0EB4-654D-497D98FCED8E}"/>
              </a:ext>
            </a:extLst>
          </p:cNvPr>
          <p:cNvSpPr txBox="1"/>
          <p:nvPr/>
        </p:nvSpPr>
        <p:spPr>
          <a:xfrm>
            <a:off x="455147" y="6156109"/>
            <a:ext cx="71648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Remember the key of the proof is: eigenvectors are orthonormal!</a:t>
            </a:r>
          </a:p>
        </p:txBody>
      </p:sp>
    </p:spTree>
    <p:extLst>
      <p:ext uri="{BB962C8B-B14F-4D97-AF65-F5344CB8AC3E}">
        <p14:creationId xmlns:p14="http://schemas.microsoft.com/office/powerpoint/2010/main" val="2738174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8" grpId="0" animBg="1"/>
      <p:bldP spid="13" grpId="0"/>
      <p:bldP spid="6" grpId="0"/>
      <p:bldP spid="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23FCB4-92EF-9269-ADB2-4F1724F038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C1F232D-E475-2F55-58A8-CF477C8757D3}"/>
              </a:ext>
            </a:extLst>
          </p:cNvPr>
          <p:cNvSpPr txBox="1"/>
          <p:nvPr/>
        </p:nvSpPr>
        <p:spPr bwMode="auto">
          <a:xfrm>
            <a:off x="641701" y="656674"/>
            <a:ext cx="31251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Solving Equation of motion:</a:t>
            </a:r>
          </a:p>
        </p:txBody>
      </p:sp>
      <p:sp>
        <p:nvSpPr>
          <p:cNvPr id="7" name="文字方塊 24">
            <a:extLst>
              <a:ext uri="{FF2B5EF4-FFF2-40B4-BE49-F238E27FC236}">
                <a16:creationId xmlns:a16="http://schemas.microsoft.com/office/drawing/2014/main" id="{F401EB55-7CD5-1251-30F9-FBAD358346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724" y="1262368"/>
            <a:ext cx="438822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sz="2000" dirty="0"/>
              <a:t>首先時間變化為簡諧振盪的</a:t>
            </a:r>
            <a:r>
              <a:rPr lang="zh-TW" altLang="en-US" sz="2000" dirty="0">
                <a:solidFill>
                  <a:srgbClr val="FF0000"/>
                </a:solidFill>
              </a:rPr>
              <a:t>模式解</a:t>
            </a:r>
            <a:r>
              <a:rPr lang="zh-TW" altLang="en-US" sz="2000" dirty="0"/>
              <a:t>：</a:t>
            </a:r>
            <a:endParaRPr lang="zh-TW" alt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0329BD-5CDA-8E2F-12F4-1B36270290F6}"/>
              </a:ext>
            </a:extLst>
          </p:cNvPr>
          <p:cNvSpPr txBox="1"/>
          <p:nvPr/>
        </p:nvSpPr>
        <p:spPr>
          <a:xfrm>
            <a:off x="668602" y="3056677"/>
            <a:ext cx="84712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方程式組是線性方程式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zh-TW" altLang="en-US" sz="2000" dirty="0">
                <a:solidFill>
                  <a:srgbClr val="FF0000"/>
                </a:solidFill>
              </a:rPr>
              <a:t>模式解的</a:t>
            </a:r>
            <a:r>
              <a:rPr lang="en-US" sz="20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線性組合，還是方程式組的解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986E78B-186B-ACA0-04D1-37FB936325AB}"/>
                  </a:ext>
                </a:extLst>
              </p:cNvPr>
              <p:cNvSpPr txBox="1"/>
              <p:nvPr/>
            </p:nvSpPr>
            <p:spPr>
              <a:xfrm>
                <a:off x="651776" y="4288493"/>
                <a:ext cx="7985927" cy="4210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將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2000" b="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=0</m:t>
                    </m:r>
                  </m:oMath>
                </a14:m>
                <a:r>
                  <a:rPr lang="en-US" sz="20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的起始條件分解為本徵向量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US" sz="20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的線性組合，這永遠能作到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986E78B-186B-ACA0-04D1-37FB936325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776" y="4288493"/>
                <a:ext cx="7985927" cy="421013"/>
              </a:xfrm>
              <a:prstGeom prst="rect">
                <a:avLst/>
              </a:prstGeom>
              <a:blipFill>
                <a:blip r:embed="rId2"/>
                <a:stretch>
                  <a:fillRect l="-794" t="-2857" b="-2285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D41B94C-46DD-80FA-AD77-870908A94F57}"/>
                  </a:ext>
                </a:extLst>
              </p:cNvPr>
              <p:cNvSpPr txBox="1"/>
              <p:nvPr/>
            </p:nvSpPr>
            <p:spPr>
              <a:xfrm>
                <a:off x="640724" y="5744477"/>
                <a:ext cx="7467600" cy="4210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zh-TW" altLang="en-US" sz="2000" dirty="0"/>
                  <a:t>讓組合中的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zh-TW" altLang="en-US" sz="2000" dirty="0"/>
                  <a:t>各自作時間演化</a:t>
                </a:r>
                <a14:m>
                  <m:oMath xmlns:m="http://schemas.openxmlformats.org/officeDocument/2006/math">
                    <m:r>
                      <a:rPr lang="zh-TW" altLang="en-US" sz="200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2000" dirty="0"/>
                  <a:t>(</a:t>
                </a:r>
                <a:r>
                  <a:rPr lang="zh-TW" altLang="en-US" sz="2000" dirty="0"/>
                  <a:t>簡諧振盪</a:t>
                </a:r>
                <a:r>
                  <a:rPr lang="en-US" sz="2000" dirty="0"/>
                  <a:t>)</a:t>
                </a:r>
                <a:r>
                  <a:rPr lang="zh-TW" altLang="en-US" sz="2000" dirty="0"/>
                  <a:t>後，到時間</a:t>
                </a:r>
                <a14:m>
                  <m:oMath xmlns:m="http://schemas.openxmlformats.org/officeDocument/2006/math">
                    <m:r>
                      <a:rPr lang="en-US" altLang="zh-TW" sz="2000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zh-TW" altLang="en-US" sz="2000" dirty="0"/>
                  <a:t>再組合！</a:t>
                </a:r>
                <a:r>
                  <a:rPr lang="en-GB" sz="2000" dirty="0">
                    <a:effectLst/>
                  </a:rPr>
                  <a:t> </a:t>
                </a:r>
                <a:endParaRPr lang="en-US" sz="20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D41B94C-46DD-80FA-AD77-870908A94F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724" y="5744477"/>
                <a:ext cx="7467600" cy="421013"/>
              </a:xfrm>
              <a:prstGeom prst="rect">
                <a:avLst/>
              </a:prstGeom>
              <a:blipFill>
                <a:blip r:embed="rId3"/>
                <a:stretch>
                  <a:fillRect l="-849" t="-2941" b="-264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54C4B725-BF4C-B47D-FBAB-B886DD477A8A}"/>
              </a:ext>
            </a:extLst>
          </p:cNvPr>
          <p:cNvSpPr txBox="1"/>
          <p:nvPr/>
        </p:nvSpPr>
        <p:spPr>
          <a:xfrm>
            <a:off x="668602" y="2201879"/>
            <a:ext cx="455713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模式解滿足矩陣的本徵向量方程式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42F149-590C-176F-41A3-BFC5EF897DFD}"/>
              </a:ext>
            </a:extLst>
          </p:cNvPr>
          <p:cNvSpPr txBox="1"/>
          <p:nvPr/>
        </p:nvSpPr>
        <p:spPr>
          <a:xfrm>
            <a:off x="640724" y="225769"/>
            <a:ext cx="3221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求解策略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6BBF72C5-8493-9C9C-F50E-613F4DB0F643}"/>
                  </a:ext>
                </a:extLst>
              </p:cNvPr>
              <p:cNvSpPr txBox="1"/>
              <p:nvPr/>
            </p:nvSpPr>
            <p:spPr bwMode="auto">
              <a:xfrm>
                <a:off x="4854090" y="1294902"/>
                <a:ext cx="1160959" cy="317779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𝒂</m:t>
                      </m:r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6BBF72C5-8493-9C9C-F50E-613F4DB0F64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854090" y="1294902"/>
                <a:ext cx="1160959" cy="317779"/>
              </a:xfrm>
              <a:prstGeom prst="rect">
                <a:avLst/>
              </a:prstGeom>
              <a:blipFill>
                <a:blip r:embed="rId4"/>
                <a:stretch>
                  <a:fillRect l="-3261" r="-217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79E34D0-86A8-8C01-98BB-1A995788F982}"/>
                  </a:ext>
                </a:extLst>
              </p:cNvPr>
              <p:cNvSpPr txBox="1"/>
              <p:nvPr/>
            </p:nvSpPr>
            <p:spPr>
              <a:xfrm>
                <a:off x="3862312" y="489159"/>
                <a:ext cx="1981557" cy="70987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𝒙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79E34D0-86A8-8C01-98BB-1A995788F98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2312" y="489159"/>
                <a:ext cx="1981557" cy="709874"/>
              </a:xfrm>
              <a:prstGeom prst="rect">
                <a:avLst/>
              </a:prstGeom>
              <a:blipFill>
                <a:blip r:embed="rId5"/>
                <a:stretch>
                  <a:fillRect b="-52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73467C99-39D4-8CCB-813E-D91925296CB9}"/>
                  </a:ext>
                </a:extLst>
              </p:cNvPr>
              <p:cNvSpPr txBox="1"/>
              <p:nvPr/>
            </p:nvSpPr>
            <p:spPr>
              <a:xfrm>
                <a:off x="4876329" y="2217108"/>
                <a:ext cx="2016990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1"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US" b="0" i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p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</m:d>
                      <m:r>
                        <a:rPr lang="en-US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b="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73467C99-39D4-8CCB-813E-D91925296C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6329" y="2217108"/>
                <a:ext cx="2016990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785F2E98-584F-E788-3EC0-BEFE110F2FF1}"/>
                  </a:ext>
                </a:extLst>
              </p:cNvPr>
              <p:cNvSpPr txBox="1"/>
              <p:nvPr/>
            </p:nvSpPr>
            <p:spPr bwMode="auto">
              <a:xfrm>
                <a:off x="2091036" y="4710634"/>
                <a:ext cx="2350852" cy="990849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785F2E98-584F-E788-3EC0-BEFE110F2FF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091036" y="4710634"/>
                <a:ext cx="2350852" cy="990849"/>
              </a:xfrm>
              <a:prstGeom prst="rect">
                <a:avLst/>
              </a:prstGeom>
              <a:blipFill>
                <a:blip r:embed="rId7"/>
                <a:stretch>
                  <a:fillRect t="-96154" r="-538" b="-14743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055F9184-61C8-78AE-27DF-379336F96DC9}"/>
                  </a:ext>
                </a:extLst>
              </p:cNvPr>
              <p:cNvSpPr txBox="1"/>
              <p:nvPr/>
            </p:nvSpPr>
            <p:spPr bwMode="auto">
              <a:xfrm>
                <a:off x="5028953" y="4717168"/>
                <a:ext cx="2350852" cy="990849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055F9184-61C8-78AE-27DF-379336F96D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028953" y="4717168"/>
                <a:ext cx="2350852" cy="990849"/>
              </a:xfrm>
              <a:prstGeom prst="rect">
                <a:avLst/>
              </a:prstGeom>
              <a:blipFill>
                <a:blip r:embed="rId8"/>
                <a:stretch>
                  <a:fillRect t="-93671" r="-538" b="-14430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77B65753-53B6-B9E8-DA13-CFD727D69F61}"/>
                  </a:ext>
                </a:extLst>
              </p:cNvPr>
              <p:cNvSpPr txBox="1"/>
              <p:nvPr/>
            </p:nvSpPr>
            <p:spPr bwMode="auto">
              <a:xfrm>
                <a:off x="2215342" y="3448413"/>
                <a:ext cx="4818627" cy="865301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sup>
                              </m:sSup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sup>
                              </m:sSup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77B65753-53B6-B9E8-DA13-CFD727D69F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15342" y="3448413"/>
                <a:ext cx="4818627" cy="865301"/>
              </a:xfrm>
              <a:prstGeom prst="rect">
                <a:avLst/>
              </a:prstGeom>
              <a:blipFill>
                <a:blip r:embed="rId9"/>
                <a:stretch>
                  <a:fillRect l="-8947" t="-113043" b="-17391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D5A8BB74-20F9-61E3-5D70-1C22E0334FBE}"/>
                  </a:ext>
                </a:extLst>
              </p:cNvPr>
              <p:cNvSpPr txBox="1"/>
              <p:nvPr/>
            </p:nvSpPr>
            <p:spPr bwMode="auto">
              <a:xfrm>
                <a:off x="6483962" y="1233465"/>
                <a:ext cx="2038571" cy="81464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D5A8BB74-20F9-61E3-5D70-1C22E0334FB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483962" y="1233465"/>
                <a:ext cx="2038571" cy="814647"/>
              </a:xfrm>
              <a:prstGeom prst="rect">
                <a:avLst/>
              </a:prstGeom>
              <a:blipFill>
                <a:blip r:embed="rId10"/>
                <a:stretch>
                  <a:fillRect b="-606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977362-38E8-9836-82FC-44672C6FA863}"/>
                  </a:ext>
                </a:extLst>
              </p:cNvPr>
              <p:cNvSpPr txBox="1"/>
              <p:nvPr/>
            </p:nvSpPr>
            <p:spPr>
              <a:xfrm>
                <a:off x="651776" y="2593097"/>
                <a:ext cx="8089487" cy="4210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本徵向量數量與粒子數目相等：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  <m:r>
                      <a:rPr lang="en-US" sz="2000" i="1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US" sz="2000" i="1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US" sz="2000" i="1">
                        <a:latin typeface="Cambria Math" panose="02040503050406030204" pitchFamily="18" charset="0"/>
                      </a:rPr>
                      <m:t>=1,⋯3</m:t>
                    </m:r>
                  </m:oMath>
                </a14:m>
                <a:r>
                  <a:rPr lang="en-US" sz="2000" dirty="0"/>
                  <a:t>！</a:t>
                </a: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977362-38E8-9836-82FC-44672C6FA86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776" y="2593097"/>
                <a:ext cx="8089487" cy="421013"/>
              </a:xfrm>
              <a:prstGeom prst="rect">
                <a:avLst/>
              </a:prstGeom>
              <a:blipFill>
                <a:blip r:embed="rId11"/>
                <a:stretch>
                  <a:fillRect l="-784" t="-2941" b="-264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21BBD394-E4F4-90B2-28F8-B3B2A4BFA454}"/>
              </a:ext>
            </a:extLst>
          </p:cNvPr>
          <p:cNvSpPr txBox="1"/>
          <p:nvPr/>
        </p:nvSpPr>
        <p:spPr>
          <a:xfrm>
            <a:off x="668602" y="6208484"/>
            <a:ext cx="81816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解矩陣的本徵向量方程式是關鍵，其餘都是自動完成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en-US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B482818-DF44-5438-E42C-80E4746D64DB}"/>
                  </a:ext>
                </a:extLst>
              </p:cNvPr>
              <p:cNvSpPr txBox="1"/>
              <p:nvPr/>
            </p:nvSpPr>
            <p:spPr>
              <a:xfrm>
                <a:off x="651777" y="1701623"/>
                <a:ext cx="4845676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solidFill>
                      <a:srgbClr val="FF0000"/>
                    </a:solidFill>
                    <a:effectLst/>
                    <a:latin typeface="Times New Roman" panose="02020603050405020304" pitchFamily="18" charset="0"/>
                    <a:ea typeface="PMingLiU" panose="02020500000000000000" pitchFamily="18" charset="-120"/>
                  </a:rPr>
                  <a:t>時間變化與足標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PMingLiU" panose="02020500000000000000" pitchFamily="18" charset="-120"/>
                      </a:rPr>
                      <m:t>𝑖</m:t>
                    </m:r>
                    <m:r>
                      <a:rPr lang="en-US" sz="2000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PMingLiU" panose="02020500000000000000" pitchFamily="18" charset="-120"/>
                      </a:rPr>
                      <m:t>=1,2,3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effectLst/>
                    <a:latin typeface="Times New Roman" panose="02020603050405020304" pitchFamily="18" charset="0"/>
                    <a:ea typeface="PMingLiU" panose="02020500000000000000" pitchFamily="18" charset="-120"/>
                  </a:rPr>
                  <a:t>無關</a:t>
                </a:r>
                <a:r>
                  <a:rPr lang="en-GB" sz="2000" dirty="0">
                    <a:solidFill>
                      <a:srgbClr val="FF0000"/>
                    </a:solidFill>
                    <a:effectLst/>
                  </a:rPr>
                  <a:t>！</a:t>
                </a:r>
                <a:endParaRPr lang="en-US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B482818-DF44-5438-E42C-80E4746D64D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777" y="1701623"/>
                <a:ext cx="4845676" cy="400110"/>
              </a:xfrm>
              <a:prstGeom prst="rect">
                <a:avLst/>
              </a:prstGeom>
              <a:blipFill>
                <a:blip r:embed="rId12"/>
                <a:stretch>
                  <a:fillRect l="-1309"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2072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9" grpId="0" animBg="1"/>
      <p:bldP spid="20" grpId="0" animBg="1"/>
      <p:bldP spid="9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0F3523B0-19E1-3ACD-DF26-C153A8C2C8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62"/>
          <a:stretch/>
        </p:blipFill>
        <p:spPr>
          <a:xfrm>
            <a:off x="78588" y="2128701"/>
            <a:ext cx="2410925" cy="2262002"/>
          </a:xfrm>
          <a:prstGeom prst="rect">
            <a:avLst/>
          </a:prstGeom>
        </p:spPr>
      </p:pic>
      <p:pic>
        <p:nvPicPr>
          <p:cNvPr id="4" name="Picture 3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489F2EB4-8333-F883-8BAC-DFA0019746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01" t="28886" r="31305" b="42229"/>
          <a:stretch/>
        </p:blipFill>
        <p:spPr>
          <a:xfrm>
            <a:off x="3622365" y="2999116"/>
            <a:ext cx="785491" cy="981864"/>
          </a:xfrm>
          <a:prstGeom prst="rect">
            <a:avLst/>
          </a:prstGeom>
        </p:spPr>
      </p:pic>
      <p:pic>
        <p:nvPicPr>
          <p:cNvPr id="5" name="Picture 4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D1751ACD-F6A2-0B15-3F0A-2D79CF2D0D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08" t="28885" r="7411" b="54679"/>
          <a:stretch/>
        </p:blipFill>
        <p:spPr>
          <a:xfrm>
            <a:off x="3445643" y="1853235"/>
            <a:ext cx="1138937" cy="720080"/>
          </a:xfrm>
          <a:prstGeom prst="rect">
            <a:avLst/>
          </a:prstGeom>
        </p:spPr>
      </p:pic>
      <p:pic>
        <p:nvPicPr>
          <p:cNvPr id="6" name="Picture 5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302DF665-C862-0649-7B7F-D7F84EB284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77" t="7519" r="13130" b="66184"/>
          <a:stretch/>
        </p:blipFill>
        <p:spPr>
          <a:xfrm>
            <a:off x="3445643" y="230229"/>
            <a:ext cx="1008112" cy="115212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C96476D8-6F48-7CB1-A7D5-AC0427C4DDE2}"/>
                  </a:ext>
                </a:extLst>
              </p:cNvPr>
              <p:cNvSpPr txBox="1"/>
              <p:nvPr/>
            </p:nvSpPr>
            <p:spPr bwMode="auto">
              <a:xfrm>
                <a:off x="2635134" y="2849028"/>
                <a:ext cx="613410" cy="55399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3600" i="1">
                          <a:latin typeface="Cambria Math" panose="02040503050406030204" pitchFamily="18" charset="0"/>
                          <a:cs typeface="Times New Roman" pitchFamily="18" charset="0"/>
                        </a:rPr>
                        <m:t>＝</m:t>
                      </m:r>
                    </m:oMath>
                  </m:oMathPara>
                </a14:m>
                <a:endParaRPr lang="en-US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C96476D8-6F48-7CB1-A7D5-AC0427C4DD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35134" y="2849028"/>
                <a:ext cx="613410" cy="553998"/>
              </a:xfrm>
              <a:prstGeom prst="rect">
                <a:avLst/>
              </a:prstGeom>
              <a:blipFill>
                <a:blip r:embed="rId3"/>
                <a:stretch>
                  <a:fillRect l="-4082" r="-408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11E8E9A-4275-2E33-D81D-F07A54996757}"/>
                  </a:ext>
                </a:extLst>
              </p:cNvPr>
              <p:cNvSpPr txBox="1"/>
              <p:nvPr/>
            </p:nvSpPr>
            <p:spPr bwMode="auto">
              <a:xfrm>
                <a:off x="3688554" y="1433130"/>
                <a:ext cx="613410" cy="30777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11E8E9A-4275-2E33-D81D-F07A549967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88554" y="1433130"/>
                <a:ext cx="613410" cy="307777"/>
              </a:xfrm>
              <a:prstGeom prst="rect">
                <a:avLst/>
              </a:prstGeom>
              <a:blipFill>
                <a:blip r:embed="rId4"/>
                <a:stretch>
                  <a:fillRect b="-769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790B87A-35F1-4CEE-9365-F7418430637B}"/>
                  </a:ext>
                </a:extLst>
              </p:cNvPr>
              <p:cNvSpPr txBox="1"/>
              <p:nvPr/>
            </p:nvSpPr>
            <p:spPr bwMode="auto">
              <a:xfrm>
                <a:off x="3708405" y="2576561"/>
                <a:ext cx="61341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790B87A-35F1-4CEE-9365-F741843063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08405" y="2576561"/>
                <a:ext cx="613410" cy="369332"/>
              </a:xfrm>
              <a:prstGeom prst="rect">
                <a:avLst/>
              </a:prstGeom>
              <a:blipFill>
                <a:blip r:embed="rId5"/>
                <a:stretch>
                  <a:fillRect b="-1034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547D111-4675-C184-29E7-FE4EC4E060FB}"/>
                  </a:ext>
                </a:extLst>
              </p:cNvPr>
              <p:cNvSpPr txBox="1"/>
              <p:nvPr/>
            </p:nvSpPr>
            <p:spPr bwMode="auto">
              <a:xfrm>
                <a:off x="3698950" y="4922491"/>
                <a:ext cx="613410" cy="73866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b="0" i="1" dirty="0">
                  <a:latin typeface="Cambria Math" panose="02040503050406030204" pitchFamily="18" charset="0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⋮</m:t>
                      </m:r>
                    </m:oMath>
                  </m:oMathPara>
                </a14:m>
                <a:endParaRPr lang="en-US" sz="2400" b="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547D111-4675-C184-29E7-FE4EC4E060F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98950" y="4922491"/>
                <a:ext cx="613410" cy="738664"/>
              </a:xfrm>
              <a:prstGeom prst="rect">
                <a:avLst/>
              </a:prstGeom>
              <a:blipFill>
                <a:blip r:embed="rId6"/>
                <a:stretch>
                  <a:fillRect b="-339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62D3CA3B-0400-0792-378D-F8FB69A1EF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42" t="31001" r="54425" b="54556"/>
          <a:stretch/>
        </p:blipFill>
        <p:spPr>
          <a:xfrm>
            <a:off x="3709347" y="4367301"/>
            <a:ext cx="592617" cy="59261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1C913D0-4525-B301-6A09-FE155CDBC5A9}"/>
                  </a:ext>
                </a:extLst>
              </p:cNvPr>
              <p:cNvSpPr txBox="1"/>
              <p:nvPr/>
            </p:nvSpPr>
            <p:spPr bwMode="auto">
              <a:xfrm>
                <a:off x="3688554" y="3980207"/>
                <a:ext cx="61341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1C913D0-4525-B301-6A09-FE155CDBC5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88554" y="3980207"/>
                <a:ext cx="613410" cy="369332"/>
              </a:xfrm>
              <a:prstGeom prst="rect">
                <a:avLst/>
              </a:prstGeom>
              <a:blipFill>
                <a:blip r:embed="rId7"/>
                <a:stretch>
                  <a:fillRect b="-1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Picture 13" descr="A pot over a campfire&#10;&#10;Description automatically generated">
            <a:extLst>
              <a:ext uri="{FF2B5EF4-FFF2-40B4-BE49-F238E27FC236}">
                <a16:creationId xmlns:a16="http://schemas.microsoft.com/office/drawing/2014/main" id="{6BD2F274-041D-DB14-B3C6-5180F255B2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09"/>
          <a:stretch/>
        </p:blipFill>
        <p:spPr>
          <a:xfrm>
            <a:off x="4901468" y="3360768"/>
            <a:ext cx="1275657" cy="1330665"/>
          </a:xfrm>
          <a:prstGeom prst="rect">
            <a:avLst/>
          </a:prstGeom>
        </p:spPr>
      </p:pic>
      <p:sp>
        <p:nvSpPr>
          <p:cNvPr id="15" name="Right Arrow 14">
            <a:extLst>
              <a:ext uri="{FF2B5EF4-FFF2-40B4-BE49-F238E27FC236}">
                <a16:creationId xmlns:a16="http://schemas.microsoft.com/office/drawing/2014/main" id="{AAC29862-607F-9486-ACC6-129233DCE0B6}"/>
              </a:ext>
            </a:extLst>
          </p:cNvPr>
          <p:cNvSpPr/>
          <p:nvPr/>
        </p:nvSpPr>
        <p:spPr>
          <a:xfrm>
            <a:off x="4969830" y="2878412"/>
            <a:ext cx="1224136" cy="393248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pic>
        <p:nvPicPr>
          <p:cNvPr id="17" name="Picture 16" descr="A logo of a pot with a spoon and a ladle&#10;&#10;Description automatically generated">
            <a:extLst>
              <a:ext uri="{FF2B5EF4-FFF2-40B4-BE49-F238E27FC236}">
                <a16:creationId xmlns:a16="http://schemas.microsoft.com/office/drawing/2014/main" id="{C0BA6DBE-B13D-4990-78C3-CF5438E1C65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>
          <a:xfrm>
            <a:off x="6528040" y="2176705"/>
            <a:ext cx="2230161" cy="253532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2F5F60A-6318-764B-9324-9E30A949F254}"/>
                  </a:ext>
                </a:extLst>
              </p:cNvPr>
              <p:cNvSpPr txBox="1"/>
              <p:nvPr/>
            </p:nvSpPr>
            <p:spPr bwMode="auto">
              <a:xfrm>
                <a:off x="4571999" y="990600"/>
                <a:ext cx="4186201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zh-TW" alt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各個配料分離烹煮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00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cos</m:t>
                    </m:r>
                    <m:d>
                      <m:d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2F5F60A-6318-764B-9324-9E30A949F2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71999" y="990600"/>
                <a:ext cx="4186201" cy="400110"/>
              </a:xfrm>
              <a:prstGeom prst="rect">
                <a:avLst/>
              </a:prstGeom>
              <a:blipFill>
                <a:blip r:embed="rId10"/>
                <a:stretch>
                  <a:fillRect l="-1515" t="-9375" b="-25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0C7F5D26-4599-1769-5BB2-E68F8AC5EF94}"/>
              </a:ext>
            </a:extLst>
          </p:cNvPr>
          <p:cNvSpPr txBox="1"/>
          <p:nvPr/>
        </p:nvSpPr>
        <p:spPr bwMode="auto">
          <a:xfrm>
            <a:off x="4572000" y="1433130"/>
            <a:ext cx="362494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TW" altLang="en-US" sz="2000" dirty="0">
                <a:solidFill>
                  <a:srgbClr val="FF0000"/>
                </a:solidFill>
                <a:latin typeface="Times New Roman" panose="02020603050405020304" pitchFamily="18" charset="0"/>
              </a:rPr>
              <a:t>個自簡諧振盪後，最後合體！</a:t>
            </a:r>
            <a:endParaRPr lang="en-US" sz="20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90C1E6BD-054B-8E1E-02A7-C13A7DE7DED5}"/>
                  </a:ext>
                </a:extLst>
              </p:cNvPr>
              <p:cNvSpPr txBox="1"/>
              <p:nvPr/>
            </p:nvSpPr>
            <p:spPr bwMode="auto">
              <a:xfrm>
                <a:off x="0" y="990600"/>
                <a:ext cx="3622365" cy="41351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zh-TW" alt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起始各個配料依配方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zh-TW" alt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收集</a:t>
                </a:r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90C1E6BD-054B-8E1E-02A7-C13A7DE7DED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0" y="990600"/>
                <a:ext cx="3622365" cy="413511"/>
              </a:xfrm>
              <a:prstGeom prst="rect">
                <a:avLst/>
              </a:prstGeom>
              <a:blipFill>
                <a:blip r:embed="rId11"/>
                <a:stretch>
                  <a:fillRect l="-1748" t="-9091" b="-2121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20638A5D-7EC4-11FA-20FC-0C0E9F56FADD}"/>
                  </a:ext>
                </a:extLst>
              </p:cNvPr>
              <p:cNvSpPr txBox="1"/>
              <p:nvPr/>
            </p:nvSpPr>
            <p:spPr bwMode="auto">
              <a:xfrm>
                <a:off x="3765869" y="5633717"/>
                <a:ext cx="5237203" cy="865301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sup>
                              </m:sSup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sup>
                              </m:sSup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20638A5D-7EC4-11FA-20FC-0C0E9F56FA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65869" y="5633717"/>
                <a:ext cx="5237203" cy="865301"/>
              </a:xfrm>
              <a:prstGeom prst="rect">
                <a:avLst/>
              </a:prstGeom>
              <a:blipFill>
                <a:blip r:embed="rId12"/>
                <a:stretch>
                  <a:fillRect l="-242" t="-113043" b="-17391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233E59E4-C0E8-E141-504A-348EB4AB6C04}"/>
                  </a:ext>
                </a:extLst>
              </p:cNvPr>
              <p:cNvSpPr txBox="1"/>
              <p:nvPr/>
            </p:nvSpPr>
            <p:spPr bwMode="auto">
              <a:xfrm>
                <a:off x="108624" y="4448637"/>
                <a:ext cx="2350852" cy="990849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20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20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233E59E4-C0E8-E141-504A-348EB4AB6C0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8624" y="4448637"/>
                <a:ext cx="2350852" cy="990849"/>
              </a:xfrm>
              <a:prstGeom prst="rect">
                <a:avLst/>
              </a:prstGeom>
              <a:blipFill>
                <a:blip r:embed="rId13"/>
                <a:stretch>
                  <a:fillRect t="-93671" r="-538" b="-14430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60AFAD0-6006-CB68-E53C-9546EABB94DE}"/>
                  </a:ext>
                </a:extLst>
              </p:cNvPr>
              <p:cNvSpPr txBox="1"/>
              <p:nvPr/>
            </p:nvSpPr>
            <p:spPr bwMode="auto">
              <a:xfrm>
                <a:off x="131962" y="5562600"/>
                <a:ext cx="2350852" cy="990849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60AFAD0-6006-CB68-E53C-9546EABB94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1962" y="5562600"/>
                <a:ext cx="2350852" cy="990849"/>
              </a:xfrm>
              <a:prstGeom prst="rect">
                <a:avLst/>
              </a:prstGeom>
              <a:blipFill>
                <a:blip r:embed="rId14"/>
                <a:stretch>
                  <a:fillRect t="-96154" r="-538" b="-14743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1634321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A5BF421A-E31E-C550-F7B6-1078951040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92CAE73-D4C6-9E4A-5370-A436089711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3064" b="35100"/>
          <a:stretch>
            <a:fillRect/>
          </a:stretch>
        </p:blipFill>
        <p:spPr>
          <a:xfrm>
            <a:off x="1763688" y="620688"/>
            <a:ext cx="3053108" cy="615892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7E40E92-52A9-48FF-F86C-9359FF9E749A}"/>
                  </a:ext>
                </a:extLst>
              </p:cNvPr>
              <p:cNvSpPr txBox="1"/>
              <p:nvPr/>
            </p:nvSpPr>
            <p:spPr bwMode="auto">
              <a:xfrm>
                <a:off x="5608884" y="620688"/>
                <a:ext cx="2532232" cy="153952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unc>
                                  <m:funcPr>
                                    <m:ctrl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4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  <m:mr>
                              <m:e>
                                <m:func>
                                  <m:funcPr>
                                    <m:ctrl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  <m:mr>
                              <m:e>
                                <m:func>
                                  <m:funcPr>
                                    <m:ctrl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4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</m:m>
                        </m:e>
                      </m:d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US" sz="1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r>
                                  <a:rPr lang="en-US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7E40E92-52A9-48FF-F86C-9359FF9E74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608884" y="620688"/>
                <a:ext cx="2532232" cy="1539524"/>
              </a:xfrm>
              <a:prstGeom prst="rect">
                <a:avLst/>
              </a:prstGeom>
              <a:blipFill>
                <a:blip r:embed="rId3"/>
                <a:stretch>
                  <a:fillRect l="-500" b="-409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14A6DF5A-6ABF-C9FA-3723-478E3416139D}"/>
                  </a:ext>
                </a:extLst>
              </p:cNvPr>
              <p:cNvSpPr txBox="1"/>
              <p:nvPr/>
            </p:nvSpPr>
            <p:spPr bwMode="auto">
              <a:xfrm>
                <a:off x="5608884" y="3030085"/>
                <a:ext cx="2542747" cy="131504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unc>
                                  <m:funcPr>
                                    <m:ctrl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  <m:mr>
                              <m:e>
                                <m:func>
                                  <m:funcPr>
                                    <m:ctrl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𝜋</m:t>
                                    </m:r>
                                  </m:e>
                                </m:func>
                              </m:e>
                            </m:mr>
                            <m:mr>
                              <m:e>
                                <m:func>
                                  <m:funcPr>
                                    <m:ctrl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</m:m>
                        </m:e>
                      </m:d>
                      <m:r>
                        <a:rPr lang="en-US" sz="18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18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14A6DF5A-6ABF-C9FA-3723-478E3416139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608884" y="3030085"/>
                <a:ext cx="2542747" cy="1315040"/>
              </a:xfrm>
              <a:prstGeom prst="rect">
                <a:avLst/>
              </a:prstGeom>
              <a:blipFill>
                <a:blip r:embed="rId4"/>
                <a:stretch>
                  <a:fillRect b="-285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B50677B9-EF72-6543-BECC-272BA35B8163}"/>
                  </a:ext>
                </a:extLst>
              </p:cNvPr>
              <p:cNvSpPr txBox="1"/>
              <p:nvPr/>
            </p:nvSpPr>
            <p:spPr bwMode="auto">
              <a:xfrm>
                <a:off x="5633191" y="5113425"/>
                <a:ext cx="2611484" cy="163544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unc>
                                  <m:funcPr>
                                    <m:ctrl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4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  <m:mr>
                              <m:e>
                                <m:func>
                                  <m:funcPr>
                                    <m:ctrl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  <m:mr>
                              <m:e>
                                <m:func>
                                  <m:funcPr>
                                    <m:ctrl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9</m:t>
                                        </m:r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4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</m:m>
                        </m:e>
                      </m:d>
                      <m:r>
                        <a:rPr lang="en-US" sz="18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r>
                                  <a:rPr lang="en-US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B50677B9-EF72-6543-BECC-272BA35B816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633191" y="5113425"/>
                <a:ext cx="2611484" cy="1635448"/>
              </a:xfrm>
              <a:prstGeom prst="rect">
                <a:avLst/>
              </a:prstGeom>
              <a:blipFill>
                <a:blip r:embed="rId5"/>
                <a:stretch>
                  <a:fillRect t="-769" b="-384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7BBFCD1-F1CE-EDC9-D9A2-C5B6ADF5C98F}"/>
                  </a:ext>
                </a:extLst>
              </p:cNvPr>
              <p:cNvSpPr txBox="1"/>
              <p:nvPr/>
            </p:nvSpPr>
            <p:spPr bwMode="auto">
              <a:xfrm>
                <a:off x="228600" y="136645"/>
                <a:ext cx="9067800" cy="48404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 err="1">
                    <a:latin typeface="Times New Roman" pitchFamily="18" charset="0"/>
                    <a:cs typeface="Times New Roman" pitchFamily="18" charset="0"/>
                  </a:rPr>
                  <a:t>三個本徵向量的元素似乎滿足簡單的規則</a:t>
                </a:r>
                <a:r>
                  <a:rPr lang="en-US" dirty="0" err="1">
                    <a:latin typeface="Times New Roman" panose="02020603050405020304" pitchFamily="18" charset="0"/>
                    <a:cs typeface="Times New Roman" pitchFamily="18" charset="0"/>
                  </a:rPr>
                  <a:t>：</a:t>
                </a:r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都是正弦函數，角度以等</a:t>
                </a:r>
                <a:r>
                  <a:rPr lang="en-US" dirty="0" err="1">
                    <a:latin typeface="Times New Roman" panose="02020603050405020304" pitchFamily="18" charset="0"/>
                    <a:cs typeface="Times New Roman" pitchFamily="18" charset="0"/>
                  </a:rPr>
                  <a:t>差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𝜋</m:t>
                        </m:r>
                      </m:num>
                      <m:den>
                        <m: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4</m:t>
                        </m:r>
                      </m:den>
                    </m:f>
                    <m:r>
                      <a:rPr lang="en-US" sz="18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,</m:t>
                    </m:r>
                    <m:f>
                      <m:fPr>
                        <m:ctrlPr>
                          <a:rPr lang="en-US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en-US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2</m:t>
                        </m:r>
                        <m: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𝜋</m:t>
                        </m:r>
                      </m:num>
                      <m:den>
                        <m:r>
                          <a:rPr lang="en-US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4</m:t>
                        </m:r>
                      </m:den>
                    </m:f>
                    <m:r>
                      <a:rPr lang="en-US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,</m:t>
                    </m:r>
                    <m:f>
                      <m:fPr>
                        <m:ctrlP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3</m:t>
                        </m:r>
                        <m: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𝜋</m:t>
                        </m:r>
                      </m:num>
                      <m:den>
                        <m: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增加</a:t>
                </a:r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7BBFCD1-F1CE-EDC9-D9A2-C5B6ADF5C98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8600" y="136645"/>
                <a:ext cx="9067800" cy="484043"/>
              </a:xfrm>
              <a:prstGeom prst="rect">
                <a:avLst/>
              </a:prstGeom>
              <a:blipFill>
                <a:blip r:embed="rId6"/>
                <a:stretch>
                  <a:fillRect l="-700" b="-512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311406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69B282A-4C70-0B26-7F90-084621C685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9437"/>
          <a:stretch>
            <a:fillRect/>
          </a:stretch>
        </p:blipFill>
        <p:spPr>
          <a:xfrm>
            <a:off x="932505" y="904998"/>
            <a:ext cx="7439469" cy="157985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13">
                <a:extLst>
                  <a:ext uri="{FF2B5EF4-FFF2-40B4-BE49-F238E27FC236}">
                    <a16:creationId xmlns:a16="http://schemas.microsoft.com/office/drawing/2014/main" id="{E62687F1-CEDC-D0C5-8AD6-E67BF065819F}"/>
                  </a:ext>
                </a:extLst>
              </p:cNvPr>
              <p:cNvSpPr txBox="1"/>
              <p:nvPr/>
            </p:nvSpPr>
            <p:spPr bwMode="auto">
              <a:xfrm>
                <a:off x="932505" y="2334497"/>
                <a:ext cx="4378506" cy="62645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</a:rPr>
                        <m:t>𝑚</m:t>
                      </m:r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kumimoji="1" lang="en-US" altLang="zh-TW" sz="2000" b="0" i="1" smtClean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kumimoji="1" lang="en-US" altLang="zh-TW" sz="2000" b="0" i="1" smtClean="0"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b>
                          </m:sSub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sub>
                          </m:s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kumimoji="1"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文字方塊 13">
                <a:extLst>
                  <a:ext uri="{FF2B5EF4-FFF2-40B4-BE49-F238E27FC236}">
                    <a16:creationId xmlns:a16="http://schemas.microsoft.com/office/drawing/2014/main" id="{E62687F1-CEDC-D0C5-8AD6-E67BF065819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32505" y="2334497"/>
                <a:ext cx="4378506" cy="626454"/>
              </a:xfrm>
              <a:prstGeom prst="rect">
                <a:avLst/>
              </a:prstGeom>
              <a:blipFill>
                <a:blip r:embed="rId3"/>
                <a:stretch>
                  <a:fillRect l="-289" b="-1176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3FE8AA2-645E-FEFD-561C-0994C9E8A60B}"/>
              </a:ext>
            </a:extLst>
          </p:cNvPr>
          <p:cNvCxnSpPr/>
          <p:nvPr/>
        </p:nvCxnSpPr>
        <p:spPr>
          <a:xfrm>
            <a:off x="4446417" y="1337046"/>
            <a:ext cx="360040" cy="0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F307047-A9D6-9B4C-4165-A4A9E1E9587C}"/>
              </a:ext>
            </a:extLst>
          </p:cNvPr>
          <p:cNvCxnSpPr>
            <a:cxnSpLocks/>
          </p:cNvCxnSpPr>
          <p:nvPr/>
        </p:nvCxnSpPr>
        <p:spPr>
          <a:xfrm>
            <a:off x="3808073" y="1337046"/>
            <a:ext cx="209540" cy="0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13">
                <a:extLst>
                  <a:ext uri="{FF2B5EF4-FFF2-40B4-BE49-F238E27FC236}">
                    <a16:creationId xmlns:a16="http://schemas.microsoft.com/office/drawing/2014/main" id="{6A455FB0-4423-5A98-3965-8929F8F86F14}"/>
                  </a:ext>
                </a:extLst>
              </p:cNvPr>
              <p:cNvSpPr txBox="1"/>
              <p:nvPr/>
            </p:nvSpPr>
            <p:spPr bwMode="auto">
              <a:xfrm>
                <a:off x="945330" y="3030624"/>
                <a:ext cx="3524363" cy="626518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kumimoji="1"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b>
                      </m:sSub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num>
                            <m:den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den>
                          </m:f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kumimoji="1"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文字方塊 13">
                <a:extLst>
                  <a:ext uri="{FF2B5EF4-FFF2-40B4-BE49-F238E27FC236}">
                    <a16:creationId xmlns:a16="http://schemas.microsoft.com/office/drawing/2014/main" id="{6A455FB0-4423-5A98-3965-8929F8F86F1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45330" y="3030624"/>
                <a:ext cx="3524363" cy="626518"/>
              </a:xfrm>
              <a:prstGeom prst="rect">
                <a:avLst/>
              </a:prstGeom>
              <a:blipFill>
                <a:blip r:embed="rId4"/>
                <a:stretch>
                  <a:fillRect l="-1079" b="-14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3">
                <a:extLst>
                  <a:ext uri="{FF2B5EF4-FFF2-40B4-BE49-F238E27FC236}">
                    <a16:creationId xmlns:a16="http://schemas.microsoft.com/office/drawing/2014/main" id="{88ACA13A-E8FD-12C6-1D96-03A30D2BF6B6}"/>
                  </a:ext>
                </a:extLst>
              </p:cNvPr>
              <p:cNvSpPr txBox="1"/>
              <p:nvPr/>
            </p:nvSpPr>
            <p:spPr bwMode="auto">
              <a:xfrm>
                <a:off x="4532905" y="904998"/>
                <a:ext cx="252249" cy="299313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文字方塊 13">
                <a:extLst>
                  <a:ext uri="{FF2B5EF4-FFF2-40B4-BE49-F238E27FC236}">
                    <a16:creationId xmlns:a16="http://schemas.microsoft.com/office/drawing/2014/main" id="{88ACA13A-E8FD-12C6-1D96-03A30D2BF6B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32905" y="904998"/>
                <a:ext cx="252249" cy="299313"/>
              </a:xfrm>
              <a:prstGeom prst="rect">
                <a:avLst/>
              </a:prstGeom>
              <a:blipFill>
                <a:blip r:embed="rId5"/>
                <a:stretch>
                  <a:fillRect l="-15000" r="-15000" b="-24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>
                <a:extLst>
                  <a:ext uri="{FF2B5EF4-FFF2-40B4-BE49-F238E27FC236}">
                    <a16:creationId xmlns:a16="http://schemas.microsoft.com/office/drawing/2014/main" id="{79A428D6-FD7E-D526-B0FD-54ADA4A65835}"/>
                  </a:ext>
                </a:extLst>
              </p:cNvPr>
              <p:cNvSpPr txBox="1"/>
              <p:nvPr/>
            </p:nvSpPr>
            <p:spPr bwMode="auto">
              <a:xfrm>
                <a:off x="3765364" y="914843"/>
                <a:ext cx="471860" cy="299313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b>
                      </m:sSub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文字方塊 13">
                <a:extLst>
                  <a:ext uri="{FF2B5EF4-FFF2-40B4-BE49-F238E27FC236}">
                    <a16:creationId xmlns:a16="http://schemas.microsoft.com/office/drawing/2014/main" id="{79A428D6-FD7E-D526-B0FD-54ADA4A6583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65364" y="914843"/>
                <a:ext cx="471860" cy="299313"/>
              </a:xfrm>
              <a:prstGeom prst="rect">
                <a:avLst/>
              </a:prstGeom>
              <a:blipFill>
                <a:blip r:embed="rId6"/>
                <a:stretch>
                  <a:fillRect l="-5263" r="-2632" b="-25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3">
                <a:extLst>
                  <a:ext uri="{FF2B5EF4-FFF2-40B4-BE49-F238E27FC236}">
                    <a16:creationId xmlns:a16="http://schemas.microsoft.com/office/drawing/2014/main" id="{CE0DFC01-7913-0616-E8B3-F8B2357F6DBB}"/>
                  </a:ext>
                </a:extLst>
              </p:cNvPr>
              <p:cNvSpPr txBox="1"/>
              <p:nvPr/>
            </p:nvSpPr>
            <p:spPr bwMode="auto">
              <a:xfrm>
                <a:off x="935479" y="6044197"/>
                <a:ext cx="1764778" cy="709874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1" i="1" smtClean="0">
                              <a:latin typeface="Cambria Math"/>
                            </a:rPr>
                            <m:t>𝑿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US" altLang="zh-TW" sz="2000" b="1" i="1" smtClean="0">
                          <a:latin typeface="Cambria Math"/>
                          <a:ea typeface="Cambria Math"/>
                        </a:rPr>
                        <m:t>𝑨</m:t>
                      </m:r>
                      <m:r>
                        <a:rPr lang="en-US" altLang="zh-TW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altLang="zh-TW" sz="2000" b="1" i="1" smtClean="0">
                          <a:latin typeface="Cambria Math"/>
                          <a:ea typeface="Cambria Math"/>
                        </a:rPr>
                        <m:t>𝑿</m:t>
                      </m:r>
                    </m:oMath>
                  </m:oMathPara>
                </a14:m>
                <a:endParaRPr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文字方塊 3">
                <a:extLst>
                  <a:ext uri="{FF2B5EF4-FFF2-40B4-BE49-F238E27FC236}">
                    <a16:creationId xmlns:a16="http://schemas.microsoft.com/office/drawing/2014/main" id="{CE0DFC01-7913-0616-E8B3-F8B2357F6DB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35479" y="6044197"/>
                <a:ext cx="1764778" cy="709874"/>
              </a:xfrm>
              <a:prstGeom prst="rect">
                <a:avLst/>
              </a:prstGeom>
              <a:blipFill>
                <a:blip r:embed="rId7"/>
                <a:stretch>
                  <a:fillRect b="-714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3">
                <a:extLst>
                  <a:ext uri="{FF2B5EF4-FFF2-40B4-BE49-F238E27FC236}">
                    <a16:creationId xmlns:a16="http://schemas.microsoft.com/office/drawing/2014/main" id="{C971395D-86E6-6E8E-261B-3103AC5E5C04}"/>
                  </a:ext>
                </a:extLst>
              </p:cNvPr>
              <p:cNvSpPr txBox="1"/>
              <p:nvPr/>
            </p:nvSpPr>
            <p:spPr bwMode="auto">
              <a:xfrm>
                <a:off x="945835" y="4429564"/>
                <a:ext cx="5890972" cy="155343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altLang="zh-TW" sz="20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ctrlPr>
                            <a:rPr lang="en-TW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20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−</m:t>
                      </m:r>
                      <m:sSubSup>
                        <m:sSubSup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  <m:e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  <m:e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⋯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  <m:e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⋱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⋯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r>
                                  <a:rPr lang="en-US" sz="20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2</m:t>
                                </m:r>
                              </m:e>
                            </m:mr>
                          </m:m>
                        </m:e>
                      </m:d>
                      <m:r>
                        <a:rPr lang="en-US" altLang="zh-TW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TW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20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文字方塊 3">
                <a:extLst>
                  <a:ext uri="{FF2B5EF4-FFF2-40B4-BE49-F238E27FC236}">
                    <a16:creationId xmlns:a16="http://schemas.microsoft.com/office/drawing/2014/main" id="{C971395D-86E6-6E8E-261B-3103AC5E5C0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45835" y="4429564"/>
                <a:ext cx="5890972" cy="1553439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8BE3EDD0-0CA6-DFA3-46F6-B6B4DCB0DC65}"/>
                  </a:ext>
                </a:extLst>
              </p:cNvPr>
              <p:cNvSpPr txBox="1"/>
              <p:nvPr/>
            </p:nvSpPr>
            <p:spPr bwMode="auto">
              <a:xfrm>
                <a:off x="6865940" y="4429564"/>
                <a:ext cx="1255665" cy="1461106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 smtClean="0">
                          <a:latin typeface="Cambria Math"/>
                        </a:rPr>
                        <m:t>𝑿</m:t>
                      </m:r>
                      <m:r>
                        <a:rPr lang="en-US" altLang="zh-TW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d>
                        <m:dPr>
                          <m:ctrlPr>
                            <a:rPr lang="en-TW" sz="200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200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 smtClean="0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200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 smtClean="0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20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2000" i="1" smtClean="0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20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20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20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TW" sz="20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8BE3EDD0-0CA6-DFA3-46F6-B6B4DCB0DC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865940" y="4429564"/>
                <a:ext cx="1255665" cy="1461106"/>
              </a:xfrm>
              <a:prstGeom prst="rect">
                <a:avLst/>
              </a:prstGeom>
              <a:blipFill>
                <a:blip r:embed="rId9"/>
                <a:stretch>
                  <a:fillRect l="-4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文字方塊 13">
                <a:extLst>
                  <a:ext uri="{FF2B5EF4-FFF2-40B4-BE49-F238E27FC236}">
                    <a16:creationId xmlns:a16="http://schemas.microsoft.com/office/drawing/2014/main" id="{36CEE975-88A2-DEEC-215B-41750AC2C384}"/>
                  </a:ext>
                </a:extLst>
              </p:cNvPr>
              <p:cNvSpPr txBox="1"/>
              <p:nvPr/>
            </p:nvSpPr>
            <p:spPr bwMode="auto">
              <a:xfrm>
                <a:off x="8177573" y="4766781"/>
                <a:ext cx="929357" cy="584391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kumimoji="1"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</m:oMath>
                  </m:oMathPara>
                </a14:m>
                <a:endParaRPr kumimoji="1"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文字方塊 13">
                <a:extLst>
                  <a:ext uri="{FF2B5EF4-FFF2-40B4-BE49-F238E27FC236}">
                    <a16:creationId xmlns:a16="http://schemas.microsoft.com/office/drawing/2014/main" id="{36CEE975-88A2-DEEC-215B-41750AC2C38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177573" y="4766781"/>
                <a:ext cx="929357" cy="584391"/>
              </a:xfrm>
              <a:prstGeom prst="rect">
                <a:avLst/>
              </a:prstGeom>
              <a:blipFill>
                <a:blip r:embed="rId10"/>
                <a:stretch>
                  <a:fillRect l="-2667" t="-2128" r="-2667" b="-851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矩形 1">
            <a:extLst>
              <a:ext uri="{FF2B5EF4-FFF2-40B4-BE49-F238E27FC236}">
                <a16:creationId xmlns:a16="http://schemas.microsoft.com/office/drawing/2014/main" id="{600EA652-FEA0-30F2-0334-B00BAA7C8D34}"/>
              </a:ext>
            </a:extLst>
          </p:cNvPr>
          <p:cNvSpPr/>
          <p:nvPr/>
        </p:nvSpPr>
        <p:spPr>
          <a:xfrm>
            <a:off x="932505" y="278438"/>
            <a:ext cx="7439469" cy="6817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Times New Roman" panose="02020603050405020304" pitchFamily="18" charset="0"/>
            </a:endParaRPr>
          </a:p>
        </p:txBody>
      </p:sp>
      <p:pic>
        <p:nvPicPr>
          <p:cNvPr id="4" name="Picture 5" descr="wave3">
            <a:extLst>
              <a:ext uri="{FF2B5EF4-FFF2-40B4-BE49-F238E27FC236}">
                <a16:creationId xmlns:a16="http://schemas.microsoft.com/office/drawing/2014/main" id="{F483DC75-A72A-D6D0-3250-558FFAC4C4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0" t="7342" r="12231" b="81940"/>
          <a:stretch>
            <a:fillRect/>
          </a:stretch>
        </p:blipFill>
        <p:spPr bwMode="auto">
          <a:xfrm rot="60000">
            <a:off x="1681601" y="307283"/>
            <a:ext cx="5111248" cy="640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519AA02-C986-1197-EF53-833AE7A52C68}"/>
                  </a:ext>
                </a:extLst>
              </p:cNvPr>
              <p:cNvSpPr txBox="1"/>
              <p:nvPr/>
            </p:nvSpPr>
            <p:spPr bwMode="auto">
              <a:xfrm>
                <a:off x="6490491" y="2052558"/>
                <a:ext cx="586283" cy="215444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/>
                        </a:rPr>
                        <m:t>𝑁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519AA02-C986-1197-EF53-833AE7A52C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490491" y="2052558"/>
                <a:ext cx="586283" cy="215444"/>
              </a:xfrm>
              <a:prstGeom prst="rect">
                <a:avLst/>
              </a:prstGeom>
              <a:blipFill>
                <a:blip r:embed="rId14"/>
                <a:stretch>
                  <a:fillRect b="-1111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77013CE9-2DF1-76C1-7C23-FA68485B5E71}"/>
                  </a:ext>
                </a:extLst>
              </p:cNvPr>
              <p:cNvSpPr txBox="1"/>
              <p:nvPr/>
            </p:nvSpPr>
            <p:spPr bwMode="auto">
              <a:xfrm>
                <a:off x="5781374" y="2078170"/>
                <a:ext cx="586283" cy="215444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/>
                        </a:rPr>
                        <m:t>𝑁</m:t>
                      </m:r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−1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77013CE9-2DF1-76C1-7C23-FA68485B5E7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781374" y="2078170"/>
                <a:ext cx="586283" cy="215444"/>
              </a:xfrm>
              <a:prstGeom prst="rect">
                <a:avLst/>
              </a:prstGeom>
              <a:blipFill>
                <a:blip r:embed="rId15"/>
                <a:stretch>
                  <a:fillRect b="-1111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D3715D1-2382-1EF2-F1BC-44B8C0DE5B4B}"/>
                  </a:ext>
                </a:extLst>
              </p:cNvPr>
              <p:cNvSpPr txBox="1"/>
              <p:nvPr/>
            </p:nvSpPr>
            <p:spPr bwMode="auto">
              <a:xfrm>
                <a:off x="6467300" y="1353673"/>
                <a:ext cx="586283" cy="215444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/>
                        </a:rPr>
                        <m:t>𝑁</m:t>
                      </m:r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𝑑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D3715D1-2382-1EF2-F1BC-44B8C0DE5B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467300" y="1353673"/>
                <a:ext cx="586283" cy="215444"/>
              </a:xfrm>
              <a:prstGeom prst="rect">
                <a:avLst/>
              </a:prstGeom>
              <a:blipFill>
                <a:blip r:embed="rId16"/>
                <a:stretch>
                  <a:fillRect b="-1111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12A54C2-79EA-3590-DD53-D6BC0411E409}"/>
                  </a:ext>
                </a:extLst>
              </p:cNvPr>
              <p:cNvSpPr txBox="1"/>
              <p:nvPr/>
            </p:nvSpPr>
            <p:spPr bwMode="auto">
              <a:xfrm>
                <a:off x="5781373" y="1353673"/>
                <a:ext cx="709118" cy="215444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𝑁</m:t>
                          </m:r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−1</m:t>
                          </m:r>
                        </m:e>
                      </m:d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𝑑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12A54C2-79EA-3590-DD53-D6BC0411E40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781373" y="1353673"/>
                <a:ext cx="709118" cy="215444"/>
              </a:xfrm>
              <a:prstGeom prst="rect">
                <a:avLst/>
              </a:prstGeom>
              <a:blipFill>
                <a:blip r:embed="rId17"/>
                <a:stretch>
                  <a:fillRect r="-7018" b="-1111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E6B268B0-5335-E169-7D8D-A30160361C47}"/>
                  </a:ext>
                </a:extLst>
              </p:cNvPr>
              <p:cNvSpPr txBox="1"/>
              <p:nvPr/>
            </p:nvSpPr>
            <p:spPr bwMode="auto">
              <a:xfrm>
                <a:off x="6798050" y="1144241"/>
                <a:ext cx="958822" cy="215444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    </m:t>
                      </m:r>
                      <m:d>
                        <m:d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𝑁</m:t>
                          </m:r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+</m:t>
                          </m:r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1</m:t>
                          </m:r>
                        </m:e>
                      </m:d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𝑑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E6B268B0-5335-E169-7D8D-A30160361C4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798050" y="1144241"/>
                <a:ext cx="958822" cy="215444"/>
              </a:xfrm>
              <a:prstGeom prst="rect">
                <a:avLst/>
              </a:prstGeom>
              <a:blipFill>
                <a:blip r:embed="rId18"/>
                <a:stretch>
                  <a:fillRect l="-5263" t="-5556" r="-1316" b="-3888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文字方塊 13">
                <a:extLst>
                  <a:ext uri="{FF2B5EF4-FFF2-40B4-BE49-F238E27FC236}">
                    <a16:creationId xmlns:a16="http://schemas.microsoft.com/office/drawing/2014/main" id="{9535B2A6-8F44-E870-E178-EF2805783D91}"/>
                  </a:ext>
                </a:extLst>
              </p:cNvPr>
              <p:cNvSpPr txBox="1"/>
              <p:nvPr/>
            </p:nvSpPr>
            <p:spPr bwMode="auto">
              <a:xfrm>
                <a:off x="6111512" y="2683796"/>
                <a:ext cx="1333507" cy="307777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r>
                        <a:rPr kumimoji="1" lang="en-US" altLang="zh-TW" sz="2000" b="0" i="1" smtClean="0">
                          <a:latin typeface="Cambria Math" panose="02040503050406030204" pitchFamily="18" charset="0"/>
                        </a:rPr>
                        <m:t>𝑗</m:t>
                      </m:r>
                      <m:r>
                        <a:rPr kumimoji="1" lang="en-US" altLang="zh-TW" sz="2000" b="0" i="1" smtClean="0">
                          <a:latin typeface="Cambria Math" panose="02040503050406030204" pitchFamily="18" charset="0"/>
                        </a:rPr>
                        <m:t>=1,2⋯</m:t>
                      </m:r>
                      <m:r>
                        <a:rPr kumimoji="1"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𝑁</m:t>
                      </m:r>
                    </m:oMath>
                  </m:oMathPara>
                </a14:m>
                <a:endParaRPr kumimoji="1"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文字方塊 13">
                <a:extLst>
                  <a:ext uri="{FF2B5EF4-FFF2-40B4-BE49-F238E27FC236}">
                    <a16:creationId xmlns:a16="http://schemas.microsoft.com/office/drawing/2014/main" id="{9535B2A6-8F44-E870-E178-EF2805783D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111512" y="2683796"/>
                <a:ext cx="1333507" cy="307777"/>
              </a:xfrm>
              <a:prstGeom prst="rect">
                <a:avLst/>
              </a:prstGeom>
              <a:blipFill>
                <a:blip r:embed="rId19"/>
                <a:stretch>
                  <a:fillRect l="-5660" r="-2830" b="-28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37E0F068-07E7-A621-A9F6-C3FFA9FEB902}"/>
                  </a:ext>
                </a:extLst>
              </p:cNvPr>
              <p:cNvSpPr txBox="1"/>
              <p:nvPr/>
            </p:nvSpPr>
            <p:spPr bwMode="auto">
              <a:xfrm>
                <a:off x="1692488" y="262729"/>
                <a:ext cx="5882957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Times New Roman" panose="02020603050405020304" pitchFamily="18" charset="0"/>
                  </a:rPr>
                  <a:t>Now extend the formalism to a large number 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</a:rPr>
                      <m:t>𝑁</m:t>
                    </m:r>
                  </m:oMath>
                </a14:m>
                <a:r>
                  <a:rPr lang="en-US" sz="1800" dirty="0">
                    <a:latin typeface="Times New Roman" panose="02020603050405020304" pitchFamily="18" charset="0"/>
                  </a:rPr>
                  <a:t> of particles.</a:t>
                </a:r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37E0F068-07E7-A621-A9F6-C3FFA9FEB9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692488" y="262729"/>
                <a:ext cx="5882957" cy="369332"/>
              </a:xfrm>
              <a:prstGeom prst="rect">
                <a:avLst/>
              </a:prstGeom>
              <a:blipFill>
                <a:blip r:embed="rId20"/>
                <a:stretch>
                  <a:fillRect l="-862" t="-6667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Left-right Arrow 25">
            <a:extLst>
              <a:ext uri="{FF2B5EF4-FFF2-40B4-BE49-F238E27FC236}">
                <a16:creationId xmlns:a16="http://schemas.microsoft.com/office/drawing/2014/main" id="{9259BDAE-82FC-4886-B784-9781E6166005}"/>
              </a:ext>
            </a:extLst>
          </p:cNvPr>
          <p:cNvSpPr/>
          <p:nvPr/>
        </p:nvSpPr>
        <p:spPr>
          <a:xfrm rot="2196703">
            <a:off x="5113931" y="5760736"/>
            <a:ext cx="489932" cy="152400"/>
          </a:xfrm>
          <a:prstGeom prst="left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F1FBD77-9F8B-6D7D-FAEA-F7EEA4903593}"/>
              </a:ext>
            </a:extLst>
          </p:cNvPr>
          <p:cNvSpPr txBox="1"/>
          <p:nvPr/>
        </p:nvSpPr>
        <p:spPr bwMode="auto">
          <a:xfrm>
            <a:off x="889423" y="4035086"/>
            <a:ext cx="50210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邊界是固定的，就稱為</a:t>
            </a:r>
            <a:r>
              <a:rPr lang="en-US" sz="20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Boundary</a:t>
            </a:r>
            <a:r>
              <a:rPr lang="en-US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Condition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文字方塊 13">
                <a:extLst>
                  <a:ext uri="{FF2B5EF4-FFF2-40B4-BE49-F238E27FC236}">
                    <a16:creationId xmlns:a16="http://schemas.microsoft.com/office/drawing/2014/main" id="{7FED5B01-5400-A3F6-7C3E-FFD9F5734EEF}"/>
                  </a:ext>
                </a:extLst>
              </p:cNvPr>
              <p:cNvSpPr txBox="1"/>
              <p:nvPr/>
            </p:nvSpPr>
            <p:spPr bwMode="auto">
              <a:xfrm>
                <a:off x="5910502" y="4068936"/>
                <a:ext cx="1664943" cy="30777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kumimoji="1"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kumimoji="1"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8" name="文字方塊 13">
                <a:extLst>
                  <a:ext uri="{FF2B5EF4-FFF2-40B4-BE49-F238E27FC236}">
                    <a16:creationId xmlns:a16="http://schemas.microsoft.com/office/drawing/2014/main" id="{7FED5B01-5400-A3F6-7C3E-FFD9F5734EE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910502" y="4068936"/>
                <a:ext cx="1664943" cy="307777"/>
              </a:xfrm>
              <a:prstGeom prst="rect">
                <a:avLst/>
              </a:prstGeom>
              <a:blipFill>
                <a:blip r:embed="rId22"/>
                <a:stretch>
                  <a:fillRect l="-1515" r="-2273" b="-12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41F4747C-7435-3B04-E177-66DC4DBDB303}"/>
                  </a:ext>
                </a:extLst>
              </p:cNvPr>
              <p:cNvSpPr txBox="1"/>
              <p:nvPr/>
            </p:nvSpPr>
            <p:spPr>
              <a:xfrm>
                <a:off x="914884" y="3671562"/>
                <a:ext cx="70298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altLang="zh-TW" sz="2000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𝑁</m:t>
                        </m:r>
                      </m:sub>
                    </m:sSub>
                  </m:oMath>
                </a14:m>
                <a:r>
                  <a:rPr lang="en-US" sz="2000" dirty="0" err="1">
                    <a:latin typeface="Times New Roman" panose="02020603050405020304" pitchFamily="18" charset="0"/>
                  </a:rPr>
                  <a:t>二次微分的方程式中包含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altLang="zh-TW" sz="2000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41F4747C-7435-3B04-E177-66DC4DBDB30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4884" y="3671562"/>
                <a:ext cx="7029816" cy="400110"/>
              </a:xfrm>
              <a:prstGeom prst="rect">
                <a:avLst/>
              </a:prstGeom>
              <a:blipFill>
                <a:blip r:embed="rId23"/>
                <a:stretch>
                  <a:fillRect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D8EFDD9-1483-9F24-4FCB-44D6E8441604}"/>
                  </a:ext>
                </a:extLst>
              </p:cNvPr>
              <p:cNvSpPr txBox="1"/>
              <p:nvPr/>
            </p:nvSpPr>
            <p:spPr>
              <a:xfrm>
                <a:off x="5530705" y="5993411"/>
                <a:ext cx="2495119" cy="743537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600" b="1" i="1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US" sz="1600" b="0" i="0">
                          <a:latin typeface="Cambria Math" panose="02040503050406030204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sz="1600" b="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sz="1600" b="0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1600" b="0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sz="1600" b="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sz="1600" b="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600" b="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1600" b="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e>
                              <m:e>
                                <m:r>
                                  <a:rPr lang="en-US" sz="1600" b="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1600" b="0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1600" b="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1600" b="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e>
                              <m:e>
                                <m:r>
                                  <a:rPr lang="en-US" sz="1600" b="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1600" b="0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sz="1600" b="0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sz="1600" b="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6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D8EFDD9-1483-9F24-4FCB-44D6E844160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0705" y="5993411"/>
                <a:ext cx="2495119" cy="743537"/>
              </a:xfrm>
              <a:prstGeom prst="rect">
                <a:avLst/>
              </a:prstGeom>
              <a:blipFill>
                <a:blip r:embed="rId24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9710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6" grpId="0" animBg="1"/>
      <p:bldP spid="17" grpId="0" animBg="1"/>
      <p:bldP spid="18" grpId="0" animBg="1"/>
      <p:bldP spid="26" grpId="1" animBg="1"/>
      <p:bldP spid="27" grpId="0"/>
      <p:bldP spid="28" grpId="0" animBg="1"/>
      <p:bldP spid="29" grpId="0"/>
      <p:bldP spid="5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C2033046-DBC6-F03F-6F30-51A4356DA0AB}"/>
                  </a:ext>
                </a:extLst>
              </p:cNvPr>
              <p:cNvSpPr txBox="1"/>
              <p:nvPr/>
            </p:nvSpPr>
            <p:spPr bwMode="auto">
              <a:xfrm>
                <a:off x="399320" y="1342539"/>
                <a:ext cx="1191416" cy="317779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𝒂</m:t>
                      </m:r>
                      <m:sSup>
                        <m:s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C2033046-DBC6-F03F-6F30-51A4356DA0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99320" y="1342539"/>
                <a:ext cx="1191416" cy="317779"/>
              </a:xfrm>
              <a:prstGeom prst="rect">
                <a:avLst/>
              </a:prstGeom>
              <a:blipFill>
                <a:blip r:embed="rId2"/>
                <a:stretch>
                  <a:fillRect l="-4211" b="-769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E95E1D99-D5A5-DB05-AECD-B88A22DADAE1}"/>
                  </a:ext>
                </a:extLst>
              </p:cNvPr>
              <p:cNvSpPr txBox="1"/>
              <p:nvPr/>
            </p:nvSpPr>
            <p:spPr bwMode="auto">
              <a:xfrm>
                <a:off x="4271226" y="1335386"/>
                <a:ext cx="1768369" cy="307777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=−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sz="2000" b="1" i="1" smtClean="0">
                          <a:latin typeface="Cambria Math" panose="02040503050406030204" pitchFamily="18" charset="0"/>
                          <a:ea typeface="Cambria Math"/>
                        </a:rPr>
                        <m:t>𝒂</m:t>
                      </m:r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E95E1D99-D5A5-DB05-AECD-B88A22DADA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271226" y="1335386"/>
                <a:ext cx="1768369" cy="307777"/>
              </a:xfrm>
              <a:prstGeom prst="rect">
                <a:avLst/>
              </a:prstGeom>
              <a:blipFill>
                <a:blip r:embed="rId3"/>
                <a:stretch>
                  <a:fillRect r="-1429" b="-8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文字方塊 3">
                <a:extLst>
                  <a:ext uri="{FF2B5EF4-FFF2-40B4-BE49-F238E27FC236}">
                    <a16:creationId xmlns:a16="http://schemas.microsoft.com/office/drawing/2014/main" id="{E926AD9D-51CB-2C92-36EA-AC075728D1ED}"/>
                  </a:ext>
                </a:extLst>
              </p:cNvPr>
              <p:cNvSpPr txBox="1"/>
              <p:nvPr/>
            </p:nvSpPr>
            <p:spPr bwMode="auto">
              <a:xfrm>
                <a:off x="1974170" y="1149823"/>
                <a:ext cx="1764778" cy="70987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1" i="1" smtClean="0">
                              <a:latin typeface="Cambria Math"/>
                            </a:rPr>
                            <m:t>𝑿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US" altLang="zh-TW" sz="2000" b="1" i="1" smtClean="0">
                          <a:latin typeface="Cambria Math"/>
                          <a:ea typeface="Cambria Math"/>
                        </a:rPr>
                        <m:t>𝑨</m:t>
                      </m:r>
                      <m:r>
                        <a:rPr lang="en-US" altLang="zh-TW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altLang="zh-TW" sz="2000" b="1" i="1" smtClean="0">
                          <a:latin typeface="Cambria Math"/>
                          <a:ea typeface="Cambria Math"/>
                        </a:rPr>
                        <m:t>𝑿</m:t>
                      </m:r>
                    </m:oMath>
                  </m:oMathPara>
                </a14:m>
                <a:endParaRPr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文字方塊 3">
                <a:extLst>
                  <a:ext uri="{FF2B5EF4-FFF2-40B4-BE49-F238E27FC236}">
                    <a16:creationId xmlns:a16="http://schemas.microsoft.com/office/drawing/2014/main" id="{E926AD9D-51CB-2C92-36EA-AC075728D1E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974170" y="1149823"/>
                <a:ext cx="1764778" cy="709874"/>
              </a:xfrm>
              <a:prstGeom prst="rect">
                <a:avLst/>
              </a:prstGeom>
              <a:blipFill>
                <a:blip r:embed="rId4"/>
                <a:stretch>
                  <a:fillRect b="-526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Right Arrow 29">
            <a:extLst>
              <a:ext uri="{FF2B5EF4-FFF2-40B4-BE49-F238E27FC236}">
                <a16:creationId xmlns:a16="http://schemas.microsoft.com/office/drawing/2014/main" id="{266BED04-2405-90DA-0363-2AD1A52658E6}"/>
              </a:ext>
            </a:extLst>
          </p:cNvPr>
          <p:cNvSpPr/>
          <p:nvPr/>
        </p:nvSpPr>
        <p:spPr>
          <a:xfrm>
            <a:off x="3774926" y="1086661"/>
            <a:ext cx="295864" cy="794802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txBody>
          <a:bodyPr wrap="square" rtlCol="0" anchor="ctr">
            <a:spAutoFit/>
          </a:bodyPr>
          <a:lstStyle/>
          <a:p>
            <a:pPr algn="ctr"/>
            <a:endParaRPr lang="en-US" sz="20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文字方塊 3">
                <a:extLst>
                  <a:ext uri="{FF2B5EF4-FFF2-40B4-BE49-F238E27FC236}">
                    <a16:creationId xmlns:a16="http://schemas.microsoft.com/office/drawing/2014/main" id="{34D3E85D-52F4-E879-BE29-5D1D8CD40F36}"/>
                  </a:ext>
                </a:extLst>
              </p:cNvPr>
              <p:cNvSpPr txBox="1"/>
              <p:nvPr/>
            </p:nvSpPr>
            <p:spPr bwMode="auto">
              <a:xfrm>
                <a:off x="353140" y="2757504"/>
                <a:ext cx="6020110" cy="155343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−</m:t>
                      </m:r>
                      <m:sSubSup>
                        <m:sSubSup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⋯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⋱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20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⋯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r>
                                  <a:rPr lang="en-US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2</m:t>
                                </m:r>
                              </m:e>
                            </m:mr>
                          </m:m>
                        </m:e>
                      </m:d>
                      <m:r>
                        <a:rPr lang="en-US" altLang="zh-TW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TW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20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=−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d>
                        <m:dPr>
                          <m:ctrlPr>
                            <a:rPr lang="en-TW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20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2" name="文字方塊 3">
                <a:extLst>
                  <a:ext uri="{FF2B5EF4-FFF2-40B4-BE49-F238E27FC236}">
                    <a16:creationId xmlns:a16="http://schemas.microsoft.com/office/drawing/2014/main" id="{34D3E85D-52F4-E879-BE29-5D1D8CD40F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53140" y="2757504"/>
                <a:ext cx="6020110" cy="1553439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5EF1806-80F0-CEE2-049A-52DA1708E421}"/>
                  </a:ext>
                </a:extLst>
              </p:cNvPr>
              <p:cNvSpPr txBox="1"/>
              <p:nvPr/>
            </p:nvSpPr>
            <p:spPr bwMode="auto">
              <a:xfrm>
                <a:off x="6098976" y="1072409"/>
                <a:ext cx="1245341" cy="1461106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sz="2000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TW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20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20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20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20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TW" sz="20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5EF1806-80F0-CEE2-049A-52DA1708E42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098976" y="1072409"/>
                <a:ext cx="1245341" cy="1461106"/>
              </a:xfrm>
              <a:prstGeom prst="rect">
                <a:avLst/>
              </a:prstGeom>
              <a:blipFill>
                <a:blip r:embed="rId7"/>
                <a:stretch>
                  <a:fillRect l="-202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0DE19C5-2CCD-6527-0A97-4624B232044A}"/>
                  </a:ext>
                </a:extLst>
              </p:cNvPr>
              <p:cNvSpPr txBox="1"/>
              <p:nvPr/>
            </p:nvSpPr>
            <p:spPr>
              <a:xfrm>
                <a:off x="304799" y="5949811"/>
                <a:ext cx="6233651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And hence there are </a:t>
                </a:r>
                <a14:m>
                  <m:oMath xmlns:m="http://schemas.openxmlformats.org/officeDocument/2006/math">
                    <m:r>
                      <a:rPr lang="en-US" sz="20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𝑁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oscillation modes.</a:t>
                </a:r>
                <a:endParaRPr lang="en-US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0DE19C5-2CCD-6527-0A97-4624B23204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799" y="5949811"/>
                <a:ext cx="6233651" cy="400110"/>
              </a:xfrm>
              <a:prstGeom prst="rect">
                <a:avLst/>
              </a:prstGeom>
              <a:blipFill>
                <a:blip r:embed="rId8"/>
                <a:stretch>
                  <a:fillRect l="-1016"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87C5684-AD04-A11A-B272-41FEA9D2C9A4}"/>
                  </a:ext>
                </a:extLst>
              </p:cNvPr>
              <p:cNvSpPr txBox="1"/>
              <p:nvPr/>
            </p:nvSpPr>
            <p:spPr>
              <a:xfrm>
                <a:off x="309484" y="686315"/>
                <a:ext cx="837731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Elevate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to complex number and put in the following guess solution: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87C5684-AD04-A11A-B272-41FEA9D2C9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484" y="686315"/>
                <a:ext cx="8377315" cy="400110"/>
              </a:xfrm>
              <a:prstGeom prst="rect">
                <a:avLst/>
              </a:prstGeom>
              <a:blipFill>
                <a:blip r:embed="rId10"/>
                <a:stretch>
                  <a:fillRect l="-758" t="-9375" b="-281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C7DC0FFD-C06F-B78F-2F83-932F740F8ADE}"/>
              </a:ext>
            </a:extLst>
          </p:cNvPr>
          <p:cNvSpPr txBox="1"/>
          <p:nvPr/>
        </p:nvSpPr>
        <p:spPr>
          <a:xfrm>
            <a:off x="272844" y="2413127"/>
            <a:ext cx="90235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system of differential equations is transformed into a matrix eigenvector problem.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16F56B-6BC2-1D5F-B8CE-8150A03C9293}"/>
              </a:ext>
            </a:extLst>
          </p:cNvPr>
          <p:cNvSpPr txBox="1"/>
          <p:nvPr/>
        </p:nvSpPr>
        <p:spPr>
          <a:xfrm>
            <a:off x="317203" y="4652160"/>
            <a:ext cx="83695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 bit impractical to solve it by the condition of vanishing determinant.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B73A4F72-4A09-F9DD-878B-185BFB4C5465}"/>
                  </a:ext>
                </a:extLst>
              </p:cNvPr>
              <p:cNvSpPr txBox="1"/>
              <p:nvPr/>
            </p:nvSpPr>
            <p:spPr>
              <a:xfrm>
                <a:off x="304799" y="5088993"/>
                <a:ext cx="882925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But we are sure symmetric positive definite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𝑁</m:t>
                    </m:r>
                    <m:r>
                      <a:rPr lang="en-US" sz="20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×</m:t>
                    </m:r>
                    <m:r>
                      <a:rPr lang="en-US" sz="20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𝑁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matrix will have </a:t>
                </a:r>
                <a14:m>
                  <m:oMath xmlns:m="http://schemas.openxmlformats.org/officeDocument/2006/math">
                    <m:r>
                      <a:rPr lang="en-US" sz="20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𝑁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positive eigenvalues corresponding to </a:t>
                </a:r>
                <a14:m>
                  <m:oMath xmlns:m="http://schemas.openxmlformats.org/officeDocument/2006/math">
                    <m:r>
                      <a:rPr lang="en-US" sz="20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𝑁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eigenvectors. 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B73A4F72-4A09-F9DD-878B-185BFB4C54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799" y="5088993"/>
                <a:ext cx="8829254" cy="707886"/>
              </a:xfrm>
              <a:prstGeom prst="rect">
                <a:avLst/>
              </a:prstGeom>
              <a:blipFill>
                <a:blip r:embed="rId11"/>
                <a:stretch>
                  <a:fillRect l="-718" t="-5263" b="-1403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9694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A9C3BE-2FE2-63C8-AF2B-6BD1EFB8EA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F388C8A2-EB72-6B5F-B6FD-2A12D2CBFC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>
            <a:fillRect/>
          </a:stretch>
        </p:blipFill>
        <p:spPr bwMode="auto">
          <a:xfrm>
            <a:off x="838200" y="736734"/>
            <a:ext cx="4129387" cy="525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370741AC-330A-AC0D-E965-4DA815FBE456}"/>
                  </a:ext>
                </a:extLst>
              </p:cNvPr>
              <p:cNvSpPr txBox="1"/>
              <p:nvPr/>
            </p:nvSpPr>
            <p:spPr bwMode="auto">
              <a:xfrm>
                <a:off x="6324600" y="543942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=4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370741AC-330A-AC0D-E965-4DA815FBE45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324600" y="543942"/>
                <a:ext cx="864096" cy="36933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 descr="animation for 4 masses, mode2">
            <a:extLst>
              <a:ext uri="{FF2B5EF4-FFF2-40B4-BE49-F238E27FC236}">
                <a16:creationId xmlns:a16="http://schemas.microsoft.com/office/drawing/2014/main" id="{34E51F43-43B8-45E5-3F9E-4F389BC294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4000" y="3644900"/>
            <a:ext cx="3175000" cy="635000"/>
          </a:xfrm>
          <a:prstGeom prst="rect">
            <a:avLst/>
          </a:prstGeom>
        </p:spPr>
      </p:pic>
      <p:pic>
        <p:nvPicPr>
          <p:cNvPr id="4" name="Picture 3" descr="animation for 4 masses, mode 1">
            <a:extLst>
              <a:ext uri="{FF2B5EF4-FFF2-40B4-BE49-F238E27FC236}">
                <a16:creationId xmlns:a16="http://schemas.microsoft.com/office/drawing/2014/main" id="{A286D975-D23A-3341-ECBA-C2D8967C1B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4000" y="5017401"/>
            <a:ext cx="3175000" cy="635000"/>
          </a:xfrm>
          <a:prstGeom prst="rect">
            <a:avLst/>
          </a:prstGeom>
        </p:spPr>
      </p:pic>
      <p:pic>
        <p:nvPicPr>
          <p:cNvPr id="7" name="Picture 6" descr="animation for 4 masses, mode 3">
            <a:extLst>
              <a:ext uri="{FF2B5EF4-FFF2-40B4-BE49-F238E27FC236}">
                <a16:creationId xmlns:a16="http://schemas.microsoft.com/office/drawing/2014/main" id="{8D321E31-0312-C964-8CCC-004E0FC9FD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34000" y="2425249"/>
            <a:ext cx="3175000" cy="635000"/>
          </a:xfrm>
          <a:prstGeom prst="rect">
            <a:avLst/>
          </a:prstGeom>
        </p:spPr>
      </p:pic>
      <p:pic>
        <p:nvPicPr>
          <p:cNvPr id="8" name="Picture 7" descr="animation for 4 masses, mode 4">
            <a:extLst>
              <a:ext uri="{FF2B5EF4-FFF2-40B4-BE49-F238E27FC236}">
                <a16:creationId xmlns:a16="http://schemas.microsoft.com/office/drawing/2014/main" id="{45A9715A-6E4C-D175-C224-82F9587D982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4000" y="1205599"/>
            <a:ext cx="3175000" cy="63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065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1552EB1-060E-1155-FDC7-B3F13B834C4F}"/>
                  </a:ext>
                </a:extLst>
              </p:cNvPr>
              <p:cNvSpPr txBox="1"/>
              <p:nvPr/>
            </p:nvSpPr>
            <p:spPr bwMode="auto">
              <a:xfrm>
                <a:off x="697047" y="3222469"/>
                <a:ext cx="512064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只要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的值使此式正確</a:t>
                </a:r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，</a:t>
                </a:r>
                <a:r>
                  <a:rPr lang="en-TW">
                    <a:latin typeface="Times New Roman" panose="02020603050405020304" pitchFamily="18" charset="0"/>
                    <a:cs typeface="Times New Roman" pitchFamily="18" charset="0"/>
                  </a:rPr>
                  <a:t> 第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𝑗</m:t>
                    </m:r>
                  </m:oMath>
                </a14:m>
                <a:r>
                  <a:rPr lang="en-TW" dirty="0">
                    <a:latin typeface="Times New Roman" panose="02020603050405020304" pitchFamily="18" charset="0"/>
                    <a:cs typeface="Times New Roman" pitchFamily="18" charset="0"/>
                  </a:rPr>
                  <a:t>個</a:t>
                </a:r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方程</a:t>
                </a:r>
                <a:r>
                  <a:rPr lang="en-TW">
                    <a:latin typeface="Times New Roman" panose="02020603050405020304" pitchFamily="18" charset="0"/>
                    <a:cs typeface="Times New Roman" pitchFamily="18" charset="0"/>
                  </a:rPr>
                  <a:t>式</a:t>
                </a:r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就滿足</a:t>
                </a:r>
                <a:r>
                  <a:rPr lang="en-GB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1552EB1-060E-1155-FDC7-B3F13B834C4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97047" y="3222469"/>
                <a:ext cx="5120644" cy="369332"/>
              </a:xfrm>
              <a:prstGeom prst="rect">
                <a:avLst/>
              </a:prstGeom>
              <a:blipFill>
                <a:blip r:embed="rId2"/>
                <a:stretch>
                  <a:fillRect l="-990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7E8EAF7C-451D-994C-27FB-6919E36E351D}"/>
                  </a:ext>
                </a:extLst>
              </p:cNvPr>
              <p:cNvSpPr txBox="1"/>
              <p:nvPr/>
            </p:nvSpPr>
            <p:spPr bwMode="auto">
              <a:xfrm>
                <a:off x="680877" y="1525308"/>
                <a:ext cx="852896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dirty="0" err="1">
                    <a:latin typeface="Times New Roman" pitchFamily="18" charset="0"/>
                    <a:cs typeface="Times New Roman" pitchFamily="18" charset="0"/>
                  </a:rPr>
                  <a:t>如果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本徵</a:t>
                </a:r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向量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的</a:t>
                </a:r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元素如上述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是等比數列</a:t>
                </a:r>
                <a:r>
                  <a:rPr lang="en-GB" sz="1800" dirty="0">
                    <a:latin typeface="Times New Roman" pitchFamily="18" charset="0"/>
                    <a:cs typeface="Times New Roman" pitchFamily="18" charset="0"/>
                  </a:rPr>
                  <a:t>，</a:t>
                </a:r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左手邊與右手邊的比例是定值</a:t>
                </a:r>
                <a:r>
                  <a:rPr lang="en-US" dirty="0">
                    <a:latin typeface="Times New Roman" panose="02020603050405020304" pitchFamily="18" charset="0"/>
                    <a:cs typeface="Times New Roman" pitchFamily="18" charset="0"/>
                  </a:rPr>
                  <a:t>，與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𝑗</m:t>
                    </m:r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無關。</a:t>
                </a:r>
                <a:endParaRPr lang="en-TW" sz="1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7E8EAF7C-451D-994C-27FB-6919E36E35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80877" y="1525308"/>
                <a:ext cx="8528968" cy="369332"/>
              </a:xfrm>
              <a:prstGeom prst="rect">
                <a:avLst/>
              </a:prstGeom>
              <a:blipFill>
                <a:blip r:embed="rId3"/>
                <a:stretch>
                  <a:fillRect l="-594" t="-6667" r="-149" b="-2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9DD7032-40FF-FE74-5290-F0549AC32372}"/>
                  </a:ext>
                </a:extLst>
              </p:cNvPr>
              <p:cNvSpPr txBox="1"/>
              <p:nvPr/>
            </p:nvSpPr>
            <p:spPr bwMode="auto">
              <a:xfrm>
                <a:off x="2209800" y="2014739"/>
                <a:ext cx="1198910" cy="56047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den>
                      </m:f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p>
                        <m:sSup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9DD7032-40FF-FE74-5290-F0549AC323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09800" y="2014739"/>
                <a:ext cx="1198910" cy="560474"/>
              </a:xfrm>
              <a:prstGeom prst="rect">
                <a:avLst/>
              </a:prstGeom>
              <a:blipFill>
                <a:blip r:embed="rId4"/>
                <a:stretch>
                  <a:fillRect b="-1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B61C168-D054-CF13-FCB2-C9A567250F70}"/>
                  </a:ext>
                </a:extLst>
              </p:cNvPr>
              <p:cNvSpPr txBox="1"/>
              <p:nvPr/>
            </p:nvSpPr>
            <p:spPr bwMode="auto">
              <a:xfrm>
                <a:off x="764246" y="647445"/>
                <a:ext cx="708871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本徵方程式其實就是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個方程式，其中</a:t>
                </a:r>
                <a:r>
                  <a:rPr lang="en-TW">
                    <a:latin typeface="Times New Roman" panose="02020603050405020304" pitchFamily="18" charset="0"/>
                    <a:cs typeface="Times New Roman" pitchFamily="18" charset="0"/>
                  </a:rPr>
                  <a:t>第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𝑗</m:t>
                    </m:r>
                  </m:oMath>
                </a14:m>
                <a:r>
                  <a:rPr lang="en-TW" dirty="0">
                    <a:latin typeface="Times New Roman" panose="02020603050405020304" pitchFamily="18" charset="0"/>
                    <a:cs typeface="Times New Roman" pitchFamily="18" charset="0"/>
                  </a:rPr>
                  <a:t>個</a:t>
                </a:r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方程</a:t>
                </a:r>
                <a:r>
                  <a:rPr lang="en-TW">
                    <a:latin typeface="Times New Roman" panose="02020603050405020304" pitchFamily="18" charset="0"/>
                    <a:cs typeface="Times New Roman" pitchFamily="18" charset="0"/>
                  </a:rPr>
                  <a:t>式</a:t>
                </a:r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可寫成</a:t>
                </a:r>
                <a:r>
                  <a:rPr lang="en-TW">
                    <a:latin typeface="Times New Roman" panose="02020603050405020304" pitchFamily="18" charset="0"/>
                    <a:cs typeface="Times New Roman" pitchFamily="18" charset="0"/>
                  </a:rPr>
                  <a:t>：</a:t>
                </a:r>
                <a:endParaRPr lang="en-TW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B61C168-D054-CF13-FCB2-C9A567250F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64246" y="647445"/>
                <a:ext cx="7088716" cy="369332"/>
              </a:xfrm>
              <a:prstGeom prst="rect">
                <a:avLst/>
              </a:prstGeom>
              <a:blipFill>
                <a:blip r:embed="rId5"/>
                <a:stretch>
                  <a:fillRect l="-716" t="-6452" b="-1935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F5B7C35B-9A51-2705-A64C-071961766D09}"/>
                  </a:ext>
                </a:extLst>
              </p:cNvPr>
              <p:cNvSpPr txBox="1"/>
              <p:nvPr/>
            </p:nvSpPr>
            <p:spPr bwMode="auto">
              <a:xfrm>
                <a:off x="697047" y="2772952"/>
                <a:ext cx="2488784" cy="39164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TW" sz="1800" dirty="0">
                    <a:latin typeface="Times New Roman" panose="02020603050405020304" pitchFamily="18" charset="0"/>
                    <a:cs typeface="Times New Roman" pitchFamily="18" charset="0"/>
                  </a:rPr>
                  <a:t>整式除以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</m:sSub>
                  </m:oMath>
                </a14:m>
                <a:r>
                  <a:rPr lang="en-TW" sz="1800" dirty="0">
                    <a:latin typeface="Times New Roman" panose="02020603050405020304" pitchFamily="18" charset="0"/>
                    <a:cs typeface="Times New Roman" pitchFamily="18" charset="0"/>
                  </a:rPr>
                  <a:t>，得：</a:t>
                </a: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F5B7C35B-9A51-2705-A64C-071961766D0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97047" y="2772952"/>
                <a:ext cx="2488784" cy="391646"/>
              </a:xfrm>
              <a:prstGeom prst="rect">
                <a:avLst/>
              </a:prstGeom>
              <a:blipFill>
                <a:blip r:embed="rId6"/>
                <a:stretch>
                  <a:fillRect l="-2020" t="-6250" b="-1562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D28243E7-FD4F-4646-56D6-FABBF8732DD1}"/>
                  </a:ext>
                </a:extLst>
              </p:cNvPr>
              <p:cNvSpPr txBox="1"/>
              <p:nvPr/>
            </p:nvSpPr>
            <p:spPr bwMode="auto">
              <a:xfrm>
                <a:off x="2652005" y="2780126"/>
                <a:ext cx="2661370" cy="31265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begChr m:val="["/>
                          <m:endChr m:val="]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𝑖</m:t>
                              </m:r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sup>
                          </m:sSup>
                          <m:r>
                            <a:rPr lang="en-US" sz="18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en-US" sz="180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𝑖𝑝</m:t>
                              </m:r>
                            </m:sup>
                          </m:sSup>
                        </m:e>
                      </m:d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D28243E7-FD4F-4646-56D6-FABBF8732D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52005" y="2780126"/>
                <a:ext cx="2661370" cy="312650"/>
              </a:xfrm>
              <a:prstGeom prst="rect">
                <a:avLst/>
              </a:prstGeom>
              <a:blipFill>
                <a:blip r:embed="rId7"/>
                <a:stretch>
                  <a:fillRect l="-474" r="-474" b="-1153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1213BA6-7B57-FFF0-4D80-1F81B245C3BF}"/>
                  </a:ext>
                </a:extLst>
              </p:cNvPr>
              <p:cNvSpPr txBox="1"/>
              <p:nvPr/>
            </p:nvSpPr>
            <p:spPr bwMode="auto">
              <a:xfrm>
                <a:off x="802717" y="2106902"/>
                <a:ext cx="1171154" cy="38311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p>
                        <m:sSup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1213BA6-7B57-FFF0-4D80-1F81B245C3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02717" y="2106902"/>
                <a:ext cx="1171154" cy="383118"/>
              </a:xfrm>
              <a:prstGeom prst="rect">
                <a:avLst/>
              </a:prstGeom>
              <a:blipFill>
                <a:blip r:embed="rId8"/>
                <a:stretch>
                  <a:fillRect l="-3226" r="-2151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1DD253C1-EC96-D57D-068A-1405470FA011}"/>
                  </a:ext>
                </a:extLst>
              </p:cNvPr>
              <p:cNvSpPr txBox="1"/>
              <p:nvPr/>
            </p:nvSpPr>
            <p:spPr>
              <a:xfrm>
                <a:off x="697046" y="3673129"/>
                <a:ext cx="8446954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但注意，此式中沒有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𝑗</m:t>
                    </m:r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，</a:t>
                </a:r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因此只要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的值使此式正確，所有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個方程式都滿足。</a:t>
                </a:r>
                <a:endParaRPr lang="en-US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1DD253C1-EC96-D57D-068A-1405470FA0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046" y="3673129"/>
                <a:ext cx="8446954" cy="369332"/>
              </a:xfrm>
              <a:prstGeom prst="rect">
                <a:avLst/>
              </a:prstGeom>
              <a:blipFill>
                <a:blip r:embed="rId9"/>
                <a:stretch>
                  <a:fillRect l="-601" t="-6667" b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13">
                <a:extLst>
                  <a:ext uri="{FF2B5EF4-FFF2-40B4-BE49-F238E27FC236}">
                    <a16:creationId xmlns:a16="http://schemas.microsoft.com/office/drawing/2014/main" id="{F708D14F-51FD-F3A1-4C23-F4312CB30B6D}"/>
                  </a:ext>
                </a:extLst>
              </p:cNvPr>
              <p:cNvSpPr txBox="1"/>
              <p:nvPr/>
            </p:nvSpPr>
            <p:spPr bwMode="auto">
              <a:xfrm>
                <a:off x="802717" y="1102314"/>
                <a:ext cx="3179973" cy="319062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begChr m:val="["/>
                          <m:endChr m:val="]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b>
                          </m:s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sub>
                          </m:sSub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sSub>
                        <m:sSub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文字方塊 13">
                <a:extLst>
                  <a:ext uri="{FF2B5EF4-FFF2-40B4-BE49-F238E27FC236}">
                    <a16:creationId xmlns:a16="http://schemas.microsoft.com/office/drawing/2014/main" id="{F708D14F-51FD-F3A1-4C23-F4312CB30B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02717" y="1102314"/>
                <a:ext cx="3179973" cy="319062"/>
              </a:xfrm>
              <a:prstGeom prst="rect">
                <a:avLst/>
              </a:prstGeom>
              <a:blipFill>
                <a:blip r:embed="rId10"/>
                <a:stretch>
                  <a:fillRect l="-797" r="-797" b="-2692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6528395-B612-EA2C-38A0-93A2A7DE5D39}"/>
                  </a:ext>
                </a:extLst>
              </p:cNvPr>
              <p:cNvSpPr txBox="1"/>
              <p:nvPr/>
            </p:nvSpPr>
            <p:spPr bwMode="auto">
              <a:xfrm>
                <a:off x="3644639" y="2030852"/>
                <a:ext cx="1198910" cy="56047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den>
                      </m:f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p>
                        <m:sSup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6528395-B612-EA2C-38A0-93A2A7DE5D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44639" y="2030852"/>
                <a:ext cx="1198910" cy="560474"/>
              </a:xfrm>
              <a:prstGeom prst="rect">
                <a:avLst/>
              </a:prstGeom>
              <a:blipFill>
                <a:blip r:embed="rId11"/>
                <a:stretch>
                  <a:fillRect b="-1087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B41107AC-6FFC-8ED7-3385-BB25C8BA2CE6}"/>
              </a:ext>
            </a:extLst>
          </p:cNvPr>
          <p:cNvSpPr txBox="1"/>
          <p:nvPr/>
        </p:nvSpPr>
        <p:spPr>
          <a:xfrm>
            <a:off x="4058855" y="1098105"/>
            <a:ext cx="4109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這次用個別式子想比用矩陣更容易</a:t>
            </a:r>
            <a:r>
              <a:rPr lang="en-US" dirty="0">
                <a:latin typeface="Times New Roman" panose="02020603050405020304" pitchFamily="18" charset="0"/>
              </a:rPr>
              <a:t>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2DBE903A-5218-639E-D412-357ED53DBFE7}"/>
                  </a:ext>
                </a:extLst>
              </p:cNvPr>
              <p:cNvSpPr txBox="1"/>
              <p:nvPr/>
            </p:nvSpPr>
            <p:spPr bwMode="auto">
              <a:xfrm>
                <a:off x="738846" y="4178577"/>
                <a:ext cx="2554354" cy="151035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p>
                      <m:r>
                        <a:rPr lang="en-US" sz="1800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1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2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  <m:mr>
                                    <m:e>
                                      <m:r>
                                        <a:rPr lang="en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𝑖𝑝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</m:t>
                                                </m:r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2</m:t>
                                                </m:r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𝑝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</m:m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p>
                                        <m:sSupPr>
                                          <m:ctrlP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𝑒</m:t>
                                          </m:r>
                                        </m:e>
                                        <m:sup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−</m:t>
                                          </m:r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𝑖𝑝</m:t>
                                          </m:r>
                                          <m:r>
                                            <a:rPr lang="en-US" sz="180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∙</m:t>
                                          </m:r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p>
                                      </m:sSup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 smtClean="0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𝑖𝑝</m:t>
                                                </m:r>
                                                <m:r>
                                                  <a:rPr lang="en-US" sz="180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∙</m:t>
                                                </m:r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2DBE903A-5218-639E-D412-357ED53DBF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38846" y="4178577"/>
                <a:ext cx="2554354" cy="1510350"/>
              </a:xfrm>
              <a:prstGeom prst="rect">
                <a:avLst/>
              </a:prstGeom>
              <a:blipFill>
                <a:blip r:embed="rId12"/>
                <a:stretch>
                  <a:fillRect l="-990" b="-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7C7E9CB3-59FD-5B94-C5EE-38C4523F1088}"/>
                  </a:ext>
                </a:extLst>
              </p:cNvPr>
              <p:cNvSpPr txBox="1"/>
              <p:nvPr/>
            </p:nvSpPr>
            <p:spPr>
              <a:xfrm>
                <a:off x="3444541" y="4758421"/>
                <a:ext cx="475982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</a:rPr>
                  <a:t>的確就是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𝑁</m:t>
                    </m:r>
                    <m:r>
                      <a:rPr lang="en-US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US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𝑁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矩陣</a:t>
                </a:r>
                <a14:m>
                  <m:oMath xmlns:m="http://schemas.openxmlformats.org/officeDocument/2006/math">
                    <m:r>
                      <a:rPr lang="en-US" b="1" i="1">
                        <a:latin typeface="Cambria Math" panose="02040503050406030204" pitchFamily="18" charset="0"/>
                      </a:rPr>
                      <m:t>𝑨</m:t>
                    </m:r>
                  </m:oMath>
                </a14:m>
                <a:r>
                  <a:rPr lang="en-US" dirty="0" err="1">
                    <a:latin typeface="Times New Roman" panose="02020603050405020304" pitchFamily="18" charset="0"/>
                  </a:rPr>
                  <a:t>的本徵向量</a:t>
                </a:r>
                <a:r>
                  <a:rPr lang="en-US" dirty="0">
                    <a:latin typeface="Times New Roman" panose="02020603050405020304" pitchFamily="18" charset="0"/>
                  </a:rPr>
                  <a:t>！</a:t>
                </a:r>
              </a:p>
            </p:txBody>
          </p:sp>
        </mc:Choice>
        <mc:Fallback xmlns="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7C7E9CB3-59FD-5B94-C5EE-38C4523F10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4541" y="4758421"/>
                <a:ext cx="4759829" cy="369332"/>
              </a:xfrm>
              <a:prstGeom prst="rect">
                <a:avLst/>
              </a:prstGeom>
              <a:blipFill>
                <a:blip r:embed="rId13"/>
                <a:stretch>
                  <a:fillRect l="-1064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81002F20-83E6-8A6C-3654-86051D9A1AFE}"/>
                  </a:ext>
                </a:extLst>
              </p:cNvPr>
              <p:cNvSpPr txBox="1"/>
              <p:nvPr/>
            </p:nvSpPr>
            <p:spPr bwMode="auto">
              <a:xfrm>
                <a:off x="747282" y="5755686"/>
                <a:ext cx="512064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>
                    <a:latin typeface="Times New Roman" pitchFamily="18" charset="0"/>
                    <a:cs typeface="Times New Roman" pitchFamily="18" charset="0"/>
                  </a:rPr>
                  <a:t>滿足此式的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值就是對應的本徵值</a:t>
                </a:r>
                <a:r>
                  <a:rPr lang="en-GB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81002F20-83E6-8A6C-3654-86051D9A1AF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47282" y="5755686"/>
                <a:ext cx="5120644" cy="369332"/>
              </a:xfrm>
              <a:prstGeom prst="rect">
                <a:avLst/>
              </a:prstGeom>
              <a:blipFill>
                <a:blip r:embed="rId14"/>
                <a:stretch>
                  <a:fillRect l="-1238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B9F1AF1D-6470-BAAF-2115-2387860D9A0A}"/>
                  </a:ext>
                </a:extLst>
              </p:cNvPr>
              <p:cNvSpPr txBox="1"/>
              <p:nvPr/>
            </p:nvSpPr>
            <p:spPr bwMode="auto">
              <a:xfrm>
                <a:off x="4648200" y="5755686"/>
                <a:ext cx="2661370" cy="31265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begChr m:val="["/>
                          <m:endChr m:val="]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𝑖</m:t>
                              </m:r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sup>
                          </m:sSup>
                          <m:r>
                            <a:rPr lang="en-US" sz="18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en-US" sz="180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𝑖𝑝</m:t>
                              </m:r>
                            </m:sup>
                          </m:sSup>
                        </m:e>
                      </m:d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B9F1AF1D-6470-BAAF-2115-2387860D9A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48200" y="5755686"/>
                <a:ext cx="2661370" cy="312650"/>
              </a:xfrm>
              <a:prstGeom prst="rect">
                <a:avLst/>
              </a:prstGeom>
              <a:blipFill>
                <a:blip r:embed="rId15"/>
                <a:stretch>
                  <a:fillRect l="-952" r="-476" b="-12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35042BB3-D3C1-FA0A-0CA7-DA4C6CA21087}"/>
                  </a:ext>
                </a:extLst>
              </p:cNvPr>
              <p:cNvSpPr txBox="1"/>
              <p:nvPr/>
            </p:nvSpPr>
            <p:spPr>
              <a:xfrm>
                <a:off x="4843876" y="2083440"/>
                <a:ext cx="4604923" cy="3782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err="1">
                    <a:latin typeface="Times New Roman" panose="02020603050405020304" pitchFamily="18" charset="0"/>
                  </a:rPr>
                  <a:t>這裏嘗試比例為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𝑒</m:t>
                        </m:r>
                      </m:e>
                      <m:sup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−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𝑖𝑝</m:t>
                        </m:r>
                      </m:sup>
                    </m:sSup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，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是一未定的常數。</a:t>
                </a:r>
                <a:endParaRPr lang="en-US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35042BB3-D3C1-FA0A-0CA7-DA4C6CA2108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3876" y="2083440"/>
                <a:ext cx="4604923" cy="378245"/>
              </a:xfrm>
              <a:prstGeom prst="rect">
                <a:avLst/>
              </a:prstGeom>
              <a:blipFill>
                <a:blip r:embed="rId16"/>
                <a:stretch>
                  <a:fillRect l="-1102" t="-6667" b="-26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7754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5" grpId="0" animBg="1"/>
      <p:bldP spid="19" grpId="0"/>
      <p:bldP spid="27" grpId="0" animBg="1"/>
      <p:bldP spid="2" grpId="0" animBg="1"/>
      <p:bldP spid="32" grpId="0"/>
      <p:bldP spid="5" grpId="0" animBg="1"/>
      <p:bldP spid="31" grpId="0" animBg="1"/>
      <p:bldP spid="33" grpId="0"/>
      <p:bldP spid="34" grpId="0"/>
      <p:bldP spid="35" grpId="0" animBg="1"/>
      <p:bldP spid="36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DBEC42-F275-B695-4889-EA1E9D4E70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393AC765-6F40-B9D8-9C28-0FB42143BEC6}"/>
                  </a:ext>
                </a:extLst>
              </p:cNvPr>
              <p:cNvSpPr txBox="1"/>
              <p:nvPr/>
            </p:nvSpPr>
            <p:spPr bwMode="auto">
              <a:xfrm>
                <a:off x="1363040" y="2011723"/>
                <a:ext cx="2171300" cy="282450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2−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func>
                            <m:funcPr>
                              <m:ctrlPr>
                                <a:rPr lang="en-US" sz="180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sz="180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393AC765-6F40-B9D8-9C28-0FB42143BEC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63040" y="2011723"/>
                <a:ext cx="2171300" cy="282450"/>
              </a:xfrm>
              <a:prstGeom prst="rect">
                <a:avLst/>
              </a:prstGeom>
              <a:blipFill>
                <a:blip r:embed="rId2"/>
                <a:stretch>
                  <a:fillRect l="-1163" b="-3043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46376C56-953D-2DFF-350E-656BE5FD0F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8862" y="3683000"/>
            <a:ext cx="2705134" cy="244750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C37AA34E-64E8-F7A4-46E0-DF29B5FB33AD}"/>
                  </a:ext>
                </a:extLst>
              </p:cNvPr>
              <p:cNvSpPr txBox="1"/>
              <p:nvPr/>
            </p:nvSpPr>
            <p:spPr bwMode="auto">
              <a:xfrm>
                <a:off x="1363040" y="1089354"/>
                <a:ext cx="2696251" cy="31265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begChr m:val="["/>
                          <m:endChr m:val="]"/>
                          <m:ctrlPr>
                            <a:rPr lang="en-US" sz="180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sz="180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𝑒</m:t>
                                  </m:r>
                                </m:e>
                                <m:sup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−</m:t>
                                  </m:r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𝑖𝑝</m:t>
                                  </m:r>
                                </m:sup>
                              </m:s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𝑒</m:t>
                                  </m:r>
                                </m:e>
                                <m:sup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𝑖𝑝</m:t>
                                  </m:r>
                                </m:sup>
                              </m:sSup>
                            </m:e>
                          </m:d>
                        </m:e>
                      </m:d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C37AA34E-64E8-F7A4-46E0-DF29B5FB33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63040" y="1089354"/>
                <a:ext cx="2696251" cy="312650"/>
              </a:xfrm>
              <a:prstGeom prst="rect">
                <a:avLst/>
              </a:prstGeom>
              <a:blipFill>
                <a:blip r:embed="rId4"/>
                <a:stretch>
                  <a:fillRect l="-939" r="-469" b="-769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80CD405-B5A4-6B19-F523-0007B3DC09E6}"/>
                  </a:ext>
                </a:extLst>
              </p:cNvPr>
              <p:cNvSpPr txBox="1"/>
              <p:nvPr/>
            </p:nvSpPr>
            <p:spPr bwMode="auto">
              <a:xfrm>
                <a:off x="1258262" y="2795225"/>
                <a:ext cx="731761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dirty="0">
                    <a:latin typeface="Times New Roman" panose="02020603050405020304" pitchFamily="18" charset="0"/>
                    <a:cs typeface="Times New Roman" pitchFamily="18" charset="0"/>
                  </a:rPr>
                  <a:t>一個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對應一特定的</a:t>
                </a:r>
                <a:r>
                  <a:rPr lang="en-TW">
                    <a:latin typeface="Times New Roman" panose="02020603050405020304" pitchFamily="18" charset="0"/>
                    <a:cs typeface="Times New Roman" pitchFamily="18" charset="0"/>
                  </a:rPr>
                  <a:t>本徵值</a:t>
                </a:r>
                <a:r>
                  <a:rPr lang="en-US" sz="1800" dirty="0">
                    <a:latin typeface="Times New Roman" panose="02020603050405020304" pitchFamily="18" charset="0"/>
                    <a:cs typeface="Times New Roman" pitchFamily="18" charset="0"/>
                  </a:rPr>
                  <a:t>，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GB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還待決定</a:t>
                </a:r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80CD405-B5A4-6B19-F523-0007B3DC09E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258262" y="2795225"/>
                <a:ext cx="7317612" cy="369332"/>
              </a:xfrm>
              <a:prstGeom prst="rect">
                <a:avLst/>
              </a:prstGeom>
              <a:blipFill>
                <a:blip r:embed="rId5"/>
                <a:stretch>
                  <a:fillRect l="-519" t="-10000" b="-2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1F0E6722-A6E5-C9D8-C7DC-58CD7EB1AD9E}"/>
                  </a:ext>
                </a:extLst>
              </p:cNvPr>
              <p:cNvSpPr txBox="1"/>
              <p:nvPr/>
            </p:nvSpPr>
            <p:spPr bwMode="auto">
              <a:xfrm>
                <a:off x="3127744" y="3759240"/>
                <a:ext cx="998746" cy="21961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−2</m:t>
                      </m:r>
                      <m:sSubSup>
                        <m:sSubSup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1F0E6722-A6E5-C9D8-C7DC-58CD7EB1AD9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127744" y="3759240"/>
                <a:ext cx="998746" cy="219612"/>
              </a:xfrm>
              <a:prstGeom prst="rect">
                <a:avLst/>
              </a:prstGeom>
              <a:blipFill>
                <a:blip r:embed="rId6"/>
                <a:stretch>
                  <a:fillRect b="-1666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Rectangle 24">
            <a:extLst>
              <a:ext uri="{FF2B5EF4-FFF2-40B4-BE49-F238E27FC236}">
                <a16:creationId xmlns:a16="http://schemas.microsoft.com/office/drawing/2014/main" id="{B1E8BABF-9337-D389-467F-A61A33935EF1}"/>
              </a:ext>
            </a:extLst>
          </p:cNvPr>
          <p:cNvSpPr/>
          <p:nvPr/>
        </p:nvSpPr>
        <p:spPr>
          <a:xfrm>
            <a:off x="3206952" y="4248529"/>
            <a:ext cx="3600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E53CE4F-289C-5FD5-8EFB-870823A641FE}"/>
              </a:ext>
            </a:extLst>
          </p:cNvPr>
          <p:cNvSpPr/>
          <p:nvPr/>
        </p:nvSpPr>
        <p:spPr>
          <a:xfrm>
            <a:off x="3381791" y="5170821"/>
            <a:ext cx="18520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3C03BBB-5086-F44E-AA4D-5DA67C9A5664}"/>
              </a:ext>
            </a:extLst>
          </p:cNvPr>
          <p:cNvSpPr/>
          <p:nvPr/>
        </p:nvSpPr>
        <p:spPr>
          <a:xfrm>
            <a:off x="3280871" y="5758661"/>
            <a:ext cx="20183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C3210AD-8C11-657A-8F80-48F64BD54281}"/>
              </a:ext>
            </a:extLst>
          </p:cNvPr>
          <p:cNvSpPr/>
          <p:nvPr/>
        </p:nvSpPr>
        <p:spPr>
          <a:xfrm>
            <a:off x="4339880" y="5238026"/>
            <a:ext cx="61411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71F4496-C6FD-2131-4E84-BBD00F734709}"/>
              </a:ext>
            </a:extLst>
          </p:cNvPr>
          <p:cNvSpPr/>
          <p:nvPr/>
        </p:nvSpPr>
        <p:spPr>
          <a:xfrm>
            <a:off x="2276123" y="5231772"/>
            <a:ext cx="61411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BD47DE2-91A2-8E5F-8A82-0E479ABC26AD}"/>
                  </a:ext>
                </a:extLst>
              </p:cNvPr>
              <p:cNvSpPr txBox="1"/>
              <p:nvPr/>
            </p:nvSpPr>
            <p:spPr>
              <a:xfrm>
                <a:off x="4235279" y="4986155"/>
                <a:ext cx="685586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𝜋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BD47DE2-91A2-8E5F-8A82-0E479ABC26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5279" y="4986155"/>
                <a:ext cx="685586" cy="307777"/>
              </a:xfrm>
              <a:prstGeom prst="rect">
                <a:avLst/>
              </a:prstGeom>
              <a:blipFill>
                <a:blip r:embed="rId7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6D3F3D9-04B9-9260-3CBA-800813A777F8}"/>
                  </a:ext>
                </a:extLst>
              </p:cNvPr>
              <p:cNvSpPr txBox="1"/>
              <p:nvPr/>
            </p:nvSpPr>
            <p:spPr>
              <a:xfrm>
                <a:off x="2240386" y="4997154"/>
                <a:ext cx="792129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=−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𝜋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6D3F3D9-04B9-9260-3CBA-800813A777F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0386" y="4997154"/>
                <a:ext cx="792129" cy="307777"/>
              </a:xfrm>
              <a:prstGeom prst="rect">
                <a:avLst/>
              </a:prstGeom>
              <a:blipFill>
                <a:blip r:embed="rId8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939D3D71-91F5-9B09-6A33-D645FA1E0A9A}"/>
                  </a:ext>
                </a:extLst>
              </p:cNvPr>
              <p:cNvSpPr txBox="1"/>
              <p:nvPr/>
            </p:nvSpPr>
            <p:spPr bwMode="auto">
              <a:xfrm>
                <a:off x="2974322" y="4033937"/>
                <a:ext cx="613665" cy="21961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2</m:t>
                      </m:r>
                      <m:sSubSup>
                        <m:sSubSup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939D3D71-91F5-9B09-6A33-D645FA1E0A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974322" y="4033937"/>
                <a:ext cx="613665" cy="219612"/>
              </a:xfrm>
              <a:prstGeom prst="rect">
                <a:avLst/>
              </a:prstGeom>
              <a:blipFill>
                <a:blip r:embed="rId9"/>
                <a:stretch>
                  <a:fillRect b="-1578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527D62C7-842B-D23F-B7B2-C1408CA531FD}"/>
                  </a:ext>
                </a:extLst>
              </p:cNvPr>
              <p:cNvSpPr txBox="1"/>
              <p:nvPr/>
            </p:nvSpPr>
            <p:spPr>
              <a:xfrm>
                <a:off x="1247023" y="1499003"/>
                <a:ext cx="6681545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化簡此式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就可以</a:t>
                </a:r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得到本徵值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527D62C7-842B-D23F-B7B2-C1408CA531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7023" y="1499003"/>
                <a:ext cx="6681545" cy="369332"/>
              </a:xfrm>
              <a:prstGeom prst="rect">
                <a:avLst/>
              </a:prstGeom>
              <a:blipFill>
                <a:blip r:embed="rId10"/>
                <a:stretch>
                  <a:fillRect l="-759" t="-10345" b="-2758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EB8048AD-6B6C-68B8-65DE-D9D30292C639}"/>
                  </a:ext>
                </a:extLst>
              </p:cNvPr>
              <p:cNvSpPr txBox="1"/>
              <p:nvPr/>
            </p:nvSpPr>
            <p:spPr>
              <a:xfrm>
                <a:off x="1248340" y="2361378"/>
                <a:ext cx="45720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注意</a:t>
                </a:r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本徵值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都是正的。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EB8048AD-6B6C-68B8-65DE-D9D30292C6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8340" y="2361378"/>
                <a:ext cx="4572000" cy="369332"/>
              </a:xfrm>
              <a:prstGeom prst="rect">
                <a:avLst/>
              </a:prstGeom>
              <a:blipFill>
                <a:blip r:embed="rId11"/>
                <a:stretch>
                  <a:fillRect l="-1108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6C21EB8-9C43-AB7D-6F24-DD251A617BB5}"/>
                  </a:ext>
                </a:extLst>
              </p:cNvPr>
              <p:cNvSpPr txBox="1"/>
              <p:nvPr/>
            </p:nvSpPr>
            <p:spPr>
              <a:xfrm>
                <a:off x="1247022" y="3227620"/>
                <a:ext cx="7328852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如果把等比數列的配方延伸到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itchFamily="18" charset="0"/>
                  </a:rPr>
                  <a:t>，不是所有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都可滿足邊界條件。</a:t>
                </a:r>
              </a:p>
            </p:txBody>
          </p:sp>
        </mc:Choice>
        <mc:Fallback xmlns="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6C21EB8-9C43-AB7D-6F24-DD251A617BB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7022" y="3227620"/>
                <a:ext cx="7328852" cy="369332"/>
              </a:xfrm>
              <a:prstGeom prst="rect">
                <a:avLst/>
              </a:prstGeom>
              <a:blipFill>
                <a:blip r:embed="rId12"/>
                <a:stretch>
                  <a:fillRect l="-692" t="-3226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文字方塊 13">
                <a:extLst>
                  <a:ext uri="{FF2B5EF4-FFF2-40B4-BE49-F238E27FC236}">
                    <a16:creationId xmlns:a16="http://schemas.microsoft.com/office/drawing/2014/main" id="{0931311C-8FB6-18BC-EAA4-AD41B2594F6C}"/>
                  </a:ext>
                </a:extLst>
              </p:cNvPr>
              <p:cNvSpPr txBox="1"/>
              <p:nvPr/>
            </p:nvSpPr>
            <p:spPr bwMode="auto">
              <a:xfrm>
                <a:off x="5257800" y="3701853"/>
                <a:ext cx="1498102" cy="276999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3" name="文字方塊 13">
                <a:extLst>
                  <a:ext uri="{FF2B5EF4-FFF2-40B4-BE49-F238E27FC236}">
                    <a16:creationId xmlns:a16="http://schemas.microsoft.com/office/drawing/2014/main" id="{0931311C-8FB6-18BC-EAA4-AD41B2594F6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257800" y="3701853"/>
                <a:ext cx="1498102" cy="276999"/>
              </a:xfrm>
              <a:prstGeom prst="rect">
                <a:avLst/>
              </a:prstGeom>
              <a:blipFill>
                <a:blip r:embed="rId13"/>
                <a:stretch>
                  <a:fillRect l="-2542" r="-3390" b="-1304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018387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1B48C2-B820-3452-91ED-EB3317E19D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B64A285-016D-DC81-D83A-09915D70E967}"/>
                  </a:ext>
                </a:extLst>
              </p:cNvPr>
              <p:cNvSpPr txBox="1"/>
              <p:nvPr/>
            </p:nvSpPr>
            <p:spPr bwMode="auto">
              <a:xfrm>
                <a:off x="865736" y="2013465"/>
                <a:ext cx="827819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因矩陣</a:t>
                </a:r>
                <a14:m>
                  <m:oMath xmlns:m="http://schemas.openxmlformats.org/officeDocument/2006/math">
                    <m:r>
                      <a:rPr lang="en-US" altLang="zh-TW" sz="1800" b="1" i="1">
                        <a:latin typeface="Cambria Math"/>
                        <a:ea typeface="Cambria Math"/>
                      </a:rPr>
                      <m:t>𝑨</m:t>
                    </m:r>
                  </m:oMath>
                </a14:m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是實數矩陣</a:t>
                </a:r>
                <a:r>
                  <a:rPr lang="en-US" sz="1800" dirty="0">
                    <a:latin typeface="Times New Roman" panose="02020603050405020304" pitchFamily="18" charset="0"/>
                    <a:cs typeface="Times New Roman" pitchFamily="18" charset="0"/>
                  </a:rPr>
                  <a:t>，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本徵</a:t>
                </a:r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向量</a:t>
                </a:r>
                <a14:m>
                  <m:oMath xmlns:m="http://schemas.openxmlformats.org/officeDocument/2006/math">
                    <m:r>
                      <a:rPr lang="en-US" sz="1800" b="1" i="1">
                        <a:latin typeface="Cambria Math" panose="02040503050406030204" pitchFamily="18" charset="0"/>
                      </a:rPr>
                      <m:t>𝒂</m:t>
                    </m:r>
                  </m:oMath>
                </a14:m>
                <a:r>
                  <a:rPr lang="en-GB" sz="1800" dirty="0">
                    <a:latin typeface="Times New Roman" pitchFamily="18" charset="0"/>
                    <a:cs typeface="Times New Roman" pitchFamily="18" charset="0"/>
                  </a:rPr>
                  <a:t>可取其實數部或虛數部都滿足</a:t>
                </a:r>
                <a:r>
                  <a:rPr lang="en-TW" sz="1800">
                    <a:latin typeface="Times New Roman" panose="02020603050405020304" pitchFamily="18" charset="0"/>
                    <a:cs typeface="Times New Roman" pitchFamily="18" charset="0"/>
                  </a:rPr>
                  <a:t>本徵</a:t>
                </a:r>
                <a:r>
                  <a:rPr lang="en-GB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向量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方程式：</a:t>
                </a:r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B64A285-016D-DC81-D83A-09915D70E9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65736" y="2013465"/>
                <a:ext cx="8278190" cy="369332"/>
              </a:xfrm>
              <a:prstGeom prst="rect">
                <a:avLst/>
              </a:prstGeom>
              <a:blipFill>
                <a:blip r:embed="rId2"/>
                <a:stretch>
                  <a:fillRect l="-613" t="-6667" r="-30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文字方塊 3">
                <a:extLst>
                  <a:ext uri="{FF2B5EF4-FFF2-40B4-BE49-F238E27FC236}">
                    <a16:creationId xmlns:a16="http://schemas.microsoft.com/office/drawing/2014/main" id="{57497B56-6DFE-AD94-8AF1-69B9DDD8878E}"/>
                  </a:ext>
                </a:extLst>
              </p:cNvPr>
              <p:cNvSpPr txBox="1"/>
              <p:nvPr/>
            </p:nvSpPr>
            <p:spPr bwMode="auto">
              <a:xfrm>
                <a:off x="968475" y="79399"/>
                <a:ext cx="3715845" cy="189366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i="1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p>
                      <m:sSup>
                        <m:sSup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1800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</m:t>
                                                </m:r>
                                                <m:r>
                                                  <a:rPr lang="en-US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0</m:t>
                                                </m:r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𝑝</m:t>
                                                </m:r>
                                              </m:sup>
                                            </m:sSup>
                                            <m:r>
                                              <a:rPr lang="en-US" b="0" i="1" smtClean="0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=1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𝑖𝑝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</m:m>
                                    </m:e>
                                  </m:m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TW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p>
                                        <m:sSupPr>
                                          <m:ctrlP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𝑒</m:t>
                                          </m:r>
                                        </m:e>
                                        <m:sup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−</m:t>
                                          </m:r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𝑖</m:t>
                                          </m:r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𝑝</m:t>
                                          </m:r>
                                        </m:sup>
                                      </m:sSup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m>
                                              <m:mPr>
                                                <m:mcs>
                                                  <m:mc>
                                                    <m:mcPr>
                                                      <m:count m:val="1"/>
                                                      <m:mcJc m:val="center"/>
                                                    </m:mcPr>
                                                  </m:mc>
                                                </m:mcs>
                                                <m:ctrlPr>
                                                  <a:rPr lang="en-TW" sz="180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mPr>
                                              <m:mr>
                                                <m:e>
                                                  <m:sSup>
                                                    <m:sSupPr>
                                                      <m:ctrlP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</m:ctrlPr>
                                                    </m:sSupPr>
                                                    <m:e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𝑒</m:t>
                                                      </m:r>
                                                    </m:e>
                                                    <m:sup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−</m:t>
                                                      </m:r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𝑖𝑁𝑝</m:t>
                                                      </m:r>
                                                    </m:sup>
                                                  </m:sSup>
                                                </m:e>
                                              </m:mr>
                                              <m:mr>
                                                <m:e>
                                                  <m:sSup>
                                                    <m:sSupPr>
                                                      <m:ctrlP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</m:ctrlPr>
                                                    </m:sSupPr>
                                                    <m:e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𝑒</m:t>
                                                      </m:r>
                                                    </m:e>
                                                    <m:sup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−</m:t>
                                                      </m:r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𝑖</m:t>
                                                      </m:r>
                                                      <m:d>
                                                        <m:dPr>
                                                          <m:ctrlPr>
                                                            <a:rPr lang="en-US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</m:ctrlPr>
                                                        </m:dPr>
                                                        <m:e>
                                                          <m:r>
                                                            <a:rPr lang="en-US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𝑁</m:t>
                                                          </m:r>
                                                          <m:r>
                                                            <a:rPr lang="en-US" b="0" i="1" smtClean="0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+1</m:t>
                                                          </m:r>
                                                        </m:e>
                                                      </m:d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𝑝</m:t>
                                                      </m:r>
                                                    </m:sup>
                                                  </m:sSup>
                                                </m:e>
                                              </m:mr>
                                            </m:m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sSup>
                        <m:sSup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文字方塊 3">
                <a:extLst>
                  <a:ext uri="{FF2B5EF4-FFF2-40B4-BE49-F238E27FC236}">
                    <a16:creationId xmlns:a16="http://schemas.microsoft.com/office/drawing/2014/main" id="{57497B56-6DFE-AD94-8AF1-69B9DDD887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68475" y="79399"/>
                <a:ext cx="3715845" cy="189366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0F362E62-9934-F849-754B-925EDA3DCD1F}"/>
              </a:ext>
            </a:extLst>
          </p:cNvPr>
          <p:cNvSpPr txBox="1"/>
          <p:nvPr/>
        </p:nvSpPr>
        <p:spPr bwMode="auto">
          <a:xfrm>
            <a:off x="877147" y="2412028"/>
            <a:ext cx="504284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1800" dirty="0" err="1">
                <a:latin typeface="Times New Roman" pitchFamily="18" charset="0"/>
                <a:cs typeface="Times New Roman" pitchFamily="18" charset="0"/>
              </a:rPr>
              <a:t>取其虛數部則可以直接滿足左側的邊界條件</a:t>
            </a:r>
            <a:r>
              <a:rPr lang="en-GB" sz="1800" dirty="0">
                <a:latin typeface="Times New Roman" pitchFamily="18" charset="0"/>
                <a:cs typeface="Times New Roman" pitchFamily="18" charset="0"/>
              </a:rPr>
              <a:t>：</a:t>
            </a:r>
            <a:endParaRPr lang="en-TW" sz="18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13">
                <a:extLst>
                  <a:ext uri="{FF2B5EF4-FFF2-40B4-BE49-F238E27FC236}">
                    <a16:creationId xmlns:a16="http://schemas.microsoft.com/office/drawing/2014/main" id="{C493DC71-3D6C-7CA7-8791-8639F081A372}"/>
                  </a:ext>
                </a:extLst>
              </p:cNvPr>
              <p:cNvSpPr txBox="1"/>
              <p:nvPr/>
            </p:nvSpPr>
            <p:spPr bwMode="auto">
              <a:xfrm>
                <a:off x="5599935" y="2445865"/>
                <a:ext cx="715837" cy="276999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文字方塊 13">
                <a:extLst>
                  <a:ext uri="{FF2B5EF4-FFF2-40B4-BE49-F238E27FC236}">
                    <a16:creationId xmlns:a16="http://schemas.microsoft.com/office/drawing/2014/main" id="{C493DC71-3D6C-7CA7-8791-8639F081A3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599935" y="2445865"/>
                <a:ext cx="715837" cy="276999"/>
              </a:xfrm>
              <a:prstGeom prst="rect">
                <a:avLst/>
              </a:prstGeom>
              <a:blipFill>
                <a:blip r:embed="rId4"/>
                <a:stretch>
                  <a:fillRect l="-5263" r="-7018" b="-1304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2D12300-4138-086C-1CED-61237B0FE42F}"/>
                  </a:ext>
                </a:extLst>
              </p:cNvPr>
              <p:cNvSpPr txBox="1"/>
              <p:nvPr/>
            </p:nvSpPr>
            <p:spPr bwMode="auto">
              <a:xfrm>
                <a:off x="2686313" y="2750463"/>
                <a:ext cx="1296060" cy="38311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sz="18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18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𝑝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e>
                      </m:func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2D12300-4138-086C-1CED-61237B0FE4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86313" y="2750463"/>
                <a:ext cx="1296060" cy="383118"/>
              </a:xfrm>
              <a:prstGeom prst="rect">
                <a:avLst/>
              </a:prstGeom>
              <a:blipFill>
                <a:blip r:embed="rId5"/>
                <a:stretch>
                  <a:fillRect l="-1942" r="-4854" b="-2258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3">
                <a:extLst>
                  <a:ext uri="{FF2B5EF4-FFF2-40B4-BE49-F238E27FC236}">
                    <a16:creationId xmlns:a16="http://schemas.microsoft.com/office/drawing/2014/main" id="{72777A8F-0D82-1676-2532-9DBE62DA189C}"/>
                  </a:ext>
                </a:extLst>
              </p:cNvPr>
              <p:cNvSpPr txBox="1"/>
              <p:nvPr/>
            </p:nvSpPr>
            <p:spPr bwMode="auto">
              <a:xfrm>
                <a:off x="4442021" y="2784702"/>
                <a:ext cx="722890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文字方塊 13">
                <a:extLst>
                  <a:ext uri="{FF2B5EF4-FFF2-40B4-BE49-F238E27FC236}">
                    <a16:creationId xmlns:a16="http://schemas.microsoft.com/office/drawing/2014/main" id="{72777A8F-0D82-1676-2532-9DBE62DA18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42021" y="2784702"/>
                <a:ext cx="722890" cy="276999"/>
              </a:xfrm>
              <a:prstGeom prst="rect">
                <a:avLst/>
              </a:prstGeom>
              <a:blipFill>
                <a:blip r:embed="rId6"/>
                <a:stretch>
                  <a:fillRect l="-3448" r="-6897" b="-1818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2B2A8C85-BC60-908C-5DDA-51C2FC614F1C}"/>
              </a:ext>
            </a:extLst>
          </p:cNvPr>
          <p:cNvSpPr txBox="1"/>
          <p:nvPr/>
        </p:nvSpPr>
        <p:spPr bwMode="auto">
          <a:xfrm>
            <a:off x="908191" y="5367316"/>
            <a:ext cx="323856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1800" dirty="0" err="1">
                <a:latin typeface="Times New Roman" pitchFamily="18" charset="0"/>
                <a:cs typeface="Times New Roman" pitchFamily="18" charset="0"/>
              </a:rPr>
              <a:t>若要滿足右側的邊界條件</a:t>
            </a:r>
            <a:r>
              <a:rPr lang="en-GB" sz="1800" dirty="0">
                <a:latin typeface="Times New Roman" pitchFamily="18" charset="0"/>
                <a:cs typeface="Times New Roman" pitchFamily="18" charset="0"/>
              </a:rPr>
              <a:t>：</a:t>
            </a:r>
            <a:endParaRPr lang="en-TW" sz="18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文字方塊 13">
                <a:extLst>
                  <a:ext uri="{FF2B5EF4-FFF2-40B4-BE49-F238E27FC236}">
                    <a16:creationId xmlns:a16="http://schemas.microsoft.com/office/drawing/2014/main" id="{5B93131F-0A7F-96A8-D272-46CBAEAEFED8}"/>
                  </a:ext>
                </a:extLst>
              </p:cNvPr>
              <p:cNvSpPr txBox="1"/>
              <p:nvPr/>
            </p:nvSpPr>
            <p:spPr bwMode="auto">
              <a:xfrm>
                <a:off x="3709053" y="5399724"/>
                <a:ext cx="2539347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𝑁</m:t>
                              </m:r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+1</m:t>
                              </m:r>
                            </m:e>
                          </m:d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𝑝</m:t>
                          </m:r>
                        </m:e>
                      </m:func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＝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4" name="文字方塊 13">
                <a:extLst>
                  <a:ext uri="{FF2B5EF4-FFF2-40B4-BE49-F238E27FC236}">
                    <a16:creationId xmlns:a16="http://schemas.microsoft.com/office/drawing/2014/main" id="{5B93131F-0A7F-96A8-D272-46CBAEAEFED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09053" y="5399724"/>
                <a:ext cx="2539347" cy="276999"/>
              </a:xfrm>
              <a:prstGeom prst="rect">
                <a:avLst/>
              </a:prstGeom>
              <a:blipFill>
                <a:blip r:embed="rId7"/>
                <a:stretch>
                  <a:fillRect b="-3181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EC40BE08-81BE-2994-D56E-3BF62B1CB98E}"/>
                  </a:ext>
                </a:extLst>
              </p:cNvPr>
              <p:cNvSpPr txBox="1"/>
              <p:nvPr/>
            </p:nvSpPr>
            <p:spPr bwMode="auto">
              <a:xfrm>
                <a:off x="942628" y="5806943"/>
                <a:ext cx="1763111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∙</m:t>
                      </m:r>
                      <m:d>
                        <m:d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𝑁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+1</m:t>
                          </m:r>
                        </m:e>
                      </m:d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𝜋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EC40BE08-81BE-2994-D56E-3BF62B1CB9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42628" y="5806943"/>
                <a:ext cx="1763111" cy="276999"/>
              </a:xfrm>
              <a:prstGeom prst="rect">
                <a:avLst/>
              </a:prstGeom>
              <a:blipFill>
                <a:blip r:embed="rId8"/>
                <a:stretch>
                  <a:fillRect l="-2857" r="-714" b="-2173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EB489E95-25BC-350F-F294-CFE271F58A6D}"/>
                  </a:ext>
                </a:extLst>
              </p:cNvPr>
              <p:cNvSpPr txBox="1"/>
              <p:nvPr/>
            </p:nvSpPr>
            <p:spPr bwMode="auto">
              <a:xfrm>
                <a:off x="942118" y="6254121"/>
                <a:ext cx="1068049" cy="47897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𝑁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EB489E95-25BC-350F-F294-CFE271F58A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42118" y="6254121"/>
                <a:ext cx="1068049" cy="478977"/>
              </a:xfrm>
              <a:prstGeom prst="rect">
                <a:avLst/>
              </a:prstGeom>
              <a:blipFill>
                <a:blip r:embed="rId9"/>
                <a:stretch>
                  <a:fillRect l="-4706" r="-3529" b="-128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8B49A94-4360-1E76-4ECC-553E63C2E778}"/>
                  </a:ext>
                </a:extLst>
              </p:cNvPr>
              <p:cNvSpPr txBox="1"/>
              <p:nvPr/>
            </p:nvSpPr>
            <p:spPr bwMode="auto">
              <a:xfrm>
                <a:off x="949750" y="2772875"/>
                <a:ext cx="1171154" cy="38311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p>
                        <m:sSup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8B49A94-4360-1E76-4ECC-553E63C2E7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49750" y="2772875"/>
                <a:ext cx="1171154" cy="383118"/>
              </a:xfrm>
              <a:prstGeom prst="rect">
                <a:avLst/>
              </a:prstGeom>
              <a:blipFill>
                <a:blip r:embed="rId10"/>
                <a:stretch>
                  <a:fillRect l="-2128" r="-1064" b="-2258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ight Arrow 4">
            <a:extLst>
              <a:ext uri="{FF2B5EF4-FFF2-40B4-BE49-F238E27FC236}">
                <a16:creationId xmlns:a16="http://schemas.microsoft.com/office/drawing/2014/main" id="{351E76F4-5959-ACC8-10CD-53CC518B2DA8}"/>
              </a:ext>
            </a:extLst>
          </p:cNvPr>
          <p:cNvSpPr/>
          <p:nvPr/>
        </p:nvSpPr>
        <p:spPr>
          <a:xfrm>
            <a:off x="2259122" y="2872382"/>
            <a:ext cx="228600" cy="149959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EB85FF4F-A13E-0149-5177-1253ECA9B2EB}"/>
              </a:ext>
            </a:extLst>
          </p:cNvPr>
          <p:cNvSpPr/>
          <p:nvPr/>
        </p:nvSpPr>
        <p:spPr>
          <a:xfrm>
            <a:off x="4051482" y="2885634"/>
            <a:ext cx="228600" cy="149959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ACAD87D-FD03-53D3-C7F0-09C1BE59C73B}"/>
                  </a:ext>
                </a:extLst>
              </p:cNvPr>
              <p:cNvSpPr txBox="1"/>
              <p:nvPr/>
            </p:nvSpPr>
            <p:spPr bwMode="auto">
              <a:xfrm>
                <a:off x="5051747" y="852803"/>
                <a:ext cx="2989793" cy="38311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p>
                        <m:sSup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sz="18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18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𝑝𝑗</m:t>
                          </m:r>
                        </m:e>
                      </m:func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𝑖</m:t>
                      </m:r>
                      <m:func>
                        <m:funcPr>
                          <m:ctrlP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𝑝𝑗</m:t>
                          </m:r>
                        </m:e>
                      </m:func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ACAD87D-FD03-53D3-C7F0-09C1BE59C7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051747" y="852803"/>
                <a:ext cx="2989793" cy="383118"/>
              </a:xfrm>
              <a:prstGeom prst="rect">
                <a:avLst/>
              </a:prstGeom>
              <a:blipFill>
                <a:blip r:embed="rId11"/>
                <a:stretch>
                  <a:fillRect l="-422" r="-1688" b="-2258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079134B-6B70-7E93-1CDD-6B1E9431AD24}"/>
                  </a:ext>
                </a:extLst>
              </p:cNvPr>
              <p:cNvSpPr txBox="1"/>
              <p:nvPr/>
            </p:nvSpPr>
            <p:spPr>
              <a:xfrm>
                <a:off x="2859033" y="5794388"/>
                <a:ext cx="4611756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US" dirty="0" err="1">
                    <a:latin typeface="Times New Roman" pitchFamily="18" charset="0"/>
                    <a:cs typeface="Times New Roman" pitchFamily="18" charset="0"/>
                  </a:rPr>
                  <a:t>是任一自然數</a:t>
                </a:r>
                <a:r>
                  <a:rPr lang="en-US" dirty="0">
                    <a:latin typeface="Times New Roman" pitchFamily="18" charset="0"/>
                    <a:cs typeface="Times New Roman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079134B-6B70-7E93-1CDD-6B1E9431AD2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9033" y="5794388"/>
                <a:ext cx="4611756" cy="369332"/>
              </a:xfrm>
              <a:prstGeom prst="rect">
                <a:avLst/>
              </a:prstGeom>
              <a:blipFill>
                <a:blip r:embed="rId12"/>
                <a:stretch>
                  <a:fillRect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85200BA-C7AF-AC0F-B0D4-8992F8B58529}"/>
                  </a:ext>
                </a:extLst>
              </p:cNvPr>
              <p:cNvSpPr txBox="1"/>
              <p:nvPr/>
            </p:nvSpPr>
            <p:spPr bwMode="auto">
              <a:xfrm>
                <a:off x="6086772" y="6254122"/>
                <a:ext cx="1966179" cy="47897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𝑚</m:t>
                              </m:r>
                            </m:e>
                          </m:d>
                        </m:sup>
                      </m:sSub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sz="18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18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f>
                            <m:fPr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𝑚</m:t>
                              </m:r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𝑁</m:t>
                              </m:r>
                              <m:r>
                                <a:rPr lang="en-US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+1</m:t>
                              </m:r>
                            </m:den>
                          </m:f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e>
                      </m:func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85200BA-C7AF-AC0F-B0D4-8992F8B5852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086772" y="6254122"/>
                <a:ext cx="1966179" cy="478977"/>
              </a:xfrm>
              <a:prstGeom prst="rect">
                <a:avLst/>
              </a:prstGeom>
              <a:blipFill>
                <a:blip r:embed="rId13"/>
                <a:stretch>
                  <a:fillRect l="-1282" r="-2564" b="-128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15EABE6-AF71-C6DB-F8D8-024591272511}"/>
                  </a:ext>
                </a:extLst>
              </p:cNvPr>
              <p:cNvSpPr txBox="1"/>
              <p:nvPr/>
            </p:nvSpPr>
            <p:spPr bwMode="auto">
              <a:xfrm>
                <a:off x="865736" y="4985864"/>
                <a:ext cx="767430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 err="1">
                    <a:latin typeface="Times New Roman" pitchFamily="18" charset="0"/>
                    <a:cs typeface="Times New Roman" pitchFamily="18" charset="0"/>
                  </a:rPr>
                  <a:t>模式本徵向量的元素都是正弦函數值，角度以等</a:t>
                </a:r>
                <a:r>
                  <a:rPr lang="en-US" dirty="0" err="1">
                    <a:latin typeface="Times New Roman" panose="02020603050405020304" pitchFamily="18" charset="0"/>
                    <a:cs typeface="Times New Roman" pitchFamily="18" charset="0"/>
                  </a:rPr>
                  <a:t>差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增加</a:t>
                </a:r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15EABE6-AF71-C6DB-F8D8-0245912725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65736" y="4985864"/>
                <a:ext cx="7674308" cy="369332"/>
              </a:xfrm>
              <a:prstGeom prst="rect">
                <a:avLst/>
              </a:prstGeom>
              <a:blipFill>
                <a:blip r:embed="rId14"/>
                <a:stretch>
                  <a:fillRect l="-661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551E93A-0B17-5297-49A7-5033E94A3554}"/>
                  </a:ext>
                </a:extLst>
              </p:cNvPr>
              <p:cNvSpPr txBox="1"/>
              <p:nvPr/>
            </p:nvSpPr>
            <p:spPr bwMode="auto">
              <a:xfrm>
                <a:off x="942628" y="3166389"/>
                <a:ext cx="2505045" cy="180055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p>
                      <m:r>
                        <a:rPr lang="en-US" sz="18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US" sz="1800" b="0" i="1" smtClean="0">
                                                <a:latin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0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func>
                                              <m:funcPr>
                                                <m:ctrlPr>
                                                  <a:rPr lang="en-US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funcPr>
                                              <m:fName>
                                                <m:r>
                                                  <m:rPr>
                                                    <m:sty m:val="p"/>
                                                  </m:rPr>
                                                  <a:rPr lang="en-US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sin</m:t>
                                                </m:r>
                                              </m:fName>
                                              <m:e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𝑝</m:t>
                                                </m:r>
                                              </m:e>
                                            </m:func>
                                          </m:e>
                                        </m:mr>
                                      </m:m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func>
                                        <m:funcPr>
                                          <m:ctrlPr>
                                            <a:rPr lang="en-US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funcPr>
                                        <m:fNam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sin</m:t>
                                          </m:r>
                                        </m:fName>
                                        <m:e>
                                          <m:r>
                                            <a:rPr lang="en-US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𝑝</m:t>
                                          </m:r>
                                        </m:e>
                                      </m:func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 smtClean="0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m>
                                              <m:mPr>
                                                <m:mcs>
                                                  <m:mc>
                                                    <m:mcPr>
                                                      <m:count m:val="1"/>
                                                      <m:mcJc m:val="center"/>
                                                    </m:mcPr>
                                                  </m:mc>
                                                </m:mcs>
                                                <m:ctrlPr>
                                                  <a:rPr lang="en-TW" sz="180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mPr>
                                              <m:mr>
                                                <m:e>
                                                  <m:func>
                                                    <m:funcPr>
                                                      <m:ctrlPr>
                                                        <a:rPr lang="en-US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</m:ctrlPr>
                                                    </m:funcPr>
                                                    <m:fName>
                                                      <m:r>
                                                        <m:rPr>
                                                          <m:sty m:val="p"/>
                                                        </m:rPr>
                                                        <a:rPr lang="en-US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sin</m:t>
                                                      </m:r>
                                                    </m:fName>
                                                    <m:e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𝑁𝑝</m:t>
                                                      </m:r>
                                                    </m:e>
                                                  </m:func>
                                                </m:e>
                                              </m:mr>
                                              <m:mr>
                                                <m:e>
                                                  <m:func>
                                                    <m:funcPr>
                                                      <m:ctrlPr>
                                                        <a:rPr lang="en-US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</m:ctrlPr>
                                                    </m:funcPr>
                                                    <m:fName>
                                                      <m:r>
                                                        <m:rPr>
                                                          <m:sty m:val="p"/>
                                                        </m:rPr>
                                                        <a:rPr lang="en-US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sin</m:t>
                                                      </m:r>
                                                    </m:fName>
                                                    <m:e>
                                                      <m:d>
                                                        <m:dPr>
                                                          <m:ctrlPr>
                                                            <a:rPr lang="en-US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</m:ctrlPr>
                                                        </m:dPr>
                                                        <m:e>
                                                          <m:r>
                                                            <a:rPr lang="en-US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𝑁</m:t>
                                                          </m:r>
                                                          <m:r>
                                                            <a:rPr lang="en-US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+1</m:t>
                                                          </m:r>
                                                        </m:e>
                                                      </m:d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𝑝</m:t>
                                                      </m:r>
                                                    </m:e>
                                                  </m:func>
                                                </m:e>
                                              </m:mr>
                                            </m:m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551E93A-0B17-5297-49A7-5033E94A35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42628" y="3166389"/>
                <a:ext cx="2505045" cy="1800558"/>
              </a:xfrm>
              <a:prstGeom prst="rect">
                <a:avLst/>
              </a:prstGeom>
              <a:blipFill>
                <a:blip r:embed="rId15"/>
                <a:stretch>
                  <a:fillRect l="-1010" b="-349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05A7281-8722-B59B-049E-0C521F4D325C}"/>
                  </a:ext>
                </a:extLst>
              </p:cNvPr>
              <p:cNvSpPr txBox="1"/>
              <p:nvPr/>
            </p:nvSpPr>
            <p:spPr>
              <a:xfrm>
                <a:off x="2048100" y="6311862"/>
                <a:ext cx="4583288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itchFamily="18" charset="0"/>
                  </a:rPr>
                  <a:t>此</a:t>
                </a:r>
                <a:r>
                  <a:rPr lang="en-US" sz="1800" dirty="0">
                    <a:latin typeface="Times New Roman" panose="02020603050405020304" pitchFamily="18" charset="0"/>
                    <a:cs typeface="Times New Roman" pitchFamily="18" charset="0"/>
                  </a:rPr>
                  <a:t>角度的等</a:t>
                </a:r>
                <a:r>
                  <a:rPr lang="en-US" dirty="0" err="1">
                    <a:latin typeface="Times New Roman" panose="02020603050405020304" pitchFamily="18" charset="0"/>
                    <a:cs typeface="Times New Roman" pitchFamily="18" charset="0"/>
                  </a:rPr>
                  <a:t>差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是離散的，以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標定：</a:t>
                </a: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05A7281-8722-B59B-049E-0C521F4D32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8100" y="6311862"/>
                <a:ext cx="4583288" cy="369332"/>
              </a:xfrm>
              <a:prstGeom prst="rect">
                <a:avLst/>
              </a:prstGeom>
              <a:blipFill>
                <a:blip r:embed="rId16"/>
                <a:stretch>
                  <a:fillRect l="-1105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13">
                <a:extLst>
                  <a:ext uri="{FF2B5EF4-FFF2-40B4-BE49-F238E27FC236}">
                    <a16:creationId xmlns:a16="http://schemas.microsoft.com/office/drawing/2014/main" id="{6B0B7392-752E-2741-2EB4-725AE0DDEABF}"/>
                  </a:ext>
                </a:extLst>
              </p:cNvPr>
              <p:cNvSpPr txBox="1"/>
              <p:nvPr/>
            </p:nvSpPr>
            <p:spPr bwMode="auto">
              <a:xfrm>
                <a:off x="6769996" y="2445865"/>
                <a:ext cx="722890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文字方塊 13">
                <a:extLst>
                  <a:ext uri="{FF2B5EF4-FFF2-40B4-BE49-F238E27FC236}">
                    <a16:creationId xmlns:a16="http://schemas.microsoft.com/office/drawing/2014/main" id="{6B0B7392-752E-2741-2EB4-725AE0DDEA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769996" y="2445865"/>
                <a:ext cx="722890" cy="276999"/>
              </a:xfrm>
              <a:prstGeom prst="rect">
                <a:avLst/>
              </a:prstGeom>
              <a:blipFill>
                <a:blip r:embed="rId17"/>
                <a:stretch>
                  <a:fillRect l="-5263" r="-7018" b="-1304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Right Arrow 15">
            <a:extLst>
              <a:ext uri="{FF2B5EF4-FFF2-40B4-BE49-F238E27FC236}">
                <a16:creationId xmlns:a16="http://schemas.microsoft.com/office/drawing/2014/main" id="{4279A46B-06CB-9EE9-44DF-BC9FD79A7DBC}"/>
              </a:ext>
            </a:extLst>
          </p:cNvPr>
          <p:cNvSpPr/>
          <p:nvPr/>
        </p:nvSpPr>
        <p:spPr>
          <a:xfrm>
            <a:off x="6385076" y="2455797"/>
            <a:ext cx="315616" cy="267067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0945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22" grpId="0"/>
      <p:bldP spid="24" grpId="0" animBg="1"/>
      <p:bldP spid="25" grpId="0" animBg="1"/>
      <p:bldP spid="28" grpId="0" animBg="1"/>
      <p:bldP spid="3" grpId="0" animBg="1"/>
      <p:bldP spid="5" grpId="0" animBg="1"/>
      <p:bldP spid="7" grpId="0" animBg="1"/>
      <p:bldP spid="8" grpId="0"/>
      <p:bldP spid="14" grpId="0" animBg="1"/>
      <p:bldP spid="12" grpId="0"/>
      <p:bldP spid="15" grpId="0" animBg="1"/>
      <p:bldP spid="17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B3515ED-13A6-DD41-6002-51F2915772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843" b="14609"/>
          <a:stretch>
            <a:fillRect/>
          </a:stretch>
        </p:blipFill>
        <p:spPr>
          <a:xfrm>
            <a:off x="152401" y="529543"/>
            <a:ext cx="4343399" cy="58084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20D3B7C-7673-B200-D5F8-8CCB92E48C9E}"/>
              </a:ext>
            </a:extLst>
          </p:cNvPr>
          <p:cNvCxnSpPr/>
          <p:nvPr/>
        </p:nvCxnSpPr>
        <p:spPr>
          <a:xfrm>
            <a:off x="2036392" y="2463048"/>
            <a:ext cx="838200" cy="0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3C7EDB6-90A4-E75C-28DD-BCAE0414544D}"/>
              </a:ext>
            </a:extLst>
          </p:cNvPr>
          <p:cNvCxnSpPr>
            <a:cxnSpLocks/>
          </p:cNvCxnSpPr>
          <p:nvPr/>
        </p:nvCxnSpPr>
        <p:spPr>
          <a:xfrm flipV="1">
            <a:off x="1893173" y="1396248"/>
            <a:ext cx="1752600" cy="2971800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E5FB444-8E98-7131-261F-79A53F83DB85}"/>
              </a:ext>
            </a:extLst>
          </p:cNvPr>
          <p:cNvCxnSpPr>
            <a:cxnSpLocks/>
          </p:cNvCxnSpPr>
          <p:nvPr/>
        </p:nvCxnSpPr>
        <p:spPr>
          <a:xfrm>
            <a:off x="1131173" y="1167648"/>
            <a:ext cx="1743419" cy="3124200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16A113C0-22A2-6C21-670C-69FA00AB40FE}"/>
                  </a:ext>
                </a:extLst>
              </p:cNvPr>
              <p:cNvSpPr txBox="1"/>
              <p:nvPr/>
            </p:nvSpPr>
            <p:spPr bwMode="auto">
              <a:xfrm>
                <a:off x="4484511" y="5791200"/>
                <a:ext cx="311249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Times New Roman" panose="02020603050405020304" pitchFamily="18" charset="0"/>
                    <a:cs typeface="Times New Roman" pitchFamily="18" charset="0"/>
                  </a:rPr>
                  <a:t>如預期洽有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個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本徵值</a:t>
                </a:r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16A113C0-22A2-6C21-670C-69FA00AB40F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84511" y="5791200"/>
                <a:ext cx="3112492" cy="369332"/>
              </a:xfrm>
              <a:prstGeom prst="rect">
                <a:avLst/>
              </a:prstGeom>
              <a:blipFill>
                <a:blip r:embed="rId3"/>
                <a:stretch>
                  <a:fillRect l="-2033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D6DFCFC-3380-D331-8FEE-55309F350EBB}"/>
                  </a:ext>
                </a:extLst>
              </p:cNvPr>
              <p:cNvSpPr txBox="1"/>
              <p:nvPr/>
            </p:nvSpPr>
            <p:spPr bwMode="auto">
              <a:xfrm>
                <a:off x="593927" y="6388221"/>
                <a:ext cx="7636047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一個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GB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對應一特定的</a:t>
                </a:r>
                <a:r>
                  <a:rPr lang="en-TW" sz="1800">
                    <a:latin typeface="Times New Roman" panose="02020603050405020304" pitchFamily="18" charset="0"/>
                    <a:cs typeface="Times New Roman" pitchFamily="18" charset="0"/>
                  </a:rPr>
                  <a:t>本徵</a:t>
                </a:r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值及本徵向量</a:t>
                </a:r>
                <a14:m>
                  <m:oMath xmlns:m="http://schemas.openxmlformats.org/officeDocument/2006/math">
                    <m:r>
                      <a:rPr lang="en-US" sz="1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→</m:t>
                    </m:r>
                  </m:oMath>
                </a14:m>
                <a:r>
                  <a:rPr lang="en-GB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一個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對應一</a:t>
                </a:r>
                <a:r>
                  <a:rPr lang="en-TW" sz="1800">
                    <a:latin typeface="Times New Roman" panose="02020603050405020304" pitchFamily="18" charset="0"/>
                    <a:cs typeface="Times New Roman" pitchFamily="18" charset="0"/>
                  </a:rPr>
                  <a:t>本徵</a:t>
                </a:r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值及本徵向量</a:t>
                </a:r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D6DFCFC-3380-D331-8FEE-55309F350EB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93927" y="6388221"/>
                <a:ext cx="7636047" cy="369332"/>
              </a:xfrm>
              <a:prstGeom prst="rect">
                <a:avLst/>
              </a:prstGeom>
              <a:blipFill>
                <a:blip r:embed="rId6"/>
                <a:stretch>
                  <a:fillRect l="-664" t="-10000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5756623-D504-DBDD-A69A-6C27C7C488EC}"/>
                  </a:ext>
                </a:extLst>
              </p:cNvPr>
              <p:cNvSpPr txBox="1"/>
              <p:nvPr/>
            </p:nvSpPr>
            <p:spPr bwMode="auto">
              <a:xfrm>
                <a:off x="4503236" y="1903373"/>
                <a:ext cx="4691450" cy="39164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  <m:r>
                      <a:rPr lang="en-US" sz="1800" i="1">
                        <a:latin typeface="Cambria Math" panose="02040503050406030204" pitchFamily="18" charset="0"/>
                        <a:cs typeface="Times New Roman" pitchFamily="18" charset="0"/>
                      </a:rPr>
                      <m:t>=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  <m:r>
                      <a:rPr lang="en-US" sz="1800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+</m:t>
                    </m:r>
                    <m:r>
                      <a:rPr lang="en-US" sz="18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1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對應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800" i="1">
                            <a:latin typeface="Cambria Math" panose="02040503050406030204" pitchFamily="18" charset="0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en-US" sz="1800" i="1">
                            <a:latin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sz="1800" i="1">
                            <a:latin typeface="Cambria Math" panose="02040503050406030204" pitchFamily="18" charset="0"/>
                            <a:cs typeface="Times New Roman" pitchFamily="18" charset="0"/>
                          </a:rPr>
                          <m:t>𝑗</m:t>
                        </m:r>
                      </m:sub>
                    </m:sSub>
                    <m:r>
                      <a:rPr lang="en-US" sz="1800" i="1">
                        <a:latin typeface="Cambria Math" panose="02040503050406030204" pitchFamily="18" charset="0"/>
                        <a:cs typeface="Times New Roman" pitchFamily="18" charset="0"/>
                      </a:rPr>
                      <m:t>=</m:t>
                    </m:r>
                    <m:r>
                      <a:rPr lang="en-US" sz="1800" b="0" i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0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非</a:t>
                </a:r>
                <a:r>
                  <a:rPr lang="en-GB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合理本徵向量</a:t>
                </a:r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5756623-D504-DBDD-A69A-6C27C7C488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03236" y="1903373"/>
                <a:ext cx="4691450" cy="391646"/>
              </a:xfrm>
              <a:prstGeom prst="rect">
                <a:avLst/>
              </a:prstGeom>
              <a:blipFill>
                <a:blip r:embed="rId7"/>
                <a:stretch>
                  <a:fillRect t="-6250" b="-1562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42323F1-99A4-AC26-EDF7-98E2C538903D}"/>
                  </a:ext>
                </a:extLst>
              </p:cNvPr>
              <p:cNvSpPr txBox="1"/>
              <p:nvPr/>
            </p:nvSpPr>
            <p:spPr bwMode="auto">
              <a:xfrm>
                <a:off x="4484511" y="2197662"/>
                <a:ext cx="4177424" cy="888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  <m:r>
                      <a:rPr lang="en-US" sz="180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=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+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2與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  <m:r>
                      <a:rPr lang="en-US" sz="1800" i="1">
                        <a:latin typeface="Cambria Math" panose="02040503050406030204" pitchFamily="18" charset="0"/>
                        <a:cs typeface="Times New Roman" pitchFamily="18" charset="0"/>
                      </a:rPr>
                      <m:t>=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對應的</a:t>
                </a:r>
                <a14:m>
                  <m:oMath xmlns:m="http://schemas.openxmlformats.org/officeDocument/2006/math">
                    <m:r>
                      <a:rPr lang="en-US" sz="1800" b="0" i="1" dirty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之和為</a:t>
                </a:r>
                <a14:m>
                  <m:oMath xmlns:m="http://schemas.openxmlformats.org/officeDocument/2006/math">
                    <m:r>
                      <a:rPr lang="en-US" sz="1800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2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𝜋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，</a:t>
                </a:r>
              </a:p>
              <a:p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對應相似的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𝑗</m:t>
                        </m:r>
                      </m:sub>
                      <m:sup>
                        <m:d>
                          <m:dPr>
                            <m:ctrlPr>
                              <a:rPr lang="en-US" i="1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  <m:t>𝑁</m:t>
                            </m:r>
                            <m:r>
                              <a:rPr lang="en-US" i="1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  <m:t>+2</m:t>
                            </m:r>
                          </m:e>
                        </m:d>
                      </m:sup>
                    </m:sSubSup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=−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𝑗</m:t>
                        </m:r>
                      </m:sub>
                      <m:sup>
                        <m:d>
                          <m:dPr>
                            <m:ctrlPr>
                              <a:rPr lang="en-US" i="1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  <m:t>𝑁</m:t>
                            </m:r>
                          </m:e>
                        </m:d>
                      </m:sup>
                    </m:sSubSup>
                  </m:oMath>
                </a14:m>
                <a:r>
                  <a:rPr lang="en-US" sz="1800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42323F1-99A4-AC26-EDF7-98E2C53890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84511" y="2197662"/>
                <a:ext cx="4177424" cy="888192"/>
              </a:xfrm>
              <a:prstGeom prst="rect">
                <a:avLst/>
              </a:prstGeom>
              <a:blipFill>
                <a:blip r:embed="rId8"/>
                <a:stretch>
                  <a:fillRect l="-1515" b="-428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2FEA7E4-8B07-5B2D-54FB-E9F9DD1C3CAE}"/>
                  </a:ext>
                </a:extLst>
              </p:cNvPr>
              <p:cNvSpPr txBox="1"/>
              <p:nvPr/>
            </p:nvSpPr>
            <p:spPr bwMode="auto">
              <a:xfrm>
                <a:off x="4461933" y="3203596"/>
                <a:ext cx="4615899" cy="888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dirty="0">
                    <a:latin typeface="Times New Roman" panose="02020603050405020304" pitchFamily="18" charset="0"/>
                    <a:cs typeface="Times New Roman" pitchFamily="18" charset="0"/>
                  </a:rPr>
                  <a:t>其餘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&gt;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+</m:t>
                    </m:r>
                  </m:oMath>
                </a14:m>
                <a:r>
                  <a:rPr lang="en-GB" dirty="0">
                    <a:latin typeface="Times New Roman" panose="02020603050405020304" pitchFamily="18" charset="0"/>
                    <a:cs typeface="Times New Roman" pitchFamily="18" charset="0"/>
                  </a:rPr>
                  <a:t>2都對應</a:t>
                </a:r>
                <a14:m>
                  <m:oMath xmlns:m="http://schemas.openxmlformats.org/officeDocument/2006/math">
                    <m:r>
                      <a:rPr lang="en-US" sz="1800" b="0" i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2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+2−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&lt;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，</a:t>
                </a:r>
              </a:p>
              <a:p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其</a:t>
                </a:r>
                <a14:m>
                  <m:oMath xmlns:m="http://schemas.openxmlformats.org/officeDocument/2006/math">
                    <m:r>
                      <a:rPr lang="en-US" i="1" dirty="0">
                        <a:latin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和為</a:t>
                </a:r>
                <a14:m>
                  <m:oMath xmlns:m="http://schemas.openxmlformats.org/officeDocument/2006/math">
                    <m:r>
                      <a:rPr lang="en-US" sz="1800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2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𝜋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  <a:ea typeface="Cambria Math" panose="02040503050406030204" pitchFamily="18" charset="0"/>
                    <a:cs typeface="Times New Roman" pitchFamily="18" charset="0"/>
                  </a:rPr>
                  <a:t>: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𝑗</m:t>
                        </m:r>
                      </m:sub>
                      <m:sup>
                        <m:d>
                          <m:d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itchFamily="18" charset="0"/>
                              </a:rPr>
                              <m:t>𝑚</m:t>
                            </m:r>
                          </m:e>
                        </m:d>
                      </m:sup>
                    </m:sSubSup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=−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𝑗</m:t>
                        </m:r>
                      </m:sub>
                      <m:sup>
                        <m:d>
                          <m:d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itchFamily="18" charset="0"/>
                              </a:rPr>
                              <m:t>2</m:t>
                            </m:r>
                            <m:r>
                              <a:rPr lang="en-US" i="1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  <m:t>𝑁</m:t>
                            </m:r>
                            <m:r>
                              <a:rPr lang="en-US" b="0" i="1" smtClean="0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  <m:t>+2−</m:t>
                            </m:r>
                            <m:r>
                              <a:rPr lang="en-US" b="0" i="1" smtClean="0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  <m:t>𝑚</m:t>
                            </m:r>
                          </m:e>
                        </m:d>
                      </m:sup>
                    </m:sSubSup>
                  </m:oMath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2FEA7E4-8B07-5B2D-54FB-E9F9DD1C3CA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61933" y="3203596"/>
                <a:ext cx="4615899" cy="888192"/>
              </a:xfrm>
              <a:prstGeom prst="rect">
                <a:avLst/>
              </a:prstGeom>
              <a:blipFill>
                <a:blip r:embed="rId9"/>
                <a:stretch>
                  <a:fillRect l="-1099" b="-281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A187C5DF-810E-B491-2735-E1EE63E3BB28}"/>
                  </a:ext>
                </a:extLst>
              </p:cNvPr>
              <p:cNvSpPr txBox="1"/>
              <p:nvPr/>
            </p:nvSpPr>
            <p:spPr bwMode="auto">
              <a:xfrm>
                <a:off x="5954330" y="1372153"/>
                <a:ext cx="1348190" cy="380361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𝑚</m:t>
                              </m:r>
                            </m:e>
                          </m:d>
                        </m:sup>
                      </m:sSub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sz="18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18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𝑝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e>
                      </m:func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A187C5DF-810E-B491-2735-E1EE63E3BB2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954330" y="1372153"/>
                <a:ext cx="1348190" cy="380361"/>
              </a:xfrm>
              <a:prstGeom prst="rect">
                <a:avLst/>
              </a:prstGeom>
              <a:blipFill>
                <a:blip r:embed="rId10"/>
                <a:stretch>
                  <a:fillRect l="-926" r="-4630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64AD164-B5C4-609E-1A44-341E1D4F2165}"/>
                  </a:ext>
                </a:extLst>
              </p:cNvPr>
              <p:cNvSpPr txBox="1"/>
              <p:nvPr/>
            </p:nvSpPr>
            <p:spPr bwMode="auto">
              <a:xfrm>
                <a:off x="4562724" y="1324458"/>
                <a:ext cx="1068049" cy="47891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𝑁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64AD164-B5C4-609E-1A44-341E1D4F21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62724" y="1324458"/>
                <a:ext cx="1068049" cy="478914"/>
              </a:xfrm>
              <a:prstGeom prst="rect">
                <a:avLst/>
              </a:prstGeom>
              <a:blipFill>
                <a:blip r:embed="rId11"/>
                <a:stretch>
                  <a:fillRect l="-4706" r="-3529" b="-128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D7F02F83-EE07-3EE0-2761-5263D6483D6D}"/>
                  </a:ext>
                </a:extLst>
              </p:cNvPr>
              <p:cNvSpPr txBox="1"/>
              <p:nvPr/>
            </p:nvSpPr>
            <p:spPr bwMode="auto">
              <a:xfrm>
                <a:off x="4578122" y="5378114"/>
                <a:ext cx="1485983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=1,2,3⋯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D7F02F83-EE07-3EE0-2761-5263D6483D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78122" y="5378114"/>
                <a:ext cx="1485983" cy="276999"/>
              </a:xfrm>
              <a:prstGeom prst="rect">
                <a:avLst/>
              </a:prstGeom>
              <a:blipFill>
                <a:blip r:embed="rId12"/>
                <a:stretch>
                  <a:fillRect l="-1695" r="-2542" b="-434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DFC23CFE-4B7F-3CE5-0EF3-C8E89F5A7B12}"/>
                  </a:ext>
                </a:extLst>
              </p:cNvPr>
              <p:cNvSpPr txBox="1"/>
              <p:nvPr/>
            </p:nvSpPr>
            <p:spPr>
              <a:xfrm>
                <a:off x="4503235" y="4950159"/>
                <a:ext cx="4177423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dirty="0" err="1">
                    <a:latin typeface="Times New Roman" panose="02020603050405020304" pitchFamily="18" charset="0"/>
                    <a:cs typeface="Times New Roman" pitchFamily="18" charset="0"/>
                  </a:rPr>
                  <a:t>因此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只能取以下這些值，</a:t>
                </a:r>
                <a:r>
                  <a:rPr lang="en-US" dirty="0">
                    <a:latin typeface="Times New Roman" pitchFamily="18" charset="0"/>
                    <a:cs typeface="Times New Roman" pitchFamily="18" charset="0"/>
                  </a:rPr>
                  <a:t>共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itchFamily="18" charset="0"/>
                  </a:rPr>
                  <a:t>個。</a:t>
                </a: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DFC23CFE-4B7F-3CE5-0EF3-C8E89F5A7B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3235" y="4950159"/>
                <a:ext cx="4177423" cy="369332"/>
              </a:xfrm>
              <a:prstGeom prst="rect">
                <a:avLst/>
              </a:prstGeom>
              <a:blipFill>
                <a:blip r:embed="rId13"/>
                <a:stretch>
                  <a:fillRect l="-1212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34294BDE-6287-28AE-8372-8405D11D4B1F}"/>
              </a:ext>
            </a:extLst>
          </p:cNvPr>
          <p:cNvSpPr txBox="1"/>
          <p:nvPr/>
        </p:nvSpPr>
        <p:spPr>
          <a:xfrm>
            <a:off x="4503235" y="880959"/>
            <a:ext cx="461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但還是有無限多個本徵值，這是不可能的</a:t>
            </a:r>
            <a:r>
              <a:rPr lang="en-US" dirty="0">
                <a:latin typeface="Times New Roman" panose="02020603050405020304" pitchFamily="18" charset="0"/>
              </a:rPr>
              <a:t>。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92908BA-2061-1D65-8B78-32A9805DFA75}"/>
              </a:ext>
            </a:extLst>
          </p:cNvPr>
          <p:cNvSpPr txBox="1"/>
          <p:nvPr/>
        </p:nvSpPr>
        <p:spPr>
          <a:xfrm>
            <a:off x="6067779" y="5321021"/>
            <a:ext cx="46848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 err="1">
                <a:latin typeface="Times New Roman" panose="02020603050405020304" pitchFamily="18" charset="0"/>
                <a:cs typeface="Times New Roman" pitchFamily="18" charset="0"/>
              </a:rPr>
              <a:t>本徵向量才是獨立的</a:t>
            </a:r>
            <a:r>
              <a:rPr lang="en-GB" sz="1800" dirty="0">
                <a:latin typeface="Times New Roman" panose="02020603050405020304" pitchFamily="18" charset="0"/>
                <a:cs typeface="Times New Roman" pitchFamily="18" charset="0"/>
              </a:rPr>
              <a:t>！</a:t>
            </a:r>
            <a:endParaRPr 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1623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  <p:bldP spid="7" grpId="0"/>
      <p:bldP spid="9" grpId="0"/>
      <p:bldP spid="17" grpId="0" animBg="1"/>
      <p:bldP spid="18" grpId="0"/>
      <p:bldP spid="20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9237095A-F1D5-9DCE-8DD9-A8DBCC8FCB6D}"/>
              </a:ext>
            </a:extLst>
          </p:cNvPr>
          <p:cNvSpPr/>
          <p:nvPr/>
        </p:nvSpPr>
        <p:spPr>
          <a:xfrm>
            <a:off x="5304863" y="218970"/>
            <a:ext cx="831760" cy="24368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599608-41E9-8686-306E-6686D5F13B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3064" b="35100"/>
          <a:stretch>
            <a:fillRect/>
          </a:stretch>
        </p:blipFill>
        <p:spPr>
          <a:xfrm>
            <a:off x="827584" y="476672"/>
            <a:ext cx="3053108" cy="615892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42B6BBF-CDCE-F7B3-8360-4689C622F574}"/>
                  </a:ext>
                </a:extLst>
              </p:cNvPr>
              <p:cNvSpPr txBox="1"/>
              <p:nvPr/>
            </p:nvSpPr>
            <p:spPr bwMode="auto">
              <a:xfrm>
                <a:off x="3949175" y="2674135"/>
                <a:ext cx="4641831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一個自然數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對應一</a:t>
                </a:r>
                <a:r>
                  <a:rPr lang="en-TW" sz="1800">
                    <a:latin typeface="Times New Roman" panose="02020603050405020304" pitchFamily="18" charset="0"/>
                    <a:cs typeface="Times New Roman" pitchFamily="18" charset="0"/>
                  </a:rPr>
                  <a:t>本徵</a:t>
                </a:r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值及一本徵向量</a:t>
                </a:r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42B6BBF-CDCE-F7B3-8360-4689C622F57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949175" y="2674135"/>
                <a:ext cx="4641831" cy="369332"/>
              </a:xfrm>
              <a:prstGeom prst="rect">
                <a:avLst/>
              </a:prstGeom>
              <a:blipFill>
                <a:blip r:embed="rId3"/>
                <a:stretch>
                  <a:fillRect l="-1366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1CC4D84-9666-8999-C44E-A3E37381DFFD}"/>
                  </a:ext>
                </a:extLst>
              </p:cNvPr>
              <p:cNvSpPr txBox="1"/>
              <p:nvPr/>
            </p:nvSpPr>
            <p:spPr bwMode="auto">
              <a:xfrm>
                <a:off x="4058753" y="5562600"/>
                <a:ext cx="2219389" cy="282450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2−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func>
                            <m:funcPr>
                              <m:ctrlPr>
                                <a:rPr lang="en-US" sz="1800" i="0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sz="1800" i="0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1CC4D84-9666-8999-C44E-A3E37381DF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58753" y="5562600"/>
                <a:ext cx="2219389" cy="282450"/>
              </a:xfrm>
              <a:prstGeom prst="rect">
                <a:avLst/>
              </a:prstGeom>
              <a:blipFill>
                <a:blip r:embed="rId4"/>
                <a:stretch>
                  <a:fillRect l="-1136" t="-4348" b="-2608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A941980E-98DA-AC68-9F0D-F8C345C380D5}"/>
                  </a:ext>
                </a:extLst>
              </p:cNvPr>
              <p:cNvSpPr txBox="1"/>
              <p:nvPr/>
            </p:nvSpPr>
            <p:spPr bwMode="auto">
              <a:xfrm>
                <a:off x="3009596" y="1083463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=1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A941980E-98DA-AC68-9F0D-F8C345C380D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09596" y="1083463"/>
                <a:ext cx="864096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2D3D4BE-B519-B2FB-9B9D-3C73292CA3D1}"/>
                  </a:ext>
                </a:extLst>
              </p:cNvPr>
              <p:cNvSpPr txBox="1"/>
              <p:nvPr/>
            </p:nvSpPr>
            <p:spPr bwMode="auto">
              <a:xfrm>
                <a:off x="3009245" y="3371468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=2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2D3D4BE-B519-B2FB-9B9D-3C73292CA3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09245" y="3371468"/>
                <a:ext cx="864096" cy="369332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5062F27-04A7-5388-0732-32C760DD4185}"/>
                  </a:ext>
                </a:extLst>
              </p:cNvPr>
              <p:cNvSpPr txBox="1"/>
              <p:nvPr/>
            </p:nvSpPr>
            <p:spPr bwMode="auto">
              <a:xfrm>
                <a:off x="3009245" y="5474807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=3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5062F27-04A7-5388-0732-32C760DD418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09245" y="5474807"/>
                <a:ext cx="864096" cy="369332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CE60466-96EE-1966-8F38-A464E1501FB3}"/>
                  </a:ext>
                </a:extLst>
              </p:cNvPr>
              <p:cNvSpPr txBox="1"/>
              <p:nvPr/>
            </p:nvSpPr>
            <p:spPr bwMode="auto">
              <a:xfrm>
                <a:off x="4038600" y="3574274"/>
                <a:ext cx="3262371" cy="19377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p>
                      <m:sSup>
                        <m:sSupPr>
                          <m:ctrlP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US" altLang="zh-TW" b="0" i="0" smtClean="0">
                              <a:latin typeface="Cambria Math" panose="02040503050406030204" pitchFamily="18" charset="0"/>
                            </a:rPr>
                            <m:t>or</m:t>
                          </m:r>
                          <m: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d>
                        </m:sup>
                      </m:sSup>
                      <m:r>
                        <a:rPr lang="en-US" sz="1800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func>
                                        <m:funcPr>
                                          <m:ctrlPr>
                                            <a:rPr lang="en-US" sz="180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funcPr>
                                        <m:fNam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180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sin</m:t>
                                          </m:r>
                                        </m:fName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𝑝</m:t>
                                          </m:r>
                                        </m:e>
                                      </m:func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func>
                                              <m:funcPr>
                                                <m:ctrlPr>
                                                  <a:rPr lang="en-US" sz="180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funcPr>
                                              <m:fName>
                                                <m:r>
                                                  <m:rPr>
                                                    <m:sty m:val="p"/>
                                                  </m:rPr>
                                                  <a:rPr lang="en-US" sz="180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sin</m:t>
                                                </m:r>
                                              </m:fName>
                                              <m:e>
                                                <m:d>
                                                  <m:dPr>
                                                    <m:ctrlPr>
                                                      <a:rPr lang="en-US" sz="1800" b="0" i="1" smtClean="0">
                                                        <a:latin typeface="Cambria Math" panose="02040503050406030204" pitchFamily="18" charset="0"/>
                                                        <a:ea typeface="Cambria Math" panose="02040503050406030204" pitchFamily="18" charset="0"/>
                                                        <a:cs typeface="Times New Roman" pitchFamily="18" charset="0"/>
                                                      </a:rPr>
                                                    </m:ctrlPr>
                                                  </m:dPr>
                                                  <m:e>
                                                    <m:r>
                                                      <a:rPr lang="en-US" sz="1800" b="0" i="1" smtClean="0">
                                                        <a:latin typeface="Cambria Math" panose="02040503050406030204" pitchFamily="18" charset="0"/>
                                                        <a:ea typeface="Cambria Math" panose="02040503050406030204" pitchFamily="18" charset="0"/>
                                                        <a:cs typeface="Times New Roman" pitchFamily="18" charset="0"/>
                                                      </a:rPr>
                                                      <m:t>𝑗</m:t>
                                                    </m:r>
                                                    <m:r>
                                                      <a:rPr lang="en-US" sz="1800" b="0" i="1" smtClean="0">
                                                        <a:latin typeface="Cambria Math" panose="02040503050406030204" pitchFamily="18" charset="0"/>
                                                        <a:ea typeface="Cambria Math" panose="02040503050406030204" pitchFamily="18" charset="0"/>
                                                        <a:cs typeface="Times New Roman" pitchFamily="18" charset="0"/>
                                                      </a:rPr>
                                                      <m:t>−1</m:t>
                                                    </m:r>
                                                  </m:e>
                                                </m:d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𝑝</m:t>
                                                </m:r>
                                              </m:e>
                                            </m:func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func>
                                        <m:funcPr>
                                          <m:ctrlPr>
                                            <a:rPr lang="en-US" sz="180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funcPr>
                                        <m:fNam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180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sin</m:t>
                                          </m:r>
                                        </m:fName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𝑝</m:t>
                                          </m:r>
                                        </m:e>
                                      </m:func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m>
                                              <m:mPr>
                                                <m:mcs>
                                                  <m:mc>
                                                    <m:mcPr>
                                                      <m:count m:val="1"/>
                                                      <m:mcJc m:val="center"/>
                                                    </m:mcPr>
                                                  </m:mc>
                                                </m:mcs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mPr>
                                              <m:mr>
                                                <m:e>
                                                  <m:func>
                                                    <m:funcPr>
                                                      <m:ctrlPr>
                                                        <a:rPr lang="en-US" sz="1800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</m:ctrlPr>
                                                    </m:funcPr>
                                                    <m:fName>
                                                      <m:r>
                                                        <m:rPr>
                                                          <m:sty m:val="p"/>
                                                        </m:rPr>
                                                        <a:rPr lang="en-US" sz="1800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sin</m:t>
                                                      </m:r>
                                                    </m:fName>
                                                    <m:e>
                                                      <m:d>
                                                        <m:dPr>
                                                          <m:ctrlPr>
                                                            <a:rPr lang="en-US" sz="1800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</m:ctrlPr>
                                                        </m:dPr>
                                                        <m:e>
                                                          <m:r>
                                                            <a:rPr lang="en-US" sz="1800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𝑗</m:t>
                                                          </m:r>
                                                          <m:r>
                                                            <a:rPr lang="en-US" sz="1800" b="0" i="1" smtClean="0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+</m:t>
                                                          </m:r>
                                                          <m:r>
                                                            <a:rPr lang="en-US" sz="1800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1</m:t>
                                                          </m:r>
                                                        </m:e>
                                                      </m:d>
                                                      <m:r>
                                                        <a:rPr lang="en-US" sz="1800" b="0" i="1" smtClean="0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𝑝</m:t>
                                                      </m:r>
                                                    </m:e>
                                                  </m:func>
                                                </m:e>
                                              </m:mr>
                                              <m:mr>
                                                <m:e>
                                                  <m:r>
                                                    <m:rPr>
                                                      <m:brk m:alnAt="7"/>
                                                    </m:rPr>
                                                    <a:rPr lang="en-TW" sz="1800" i="1">
                                                      <a:latin typeface="Cambria Math" panose="02040503050406030204" pitchFamily="18" charset="0"/>
                                                      <a:ea typeface="Cambria Math" panose="02040503050406030204" pitchFamily="18" charset="0"/>
                                                      <a:cs typeface="Times New Roman" pitchFamily="18" charset="0"/>
                                                    </a:rPr>
                                                    <m:t>⋮</m:t>
                                                  </m:r>
                                                </m:e>
                                              </m:mr>
                                            </m:m>
                                          </m:e>
                                        </m:mr>
                                        <m:mr>
                                          <m:e>
                                            <m:func>
                                              <m:funcPr>
                                                <m:ctrlPr>
                                                  <a:rPr lang="en-US" sz="180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funcPr>
                                              <m:fName>
                                                <m:r>
                                                  <m:rPr>
                                                    <m:sty m:val="p"/>
                                                  </m:rPr>
                                                  <a:rPr lang="en-US" sz="180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sin</m:t>
                                                </m:r>
                                              </m:fName>
                                              <m:e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𝑁𝑝</m:t>
                                                </m:r>
                                              </m:e>
                                            </m:func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CE60466-96EE-1966-8F38-A464E1501FB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38600" y="3574274"/>
                <a:ext cx="3262371" cy="1937710"/>
              </a:xfrm>
              <a:prstGeom prst="rect">
                <a:avLst/>
              </a:prstGeom>
              <a:blipFill>
                <a:blip r:embed="rId9"/>
                <a:stretch>
                  <a:fillRect b="-261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F987789-3909-31D4-5EFD-EE86DCA9F361}"/>
                  </a:ext>
                </a:extLst>
              </p:cNvPr>
              <p:cNvSpPr txBox="1"/>
              <p:nvPr/>
            </p:nvSpPr>
            <p:spPr bwMode="auto">
              <a:xfrm>
                <a:off x="4058753" y="3041613"/>
                <a:ext cx="1068049" cy="478914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𝑁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F987789-3909-31D4-5EFD-EE86DCA9F3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58753" y="3041613"/>
                <a:ext cx="1068049" cy="478914"/>
              </a:xfrm>
              <a:prstGeom prst="rect">
                <a:avLst/>
              </a:prstGeom>
              <a:blipFill>
                <a:blip r:embed="rId10"/>
                <a:stretch>
                  <a:fillRect l="-4706" r="-4706" b="-128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00D7DFD4-E775-D3FD-5D65-08338989DFBE}"/>
                  </a:ext>
                </a:extLst>
              </p:cNvPr>
              <p:cNvSpPr txBox="1"/>
              <p:nvPr/>
            </p:nvSpPr>
            <p:spPr bwMode="auto">
              <a:xfrm>
                <a:off x="4058588" y="5925704"/>
                <a:ext cx="3949863" cy="295594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d>
                        </m:sup>
                      </m:sSup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𝐶</m:t>
                      </m:r>
                      <m:sSup>
                        <m:sSupPr>
                          <m:ctrlPr>
                            <a:rPr lang="en-US" sz="18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sSub>
                            <m:sSubPr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sSup>
                        <m:sSupPr>
                          <m:ctrlPr>
                            <a:rPr lang="en-US" altLang="zh-TW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d>
                        </m:sup>
                      </m:sSup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begChr m:val="["/>
                          <m:endChr m:val="]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zh-TW" altLang="en-US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US" altLang="zh-TW">
                              <a:latin typeface="Cambria Math" panose="02040503050406030204" pitchFamily="18" charset="0"/>
                            </a:rPr>
                            <m:t>cos</m:t>
                          </m:r>
                          <m:sSub>
                            <m:sSubPr>
                              <m:ctrlPr>
                                <a:rPr lang="zh-TW" altLang="en-US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Cambria Math"/>
                                </a:rPr>
                                <m:t> 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00D7DFD4-E775-D3FD-5D65-08338989DFB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58588" y="5925704"/>
                <a:ext cx="3949863" cy="295594"/>
              </a:xfrm>
              <a:prstGeom prst="rect">
                <a:avLst/>
              </a:prstGeom>
              <a:blipFill>
                <a:blip r:embed="rId11"/>
                <a:stretch>
                  <a:fillRect l="-641" b="-32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7175763-31A8-B7D9-EEC7-57D525D32762}"/>
                  </a:ext>
                </a:extLst>
              </p:cNvPr>
              <p:cNvSpPr txBox="1"/>
              <p:nvPr/>
            </p:nvSpPr>
            <p:spPr bwMode="auto">
              <a:xfrm>
                <a:off x="3974512" y="6258921"/>
                <a:ext cx="502920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一個自然數</a:t>
                </a:r>
                <a14:m>
                  <m:oMath xmlns:m="http://schemas.openxmlformats.org/officeDocument/2006/math">
                    <m:r>
                      <a:rPr lang="en-US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GB" sz="1800" dirty="0" err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對應一個獨立振盪模式</a:t>
                </a:r>
                <a:r>
                  <a:rPr lang="en-GB" sz="18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(</a:t>
                </a:r>
                <a:r>
                  <a:rPr lang="en-GB" sz="1800" dirty="0" err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駐波</a:t>
                </a:r>
                <a:r>
                  <a:rPr lang="en-GB" sz="18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)。</a:t>
                </a:r>
                <a:endParaRPr lang="en-TW" sz="1800" dirty="0">
                  <a:solidFill>
                    <a:srgbClr val="FF0000"/>
                  </a:solidFill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7175763-31A8-B7D9-EEC7-57D525D3276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974512" y="6258921"/>
                <a:ext cx="5029200" cy="369332"/>
              </a:xfrm>
              <a:prstGeom prst="rect">
                <a:avLst/>
              </a:prstGeom>
              <a:blipFill>
                <a:blip r:embed="rId12"/>
                <a:stretch>
                  <a:fillRect l="-756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DDB6534-21F4-35E3-0E85-15D77577D15E}"/>
                  </a:ext>
                </a:extLst>
              </p:cNvPr>
              <p:cNvSpPr txBox="1"/>
              <p:nvPr/>
            </p:nvSpPr>
            <p:spPr bwMode="auto">
              <a:xfrm>
                <a:off x="2822190" y="4462099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𝑛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=3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DDB6534-21F4-35E3-0E85-15D77577D15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22190" y="4462099"/>
                <a:ext cx="864096" cy="369332"/>
              </a:xfrm>
              <a:prstGeom prst="rect">
                <a:avLst/>
              </a:prstGeom>
              <a:blipFill>
                <a:blip r:embed="rId1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9FE92785-BBA5-6DAF-E32D-F9BFCC555BD4}"/>
              </a:ext>
            </a:extLst>
          </p:cNvPr>
          <p:cNvSpPr txBox="1"/>
          <p:nvPr/>
        </p:nvSpPr>
        <p:spPr>
          <a:xfrm>
            <a:off x="3949175" y="65192"/>
            <a:ext cx="1638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878B7E9-885A-E908-33A0-E906ED0251CA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35417"/>
          <a:stretch>
            <a:fillRect/>
          </a:stretch>
        </p:blipFill>
        <p:spPr>
          <a:xfrm>
            <a:off x="6062704" y="218970"/>
            <a:ext cx="1747044" cy="244750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7F633BFA-B61E-AB7A-7AC3-A0E6A5BA46EB}"/>
                  </a:ext>
                </a:extLst>
              </p:cNvPr>
              <p:cNvSpPr txBox="1"/>
              <p:nvPr/>
            </p:nvSpPr>
            <p:spPr bwMode="auto">
              <a:xfrm>
                <a:off x="5983496" y="295210"/>
                <a:ext cx="998746" cy="21961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−2</m:t>
                      </m:r>
                      <m:sSubSup>
                        <m:sSubSup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7F633BFA-B61E-AB7A-7AC3-A0E6A5BA46E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983496" y="295210"/>
                <a:ext cx="998746" cy="219612"/>
              </a:xfrm>
              <a:prstGeom prst="rect">
                <a:avLst/>
              </a:prstGeom>
              <a:blipFill>
                <a:blip r:embed="rId15"/>
                <a:stretch>
                  <a:fillRect b="-2222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Rectangle 17">
            <a:extLst>
              <a:ext uri="{FF2B5EF4-FFF2-40B4-BE49-F238E27FC236}">
                <a16:creationId xmlns:a16="http://schemas.microsoft.com/office/drawing/2014/main" id="{2E1D2C52-D60B-B3CB-DA47-34979C42AEBB}"/>
              </a:ext>
            </a:extLst>
          </p:cNvPr>
          <p:cNvSpPr/>
          <p:nvPr/>
        </p:nvSpPr>
        <p:spPr>
          <a:xfrm>
            <a:off x="6062704" y="784499"/>
            <a:ext cx="3600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43DD0FD-D35C-AB78-F447-E6C017ABBDC5}"/>
              </a:ext>
            </a:extLst>
          </p:cNvPr>
          <p:cNvSpPr/>
          <p:nvPr/>
        </p:nvSpPr>
        <p:spPr>
          <a:xfrm>
            <a:off x="6237543" y="1706791"/>
            <a:ext cx="18520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03604D7-CE78-FA45-05CB-086334B6327D}"/>
              </a:ext>
            </a:extLst>
          </p:cNvPr>
          <p:cNvSpPr/>
          <p:nvPr/>
        </p:nvSpPr>
        <p:spPr>
          <a:xfrm>
            <a:off x="6136623" y="2076123"/>
            <a:ext cx="266936" cy="58784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4B06ED7-3680-DA83-2CF8-523474C79986}"/>
              </a:ext>
            </a:extLst>
          </p:cNvPr>
          <p:cNvSpPr/>
          <p:nvPr/>
        </p:nvSpPr>
        <p:spPr>
          <a:xfrm>
            <a:off x="7195632" y="1773996"/>
            <a:ext cx="61411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3D680CE-76B5-91E4-408D-579A3DD1D77D}"/>
              </a:ext>
            </a:extLst>
          </p:cNvPr>
          <p:cNvSpPr/>
          <p:nvPr/>
        </p:nvSpPr>
        <p:spPr>
          <a:xfrm>
            <a:off x="6062704" y="1861811"/>
            <a:ext cx="34085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77C280B-15C8-6BEF-B63C-AA6634056F1A}"/>
                  </a:ext>
                </a:extLst>
              </p:cNvPr>
              <p:cNvSpPr txBox="1"/>
              <p:nvPr/>
            </p:nvSpPr>
            <p:spPr>
              <a:xfrm>
                <a:off x="7091031" y="1522125"/>
                <a:ext cx="685586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𝜋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77C280B-15C8-6BEF-B63C-AA6634056F1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1031" y="1522125"/>
                <a:ext cx="685586" cy="307777"/>
              </a:xfrm>
              <a:prstGeom prst="rect">
                <a:avLst/>
              </a:prstGeom>
              <a:blipFill>
                <a:blip r:embed="rId16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FBF5E414-B07E-E38F-CA02-7AD0EAFD21A5}"/>
                  </a:ext>
                </a:extLst>
              </p:cNvPr>
              <p:cNvSpPr txBox="1"/>
              <p:nvPr/>
            </p:nvSpPr>
            <p:spPr bwMode="auto">
              <a:xfrm>
                <a:off x="5827031" y="591062"/>
                <a:ext cx="613665" cy="21961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2</m:t>
                      </m:r>
                      <m:sSubSup>
                        <m:sSubSup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FBF5E414-B07E-E38F-CA02-7AD0EAFD21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827031" y="591062"/>
                <a:ext cx="613665" cy="219612"/>
              </a:xfrm>
              <a:prstGeom prst="rect">
                <a:avLst/>
              </a:prstGeom>
              <a:blipFill>
                <a:blip r:embed="rId17"/>
                <a:stretch>
                  <a:fillRect b="-2222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5F08365A-4FD2-6B32-E33E-3A3B3FA854CC}"/>
                  </a:ext>
                </a:extLst>
              </p:cNvPr>
              <p:cNvSpPr txBox="1"/>
              <p:nvPr/>
            </p:nvSpPr>
            <p:spPr bwMode="auto">
              <a:xfrm>
                <a:off x="5304863" y="3143497"/>
                <a:ext cx="1485983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=1,2,3⋯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5F08365A-4FD2-6B32-E33E-3A3B3FA854C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304863" y="3143497"/>
                <a:ext cx="1485983" cy="276999"/>
              </a:xfrm>
              <a:prstGeom prst="rect">
                <a:avLst/>
              </a:prstGeom>
              <a:blipFill>
                <a:blip r:embed="rId18"/>
                <a:stretch>
                  <a:fillRect l="-1695" r="-2542" b="-434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9763505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2EE4BBD-F90F-B2AC-C044-2B67EAFC7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481" y="2886109"/>
            <a:ext cx="4091719" cy="263534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5815EF9-70BA-C52C-D4D3-D68D37080AB0}"/>
                  </a:ext>
                </a:extLst>
              </p:cNvPr>
              <p:cNvSpPr txBox="1"/>
              <p:nvPr/>
            </p:nvSpPr>
            <p:spPr bwMode="auto">
              <a:xfrm>
                <a:off x="1628692" y="761585"/>
                <a:ext cx="2985753" cy="425822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𝑑𝑗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=0</m:t>
                          </m:r>
                        </m:e>
                      </m:d>
                      <m:r>
                        <a:rPr lang="en-US" sz="20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func>
                        <m:funcPr>
                          <m:ctrlPr>
                            <a:rPr lang="en-US" sz="200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𝑗𝑝</m:t>
                          </m:r>
                        </m:e>
                      </m:func>
                    </m:oMath>
                  </m:oMathPara>
                </a14:m>
                <a:endParaRPr lang="en-TW" sz="20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5815EF9-70BA-C52C-D4D3-D68D37080A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628692" y="761585"/>
                <a:ext cx="2985753" cy="425822"/>
              </a:xfrm>
              <a:prstGeom prst="rect">
                <a:avLst/>
              </a:prstGeom>
              <a:blipFill>
                <a:blip r:embed="rId3"/>
                <a:stretch>
                  <a:fillRect l="-847" r="-2119" b="-1764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C5D05910-3A60-BE7E-8B5A-E0B49E40C572}"/>
              </a:ext>
            </a:extLst>
          </p:cNvPr>
          <p:cNvSpPr txBox="1"/>
          <p:nvPr/>
        </p:nvSpPr>
        <p:spPr>
          <a:xfrm>
            <a:off x="2839497" y="5727083"/>
            <a:ext cx="3886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看起來就像一個正弦波的波形</a:t>
            </a:r>
            <a:r>
              <a:rPr lang="en-US" dirty="0">
                <a:latin typeface="Times New Roman" panose="02020603050405020304" pitchFamily="18" charset="0"/>
              </a:rPr>
              <a:t>！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64001C-06A3-83E2-B143-7CCB89E0F6A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520"/>
          <a:stretch/>
        </p:blipFill>
        <p:spPr>
          <a:xfrm>
            <a:off x="4782597" y="3836939"/>
            <a:ext cx="3663218" cy="168451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11657B65-ECF4-8A67-7C6C-FB50503A1B6E}"/>
                  </a:ext>
                </a:extLst>
              </p:cNvPr>
              <p:cNvSpPr txBox="1"/>
              <p:nvPr/>
            </p:nvSpPr>
            <p:spPr bwMode="auto">
              <a:xfrm>
                <a:off x="4405510" y="3405797"/>
                <a:ext cx="4659930" cy="30777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=0</m:t>
                          </m:r>
                        </m:e>
                      </m:d>
                      <m:r>
                        <a:rPr lang="en-US" altLang="zh-TW" sz="20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func>
                        <m:funcPr>
                          <m:ctrlPr>
                            <a:rPr lang="en-US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𝑘𝑥</m:t>
                          </m:r>
                        </m:e>
                      </m:func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for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𝑥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𝑗𝑑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, 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𝑗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=1⋯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</m:oMath>
                  </m:oMathPara>
                </a14:m>
                <a:endParaRPr lang="en-TW" sz="20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11657B65-ECF4-8A67-7C6C-FB50503A1B6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05510" y="3405797"/>
                <a:ext cx="4659930" cy="307777"/>
              </a:xfrm>
              <a:prstGeom prst="rect">
                <a:avLst/>
              </a:prstGeom>
              <a:blipFill>
                <a:blip r:embed="rId5"/>
                <a:stretch>
                  <a:fillRect l="-1635" t="-8000" r="-545" b="-36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5C2BCDF-1715-93C5-B770-FD37D6234B46}"/>
                  </a:ext>
                </a:extLst>
              </p:cNvPr>
              <p:cNvSpPr txBox="1"/>
              <p:nvPr/>
            </p:nvSpPr>
            <p:spPr bwMode="auto">
              <a:xfrm>
                <a:off x="5791200" y="1949156"/>
                <a:ext cx="2782428" cy="570605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𝑝</m:t>
                          </m:r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𝑑</m:t>
                          </m:r>
                        </m:den>
                      </m:f>
                      <m:r>
                        <a:rPr lang="en-US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≡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𝑘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20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d>
                            <m:d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𝑁</m:t>
                              </m:r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+1</m:t>
                              </m:r>
                            </m:e>
                          </m:d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𝑑</m:t>
                          </m:r>
                        </m:den>
                      </m:f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→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𝐿</m:t>
                          </m:r>
                        </m:den>
                      </m:f>
                    </m:oMath>
                  </m:oMathPara>
                </a14:m>
                <a:endParaRPr lang="en-TW" sz="20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5C2BCDF-1715-93C5-B770-FD37D6234B4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791200" y="1949156"/>
                <a:ext cx="2782428" cy="570605"/>
              </a:xfrm>
              <a:prstGeom prst="rect">
                <a:avLst/>
              </a:prstGeom>
              <a:blipFill>
                <a:blip r:embed="rId6"/>
                <a:stretch>
                  <a:fillRect l="-1826" r="-457" b="-869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70DD644-6CC7-3EF6-1F07-7496808CF487}"/>
                  </a:ext>
                </a:extLst>
              </p:cNvPr>
              <p:cNvSpPr txBox="1"/>
              <p:nvPr/>
            </p:nvSpPr>
            <p:spPr bwMode="auto">
              <a:xfrm>
                <a:off x="732420" y="1992694"/>
                <a:ext cx="4778296" cy="527067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sz="200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f>
                            <m:f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num>
                            <m:den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𝑑</m:t>
                              </m:r>
                            </m:den>
                          </m:f>
                          <m: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𝑗𝑑</m:t>
                          </m:r>
                        </m:e>
                      </m:func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→</m:t>
                      </m:r>
                      <m:func>
                        <m:funcPr>
                          <m:ctrlPr>
                            <a:rPr lang="en-US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𝑘𝑥</m:t>
                          </m:r>
                        </m:e>
                      </m:func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  </m:t>
                      </m:r>
                      <m:r>
                        <m:rPr>
                          <m:sty m:val="p"/>
                        </m:rPr>
                        <a:rPr lang="en-US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for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𝑥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𝑗𝑑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, 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𝑗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=1⋯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</m:oMath>
                  </m:oMathPara>
                </a14:m>
                <a:endParaRPr lang="en-TW" sz="20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70DD644-6CC7-3EF6-1F07-7496808CF48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32420" y="1992694"/>
                <a:ext cx="4778296" cy="527067"/>
              </a:xfrm>
              <a:prstGeom prst="rect">
                <a:avLst/>
              </a:prstGeom>
              <a:blipFill>
                <a:blip r:embed="rId7"/>
                <a:stretch>
                  <a:fillRect r="-531" b="-1627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9ACDA8B8-E6FC-72E4-3C02-FC8234707675}"/>
                  </a:ext>
                </a:extLst>
              </p:cNvPr>
              <p:cNvSpPr txBox="1"/>
              <p:nvPr/>
            </p:nvSpPr>
            <p:spPr>
              <a:xfrm>
                <a:off x="4782597" y="761585"/>
                <a:ext cx="418592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14:m>
                  <m:oMath xmlns:m="http://schemas.openxmlformats.org/officeDocument/2006/math">
                    <m:r>
                      <a:rPr lang="en-US" sz="200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𝐽</m:t>
                    </m:r>
                  </m:oMath>
                </a14:m>
                <a:r>
                  <a:rPr lang="en-US" sz="20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component of the </a:t>
                </a:r>
                <a14:m>
                  <m:oMath xmlns:m="http://schemas.openxmlformats.org/officeDocument/2006/math">
                    <m:r>
                      <a:rPr lang="en-US" sz="200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0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eigenvector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9ACDA8B8-E6FC-72E4-3C02-FC82347076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2597" y="761585"/>
                <a:ext cx="4185922" cy="400110"/>
              </a:xfrm>
              <a:prstGeom prst="rect">
                <a:avLst/>
              </a:prstGeom>
              <a:blipFill>
                <a:blip r:embed="rId8"/>
                <a:stretch>
                  <a:fillRect l="-604" t="-9375" b="-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7242EE0-571D-6302-82D3-17B4D6497285}"/>
                  </a:ext>
                </a:extLst>
              </p:cNvPr>
              <p:cNvSpPr txBox="1"/>
              <p:nvPr/>
            </p:nvSpPr>
            <p:spPr>
              <a:xfrm>
                <a:off x="1571059" y="1334668"/>
                <a:ext cx="45435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In continuous limit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𝑁</m:t>
                    </m:r>
                    <m:r>
                      <a:rPr lang="en-US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→∞</m:t>
                    </m:r>
                    <m:r>
                      <a:rPr lang="en-US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,</m:t>
                    </m:r>
                    <m:r>
                      <a:rPr lang="en-US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𝑑</m:t>
                    </m:r>
                    <m:r>
                      <a:rPr lang="en-US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→0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7242EE0-571D-6302-82D3-17B4D649728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1059" y="1334668"/>
                <a:ext cx="4543508" cy="400110"/>
              </a:xfrm>
              <a:prstGeom prst="rect">
                <a:avLst/>
              </a:prstGeom>
              <a:blipFill>
                <a:blip r:embed="rId9"/>
                <a:stretch>
                  <a:fillRect l="-1393" t="-9375" b="-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8328221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3949082B-FEE8-03B9-AEBC-1813BEDA89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>
            <a:fillRect/>
          </a:stretch>
        </p:blipFill>
        <p:spPr bwMode="auto">
          <a:xfrm>
            <a:off x="1979712" y="692696"/>
            <a:ext cx="4572000" cy="582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B4AF85F-FC59-5D55-7C4E-CFE17746793D}"/>
                  </a:ext>
                </a:extLst>
              </p:cNvPr>
              <p:cNvSpPr txBox="1"/>
              <p:nvPr/>
            </p:nvSpPr>
            <p:spPr bwMode="auto">
              <a:xfrm>
                <a:off x="6732240" y="4437112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=3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B4AF85F-FC59-5D55-7C4E-CFE1774679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732240" y="4437112"/>
                <a:ext cx="864096" cy="36933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2D21C2B5-C0A0-705A-92CC-2D959617ED3B}"/>
                  </a:ext>
                </a:extLst>
              </p:cNvPr>
              <p:cNvSpPr txBox="1"/>
              <p:nvPr/>
            </p:nvSpPr>
            <p:spPr bwMode="auto">
              <a:xfrm>
                <a:off x="6732240" y="1700808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=2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2D21C2B5-C0A0-705A-92CC-2D959617ED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732240" y="1700808"/>
                <a:ext cx="864096" cy="3693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6341397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F3F119-165F-C817-8165-2C7ABE7418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791F8F66-6A1D-2A92-7CF0-F858B507F3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>
            <a:fillRect/>
          </a:stretch>
        </p:blipFill>
        <p:spPr bwMode="auto">
          <a:xfrm>
            <a:off x="1295400" y="609600"/>
            <a:ext cx="4129387" cy="525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291F20D-5E36-1F0A-F2AA-9AF1CD676D3C}"/>
                  </a:ext>
                </a:extLst>
              </p:cNvPr>
              <p:cNvSpPr txBox="1"/>
              <p:nvPr/>
            </p:nvSpPr>
            <p:spPr bwMode="auto">
              <a:xfrm>
                <a:off x="6324600" y="2743200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=4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291F20D-5E36-1F0A-F2AA-9AF1CD676D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324600" y="2743200"/>
                <a:ext cx="864096" cy="36933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8C8DD83-91F5-5871-500D-6883693D96AD}"/>
                  </a:ext>
                </a:extLst>
              </p:cNvPr>
              <p:cNvSpPr txBox="1"/>
              <p:nvPr/>
            </p:nvSpPr>
            <p:spPr bwMode="auto">
              <a:xfrm>
                <a:off x="3491290" y="6094511"/>
                <a:ext cx="4640373" cy="30777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=0</m:t>
                          </m:r>
                        </m:e>
                      </m:d>
                      <m:r>
                        <a:rPr lang="en-US" sz="20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func>
                        <m:funcPr>
                          <m:ctrlPr>
                            <a:rPr lang="en-US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𝑘𝑥</m:t>
                          </m:r>
                        </m:e>
                      </m:func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for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𝑥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𝑗𝑑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, 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𝑗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=1⋯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</m:oMath>
                  </m:oMathPara>
                </a14:m>
                <a:endParaRPr lang="en-TW" sz="20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8C8DD83-91F5-5871-500D-6883693D96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491290" y="6094511"/>
                <a:ext cx="4640373" cy="307777"/>
              </a:xfrm>
              <a:prstGeom prst="rect">
                <a:avLst/>
              </a:prstGeom>
              <a:blipFill>
                <a:blip r:embed="rId4"/>
                <a:stretch>
                  <a:fillRect l="-273" t="-8000" b="-36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41D9A94-BD9D-8C86-0AB3-2E57E42D31A9}"/>
                  </a:ext>
                </a:extLst>
              </p:cNvPr>
              <p:cNvSpPr txBox="1"/>
              <p:nvPr/>
            </p:nvSpPr>
            <p:spPr bwMode="auto">
              <a:xfrm>
                <a:off x="5811477" y="5323951"/>
                <a:ext cx="2267929" cy="570605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𝑘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20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d>
                            <m:d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𝑁</m:t>
                              </m:r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+1</m:t>
                              </m:r>
                            </m:e>
                          </m:d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𝑑</m:t>
                          </m:r>
                        </m:den>
                      </m:f>
                      <m:r>
                        <a:rPr lang="en-US" sz="20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𝐿</m:t>
                          </m:r>
                        </m:den>
                      </m:f>
                    </m:oMath>
                  </m:oMathPara>
                </a14:m>
                <a:endParaRPr lang="en-TW" sz="20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41D9A94-BD9D-8C86-0AB3-2E57E42D31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811477" y="5323951"/>
                <a:ext cx="2267929" cy="570605"/>
              </a:xfrm>
              <a:prstGeom prst="rect">
                <a:avLst/>
              </a:prstGeom>
              <a:blipFill>
                <a:blip r:embed="rId5"/>
                <a:stretch>
                  <a:fillRect l="-2235" r="-559" b="-869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8262032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68009B-936B-D91E-ADA8-2C86DBB2E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CAAB0A7-C8FD-2568-E5C7-A5B54CAFAE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301"/>
          <a:stretch>
            <a:fillRect/>
          </a:stretch>
        </p:blipFill>
        <p:spPr>
          <a:xfrm>
            <a:off x="1488643" y="1034089"/>
            <a:ext cx="5294706" cy="193771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F2B3ACA-728A-0D10-500A-F6E41A856E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2971800"/>
            <a:ext cx="5270500" cy="28194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2345C2C-2BF3-EE9F-756F-D734E8F3949E}"/>
                  </a:ext>
                </a:extLst>
              </p:cNvPr>
              <p:cNvSpPr txBox="1"/>
              <p:nvPr/>
            </p:nvSpPr>
            <p:spPr bwMode="auto">
              <a:xfrm>
                <a:off x="5814926" y="1520587"/>
                <a:ext cx="914400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=20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2345C2C-2BF3-EE9F-756F-D734E8F3949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814926" y="1520587"/>
                <a:ext cx="914400" cy="3693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55B6F6F-900B-2737-204D-9A5C5AE022C5}"/>
                  </a:ext>
                </a:extLst>
              </p:cNvPr>
              <p:cNvSpPr txBox="1"/>
              <p:nvPr/>
            </p:nvSpPr>
            <p:spPr bwMode="auto">
              <a:xfrm>
                <a:off x="5778482" y="1939615"/>
                <a:ext cx="950843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=15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55B6F6F-900B-2737-204D-9A5C5AE022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778482" y="1939615"/>
                <a:ext cx="950843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8D3C29F-4A74-5954-F5A9-28C78704174B}"/>
                  </a:ext>
                </a:extLst>
              </p:cNvPr>
              <p:cNvSpPr txBox="1"/>
              <p:nvPr/>
            </p:nvSpPr>
            <p:spPr bwMode="auto">
              <a:xfrm>
                <a:off x="5778482" y="3273632"/>
                <a:ext cx="914400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=6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8D3C29F-4A74-5954-F5A9-28C7870417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778482" y="3273632"/>
                <a:ext cx="914400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6585189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3235C42A-098E-62A3-D58D-5609A70E50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B11E0ED-F97E-902B-590E-B987BDF472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301"/>
          <a:stretch>
            <a:fillRect/>
          </a:stretch>
        </p:blipFill>
        <p:spPr>
          <a:xfrm>
            <a:off x="1600200" y="217215"/>
            <a:ext cx="5294706" cy="193771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DB9C89-36D4-6C2E-5372-FD43491D51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200" y="2153638"/>
            <a:ext cx="5270500" cy="28194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04951D3-0D17-C4D7-DBEC-F317EBFEFAB0}"/>
                  </a:ext>
                </a:extLst>
              </p:cNvPr>
              <p:cNvSpPr txBox="1"/>
              <p:nvPr/>
            </p:nvSpPr>
            <p:spPr bwMode="auto">
              <a:xfrm>
                <a:off x="675933" y="5895784"/>
                <a:ext cx="7792133" cy="77886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8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18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e>
                              </m:d>
                            </m:sup>
                          </m:s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m:rPr>
                                  <m:sty m:val="p"/>
                                </m:rPr>
                                <a:rPr lang="en-US" sz="18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18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US" sz="1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m:rPr>
                                  <m:sty m:val="p"/>
                                </m:rPr>
                                <a:rPr lang="en-US" sz="18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  <m:d>
                                <m:d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18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US" sz="1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</m:e>
                      </m:nary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＝</m:t>
                      </m:r>
                      <m:nary>
                        <m:naryPr>
                          <m:chr m:val="∑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e>
                              </m:d>
                            </m:sup>
                          </m:sSup>
                          <m:r>
                            <a:rPr lang="en-US" altLang="zh-TW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func>
                                <m:funcPr>
                                  <m:ctrlPr>
                                    <a:rPr lang="en-US" altLang="zh-TW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en-US" altLang="zh-TW">
                                      <a:latin typeface="Cambria Math" panose="02040503050406030204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en-US" altLang="zh-TW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altLang="zh-TW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𝜔</m:t>
                                          </m:r>
                                        </m:e>
                                        <m:sub>
                                          <m:r>
                                            <a:rPr lang="en-US" altLang="zh-TW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𝑚</m:t>
                                          </m:r>
                                        </m:sub>
                                      </m:sSub>
                                      <m: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𝑡</m:t>
                                      </m:r>
                                      <m: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+</m:t>
                                      </m:r>
                                      <m:sSub>
                                        <m:sSubPr>
                                          <m:ctrlPr>
                                            <a:rPr lang="en-US" altLang="zh-TW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altLang="zh-TW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𝜙</m:t>
                                          </m:r>
                                        </m:e>
                                        <m:sub>
                                          <m:r>
                                            <a:rPr lang="en-US" altLang="zh-TW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𝑚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nary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04951D3-0D17-C4D7-DBEC-F317EBFEFA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75933" y="5895784"/>
                <a:ext cx="7792133" cy="778868"/>
              </a:xfrm>
              <a:prstGeom prst="rect">
                <a:avLst/>
              </a:prstGeom>
              <a:blipFill>
                <a:blip r:embed="rId4"/>
                <a:stretch>
                  <a:fillRect l="-3909" t="-111290" b="-1741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8959F7FC-BF61-5879-E6BD-A91D80A3E9EB}"/>
              </a:ext>
            </a:extLst>
          </p:cNvPr>
          <p:cNvSpPr txBox="1"/>
          <p:nvPr/>
        </p:nvSpPr>
        <p:spPr bwMode="auto">
          <a:xfrm>
            <a:off x="1524000" y="5482105"/>
            <a:ext cx="573405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8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有了所有模式的解，一般解將是所有模式的線性組合</a:t>
            </a:r>
            <a:r>
              <a:rPr lang="en-US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71DBABD-660F-1A95-D8D9-F373AD1FC8B6}"/>
                  </a:ext>
                </a:extLst>
              </p:cNvPr>
              <p:cNvSpPr txBox="1"/>
              <p:nvPr/>
            </p:nvSpPr>
            <p:spPr bwMode="auto">
              <a:xfrm>
                <a:off x="5926483" y="703713"/>
                <a:ext cx="914400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=20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71DBABD-660F-1A95-D8D9-F373AD1FC8B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926483" y="703713"/>
                <a:ext cx="914400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833DD9A-F251-3A4B-2E88-302B8AFECA2F}"/>
                  </a:ext>
                </a:extLst>
              </p:cNvPr>
              <p:cNvSpPr txBox="1"/>
              <p:nvPr/>
            </p:nvSpPr>
            <p:spPr bwMode="auto">
              <a:xfrm>
                <a:off x="5890039" y="1122741"/>
                <a:ext cx="950843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=15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833DD9A-F251-3A4B-2E88-302B8AFECA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890039" y="1122741"/>
                <a:ext cx="950843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15791A5-71E6-F8B6-1EF5-1E82D0647ED1}"/>
                  </a:ext>
                </a:extLst>
              </p:cNvPr>
              <p:cNvSpPr txBox="1"/>
              <p:nvPr/>
            </p:nvSpPr>
            <p:spPr bwMode="auto">
              <a:xfrm>
                <a:off x="5890039" y="2456758"/>
                <a:ext cx="914400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=6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15791A5-71E6-F8B6-1EF5-1E82D0647E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890039" y="2456758"/>
                <a:ext cx="914400" cy="369332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FAE2041-8DF3-2F55-4934-97FEACC0A387}"/>
                  </a:ext>
                </a:extLst>
              </p:cNvPr>
              <p:cNvSpPr txBox="1"/>
              <p:nvPr/>
            </p:nvSpPr>
            <p:spPr bwMode="auto">
              <a:xfrm>
                <a:off x="1524000" y="5048265"/>
                <a:ext cx="713098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 err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本徵向量的元素恰為正弦函數值，而角度以等距隨粒子編號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Times New Roman" pitchFamily="18" charset="0"/>
                      </a:rPr>
                      <m:t>𝑗</m:t>
                    </m:r>
                  </m:oMath>
                </a14:m>
                <a:r>
                  <a:rPr lang="en-US" sz="1800" dirty="0" err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增加</a:t>
                </a:r>
                <a:r>
                  <a:rPr lang="en-US" sz="1800" dirty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FAE2041-8DF3-2F55-4934-97FEACC0A38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524000" y="5048265"/>
                <a:ext cx="7130988" cy="369332"/>
              </a:xfrm>
              <a:prstGeom prst="rect">
                <a:avLst/>
              </a:prstGeom>
              <a:blipFill>
                <a:blip r:embed="rId8"/>
                <a:stretch>
                  <a:fillRect l="-712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048218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A674D1B-0F47-0157-2ECA-98368D85AA11}"/>
                  </a:ext>
                </a:extLst>
              </p:cNvPr>
              <p:cNvSpPr txBox="1"/>
              <p:nvPr/>
            </p:nvSpPr>
            <p:spPr bwMode="auto">
              <a:xfrm>
                <a:off x="6267005" y="378270"/>
                <a:ext cx="2554354" cy="151035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18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p>
                      <m:r>
                        <a:rPr lang="en-US" sz="1800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1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2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  <m:mr>
                                    <m:e>
                                      <m:r>
                                        <a:rPr lang="en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𝑖𝑝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</m:t>
                                                </m:r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2</m:t>
                                                </m:r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𝑝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</m:m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p>
                                        <m:sSupPr>
                                          <m:ctrlP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𝑒</m:t>
                                          </m:r>
                                        </m:e>
                                        <m:sup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−</m:t>
                                          </m:r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𝑖𝑝</m:t>
                                          </m:r>
                                          <m:r>
                                            <a:rPr lang="en-US" sz="180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∙</m:t>
                                          </m:r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p>
                                      </m:sSup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 smtClean="0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𝑖𝑝</m:t>
                                                </m:r>
                                                <m:r>
                                                  <a:rPr lang="en-US" sz="180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∙</m:t>
                                                </m:r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A674D1B-0F47-0157-2ECA-98368D85AA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267005" y="378270"/>
                <a:ext cx="2554354" cy="1510350"/>
              </a:xfrm>
              <a:prstGeom prst="rect">
                <a:avLst/>
              </a:prstGeom>
              <a:blipFill>
                <a:blip r:embed="rId2"/>
                <a:stretch>
                  <a:fillRect l="-990" b="-25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8AFB386A-C0FF-A9B8-A133-7C670BE3FB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397" b="24069"/>
          <a:stretch>
            <a:fillRect/>
          </a:stretch>
        </p:blipFill>
        <p:spPr>
          <a:xfrm>
            <a:off x="2139574" y="2913710"/>
            <a:ext cx="5184576" cy="17058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6A5AEE8-6907-17A6-D4C7-83360C66DE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" t="7847" r="48" b="24273"/>
          <a:stretch/>
        </p:blipFill>
        <p:spPr>
          <a:xfrm>
            <a:off x="2205112" y="5037588"/>
            <a:ext cx="5328592" cy="18204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26E078-F289-238A-C712-3D51A4D206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398" b="38161"/>
          <a:stretch/>
        </p:blipFill>
        <p:spPr>
          <a:xfrm>
            <a:off x="2141973" y="2913008"/>
            <a:ext cx="5184576" cy="141026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3F9B8F8-DFBB-1246-ADDB-83590B305252}"/>
              </a:ext>
            </a:extLst>
          </p:cNvPr>
          <p:cNvSpPr/>
          <p:nvPr/>
        </p:nvSpPr>
        <p:spPr>
          <a:xfrm>
            <a:off x="1196999" y="6395861"/>
            <a:ext cx="1008113" cy="4621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W">
              <a:latin typeface="Times New Roman" panose="02020603050405020304" pitchFamily="18" charset="0"/>
            </a:endParaRPr>
          </a:p>
        </p:txBody>
      </p:sp>
      <p:sp>
        <p:nvSpPr>
          <p:cNvPr id="7" name="Down Arrow 6">
            <a:extLst>
              <a:ext uri="{FF2B5EF4-FFF2-40B4-BE49-F238E27FC236}">
                <a16:creationId xmlns:a16="http://schemas.microsoft.com/office/drawing/2014/main" id="{7DEA0FCC-C8D0-9340-19EF-C90B558A31BD}"/>
              </a:ext>
            </a:extLst>
          </p:cNvPr>
          <p:cNvSpPr/>
          <p:nvPr/>
        </p:nvSpPr>
        <p:spPr>
          <a:xfrm>
            <a:off x="6019632" y="4618771"/>
            <a:ext cx="432049" cy="432048"/>
          </a:xfrm>
          <a:prstGeom prst="down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W">
              <a:latin typeface="Times New Roman" panose="02020603050405020304" pitchFamily="18" charset="0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F22B0E4-9897-56FF-F44D-C593207DD4C1}"/>
              </a:ext>
            </a:extLst>
          </p:cNvPr>
          <p:cNvCxnSpPr>
            <a:cxnSpLocks/>
            <a:endCxn id="4" idx="0"/>
          </p:cNvCxnSpPr>
          <p:nvPr/>
        </p:nvCxnSpPr>
        <p:spPr>
          <a:xfrm flipH="1">
            <a:off x="4869408" y="3549906"/>
            <a:ext cx="665889" cy="148768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4B78D52-06C4-1013-B9F8-EEC20FEEA6BF}"/>
                  </a:ext>
                </a:extLst>
              </p:cNvPr>
              <p:cNvSpPr txBox="1"/>
              <p:nvPr/>
            </p:nvSpPr>
            <p:spPr bwMode="auto">
              <a:xfrm>
                <a:off x="7007823" y="5688388"/>
                <a:ext cx="940899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𝑉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</m:d>
                    </m:oMath>
                  </m:oMathPara>
                </a14:m>
                <a:endParaRPr lang="en-TW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4B78D52-06C4-1013-B9F8-EEC20FEEA6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007823" y="5688388"/>
                <a:ext cx="940899" cy="276999"/>
              </a:xfrm>
              <a:prstGeom prst="rect">
                <a:avLst/>
              </a:prstGeom>
              <a:blipFill>
                <a:blip r:embed="rId4"/>
                <a:stretch>
                  <a:fillRect l="-5405" b="-869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5B0ABE8-C999-EF64-3983-BB6FBAD1F22C}"/>
                  </a:ext>
                </a:extLst>
              </p:cNvPr>
              <p:cNvSpPr txBox="1"/>
              <p:nvPr/>
            </p:nvSpPr>
            <p:spPr bwMode="auto">
              <a:xfrm>
                <a:off x="7012883" y="3634217"/>
                <a:ext cx="531299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𝑉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TW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5B0ABE8-C999-EF64-3983-BB6FBAD1F22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012883" y="3634217"/>
                <a:ext cx="531299" cy="276999"/>
              </a:xfrm>
              <a:prstGeom prst="rect">
                <a:avLst/>
              </a:prstGeom>
              <a:blipFill>
                <a:blip r:embed="rId5"/>
                <a:stretch>
                  <a:fillRect l="-9302" b="-434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A9552C92-D192-0414-E4C9-09079FAC8271}"/>
              </a:ext>
            </a:extLst>
          </p:cNvPr>
          <p:cNvSpPr txBox="1"/>
          <p:nvPr/>
        </p:nvSpPr>
        <p:spPr>
          <a:xfrm>
            <a:off x="990600" y="304800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這個推導的關鍵是下列對本徵向量的猜想</a:t>
            </a:r>
            <a:r>
              <a:rPr lang="en-US" dirty="0">
                <a:latin typeface="Times New Roman" panose="02020603050405020304" pitchFamily="18" charset="0"/>
              </a:rPr>
              <a:t>：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B082A9-F28B-6B83-B54E-600F2D64947F}"/>
              </a:ext>
            </a:extLst>
          </p:cNvPr>
          <p:cNvSpPr txBox="1"/>
          <p:nvPr/>
        </p:nvSpPr>
        <p:spPr>
          <a:xfrm>
            <a:off x="990600" y="671259"/>
            <a:ext cx="434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這不是偶然。來自彈簧組的重覆性</a:t>
            </a:r>
            <a:r>
              <a:rPr lang="en-US" dirty="0">
                <a:latin typeface="Times New Roman" panose="02020603050405020304" pitchFamily="18" charset="0"/>
              </a:rPr>
              <a:t>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3">
                <a:extLst>
                  <a:ext uri="{FF2B5EF4-FFF2-40B4-BE49-F238E27FC236}">
                    <a16:creationId xmlns:a16="http://schemas.microsoft.com/office/drawing/2014/main" id="{26C3477A-6D47-EEBC-2BBD-9B7481FD87A4}"/>
                  </a:ext>
                </a:extLst>
              </p:cNvPr>
              <p:cNvSpPr txBox="1"/>
              <p:nvPr/>
            </p:nvSpPr>
            <p:spPr bwMode="auto">
              <a:xfrm>
                <a:off x="1066800" y="1805961"/>
                <a:ext cx="3169009" cy="56374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b>
                      </m:sSub>
                      <m:r>
                        <a:rPr lang="en-US" altLang="zh-TW" sz="18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num>
                            <m:den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den>
                          </m:f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文字方塊 13">
                <a:extLst>
                  <a:ext uri="{FF2B5EF4-FFF2-40B4-BE49-F238E27FC236}">
                    <a16:creationId xmlns:a16="http://schemas.microsoft.com/office/drawing/2014/main" id="{26C3477A-6D47-EEBC-2BBD-9B7481FD87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66800" y="1805961"/>
                <a:ext cx="3169009" cy="563744"/>
              </a:xfrm>
              <a:prstGeom prst="rect">
                <a:avLst/>
              </a:prstGeom>
              <a:blipFill>
                <a:blip r:embed="rId6"/>
                <a:stretch>
                  <a:fillRect l="-1200" b="-1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C321D35A-C218-6591-9D5E-4F64E71ABD5C}"/>
              </a:ext>
            </a:extLst>
          </p:cNvPr>
          <p:cNvSpPr txBox="1"/>
          <p:nvPr/>
        </p:nvSpPr>
        <p:spPr>
          <a:xfrm>
            <a:off x="990600" y="1045999"/>
            <a:ext cx="5032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將彈簧組平移一組，彈簧組除了邊界完全不變</a:t>
            </a:r>
            <a:r>
              <a:rPr lang="en-US" dirty="0">
                <a:latin typeface="Times New Roman" panose="02020603050405020304" pitchFamily="18" charset="0"/>
              </a:rPr>
              <a:t>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C480676-99B5-562A-CA3A-D4A69ED6ADC8}"/>
                  </a:ext>
                </a:extLst>
              </p:cNvPr>
              <p:cNvSpPr txBox="1"/>
              <p:nvPr/>
            </p:nvSpPr>
            <p:spPr>
              <a:xfrm>
                <a:off x="990600" y="1415331"/>
                <a:ext cx="4876800" cy="3916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err="1">
                    <a:latin typeface="Times New Roman" panose="02020603050405020304" pitchFamily="18" charset="0"/>
                  </a:rPr>
                  <a:t>這是為何同樣的運動方程式適用於所有的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C480676-99B5-562A-CA3A-D4A69ED6AD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0600" y="1415331"/>
                <a:ext cx="4876800" cy="391646"/>
              </a:xfrm>
              <a:prstGeom prst="rect">
                <a:avLst/>
              </a:prstGeom>
              <a:blipFill>
                <a:blip r:embed="rId7"/>
                <a:stretch>
                  <a:fillRect l="-1299" t="-6250" b="-156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Box 17">
            <a:extLst>
              <a:ext uri="{FF2B5EF4-FFF2-40B4-BE49-F238E27FC236}">
                <a16:creationId xmlns:a16="http://schemas.microsoft.com/office/drawing/2014/main" id="{D88049EB-3F70-CA92-D89F-9EA520A1DE9C}"/>
              </a:ext>
            </a:extLst>
          </p:cNvPr>
          <p:cNvSpPr txBox="1"/>
          <p:nvPr/>
        </p:nvSpPr>
        <p:spPr>
          <a:xfrm>
            <a:off x="1014884" y="2444199"/>
            <a:ext cx="7062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這樣的</a:t>
            </a:r>
            <a:r>
              <a:rPr lang="en-US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平移對稱</a:t>
            </a:r>
            <a:r>
              <a:rPr lang="en-US" dirty="0" err="1">
                <a:latin typeface="Times New Roman" panose="02020603050405020304" pitchFamily="18" charset="0"/>
              </a:rPr>
              <a:t>決定了本徵向量必須是虛數指數函數的樣式</a:t>
            </a:r>
            <a:r>
              <a:rPr lang="en-US" dirty="0">
                <a:latin typeface="Times New Roman" panose="02020603050405020304" pitchFamily="18" charset="0"/>
              </a:rPr>
              <a:t>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465001C0-0372-704C-039E-25F9B5C56FD2}"/>
                  </a:ext>
                </a:extLst>
              </p:cNvPr>
              <p:cNvSpPr txBox="1"/>
              <p:nvPr/>
            </p:nvSpPr>
            <p:spPr bwMode="auto">
              <a:xfrm>
                <a:off x="7354964" y="2403054"/>
                <a:ext cx="1171153" cy="38311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p>
                        <m:sSup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465001C0-0372-704C-039E-25F9B5C56F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354964" y="2403054"/>
                <a:ext cx="1171153" cy="383118"/>
              </a:xfrm>
              <a:prstGeom prst="rect">
                <a:avLst/>
              </a:prstGeom>
              <a:blipFill>
                <a:blip r:embed="rId8"/>
                <a:stretch>
                  <a:fillRect l="-3226" r="-1075" b="-2258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78994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0.01273 L -0.08438 0.31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1" y="15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5BDACB-EA7A-9DB1-739E-7DEC165471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A9BB52DA-0D7D-FC95-B603-83D88B097983}"/>
              </a:ext>
            </a:extLst>
          </p:cNvPr>
          <p:cNvSpPr/>
          <p:nvPr/>
        </p:nvSpPr>
        <p:spPr>
          <a:xfrm>
            <a:off x="2343149" y="1052119"/>
            <a:ext cx="831760" cy="24368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797534C-CFA9-FD84-06C2-FAC20B897BEE}"/>
                  </a:ext>
                </a:extLst>
              </p:cNvPr>
              <p:cNvSpPr txBox="1"/>
              <p:nvPr/>
            </p:nvSpPr>
            <p:spPr bwMode="auto">
              <a:xfrm>
                <a:off x="2251084" y="3611320"/>
                <a:ext cx="4641831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一個自然數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對應一</a:t>
                </a:r>
                <a:r>
                  <a:rPr lang="en-TW" sz="1800">
                    <a:latin typeface="Times New Roman" panose="02020603050405020304" pitchFamily="18" charset="0"/>
                    <a:cs typeface="Times New Roman" pitchFamily="18" charset="0"/>
                  </a:rPr>
                  <a:t>本徵</a:t>
                </a:r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值及一本徵向量</a:t>
                </a:r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797534C-CFA9-FD84-06C2-FAC20B897BE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51084" y="3611320"/>
                <a:ext cx="4641831" cy="369332"/>
              </a:xfrm>
              <a:prstGeom prst="rect">
                <a:avLst/>
              </a:prstGeom>
              <a:blipFill>
                <a:blip r:embed="rId2"/>
                <a:stretch>
                  <a:fillRect l="-1093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BD62671-79CA-C751-CAEF-07184ED34932}"/>
                  </a:ext>
                </a:extLst>
              </p:cNvPr>
              <p:cNvSpPr txBox="1"/>
              <p:nvPr/>
            </p:nvSpPr>
            <p:spPr bwMode="auto">
              <a:xfrm>
                <a:off x="2352611" y="4661552"/>
                <a:ext cx="2219389" cy="282450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2−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func>
                            <m:funcPr>
                              <m:ctrlPr>
                                <a:rPr lang="en-US" sz="1800" i="0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sz="1800" i="0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BD62671-79CA-C751-CAEF-07184ED3493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52611" y="4661552"/>
                <a:ext cx="2219389" cy="282450"/>
              </a:xfrm>
              <a:prstGeom prst="rect">
                <a:avLst/>
              </a:prstGeom>
              <a:blipFill>
                <a:blip r:embed="rId3"/>
                <a:stretch>
                  <a:fillRect l="-1143" b="-2608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5C98971-7E81-0BC0-B497-67C62A244D2B}"/>
                  </a:ext>
                </a:extLst>
              </p:cNvPr>
              <p:cNvSpPr txBox="1"/>
              <p:nvPr/>
            </p:nvSpPr>
            <p:spPr bwMode="auto">
              <a:xfrm>
                <a:off x="2360662" y="3978798"/>
                <a:ext cx="1068049" cy="478914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𝑁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5C98971-7E81-0BC0-B497-67C62A244D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60662" y="3978798"/>
                <a:ext cx="1068049" cy="478914"/>
              </a:xfrm>
              <a:prstGeom prst="rect">
                <a:avLst/>
              </a:prstGeom>
              <a:blipFill>
                <a:blip r:embed="rId4"/>
                <a:stretch>
                  <a:fillRect l="-4706" t="-2632" r="-4706" b="-1578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6" name="Picture 15">
            <a:extLst>
              <a:ext uri="{FF2B5EF4-FFF2-40B4-BE49-F238E27FC236}">
                <a16:creationId xmlns:a16="http://schemas.microsoft.com/office/drawing/2014/main" id="{AD1D9007-322B-0B6E-8209-7C5BB3309E7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5417"/>
          <a:stretch>
            <a:fillRect/>
          </a:stretch>
        </p:blipFill>
        <p:spPr>
          <a:xfrm>
            <a:off x="3100990" y="1052119"/>
            <a:ext cx="1747044" cy="244750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FEC3A020-BA22-58C0-980C-77BC8972FEB2}"/>
                  </a:ext>
                </a:extLst>
              </p:cNvPr>
              <p:cNvSpPr txBox="1"/>
              <p:nvPr/>
            </p:nvSpPr>
            <p:spPr bwMode="auto">
              <a:xfrm>
                <a:off x="3021782" y="1128359"/>
                <a:ext cx="998746" cy="21961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−2</m:t>
                      </m:r>
                      <m:sSubSup>
                        <m:sSubSup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FEC3A020-BA22-58C0-980C-77BC8972FE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21782" y="1128359"/>
                <a:ext cx="998746" cy="219612"/>
              </a:xfrm>
              <a:prstGeom prst="rect">
                <a:avLst/>
              </a:prstGeom>
              <a:blipFill>
                <a:blip r:embed="rId6"/>
                <a:stretch>
                  <a:fillRect b="-1578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Rectangle 17">
            <a:extLst>
              <a:ext uri="{FF2B5EF4-FFF2-40B4-BE49-F238E27FC236}">
                <a16:creationId xmlns:a16="http://schemas.microsoft.com/office/drawing/2014/main" id="{902D0E25-70E9-BFCD-FDFF-6416B71C2645}"/>
              </a:ext>
            </a:extLst>
          </p:cNvPr>
          <p:cNvSpPr/>
          <p:nvPr/>
        </p:nvSpPr>
        <p:spPr>
          <a:xfrm>
            <a:off x="3100990" y="1617648"/>
            <a:ext cx="3600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D8A9A1C-88BE-3D88-CC57-179522CE286D}"/>
              </a:ext>
            </a:extLst>
          </p:cNvPr>
          <p:cNvSpPr/>
          <p:nvPr/>
        </p:nvSpPr>
        <p:spPr>
          <a:xfrm>
            <a:off x="3275829" y="2539940"/>
            <a:ext cx="18520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06E73F3-47E0-7FCB-6BDB-7D14D2E369B5}"/>
              </a:ext>
            </a:extLst>
          </p:cNvPr>
          <p:cNvSpPr/>
          <p:nvPr/>
        </p:nvSpPr>
        <p:spPr>
          <a:xfrm>
            <a:off x="3174909" y="2909272"/>
            <a:ext cx="266936" cy="58784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B20E486-B454-F147-42A1-61277D56B763}"/>
              </a:ext>
            </a:extLst>
          </p:cNvPr>
          <p:cNvSpPr/>
          <p:nvPr/>
        </p:nvSpPr>
        <p:spPr>
          <a:xfrm>
            <a:off x="4233918" y="2607145"/>
            <a:ext cx="61411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BEFFBB2-7689-CF39-6903-16F44F4DD56A}"/>
              </a:ext>
            </a:extLst>
          </p:cNvPr>
          <p:cNvSpPr/>
          <p:nvPr/>
        </p:nvSpPr>
        <p:spPr>
          <a:xfrm>
            <a:off x="3100990" y="2694960"/>
            <a:ext cx="34085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D14C577-2C58-EA31-EB5A-91086395E00E}"/>
                  </a:ext>
                </a:extLst>
              </p:cNvPr>
              <p:cNvSpPr txBox="1"/>
              <p:nvPr/>
            </p:nvSpPr>
            <p:spPr>
              <a:xfrm>
                <a:off x="4129317" y="2355274"/>
                <a:ext cx="685586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𝜋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D14C577-2C58-EA31-EB5A-91086395E0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9317" y="2355274"/>
                <a:ext cx="685586" cy="307777"/>
              </a:xfrm>
              <a:prstGeom prst="rect">
                <a:avLst/>
              </a:prstGeom>
              <a:blipFill>
                <a:blip r:embed="rId7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69914DA5-F2A1-104D-DA96-1A3F44294EDC}"/>
                  </a:ext>
                </a:extLst>
              </p:cNvPr>
              <p:cNvSpPr txBox="1"/>
              <p:nvPr/>
            </p:nvSpPr>
            <p:spPr bwMode="auto">
              <a:xfrm>
                <a:off x="2865317" y="1424211"/>
                <a:ext cx="613665" cy="21961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2</m:t>
                      </m:r>
                      <m:sSubSup>
                        <m:sSubSupPr>
                          <m:ctrlP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69914DA5-F2A1-104D-DA96-1A3F44294E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65317" y="1424211"/>
                <a:ext cx="613665" cy="219612"/>
              </a:xfrm>
              <a:prstGeom prst="rect">
                <a:avLst/>
              </a:prstGeom>
              <a:blipFill>
                <a:blip r:embed="rId8"/>
                <a:stretch>
                  <a:fillRect b="-1666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70E96130-34AD-8082-3B7B-5B6A72CBD48C}"/>
                  </a:ext>
                </a:extLst>
              </p:cNvPr>
              <p:cNvSpPr txBox="1"/>
              <p:nvPr/>
            </p:nvSpPr>
            <p:spPr bwMode="auto">
              <a:xfrm>
                <a:off x="3606772" y="4080682"/>
                <a:ext cx="1485983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=1,2,3⋯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70E96130-34AD-8082-3B7B-5B6A72CBD48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06772" y="4080682"/>
                <a:ext cx="1485983" cy="276999"/>
              </a:xfrm>
              <a:prstGeom prst="rect">
                <a:avLst/>
              </a:prstGeom>
              <a:blipFill>
                <a:blip r:embed="rId9"/>
                <a:stretch>
                  <a:fillRect l="-1709" r="-3419" b="-434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5759EF8-AC92-224C-3BAC-B1079C71F331}"/>
                  </a:ext>
                </a:extLst>
              </p:cNvPr>
              <p:cNvSpPr txBox="1"/>
              <p:nvPr/>
            </p:nvSpPr>
            <p:spPr bwMode="auto">
              <a:xfrm>
                <a:off x="2380879" y="5231885"/>
                <a:ext cx="4978029" cy="52629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altLang="zh-TW" i="1">
                          <a:latin typeface="Cambria Math" panose="02040503050406030204" pitchFamily="18" charset="0"/>
                          <a:ea typeface="Cambria Math"/>
                        </a:rPr>
                        <m:t>−2</m:t>
                      </m:r>
                      <m:sSubSup>
                        <m:sSubSup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func>
                        <m:funcPr>
                          <m:ctrlPr>
                            <a:rPr lang="en-US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US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𝑝</m:t>
                          </m:r>
                        </m:e>
                      </m:func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≈</m:t>
                      </m:r>
                      <m:sSubSup>
                        <m:sSubSupPr>
                          <m:ctrlPr>
                            <a:rPr lang="en-US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sSup>
                            <m:sSup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p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en-US" altLang="zh-TW" b="0" i="0" smtClean="0">
                          <a:latin typeface="Cambria Math" panose="02040503050406030204" pitchFamily="18" charset="0"/>
                        </a:rPr>
                        <m:t>     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≪1</m:t>
                      </m:r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5759EF8-AC92-224C-3BAC-B1079C71F33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80879" y="5231885"/>
                <a:ext cx="4978029" cy="526298"/>
              </a:xfrm>
              <a:prstGeom prst="rect">
                <a:avLst/>
              </a:prstGeom>
              <a:blipFill>
                <a:blip r:embed="rId10"/>
                <a:stretch>
                  <a:fillRect l="-254" t="-4651" r="-509" b="-1162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706285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4F43A2-E5E4-682D-286B-C76894579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E8C202C-CA60-547E-4FB3-7C2F7EC20535}"/>
              </a:ext>
            </a:extLst>
          </p:cNvPr>
          <p:cNvSpPr txBox="1"/>
          <p:nvPr/>
        </p:nvSpPr>
        <p:spPr bwMode="auto">
          <a:xfrm>
            <a:off x="648919" y="560489"/>
            <a:ext cx="31251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Solving Equation of motion:</a:t>
            </a:r>
          </a:p>
        </p:txBody>
      </p:sp>
      <p:sp>
        <p:nvSpPr>
          <p:cNvPr id="7" name="文字方塊 24">
            <a:extLst>
              <a:ext uri="{FF2B5EF4-FFF2-40B4-BE49-F238E27FC236}">
                <a16:creationId xmlns:a16="http://schemas.microsoft.com/office/drawing/2014/main" id="{3C7090EF-EBD2-1C83-4554-8DCB2B7731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0337" y="1071188"/>
            <a:ext cx="438822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sz="2000" dirty="0"/>
              <a:t>首先時間變化為簡諧振盪的</a:t>
            </a:r>
            <a:r>
              <a:rPr lang="zh-TW" altLang="en-US" sz="2000" dirty="0">
                <a:solidFill>
                  <a:srgbClr val="FF0000"/>
                </a:solidFill>
              </a:rPr>
              <a:t>模式解</a:t>
            </a:r>
            <a:r>
              <a:rPr lang="zh-TW" altLang="en-US" sz="2000" dirty="0"/>
              <a:t>：</a:t>
            </a:r>
            <a:endParaRPr lang="zh-TW" alt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8B4BD2-CEF6-6945-EC66-27E780737734}"/>
              </a:ext>
            </a:extLst>
          </p:cNvPr>
          <p:cNvSpPr txBox="1"/>
          <p:nvPr/>
        </p:nvSpPr>
        <p:spPr>
          <a:xfrm>
            <a:off x="664769" y="2843938"/>
            <a:ext cx="84712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關鍵：方程式組是線性方程式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zh-TW" altLang="en-US" sz="2000" dirty="0"/>
              <a:t>模式解的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線性組合，還是方程式組的解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5B3D9AC-5746-C90E-8584-737FA6113EAC}"/>
                  </a:ext>
                </a:extLst>
              </p:cNvPr>
              <p:cNvSpPr txBox="1"/>
              <p:nvPr/>
            </p:nvSpPr>
            <p:spPr>
              <a:xfrm>
                <a:off x="647943" y="4075754"/>
                <a:ext cx="7985927" cy="4210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將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2000" b="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=0</m:t>
                    </m:r>
                  </m:oMath>
                </a14:m>
                <a:r>
                  <a:rPr lang="en-US" sz="20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的起始條件分解為本徵向量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US" sz="20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的線性組合，這永遠能作到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5B3D9AC-5746-C90E-8584-737FA6113EA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943" y="4075754"/>
                <a:ext cx="7985927" cy="421013"/>
              </a:xfrm>
              <a:prstGeom prst="rect">
                <a:avLst/>
              </a:prstGeom>
              <a:blipFill>
                <a:blip r:embed="rId2"/>
                <a:stretch>
                  <a:fillRect l="-635" t="-2941" b="-2352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FFB0B1A-E1EB-D19D-241F-C9E4343F4450}"/>
                  </a:ext>
                </a:extLst>
              </p:cNvPr>
              <p:cNvSpPr txBox="1"/>
              <p:nvPr/>
            </p:nvSpPr>
            <p:spPr>
              <a:xfrm>
                <a:off x="628517" y="6004147"/>
                <a:ext cx="7467600" cy="4210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zh-TW" altLang="en-US" sz="2000" dirty="0"/>
                  <a:t>讓組合中的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zh-TW" altLang="en-US" sz="2000" dirty="0"/>
                  <a:t>各自作時間演化</a:t>
                </a:r>
                <a14:m>
                  <m:oMath xmlns:m="http://schemas.openxmlformats.org/officeDocument/2006/math">
                    <m:r>
                      <a:rPr lang="zh-TW" altLang="en-US" sz="200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2000" dirty="0"/>
                  <a:t>(</a:t>
                </a:r>
                <a:r>
                  <a:rPr lang="zh-TW" altLang="en-US" sz="2000" dirty="0"/>
                  <a:t>簡諧振盪</a:t>
                </a:r>
                <a:r>
                  <a:rPr lang="en-US" sz="2000" dirty="0"/>
                  <a:t>)</a:t>
                </a:r>
                <a:r>
                  <a:rPr lang="zh-TW" altLang="en-US" sz="2000" dirty="0"/>
                  <a:t>後，到時間</a:t>
                </a:r>
                <a14:m>
                  <m:oMath xmlns:m="http://schemas.openxmlformats.org/officeDocument/2006/math">
                    <m:r>
                      <a:rPr lang="en-US" altLang="zh-TW" sz="2000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zh-TW" altLang="en-US" sz="2000" dirty="0"/>
                  <a:t>再組合！</a:t>
                </a:r>
                <a:r>
                  <a:rPr lang="en-GB" sz="2000" dirty="0">
                    <a:effectLst/>
                  </a:rPr>
                  <a:t> </a:t>
                </a:r>
                <a:endParaRPr lang="en-US" sz="20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FFB0B1A-E1EB-D19D-241F-C9E4343F44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517" y="6004147"/>
                <a:ext cx="7467600" cy="421013"/>
              </a:xfrm>
              <a:prstGeom prst="rect">
                <a:avLst/>
              </a:prstGeom>
              <a:blipFill>
                <a:blip r:embed="rId3"/>
                <a:stretch>
                  <a:fillRect l="-849" b="-264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231FBE5E-59B7-3C3D-435A-F15DD328851B}"/>
              </a:ext>
            </a:extLst>
          </p:cNvPr>
          <p:cNvSpPr txBox="1"/>
          <p:nvPr/>
        </p:nvSpPr>
        <p:spPr>
          <a:xfrm>
            <a:off x="664769" y="1989140"/>
            <a:ext cx="455713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模式解滿足矩陣的本徵向量方程式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F03F78-393C-37CD-CF41-B99FA9724726}"/>
              </a:ext>
            </a:extLst>
          </p:cNvPr>
          <p:cNvSpPr txBox="1"/>
          <p:nvPr/>
        </p:nvSpPr>
        <p:spPr>
          <a:xfrm>
            <a:off x="634192" y="120355"/>
            <a:ext cx="3221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求解策略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7495EA-EC89-5A5B-DD29-8D96799D6B48}"/>
                  </a:ext>
                </a:extLst>
              </p:cNvPr>
              <p:cNvSpPr txBox="1"/>
              <p:nvPr/>
            </p:nvSpPr>
            <p:spPr bwMode="auto">
              <a:xfrm>
                <a:off x="4872495" y="1164369"/>
                <a:ext cx="1191415" cy="317779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𝒂</m:t>
                      </m:r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7495EA-EC89-5A5B-DD29-8D96799D6B4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872495" y="1164369"/>
                <a:ext cx="1191415" cy="317779"/>
              </a:xfrm>
              <a:prstGeom prst="rect">
                <a:avLst/>
              </a:prstGeom>
              <a:blipFill>
                <a:blip r:embed="rId4"/>
                <a:stretch>
                  <a:fillRect l="-4211" r="-2105" b="-769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70E4CB5F-E755-87BF-837B-D98E28D3C7CE}"/>
                  </a:ext>
                </a:extLst>
              </p:cNvPr>
              <p:cNvSpPr txBox="1"/>
              <p:nvPr/>
            </p:nvSpPr>
            <p:spPr>
              <a:xfrm>
                <a:off x="3855780" y="383745"/>
                <a:ext cx="1981557" cy="70987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𝑿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70E4CB5F-E755-87BF-837B-D98E28D3C7C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5780" y="383745"/>
                <a:ext cx="1981557" cy="709874"/>
              </a:xfrm>
              <a:prstGeom prst="rect">
                <a:avLst/>
              </a:prstGeom>
              <a:blipFill>
                <a:blip r:embed="rId5"/>
                <a:stretch>
                  <a:fillRect b="-71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62180FB6-1896-8A61-C564-478E1962A802}"/>
                  </a:ext>
                </a:extLst>
              </p:cNvPr>
              <p:cNvSpPr txBox="1"/>
              <p:nvPr/>
            </p:nvSpPr>
            <p:spPr>
              <a:xfrm>
                <a:off x="4872495" y="2004369"/>
                <a:ext cx="2290305" cy="4001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sz="20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b="1" i="1"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US" sz="2000" b="0" i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p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2000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</m:d>
                      <m:r>
                        <a:rPr lang="en-US" sz="2000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62180FB6-1896-8A61-C564-478E1962A8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2495" y="2004369"/>
                <a:ext cx="2290305" cy="400110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D9936DC-39E0-94AB-1B9F-DA8710DE5573}"/>
                  </a:ext>
                </a:extLst>
              </p:cNvPr>
              <p:cNvSpPr txBox="1"/>
              <p:nvPr/>
            </p:nvSpPr>
            <p:spPr bwMode="auto">
              <a:xfrm>
                <a:off x="2011465" y="4510049"/>
                <a:ext cx="2350852" cy="147655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TW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(0)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(0)</m:t>
                                      </m:r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20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  <m:r>
                                              <a:rPr lang="en-US" sz="2000" b="0" i="1" smtClean="0">
                                                <a:latin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(0)</m:t>
                                            </m:r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D9936DC-39E0-94AB-1B9F-DA8710DE557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011465" y="4510049"/>
                <a:ext cx="2350852" cy="1476558"/>
              </a:xfrm>
              <a:prstGeom prst="rect">
                <a:avLst/>
              </a:prstGeom>
              <a:blipFill>
                <a:blip r:embed="rId7"/>
                <a:stretch>
                  <a:fillRect t="-47009" r="-2151" b="-8119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0EB881E0-3CD9-EB6D-C5FC-D7581E011F6F}"/>
                  </a:ext>
                </a:extLst>
              </p:cNvPr>
              <p:cNvSpPr txBox="1"/>
              <p:nvPr/>
            </p:nvSpPr>
            <p:spPr bwMode="auto">
              <a:xfrm>
                <a:off x="5025120" y="4497769"/>
                <a:ext cx="2838068" cy="1501117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eqArr>
                                  <m:eqArrPr>
                                    <m:ctrlPr>
                                      <a:rPr lang="en-US" sz="20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eqArrPr>
                                  <m:e>
                                    <m:sSubSup>
                                      <m:sSubSup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sSubSup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1</m:t>
                                        </m:r>
                                      </m:sub>
                                      <m:sup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′</m:t>
                                        </m:r>
                                      </m:sup>
                                    </m:sSubSup>
                                    <m:d>
                                      <m:d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0</m:t>
                                        </m:r>
                                      </m:e>
                                    </m:d>
                                  </m:e>
                                  <m:e>
                                    <m:r>
                                      <a:rPr lang="en-US" sz="20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⋮</m:t>
                                    </m:r>
                                  </m:e>
                                </m:eqArr>
                              </m:e>
                            </m:mr>
                            <m:mr>
                              <m:e>
                                <m:eqArr>
                                  <m:eqArr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eqArrPr>
                                  <m:e>
                                    <m:sSubSup>
                                      <m:sSubSup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sSubSup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sz="20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𝑗</m:t>
                                        </m:r>
                                      </m:sub>
                                      <m:sup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′</m:t>
                                        </m:r>
                                      </m:sup>
                                    </m:sSubSup>
                                    <m:d>
                                      <m:d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0</m:t>
                                        </m:r>
                                      </m:e>
                                    </m:d>
                                  </m:e>
                                  <m:e>
                                    <m:r>
                                      <a:rPr lang="en-US" sz="20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⋮</m:t>
                                    </m:r>
                                  </m:e>
                                </m:eqArr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𝑁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0EB881E0-3CD9-EB6D-C5FC-D7581E011F6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025120" y="4497769"/>
                <a:ext cx="2838068" cy="1501117"/>
              </a:xfrm>
              <a:prstGeom prst="rect">
                <a:avLst/>
              </a:prstGeom>
              <a:blipFill>
                <a:blip r:embed="rId8"/>
                <a:stretch>
                  <a:fillRect t="-45378" b="-7899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5852FEF-FC07-C220-93A0-48E3C43058A7}"/>
                  </a:ext>
                </a:extLst>
              </p:cNvPr>
              <p:cNvSpPr txBox="1"/>
              <p:nvPr/>
            </p:nvSpPr>
            <p:spPr bwMode="auto">
              <a:xfrm>
                <a:off x="2211509" y="3235674"/>
                <a:ext cx="4818627" cy="865301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sup>
                              </m:sSup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sup>
                              </m:sSup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5852FEF-FC07-C220-93A0-48E3C43058A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11509" y="3235674"/>
                <a:ext cx="4818627" cy="865301"/>
              </a:xfrm>
              <a:prstGeom prst="rect">
                <a:avLst/>
              </a:prstGeom>
              <a:blipFill>
                <a:blip r:embed="rId9"/>
                <a:stretch>
                  <a:fillRect l="-9211" t="-114286" b="-16857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7C9DA763-55C2-AC10-C22A-D56C38EEE9B2}"/>
                  </a:ext>
                </a:extLst>
              </p:cNvPr>
              <p:cNvSpPr txBox="1"/>
              <p:nvPr/>
            </p:nvSpPr>
            <p:spPr bwMode="auto">
              <a:xfrm>
                <a:off x="6339188" y="453295"/>
                <a:ext cx="2664063" cy="1461106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>
                          <a:latin typeface="Cambria Math"/>
                        </a:rPr>
                        <m:t>𝑿</m:t>
                      </m:r>
                      <m:r>
                        <a:rPr lang="en-US" altLang="zh-TW" sz="20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d>
                        <m:dPr>
                          <m:ctrlPr>
                            <a:rPr lang="en-TW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20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7C9DA763-55C2-AC10-C22A-D56C38EEE9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339188" y="453295"/>
                <a:ext cx="2664063" cy="1461106"/>
              </a:xfrm>
              <a:prstGeom prst="rect">
                <a:avLst/>
              </a:prstGeom>
              <a:blipFill>
                <a:blip r:embed="rId10"/>
                <a:stretch>
                  <a:fillRect l="-190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399A50B-3EEF-9F34-2788-EF6DD79766EE}"/>
                  </a:ext>
                </a:extLst>
              </p:cNvPr>
              <p:cNvSpPr txBox="1"/>
              <p:nvPr/>
            </p:nvSpPr>
            <p:spPr>
              <a:xfrm>
                <a:off x="647943" y="2380358"/>
                <a:ext cx="8089487" cy="4210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本徵向量數量與粒子數目相等：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  <m:r>
                      <a:rPr lang="en-US" sz="2000" i="1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US" sz="2000" i="1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US" sz="2000" i="1">
                        <a:latin typeface="Cambria Math" panose="02040503050406030204" pitchFamily="18" charset="0"/>
                      </a:rPr>
                      <m:t>=1,⋯</m:t>
                    </m:r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US" sz="2000" dirty="0"/>
                  <a:t>！</a:t>
                </a: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399A50B-3EEF-9F34-2788-EF6DD79766E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943" y="2380358"/>
                <a:ext cx="8089487" cy="421013"/>
              </a:xfrm>
              <a:prstGeom prst="rect">
                <a:avLst/>
              </a:prstGeom>
              <a:blipFill>
                <a:blip r:embed="rId11"/>
                <a:stretch>
                  <a:fillRect l="-627" t="-2941" b="-264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2D0D9CB-CBDE-E180-75B5-4019934327A2}"/>
                  </a:ext>
                </a:extLst>
              </p:cNvPr>
              <p:cNvSpPr txBox="1"/>
              <p:nvPr/>
            </p:nvSpPr>
            <p:spPr>
              <a:xfrm>
                <a:off x="671618" y="1513310"/>
                <a:ext cx="8331633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solidFill>
                      <a:srgbClr val="FF0000"/>
                    </a:solidFill>
                    <a:effectLst/>
                    <a:latin typeface="Times New Roman" panose="02020603050405020304" pitchFamily="18" charset="0"/>
                    <a:ea typeface="PMingLiU" panose="02020500000000000000" pitchFamily="18" charset="-120"/>
                  </a:rPr>
                  <a:t>時間變化與足標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PMingLiU" panose="02020500000000000000" pitchFamily="18" charset="-120"/>
                      </a:rPr>
                      <m:t>𝑖</m:t>
                    </m:r>
                    <m:r>
                      <a:rPr lang="en-US" sz="2000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PMingLiU" panose="02020500000000000000" pitchFamily="18" charset="-120"/>
                      </a:rPr>
                      <m:t>=1,⋯</m:t>
                    </m:r>
                    <m:r>
                      <a:rPr lang="en-US" sz="2000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effectLst/>
                    <a:latin typeface="Times New Roman" panose="02020603050405020304" pitchFamily="18" charset="0"/>
                    <a:ea typeface="PMingLiU" panose="02020500000000000000" pitchFamily="18" charset="-120"/>
                  </a:rPr>
                  <a:t>無關</a:t>
                </a:r>
                <a:r>
                  <a:rPr lang="en-GB" sz="2000" dirty="0">
                    <a:solidFill>
                      <a:srgbClr val="FF0000"/>
                    </a:solidFill>
                    <a:effectLst/>
                  </a:rPr>
                  <a:t>！</a:t>
                </a:r>
                <a:endParaRPr lang="en-US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2D0D9CB-CBDE-E180-75B5-4019934327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618" y="1513310"/>
                <a:ext cx="8331633" cy="400110"/>
              </a:xfrm>
              <a:prstGeom prst="rect">
                <a:avLst/>
              </a:prstGeom>
              <a:blipFill>
                <a:blip r:embed="rId12"/>
                <a:stretch>
                  <a:fillRect l="-609" t="-9375" b="-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AFEE335C-4992-2CD8-6646-1845635DF15C}"/>
              </a:ext>
            </a:extLst>
          </p:cNvPr>
          <p:cNvSpPr txBox="1"/>
          <p:nvPr/>
        </p:nvSpPr>
        <p:spPr>
          <a:xfrm>
            <a:off x="660337" y="6454202"/>
            <a:ext cx="81816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解矩陣的本徵向量方程式是關鍵，其餘都是自動完成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76343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1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133023-5A8E-5888-AAC6-C0F368D950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CB27BBCD-9C14-B739-54E8-06FC85786A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62"/>
          <a:stretch/>
        </p:blipFill>
        <p:spPr>
          <a:xfrm>
            <a:off x="207926" y="1437317"/>
            <a:ext cx="2410925" cy="2262002"/>
          </a:xfrm>
          <a:prstGeom prst="rect">
            <a:avLst/>
          </a:prstGeom>
        </p:spPr>
      </p:pic>
      <p:pic>
        <p:nvPicPr>
          <p:cNvPr id="4" name="Picture 3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5444BAB2-B4DC-360B-AC47-77A9F2C08B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01" t="28886" r="31305" b="42229"/>
          <a:stretch/>
        </p:blipFill>
        <p:spPr>
          <a:xfrm>
            <a:off x="3622365" y="2999116"/>
            <a:ext cx="785491" cy="981864"/>
          </a:xfrm>
          <a:prstGeom prst="rect">
            <a:avLst/>
          </a:prstGeom>
        </p:spPr>
      </p:pic>
      <p:pic>
        <p:nvPicPr>
          <p:cNvPr id="5" name="Picture 4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24B2DAA4-40DA-A720-023A-7B953AA8C7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08" t="28885" r="7411" b="54679"/>
          <a:stretch/>
        </p:blipFill>
        <p:spPr>
          <a:xfrm>
            <a:off x="3445643" y="1853235"/>
            <a:ext cx="1138937" cy="720080"/>
          </a:xfrm>
          <a:prstGeom prst="rect">
            <a:avLst/>
          </a:prstGeom>
        </p:spPr>
      </p:pic>
      <p:pic>
        <p:nvPicPr>
          <p:cNvPr id="6" name="Picture 5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F02F1D5F-B959-C230-5336-8E7F1E271E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77" t="7519" r="13130" b="66184"/>
          <a:stretch/>
        </p:blipFill>
        <p:spPr>
          <a:xfrm>
            <a:off x="3445643" y="230229"/>
            <a:ext cx="1008112" cy="115212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C25BE39-9AEF-C1C7-119C-F192F5897263}"/>
                  </a:ext>
                </a:extLst>
              </p:cNvPr>
              <p:cNvSpPr txBox="1"/>
              <p:nvPr/>
            </p:nvSpPr>
            <p:spPr bwMode="auto">
              <a:xfrm>
                <a:off x="2635134" y="2849028"/>
                <a:ext cx="613410" cy="55399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3600" i="1">
                          <a:latin typeface="Cambria Math" panose="02040503050406030204" pitchFamily="18" charset="0"/>
                          <a:cs typeface="Times New Roman" pitchFamily="18" charset="0"/>
                        </a:rPr>
                        <m:t>＝</m:t>
                      </m:r>
                    </m:oMath>
                  </m:oMathPara>
                </a14:m>
                <a:endParaRPr lang="en-US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C96476D8-6F48-7CB1-A7D5-AC0427C4DD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35134" y="2849028"/>
                <a:ext cx="613410" cy="553998"/>
              </a:xfrm>
              <a:prstGeom prst="rect">
                <a:avLst/>
              </a:prstGeom>
              <a:blipFill>
                <a:blip r:embed="rId3"/>
                <a:stretch>
                  <a:fillRect l="-4082" r="-408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6C81336-FF9F-3773-1EF2-960B910F7006}"/>
                  </a:ext>
                </a:extLst>
              </p:cNvPr>
              <p:cNvSpPr txBox="1"/>
              <p:nvPr/>
            </p:nvSpPr>
            <p:spPr bwMode="auto">
              <a:xfrm>
                <a:off x="3688554" y="1433130"/>
                <a:ext cx="613410" cy="30777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11E8E9A-4275-2E33-D81D-F07A549967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88554" y="1433130"/>
                <a:ext cx="613410" cy="307777"/>
              </a:xfrm>
              <a:prstGeom prst="rect">
                <a:avLst/>
              </a:prstGeom>
              <a:blipFill>
                <a:blip r:embed="rId4"/>
                <a:stretch>
                  <a:fillRect b="-769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602962D-0E4D-7938-3935-3DC9F33FB0CD}"/>
                  </a:ext>
                </a:extLst>
              </p:cNvPr>
              <p:cNvSpPr txBox="1"/>
              <p:nvPr/>
            </p:nvSpPr>
            <p:spPr bwMode="auto">
              <a:xfrm>
                <a:off x="3708405" y="2576561"/>
                <a:ext cx="61341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790B87A-35F1-4CEE-9365-F741843063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08405" y="2576561"/>
                <a:ext cx="613410" cy="369332"/>
              </a:xfrm>
              <a:prstGeom prst="rect">
                <a:avLst/>
              </a:prstGeom>
              <a:blipFill>
                <a:blip r:embed="rId5"/>
                <a:stretch>
                  <a:fillRect b="-1034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69B84CF-BDF3-2D46-E1F5-095DAFE82630}"/>
                  </a:ext>
                </a:extLst>
              </p:cNvPr>
              <p:cNvSpPr txBox="1"/>
              <p:nvPr/>
            </p:nvSpPr>
            <p:spPr bwMode="auto">
              <a:xfrm>
                <a:off x="3698950" y="4922491"/>
                <a:ext cx="613410" cy="73866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b="0" i="1" dirty="0">
                  <a:latin typeface="Cambria Math" panose="02040503050406030204" pitchFamily="18" charset="0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⋮</m:t>
                      </m:r>
                    </m:oMath>
                  </m:oMathPara>
                </a14:m>
                <a:endParaRPr lang="en-US" sz="2400" b="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547D111-4675-C184-29E7-FE4EC4E060F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98950" y="4922491"/>
                <a:ext cx="613410" cy="738664"/>
              </a:xfrm>
              <a:prstGeom prst="rect">
                <a:avLst/>
              </a:prstGeom>
              <a:blipFill>
                <a:blip r:embed="rId6"/>
                <a:stretch>
                  <a:fillRect b="-339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7BF3F41E-E31E-6CEE-0E96-A5D35E80B6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42" t="31001" r="54425" b="54556"/>
          <a:stretch/>
        </p:blipFill>
        <p:spPr>
          <a:xfrm>
            <a:off x="3709347" y="4367301"/>
            <a:ext cx="592617" cy="59261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F98AB70-C091-8FF4-7581-4A38102D790B}"/>
                  </a:ext>
                </a:extLst>
              </p:cNvPr>
              <p:cNvSpPr txBox="1"/>
              <p:nvPr/>
            </p:nvSpPr>
            <p:spPr bwMode="auto">
              <a:xfrm>
                <a:off x="3688554" y="3980207"/>
                <a:ext cx="61341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1C913D0-4525-B301-6A09-FE155CDBC5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88554" y="3980207"/>
                <a:ext cx="613410" cy="369332"/>
              </a:xfrm>
              <a:prstGeom prst="rect">
                <a:avLst/>
              </a:prstGeom>
              <a:blipFill>
                <a:blip r:embed="rId7"/>
                <a:stretch>
                  <a:fillRect b="-1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Picture 13" descr="A pot over a campfire&#10;&#10;Description automatically generated">
            <a:extLst>
              <a:ext uri="{FF2B5EF4-FFF2-40B4-BE49-F238E27FC236}">
                <a16:creationId xmlns:a16="http://schemas.microsoft.com/office/drawing/2014/main" id="{B2A50ECD-C249-EB31-ED13-AC7249A4D7B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09"/>
          <a:stretch/>
        </p:blipFill>
        <p:spPr>
          <a:xfrm>
            <a:off x="4901468" y="3360768"/>
            <a:ext cx="1275657" cy="1330665"/>
          </a:xfrm>
          <a:prstGeom prst="rect">
            <a:avLst/>
          </a:prstGeom>
        </p:spPr>
      </p:pic>
      <p:sp>
        <p:nvSpPr>
          <p:cNvPr id="15" name="Right Arrow 14">
            <a:extLst>
              <a:ext uri="{FF2B5EF4-FFF2-40B4-BE49-F238E27FC236}">
                <a16:creationId xmlns:a16="http://schemas.microsoft.com/office/drawing/2014/main" id="{96DB8D7C-BA90-F315-2522-E1A6E03557DE}"/>
              </a:ext>
            </a:extLst>
          </p:cNvPr>
          <p:cNvSpPr/>
          <p:nvPr/>
        </p:nvSpPr>
        <p:spPr>
          <a:xfrm>
            <a:off x="4969830" y="2878412"/>
            <a:ext cx="1224136" cy="393248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pic>
        <p:nvPicPr>
          <p:cNvPr id="17" name="Picture 16" descr="A logo of a pot with a spoon and a ladle&#10;&#10;Description automatically generated">
            <a:extLst>
              <a:ext uri="{FF2B5EF4-FFF2-40B4-BE49-F238E27FC236}">
                <a16:creationId xmlns:a16="http://schemas.microsoft.com/office/drawing/2014/main" id="{DFFE0CCA-0DB2-365A-E6FD-7DFB642A76F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>
          <a:xfrm>
            <a:off x="6528040" y="2176705"/>
            <a:ext cx="2230161" cy="253532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58B08D64-43FE-5714-F4DF-6070A84C1058}"/>
                  </a:ext>
                </a:extLst>
              </p:cNvPr>
              <p:cNvSpPr txBox="1"/>
              <p:nvPr/>
            </p:nvSpPr>
            <p:spPr bwMode="auto">
              <a:xfrm>
                <a:off x="4571999" y="990600"/>
                <a:ext cx="4186201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zh-TW" alt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各個配料分離烹煮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00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cos</m:t>
                    </m:r>
                    <m:d>
                      <m:d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58B08D64-43FE-5714-F4DF-6070A84C105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71999" y="990600"/>
                <a:ext cx="4186201" cy="400110"/>
              </a:xfrm>
              <a:prstGeom prst="rect">
                <a:avLst/>
              </a:prstGeom>
              <a:blipFill>
                <a:blip r:embed="rId10"/>
                <a:stretch>
                  <a:fillRect l="-1515" t="-9375" b="-25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347225F5-C4D4-C14A-17B9-BEAC504627A8}"/>
              </a:ext>
            </a:extLst>
          </p:cNvPr>
          <p:cNvSpPr txBox="1"/>
          <p:nvPr/>
        </p:nvSpPr>
        <p:spPr bwMode="auto">
          <a:xfrm>
            <a:off x="4572000" y="1433130"/>
            <a:ext cx="362494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TW" altLang="en-US" sz="2000" dirty="0">
                <a:solidFill>
                  <a:srgbClr val="FF0000"/>
                </a:solidFill>
                <a:latin typeface="Times New Roman" panose="02020603050405020304" pitchFamily="18" charset="0"/>
              </a:rPr>
              <a:t>個自簡諧振盪後，最後合體！</a:t>
            </a:r>
            <a:endParaRPr lang="en-US" sz="20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2114DD71-171E-90B4-4463-58D33DDF8FD4}"/>
                  </a:ext>
                </a:extLst>
              </p:cNvPr>
              <p:cNvSpPr txBox="1"/>
              <p:nvPr/>
            </p:nvSpPr>
            <p:spPr bwMode="auto">
              <a:xfrm>
                <a:off x="0" y="990600"/>
                <a:ext cx="3622365" cy="41351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zh-TW" alt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起始各個配料依配方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zh-TW" alt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收集</a:t>
                </a:r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90C1E6BD-054B-8E1E-02A7-C13A7DE7DED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0" y="990600"/>
                <a:ext cx="3622365" cy="413511"/>
              </a:xfrm>
              <a:prstGeom prst="rect">
                <a:avLst/>
              </a:prstGeom>
              <a:blipFill>
                <a:blip r:embed="rId11"/>
                <a:stretch>
                  <a:fillRect l="-1748" t="-9091" b="-2121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E29D525C-2079-6928-B4F7-1D3764080876}"/>
                  </a:ext>
                </a:extLst>
              </p:cNvPr>
              <p:cNvSpPr txBox="1"/>
              <p:nvPr/>
            </p:nvSpPr>
            <p:spPr bwMode="auto">
              <a:xfrm>
                <a:off x="3765869" y="5633717"/>
                <a:ext cx="4842544" cy="865301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sup>
                              </m:sSup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sup>
                              </m:sSup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E29D525C-2079-6928-B4F7-1D376408087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65869" y="5633717"/>
                <a:ext cx="4842544" cy="865301"/>
              </a:xfrm>
              <a:prstGeom prst="rect">
                <a:avLst/>
              </a:prstGeom>
              <a:blipFill>
                <a:blip r:embed="rId12"/>
                <a:stretch>
                  <a:fillRect l="-8377" t="-113043" b="-17391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AE9AF0B5-3232-1E52-5074-F49EDE5F51E1}"/>
                  </a:ext>
                </a:extLst>
              </p:cNvPr>
              <p:cNvSpPr txBox="1"/>
              <p:nvPr/>
            </p:nvSpPr>
            <p:spPr bwMode="auto">
              <a:xfrm>
                <a:off x="227191" y="3746258"/>
                <a:ext cx="2350852" cy="147655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TW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(0)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(0)</m:t>
                                      </m:r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20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  <m:r>
                                              <a:rPr lang="en-US" sz="2000" b="0" i="1" smtClean="0">
                                                <a:latin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(0)</m:t>
                                            </m:r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AE9AF0B5-3232-1E52-5074-F49EDE5F51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7191" y="3746258"/>
                <a:ext cx="2350852" cy="1476558"/>
              </a:xfrm>
              <a:prstGeom prst="rect">
                <a:avLst/>
              </a:prstGeom>
              <a:blipFill>
                <a:blip r:embed="rId13"/>
                <a:stretch>
                  <a:fillRect t="-47863" r="-2139" b="-8119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7014C09E-3F31-D324-A310-77AFFCDE040D}"/>
                  </a:ext>
                </a:extLst>
              </p:cNvPr>
              <p:cNvSpPr txBox="1"/>
              <p:nvPr/>
            </p:nvSpPr>
            <p:spPr bwMode="auto">
              <a:xfrm>
                <a:off x="228866" y="5288968"/>
                <a:ext cx="2590534" cy="1501117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eqArr>
                                  <m:eqArrPr>
                                    <m:ctrlPr>
                                      <a:rPr lang="en-US" sz="20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eqArrPr>
                                  <m:e>
                                    <m:sSubSup>
                                      <m:sSubSup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sSubSup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1</m:t>
                                        </m:r>
                                      </m:sub>
                                      <m:sup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′</m:t>
                                        </m:r>
                                      </m:sup>
                                    </m:sSubSup>
                                    <m:d>
                                      <m:d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0</m:t>
                                        </m:r>
                                      </m:e>
                                    </m:d>
                                  </m:e>
                                  <m:e>
                                    <m:r>
                                      <a:rPr lang="en-US" sz="20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⋮</m:t>
                                    </m:r>
                                  </m:e>
                                </m:eqArr>
                              </m:e>
                            </m:mr>
                            <m:mr>
                              <m:e>
                                <m:eqArr>
                                  <m:eqArr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eqArrPr>
                                  <m:e>
                                    <m:sSubSup>
                                      <m:sSubSup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sSubSup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sz="20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𝑗</m:t>
                                        </m:r>
                                      </m:sub>
                                      <m:sup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′</m:t>
                                        </m:r>
                                      </m:sup>
                                    </m:sSubSup>
                                    <m:d>
                                      <m:d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0</m:t>
                                        </m:r>
                                      </m:e>
                                    </m:d>
                                  </m:e>
                                  <m:e>
                                    <m:r>
                                      <a:rPr lang="en-US" sz="20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⋮</m:t>
                                    </m:r>
                                  </m:e>
                                </m:eqArr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𝑁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7014C09E-3F31-D324-A310-77AFFCDE04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8866" y="5288968"/>
                <a:ext cx="2590534" cy="1501117"/>
              </a:xfrm>
              <a:prstGeom prst="rect">
                <a:avLst/>
              </a:prstGeom>
              <a:blipFill>
                <a:blip r:embed="rId14"/>
                <a:stretch>
                  <a:fillRect t="-45378" b="-7899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5321118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5" descr="fig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786"/>
          <a:stretch>
            <a:fillRect/>
          </a:stretch>
        </p:blipFill>
        <p:spPr bwMode="auto">
          <a:xfrm>
            <a:off x="351342" y="3724342"/>
            <a:ext cx="2018867" cy="2056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3" name="Picture 4" descr="wave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245"/>
          <a:stretch>
            <a:fillRect/>
          </a:stretch>
        </p:blipFill>
        <p:spPr bwMode="auto">
          <a:xfrm>
            <a:off x="3112654" y="2479923"/>
            <a:ext cx="2018866" cy="1574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4" name="Picture 5" descr="fig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556"/>
          <a:stretch>
            <a:fillRect/>
          </a:stretch>
        </p:blipFill>
        <p:spPr bwMode="auto">
          <a:xfrm>
            <a:off x="3193400" y="4134498"/>
            <a:ext cx="2147887" cy="676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5" name="Picture 4" descr="http://www.exploratorium.edu/theworld/sonar/images/sona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976" y="2526373"/>
            <a:ext cx="2530475" cy="2297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420"/>
          <a:stretch>
            <a:fillRect/>
          </a:stretch>
        </p:blipFill>
        <p:spPr bwMode="auto">
          <a:xfrm>
            <a:off x="3193400" y="4895998"/>
            <a:ext cx="1862702" cy="884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7" name="Text Box 6"/>
          <p:cNvSpPr txBox="1">
            <a:spLocks noChangeArrowheads="1"/>
          </p:cNvSpPr>
          <p:nvPr/>
        </p:nvSpPr>
        <p:spPr bwMode="auto">
          <a:xfrm>
            <a:off x="228600" y="1143000"/>
            <a:ext cx="338455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TW" altLang="en-US" sz="2000" dirty="0">
                <a:solidFill>
                  <a:srgbClr val="FF0000"/>
                </a:solidFill>
                <a:latin typeface="Times New Roman" panose="02020603050405020304" pitchFamily="18" charset="0"/>
              </a:rPr>
              <a:t>解波方程式 </a:t>
            </a:r>
            <a:r>
              <a:rPr lang="en-US" altLang="zh-TW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Wave Equation</a:t>
            </a:r>
            <a:endParaRPr lang="zh-TW" altLang="en-US" sz="2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文字方塊 13"/>
          <p:cNvSpPr txBox="1">
            <a:spLocks noChangeArrowheads="1"/>
          </p:cNvSpPr>
          <p:nvPr/>
        </p:nvSpPr>
        <p:spPr bwMode="auto">
          <a:xfrm>
            <a:off x="3384398" y="1138894"/>
            <a:ext cx="5576887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TW" sz="2000" dirty="0">
                <a:latin typeface="Times New Roman" panose="02020603050405020304" pitchFamily="18" charset="0"/>
              </a:rPr>
              <a:t>Equation of motion satisfied by all wave phenomena.</a:t>
            </a:r>
            <a:endParaRPr lang="zh-TW" altLang="en-US" sz="20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矩形 16"/>
              <p:cNvSpPr/>
              <p:nvPr/>
            </p:nvSpPr>
            <p:spPr>
              <a:xfrm>
                <a:off x="4122087" y="1574130"/>
                <a:ext cx="1745478" cy="71000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zh-TW" altLang="en-US" sz="20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zh-TW" altLang="en-US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20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20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zh-TW" altLang="en-US" sz="20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zh-TW" altLang="en-US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20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20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矩形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2087" y="1574130"/>
                <a:ext cx="1745478" cy="710003"/>
              </a:xfrm>
              <a:prstGeom prst="rect">
                <a:avLst/>
              </a:prstGeom>
              <a:blipFill>
                <a:blip r:embed="rId7"/>
                <a:stretch>
                  <a:fillRect b="-701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矩形 18">
                <a:extLst>
                  <a:ext uri="{FF2B5EF4-FFF2-40B4-BE49-F238E27FC236}">
                    <a16:creationId xmlns:a16="http://schemas.microsoft.com/office/drawing/2014/main" id="{6D882C1D-0487-A219-E03F-10116A6BACF0}"/>
                  </a:ext>
                </a:extLst>
              </p:cNvPr>
              <p:cNvSpPr/>
              <p:nvPr/>
            </p:nvSpPr>
            <p:spPr>
              <a:xfrm>
                <a:off x="285053" y="1606660"/>
                <a:ext cx="1767535" cy="71000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  <m:sup>
                          <m:r>
                            <a:rPr lang="en-US" altLang="zh-TW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20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zh-TW" altLang="en-US" sz="20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zh-TW" altLang="en-US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20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20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CN" altLang="en-US" sz="2000" dirty="0"/>
              </a:p>
            </p:txBody>
          </p:sp>
        </mc:Choice>
        <mc:Fallback xmlns="">
          <p:sp>
            <p:nvSpPr>
              <p:cNvPr id="3" name="矩形 18">
                <a:extLst>
                  <a:ext uri="{FF2B5EF4-FFF2-40B4-BE49-F238E27FC236}">
                    <a16:creationId xmlns:a16="http://schemas.microsoft.com/office/drawing/2014/main" id="{6D882C1D-0487-A219-E03F-10116A6BACF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053" y="1606660"/>
                <a:ext cx="1767535" cy="710003"/>
              </a:xfrm>
              <a:prstGeom prst="rect">
                <a:avLst/>
              </a:prstGeom>
              <a:blipFill>
                <a:blip r:embed="rId8"/>
                <a:stretch>
                  <a:fillRect b="-52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4" descr="light3">
            <a:extLst>
              <a:ext uri="{FF2B5EF4-FFF2-40B4-BE49-F238E27FC236}">
                <a16:creationId xmlns:a16="http://schemas.microsoft.com/office/drawing/2014/main" id="{D92D16B2-4F4D-BDA4-3F2A-4173FFCC4D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368" r="6285" b="4597"/>
          <a:stretch>
            <a:fillRect/>
          </a:stretch>
        </p:blipFill>
        <p:spPr bwMode="auto">
          <a:xfrm>
            <a:off x="294889" y="2479923"/>
            <a:ext cx="2737021" cy="1160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Graphic 3" descr="Cat with solid fill">
            <a:extLst>
              <a:ext uri="{FF2B5EF4-FFF2-40B4-BE49-F238E27FC236}">
                <a16:creationId xmlns:a16="http://schemas.microsoft.com/office/drawing/2014/main" id="{4F4F80A9-5131-98C2-2313-2FAD2731415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229600" y="170725"/>
            <a:ext cx="668520" cy="6685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218FB0-2264-063F-6ECD-F826CDE6C2D0}"/>
              </a:ext>
            </a:extLst>
          </p:cNvPr>
          <p:cNvSpPr txBox="1"/>
          <p:nvPr/>
        </p:nvSpPr>
        <p:spPr>
          <a:xfrm>
            <a:off x="2090269" y="1771493"/>
            <a:ext cx="13467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3D version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A7D4EC-27EC-C63B-E859-7BE70DE7C2F3}"/>
              </a:ext>
            </a:extLst>
          </p:cNvPr>
          <p:cNvSpPr txBox="1"/>
          <p:nvPr/>
        </p:nvSpPr>
        <p:spPr>
          <a:xfrm>
            <a:off x="5926189" y="1715164"/>
            <a:ext cx="13467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1D version</a:t>
            </a:r>
          </a:p>
        </p:txBody>
      </p:sp>
      <p:pic>
        <p:nvPicPr>
          <p:cNvPr id="7" name="Picture 6" descr="Longitudinal Wave: Definition, Characteristics, and Examples">
            <a:extLst>
              <a:ext uri="{FF2B5EF4-FFF2-40B4-BE49-F238E27FC236}">
                <a16:creationId xmlns:a16="http://schemas.microsoft.com/office/drawing/2014/main" id="{6C7F70B8-AFFE-C5F3-23C4-75823F2C1457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17961" b="17961"/>
          <a:stretch>
            <a:fillRect/>
          </a:stretch>
        </p:blipFill>
        <p:spPr>
          <a:xfrm>
            <a:off x="5301523" y="4881515"/>
            <a:ext cx="3047379" cy="893898"/>
          </a:xfrm>
          <a:prstGeom prst="rect">
            <a:avLst/>
          </a:prstGeom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DD2182-059C-20EC-0E9E-20F08256B9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3">
                <a:extLst>
                  <a:ext uri="{FF2B5EF4-FFF2-40B4-BE49-F238E27FC236}">
                    <a16:creationId xmlns:a16="http://schemas.microsoft.com/office/drawing/2014/main" id="{49BF68DD-CC9F-C74C-097D-F15692D0B206}"/>
                  </a:ext>
                </a:extLst>
              </p:cNvPr>
              <p:cNvSpPr txBox="1"/>
              <p:nvPr/>
            </p:nvSpPr>
            <p:spPr bwMode="auto">
              <a:xfrm>
                <a:off x="1728484" y="1676934"/>
                <a:ext cx="1572418" cy="70987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1" i="1" smtClean="0">
                              <a:latin typeface="Cambria Math"/>
                            </a:rPr>
                            <m:t>𝑿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1" i="1" smtClean="0">
                          <a:latin typeface="Cambria Math"/>
                          <a:ea typeface="Cambria Math"/>
                        </a:rPr>
                        <m:t>𝑨</m:t>
                      </m:r>
                      <m:r>
                        <a:rPr lang="en-US" altLang="zh-TW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altLang="zh-TW" sz="2000" b="1" i="1" smtClean="0">
                          <a:latin typeface="Cambria Math"/>
                          <a:ea typeface="Cambria Math"/>
                        </a:rPr>
                        <m:t>𝑿</m:t>
                      </m:r>
                    </m:oMath>
                  </m:oMathPara>
                </a14:m>
                <a:endParaRPr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文字方塊 3">
                <a:extLst>
                  <a:ext uri="{FF2B5EF4-FFF2-40B4-BE49-F238E27FC236}">
                    <a16:creationId xmlns:a16="http://schemas.microsoft.com/office/drawing/2014/main" id="{49BF68DD-CC9F-C74C-097D-F15692D0B2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728484" y="1676934"/>
                <a:ext cx="1572418" cy="709874"/>
              </a:xfrm>
              <a:prstGeom prst="rect">
                <a:avLst/>
              </a:prstGeom>
              <a:blipFill>
                <a:blip r:embed="rId2"/>
                <a:stretch>
                  <a:fillRect b="-526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13">
                <a:extLst>
                  <a:ext uri="{FF2B5EF4-FFF2-40B4-BE49-F238E27FC236}">
                    <a16:creationId xmlns:a16="http://schemas.microsoft.com/office/drawing/2014/main" id="{713650D8-D8B9-4FFB-3D26-DF0B0B7DF084}"/>
                  </a:ext>
                </a:extLst>
              </p:cNvPr>
              <p:cNvSpPr txBox="1"/>
              <p:nvPr/>
            </p:nvSpPr>
            <p:spPr bwMode="auto">
              <a:xfrm>
                <a:off x="4584443" y="1743356"/>
                <a:ext cx="1624034" cy="61760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kumimoji="1"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文字方塊 13">
                <a:extLst>
                  <a:ext uri="{FF2B5EF4-FFF2-40B4-BE49-F238E27FC236}">
                    <a16:creationId xmlns:a16="http://schemas.microsoft.com/office/drawing/2014/main" id="{713650D8-D8B9-4FFB-3D26-DF0B0B7DF08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84443" y="1743356"/>
                <a:ext cx="1624034" cy="617605"/>
              </a:xfrm>
              <a:prstGeom prst="rect">
                <a:avLst/>
              </a:prstGeom>
              <a:blipFill>
                <a:blip r:embed="rId3"/>
                <a:stretch>
                  <a:fillRect l="-3101" r="-4651" b="-1428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D1B0EBA7-0329-2F17-D42C-ABDE7E30836F}"/>
                  </a:ext>
                </a:extLst>
              </p:cNvPr>
              <p:cNvSpPr txBox="1"/>
              <p:nvPr/>
            </p:nvSpPr>
            <p:spPr bwMode="auto">
              <a:xfrm>
                <a:off x="1810328" y="4448331"/>
                <a:ext cx="1247521" cy="317779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 </m:t>
                      </m:r>
                      <m:sSup>
                        <m:s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D1B0EBA7-0329-2F17-D42C-ABDE7E30836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810328" y="4448331"/>
                <a:ext cx="1247521" cy="317779"/>
              </a:xfrm>
              <a:prstGeom prst="rect">
                <a:avLst/>
              </a:prstGeom>
              <a:blipFill>
                <a:blip r:embed="rId4"/>
                <a:stretch>
                  <a:fillRect l="-4040" t="-3846" r="-1010" b="-3461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DA11F171-3ECE-1CCF-3F42-1078BCD49B09}"/>
                  </a:ext>
                </a:extLst>
              </p:cNvPr>
              <p:cNvSpPr txBox="1"/>
              <p:nvPr/>
            </p:nvSpPr>
            <p:spPr bwMode="auto">
              <a:xfrm>
                <a:off x="4476214" y="4426222"/>
                <a:ext cx="2671228" cy="4001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𝑋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/>
                        </a:rPr>
                        <m:t>𝑇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DA11F171-3ECE-1CCF-3F42-1078BCD49B0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76214" y="4426222"/>
                <a:ext cx="2671228" cy="400110"/>
              </a:xfrm>
              <a:prstGeom prst="rect">
                <a:avLst/>
              </a:prstGeom>
              <a:blipFill>
                <a:blip r:embed="rId5"/>
                <a:stretch>
                  <a:fillRect b="-121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ight Arrow 3">
            <a:extLst>
              <a:ext uri="{FF2B5EF4-FFF2-40B4-BE49-F238E27FC236}">
                <a16:creationId xmlns:a16="http://schemas.microsoft.com/office/drawing/2014/main" id="{7256AF1F-AA12-B00E-F7F7-4890D88AC1F1}"/>
              </a:ext>
            </a:extLst>
          </p:cNvPr>
          <p:cNvSpPr/>
          <p:nvPr/>
        </p:nvSpPr>
        <p:spPr>
          <a:xfrm>
            <a:off x="3633875" y="2222579"/>
            <a:ext cx="571491" cy="307777"/>
          </a:xfrm>
          <a:prstGeom prst="rightArrow">
            <a:avLst>
              <a:gd name="adj1" fmla="val 42593"/>
              <a:gd name="adj2" fmla="val 50000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EA5D8F35-FBC4-0299-B2A9-F65B38BE55B2}"/>
                  </a:ext>
                </a:extLst>
              </p:cNvPr>
              <p:cNvSpPr txBox="1"/>
              <p:nvPr/>
            </p:nvSpPr>
            <p:spPr>
              <a:xfrm>
                <a:off x="435335" y="5776617"/>
                <a:ext cx="4038600" cy="4101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Time factor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sup>
                    </m:sSup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separate from </a:t>
                </a:r>
                <a14:m>
                  <m:oMath xmlns:m="http://schemas.openxmlformats.org/officeDocument/2006/math">
                    <m:r>
                      <a:rPr lang="en-US" sz="2000" b="1" i="1">
                        <a:latin typeface="Cambria Math" panose="02040503050406030204" pitchFamily="18" charset="0"/>
                      </a:rPr>
                      <m:t>𝒂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EA5D8F35-FBC4-0299-B2A9-F65B38BE55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335" y="5776617"/>
                <a:ext cx="4038600" cy="410112"/>
              </a:xfrm>
              <a:prstGeom prst="rect">
                <a:avLst/>
              </a:prstGeom>
              <a:blipFill>
                <a:blip r:embed="rId6"/>
                <a:stretch>
                  <a:fillRect l="-1567"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373F8B35-20C9-BEE8-F2F6-83E832CD9853}"/>
              </a:ext>
            </a:extLst>
          </p:cNvPr>
          <p:cNvSpPr txBox="1"/>
          <p:nvPr/>
        </p:nvSpPr>
        <p:spPr>
          <a:xfrm>
            <a:off x="380844" y="3990443"/>
            <a:ext cx="3733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series of mode solutions exist.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0A7189D-6DA0-10AD-5852-264096C500C2}"/>
                  </a:ext>
                </a:extLst>
              </p:cNvPr>
              <p:cNvSpPr txBox="1"/>
              <p:nvPr/>
            </p:nvSpPr>
            <p:spPr>
              <a:xfrm>
                <a:off x="4401861" y="3976277"/>
                <a:ext cx="41180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 series of similar solutions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𝜙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exist.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0A7189D-6DA0-10AD-5852-264096C500C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1861" y="3976277"/>
                <a:ext cx="4118063" cy="400110"/>
              </a:xfrm>
              <a:prstGeom prst="rect">
                <a:avLst/>
              </a:prstGeom>
              <a:blipFill>
                <a:blip r:embed="rId7"/>
                <a:stretch>
                  <a:fillRect l="-1534"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CB647036-EC43-5080-3FBB-3BEC28C442BD}"/>
                  </a:ext>
                </a:extLst>
              </p:cNvPr>
              <p:cNvSpPr txBox="1"/>
              <p:nvPr/>
            </p:nvSpPr>
            <p:spPr>
              <a:xfrm>
                <a:off x="4401861" y="5794953"/>
                <a:ext cx="49270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Time factor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  <a:ea typeface="Cambria Math"/>
                      </a:rPr>
                      <m:t>𝑇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separate from space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</a:rPr>
                      <m:t>𝑋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CB647036-EC43-5080-3FBB-3BEC28C442B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1861" y="5794953"/>
                <a:ext cx="4927028" cy="400110"/>
              </a:xfrm>
              <a:prstGeom prst="rect">
                <a:avLst/>
              </a:prstGeom>
              <a:blipFill>
                <a:blip r:embed="rId8"/>
                <a:stretch>
                  <a:fillRect l="-1285" t="-9375" r="-1285" b="-281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8EFA0BFB-2CD5-A6A8-ADB4-C17782F0CD21}"/>
                  </a:ext>
                </a:extLst>
              </p:cNvPr>
              <p:cNvSpPr txBox="1"/>
              <p:nvPr/>
            </p:nvSpPr>
            <p:spPr bwMode="auto">
              <a:xfrm>
                <a:off x="1778691" y="3049712"/>
                <a:ext cx="443653" cy="424796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8EFA0BFB-2CD5-A6A8-ADB4-C17782F0CD2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778691" y="3049712"/>
                <a:ext cx="443653" cy="424796"/>
              </a:xfrm>
              <a:prstGeom prst="rect">
                <a:avLst/>
              </a:prstGeom>
              <a:blipFill>
                <a:blip r:embed="rId9"/>
                <a:stretch>
                  <a:fillRect b="-882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9014C22-DDD5-CFD9-A424-474EC50D061C}"/>
                  </a:ext>
                </a:extLst>
              </p:cNvPr>
              <p:cNvSpPr txBox="1"/>
              <p:nvPr/>
            </p:nvSpPr>
            <p:spPr bwMode="auto">
              <a:xfrm>
                <a:off x="4488904" y="3074398"/>
                <a:ext cx="1815112" cy="4001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𝑗𝑑</m:t>
                          </m:r>
                        </m:e>
                      </m:d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9014C22-DDD5-CFD9-A424-474EC50D061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88904" y="3074398"/>
                <a:ext cx="1815112" cy="400110"/>
              </a:xfrm>
              <a:prstGeom prst="rect">
                <a:avLst/>
              </a:prstGeom>
              <a:blipFill>
                <a:blip r:embed="rId10"/>
                <a:stretch>
                  <a:fillRect b="-121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6672D4D-0205-53DC-4AF2-CA6813072A93}"/>
                  </a:ext>
                </a:extLst>
              </p:cNvPr>
              <p:cNvSpPr txBox="1"/>
              <p:nvPr/>
            </p:nvSpPr>
            <p:spPr>
              <a:xfrm>
                <a:off x="3442293" y="1620089"/>
                <a:ext cx="1075564" cy="61555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>
                      <m:r>
                        <a:rPr lang="en-US" sz="2000" b="0" i="1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𝑁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→∞,</m:t>
                      </m:r>
                    </m:oMath>
                  </m:oMathPara>
                </a14:m>
                <a:endParaRPr lang="en-US" sz="2000" b="0" i="1" dirty="0">
                  <a:latin typeface="Cambria Math" panose="02040503050406030204" pitchFamily="18" charset="0"/>
                  <a:ea typeface="Cambria Math" panose="02040503050406030204" pitchFamily="18" charset="0"/>
                  <a:cs typeface="Times New Roman" panose="02020603050405020304" pitchFamily="18" charset="0"/>
                </a:endParaRPr>
              </a:p>
              <a:p>
                <a:pPr algn="l"/>
                <a14:m>
                  <m:oMathPara xmlns:m="http://schemas.openxmlformats.org/officeDocument/2006/math">
                    <m:oMath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𝑑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→0</m:t>
                      </m:r>
                    </m:oMath>
                  </m:oMathPara>
                </a14:m>
                <a:endParaRPr lang="en-US" sz="2000" b="0" dirty="0">
                  <a:latin typeface="Times New Roman" panose="02020603050405020304" pitchFamily="18" charset="0"/>
                  <a:ea typeface="Cambria Math" panose="020405030504060302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6672D4D-0205-53DC-4AF2-CA6813072A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2293" y="1620089"/>
                <a:ext cx="1075564" cy="615553"/>
              </a:xfrm>
              <a:prstGeom prst="rect">
                <a:avLst/>
              </a:prstGeom>
              <a:blipFill>
                <a:blip r:embed="rId11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D857C7D7-505D-22A7-0FC2-85A607E28130}"/>
              </a:ext>
            </a:extLst>
          </p:cNvPr>
          <p:cNvSpPr txBox="1"/>
          <p:nvPr/>
        </p:nvSpPr>
        <p:spPr>
          <a:xfrm>
            <a:off x="2539502" y="5351694"/>
            <a:ext cx="60052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Common to two cases: Time evolution can be isolated.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BCD89D-8131-70EF-037E-97A62D54FE8D}"/>
              </a:ext>
            </a:extLst>
          </p:cNvPr>
          <p:cNvSpPr txBox="1"/>
          <p:nvPr/>
        </p:nvSpPr>
        <p:spPr>
          <a:xfrm>
            <a:off x="455198" y="407827"/>
            <a:ext cx="87212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Equations of motion of coupled springs in continuous limit becomes wave equation.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524E9B5-6000-8C2F-C339-D10A5C398AEF}"/>
              </a:ext>
            </a:extLst>
          </p:cNvPr>
          <p:cNvSpPr txBox="1"/>
          <p:nvPr/>
        </p:nvSpPr>
        <p:spPr>
          <a:xfrm>
            <a:off x="380844" y="2573622"/>
            <a:ext cx="87702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an analogy between coupled spring system and continuous elastic medium.</a:t>
            </a:r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D06F7A64-07A0-09D7-107F-AD947035A994}"/>
              </a:ext>
            </a:extLst>
          </p:cNvPr>
          <p:cNvSpPr/>
          <p:nvPr/>
        </p:nvSpPr>
        <p:spPr>
          <a:xfrm>
            <a:off x="3673747" y="3125226"/>
            <a:ext cx="571491" cy="307777"/>
          </a:xfrm>
          <a:prstGeom prst="rightArrow">
            <a:avLst>
              <a:gd name="adj1" fmla="val 42593"/>
              <a:gd name="adj2" fmla="val 50000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EAC486BF-803B-C5DA-BF42-B3860290AA25}"/>
                  </a:ext>
                </a:extLst>
              </p:cNvPr>
              <p:cNvSpPr txBox="1"/>
              <p:nvPr/>
            </p:nvSpPr>
            <p:spPr>
              <a:xfrm>
                <a:off x="380844" y="3466419"/>
                <a:ext cx="846729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Displacement of the </a:t>
                </a:r>
                <a14:m>
                  <m:oMath xmlns:m="http://schemas.openxmlformats.org/officeDocument/2006/math">
                    <m:r>
                      <a:rPr lang="en-US" sz="200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𝑗</m:t>
                    </m:r>
                  </m:oMath>
                </a14:m>
                <a:r>
                  <a:rPr lang="en-US" sz="20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particles corresponds to the wavefunction at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𝑗𝑑</m:t>
                    </m:r>
                    <m:r>
                      <a:rPr lang="en-US" altLang="zh-TW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US" altLang="zh-TW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EAC486BF-803B-C5DA-BF42-B3860290AA2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844" y="3466419"/>
                <a:ext cx="8467290" cy="400110"/>
              </a:xfrm>
              <a:prstGeom prst="rect">
                <a:avLst/>
              </a:prstGeom>
              <a:blipFill>
                <a:blip r:embed="rId12"/>
                <a:stretch>
                  <a:fillRect l="-749" t="-9375" b="-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4" name="Picture 23" descr="Picture">
            <a:extLst>
              <a:ext uri="{FF2B5EF4-FFF2-40B4-BE49-F238E27FC236}">
                <a16:creationId xmlns:a16="http://schemas.microsoft.com/office/drawing/2014/main" id="{29E8E85C-8FE2-3814-6BCA-C06E0A2C4165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3661" t="62410" r="7037"/>
          <a:stretch>
            <a:fillRect/>
          </a:stretch>
        </p:blipFill>
        <p:spPr>
          <a:xfrm>
            <a:off x="4614489" y="853779"/>
            <a:ext cx="3072497" cy="791005"/>
          </a:xfrm>
          <a:prstGeom prst="rect">
            <a:avLst/>
          </a:prstGeom>
        </p:spPr>
      </p:pic>
      <p:pic>
        <p:nvPicPr>
          <p:cNvPr id="25" name="Picture 24" descr="animation for 3 masses, mode 2">
            <a:extLst>
              <a:ext uri="{FF2B5EF4-FFF2-40B4-BE49-F238E27FC236}">
                <a16:creationId xmlns:a16="http://schemas.microsoft.com/office/drawing/2014/main" id="{DFCE19EF-DF4E-40D2-E5A6-B04A9439B5B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324244" y="4852223"/>
            <a:ext cx="2123617" cy="424723"/>
          </a:xfrm>
          <a:prstGeom prst="rect">
            <a:avLst/>
          </a:prstGeom>
        </p:spPr>
      </p:pic>
      <p:pic>
        <p:nvPicPr>
          <p:cNvPr id="26" name="Picture 25" descr="animation for 3 masses, mode 1">
            <a:extLst>
              <a:ext uri="{FF2B5EF4-FFF2-40B4-BE49-F238E27FC236}">
                <a16:creationId xmlns:a16="http://schemas.microsoft.com/office/drawing/2014/main" id="{2E9EC423-496A-5930-32A6-DB0E2D09621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24132" y="4842011"/>
            <a:ext cx="2123612" cy="424722"/>
          </a:xfrm>
          <a:prstGeom prst="rect">
            <a:avLst/>
          </a:prstGeom>
        </p:spPr>
      </p:pic>
      <p:pic>
        <p:nvPicPr>
          <p:cNvPr id="27" name="Picture 26" descr="animation for 3 masses, mode 3">
            <a:extLst>
              <a:ext uri="{FF2B5EF4-FFF2-40B4-BE49-F238E27FC236}">
                <a16:creationId xmlns:a16="http://schemas.microsoft.com/office/drawing/2014/main" id="{00F4ECF6-5985-DC0A-A3E1-0DE4AF6F46F0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24132" y="5336507"/>
            <a:ext cx="2123612" cy="42472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07835F4-6E01-5F04-5851-7A6C338AC40F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l="9108" r="4649" b="14262"/>
          <a:stretch>
            <a:fillRect/>
          </a:stretch>
        </p:blipFill>
        <p:spPr>
          <a:xfrm>
            <a:off x="544026" y="845319"/>
            <a:ext cx="3072497" cy="7603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CE9549-4BBF-48AA-6F11-00D57AD4DCBF}"/>
              </a:ext>
            </a:extLst>
          </p:cNvPr>
          <p:cNvSpPr txBox="1"/>
          <p:nvPr/>
        </p:nvSpPr>
        <p:spPr>
          <a:xfrm>
            <a:off x="439677" y="6153059"/>
            <a:ext cx="38055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solutions are sums of modes.</a:t>
            </a:r>
          </a:p>
        </p:txBody>
      </p:sp>
    </p:spTree>
    <p:extLst>
      <p:ext uri="{BB962C8B-B14F-4D97-AF65-F5344CB8AC3E}">
        <p14:creationId xmlns:p14="http://schemas.microsoft.com/office/powerpoint/2010/main" val="1411321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3" grpId="0" animBg="1"/>
      <p:bldP spid="6" grpId="0"/>
      <p:bldP spid="10" grpId="0"/>
      <p:bldP spid="11" grpId="0"/>
      <p:bldP spid="12" grpId="0"/>
      <p:bldP spid="15" grpId="0"/>
      <p:bldP spid="5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5">
                <a:extLst>
                  <a:ext uri="{FF2B5EF4-FFF2-40B4-BE49-F238E27FC236}">
                    <a16:creationId xmlns:a16="http://schemas.microsoft.com/office/drawing/2014/main" id="{DAE78487-6A6C-1226-E993-D31D4C76A7E1}"/>
                  </a:ext>
                </a:extLst>
              </p:cNvPr>
              <p:cNvSpPr txBox="1"/>
              <p:nvPr/>
            </p:nvSpPr>
            <p:spPr bwMode="auto">
              <a:xfrm>
                <a:off x="264555" y="1791167"/>
                <a:ext cx="2522614" cy="40011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𝑋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en-US" altLang="zh-TW" sz="20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/>
                        </a:rPr>
                        <m:t>𝑇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2" name="文字方塊 15">
                <a:extLst>
                  <a:ext uri="{FF2B5EF4-FFF2-40B4-BE49-F238E27FC236}">
                    <a16:creationId xmlns:a16="http://schemas.microsoft.com/office/drawing/2014/main" id="{DAE78487-6A6C-1226-E993-D31D4C76A7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4555" y="1791167"/>
                <a:ext cx="2522614" cy="400110"/>
              </a:xfrm>
              <a:prstGeom prst="rect">
                <a:avLst/>
              </a:prstGeom>
              <a:blipFill>
                <a:blip r:embed="rId2"/>
                <a:stretch>
                  <a:fillRect b="-125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5E86F83E-3561-EF6B-A12C-E9A67EDE6D3C}"/>
              </a:ext>
            </a:extLst>
          </p:cNvPr>
          <p:cNvSpPr txBox="1"/>
          <p:nvPr/>
        </p:nvSpPr>
        <p:spPr>
          <a:xfrm>
            <a:off x="236116" y="669390"/>
            <a:ext cx="4114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First step of solving wave equation</a:t>
            </a:r>
            <a:r>
              <a:rPr lang="en-US" sz="2000" dirty="0"/>
              <a:t>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5ED065-6760-FBDD-2238-E5FD8BD5F55B}"/>
              </a:ext>
            </a:extLst>
          </p:cNvPr>
          <p:cNvSpPr txBox="1"/>
          <p:nvPr/>
        </p:nvSpPr>
        <p:spPr>
          <a:xfrm>
            <a:off x="259531" y="2325221"/>
            <a:ext cx="87245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will be called 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separable solutions,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6B27DD7E-49F1-35DC-D8CE-B35AC96C1D50}"/>
                  </a:ext>
                </a:extLst>
              </p:cNvPr>
              <p:cNvSpPr txBox="1"/>
              <p:nvPr/>
            </p:nvSpPr>
            <p:spPr>
              <a:xfrm>
                <a:off x="259531" y="1293212"/>
                <a:ext cx="8770986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Find solutions that can be separated into a time factor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  <a:ea typeface="Cambria Math"/>
                      </a:rPr>
                      <m:t>𝑇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and a space factor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</a:rPr>
                      <m:t>𝑋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en-US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6B27DD7E-49F1-35DC-D8CE-B35AC96C1D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531" y="1293212"/>
                <a:ext cx="8770986" cy="400110"/>
              </a:xfrm>
              <a:prstGeom prst="rect">
                <a:avLst/>
              </a:prstGeom>
              <a:blipFill>
                <a:blip r:embed="rId3"/>
                <a:stretch>
                  <a:fillRect l="-724"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94319A74-2BBE-9FF6-617E-417F7B0785A2}"/>
                  </a:ext>
                </a:extLst>
              </p:cNvPr>
              <p:cNvSpPr txBox="1"/>
              <p:nvPr/>
            </p:nvSpPr>
            <p:spPr>
              <a:xfrm>
                <a:off x="259531" y="3675490"/>
                <a:ext cx="7980702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Benefit: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  <a:ea typeface="Cambria Math"/>
                      </a:rPr>
                      <m:t>𝑇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</a:rPr>
                      <m:t>𝑋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can be solved more easily.</a:t>
                </a:r>
                <a:endParaRPr lang="en-US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94319A74-2BBE-9FF6-617E-417F7B078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531" y="3675490"/>
                <a:ext cx="7980702" cy="400110"/>
              </a:xfrm>
              <a:prstGeom prst="rect">
                <a:avLst/>
              </a:prstGeom>
              <a:blipFill>
                <a:blip r:embed="rId4"/>
                <a:stretch>
                  <a:fillRect l="-795" t="-909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642414A-7707-0C62-2FC7-266982DA2728}"/>
                  </a:ext>
                </a:extLst>
              </p:cNvPr>
              <p:cNvSpPr txBox="1"/>
              <p:nvPr/>
            </p:nvSpPr>
            <p:spPr>
              <a:xfrm>
                <a:off x="236116" y="3228945"/>
                <a:ext cx="86717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Time factor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  <a:ea typeface="Cambria Math"/>
                      </a:rPr>
                      <m:t>𝑇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separate from space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</a:rPr>
                      <m:t>𝑋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and independent of coordinate </a:t>
                </a:r>
                <a14:m>
                  <m:oMath xmlns:m="http://schemas.openxmlformats.org/officeDocument/2006/math">
                    <m:r>
                      <a:rPr lang="en-US" sz="2000" i="1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642414A-7707-0C62-2FC7-266982DA272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116" y="3228945"/>
                <a:ext cx="8671768" cy="400110"/>
              </a:xfrm>
              <a:prstGeom prst="rect">
                <a:avLst/>
              </a:prstGeom>
              <a:blipFill>
                <a:blip r:embed="rId5"/>
                <a:stretch>
                  <a:fillRect l="-731" t="-9375" b="-281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D59B7423-9431-7A5F-BDE7-4C5305F6A9DC}"/>
              </a:ext>
            </a:extLst>
          </p:cNvPr>
          <p:cNvSpPr txBox="1"/>
          <p:nvPr/>
        </p:nvSpPr>
        <p:spPr>
          <a:xfrm>
            <a:off x="259531" y="2757589"/>
            <a:ext cx="767807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same name we gave to oscillation modes in coupled springs.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90F361-4CF0-52BC-AC9A-60F3ADE1F2B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184" t="73243" r="2057" b="8854"/>
          <a:stretch>
            <a:fillRect/>
          </a:stretch>
        </p:blipFill>
        <p:spPr>
          <a:xfrm>
            <a:off x="-21265" y="4337158"/>
            <a:ext cx="9189156" cy="22432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7478B63-FC44-E024-BC5C-3AAA55A23AEA}"/>
              </a:ext>
            </a:extLst>
          </p:cNvPr>
          <p:cNvSpPr/>
          <p:nvPr/>
        </p:nvSpPr>
        <p:spPr>
          <a:xfrm>
            <a:off x="0" y="4337158"/>
            <a:ext cx="9144000" cy="1346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321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1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C748BFD-7A78-045E-1D08-91E495AD6E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778"/>
          <a:stretch>
            <a:fillRect/>
          </a:stretch>
        </p:blipFill>
        <p:spPr>
          <a:xfrm>
            <a:off x="457200" y="849725"/>
            <a:ext cx="6096000" cy="580907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50880C4-BFD5-A231-F4D4-FF370136ED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90000"/>
          <a:stretch>
            <a:fillRect/>
          </a:stretch>
        </p:blipFill>
        <p:spPr>
          <a:xfrm>
            <a:off x="457200" y="45391"/>
            <a:ext cx="6096000" cy="8043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411032D-3DD2-F3EF-5CC1-6504DE2F99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000" y="2685763"/>
            <a:ext cx="2590895" cy="3973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18351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1417C5-5614-180D-D7C9-B912B7629A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5">
                <a:extLst>
                  <a:ext uri="{FF2B5EF4-FFF2-40B4-BE49-F238E27FC236}">
                    <a16:creationId xmlns:a16="http://schemas.microsoft.com/office/drawing/2014/main" id="{1C4AFDBD-8F13-FB6B-6EA9-F5287AC79340}"/>
                  </a:ext>
                </a:extLst>
              </p:cNvPr>
              <p:cNvSpPr txBox="1"/>
              <p:nvPr/>
            </p:nvSpPr>
            <p:spPr bwMode="auto">
              <a:xfrm>
                <a:off x="232568" y="682571"/>
                <a:ext cx="2522614" cy="40011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𝑋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en-US" altLang="zh-TW" sz="20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/>
                        </a:rPr>
                        <m:t>𝑇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2" name="文字方塊 15">
                <a:extLst>
                  <a:ext uri="{FF2B5EF4-FFF2-40B4-BE49-F238E27FC236}">
                    <a16:creationId xmlns:a16="http://schemas.microsoft.com/office/drawing/2014/main" id="{1C4AFDBD-8F13-FB6B-6EA9-F5287AC7934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2568" y="682571"/>
                <a:ext cx="2522614" cy="400110"/>
              </a:xfrm>
              <a:prstGeom prst="rect">
                <a:avLst/>
              </a:prstGeom>
              <a:blipFill>
                <a:blip r:embed="rId2"/>
                <a:stretch>
                  <a:fillRect b="-1212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17">
                <a:extLst>
                  <a:ext uri="{FF2B5EF4-FFF2-40B4-BE49-F238E27FC236}">
                    <a16:creationId xmlns:a16="http://schemas.microsoft.com/office/drawing/2014/main" id="{19BE8B69-6295-94A3-017E-FB76434D3EFA}"/>
                  </a:ext>
                </a:extLst>
              </p:cNvPr>
              <p:cNvSpPr txBox="1"/>
              <p:nvPr/>
            </p:nvSpPr>
            <p:spPr bwMode="auto">
              <a:xfrm>
                <a:off x="3466054" y="933559"/>
                <a:ext cx="1815112" cy="70993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4" name="文字方塊 17">
                <a:extLst>
                  <a:ext uri="{FF2B5EF4-FFF2-40B4-BE49-F238E27FC236}">
                    <a16:creationId xmlns:a16="http://schemas.microsoft.com/office/drawing/2014/main" id="{19BE8B69-6295-94A3-017E-FB76434D3EF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466054" y="933559"/>
                <a:ext cx="1815112" cy="709938"/>
              </a:xfrm>
              <a:prstGeom prst="rect">
                <a:avLst/>
              </a:prstGeom>
              <a:blipFill>
                <a:blip r:embed="rId3"/>
                <a:stretch>
                  <a:fillRect b="-5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79958C1D-B14E-4ACD-5B62-89242AA6E5E4}"/>
              </a:ext>
            </a:extLst>
          </p:cNvPr>
          <p:cNvSpPr txBox="1"/>
          <p:nvPr/>
        </p:nvSpPr>
        <p:spPr bwMode="auto">
          <a:xfrm>
            <a:off x="216653" y="1134898"/>
            <a:ext cx="377757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Plug it into the wave equation:</a:t>
            </a:r>
            <a:endParaRPr lang="en-TW" sz="20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17">
                <a:extLst>
                  <a:ext uri="{FF2B5EF4-FFF2-40B4-BE49-F238E27FC236}">
                    <a16:creationId xmlns:a16="http://schemas.microsoft.com/office/drawing/2014/main" id="{3DE582B2-680C-FCC3-2526-4F3F64BFDB3F}"/>
                  </a:ext>
                </a:extLst>
              </p:cNvPr>
              <p:cNvSpPr txBox="1"/>
              <p:nvPr/>
            </p:nvSpPr>
            <p:spPr bwMode="auto">
              <a:xfrm>
                <a:off x="244241" y="1686231"/>
                <a:ext cx="2205832" cy="70993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𝑋</m:t>
                      </m:r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𝑇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6" name="文字方塊 17">
                <a:extLst>
                  <a:ext uri="{FF2B5EF4-FFF2-40B4-BE49-F238E27FC236}">
                    <a16:creationId xmlns:a16="http://schemas.microsoft.com/office/drawing/2014/main" id="{3DE582B2-680C-FCC3-2526-4F3F64BFDB3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44241" y="1686231"/>
                <a:ext cx="2205832" cy="709938"/>
              </a:xfrm>
              <a:prstGeom prst="rect">
                <a:avLst/>
              </a:prstGeom>
              <a:blipFill>
                <a:blip r:embed="rId4"/>
                <a:stretch>
                  <a:fillRect b="-5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17">
                <a:extLst>
                  <a:ext uri="{FF2B5EF4-FFF2-40B4-BE49-F238E27FC236}">
                    <a16:creationId xmlns:a16="http://schemas.microsoft.com/office/drawing/2014/main" id="{159313DE-3B6A-2F53-657D-8CA912F34748}"/>
                  </a:ext>
                </a:extLst>
              </p:cNvPr>
              <p:cNvSpPr txBox="1"/>
              <p:nvPr/>
            </p:nvSpPr>
            <p:spPr bwMode="auto">
              <a:xfrm>
                <a:off x="251928" y="3211733"/>
                <a:ext cx="2358232" cy="710003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</m:den>
                      </m:f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8" name="文字方塊 17">
                <a:extLst>
                  <a:ext uri="{FF2B5EF4-FFF2-40B4-BE49-F238E27FC236}">
                    <a16:creationId xmlns:a16="http://schemas.microsoft.com/office/drawing/2014/main" id="{159313DE-3B6A-2F53-657D-8CA912F3474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51928" y="3211733"/>
                <a:ext cx="2358232" cy="710003"/>
              </a:xfrm>
              <a:prstGeom prst="rect">
                <a:avLst/>
              </a:prstGeom>
              <a:blipFill>
                <a:blip r:embed="rId5"/>
                <a:stretch>
                  <a:fillRect b="-5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5CACB7D-D3B0-47CC-A083-8F374D5E2FE4}"/>
                  </a:ext>
                </a:extLst>
              </p:cNvPr>
              <p:cNvSpPr txBox="1"/>
              <p:nvPr/>
            </p:nvSpPr>
            <p:spPr bwMode="auto">
              <a:xfrm>
                <a:off x="235944" y="2805172"/>
                <a:ext cx="3898216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Divide both sides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p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sz="2000" i="1">
                        <a:latin typeface="Cambria Math" panose="02040503050406030204" pitchFamily="18" charset="0"/>
                      </a:rPr>
                      <m:t>𝑋</m:t>
                    </m:r>
                    <m:d>
                      <m:dPr>
                        <m:ctrlPr>
                          <a:rPr lang="en-US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  <m:r>
                      <a:rPr lang="en-US" sz="2000" i="1"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000" dirty="0"/>
                  <a:t>.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5CACB7D-D3B0-47CC-A083-8F374D5E2F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5944" y="2805172"/>
                <a:ext cx="3898216" cy="400110"/>
              </a:xfrm>
              <a:prstGeom prst="rect">
                <a:avLst/>
              </a:prstGeom>
              <a:blipFill>
                <a:blip r:embed="rId6"/>
                <a:stretch>
                  <a:fillRect l="-1623" t="-6061" b="-2424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589621C-8E03-2EA1-4E09-2A90D864F797}"/>
                  </a:ext>
                </a:extLst>
              </p:cNvPr>
              <p:cNvSpPr txBox="1"/>
              <p:nvPr/>
            </p:nvSpPr>
            <p:spPr bwMode="auto">
              <a:xfrm>
                <a:off x="293382" y="3961777"/>
                <a:ext cx="8770986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Now left-hand side is only 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 related while right-hand side only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 related. </a:t>
                </a:r>
                <a:endParaRPr lang="en-TW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589621C-8E03-2EA1-4E09-2A90D864F79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93382" y="3961777"/>
                <a:ext cx="8770986" cy="400110"/>
              </a:xfrm>
              <a:prstGeom prst="rect">
                <a:avLst/>
              </a:prstGeom>
              <a:blipFill>
                <a:blip r:embed="rId7"/>
                <a:stretch>
                  <a:fillRect l="-724" t="-9375" b="-25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596C05C-9C4C-59A1-EB50-2312E5D813DE}"/>
                  </a:ext>
                </a:extLst>
              </p:cNvPr>
              <p:cNvSpPr txBox="1"/>
              <p:nvPr/>
            </p:nvSpPr>
            <p:spPr bwMode="auto">
              <a:xfrm>
                <a:off x="289546" y="4715463"/>
                <a:ext cx="9006854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The only exception: the two formulae are both constants. Call it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𝜆</m:t>
                    </m:r>
                  </m:oMath>
                </a14:m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: separation constant.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596C05C-9C4C-59A1-EB50-2312E5D813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9546" y="4715463"/>
                <a:ext cx="9006854" cy="400110"/>
              </a:xfrm>
              <a:prstGeom prst="rect">
                <a:avLst/>
              </a:prstGeom>
              <a:blipFill>
                <a:blip r:embed="rId8"/>
                <a:stretch>
                  <a:fillRect l="-704" t="-9375" r="-704" b="-2812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7">
                <a:extLst>
                  <a:ext uri="{FF2B5EF4-FFF2-40B4-BE49-F238E27FC236}">
                    <a16:creationId xmlns:a16="http://schemas.microsoft.com/office/drawing/2014/main" id="{9933BE99-2A59-02FA-0C39-F6199CF7CC91}"/>
                  </a:ext>
                </a:extLst>
              </p:cNvPr>
              <p:cNvSpPr txBox="1"/>
              <p:nvPr/>
            </p:nvSpPr>
            <p:spPr bwMode="auto">
              <a:xfrm>
                <a:off x="251928" y="5190200"/>
                <a:ext cx="2774543" cy="710003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den>
                      </m:f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14" name="文字方塊 17">
                <a:extLst>
                  <a:ext uri="{FF2B5EF4-FFF2-40B4-BE49-F238E27FC236}">
                    <a16:creationId xmlns:a16="http://schemas.microsoft.com/office/drawing/2014/main" id="{9933BE99-2A59-02FA-0C39-F6199CF7CC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51928" y="5190200"/>
                <a:ext cx="2774543" cy="710003"/>
              </a:xfrm>
              <a:prstGeom prst="rect">
                <a:avLst/>
              </a:prstGeom>
              <a:blipFill>
                <a:blip r:embed="rId9"/>
                <a:stretch>
                  <a:fillRect b="-701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7BB617E-0A3A-2BF8-1AEF-85F5FCB6F17D}"/>
              </a:ext>
            </a:extLst>
          </p:cNvPr>
          <p:cNvCxnSpPr>
            <a:cxnSpLocks/>
          </p:cNvCxnSpPr>
          <p:nvPr/>
        </p:nvCxnSpPr>
        <p:spPr>
          <a:xfrm>
            <a:off x="2755182" y="903364"/>
            <a:ext cx="1098909" cy="30924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AF528E8-F6D3-9A24-5C8A-E9D340951F68}"/>
              </a:ext>
            </a:extLst>
          </p:cNvPr>
          <p:cNvCxnSpPr>
            <a:cxnSpLocks/>
            <a:stCxn id="2" idx="3"/>
          </p:cNvCxnSpPr>
          <p:nvPr/>
        </p:nvCxnSpPr>
        <p:spPr>
          <a:xfrm>
            <a:off x="2755182" y="882626"/>
            <a:ext cx="2197818" cy="27046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ight Arrow 8">
            <a:extLst>
              <a:ext uri="{FF2B5EF4-FFF2-40B4-BE49-F238E27FC236}">
                <a16:creationId xmlns:a16="http://schemas.microsoft.com/office/drawing/2014/main" id="{57F201B6-CD23-DBF3-26CC-9B8E764737D6}"/>
              </a:ext>
            </a:extLst>
          </p:cNvPr>
          <p:cNvSpPr/>
          <p:nvPr/>
        </p:nvSpPr>
        <p:spPr>
          <a:xfrm>
            <a:off x="3345447" y="5458503"/>
            <a:ext cx="329804" cy="228600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737D0C7-F815-C5C0-532C-E0CF257558DC}"/>
                  </a:ext>
                </a:extLst>
              </p:cNvPr>
              <p:cNvSpPr txBox="1"/>
              <p:nvPr/>
            </p:nvSpPr>
            <p:spPr bwMode="auto">
              <a:xfrm>
                <a:off x="3994227" y="5264000"/>
                <a:ext cx="1342162" cy="617605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/>
                        </a:rPr>
                        <m:t>𝑋</m:t>
                      </m:r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737D0C7-F815-C5C0-532C-E0CF257558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994227" y="5264000"/>
                <a:ext cx="1342162" cy="617605"/>
              </a:xfrm>
              <a:prstGeom prst="rect">
                <a:avLst/>
              </a:prstGeom>
              <a:blipFill>
                <a:blip r:embed="rId10"/>
                <a:stretch>
                  <a:fillRect l="-3738" r="-2804" b="-12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文字方塊 17">
                <a:extLst>
                  <a:ext uri="{FF2B5EF4-FFF2-40B4-BE49-F238E27FC236}">
                    <a16:creationId xmlns:a16="http://schemas.microsoft.com/office/drawing/2014/main" id="{6339D7DC-976C-8C50-2FFE-E8C53F05AC28}"/>
                  </a:ext>
                </a:extLst>
              </p:cNvPr>
              <p:cNvSpPr txBox="1"/>
              <p:nvPr/>
            </p:nvSpPr>
            <p:spPr bwMode="auto">
              <a:xfrm>
                <a:off x="5685266" y="5217866"/>
                <a:ext cx="1934734" cy="709874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𝑇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>
          <p:sp>
            <p:nvSpPr>
              <p:cNvPr id="20" name="文字方塊 17">
                <a:extLst>
                  <a:ext uri="{FF2B5EF4-FFF2-40B4-BE49-F238E27FC236}">
                    <a16:creationId xmlns:a16="http://schemas.microsoft.com/office/drawing/2014/main" id="{6339D7DC-976C-8C50-2FFE-E8C53F05AC2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685266" y="5217866"/>
                <a:ext cx="1934734" cy="709874"/>
              </a:xfrm>
              <a:prstGeom prst="rect">
                <a:avLst/>
              </a:prstGeom>
              <a:blipFill>
                <a:blip r:embed="rId11"/>
                <a:stretch>
                  <a:fillRect b="-5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F2766C05-B00A-4DD9-B728-E3ACF4E27CA2}"/>
              </a:ext>
            </a:extLst>
          </p:cNvPr>
          <p:cNvSpPr txBox="1"/>
          <p:nvPr/>
        </p:nvSpPr>
        <p:spPr>
          <a:xfrm>
            <a:off x="186507" y="228600"/>
            <a:ext cx="877098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separable solutions: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1CE42CA-1BDD-97A5-A58B-7E2C701B57DC}"/>
              </a:ext>
            </a:extLst>
          </p:cNvPr>
          <p:cNvSpPr txBox="1"/>
          <p:nvPr/>
        </p:nvSpPr>
        <p:spPr>
          <a:xfrm>
            <a:off x="236011" y="2415455"/>
            <a:ext cx="80521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Note that partial differentiation becomes ordinary differentiation.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17">
                <a:extLst>
                  <a:ext uri="{FF2B5EF4-FFF2-40B4-BE49-F238E27FC236}">
                    <a16:creationId xmlns:a16="http://schemas.microsoft.com/office/drawing/2014/main" id="{43171FEC-FD60-4A55-68CA-61C7092E6032}"/>
                  </a:ext>
                </a:extLst>
              </p:cNvPr>
              <p:cNvSpPr txBox="1"/>
              <p:nvPr/>
            </p:nvSpPr>
            <p:spPr bwMode="auto">
              <a:xfrm>
                <a:off x="2949184" y="1716491"/>
                <a:ext cx="2205832" cy="70993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𝑋</m:t>
                      </m:r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𝑇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22" name="文字方塊 17">
                <a:extLst>
                  <a:ext uri="{FF2B5EF4-FFF2-40B4-BE49-F238E27FC236}">
                    <a16:creationId xmlns:a16="http://schemas.microsoft.com/office/drawing/2014/main" id="{43171FEC-FD60-4A55-68CA-61C7092E603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949184" y="1716491"/>
                <a:ext cx="2205832" cy="709938"/>
              </a:xfrm>
              <a:prstGeom prst="rect">
                <a:avLst/>
              </a:prstGeom>
              <a:blipFill>
                <a:blip r:embed="rId13"/>
                <a:stretch>
                  <a:fillRect b="-5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Right Arrow 22">
            <a:extLst>
              <a:ext uri="{FF2B5EF4-FFF2-40B4-BE49-F238E27FC236}">
                <a16:creationId xmlns:a16="http://schemas.microsoft.com/office/drawing/2014/main" id="{3D9CD445-8B06-17FC-8CBD-8384AD7561EC}"/>
              </a:ext>
            </a:extLst>
          </p:cNvPr>
          <p:cNvSpPr/>
          <p:nvPr/>
        </p:nvSpPr>
        <p:spPr>
          <a:xfrm>
            <a:off x="2610160" y="2034455"/>
            <a:ext cx="164382" cy="228600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6246E349-BD8C-0B26-5275-93EE2BF3053E}"/>
                  </a:ext>
                </a:extLst>
              </p:cNvPr>
              <p:cNvSpPr txBox="1"/>
              <p:nvPr/>
            </p:nvSpPr>
            <p:spPr>
              <a:xfrm>
                <a:off x="303542" y="4338929"/>
                <a:ext cx="7716818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But </a:t>
                </a:r>
                <a14:m>
                  <m:oMath xmlns:m="http://schemas.openxmlformats.org/officeDocument/2006/math">
                    <m:r>
                      <a:rPr lang="en-US" sz="2000" i="1">
                        <a:latin typeface="Cambria Math" panose="02040503050406030204" pitchFamily="18" charset="0"/>
                        <a:cs typeface="Times New Roman" pitchFamily="18" charset="0"/>
                      </a:rPr>
                      <m:t>𝑥</m:t>
                    </m:r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,</m:t>
                    </m:r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 are independent variables. General equality is impossible.</a:t>
                </a:r>
                <a:endParaRPr lang="en-US" dirty="0"/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6246E349-BD8C-0B26-5275-93EE2BF3053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542" y="4338929"/>
                <a:ext cx="7716818" cy="400110"/>
              </a:xfrm>
              <a:prstGeom prst="rect">
                <a:avLst/>
              </a:prstGeom>
              <a:blipFill>
                <a:blip r:embed="rId14"/>
                <a:stretch>
                  <a:fillRect l="-987" t="-9375" b="-281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731ACC16-19FB-5845-0B7C-F3E913DE3737}"/>
                  </a:ext>
                </a:extLst>
              </p:cNvPr>
              <p:cNvSpPr txBox="1"/>
              <p:nvPr/>
            </p:nvSpPr>
            <p:spPr>
              <a:xfrm>
                <a:off x="289546" y="5975374"/>
                <a:ext cx="8052196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zh-TW" sz="2000" dirty="0">
                    <a:latin typeface="Times New Roman" panose="02020603050405020304" pitchFamily="18" charset="0"/>
                    <a:ea typeface="PMingLiU" panose="02020500000000000000" pitchFamily="18" charset="-120"/>
                    <a:cs typeface="Times New Roman" panose="02020603050405020304" pitchFamily="18" charset="0"/>
                  </a:rPr>
                  <a:t>We find </a:t>
                </a:r>
                <a:r>
                  <a:rPr lang="en-US" altLang="zh-TW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ea typeface="PMingLiU" panose="02020500000000000000" pitchFamily="18" charset="-120"/>
                    <a:cs typeface="Times New Roman" panose="02020603050405020304" pitchFamily="18" charset="0"/>
                  </a:rPr>
                  <a:t>separate</a:t>
                </a:r>
                <a:r>
                  <a:rPr lang="en-US" altLang="zh-TW" sz="2000" dirty="0">
                    <a:latin typeface="Times New Roman" panose="02020603050405020304" pitchFamily="18" charset="0"/>
                    <a:ea typeface="PMingLiU" panose="02020500000000000000" pitchFamily="18" charset="-120"/>
                    <a:cs typeface="Times New Roman" panose="02020603050405020304" pitchFamily="18" charset="0"/>
                  </a:rPr>
                  <a:t> equations for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time factor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  <a:ea typeface="Cambria Math"/>
                      </a:rPr>
                      <m:t>𝑇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and space factor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</a:rPr>
                      <m:t>𝑋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zh-TW" altLang="en-US" sz="2000" dirty="0">
                    <a:effectLst/>
                    <a:latin typeface="Aptos" panose="020B0004020202020204" pitchFamily="34" charset="0"/>
                    <a:ea typeface="PMingLiU" panose="02020500000000000000" pitchFamily="18" charset="-120"/>
                    <a:cs typeface="Times New Roman" panose="02020603050405020304" pitchFamily="18" charset="0"/>
                  </a:rPr>
                  <a:t>。</a:t>
                </a:r>
                <a:r>
                  <a:rPr lang="en-GB" sz="2000" dirty="0">
                    <a:effectLst/>
                  </a:rPr>
                  <a:t> </a:t>
                </a:r>
                <a:endParaRPr lang="en-US" sz="2000" dirty="0"/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731ACC16-19FB-5845-0B7C-F3E913DE37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546" y="5975374"/>
                <a:ext cx="8052196" cy="400110"/>
              </a:xfrm>
              <a:prstGeom prst="rect">
                <a:avLst/>
              </a:prstGeom>
              <a:blipFill>
                <a:blip r:embed="rId15"/>
                <a:stretch>
                  <a:fillRect l="-787"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Box 29">
            <a:extLst>
              <a:ext uri="{FF2B5EF4-FFF2-40B4-BE49-F238E27FC236}">
                <a16:creationId xmlns:a16="http://schemas.microsoft.com/office/drawing/2014/main" id="{2294A19B-BBCA-E6D7-B166-419EFDC431DE}"/>
              </a:ext>
            </a:extLst>
          </p:cNvPr>
          <p:cNvSpPr txBox="1"/>
          <p:nvPr/>
        </p:nvSpPr>
        <p:spPr>
          <a:xfrm>
            <a:off x="289545" y="6341296"/>
            <a:ext cx="866794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sz="2000" dirty="0"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Even better, equations are both </a:t>
            </a:r>
            <a:r>
              <a:rPr lang="en-US" altLang="zh-TW" sz="2000" dirty="0">
                <a:solidFill>
                  <a:srgbClr val="FF0000"/>
                </a:solidFill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ordinary differential equation </a:t>
            </a:r>
            <a:r>
              <a:rPr lang="en-US" altLang="zh-TW" sz="2000" dirty="0"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instead of partial DE.</a:t>
            </a:r>
            <a: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175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8" grpId="0" animBg="1"/>
      <p:bldP spid="10" grpId="0"/>
      <p:bldP spid="11" grpId="0"/>
      <p:bldP spid="13" grpId="0"/>
      <p:bldP spid="14" grpId="0" animBg="1"/>
      <p:bldP spid="9" grpId="0" animBg="1"/>
      <p:bldP spid="15" grpId="0" animBg="1"/>
      <p:bldP spid="20" grpId="0" animBg="1"/>
      <p:bldP spid="21" grpId="0"/>
      <p:bldP spid="22" grpId="0" animBg="1"/>
      <p:bldP spid="23" grpId="0" animBg="1"/>
      <p:bldP spid="25" grpId="0"/>
      <p:bldP spid="29" grpId="0"/>
      <p:bldP spid="30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B3EF92-A2E6-08A3-3D28-79E11717E1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2">
                <a:extLst>
                  <a:ext uri="{FF2B5EF4-FFF2-40B4-BE49-F238E27FC236}">
                    <a16:creationId xmlns:a16="http://schemas.microsoft.com/office/drawing/2014/main" id="{B800E186-E5A4-DD3F-45C0-C9D8517738DC}"/>
                  </a:ext>
                </a:extLst>
              </p:cNvPr>
              <p:cNvSpPr txBox="1"/>
              <p:nvPr/>
            </p:nvSpPr>
            <p:spPr bwMode="auto">
              <a:xfrm>
                <a:off x="506392" y="4028366"/>
                <a:ext cx="7152244" cy="412036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r>
                        <a:rPr lang="en-US" altLang="zh-TW" sz="20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</m:t>
                      </m:r>
                      <m:d>
                        <m:dPr>
                          <m:ctrlP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altLang="zh-TW" sz="2000" b="0" i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Re</m:t>
                      </m:r>
                      <m:r>
                        <a:rPr lang="en-US" altLang="zh-TW" sz="2000" b="0" i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sup>
                      </m:sSup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altLang="zh-TW" sz="20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US" altLang="zh-TW" sz="20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sz="20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US" sz="20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0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𝜔</m:t>
                              </m:r>
                              <m:r>
                                <a:rPr lang="en-US" altLang="zh-TW" sz="20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US" altLang="zh-TW" sz="20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US" altLang="zh-TW" sz="20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𝜙</m:t>
                              </m:r>
                            </m:e>
                          </m:d>
                        </m:e>
                      </m:func>
                      <m:r>
                        <a:rPr lang="en-US" altLang="zh-TW" sz="2000" b="0" i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𝑓</m:t>
                      </m:r>
                      <m:r>
                        <m:rPr>
                          <m:sty m:val="p"/>
                        </m:rPr>
                        <a:rPr lang="en-US" sz="200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cos</m:t>
                      </m:r>
                      <m:d>
                        <m:dPr>
                          <m:ctrlPr>
                            <a:rPr lang="en-US" sz="20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US" sz="20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𝜔</m:t>
                          </m:r>
                          <m: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sz="2000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US" sz="20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𝑔</m:t>
                      </m:r>
                      <m:r>
                        <m:rPr>
                          <m:sty m:val="p"/>
                        </m:rPr>
                        <a:rPr lang="en-US" sz="200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sin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𝜔</m:t>
                          </m:r>
                          <m: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zh-TW" altLang="en-US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5" name="文字方塊 12">
                <a:extLst>
                  <a:ext uri="{FF2B5EF4-FFF2-40B4-BE49-F238E27FC236}">
                    <a16:creationId xmlns:a16="http://schemas.microsoft.com/office/drawing/2014/main" id="{B800E186-E5A4-DD3F-45C0-C9D8517738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06392" y="4028366"/>
                <a:ext cx="7152244" cy="412036"/>
              </a:xfrm>
              <a:prstGeom prst="rect">
                <a:avLst/>
              </a:prstGeom>
              <a:blipFill>
                <a:blip r:embed="rId2"/>
                <a:stretch>
                  <a:fillRect b="-1818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24">
                <a:extLst>
                  <a:ext uri="{FF2B5EF4-FFF2-40B4-BE49-F238E27FC236}">
                    <a16:creationId xmlns:a16="http://schemas.microsoft.com/office/drawing/2014/main" id="{F079CEB1-41C6-EC14-64AA-00441B49EF6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57200" y="1295400"/>
                <a:ext cx="7679196" cy="4001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/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time factor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  <a:ea typeface="Cambria Math"/>
                      </a:rPr>
                      <m:t>𝑇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US" altLang="zh-TW" sz="2000" dirty="0">
                    <a:latin typeface="Times New Roman" pitchFamily="18" charset="0"/>
                    <a:cs typeface="Times New Roman" pitchFamily="18" charset="0"/>
                  </a:rPr>
                  <a:t> can be determined right away</a:t>
                </a:r>
                <a:endParaRPr lang="zh-TW" altLang="en-US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文字方塊 24">
                <a:extLst>
                  <a:ext uri="{FF2B5EF4-FFF2-40B4-BE49-F238E27FC236}">
                    <a16:creationId xmlns:a16="http://schemas.microsoft.com/office/drawing/2014/main" id="{F079CEB1-41C6-EC14-64AA-00441B49EF6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7200" y="1295400"/>
                <a:ext cx="7679196" cy="400110"/>
              </a:xfrm>
              <a:prstGeom prst="rect">
                <a:avLst/>
              </a:prstGeom>
              <a:blipFill>
                <a:blip r:embed="rId3"/>
                <a:stretch>
                  <a:fillRect l="-826" t="-9375" b="-2500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7">
                <a:extLst>
                  <a:ext uri="{FF2B5EF4-FFF2-40B4-BE49-F238E27FC236}">
                    <a16:creationId xmlns:a16="http://schemas.microsoft.com/office/drawing/2014/main" id="{629B6EFC-1C16-C026-0CC2-999909F8DE33}"/>
                  </a:ext>
                </a:extLst>
              </p:cNvPr>
              <p:cNvSpPr txBox="1"/>
              <p:nvPr/>
            </p:nvSpPr>
            <p:spPr bwMode="auto">
              <a:xfrm>
                <a:off x="482876" y="1736780"/>
                <a:ext cx="2657703" cy="709874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l-GR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𝑇</m:t>
                      </m:r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p>
                        <m:sSup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14" name="文字方塊 17">
                <a:extLst>
                  <a:ext uri="{FF2B5EF4-FFF2-40B4-BE49-F238E27FC236}">
                    <a16:creationId xmlns:a16="http://schemas.microsoft.com/office/drawing/2014/main" id="{629B6EFC-1C16-C026-0CC2-999909F8DE3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82876" y="1736780"/>
                <a:ext cx="2657703" cy="709874"/>
              </a:xfrm>
              <a:prstGeom prst="rect">
                <a:avLst/>
              </a:prstGeom>
              <a:blipFill>
                <a:blip r:embed="rId4"/>
                <a:stretch>
                  <a:fillRect b="-5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01D09F0-85FE-6BC7-E89F-FC0A8F28169B}"/>
                  </a:ext>
                </a:extLst>
              </p:cNvPr>
              <p:cNvSpPr txBox="1"/>
              <p:nvPr/>
            </p:nvSpPr>
            <p:spPr>
              <a:xfrm>
                <a:off x="471668" y="2502138"/>
                <a:ext cx="7023977" cy="4322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ea typeface="+mj-ea"/>
                    <a:cs typeface="Times New Roman" panose="020206030504050203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zh-TW" altLang="en-US" sz="20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+mj-ea"/>
                      </a:rPr>
                      <m:t>𝜆</m:t>
                    </m:r>
                    <m:r>
                      <a:rPr lang="en-US" altLang="zh-TW" sz="20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+mj-ea"/>
                      </a:rPr>
                      <m:t>&lt;0</m:t>
                    </m:r>
                  </m:oMath>
                </a14:m>
                <a:r>
                  <a:rPr lang="en-US" altLang="zh-TW" sz="2000" dirty="0">
                    <a:solidFill>
                      <a:srgbClr val="FF0000"/>
                    </a:solidFill>
                    <a:latin typeface="+mj-ea"/>
                    <a:ea typeface="+mj-ea"/>
                  </a:rPr>
                  <a:t>, </a:t>
                </a:r>
                <a14:m>
                  <m:oMath xmlns:m="http://schemas.openxmlformats.org/officeDocument/2006/math">
                    <m:r>
                      <a:rPr lang="en-US" altLang="zh-TW" sz="20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a SHM with angular frequency </a:t>
                </a:r>
                <a14:m>
                  <m:oMath xmlns:m="http://schemas.openxmlformats.org/officeDocument/2006/math">
                    <m:r>
                      <a:rPr lang="en-US" sz="20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𝜔</m:t>
                    </m:r>
                    <m:r>
                      <a:rPr lang="en-US" sz="2000" b="0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𝑣</m:t>
                    </m:r>
                    <m:rad>
                      <m:radPr>
                        <m:degHide m:val="on"/>
                        <m:ctrlPr>
                          <a:rPr lang="en-US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radPr>
                      <m:deg/>
                      <m:e>
                        <m:r>
                          <a:rPr lang="en-US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US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𝜆</m:t>
                        </m:r>
                      </m:e>
                    </m:rad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01D09F0-85FE-6BC7-E89F-FC0A8F2816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68" y="2502138"/>
                <a:ext cx="7023977" cy="432298"/>
              </a:xfrm>
              <a:prstGeom prst="rect">
                <a:avLst/>
              </a:prstGeom>
              <a:blipFill>
                <a:blip r:embed="rId5"/>
                <a:stretch>
                  <a:fillRect l="-721" b="-285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9E31F627-56C3-31C3-19F8-61C1ECC944B3}"/>
              </a:ext>
            </a:extLst>
          </p:cNvPr>
          <p:cNvSpPr txBox="1"/>
          <p:nvPr/>
        </p:nvSpPr>
        <p:spPr>
          <a:xfrm>
            <a:off x="446590" y="4873026"/>
            <a:ext cx="86337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Hence a separable solutions of wave equation is also an oscillation mode solution.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12">
                <a:extLst>
                  <a:ext uri="{FF2B5EF4-FFF2-40B4-BE49-F238E27FC236}">
                    <a16:creationId xmlns:a16="http://schemas.microsoft.com/office/drawing/2014/main" id="{B4FB9BCF-F5B3-8D2D-4FE8-7B25E7DBDF05}"/>
                  </a:ext>
                </a:extLst>
              </p:cNvPr>
              <p:cNvSpPr txBox="1"/>
              <p:nvPr/>
            </p:nvSpPr>
            <p:spPr bwMode="auto">
              <a:xfrm>
                <a:off x="506392" y="3150911"/>
                <a:ext cx="3140652" cy="412036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r>
                        <a:rPr lang="en-US" altLang="zh-TW" sz="20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</m:t>
                      </m:r>
                      <m:d>
                        <m:dPr>
                          <m:ctrlP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𝑐</m:t>
                      </m:r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sup>
                      </m:sSup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zh-TW" altLang="en-US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文字方塊 12">
                <a:extLst>
                  <a:ext uri="{FF2B5EF4-FFF2-40B4-BE49-F238E27FC236}">
                    <a16:creationId xmlns:a16="http://schemas.microsoft.com/office/drawing/2014/main" id="{B4FB9BCF-F5B3-8D2D-4FE8-7B25E7DBDF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06392" y="3150911"/>
                <a:ext cx="3140652" cy="41203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DDCAC6A1-F734-33F3-A792-D8069AE4949C}"/>
              </a:ext>
            </a:extLst>
          </p:cNvPr>
          <p:cNvSpPr txBox="1"/>
          <p:nvPr/>
        </p:nvSpPr>
        <p:spPr>
          <a:xfrm>
            <a:off x="471668" y="3584184"/>
            <a:ext cx="1605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</a:p>
        </p:txBody>
      </p:sp>
    </p:spTree>
    <p:extLst>
      <p:ext uri="{BB962C8B-B14F-4D97-AF65-F5344CB8AC3E}">
        <p14:creationId xmlns:p14="http://schemas.microsoft.com/office/powerpoint/2010/main" val="2732786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/>
      <p:bldP spid="2" grpId="0"/>
      <p:bldP spid="6" grpId="0" animBg="1"/>
      <p:bldP spid="7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86FC43-2C42-CA43-6940-4785074718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8F8CAD-ECF6-466F-D19D-2A71E8966318}"/>
              </a:ext>
            </a:extLst>
          </p:cNvPr>
          <p:cNvSpPr txBox="1"/>
          <p:nvPr/>
        </p:nvSpPr>
        <p:spPr>
          <a:xfrm>
            <a:off x="533400" y="4219545"/>
            <a:ext cx="83922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medium with finite size usually comes with Boundary Condition</a:t>
            </a:r>
            <a:r>
              <a:rPr lang="zh-TW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邊界條件</a:t>
            </a:r>
            <a:r>
              <a:rPr lang="en-US" altLang="zh-TW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4FD5BA91-66F3-0903-3A33-421721739241}"/>
                  </a:ext>
                </a:extLst>
              </p:cNvPr>
              <p:cNvSpPr txBox="1"/>
              <p:nvPr/>
            </p:nvSpPr>
            <p:spPr>
              <a:xfrm>
                <a:off x="3048000" y="4799147"/>
                <a:ext cx="2703974" cy="4001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  <m:r>
                            <a:rPr lang="en-US" altLang="zh-TW" sz="2000" b="0" i="1" smtClean="0">
                              <a:latin typeface="Cambria Math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  <m:r>
                            <a:rPr lang="en-US" altLang="zh-TW" sz="2000" i="1">
                              <a:latin typeface="Cambria Math"/>
                            </a:rPr>
                            <m:t>,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4FD5BA91-66F3-0903-3A33-42172173924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8000" y="4799147"/>
                <a:ext cx="2703974" cy="400110"/>
              </a:xfrm>
              <a:prstGeom prst="rect">
                <a:avLst/>
              </a:prstGeom>
              <a:blipFill>
                <a:blip r:embed="rId2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14" descr="C:\Users\Chia-Hung Chang\Downloads\Data\Knight\Media\Chapter21\Images\21_03Figure-P.jpg">
            <a:extLst>
              <a:ext uri="{FF2B5EF4-FFF2-40B4-BE49-F238E27FC236}">
                <a16:creationId xmlns:a16="http://schemas.microsoft.com/office/drawing/2014/main" id="{DF55392E-B6E0-7D15-44AF-35AFB1AC95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23"/>
          <a:stretch>
            <a:fillRect/>
          </a:stretch>
        </p:blipFill>
        <p:spPr bwMode="auto">
          <a:xfrm>
            <a:off x="2286000" y="2820853"/>
            <a:ext cx="3964652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8E08E10-838C-3D55-949F-6A46500B1D47}"/>
              </a:ext>
            </a:extLst>
          </p:cNvPr>
          <p:cNvSpPr txBox="1"/>
          <p:nvPr/>
        </p:nvSpPr>
        <p:spPr>
          <a:xfrm>
            <a:off x="2768600" y="5336197"/>
            <a:ext cx="3632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Fixed End Boundary Condition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7">
                <a:extLst>
                  <a:ext uri="{FF2B5EF4-FFF2-40B4-BE49-F238E27FC236}">
                    <a16:creationId xmlns:a16="http://schemas.microsoft.com/office/drawing/2014/main" id="{45FAA52D-0248-5747-4163-3AFF30E8070A}"/>
                  </a:ext>
                </a:extLst>
              </p:cNvPr>
              <p:cNvSpPr txBox="1"/>
              <p:nvPr/>
            </p:nvSpPr>
            <p:spPr bwMode="auto">
              <a:xfrm>
                <a:off x="5011661" y="966779"/>
                <a:ext cx="1480626" cy="70993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𝑋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2" name="文字方塊 17">
                <a:extLst>
                  <a:ext uri="{FF2B5EF4-FFF2-40B4-BE49-F238E27FC236}">
                    <a16:creationId xmlns:a16="http://schemas.microsoft.com/office/drawing/2014/main" id="{45FAA52D-0248-5747-4163-3AFF30E807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011661" y="966779"/>
                <a:ext cx="1480626" cy="709938"/>
              </a:xfrm>
              <a:prstGeom prst="rect">
                <a:avLst/>
              </a:prstGeom>
              <a:blipFill>
                <a:blip r:embed="rId4"/>
                <a:stretch>
                  <a:fillRect b="-714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E649976-DC4D-AC04-486F-3EA3C611F502}"/>
                  </a:ext>
                </a:extLst>
              </p:cNvPr>
              <p:cNvSpPr txBox="1"/>
              <p:nvPr/>
            </p:nvSpPr>
            <p:spPr>
              <a:xfrm>
                <a:off x="609600" y="1121693"/>
                <a:ext cx="8414826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000" i="1">
                        <a:effectLst/>
                        <a:latin typeface="Cambria Math" panose="020405030504060302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rPr>
                      <m:t>𝑋</m:t>
                    </m:r>
                    <m:d>
                      <m:dPr>
                        <m:ctrlPr>
                          <a:rPr lang="en-US" sz="2000" i="1">
                            <a:effectLst/>
                            <a:latin typeface="Cambria Math" panose="02040503050406030204" pitchFamily="18" charset="0"/>
                            <a:ea typeface="PMingLiU" panose="02020500000000000000" pitchFamily="18" charset="-12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US" sz="2000" i="1">
                            <a:effectLst/>
                            <a:latin typeface="Cambria Math" panose="02040503050406030204" pitchFamily="18" charset="0"/>
                            <a:ea typeface="PMingLiU" panose="02020500000000000000" pitchFamily="18" charset="-12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altLang="zh-TW" sz="2000" dirty="0">
                    <a:effectLst/>
                    <a:latin typeface="Times New Roman" panose="02020603050405020304" pitchFamily="18" charset="0"/>
                    <a:ea typeface="PMingLiU" panose="02020500000000000000" pitchFamily="18" charset="-120"/>
                    <a:cs typeface="Times New Roman" panose="02020603050405020304" pitchFamily="18" charset="0"/>
                  </a:rPr>
                  <a:t> satisfies a standard 2</a:t>
                </a:r>
                <a:r>
                  <a:rPr lang="en-US" altLang="zh-TW" sz="2000" baseline="30000" dirty="0">
                    <a:effectLst/>
                    <a:latin typeface="Times New Roman" panose="02020603050405020304" pitchFamily="18" charset="0"/>
                    <a:ea typeface="PMingLiU" panose="02020500000000000000" pitchFamily="18" charset="-120"/>
                    <a:cs typeface="Times New Roman" panose="02020603050405020304" pitchFamily="18" charset="0"/>
                  </a:rPr>
                  <a:t>nd</a:t>
                </a:r>
                <a:r>
                  <a:rPr lang="en-US" altLang="zh-TW" sz="2000" dirty="0">
                    <a:effectLst/>
                    <a:latin typeface="Times New Roman" panose="02020603050405020304" pitchFamily="18" charset="0"/>
                    <a:ea typeface="PMingLiU" panose="02020500000000000000" pitchFamily="18" charset="-120"/>
                    <a:cs typeface="Times New Roman" panose="02020603050405020304" pitchFamily="18" charset="0"/>
                  </a:rPr>
                  <a:t> order ODE. </a:t>
                </a:r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E649976-DC4D-AC04-486F-3EA3C611F5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" y="1121693"/>
                <a:ext cx="8414826" cy="400110"/>
              </a:xfrm>
              <a:prstGeom prst="rect">
                <a:avLst/>
              </a:prstGeom>
              <a:blipFill>
                <a:blip r:embed="rId5"/>
                <a:stretch>
                  <a:fillRect t="-909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17429294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7">
                <a:extLst>
                  <a:ext uri="{FF2B5EF4-FFF2-40B4-BE49-F238E27FC236}">
                    <a16:creationId xmlns:a16="http://schemas.microsoft.com/office/drawing/2014/main" id="{2D8BC878-7809-4B0E-8B6B-2A7655C38A58}"/>
                  </a:ext>
                </a:extLst>
              </p:cNvPr>
              <p:cNvSpPr txBox="1"/>
              <p:nvPr/>
            </p:nvSpPr>
            <p:spPr bwMode="auto">
              <a:xfrm>
                <a:off x="439233" y="554003"/>
                <a:ext cx="1480626" cy="70993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𝑋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2" name="文字方塊 17">
                <a:extLst>
                  <a:ext uri="{FF2B5EF4-FFF2-40B4-BE49-F238E27FC236}">
                    <a16:creationId xmlns:a16="http://schemas.microsoft.com/office/drawing/2014/main" id="{2D8BC878-7809-4B0E-8B6B-2A7655C38A5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39233" y="554003"/>
                <a:ext cx="1480626" cy="709938"/>
              </a:xfrm>
              <a:prstGeom prst="rect">
                <a:avLst/>
              </a:prstGeom>
              <a:blipFill>
                <a:blip r:embed="rId2"/>
                <a:stretch>
                  <a:fillRect b="-5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矩形 13">
                <a:extLst>
                  <a:ext uri="{FF2B5EF4-FFF2-40B4-BE49-F238E27FC236}">
                    <a16:creationId xmlns:a16="http://schemas.microsoft.com/office/drawing/2014/main" id="{B6383511-EB1A-D61E-3BB4-B2175753635E}"/>
                  </a:ext>
                </a:extLst>
              </p:cNvPr>
              <p:cNvSpPr/>
              <p:nvPr/>
            </p:nvSpPr>
            <p:spPr>
              <a:xfrm>
                <a:off x="3518332" y="2377841"/>
                <a:ext cx="1977144" cy="400110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𝑋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altLang="zh-TW" sz="2000" i="1">
                          <a:latin typeface="Cambria Math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𝐴</m:t>
                      </m:r>
                      <m:func>
                        <m:funcPr>
                          <m:ctrlPr>
                            <a:rPr lang="en-US" altLang="zh-TW" sz="200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sz="200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en-US" altLang="zh-TW" sz="2000" i="1">
                              <a:latin typeface="Cambria Math"/>
                            </a:rPr>
                            <m:t>𝑘𝑥</m:t>
                          </m:r>
                        </m:e>
                      </m:func>
                    </m:oMath>
                  </m:oMathPara>
                </a14:m>
                <a:endParaRPr lang="zh-CN" altLang="en-US" sz="2000" dirty="0"/>
              </a:p>
            </p:txBody>
          </p:sp>
        </mc:Choice>
        <mc:Fallback xmlns="">
          <p:sp>
            <p:nvSpPr>
              <p:cNvPr id="17" name="矩形 13">
                <a:extLst>
                  <a:ext uri="{FF2B5EF4-FFF2-40B4-BE49-F238E27FC236}">
                    <a16:creationId xmlns:a16="http://schemas.microsoft.com/office/drawing/2014/main" id="{B6383511-EB1A-D61E-3BB4-B2175753635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8332" y="2377841"/>
                <a:ext cx="1977144" cy="40011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矩形 14">
                <a:extLst>
                  <a:ext uri="{FF2B5EF4-FFF2-40B4-BE49-F238E27FC236}">
                    <a16:creationId xmlns:a16="http://schemas.microsoft.com/office/drawing/2014/main" id="{004128FC-60BD-55AD-A9CE-429812731720}"/>
                  </a:ext>
                </a:extLst>
              </p:cNvPr>
              <p:cNvSpPr/>
              <p:nvPr/>
            </p:nvSpPr>
            <p:spPr>
              <a:xfrm>
                <a:off x="2124717" y="2385256"/>
                <a:ext cx="1259640" cy="400110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𝑋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8" name="矩形 14">
                <a:extLst>
                  <a:ext uri="{FF2B5EF4-FFF2-40B4-BE49-F238E27FC236}">
                    <a16:creationId xmlns:a16="http://schemas.microsoft.com/office/drawing/2014/main" id="{004128FC-60BD-55AD-A9CE-42981273172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4717" y="2385256"/>
                <a:ext cx="1259640" cy="40011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文字方塊 12">
                <a:extLst>
                  <a:ext uri="{FF2B5EF4-FFF2-40B4-BE49-F238E27FC236}">
                    <a16:creationId xmlns:a16="http://schemas.microsoft.com/office/drawing/2014/main" id="{23E3A477-8EC7-FC20-7E84-F4DB353C13B4}"/>
                  </a:ext>
                </a:extLst>
              </p:cNvPr>
              <p:cNvSpPr txBox="1"/>
              <p:nvPr/>
            </p:nvSpPr>
            <p:spPr bwMode="auto">
              <a:xfrm>
                <a:off x="364787" y="3823484"/>
                <a:ext cx="2263532" cy="400110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𝑋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</m:t>
                          </m:r>
                        </m:e>
                      </m:d>
                      <m:r>
                        <a:rPr lang="en-US" altLang="zh-TW" sz="2000" i="1">
                          <a:latin typeface="Cambria Math"/>
                          <a:ea typeface="Cambria Math" panose="02040503050406030204" pitchFamily="18" charset="0"/>
                        </a:rPr>
                        <m:t>~</m:t>
                      </m:r>
                      <m:r>
                        <m:rPr>
                          <m:sty m:val="p"/>
                        </m:rPr>
                        <a:rPr lang="en-US" sz="2000">
                          <a:latin typeface="Cambria Math" panose="02040503050406030204" pitchFamily="18" charset="0"/>
                        </a:rPr>
                        <m:t>sin</m:t>
                      </m:r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𝑘𝐿</m:t>
                          </m:r>
                        </m:e>
                      </m:d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20" name="文字方塊 12">
                <a:extLst>
                  <a:ext uri="{FF2B5EF4-FFF2-40B4-BE49-F238E27FC236}">
                    <a16:creationId xmlns:a16="http://schemas.microsoft.com/office/drawing/2014/main" id="{23E3A477-8EC7-FC20-7E84-F4DB353C13B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4787" y="3823484"/>
                <a:ext cx="2263532" cy="40011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文字方塊 15">
                <a:extLst>
                  <a:ext uri="{FF2B5EF4-FFF2-40B4-BE49-F238E27FC236}">
                    <a16:creationId xmlns:a16="http://schemas.microsoft.com/office/drawing/2014/main" id="{5FA3C185-8ED2-B12B-7648-CD43D979B0CF}"/>
                  </a:ext>
                </a:extLst>
              </p:cNvPr>
              <p:cNvSpPr txBox="1"/>
              <p:nvPr/>
            </p:nvSpPr>
            <p:spPr bwMode="auto">
              <a:xfrm>
                <a:off x="376018" y="5310260"/>
                <a:ext cx="4511620" cy="617413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𝐴</m:t>
                      </m:r>
                      <m:r>
                        <a:rPr lang="en-US" altLang="zh-TW" sz="20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2000">
                          <a:latin typeface="Cambria Math" panose="02040503050406030204" pitchFamily="18" charset="0"/>
                        </a:rPr>
                        <m:t>sin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en-US" altLang="zh-TW" sz="2000" i="1">
                                  <a:latin typeface="Cambria Math"/>
                                </a:rPr>
                                <m:t>𝑛</m:t>
                              </m:r>
                              <m:r>
                                <a:rPr lang="zh-TW" altLang="en-US" sz="2000" i="1">
                                  <a:latin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US" altLang="zh-TW" sz="2000" i="1">
                                  <a:latin typeface="Cambria Math"/>
                                </a:rPr>
                                <m:t>𝐿</m:t>
                              </m:r>
                            </m:den>
                          </m:f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     </m:t>
                      </m:r>
                      <m:r>
                        <a:rPr lang="en-US" sz="2000" i="1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US" sz="2000" i="1">
                          <a:latin typeface="Cambria Math" panose="02040503050406030204" pitchFamily="18" charset="0"/>
                        </a:rPr>
                        <m:t>=1,2,⋯∞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21" name="文字方塊 15">
                <a:extLst>
                  <a:ext uri="{FF2B5EF4-FFF2-40B4-BE49-F238E27FC236}">
                    <a16:creationId xmlns:a16="http://schemas.microsoft.com/office/drawing/2014/main" id="{5FA3C185-8ED2-B12B-7648-CD43D979B0C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6018" y="5310260"/>
                <a:ext cx="4511620" cy="617413"/>
              </a:xfrm>
              <a:prstGeom prst="rect">
                <a:avLst/>
              </a:prstGeom>
              <a:blipFill>
                <a:blip r:embed="rId6"/>
                <a:stretch>
                  <a:fillRect b="-81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矩形 17">
                <a:extLst>
                  <a:ext uri="{FF2B5EF4-FFF2-40B4-BE49-F238E27FC236}">
                    <a16:creationId xmlns:a16="http://schemas.microsoft.com/office/drawing/2014/main" id="{086BA80E-E424-596F-E57A-D68F0DEBF319}"/>
                  </a:ext>
                </a:extLst>
              </p:cNvPr>
              <p:cNvSpPr/>
              <p:nvPr/>
            </p:nvSpPr>
            <p:spPr>
              <a:xfrm>
                <a:off x="2965803" y="3700849"/>
                <a:ext cx="2158476" cy="61741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/>
                            </a:rPr>
                            <m:t>𝑛</m:t>
                          </m:r>
                          <m:r>
                            <a:rPr lang="zh-TW" altLang="en-US" sz="2000" i="1">
                              <a:latin typeface="Cambria Math"/>
                            </a:rPr>
                            <m:t>𝜋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/>
                            </a:rPr>
                            <m:t>𝐿</m:t>
                          </m:r>
                        </m:den>
                      </m:f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𝜆</m:t>
                              </m:r>
                            </m:e>
                            <m:sub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𝑛</m:t>
                              </m:r>
                            </m:sub>
                          </m:sSub>
                        </m:e>
                      </m:rad>
                    </m:oMath>
                  </m:oMathPara>
                </a14:m>
                <a:endParaRPr lang="zh-CN" altLang="en-US" sz="2000" dirty="0"/>
              </a:p>
            </p:txBody>
          </p:sp>
        </mc:Choice>
        <mc:Fallback xmlns="">
          <p:sp>
            <p:nvSpPr>
              <p:cNvPr id="23" name="矩形 17">
                <a:extLst>
                  <a:ext uri="{FF2B5EF4-FFF2-40B4-BE49-F238E27FC236}">
                    <a16:creationId xmlns:a16="http://schemas.microsoft.com/office/drawing/2014/main" id="{086BA80E-E424-596F-E57A-D68F0DEBF31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5803" y="3700849"/>
                <a:ext cx="2158476" cy="617413"/>
              </a:xfrm>
              <a:prstGeom prst="rect">
                <a:avLst/>
              </a:prstGeom>
              <a:blipFill>
                <a:blip r:embed="rId7"/>
                <a:stretch>
                  <a:fillRect b="-81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4" name="Picture 13" descr="C:\Users\Chia-Hung Chang\Downloads\Data\Knight\Media\Chapter21\Images\21_11Figure-F.jpg">
            <a:extLst>
              <a:ext uri="{FF2B5EF4-FFF2-40B4-BE49-F238E27FC236}">
                <a16:creationId xmlns:a16="http://schemas.microsoft.com/office/drawing/2014/main" id="{55FE7405-C554-B413-0696-D5C9CA70F1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44" t="-1" b="2876"/>
          <a:stretch>
            <a:fillRect/>
          </a:stretch>
        </p:blipFill>
        <p:spPr bwMode="auto">
          <a:xfrm>
            <a:off x="7421167" y="2489833"/>
            <a:ext cx="1530553" cy="2964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4990FA1F-86A5-12F9-B0C6-CA09FCA4C0A2}"/>
                  </a:ext>
                </a:extLst>
              </p:cNvPr>
              <p:cNvSpPr txBox="1"/>
              <p:nvPr/>
            </p:nvSpPr>
            <p:spPr>
              <a:xfrm>
                <a:off x="7707035" y="913589"/>
                <a:ext cx="1045735" cy="35035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>
                      <m:r>
                        <a:rPr lang="en-US" sz="2000" b="0" i="1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𝑘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≡</m:t>
                      </m:r>
                      <m:rad>
                        <m:radPr>
                          <m:degHide m:val="on"/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−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𝜆</m:t>
                          </m:r>
                        </m:e>
                      </m:ra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4990FA1F-86A5-12F9-B0C6-CA09FCA4C0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7035" y="913589"/>
                <a:ext cx="1045735" cy="350352"/>
              </a:xfrm>
              <a:prstGeom prst="rect">
                <a:avLst/>
              </a:prstGeom>
              <a:blipFill>
                <a:blip r:embed="rId9"/>
                <a:stretch>
                  <a:fillRect l="-4762" r="-4762" b="-1071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1488BC2F-7C71-F500-E5E9-F00ADD4F8237}"/>
                  </a:ext>
                </a:extLst>
              </p:cNvPr>
              <p:cNvSpPr txBox="1"/>
              <p:nvPr/>
            </p:nvSpPr>
            <p:spPr>
              <a:xfrm>
                <a:off x="391124" y="2862193"/>
                <a:ext cx="6447179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other boundary condition will restrict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/>
                      </a:rPr>
                      <m:t>𝑘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we can choose:</a:t>
                </a:r>
                <a:endParaRPr lang="en-US" sz="2000" dirty="0"/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1488BC2F-7C71-F500-E5E9-F00ADD4F82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124" y="2862193"/>
                <a:ext cx="6447179" cy="400110"/>
              </a:xfrm>
              <a:prstGeom prst="rect">
                <a:avLst/>
              </a:prstGeom>
              <a:blipFill>
                <a:blip r:embed="rId10"/>
                <a:stretch>
                  <a:fillRect l="-982" t="-9375" b="-281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08AA2EA-56E0-ED96-9325-53E49AE2BDD6}"/>
                  </a:ext>
                </a:extLst>
              </p:cNvPr>
              <p:cNvSpPr txBox="1"/>
              <p:nvPr/>
            </p:nvSpPr>
            <p:spPr>
              <a:xfrm>
                <a:off x="364787" y="1329286"/>
                <a:ext cx="1219200" cy="5068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spcAft>
                    <a:spcPts val="800"/>
                  </a:spcAft>
                  <a:buNone/>
                </a:pPr>
                <a:r>
                  <a:rPr lang="en-US" sz="2000" dirty="0"/>
                  <a:t> 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If</a:t>
                </a:r>
                <a:r>
                  <a:rPr lang="en-US" sz="2000" dirty="0"/>
                  <a:t> </a:t>
                </a:r>
                <a14:m>
                  <m:oMath xmlns:m="http://schemas.openxmlformats.org/officeDocument/2006/math">
                    <m:r>
                      <a:rPr lang="en-US" sz="2000" i="1">
                        <a:latin typeface="Cambria Math" panose="02040503050406030204" pitchFamily="18" charset="0"/>
                      </a:rPr>
                      <m:t>𝜆</m:t>
                    </m:r>
                    <m:r>
                      <a:rPr lang="en-US" sz="2000">
                        <a:latin typeface="Cambria Math" panose="02040503050406030204" pitchFamily="18" charset="0"/>
                      </a:rPr>
                      <m:t>&lt;0</m:t>
                    </m:r>
                    <m:r>
                      <a:rPr lang="en-US" sz="20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000" kern="100" dirty="0">
                  <a:effectLst/>
                  <a:latin typeface="Aptos" panose="020B0004020202020204" pitchFamily="34" charset="0"/>
                  <a:ea typeface="PMingLiU" panose="02020500000000000000" pitchFamily="18" charset="-12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08AA2EA-56E0-ED96-9325-53E49AE2BDD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787" y="1329286"/>
                <a:ext cx="1219200" cy="506805"/>
              </a:xfrm>
              <a:prstGeom prst="rect">
                <a:avLst/>
              </a:prstGeom>
              <a:blipFill>
                <a:blip r:embed="rId11"/>
                <a:stretch>
                  <a:fillRect b="-1951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0764EE8-0B12-7185-CE94-5DB7A22752C6}"/>
                  </a:ext>
                </a:extLst>
              </p:cNvPr>
              <p:cNvSpPr txBox="1"/>
              <p:nvPr/>
            </p:nvSpPr>
            <p:spPr>
              <a:xfrm>
                <a:off x="1513012" y="1371600"/>
                <a:ext cx="7565891" cy="46679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i="1" smtClean="0">
                          <a:latin typeface="Cambria Math" panose="02040503050406030204" pitchFamily="18" charset="0"/>
                        </a:rPr>
                        <m:t>𝑋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sz="2000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altLang="zh-TW" sz="2000">
                          <a:latin typeface="Cambria Math" panose="02040503050406030204" pitchFamily="18" charset="0"/>
                        </a:rPr>
                        <m:t>Re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𝑖</m:t>
                              </m:r>
                              <m:sSup>
                                <m:sSupPr>
                                  <m:ctrlPr>
                                    <a:rPr lang="en-US" sz="200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𝜙</m:t>
                                  </m:r>
                                </m:e>
                                <m:sup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′</m:t>
                                  </m:r>
                                </m:sup>
                              </m:sSup>
                            </m:sup>
                          </m:sSup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±</m:t>
                              </m:r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𝑖</m:t>
                              </m:r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𝑘𝑥</m:t>
                              </m:r>
                            </m:sup>
                          </m:sSup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US" altLang="zh-TW" sz="200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𝑘𝑥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𝜙</m:t>
                              </m:r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′</m:t>
                              </m:r>
                            </m:e>
                          </m:d>
                        </m:e>
                      </m:func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𝐴</m:t>
                      </m:r>
                      <m:func>
                        <m:funcPr>
                          <m:ctrlPr>
                            <a:rPr lang="en-US" sz="200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func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𝐵</m:t>
                      </m:r>
                      <m:func>
                        <m:funcPr>
                          <m:ctrlPr>
                            <a:rPr lang="en-US" sz="200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en-US" sz="2000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0764EE8-0B12-7185-CE94-5DB7A22752C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3012" y="1371600"/>
                <a:ext cx="7565891" cy="466794"/>
              </a:xfrm>
              <a:prstGeom prst="rect">
                <a:avLst/>
              </a:prstGeom>
              <a:blipFill>
                <a:blip r:embed="rId12"/>
                <a:stretch>
                  <a:fillRect b="-810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0E22DEA6-66DF-FBB9-A3C1-6638030816A6}"/>
                  </a:ext>
                </a:extLst>
              </p:cNvPr>
              <p:cNvSpPr txBox="1"/>
              <p:nvPr/>
            </p:nvSpPr>
            <p:spPr>
              <a:xfrm>
                <a:off x="391124" y="1875581"/>
                <a:ext cx="8687780" cy="4056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Choosing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𝐵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equal to zero, </a:t>
                </a:r>
                <a14:m>
                  <m:oMath xmlns:m="http://schemas.openxmlformats.org/officeDocument/2006/math">
                    <m:r>
                      <a:rPr lang="en-US" sz="2000" i="1">
                        <a:latin typeface="Cambria Math" panose="02040503050406030204" pitchFamily="18" charset="0"/>
                      </a:rPr>
                      <m:t>𝑋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automatically satisfy one of boundary conditions: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0E22DEA6-66DF-FBB9-A3C1-6638030816A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124" y="1875581"/>
                <a:ext cx="8687780" cy="405624"/>
              </a:xfrm>
              <a:prstGeom prst="rect">
                <a:avLst/>
              </a:prstGeom>
              <a:blipFill>
                <a:blip r:embed="rId13"/>
                <a:stretch>
                  <a:fillRect l="-730" t="-909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F760229-059D-12CE-89EC-5FA2A8D0F820}"/>
                  </a:ext>
                </a:extLst>
              </p:cNvPr>
              <p:cNvSpPr txBox="1"/>
              <p:nvPr/>
            </p:nvSpPr>
            <p:spPr>
              <a:xfrm>
                <a:off x="299051" y="4279567"/>
                <a:ext cx="8294476" cy="5707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These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𝜆</m:t>
                        </m:r>
                      </m:e>
                      <m:sub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sub>
                    </m:sSub>
                    <m:r>
                      <a:rPr lang="en-US" sz="20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=−</m:t>
                    </m:r>
                    <m:f>
                      <m:fPr>
                        <m:ctrlPr>
                          <a:rPr lang="en-US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US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𝑛</m:t>
                            </m:r>
                          </m:e>
                          <m:sup>
                            <m:r>
                              <a:rPr lang="en-US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en-US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US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𝜋</m:t>
                            </m:r>
                          </m:e>
                          <m:sup>
                            <m:r>
                              <a:rPr lang="en-US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en-US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US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e>
                          <m:sup>
                            <m:r>
                              <a:rPr lang="en-US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that allow a solution for </a:t>
                </a:r>
                <a14:m>
                  <m:oMath xmlns:m="http://schemas.openxmlformats.org/officeDocument/2006/math">
                    <m:r>
                      <a:rPr lang="en-US" sz="20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𝑋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are called eigenvalues.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F760229-059D-12CE-89EC-5FA2A8D0F82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51" y="4279567"/>
                <a:ext cx="8294476" cy="570797"/>
              </a:xfrm>
              <a:prstGeom prst="rect">
                <a:avLst/>
              </a:prstGeom>
              <a:blipFill>
                <a:blip r:embed="rId14"/>
                <a:stretch>
                  <a:fillRect l="-765" b="-42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D14DCB8A-358B-795E-5E87-BDFFC4477BD6}"/>
                  </a:ext>
                </a:extLst>
              </p:cNvPr>
              <p:cNvSpPr txBox="1"/>
              <p:nvPr/>
            </p:nvSpPr>
            <p:spPr>
              <a:xfrm>
                <a:off x="289119" y="4829198"/>
                <a:ext cx="6041100" cy="4135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The </a:t>
                </a:r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solutions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d>
                      <m:d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for </a:t>
                </a:r>
                <a14:m>
                  <m:oMath xmlns:m="http://schemas.openxmlformats.org/officeDocument/2006/math">
                    <m:r>
                      <a:rPr lang="en-US" sz="20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𝑋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are called eigenfunctions.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D14DCB8A-358B-795E-5E87-BDFFC4477BD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119" y="4829198"/>
                <a:ext cx="6041100" cy="413511"/>
              </a:xfrm>
              <a:prstGeom prst="rect">
                <a:avLst/>
              </a:prstGeom>
              <a:blipFill>
                <a:blip r:embed="rId15"/>
                <a:stretch>
                  <a:fillRect l="-1048" t="-909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BD77A66-1695-9C83-7B90-8E4550BBDDAC}"/>
                  </a:ext>
                </a:extLst>
              </p:cNvPr>
              <p:cNvSpPr txBox="1"/>
              <p:nvPr/>
            </p:nvSpPr>
            <p:spPr>
              <a:xfrm>
                <a:off x="309439" y="6045124"/>
                <a:ext cx="884980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These names remind us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are analogs of eigenvectors of matrix in coupled springs.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BD77A66-1695-9C83-7B90-8E4550BBDDA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439" y="6045124"/>
                <a:ext cx="8849801" cy="400110"/>
              </a:xfrm>
              <a:prstGeom prst="rect">
                <a:avLst/>
              </a:prstGeom>
              <a:blipFill>
                <a:blip r:embed="rId16"/>
                <a:stretch>
                  <a:fillRect l="-716" t="-9375" b="-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矩形 17">
                <a:extLst>
                  <a:ext uri="{FF2B5EF4-FFF2-40B4-BE49-F238E27FC236}">
                    <a16:creationId xmlns:a16="http://schemas.microsoft.com/office/drawing/2014/main" id="{84952AB2-6107-99CE-FAD3-46E32AE047B9}"/>
                  </a:ext>
                </a:extLst>
              </p:cNvPr>
              <p:cNvSpPr/>
              <p:nvPr/>
            </p:nvSpPr>
            <p:spPr>
              <a:xfrm>
                <a:off x="5201822" y="3685487"/>
                <a:ext cx="2158219" cy="67056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m:rPr>
                          <m:sty m:val="p"/>
                        </m:rPr>
                        <a:rPr lang="en-US" altLang="zh-TW" sz="2000" b="0" i="0" smtClean="0">
                          <a:latin typeface="Cambria Math" panose="02040503050406030204" pitchFamily="18" charset="0"/>
                        </a:rPr>
                        <m:t>Wavelength</m:t>
                      </m:r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zh-CN" altLang="en-US" sz="2000" dirty="0"/>
              </a:p>
            </p:txBody>
          </p:sp>
        </mc:Choice>
        <mc:Fallback xmlns="">
          <p:sp>
            <p:nvSpPr>
              <p:cNvPr id="3" name="矩形 17">
                <a:extLst>
                  <a:ext uri="{FF2B5EF4-FFF2-40B4-BE49-F238E27FC236}">
                    <a16:creationId xmlns:a16="http://schemas.microsoft.com/office/drawing/2014/main" id="{84952AB2-6107-99CE-FAD3-46E32AE047B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1822" y="3685487"/>
                <a:ext cx="2158219" cy="670568"/>
              </a:xfrm>
              <a:prstGeom prst="rect">
                <a:avLst/>
              </a:prstGeom>
              <a:blipFill>
                <a:blip r:embed="rId17"/>
                <a:stretch>
                  <a:fillRect b="-185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 9">
            <a:extLst>
              <a:ext uri="{FF2B5EF4-FFF2-40B4-BE49-F238E27FC236}">
                <a16:creationId xmlns:a16="http://schemas.microsoft.com/office/drawing/2014/main" id="{402A00E6-C974-8146-D0B1-8304FF6A7FE3}"/>
              </a:ext>
            </a:extLst>
          </p:cNvPr>
          <p:cNvSpPr/>
          <p:nvPr/>
        </p:nvSpPr>
        <p:spPr>
          <a:xfrm>
            <a:off x="7745278" y="3166470"/>
            <a:ext cx="969251" cy="2472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D8ABE3-4404-A2C1-DE4E-0B4F3EEE50DE}"/>
              </a:ext>
            </a:extLst>
          </p:cNvPr>
          <p:cNvSpPr/>
          <p:nvPr/>
        </p:nvSpPr>
        <p:spPr>
          <a:xfrm>
            <a:off x="7657808" y="3875385"/>
            <a:ext cx="969251" cy="1955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C1BC9B5-771C-35B6-9051-7C117472AEEE}"/>
              </a:ext>
            </a:extLst>
          </p:cNvPr>
          <p:cNvSpPr/>
          <p:nvPr/>
        </p:nvSpPr>
        <p:spPr>
          <a:xfrm>
            <a:off x="7701818" y="4575151"/>
            <a:ext cx="969251" cy="1955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A7700B5-72EC-414A-2F83-5727D785A309}"/>
              </a:ext>
            </a:extLst>
          </p:cNvPr>
          <p:cNvSpPr/>
          <p:nvPr/>
        </p:nvSpPr>
        <p:spPr>
          <a:xfrm>
            <a:off x="7653042" y="5284751"/>
            <a:ext cx="1066801" cy="1563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5">
                <a:extLst>
                  <a:ext uri="{FF2B5EF4-FFF2-40B4-BE49-F238E27FC236}">
                    <a16:creationId xmlns:a16="http://schemas.microsoft.com/office/drawing/2014/main" id="{405E979A-B266-95CE-F445-459DCF56EED8}"/>
                  </a:ext>
                </a:extLst>
              </p:cNvPr>
              <p:cNvSpPr txBox="1"/>
              <p:nvPr/>
            </p:nvSpPr>
            <p:spPr bwMode="auto">
              <a:xfrm>
                <a:off x="428481" y="2404973"/>
                <a:ext cx="1471428" cy="40011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0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15" name="文字方塊 15">
                <a:extLst>
                  <a:ext uri="{FF2B5EF4-FFF2-40B4-BE49-F238E27FC236}">
                    <a16:creationId xmlns:a16="http://schemas.microsoft.com/office/drawing/2014/main" id="{405E979A-B266-95CE-F445-459DCF56EED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28481" y="2404973"/>
                <a:ext cx="1471428" cy="400110"/>
              </a:xfrm>
              <a:prstGeom prst="rect">
                <a:avLst/>
              </a:prstGeom>
              <a:blipFill>
                <a:blip r:embed="rId18"/>
                <a:stretch>
                  <a:fillRect b="-1562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5">
                <a:extLst>
                  <a:ext uri="{FF2B5EF4-FFF2-40B4-BE49-F238E27FC236}">
                    <a16:creationId xmlns:a16="http://schemas.microsoft.com/office/drawing/2014/main" id="{55ADB74E-8606-FCF3-405E-F3EF7437157C}"/>
                  </a:ext>
                </a:extLst>
              </p:cNvPr>
              <p:cNvSpPr txBox="1"/>
              <p:nvPr/>
            </p:nvSpPr>
            <p:spPr bwMode="auto">
              <a:xfrm>
                <a:off x="388270" y="3298469"/>
                <a:ext cx="1470274" cy="40011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𝐿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16" name="文字方塊 15">
                <a:extLst>
                  <a:ext uri="{FF2B5EF4-FFF2-40B4-BE49-F238E27FC236}">
                    <a16:creationId xmlns:a16="http://schemas.microsoft.com/office/drawing/2014/main" id="{55ADB74E-8606-FCF3-405E-F3EF7437157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88270" y="3298469"/>
                <a:ext cx="1470274" cy="400110"/>
              </a:xfrm>
              <a:prstGeom prst="rect">
                <a:avLst/>
              </a:prstGeom>
              <a:blipFill>
                <a:blip r:embed="rId19"/>
                <a:stretch>
                  <a:fillRect b="-1212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Right Arrow 18">
            <a:extLst>
              <a:ext uri="{FF2B5EF4-FFF2-40B4-BE49-F238E27FC236}">
                <a16:creationId xmlns:a16="http://schemas.microsoft.com/office/drawing/2014/main" id="{B4F176A1-B65A-56CD-F582-C37A5B6BDC53}"/>
              </a:ext>
            </a:extLst>
          </p:cNvPr>
          <p:cNvSpPr/>
          <p:nvPr/>
        </p:nvSpPr>
        <p:spPr>
          <a:xfrm>
            <a:off x="1919859" y="2527748"/>
            <a:ext cx="204858" cy="157954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Arrow 21">
            <a:extLst>
              <a:ext uri="{FF2B5EF4-FFF2-40B4-BE49-F238E27FC236}">
                <a16:creationId xmlns:a16="http://schemas.microsoft.com/office/drawing/2014/main" id="{05FBA754-8B17-5FA7-81AA-706D11541459}"/>
              </a:ext>
            </a:extLst>
          </p:cNvPr>
          <p:cNvSpPr/>
          <p:nvPr/>
        </p:nvSpPr>
        <p:spPr>
          <a:xfrm>
            <a:off x="1919859" y="3464378"/>
            <a:ext cx="204858" cy="157954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4992AE3-6F6D-F095-7B3C-3F510DACD060}"/>
              </a:ext>
            </a:extLst>
          </p:cNvPr>
          <p:cNvSpPr/>
          <p:nvPr/>
        </p:nvSpPr>
        <p:spPr>
          <a:xfrm>
            <a:off x="2694632" y="3949496"/>
            <a:ext cx="204858" cy="157954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947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0" grpId="0" animBg="1"/>
      <p:bldP spid="21" grpId="0" animBg="1"/>
      <p:bldP spid="23" grpId="0" animBg="1"/>
      <p:bldP spid="25" grpId="0" animBg="1"/>
      <p:bldP spid="27" grpId="0"/>
      <p:bldP spid="6" grpId="0"/>
      <p:bldP spid="8" grpId="0" animBg="1"/>
      <p:bldP spid="11" grpId="0"/>
      <p:bldP spid="5" grpId="0"/>
      <p:bldP spid="7" grpId="0"/>
      <p:bldP spid="9" grpId="0"/>
      <p:bldP spid="3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9" grpId="0" animBg="1"/>
      <p:bldP spid="22" grpId="0" animBg="1"/>
      <p:bldP spid="26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1B5EC4-F3FB-FFA0-EEE9-8E7C71D0E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8" name="文字方塊 3">
                <a:extLst>
                  <a:ext uri="{FF2B5EF4-FFF2-40B4-BE49-F238E27FC236}">
                    <a16:creationId xmlns:a16="http://schemas.microsoft.com/office/drawing/2014/main" id="{C241CFF3-D0AE-A3F3-802E-2B83CE950B89}"/>
                  </a:ext>
                </a:extLst>
              </p:cNvPr>
              <p:cNvSpPr txBox="1"/>
              <p:nvPr/>
            </p:nvSpPr>
            <p:spPr bwMode="auto">
              <a:xfrm>
                <a:off x="1714845" y="872022"/>
                <a:ext cx="1572418" cy="70987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1" i="1" smtClean="0">
                              <a:latin typeface="Cambria Math"/>
                            </a:rPr>
                            <m:t>𝑿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1" i="1" smtClean="0">
                          <a:latin typeface="Cambria Math"/>
                          <a:ea typeface="Cambria Math"/>
                        </a:rPr>
                        <m:t>𝑨</m:t>
                      </m:r>
                      <m:r>
                        <a:rPr lang="en-US" altLang="zh-TW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altLang="zh-TW" sz="2000" b="1" i="1" smtClean="0">
                          <a:latin typeface="Cambria Math"/>
                          <a:ea typeface="Cambria Math"/>
                        </a:rPr>
                        <m:t>𝑿</m:t>
                      </m:r>
                    </m:oMath>
                  </m:oMathPara>
                </a14:m>
                <a:endParaRPr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8" name="文字方塊 3">
                <a:extLst>
                  <a:ext uri="{FF2B5EF4-FFF2-40B4-BE49-F238E27FC236}">
                    <a16:creationId xmlns:a16="http://schemas.microsoft.com/office/drawing/2014/main" id="{C241CFF3-D0AE-A3F3-802E-2B83CE950B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714845" y="872022"/>
                <a:ext cx="1572418" cy="709874"/>
              </a:xfrm>
              <a:prstGeom prst="rect">
                <a:avLst/>
              </a:prstGeom>
              <a:blipFill>
                <a:blip r:embed="rId2"/>
                <a:stretch>
                  <a:fillRect b="-526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文字方塊 13">
                <a:extLst>
                  <a:ext uri="{FF2B5EF4-FFF2-40B4-BE49-F238E27FC236}">
                    <a16:creationId xmlns:a16="http://schemas.microsoft.com/office/drawing/2014/main" id="{6875E7EE-F5A9-6950-4647-92FCF1C76024}"/>
                  </a:ext>
                </a:extLst>
              </p:cNvPr>
              <p:cNvSpPr txBox="1"/>
              <p:nvPr/>
            </p:nvSpPr>
            <p:spPr bwMode="auto">
              <a:xfrm>
                <a:off x="4747948" y="913618"/>
                <a:ext cx="1624034" cy="61760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kumimoji="1"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9" name="文字方塊 13">
                <a:extLst>
                  <a:ext uri="{FF2B5EF4-FFF2-40B4-BE49-F238E27FC236}">
                    <a16:creationId xmlns:a16="http://schemas.microsoft.com/office/drawing/2014/main" id="{6875E7EE-F5A9-6950-4647-92FCF1C7602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747948" y="913618"/>
                <a:ext cx="1624034" cy="617605"/>
              </a:xfrm>
              <a:prstGeom prst="rect">
                <a:avLst/>
              </a:prstGeom>
              <a:blipFill>
                <a:blip r:embed="rId3"/>
                <a:stretch>
                  <a:fillRect l="-3101" r="-4651" b="-1428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D17784DC-8C65-1B9A-3904-42B0E7E3661B}"/>
              </a:ext>
            </a:extLst>
          </p:cNvPr>
          <p:cNvSpPr txBox="1"/>
          <p:nvPr/>
        </p:nvSpPr>
        <p:spPr bwMode="auto">
          <a:xfrm>
            <a:off x="3679781" y="271346"/>
            <a:ext cx="112258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2000" dirty="0" err="1">
                <a:latin typeface="Times New Roman" panose="02020603050405020304" pitchFamily="18" charset="0"/>
                <a:cs typeface="Times New Roman" pitchFamily="18" charset="0"/>
              </a:rPr>
              <a:t>對照表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FE45E96-5A16-E994-1CB0-89326DAA8DD7}"/>
                  </a:ext>
                </a:extLst>
              </p:cNvPr>
              <p:cNvSpPr txBox="1"/>
              <p:nvPr/>
            </p:nvSpPr>
            <p:spPr bwMode="auto">
              <a:xfrm>
                <a:off x="1427076" y="3246925"/>
                <a:ext cx="1923347" cy="32868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</m:d>
                        </m:sup>
                      </m:sSup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𝑛</m:t>
                          </m:r>
                        </m:sub>
                      </m:sSub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FE45E96-5A16-E994-1CB0-89326DAA8DD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427076" y="3246925"/>
                <a:ext cx="1923347" cy="328680"/>
              </a:xfrm>
              <a:prstGeom prst="rect">
                <a:avLst/>
              </a:prstGeom>
              <a:blipFill>
                <a:blip r:embed="rId4"/>
                <a:stretch>
                  <a:fillRect l="-2632" b="-1111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E671D6B-38F5-8EF4-D0D5-F983E5961010}"/>
                  </a:ext>
                </a:extLst>
              </p:cNvPr>
              <p:cNvSpPr txBox="1"/>
              <p:nvPr/>
            </p:nvSpPr>
            <p:spPr bwMode="auto">
              <a:xfrm>
                <a:off x="4712212" y="3039920"/>
                <a:ext cx="2237344" cy="617605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𝑋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  <m:d>
                            <m:d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𝑛</m:t>
                          </m:r>
                        </m:sub>
                      </m:sSub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d>
                        <m:dPr>
                          <m:ctrlPr>
                            <a:rPr lang="en-US" altLang="zh-TW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E671D6B-38F5-8EF4-D0D5-F983E596101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712212" y="3039920"/>
                <a:ext cx="2237344" cy="617605"/>
              </a:xfrm>
              <a:prstGeom prst="rect">
                <a:avLst/>
              </a:prstGeom>
              <a:blipFill>
                <a:blip r:embed="rId5"/>
                <a:stretch>
                  <a:fillRect l="-2260" b="-1632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B232959A-25AA-3D92-EA4F-029F5EDD3343}"/>
                  </a:ext>
                </a:extLst>
              </p:cNvPr>
              <p:cNvSpPr txBox="1"/>
              <p:nvPr/>
            </p:nvSpPr>
            <p:spPr bwMode="auto">
              <a:xfrm>
                <a:off x="4572000" y="3543712"/>
                <a:ext cx="4077830" cy="57246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US" altLang="zh-TW" sz="20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eigenvalue equation of operator </a:t>
                </a:r>
                <a:r>
                  <a:rPr lang="en-US" altLang="zh-TW" sz="2000" dirty="0">
                    <a:solidFill>
                      <a:schemeClr val="tx1"/>
                    </a:solidFill>
                    <a:latin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altLang="zh-TW" sz="20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altLang="zh-TW" sz="2000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TW" sz="2000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𝑑</m:t>
                            </m:r>
                          </m:e>
                          <m:sup>
                            <m:r>
                              <a:rPr lang="en-US" altLang="zh-TW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US" altLang="zh-TW" sz="20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  <m:sSup>
                          <m:sSupPr>
                            <m:ctrlPr>
                              <a:rPr lang="en-US" altLang="zh-TW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TW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en-US" altLang="zh-TW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B232959A-25AA-3D92-EA4F-029F5EDD334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72000" y="3543712"/>
                <a:ext cx="4077830" cy="572464"/>
              </a:xfrm>
              <a:prstGeom prst="rect">
                <a:avLst/>
              </a:prstGeom>
              <a:blipFill>
                <a:blip r:embed="rId6"/>
                <a:stretch>
                  <a:fillRect l="-1553" b="-652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B2EF7371-75B6-65CD-759A-1981450DB16F}"/>
                  </a:ext>
                </a:extLst>
              </p:cNvPr>
              <p:cNvSpPr txBox="1"/>
              <p:nvPr/>
            </p:nvSpPr>
            <p:spPr bwMode="auto">
              <a:xfrm>
                <a:off x="781597" y="3657525"/>
                <a:ext cx="3622001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US" altLang="zh-TW" sz="20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eigenvalue equation of</a:t>
                </a:r>
                <a:r>
                  <a:rPr lang="en-US" altLang="zh-TW" sz="2000" dirty="0">
                    <a:solidFill>
                      <a:schemeClr val="tx1"/>
                    </a:solidFill>
                    <a:latin typeface="Times New Roman" panose="02020603050405020304" pitchFamily="18" charset="0"/>
                  </a:rPr>
                  <a:t> matrix </a:t>
                </a:r>
                <a14:m>
                  <m:oMath xmlns:m="http://schemas.openxmlformats.org/officeDocument/2006/math">
                    <m:r>
                      <a:rPr lang="en-US" sz="20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𝑨</m:t>
                    </m:r>
                  </m:oMath>
                </a14:m>
                <a:endParaRPr lang="en-US" sz="2000" dirty="0">
                  <a:solidFill>
                    <a:schemeClr val="tx1"/>
                  </a:solidFill>
                  <a:latin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B2EF7371-75B6-65CD-759A-1981450DB16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81597" y="3657525"/>
                <a:ext cx="3622001" cy="400110"/>
              </a:xfrm>
              <a:prstGeom prst="rect">
                <a:avLst/>
              </a:prstGeom>
              <a:blipFill>
                <a:blip r:embed="rId7"/>
                <a:stretch>
                  <a:fillRect l="-1748" t="-9375" b="-25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11B8F37-26CB-E092-5258-EE181A425B2B}"/>
                  </a:ext>
                </a:extLst>
              </p:cNvPr>
              <p:cNvSpPr txBox="1"/>
              <p:nvPr/>
            </p:nvSpPr>
            <p:spPr bwMode="auto">
              <a:xfrm>
                <a:off x="2734893" y="5548848"/>
                <a:ext cx="513923" cy="32868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11B8F37-26CB-E092-5258-EE181A425B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734893" y="5548848"/>
                <a:ext cx="513923" cy="328680"/>
              </a:xfrm>
              <a:prstGeom prst="rect">
                <a:avLst/>
              </a:prstGeom>
              <a:blipFill>
                <a:blip r:embed="rId8"/>
                <a:stretch>
                  <a:fillRect l="-7317" b="-370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63C92546-681F-A4F6-AB37-208EE0760A49}"/>
                  </a:ext>
                </a:extLst>
              </p:cNvPr>
              <p:cNvSpPr txBox="1"/>
              <p:nvPr/>
            </p:nvSpPr>
            <p:spPr bwMode="auto">
              <a:xfrm>
                <a:off x="4610605" y="5523834"/>
                <a:ext cx="813416" cy="400110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d>
                        <m:dPr>
                          <m:ctrlPr>
                            <a:rPr lang="en-US" altLang="zh-TW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63C92546-681F-A4F6-AB37-208EE0760A4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10605" y="5523834"/>
                <a:ext cx="813416" cy="400110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Box 18">
            <a:extLst>
              <a:ext uri="{FF2B5EF4-FFF2-40B4-BE49-F238E27FC236}">
                <a16:creationId xmlns:a16="http://schemas.microsoft.com/office/drawing/2014/main" id="{ABB34629-3214-4A11-7C01-D162195DBB64}"/>
              </a:ext>
            </a:extLst>
          </p:cNvPr>
          <p:cNvSpPr txBox="1"/>
          <p:nvPr/>
        </p:nvSpPr>
        <p:spPr>
          <a:xfrm>
            <a:off x="811967" y="5548848"/>
            <a:ext cx="15606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eigenvector</a:t>
            </a:r>
          </a:p>
        </p:txBody>
      </p:sp>
      <p:sp>
        <p:nvSpPr>
          <p:cNvPr id="20" name="Left-right Arrow 19">
            <a:extLst>
              <a:ext uri="{FF2B5EF4-FFF2-40B4-BE49-F238E27FC236}">
                <a16:creationId xmlns:a16="http://schemas.microsoft.com/office/drawing/2014/main" id="{244F0D33-80E8-B6A8-1B8D-48FB428216C7}"/>
              </a:ext>
            </a:extLst>
          </p:cNvPr>
          <p:cNvSpPr/>
          <p:nvPr/>
        </p:nvSpPr>
        <p:spPr>
          <a:xfrm>
            <a:off x="3679781" y="1204911"/>
            <a:ext cx="475966" cy="257178"/>
          </a:xfrm>
          <a:prstGeom prst="left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7" name="文字方塊 3">
                <a:extLst>
                  <a:ext uri="{FF2B5EF4-FFF2-40B4-BE49-F238E27FC236}">
                    <a16:creationId xmlns:a16="http://schemas.microsoft.com/office/drawing/2014/main" id="{32EE45A1-2E4F-8DC6-4281-A5CD05A8595D}"/>
                  </a:ext>
                </a:extLst>
              </p:cNvPr>
              <p:cNvSpPr txBox="1"/>
              <p:nvPr/>
            </p:nvSpPr>
            <p:spPr bwMode="auto">
              <a:xfrm>
                <a:off x="2776623" y="2318504"/>
                <a:ext cx="418704" cy="4001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 smtClean="0">
                          <a:latin typeface="Cambria Math"/>
                          <a:ea typeface="Cambria Math"/>
                        </a:rPr>
                        <m:t>𝑨</m:t>
                      </m:r>
                    </m:oMath>
                  </m:oMathPara>
                </a14:m>
                <a:endParaRPr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27" name="文字方塊 3">
                <a:extLst>
                  <a:ext uri="{FF2B5EF4-FFF2-40B4-BE49-F238E27FC236}">
                    <a16:creationId xmlns:a16="http://schemas.microsoft.com/office/drawing/2014/main" id="{32EE45A1-2E4F-8DC6-4281-A5CD05A8595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776623" y="2318504"/>
                <a:ext cx="418704" cy="400110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8" name="文字方塊 13">
                <a:extLst>
                  <a:ext uri="{FF2B5EF4-FFF2-40B4-BE49-F238E27FC236}">
                    <a16:creationId xmlns:a16="http://schemas.microsoft.com/office/drawing/2014/main" id="{00C5BC83-5E91-7D50-0E62-1F277911DE34}"/>
                  </a:ext>
                </a:extLst>
              </p:cNvPr>
              <p:cNvSpPr txBox="1"/>
              <p:nvPr/>
            </p:nvSpPr>
            <p:spPr bwMode="auto">
              <a:xfrm>
                <a:off x="4713613" y="2180153"/>
                <a:ext cx="491288" cy="617605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kumimoji="1" lang="zh-TW" alt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28" name="文字方塊 13">
                <a:extLst>
                  <a:ext uri="{FF2B5EF4-FFF2-40B4-BE49-F238E27FC236}">
                    <a16:creationId xmlns:a16="http://schemas.microsoft.com/office/drawing/2014/main" id="{00C5BC83-5E91-7D50-0E62-1F277911DE3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713613" y="2180153"/>
                <a:ext cx="491288" cy="617605"/>
              </a:xfrm>
              <a:prstGeom prst="rect">
                <a:avLst/>
              </a:prstGeom>
              <a:blipFill>
                <a:blip r:embed="rId11"/>
                <a:stretch>
                  <a:fillRect l="-12821" r="-5128" b="-14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TextBox 28">
            <a:extLst>
              <a:ext uri="{FF2B5EF4-FFF2-40B4-BE49-F238E27FC236}">
                <a16:creationId xmlns:a16="http://schemas.microsoft.com/office/drawing/2014/main" id="{68FEF892-1A8A-F703-EDEE-86421E163ADF}"/>
              </a:ext>
            </a:extLst>
          </p:cNvPr>
          <p:cNvSpPr txBox="1"/>
          <p:nvPr/>
        </p:nvSpPr>
        <p:spPr bwMode="auto">
          <a:xfrm>
            <a:off x="5288043" y="2296733"/>
            <a:ext cx="122818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operator</a:t>
            </a:r>
            <a:endParaRPr lang="en-US" sz="2000" dirty="0">
              <a:latin typeface="Times New Roman" panose="02020603050405020304" pitchFamily="18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1ABD856-3C38-56EC-5B7B-53366B01A7CE}"/>
              </a:ext>
            </a:extLst>
          </p:cNvPr>
          <p:cNvSpPr txBox="1"/>
          <p:nvPr/>
        </p:nvSpPr>
        <p:spPr bwMode="auto">
          <a:xfrm>
            <a:off x="5424021" y="5523834"/>
            <a:ext cx="263085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TW" sz="20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eigenfunction</a:t>
            </a:r>
            <a:endParaRPr lang="en-US" sz="20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3437FE71-B8FF-F5BC-DE41-D35486CA4E22}"/>
                  </a:ext>
                </a:extLst>
              </p:cNvPr>
              <p:cNvSpPr txBox="1"/>
              <p:nvPr/>
            </p:nvSpPr>
            <p:spPr>
              <a:xfrm>
                <a:off x="2662142" y="6012905"/>
                <a:ext cx="444451" cy="4001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𝜆</m:t>
                        </m:r>
                      </m:e>
                      <m:sub>
                        <m: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endParaRPr lang="en-US" dirty="0"/>
              </a:p>
            </p:txBody>
          </p:sp>
        </mc:Choice>
        <mc:Fallback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3437FE71-B8FF-F5BC-DE41-D35486CA4E2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2142" y="6012905"/>
                <a:ext cx="444451" cy="400110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3047181-A1C6-3348-37AC-1BB3B5D3BFB9}"/>
                  </a:ext>
                </a:extLst>
              </p:cNvPr>
              <p:cNvSpPr txBox="1"/>
              <p:nvPr/>
            </p:nvSpPr>
            <p:spPr>
              <a:xfrm>
                <a:off x="4610605" y="6034750"/>
                <a:ext cx="444451" cy="4001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𝜆</m:t>
                        </m:r>
                      </m:e>
                      <m:sub>
                        <m: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endParaRPr lang="en-US" dirty="0"/>
              </a:p>
            </p:txBody>
          </p:sp>
        </mc:Choice>
        <mc:Fallback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3047181-A1C6-3348-37AC-1BB3B5D3BF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0605" y="6034750"/>
                <a:ext cx="444451" cy="400110"/>
              </a:xfrm>
              <a:prstGeom prst="rect">
                <a:avLst/>
              </a:prstGeom>
              <a:blipFill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5733A72B-4D29-78AA-76E0-BD1164A88B1A}"/>
              </a:ext>
            </a:extLst>
          </p:cNvPr>
          <p:cNvSpPr txBox="1"/>
          <p:nvPr/>
        </p:nvSpPr>
        <p:spPr>
          <a:xfrm>
            <a:off x="832915" y="6024971"/>
            <a:ext cx="15606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eigenvalue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6D4843E-AF81-5DB8-E9B3-BD57C94D65FB}"/>
              </a:ext>
            </a:extLst>
          </p:cNvPr>
          <p:cNvSpPr txBox="1"/>
          <p:nvPr/>
        </p:nvSpPr>
        <p:spPr>
          <a:xfrm>
            <a:off x="5178805" y="6012905"/>
            <a:ext cx="15606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eigenvalue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09B49B-49AF-DCB0-5EFE-5075AB6E6900}"/>
              </a:ext>
            </a:extLst>
          </p:cNvPr>
          <p:cNvSpPr txBox="1"/>
          <p:nvPr/>
        </p:nvSpPr>
        <p:spPr>
          <a:xfrm>
            <a:off x="3581400" y="4205137"/>
            <a:ext cx="53523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some function, second order derivative acting on it gives proportionally identical function.  </a:t>
            </a:r>
          </a:p>
        </p:txBody>
      </p:sp>
    </p:spTree>
    <p:extLst>
      <p:ext uri="{BB962C8B-B14F-4D97-AF65-F5344CB8AC3E}">
        <p14:creationId xmlns:p14="http://schemas.microsoft.com/office/powerpoint/2010/main" val="1268228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DCE3EF-7508-FE8F-2336-548E3A8707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9AB46AB-D6AF-2A9F-83E1-6FB3B514D8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481" y="2886109"/>
            <a:ext cx="4091719" cy="263534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7276B6A-09A4-071E-0E2D-46C7EBA569CD}"/>
                  </a:ext>
                </a:extLst>
              </p:cNvPr>
              <p:cNvSpPr txBox="1"/>
              <p:nvPr/>
            </p:nvSpPr>
            <p:spPr bwMode="auto">
              <a:xfrm>
                <a:off x="1628692" y="761585"/>
                <a:ext cx="2985753" cy="425822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Sup>
                        <m:sSub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𝑑𝑗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=0</m:t>
                          </m:r>
                        </m:e>
                      </m:d>
                      <m:r>
                        <a:rPr lang="en-US" sz="20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func>
                        <m:funcPr>
                          <m:ctrlPr>
                            <a:rPr lang="en-US" sz="200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𝑗𝑝</m:t>
                          </m:r>
                        </m:e>
                      </m:func>
                    </m:oMath>
                  </m:oMathPara>
                </a14:m>
                <a:endParaRPr lang="en-TW" sz="20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5815EF9-70BA-C52C-D4D3-D68D37080A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628692" y="761585"/>
                <a:ext cx="2985753" cy="425822"/>
              </a:xfrm>
              <a:prstGeom prst="rect">
                <a:avLst/>
              </a:prstGeom>
              <a:blipFill>
                <a:blip r:embed="rId3"/>
                <a:stretch>
                  <a:fillRect l="-847" r="-2119" b="-1764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0C80003-A4FB-6FFB-DF16-27C814C9B7A2}"/>
                  </a:ext>
                </a:extLst>
              </p:cNvPr>
              <p:cNvSpPr txBox="1"/>
              <p:nvPr/>
            </p:nvSpPr>
            <p:spPr>
              <a:xfrm>
                <a:off x="732419" y="5628723"/>
                <a:ext cx="6963780" cy="5181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</a:rPr>
                  <a:t>Modes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SupPr>
                      <m:e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𝑗</m:t>
                        </m:r>
                      </m:sub>
                      <m:sup>
                        <m:d>
                          <m:dPr>
                            <m:ctrlPr>
                              <a:rPr lang="en-US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itchFamily="18" charset="0"/>
                              </a:rPr>
                              <m:t>𝑝</m:t>
                            </m:r>
                          </m:e>
                        </m:d>
                      </m:sup>
                    </m:sSubSup>
                  </m:oMath>
                </a14:m>
                <a:r>
                  <a:rPr lang="en-US" sz="2000" dirty="0">
                    <a:latin typeface="Times New Roman" panose="02020603050405020304" pitchFamily="18" charset="0"/>
                  </a:rPr>
                  <a:t> for finite 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latin typeface="Cambria Math" panose="02040503050406030204" pitchFamily="18" charset="0"/>
                      </a:rPr>
                      <m:t>𝑁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</a:rPr>
                  <a:t> already look like a sine function.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0C80003-A4FB-6FFB-DF16-27C814C9B7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419" y="5628723"/>
                <a:ext cx="6963780" cy="518155"/>
              </a:xfrm>
              <a:prstGeom prst="rect">
                <a:avLst/>
              </a:prstGeom>
              <a:blipFill>
                <a:blip r:embed="rId4"/>
                <a:stretch>
                  <a:fillRect l="-911" b="-1219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248749F2-D3DD-6625-5474-A0ED8F522BF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7520"/>
          <a:stretch/>
        </p:blipFill>
        <p:spPr>
          <a:xfrm>
            <a:off x="4782597" y="3836939"/>
            <a:ext cx="3663218" cy="168451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C496A49-9C23-96F8-733F-93E86158B15F}"/>
                  </a:ext>
                </a:extLst>
              </p:cNvPr>
              <p:cNvSpPr txBox="1"/>
              <p:nvPr/>
            </p:nvSpPr>
            <p:spPr bwMode="auto">
              <a:xfrm>
                <a:off x="4405510" y="3405797"/>
                <a:ext cx="4659930" cy="30777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=0</m:t>
                          </m:r>
                        </m:e>
                      </m:d>
                      <m:r>
                        <a:rPr lang="en-US" altLang="zh-TW" sz="20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func>
                        <m:funcPr>
                          <m:ctrlPr>
                            <a:rPr lang="en-US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𝑘𝑥</m:t>
                          </m:r>
                        </m:e>
                      </m:func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for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𝑥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𝑗𝑑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, 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𝑗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=1⋯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</m:oMath>
                  </m:oMathPara>
                </a14:m>
                <a:endParaRPr lang="en-TW" sz="20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C496A49-9C23-96F8-733F-93E86158B15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05510" y="3405797"/>
                <a:ext cx="4659930" cy="307777"/>
              </a:xfrm>
              <a:prstGeom prst="rect">
                <a:avLst/>
              </a:prstGeom>
              <a:blipFill>
                <a:blip r:embed="rId6"/>
                <a:stretch>
                  <a:fillRect l="-1635" t="-8000" r="-545" b="-36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91F289FE-797C-FDD3-A668-01A6E7B43013}"/>
                  </a:ext>
                </a:extLst>
              </p:cNvPr>
              <p:cNvSpPr txBox="1"/>
              <p:nvPr/>
            </p:nvSpPr>
            <p:spPr bwMode="auto">
              <a:xfrm>
                <a:off x="5791200" y="1949156"/>
                <a:ext cx="2782428" cy="570605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𝑝</m:t>
                          </m:r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𝑑</m:t>
                          </m:r>
                        </m:den>
                      </m:f>
                      <m:r>
                        <a:rPr lang="en-US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≡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𝑘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20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d>
                            <m:d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𝑁</m:t>
                              </m:r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+1</m:t>
                              </m:r>
                            </m:e>
                          </m:d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𝑑</m:t>
                          </m:r>
                        </m:den>
                      </m:f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→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𝐿</m:t>
                          </m:r>
                        </m:den>
                      </m:f>
                    </m:oMath>
                  </m:oMathPara>
                </a14:m>
                <a:endParaRPr lang="en-TW" sz="20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91F289FE-797C-FDD3-A668-01A6E7B430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791200" y="1949156"/>
                <a:ext cx="2782428" cy="570605"/>
              </a:xfrm>
              <a:prstGeom prst="rect">
                <a:avLst/>
              </a:prstGeom>
              <a:blipFill>
                <a:blip r:embed="rId7"/>
                <a:stretch>
                  <a:fillRect l="-1826" r="-457" b="-869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EF6F1A0-D861-D6AC-78FA-D6D1329E6AAE}"/>
                  </a:ext>
                </a:extLst>
              </p:cNvPr>
              <p:cNvSpPr txBox="1"/>
              <p:nvPr/>
            </p:nvSpPr>
            <p:spPr bwMode="auto">
              <a:xfrm>
                <a:off x="732420" y="1992694"/>
                <a:ext cx="4778296" cy="527067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sz="200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f>
                            <m:f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num>
                            <m:den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𝑑</m:t>
                              </m:r>
                            </m:den>
                          </m:f>
                          <m: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𝑗𝑑</m:t>
                          </m:r>
                        </m:e>
                      </m:func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→</m:t>
                      </m:r>
                      <m:func>
                        <m:funcPr>
                          <m:ctrlPr>
                            <a:rPr lang="en-US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𝑘𝑥</m:t>
                          </m:r>
                        </m:e>
                      </m:func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  </m:t>
                      </m:r>
                      <m:r>
                        <m:rPr>
                          <m:sty m:val="p"/>
                        </m:rPr>
                        <a:rPr lang="en-US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for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𝑥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𝑗𝑑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, 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𝑗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=1⋯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</m:oMath>
                  </m:oMathPara>
                </a14:m>
                <a:endParaRPr lang="en-TW" sz="20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EF6F1A0-D861-D6AC-78FA-D6D1329E6AA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32420" y="1992694"/>
                <a:ext cx="4778296" cy="527067"/>
              </a:xfrm>
              <a:prstGeom prst="rect">
                <a:avLst/>
              </a:prstGeom>
              <a:blipFill>
                <a:blip r:embed="rId8"/>
                <a:stretch>
                  <a:fillRect r="-531" b="-1627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63DFE07-B34D-0A23-BDC5-EDA39C689F4E}"/>
                  </a:ext>
                </a:extLst>
              </p:cNvPr>
              <p:cNvSpPr txBox="1"/>
              <p:nvPr/>
            </p:nvSpPr>
            <p:spPr>
              <a:xfrm>
                <a:off x="4782597" y="761585"/>
                <a:ext cx="418592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14:m>
                  <m:oMath xmlns:m="http://schemas.openxmlformats.org/officeDocument/2006/math">
                    <m:r>
                      <a:rPr lang="en-US" sz="200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𝐽</m:t>
                    </m:r>
                  </m:oMath>
                </a14:m>
                <a:r>
                  <a:rPr lang="en-US" sz="20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component of the </a:t>
                </a:r>
                <a14:m>
                  <m:oMath xmlns:m="http://schemas.openxmlformats.org/officeDocument/2006/math">
                    <m:r>
                      <a:rPr lang="en-US" sz="200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0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eigenvector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63DFE07-B34D-0A23-BDC5-EDA39C689F4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2597" y="761585"/>
                <a:ext cx="4185922" cy="400110"/>
              </a:xfrm>
              <a:prstGeom prst="rect">
                <a:avLst/>
              </a:prstGeom>
              <a:blipFill>
                <a:blip r:embed="rId9"/>
                <a:stretch>
                  <a:fillRect l="-604" t="-9375" b="-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B2A74D8-B112-56C9-4DF8-D5CD3503F517}"/>
                  </a:ext>
                </a:extLst>
              </p:cNvPr>
              <p:cNvSpPr txBox="1"/>
              <p:nvPr/>
            </p:nvSpPr>
            <p:spPr>
              <a:xfrm>
                <a:off x="1571059" y="1334668"/>
                <a:ext cx="45435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In continuous limit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𝑁</m:t>
                    </m:r>
                    <m:r>
                      <a:rPr lang="en-US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→∞</m:t>
                    </m:r>
                    <m:r>
                      <a:rPr lang="en-US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,</m:t>
                    </m:r>
                    <m:r>
                      <a:rPr lang="en-US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𝑑</m:t>
                    </m:r>
                    <m:r>
                      <a:rPr lang="en-US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→0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B2A74D8-B112-56C9-4DF8-D5CD3503F51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1059" y="1334668"/>
                <a:ext cx="4543508" cy="400110"/>
              </a:xfrm>
              <a:prstGeom prst="rect">
                <a:avLst/>
              </a:prstGeom>
              <a:blipFill>
                <a:blip r:embed="rId10"/>
                <a:stretch>
                  <a:fillRect l="-1393" t="-9375" b="-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EF920C2-18A9-9508-267F-79C84745DDF3}"/>
                  </a:ext>
                </a:extLst>
              </p:cNvPr>
              <p:cNvSpPr txBox="1"/>
              <p:nvPr/>
            </p:nvSpPr>
            <p:spPr>
              <a:xfrm>
                <a:off x="732419" y="6089282"/>
                <a:ext cx="795438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</a:rPr>
                  <a:t>They becomes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zh-TW" sz="200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US" sz="2000">
                        <a:latin typeface="Cambria Math" panose="02040503050406030204" pitchFamily="18" charset="0"/>
                      </a:rPr>
                      <m:t>sin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zh-TW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b>
                        </m:sSub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</a:rPr>
                  <a:t> exactly a sine function for infinite 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latin typeface="Cambria Math" panose="02040503050406030204" pitchFamily="18" charset="0"/>
                      </a:rPr>
                      <m:t>𝑁</m:t>
                    </m:r>
                    <m:r>
                      <a:rPr lang="en-US" sz="20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→∞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EF920C2-18A9-9508-267F-79C84745DDF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419" y="6089282"/>
                <a:ext cx="7954381" cy="400110"/>
              </a:xfrm>
              <a:prstGeom prst="rect">
                <a:avLst/>
              </a:prstGeom>
              <a:blipFill>
                <a:blip r:embed="rId11"/>
                <a:stretch>
                  <a:fillRect l="-797" t="-909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5296290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08D0F5-C4F3-CAAA-94C9-41A5B404B1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12">
                <a:extLst>
                  <a:ext uri="{FF2B5EF4-FFF2-40B4-BE49-F238E27FC236}">
                    <a16:creationId xmlns:a16="http://schemas.microsoft.com/office/drawing/2014/main" id="{73E0C5BE-C706-405F-6B3E-ADD55A0A08CD}"/>
                  </a:ext>
                </a:extLst>
              </p:cNvPr>
              <p:cNvSpPr txBox="1"/>
              <p:nvPr/>
            </p:nvSpPr>
            <p:spPr bwMode="auto">
              <a:xfrm>
                <a:off x="479385" y="2690920"/>
                <a:ext cx="3920496" cy="400110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r>
                        <a:rPr lang="en-US" altLang="zh-TW" sz="20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</m:t>
                      </m:r>
                      <m:d>
                        <m:dPr>
                          <m:ctrlP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en-US" sz="200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cos</m:t>
                      </m:r>
                      <m:d>
                        <m:dPr>
                          <m:ctrlPr>
                            <a:rPr lang="en-US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20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sz="20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𝑛</m:t>
                              </m:r>
                            </m:sub>
                          </m:sSub>
                          <m: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sz="2000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en-US" sz="200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sin</m:t>
                      </m:r>
                      <m:d>
                        <m:dPr>
                          <m:ctrlPr>
                            <a:rPr lang="en-US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20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sz="20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𝑛</m:t>
                              </m:r>
                            </m:sub>
                          </m:sSub>
                          <m: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zh-TW" altLang="en-US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5" name="文字方塊 12">
                <a:extLst>
                  <a:ext uri="{FF2B5EF4-FFF2-40B4-BE49-F238E27FC236}">
                    <a16:creationId xmlns:a16="http://schemas.microsoft.com/office/drawing/2014/main" id="{73E0C5BE-C706-405F-6B3E-ADD55A0A08C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79385" y="2690920"/>
                <a:ext cx="3920496" cy="400110"/>
              </a:xfrm>
              <a:prstGeom prst="rect">
                <a:avLst/>
              </a:prstGeom>
              <a:blipFill>
                <a:blip r:embed="rId2"/>
                <a:stretch>
                  <a:fillRect b="-1212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24">
                <a:extLst>
                  <a:ext uri="{FF2B5EF4-FFF2-40B4-BE49-F238E27FC236}">
                    <a16:creationId xmlns:a16="http://schemas.microsoft.com/office/drawing/2014/main" id="{D527F18D-C68F-52B8-FAAD-3A89B755BFA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47812" y="1019921"/>
                <a:ext cx="7679196" cy="4001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/>
                <a:r>
                  <a:rPr lang="en-US" sz="2000" dirty="0">
                    <a:latin typeface="Times New Roman" panose="02020603050405020304" pitchFamily="18" charset="0"/>
                    <a:ea typeface="PMingLiU" panose="02020500000000000000" pitchFamily="18" charset="-120"/>
                    <a:cs typeface="Times New Roman" panose="02020603050405020304" pitchFamily="18" charset="0"/>
                  </a:rPr>
                  <a:t>With</a:t>
                </a:r>
                <a:r>
                  <a:rPr lang="en-US" sz="2000" dirty="0">
                    <a:latin typeface="PMingLiU" panose="02020500000000000000" pitchFamily="18" charset="-120"/>
                    <a:ea typeface="PMingLiU" panose="02020500000000000000" pitchFamily="18" charset="-12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𝜆</m:t>
                        </m:r>
                      </m:e>
                      <m:sub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sub>
                    </m:sSub>
                    <m:r>
                      <a:rPr lang="en-US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altLang="zh-TW" sz="2000" dirty="0">
                    <a:latin typeface="Times New Roman" pitchFamily="18" charset="0"/>
                    <a:cs typeface="Times New Roman" pitchFamily="18" charset="0"/>
                  </a:rPr>
                  <a:t>, the angular frequency of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</a:rPr>
                      <m:t>𝑇</m:t>
                    </m:r>
                  </m:oMath>
                </a14:m>
                <a:r>
                  <a:rPr lang="en-US" altLang="zh-TW" sz="2000" dirty="0">
                    <a:latin typeface="Times New Roman" pitchFamily="18" charset="0"/>
                    <a:cs typeface="Times New Roman" pitchFamily="18" charset="0"/>
                  </a:rPr>
                  <a:t> corresponds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altLang="zh-TW" sz="2000" dirty="0">
                    <a:latin typeface="Times New Roman" pitchFamily="18" charset="0"/>
                    <a:cs typeface="Times New Roman" pitchFamily="18" charset="0"/>
                  </a:rPr>
                  <a:t>:</a:t>
                </a:r>
                <a:endParaRPr lang="zh-TW" altLang="en-US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文字方塊 24">
                <a:extLst>
                  <a:ext uri="{FF2B5EF4-FFF2-40B4-BE49-F238E27FC236}">
                    <a16:creationId xmlns:a16="http://schemas.microsoft.com/office/drawing/2014/main" id="{D527F18D-C68F-52B8-FAAD-3A89B755BF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7812" y="1019921"/>
                <a:ext cx="7679196" cy="400110"/>
              </a:xfrm>
              <a:prstGeom prst="rect">
                <a:avLst/>
              </a:prstGeom>
              <a:blipFill>
                <a:blip r:embed="rId3"/>
                <a:stretch>
                  <a:fillRect l="-826" t="-9375" b="-2812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7">
                <a:extLst>
                  <a:ext uri="{FF2B5EF4-FFF2-40B4-BE49-F238E27FC236}">
                    <a16:creationId xmlns:a16="http://schemas.microsoft.com/office/drawing/2014/main" id="{74BB0AD6-F440-9049-78C3-6A2A8C921338}"/>
                  </a:ext>
                </a:extLst>
              </p:cNvPr>
              <p:cNvSpPr txBox="1"/>
              <p:nvPr/>
            </p:nvSpPr>
            <p:spPr bwMode="auto">
              <a:xfrm>
                <a:off x="482536" y="1434843"/>
                <a:ext cx="2745910" cy="709874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𝑛</m:t>
                          </m:r>
                        </m:sub>
                      </m:sSub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𝑇</m:t>
                      </m:r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Sup>
                        <m:sSubSup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𝑛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14" name="文字方塊 17">
                <a:extLst>
                  <a:ext uri="{FF2B5EF4-FFF2-40B4-BE49-F238E27FC236}">
                    <a16:creationId xmlns:a16="http://schemas.microsoft.com/office/drawing/2014/main" id="{74BB0AD6-F440-9049-78C3-6A2A8C92133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82536" y="1434843"/>
                <a:ext cx="2745910" cy="709874"/>
              </a:xfrm>
              <a:prstGeom prst="rect">
                <a:avLst/>
              </a:prstGeom>
              <a:blipFill>
                <a:blip r:embed="rId4"/>
                <a:stretch>
                  <a:fillRect b="-701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15">
                <a:extLst>
                  <a:ext uri="{FF2B5EF4-FFF2-40B4-BE49-F238E27FC236}">
                    <a16:creationId xmlns:a16="http://schemas.microsoft.com/office/drawing/2014/main" id="{FB943DAC-D538-2F4C-6C1C-13DAE1697662}"/>
                  </a:ext>
                </a:extLst>
              </p:cNvPr>
              <p:cNvSpPr txBox="1"/>
              <p:nvPr/>
            </p:nvSpPr>
            <p:spPr bwMode="auto">
              <a:xfrm>
                <a:off x="491300" y="3599925"/>
                <a:ext cx="7174080" cy="412934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𝑢</m:t>
                          </m:r>
                        </m:e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𝑛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sup>
                      </m:sSup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d>
                        <m:dPr>
                          <m:ctrlPr>
                            <a:rPr lang="en-US" altLang="zh-TW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altLang="zh-TW" sz="2000" i="1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en-US" altLang="zh-TW" sz="20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/>
                        </a:rPr>
                        <m:t>𝑇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sz="2000">
                          <a:latin typeface="Cambria Math" panose="02040503050406030204" pitchFamily="18" charset="0"/>
                        </a:rPr>
                        <m:t>sin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US" altLang="zh-TW" sz="200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altLang="zh-TW" sz="20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sSub>
                                <m:sSub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func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US" altLang="zh-TW" sz="2000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altLang="zh-TW" sz="2000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sSub>
                                <m:sSub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9" name="文字方塊 15">
                <a:extLst>
                  <a:ext uri="{FF2B5EF4-FFF2-40B4-BE49-F238E27FC236}">
                    <a16:creationId xmlns:a16="http://schemas.microsoft.com/office/drawing/2014/main" id="{FB943DAC-D538-2F4C-6C1C-13DAE169766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91300" y="3599925"/>
                <a:ext cx="7174080" cy="412934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6AF210E-13EB-BC79-1479-17D1002B825C}"/>
                  </a:ext>
                </a:extLst>
              </p:cNvPr>
              <p:cNvSpPr txBox="1"/>
              <p:nvPr/>
            </p:nvSpPr>
            <p:spPr>
              <a:xfrm>
                <a:off x="438933" y="3162279"/>
                <a:ext cx="6942239" cy="4129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These separable solutions we will call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𝑢</m:t>
                        </m:r>
                      </m:e>
                      <m:sup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sup>
                    </m:sSup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</a:t>
                </a: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6AF210E-13EB-BC79-1479-17D1002B82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933" y="3162279"/>
                <a:ext cx="6942239" cy="412934"/>
              </a:xfrm>
              <a:prstGeom prst="rect">
                <a:avLst/>
              </a:prstGeom>
              <a:blipFill>
                <a:blip r:embed="rId6"/>
                <a:stretch>
                  <a:fillRect l="-912"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矩形 17">
                <a:extLst>
                  <a:ext uri="{FF2B5EF4-FFF2-40B4-BE49-F238E27FC236}">
                    <a16:creationId xmlns:a16="http://schemas.microsoft.com/office/drawing/2014/main" id="{A3755484-D53B-467A-121A-39A1E272ECD8}"/>
                  </a:ext>
                </a:extLst>
              </p:cNvPr>
              <p:cNvSpPr/>
              <p:nvPr/>
            </p:nvSpPr>
            <p:spPr>
              <a:xfrm>
                <a:off x="483243" y="4637816"/>
                <a:ext cx="1172052" cy="61741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/>
                            </a:rPr>
                            <m:t>𝑛</m:t>
                          </m:r>
                          <m:r>
                            <a:rPr lang="zh-TW" altLang="en-US" sz="2000" i="1">
                              <a:latin typeface="Cambria Math"/>
                            </a:rPr>
                            <m:t>𝜋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/>
                            </a:rPr>
                            <m:t>𝐿</m:t>
                          </m:r>
                        </m:den>
                      </m:f>
                    </m:oMath>
                  </m:oMathPara>
                </a14:m>
                <a:endParaRPr lang="zh-CN" altLang="en-US" sz="2000" dirty="0"/>
              </a:p>
            </p:txBody>
          </p:sp>
        </mc:Choice>
        <mc:Fallback xmlns="">
          <p:sp>
            <p:nvSpPr>
              <p:cNvPr id="22" name="矩形 17">
                <a:extLst>
                  <a:ext uri="{FF2B5EF4-FFF2-40B4-BE49-F238E27FC236}">
                    <a16:creationId xmlns:a16="http://schemas.microsoft.com/office/drawing/2014/main" id="{A3755484-D53B-467A-121A-39A1E272ECD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243" y="4637816"/>
                <a:ext cx="1172052" cy="617413"/>
              </a:xfrm>
              <a:prstGeom prst="rect">
                <a:avLst/>
              </a:prstGeom>
              <a:blipFill>
                <a:blip r:embed="rId7"/>
                <a:stretch>
                  <a:fillRect b="-81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文字方塊 12">
                <a:extLst>
                  <a:ext uri="{FF2B5EF4-FFF2-40B4-BE49-F238E27FC236}">
                    <a16:creationId xmlns:a16="http://schemas.microsoft.com/office/drawing/2014/main" id="{7541ED9E-6C00-98EE-88EF-42330D44751B}"/>
                  </a:ext>
                </a:extLst>
              </p:cNvPr>
              <p:cNvSpPr txBox="1"/>
              <p:nvPr/>
            </p:nvSpPr>
            <p:spPr bwMode="auto">
              <a:xfrm>
                <a:off x="1877408" y="4637815"/>
                <a:ext cx="2155205" cy="617413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𝑛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𝑣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/>
                            </a:rPr>
                            <m:t>𝑛</m:t>
                          </m:r>
                          <m:r>
                            <a:rPr lang="zh-TW" altLang="en-US" sz="2000" i="1">
                              <a:latin typeface="Cambria Math"/>
                            </a:rPr>
                            <m:t>𝜋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/>
                            </a:rPr>
                            <m:t>𝐿</m:t>
                          </m:r>
                        </m:den>
                      </m:f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𝑣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23" name="文字方塊 12">
                <a:extLst>
                  <a:ext uri="{FF2B5EF4-FFF2-40B4-BE49-F238E27FC236}">
                    <a16:creationId xmlns:a16="http://schemas.microsoft.com/office/drawing/2014/main" id="{7541ED9E-6C00-98EE-88EF-42330D4475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877408" y="4637815"/>
                <a:ext cx="2155205" cy="617413"/>
              </a:xfrm>
              <a:prstGeom prst="rect">
                <a:avLst/>
              </a:prstGeom>
              <a:blipFill>
                <a:blip r:embed="rId8"/>
                <a:stretch>
                  <a:fillRect b="-81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A50C2B2-84E1-8DA9-1D28-57D9C7460057}"/>
                  </a:ext>
                </a:extLst>
              </p:cNvPr>
              <p:cNvSpPr txBox="1"/>
              <p:nvPr/>
            </p:nvSpPr>
            <p:spPr>
              <a:xfrm>
                <a:off x="479385" y="2165508"/>
                <a:ext cx="7023977" cy="4650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altLang="zh-TW" sz="200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altLang="zh-TW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US" sz="2000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a SHM with angular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sub>
                    </m:sSub>
                    <m:r>
                      <a:rPr lang="en-US" sz="20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𝑣</m:t>
                    </m:r>
                    <m:rad>
                      <m:radPr>
                        <m:degHide m:val="on"/>
                        <m:ctrlP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radPr>
                      <m:deg/>
                      <m:e>
                        <m:r>
                          <a:rPr lang="en-US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US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US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𝜆</m:t>
                            </m:r>
                          </m:e>
                          <m:sub>
                            <m:r>
                              <a:rPr lang="en-US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𝑛</m:t>
                            </m:r>
                          </m:sub>
                        </m:sSub>
                      </m:e>
                    </m:rad>
                    <m:r>
                      <a:rPr lang="en-US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𝑣</m:t>
                    </m:r>
                    <m:sSub>
                      <m:sSubPr>
                        <m:ctrlPr>
                          <a:rPr lang="en-US" altLang="zh-TW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US" altLang="zh-TW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A50C2B2-84E1-8DA9-1D28-57D9C74600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385" y="2165508"/>
                <a:ext cx="7023977" cy="465064"/>
              </a:xfrm>
              <a:prstGeom prst="rect">
                <a:avLst/>
              </a:prstGeom>
              <a:blipFill>
                <a:blip r:embed="rId11"/>
                <a:stretch>
                  <a:fillRect b="-184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F4A134D-0DF1-2076-D90E-02E3D3A4B463}"/>
                  </a:ext>
                </a:extLst>
              </p:cNvPr>
              <p:cNvSpPr txBox="1"/>
              <p:nvPr/>
            </p:nvSpPr>
            <p:spPr>
              <a:xfrm>
                <a:off x="477456" y="5344160"/>
                <a:ext cx="7828344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time factor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  <a:ea typeface="Cambria Math"/>
                      </a:rPr>
                      <m:t>𝑇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an oscillating function of angular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dirty="0"/>
                  <a:t>,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F4A134D-0DF1-2076-D90E-02E3D3A4B46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456" y="5344160"/>
                <a:ext cx="7828344" cy="400110"/>
              </a:xfrm>
              <a:prstGeom prst="rect">
                <a:avLst/>
              </a:prstGeom>
              <a:blipFill>
                <a:blip r:embed="rId12"/>
                <a:stretch>
                  <a:fillRect l="-809"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ED9385A-D125-7AEF-D6EE-A7B748F7341C}"/>
                  </a:ext>
                </a:extLst>
              </p:cNvPr>
              <p:cNvSpPr txBox="1"/>
              <p:nvPr/>
            </p:nvSpPr>
            <p:spPr>
              <a:xfrm>
                <a:off x="464761" y="5749638"/>
                <a:ext cx="7965727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and the space factor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</a:rPr>
                      <m:t>𝑋</m:t>
                    </m:r>
                    <m:d>
                      <m:dPr>
                        <m:ctrlP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dirty="0"/>
                  <a:t> 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is a </a:t>
                </a:r>
                <a:r>
                  <a:rPr lang="en-US" altLang="zh-TW" sz="2000" dirty="0">
                    <a:latin typeface="Times New Roman" panose="02020603050405020304" pitchFamily="18" charset="0"/>
                    <a:ea typeface="PMingLiU" panose="02020500000000000000" pitchFamily="18" charset="-120"/>
                    <a:cs typeface="Times New Roman" panose="02020603050405020304" pitchFamily="18" charset="0"/>
                  </a:rPr>
                  <a:t>periodic function of angular wave number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US" altLang="zh-TW" sz="2000" i="1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altLang="zh-TW" sz="2000" dirty="0">
                    <a:latin typeface="Times New Roman" panose="02020603050405020304" pitchFamily="18" charset="0"/>
                    <a:ea typeface="PMingLiU" panose="02020500000000000000" pitchFamily="18" charset="-120"/>
                    <a:cs typeface="Times New Roman" panose="02020603050405020304" pitchFamily="18" charset="0"/>
                  </a:rPr>
                  <a:t>. </a:t>
                </a:r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ED9385A-D125-7AEF-D6EE-A7B748F7341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761" y="5749638"/>
                <a:ext cx="7965727" cy="400110"/>
              </a:xfrm>
              <a:prstGeom prst="rect">
                <a:avLst/>
              </a:prstGeom>
              <a:blipFill>
                <a:blip r:embed="rId13"/>
                <a:stretch>
                  <a:fillRect l="-796" t="-6061" r="-1274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60EEA1E6-4CDE-C6E2-9837-E2D8C1C6B6B1}"/>
              </a:ext>
            </a:extLst>
          </p:cNvPr>
          <p:cNvSpPr txBox="1"/>
          <p:nvPr/>
        </p:nvSpPr>
        <p:spPr>
          <a:xfrm>
            <a:off x="464719" y="6210607"/>
            <a:ext cx="44448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These are typical standing waves.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17">
                <a:extLst>
                  <a:ext uri="{FF2B5EF4-FFF2-40B4-BE49-F238E27FC236}">
                    <a16:creationId xmlns:a16="http://schemas.microsoft.com/office/drawing/2014/main" id="{7A6C2D91-E2BE-6CFC-44B2-CDBB64666FCE}"/>
                  </a:ext>
                </a:extLst>
              </p:cNvPr>
              <p:cNvSpPr txBox="1"/>
              <p:nvPr/>
            </p:nvSpPr>
            <p:spPr bwMode="auto">
              <a:xfrm>
                <a:off x="438933" y="289885"/>
                <a:ext cx="1851757" cy="70993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𝑋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𝑛</m:t>
                          </m:r>
                        </m:sub>
                      </m:sSub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4" name="文字方塊 17">
                <a:extLst>
                  <a:ext uri="{FF2B5EF4-FFF2-40B4-BE49-F238E27FC236}">
                    <a16:creationId xmlns:a16="http://schemas.microsoft.com/office/drawing/2014/main" id="{7A6C2D91-E2BE-6CFC-44B2-CDBB64666FC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38933" y="289885"/>
                <a:ext cx="1851757" cy="709938"/>
              </a:xfrm>
              <a:prstGeom prst="rect">
                <a:avLst/>
              </a:prstGeom>
              <a:blipFill>
                <a:blip r:embed="rId14"/>
                <a:stretch>
                  <a:fillRect b="-714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79810C3-3BD0-E9F2-B683-D26A0A7C3716}"/>
                  </a:ext>
                </a:extLst>
              </p:cNvPr>
              <p:cNvSpPr txBox="1"/>
              <p:nvPr/>
            </p:nvSpPr>
            <p:spPr>
              <a:xfrm>
                <a:off x="4575544" y="2590030"/>
                <a:ext cx="1433623" cy="61741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𝑛</m:t>
                          </m:r>
                        </m:sub>
                      </m:sSub>
                      <m:r>
                        <a:rPr lang="en-US" sz="200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US" sz="2000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𝑣</m:t>
                      </m:r>
                      <m:f>
                        <m:fPr>
                          <m:ctrlP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𝑛</m:t>
                          </m:r>
                          <m:r>
                            <a:rPr lang="zh-TW" altLang="en-US" sz="20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𝜋</m:t>
                          </m:r>
                        </m:num>
                        <m:den>
                          <m:r>
                            <a:rPr lang="en-US" altLang="zh-TW" sz="20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𝐿</m:t>
                          </m:r>
                        </m:den>
                      </m:f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79810C3-3BD0-E9F2-B683-D26A0A7C371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5544" y="2590030"/>
                <a:ext cx="1433623" cy="617413"/>
              </a:xfrm>
              <a:prstGeom prst="rect">
                <a:avLst/>
              </a:prstGeom>
              <a:blipFill>
                <a:blip r:embed="rId15"/>
                <a:stretch>
                  <a:fillRect b="-81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 descr="animation showing the first four mode shapes for a fixed-fixed string.">
            <a:extLst>
              <a:ext uri="{FF2B5EF4-FFF2-40B4-BE49-F238E27FC236}">
                <a16:creationId xmlns:a16="http://schemas.microsoft.com/office/drawing/2014/main" id="{779ED600-92D5-246B-BD17-435D36061203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344075" y="4119631"/>
            <a:ext cx="4207457" cy="126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326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1" grpId="0"/>
      <p:bldP spid="22" grpId="0" animBg="1"/>
      <p:bldP spid="23" grpId="0" animBg="1"/>
      <p:bldP spid="8" grpId="0"/>
      <p:bldP spid="11" grpId="0"/>
      <p:bldP spid="12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15">
                <a:extLst>
                  <a:ext uri="{FF2B5EF4-FFF2-40B4-BE49-F238E27FC236}">
                    <a16:creationId xmlns:a16="http://schemas.microsoft.com/office/drawing/2014/main" id="{5729465A-FCC3-6438-0FEB-A8B42A41F6D2}"/>
                  </a:ext>
                </a:extLst>
              </p:cNvPr>
              <p:cNvSpPr txBox="1"/>
              <p:nvPr/>
            </p:nvSpPr>
            <p:spPr bwMode="auto">
              <a:xfrm>
                <a:off x="1247554" y="3329761"/>
                <a:ext cx="4076693" cy="1057854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𝑛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</m:sup>
                          </m:s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sz="2000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𝑛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</m:sup>
                          </m:s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</m:d>
                        </m:den>
                      </m:f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𝑋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𝑋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sin</m:t>
                          </m:r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US" altLang="zh-TW" sz="20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US" altLang="zh-TW" sz="2000" i="1">
                                      <a:latin typeface="Cambria Math"/>
                                    </a:rPr>
                                    <m:t>𝑛</m:t>
                                  </m:r>
                                  <m:r>
                                    <a:rPr lang="zh-TW" altLang="en-US" sz="2000" i="1">
                                      <a:latin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en-US" altLang="zh-TW" sz="2000" i="1">
                                      <a:latin typeface="Cambria Math"/>
                                    </a:rPr>
                                    <m:t>𝐿</m:t>
                                  </m:r>
                                </m:den>
                              </m:f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sin</m:t>
                          </m:r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US" altLang="zh-TW" sz="20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US" altLang="zh-TW" sz="2000" i="1">
                                      <a:latin typeface="Cambria Math"/>
                                    </a:rPr>
                                    <m:t>𝑛</m:t>
                                  </m:r>
                                  <m:r>
                                    <a:rPr lang="zh-TW" altLang="en-US" sz="2000" i="1">
                                      <a:latin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en-US" altLang="zh-TW" sz="2000" i="1">
                                      <a:latin typeface="Cambria Math"/>
                                    </a:rPr>
                                    <m:t>𝐿</m:t>
                                  </m:r>
                                </m:den>
                              </m:f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3" name="文字方塊 15">
                <a:extLst>
                  <a:ext uri="{FF2B5EF4-FFF2-40B4-BE49-F238E27FC236}">
                    <a16:creationId xmlns:a16="http://schemas.microsoft.com/office/drawing/2014/main" id="{5729465A-FCC3-6438-0FEB-A8B42A41F6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247554" y="3329761"/>
                <a:ext cx="4076693" cy="1057854"/>
              </a:xfrm>
              <a:prstGeom prst="rect">
                <a:avLst/>
              </a:prstGeom>
              <a:blipFill>
                <a:blip r:embed="rId2"/>
                <a:stretch>
                  <a:fillRect b="-238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15">
                <a:extLst>
                  <a:ext uri="{FF2B5EF4-FFF2-40B4-BE49-F238E27FC236}">
                    <a16:creationId xmlns:a16="http://schemas.microsoft.com/office/drawing/2014/main" id="{1791B343-3FAC-2E4E-555D-C2249C2A6100}"/>
                  </a:ext>
                </a:extLst>
              </p:cNvPr>
              <p:cNvSpPr txBox="1"/>
              <p:nvPr/>
            </p:nvSpPr>
            <p:spPr bwMode="auto">
              <a:xfrm>
                <a:off x="1258778" y="1036647"/>
                <a:ext cx="5537926" cy="617413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𝑢</m:t>
                          </m:r>
                        </m:e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𝑛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sup>
                      </m:sSup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sz="2000">
                          <a:latin typeface="Cambria Math" panose="02040503050406030204" pitchFamily="18" charset="0"/>
                        </a:rPr>
                        <m:t>sin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en-US" altLang="zh-TW" sz="2000" i="1">
                                  <a:latin typeface="Cambria Math"/>
                                </a:rPr>
                                <m:t>𝑛</m:t>
                              </m:r>
                              <m:r>
                                <a:rPr lang="zh-TW" altLang="en-US" sz="2000" i="1">
                                  <a:latin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US" altLang="zh-TW" sz="2000" i="1">
                                  <a:latin typeface="Cambria Math"/>
                                </a:rPr>
                                <m:t>𝐿</m:t>
                              </m:r>
                            </m:den>
                          </m:f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US" altLang="zh-TW" sz="200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altLang="zh-TW" sz="20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sSub>
                                <m:sSub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func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US" altLang="zh-TW" sz="200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altLang="zh-TW" sz="200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sSub>
                                <m:sSub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8" name="文字方塊 15">
                <a:extLst>
                  <a:ext uri="{FF2B5EF4-FFF2-40B4-BE49-F238E27FC236}">
                    <a16:creationId xmlns:a16="http://schemas.microsoft.com/office/drawing/2014/main" id="{1791B343-3FAC-2E4E-555D-C2249C2A61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258778" y="1036647"/>
                <a:ext cx="5537926" cy="617413"/>
              </a:xfrm>
              <a:prstGeom prst="rect">
                <a:avLst/>
              </a:prstGeom>
              <a:blipFill>
                <a:blip r:embed="rId3"/>
                <a:stretch>
                  <a:fillRect b="-6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413B75C-9DE7-F07E-A8DD-4615B272B9D7}"/>
                  </a:ext>
                </a:extLst>
              </p:cNvPr>
              <p:cNvSpPr txBox="1"/>
              <p:nvPr/>
            </p:nvSpPr>
            <p:spPr>
              <a:xfrm>
                <a:off x="334218" y="476552"/>
                <a:ext cx="8641080" cy="5529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All particles </a:t>
                </a:r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oscillate as SHM by identical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 and phase, amplitudes </a:t>
                </a:r>
                <a14:m>
                  <m:oMath xmlns:m="http://schemas.openxmlformats.org/officeDocument/2006/math">
                    <m:r>
                      <a:rPr lang="en-US" altLang="zh-TW" sz="20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∝</m:t>
                    </m:r>
                    <m:r>
                      <m:rPr>
                        <m:sty m:val="p"/>
                      </m:rPr>
                      <a:rPr lang="en-US" sz="200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sin</m:t>
                    </m:r>
                    <m:d>
                      <m:d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𝑛</m:t>
                            </m:r>
                            <m:r>
                              <a:rPr lang="zh-TW" altLang="en-US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𝐿</m:t>
                            </m:r>
                          </m:den>
                        </m:f>
                        <m:r>
                          <a:rPr lang="en-US" altLang="zh-TW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413B75C-9DE7-F07E-A8DD-4615B272B9D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218" y="476552"/>
                <a:ext cx="8641080" cy="552972"/>
              </a:xfrm>
              <a:prstGeom prst="rect">
                <a:avLst/>
              </a:prstGeom>
              <a:blipFill>
                <a:blip r:embed="rId4"/>
                <a:stretch>
                  <a:fillRect l="-734" b="-444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0FF40A5-5595-58C0-1F58-B3E65669B322}"/>
                  </a:ext>
                </a:extLst>
              </p:cNvPr>
              <p:cNvSpPr txBox="1"/>
              <p:nvPr/>
            </p:nvSpPr>
            <p:spPr>
              <a:xfrm>
                <a:off x="304800" y="2876028"/>
                <a:ext cx="8662345" cy="5529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Here wavefunction at different locations are proportional to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00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sin</m:t>
                    </m:r>
                    <m:d>
                      <m:d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𝑛</m:t>
                            </m:r>
                            <m:r>
                              <a:rPr lang="zh-TW" altLang="en-US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𝐿</m:t>
                            </m:r>
                          </m:den>
                        </m:f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all the time! 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0FF40A5-5595-58C0-1F58-B3E65669B32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800" y="2876028"/>
                <a:ext cx="8662345" cy="552972"/>
              </a:xfrm>
              <a:prstGeom prst="rect">
                <a:avLst/>
              </a:prstGeom>
              <a:blipFill>
                <a:blip r:embed="rId5"/>
                <a:stretch>
                  <a:fillRect l="-732" r="-878" b="-444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animation showing standing wave resulting from two oppositely directed waves with inverted phase">
            <a:extLst>
              <a:ext uri="{FF2B5EF4-FFF2-40B4-BE49-F238E27FC236}">
                <a16:creationId xmlns:a16="http://schemas.microsoft.com/office/drawing/2014/main" id="{136DD6CB-473F-CA4B-8DD4-6B594C16CED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499" t="54841" r="4500" b="3764"/>
          <a:stretch>
            <a:fillRect/>
          </a:stretch>
        </p:blipFill>
        <p:spPr>
          <a:xfrm>
            <a:off x="152400" y="4742971"/>
            <a:ext cx="4657353" cy="140575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A57A1CA0-2B6C-634F-23AA-8B33D6E6636F}"/>
                  </a:ext>
                </a:extLst>
              </p:cNvPr>
              <p:cNvSpPr txBox="1"/>
              <p:nvPr/>
            </p:nvSpPr>
            <p:spPr>
              <a:xfrm>
                <a:off x="1257714" y="2488209"/>
                <a:ext cx="4764073" cy="43640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0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altLang="zh-TW" sz="200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=1:−</m:t>
                      </m:r>
                      <m:rad>
                        <m:radPr>
                          <m:degHide m:val="on"/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e>
                      </m:ra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:1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A57A1CA0-2B6C-634F-23AA-8B33D6E6636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7714" y="2488209"/>
                <a:ext cx="4764073" cy="436402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2008EC59-0A78-9C48-A6D8-17546B5B6914}"/>
              </a:ext>
            </a:extLst>
          </p:cNvPr>
          <p:cNvSpPr txBox="1"/>
          <p:nvPr/>
        </p:nvSpPr>
        <p:spPr>
          <a:xfrm>
            <a:off x="326066" y="2046230"/>
            <a:ext cx="84963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Oscillation modes in coupled springs system hold same proportion all the time: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887C924-6649-2C69-9365-78438BDD7FE5}"/>
                  </a:ext>
                </a:extLst>
              </p:cNvPr>
              <p:cNvSpPr txBox="1"/>
              <p:nvPr/>
            </p:nvSpPr>
            <p:spPr>
              <a:xfrm>
                <a:off x="326066" y="1692348"/>
                <a:ext cx="782955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It could also be seen as a Sine function of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𝑥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with time varying amplitude. </a:t>
                </a: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887C924-6649-2C69-9365-78438BDD7FE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066" y="1692348"/>
                <a:ext cx="7829550" cy="400110"/>
              </a:xfrm>
              <a:prstGeom prst="rect">
                <a:avLst/>
              </a:prstGeom>
              <a:blipFill>
                <a:blip r:embed="rId8"/>
                <a:stretch>
                  <a:fillRect l="-809" t="-9375" b="-281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 descr="animation showing the first four mode shapes for a fixed-fixed string.">
            <a:extLst>
              <a:ext uri="{FF2B5EF4-FFF2-40B4-BE49-F238E27FC236}">
                <a16:creationId xmlns:a16="http://schemas.microsoft.com/office/drawing/2014/main" id="{74A9F267-F86D-8181-D5A2-2C8B2ED596E4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46018"/>
          <a:stretch>
            <a:fillRect/>
          </a:stretch>
        </p:blipFill>
        <p:spPr>
          <a:xfrm>
            <a:off x="4854450" y="5110248"/>
            <a:ext cx="4144584" cy="671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655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81" name="Picture 8" descr="F16_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043"/>
          <a:stretch>
            <a:fillRect/>
          </a:stretch>
        </p:blipFill>
        <p:spPr bwMode="auto">
          <a:xfrm>
            <a:off x="2976563" y="4697094"/>
            <a:ext cx="5787111" cy="1886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3" descr="C:\Users\Chia-Hung Chang\Downloads\Data\Knight\Media\Chapter21\Images\21_11Figure-F.jpg">
            <a:extLst>
              <a:ext uri="{FF2B5EF4-FFF2-40B4-BE49-F238E27FC236}">
                <a16:creationId xmlns:a16="http://schemas.microsoft.com/office/drawing/2014/main" id="{4A523995-9E11-2508-C131-979F8016C4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2876"/>
          <a:stretch/>
        </p:blipFill>
        <p:spPr bwMode="auto">
          <a:xfrm>
            <a:off x="6553200" y="399483"/>
            <a:ext cx="2140392" cy="3374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74B0594-ED4A-0EFB-F979-CD632E03FA3A}"/>
              </a:ext>
            </a:extLst>
          </p:cNvPr>
          <p:cNvSpPr txBox="1"/>
          <p:nvPr/>
        </p:nvSpPr>
        <p:spPr>
          <a:xfrm>
            <a:off x="444762" y="3790016"/>
            <a:ext cx="85468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之前駐波被視為向左正弦波與向右正弦波即是</a:t>
            </a:r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 d'Alembert solution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的疊加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F6BFFA-031F-BA3D-0E07-A429E1DB2588}"/>
              </a:ext>
            </a:extLst>
          </p:cNvPr>
          <p:cNvSpPr txBox="1"/>
          <p:nvPr/>
        </p:nvSpPr>
        <p:spPr>
          <a:xfrm>
            <a:off x="444763" y="4230200"/>
            <a:ext cx="86992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這樣的兩個波疊加洽使邊界一直維持固定，於是駐波同時是邊界固定弦的振盪模式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B69EAA4-D0AB-5D94-BCA6-7471DCA420D4}"/>
              </a:ext>
            </a:extLst>
          </p:cNvPr>
          <p:cNvSpPr txBox="1"/>
          <p:nvPr/>
        </p:nvSpPr>
        <p:spPr>
          <a:xfrm>
            <a:off x="799480" y="5892167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Normal Modes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5DE25C-0309-0EF1-D288-8EE116C233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341362"/>
            <a:ext cx="1848342" cy="2351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02C6B0-30B2-73E7-E789-319956C5109A}"/>
              </a:ext>
            </a:extLst>
          </p:cNvPr>
          <p:cNvSpPr txBox="1"/>
          <p:nvPr/>
        </p:nvSpPr>
        <p:spPr>
          <a:xfrm>
            <a:off x="3533597" y="2349260"/>
            <a:ext cx="262707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Daniel Bernoulli</a:t>
            </a:r>
            <a:r>
              <a:rPr lang="zh-TW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T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1700-1782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78C450-D095-1D38-74D7-EB1F2401CF62}"/>
              </a:ext>
            </a:extLst>
          </p:cNvPr>
          <p:cNvSpPr txBox="1"/>
          <p:nvPr/>
        </p:nvSpPr>
        <p:spPr>
          <a:xfrm>
            <a:off x="609600" y="521977"/>
            <a:ext cx="4572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這個解稱為Bernoulli</a:t>
            </a:r>
            <a:r>
              <a:rPr lang="zh-TW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TW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Solution.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791EE4-CC4F-98A1-8A31-35FB16104946}"/>
              </a:ext>
            </a:extLst>
          </p:cNvPr>
          <p:cNvSpPr txBox="1"/>
          <p:nvPr/>
        </p:nvSpPr>
        <p:spPr>
          <a:xfrm>
            <a:off x="609600" y="917076"/>
            <a:ext cx="5715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Bernoulli</a:t>
            </a:r>
            <a:r>
              <a:rPr lang="zh-TW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TW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zh-TW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其實與</a:t>
            </a:r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d'Alembert solution</a:t>
            </a:r>
            <a:r>
              <a:rPr lang="zh-TW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等價。</a:t>
            </a:r>
            <a:endParaRPr lang="en-US" altLang="zh-TW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227840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3077D037-C3D3-5D40-2200-FA2DE426C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2" name="Picture 2">
            <a:extLst>
              <a:ext uri="{FF2B5EF4-FFF2-40B4-BE49-F238E27FC236}">
                <a16:creationId xmlns:a16="http://schemas.microsoft.com/office/drawing/2014/main" id="{D761B6F4-EFE9-6D85-A525-8F166808AB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3520051"/>
            <a:ext cx="5943600" cy="308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15">
                <a:extLst>
                  <a:ext uri="{FF2B5EF4-FFF2-40B4-BE49-F238E27FC236}">
                    <a16:creationId xmlns:a16="http://schemas.microsoft.com/office/drawing/2014/main" id="{8AA586AF-653F-EC01-A76C-488A12B8DE8A}"/>
                  </a:ext>
                </a:extLst>
              </p:cNvPr>
              <p:cNvSpPr txBox="1"/>
              <p:nvPr/>
            </p:nvSpPr>
            <p:spPr bwMode="auto">
              <a:xfrm>
                <a:off x="1376680" y="2244441"/>
                <a:ext cx="2922338" cy="1057854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𝑛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</m:sup>
                          </m:sSup>
                          <m:d>
                            <m:d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sz="2000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𝑛</m:t>
                              </m:r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</m:sup>
                          </m:sSup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en-US" altLang="zh-TW" sz="20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</m:d>
                        </m:den>
                      </m:f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sz="200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sin</m:t>
                          </m:r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US" altLang="zh-TW" sz="20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US" altLang="zh-TW" sz="2000" i="1">
                                      <a:latin typeface="Cambria Math"/>
                                    </a:rPr>
                                    <m:t>𝑛</m:t>
                                  </m:r>
                                  <m:r>
                                    <a:rPr lang="zh-TW" altLang="en-US" sz="2000" i="1">
                                      <a:latin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en-US" altLang="zh-TW" sz="2000" i="1">
                                      <a:latin typeface="Cambria Math"/>
                                    </a:rPr>
                                    <m:t>𝐿</m:t>
                                  </m:r>
                                </m:den>
                              </m:f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>
                            <m:rPr>
                              <m:sty m:val="p"/>
                            </m:rPr>
                            <a:rPr lang="en-US" sz="2000">
                              <a:latin typeface="Cambria Math" panose="02040503050406030204" pitchFamily="18" charset="0"/>
                            </a:rPr>
                            <m:t>sin</m:t>
                          </m:r>
                          <m:d>
                            <m:d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US" altLang="zh-TW" sz="20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US" altLang="zh-TW" sz="2000" i="1">
                                      <a:latin typeface="Cambria Math"/>
                                    </a:rPr>
                                    <m:t>𝑛</m:t>
                                  </m:r>
                                  <m:r>
                                    <a:rPr lang="zh-TW" altLang="en-US" sz="2000" i="1">
                                      <a:latin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en-US" altLang="zh-TW" sz="2000" i="1">
                                      <a:latin typeface="Cambria Math"/>
                                    </a:rPr>
                                    <m:t>𝐿</m:t>
                                  </m:r>
                                </m:den>
                              </m:f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3" name="文字方塊 15">
                <a:extLst>
                  <a:ext uri="{FF2B5EF4-FFF2-40B4-BE49-F238E27FC236}">
                    <a16:creationId xmlns:a16="http://schemas.microsoft.com/office/drawing/2014/main" id="{8AA586AF-653F-EC01-A76C-488A12B8DE8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76680" y="2244441"/>
                <a:ext cx="2922338" cy="1057854"/>
              </a:xfrm>
              <a:prstGeom prst="rect">
                <a:avLst/>
              </a:prstGeom>
              <a:blipFill>
                <a:blip r:embed="rId3"/>
                <a:stretch>
                  <a:fillRect b="-117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15">
                <a:extLst>
                  <a:ext uri="{FF2B5EF4-FFF2-40B4-BE49-F238E27FC236}">
                    <a16:creationId xmlns:a16="http://schemas.microsoft.com/office/drawing/2014/main" id="{97B05328-9BD5-E2D3-B688-8FC496740B98}"/>
                  </a:ext>
                </a:extLst>
              </p:cNvPr>
              <p:cNvSpPr txBox="1"/>
              <p:nvPr/>
            </p:nvSpPr>
            <p:spPr bwMode="auto">
              <a:xfrm>
                <a:off x="1376680" y="1059810"/>
                <a:ext cx="5537926" cy="617413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𝑢</m:t>
                          </m:r>
                        </m:e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𝑛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sup>
                      </m:sSup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sz="2000">
                          <a:latin typeface="Cambria Math" panose="02040503050406030204" pitchFamily="18" charset="0"/>
                        </a:rPr>
                        <m:t>sin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en-US" altLang="zh-TW" sz="2000" i="1">
                                  <a:latin typeface="Cambria Math"/>
                                </a:rPr>
                                <m:t>𝑛</m:t>
                              </m:r>
                              <m:r>
                                <a:rPr lang="zh-TW" altLang="en-US" sz="2000" i="1">
                                  <a:latin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US" altLang="zh-TW" sz="2000" i="1">
                                  <a:latin typeface="Cambria Math"/>
                                </a:rPr>
                                <m:t>𝐿</m:t>
                              </m:r>
                            </m:den>
                          </m:f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US" altLang="zh-TW" sz="200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altLang="zh-TW" sz="20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sSub>
                                <m:sSub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func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US" altLang="zh-TW" sz="200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altLang="zh-TW" sz="200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sSub>
                                <m:sSub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8" name="文字方塊 15">
                <a:extLst>
                  <a:ext uri="{FF2B5EF4-FFF2-40B4-BE49-F238E27FC236}">
                    <a16:creationId xmlns:a16="http://schemas.microsoft.com/office/drawing/2014/main" id="{97B05328-9BD5-E2D3-B688-8FC496740B9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76680" y="1059810"/>
                <a:ext cx="5537926" cy="617413"/>
              </a:xfrm>
              <a:prstGeom prst="rect">
                <a:avLst/>
              </a:prstGeom>
              <a:blipFill>
                <a:blip r:embed="rId4"/>
                <a:stretch>
                  <a:fillRect b="-81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0132C7F-A28C-172F-128C-0A37F865B895}"/>
                  </a:ext>
                </a:extLst>
              </p:cNvPr>
              <p:cNvSpPr txBox="1"/>
              <p:nvPr/>
            </p:nvSpPr>
            <p:spPr>
              <a:xfrm>
                <a:off x="452120" y="499715"/>
                <a:ext cx="8641080" cy="5529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All particles </a:t>
                </a:r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oscillate as SHM by identical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 and phase, amplitudes </a:t>
                </a:r>
                <a14:m>
                  <m:oMath xmlns:m="http://schemas.openxmlformats.org/officeDocument/2006/math">
                    <m:r>
                      <a:rPr lang="en-US" altLang="zh-TW" sz="20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∝</m:t>
                    </m:r>
                    <m:r>
                      <m:rPr>
                        <m:sty m:val="p"/>
                      </m:rPr>
                      <a:rPr lang="en-US" sz="200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sin</m:t>
                    </m:r>
                    <m:d>
                      <m:d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𝑛</m:t>
                            </m:r>
                            <m:r>
                              <a:rPr lang="zh-TW" altLang="en-US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𝐿</m:t>
                            </m:r>
                          </m:den>
                        </m:f>
                        <m:r>
                          <a:rPr lang="en-US" altLang="zh-TW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0132C7F-A28C-172F-128C-0A37F865B8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120" y="499715"/>
                <a:ext cx="8641080" cy="552972"/>
              </a:xfrm>
              <a:prstGeom prst="rect">
                <a:avLst/>
              </a:prstGeom>
              <a:blipFill>
                <a:blip r:embed="rId5"/>
                <a:stretch>
                  <a:fillRect l="-733" b="-22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89F839C-F4AE-5618-A6A8-7CE3F2BE74BD}"/>
                  </a:ext>
                </a:extLst>
              </p:cNvPr>
              <p:cNvSpPr txBox="1"/>
              <p:nvPr/>
            </p:nvSpPr>
            <p:spPr>
              <a:xfrm>
                <a:off x="436880" y="1691469"/>
                <a:ext cx="8496300" cy="5529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Wavefunction at different locations are proportional to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00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sin</m:t>
                    </m:r>
                    <m:d>
                      <m:d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𝑛</m:t>
                            </m:r>
                            <m:r>
                              <a:rPr lang="zh-TW" altLang="en-US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𝐿</m:t>
                            </m:r>
                          </m:den>
                        </m:f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all the time! 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89F839C-F4AE-5618-A6A8-7CE3F2BE74B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880" y="1691469"/>
                <a:ext cx="8496300" cy="552972"/>
              </a:xfrm>
              <a:prstGeom prst="rect">
                <a:avLst/>
              </a:prstGeom>
              <a:blipFill>
                <a:blip r:embed="rId6"/>
                <a:stretch>
                  <a:fillRect l="-746" b="-6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4350992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48AB166-35D3-F6C9-E27B-5ADFFA165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37" y="2619672"/>
            <a:ext cx="5943600" cy="308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own Arrow 5">
            <a:extLst>
              <a:ext uri="{FF2B5EF4-FFF2-40B4-BE49-F238E27FC236}">
                <a16:creationId xmlns:a16="http://schemas.microsoft.com/office/drawing/2014/main" id="{17D7BE41-A670-4300-3A5E-8632EA5B3CC0}"/>
              </a:ext>
            </a:extLst>
          </p:cNvPr>
          <p:cNvSpPr/>
          <p:nvPr/>
        </p:nvSpPr>
        <p:spPr>
          <a:xfrm>
            <a:off x="2899768" y="2725774"/>
            <a:ext cx="152400" cy="457200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own Arrow 6">
            <a:extLst>
              <a:ext uri="{FF2B5EF4-FFF2-40B4-BE49-F238E27FC236}">
                <a16:creationId xmlns:a16="http://schemas.microsoft.com/office/drawing/2014/main" id="{B2F4375B-CA95-5308-2EC7-A3EC3B9266C8}"/>
              </a:ext>
            </a:extLst>
          </p:cNvPr>
          <p:cNvSpPr/>
          <p:nvPr/>
        </p:nvSpPr>
        <p:spPr>
          <a:xfrm>
            <a:off x="3603989" y="3534072"/>
            <a:ext cx="152400" cy="457200"/>
          </a:xfrm>
          <a:prstGeom prst="down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855DDBD6-5619-4701-33CE-7C25E084EB0C}"/>
              </a:ext>
            </a:extLst>
          </p:cNvPr>
          <p:cNvSpPr/>
          <p:nvPr/>
        </p:nvSpPr>
        <p:spPr>
          <a:xfrm flipV="1">
            <a:off x="4347568" y="5058072"/>
            <a:ext cx="152400" cy="457200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nimation for 3 masses, mode 2">
            <a:extLst>
              <a:ext uri="{FF2B5EF4-FFF2-40B4-BE49-F238E27FC236}">
                <a16:creationId xmlns:a16="http://schemas.microsoft.com/office/drawing/2014/main" id="{23D46ECE-8C6C-C2F2-78DD-F3ADF629E4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434" y="1341894"/>
            <a:ext cx="4001109" cy="800221"/>
          </a:xfrm>
          <a:prstGeom prst="rect">
            <a:avLst/>
          </a:prstGeom>
        </p:spPr>
      </p:pic>
      <p:sp>
        <p:nvSpPr>
          <p:cNvPr id="3" name="Down Arrow 2">
            <a:extLst>
              <a:ext uri="{FF2B5EF4-FFF2-40B4-BE49-F238E27FC236}">
                <a16:creationId xmlns:a16="http://schemas.microsoft.com/office/drawing/2014/main" id="{E7BB4783-FCF6-2DB5-D1AE-697882E891E9}"/>
              </a:ext>
            </a:extLst>
          </p:cNvPr>
          <p:cNvSpPr/>
          <p:nvPr/>
        </p:nvSpPr>
        <p:spPr>
          <a:xfrm>
            <a:off x="3527788" y="884694"/>
            <a:ext cx="152400" cy="457200"/>
          </a:xfrm>
          <a:prstGeom prst="down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own Arrow 3">
            <a:extLst>
              <a:ext uri="{FF2B5EF4-FFF2-40B4-BE49-F238E27FC236}">
                <a16:creationId xmlns:a16="http://schemas.microsoft.com/office/drawing/2014/main" id="{E889B352-3EAE-1295-5D26-3320D663CD98}"/>
              </a:ext>
            </a:extLst>
          </p:cNvPr>
          <p:cNvSpPr/>
          <p:nvPr/>
        </p:nvSpPr>
        <p:spPr>
          <a:xfrm>
            <a:off x="2624137" y="960894"/>
            <a:ext cx="152400" cy="457200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C4DAB694-BAB1-31BF-8F2A-65CFE6AC7305}"/>
              </a:ext>
            </a:extLst>
          </p:cNvPr>
          <p:cNvSpPr/>
          <p:nvPr/>
        </p:nvSpPr>
        <p:spPr>
          <a:xfrm>
            <a:off x="4481432" y="932416"/>
            <a:ext cx="152400" cy="457200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28B359-2C42-C85E-E760-E0115F64F6D0}"/>
              </a:ext>
            </a:extLst>
          </p:cNvPr>
          <p:cNvSpPr txBox="1"/>
          <p:nvPr/>
        </p:nvSpPr>
        <p:spPr>
          <a:xfrm>
            <a:off x="508139" y="2133053"/>
            <a:ext cx="74499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Note that there are points with no oscillation, called node points .</a:t>
            </a:r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4B33F8F6-E96F-6BA0-51C4-E78F4AA59FD9}"/>
              </a:ext>
            </a:extLst>
          </p:cNvPr>
          <p:cNvSpPr/>
          <p:nvPr/>
        </p:nvSpPr>
        <p:spPr>
          <a:xfrm>
            <a:off x="7196137" y="2111523"/>
            <a:ext cx="152400" cy="457200"/>
          </a:xfrm>
          <a:prstGeom prst="down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2">
            <a:extLst>
              <a:ext uri="{FF2B5EF4-FFF2-40B4-BE49-F238E27FC236}">
                <a16:creationId xmlns:a16="http://schemas.microsoft.com/office/drawing/2014/main" id="{B92E0FF3-9EBC-2F37-4743-24E9605D31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 t="2649" r="3189" b="3031"/>
          <a:stretch>
            <a:fillRect/>
          </a:stretch>
        </p:blipFill>
        <p:spPr bwMode="auto">
          <a:xfrm>
            <a:off x="6563288" y="3322217"/>
            <a:ext cx="2080648" cy="3166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4" descr="C:\Users\Chia-Hung Chang\Downloads\Data\Knight\Media\Chapter21\Images\21_03Figure-P.jpg">
            <a:extLst>
              <a:ext uri="{FF2B5EF4-FFF2-40B4-BE49-F238E27FC236}">
                <a16:creationId xmlns:a16="http://schemas.microsoft.com/office/drawing/2014/main" id="{F7517F99-87EF-9952-2CDA-D0437C16A1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23"/>
          <a:stretch>
            <a:fillRect/>
          </a:stretch>
        </p:blipFill>
        <p:spPr bwMode="auto">
          <a:xfrm>
            <a:off x="6553200" y="2606221"/>
            <a:ext cx="2090736" cy="64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351145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icture">
            <a:extLst>
              <a:ext uri="{FF2B5EF4-FFF2-40B4-BE49-F238E27FC236}">
                <a16:creationId xmlns:a16="http://schemas.microsoft.com/office/drawing/2014/main" id="{5E44A0D9-6CC6-19C2-D3B8-F5D5E92B13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53" t="26432" r="4147" b="52284"/>
          <a:stretch>
            <a:fillRect/>
          </a:stretch>
        </p:blipFill>
        <p:spPr>
          <a:xfrm>
            <a:off x="887903" y="2362200"/>
            <a:ext cx="7368194" cy="1295400"/>
          </a:xfrm>
          <a:prstGeom prst="rect">
            <a:avLst/>
          </a:prstGeom>
        </p:spPr>
      </p:pic>
      <p:sp>
        <p:nvSpPr>
          <p:cNvPr id="3" name="Down Arrow 2">
            <a:extLst>
              <a:ext uri="{FF2B5EF4-FFF2-40B4-BE49-F238E27FC236}">
                <a16:creationId xmlns:a16="http://schemas.microsoft.com/office/drawing/2014/main" id="{4508307C-20AF-4152-C01C-16C3A2B6382D}"/>
              </a:ext>
            </a:extLst>
          </p:cNvPr>
          <p:cNvSpPr/>
          <p:nvPr/>
        </p:nvSpPr>
        <p:spPr>
          <a:xfrm>
            <a:off x="3554904" y="2387896"/>
            <a:ext cx="152400" cy="457200"/>
          </a:xfrm>
          <a:prstGeom prst="down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own Arrow 6">
            <a:extLst>
              <a:ext uri="{FF2B5EF4-FFF2-40B4-BE49-F238E27FC236}">
                <a16:creationId xmlns:a16="http://schemas.microsoft.com/office/drawing/2014/main" id="{DE5FBB9F-5A49-76A5-C381-108A1C141B2B}"/>
              </a:ext>
            </a:extLst>
          </p:cNvPr>
          <p:cNvSpPr/>
          <p:nvPr/>
        </p:nvSpPr>
        <p:spPr>
          <a:xfrm>
            <a:off x="4305300" y="2362200"/>
            <a:ext cx="152400" cy="457200"/>
          </a:xfrm>
          <a:prstGeom prst="down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58FC3F29-7365-2E9E-8CF2-08C29BAC6B75}"/>
              </a:ext>
            </a:extLst>
          </p:cNvPr>
          <p:cNvSpPr/>
          <p:nvPr/>
        </p:nvSpPr>
        <p:spPr>
          <a:xfrm>
            <a:off x="5131896" y="2362200"/>
            <a:ext cx="152400" cy="457200"/>
          </a:xfrm>
          <a:prstGeom prst="down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DCA99344-EB1C-50E6-E46A-2AA4FEE9CB08}"/>
              </a:ext>
            </a:extLst>
          </p:cNvPr>
          <p:cNvSpPr/>
          <p:nvPr/>
        </p:nvSpPr>
        <p:spPr>
          <a:xfrm>
            <a:off x="4718598" y="2387896"/>
            <a:ext cx="152400" cy="457200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own Arrow 9">
            <a:extLst>
              <a:ext uri="{FF2B5EF4-FFF2-40B4-BE49-F238E27FC236}">
                <a16:creationId xmlns:a16="http://schemas.microsoft.com/office/drawing/2014/main" id="{5567E240-B310-9FCE-89FA-5F124CC92B39}"/>
              </a:ext>
            </a:extLst>
          </p:cNvPr>
          <p:cNvSpPr/>
          <p:nvPr/>
        </p:nvSpPr>
        <p:spPr>
          <a:xfrm>
            <a:off x="3968202" y="2387896"/>
            <a:ext cx="152400" cy="457200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80638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aper with equations and formulas&#10;&#10;Description automatically generated with medium confidence">
            <a:extLst>
              <a:ext uri="{FF2B5EF4-FFF2-40B4-BE49-F238E27FC236}">
                <a16:creationId xmlns:a16="http://schemas.microsoft.com/office/drawing/2014/main" id="{AFC1A38E-3034-F133-0298-9212DE0F40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1" t="-1" r="4479" b="995"/>
          <a:stretch>
            <a:fillRect/>
          </a:stretch>
        </p:blipFill>
        <p:spPr>
          <a:xfrm>
            <a:off x="821813" y="0"/>
            <a:ext cx="7500373" cy="7086600"/>
          </a:xfrm>
          <a:prstGeom prst="rect">
            <a:avLst/>
          </a:prstGeom>
        </p:spPr>
      </p:pic>
      <p:pic>
        <p:nvPicPr>
          <p:cNvPr id="3" name="Picture 2" descr="A yellow book with black text and symbols&#10;&#10;Description automatically generated">
            <a:extLst>
              <a:ext uri="{FF2B5EF4-FFF2-40B4-BE49-F238E27FC236}">
                <a16:creationId xmlns:a16="http://schemas.microsoft.com/office/drawing/2014/main" id="{88DC2BA3-6A3A-E17F-B29E-411E45794C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6600" y="3429000"/>
            <a:ext cx="1979708" cy="2048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621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th equations and formulas on a white background&#10;&#10;AI-generated content may be incorrect.">
            <a:extLst>
              <a:ext uri="{FF2B5EF4-FFF2-40B4-BE49-F238E27FC236}">
                <a16:creationId xmlns:a16="http://schemas.microsoft.com/office/drawing/2014/main" id="{E029B931-E5E7-5CF7-2B86-9CCDDB4E9F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5386" y="0"/>
            <a:ext cx="6952530" cy="678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54443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th equations and formulas&#10;&#10;AI-generated content may be incorrect.">
            <a:extLst>
              <a:ext uri="{FF2B5EF4-FFF2-40B4-BE49-F238E27FC236}">
                <a16:creationId xmlns:a16="http://schemas.microsoft.com/office/drawing/2014/main" id="{12A9F35F-1E9B-5E1B-3454-E1423F1DC4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675404"/>
            <a:ext cx="6705600" cy="2753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20679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AI-generated content may be incorrect.">
            <a:extLst>
              <a:ext uri="{FF2B5EF4-FFF2-40B4-BE49-F238E27FC236}">
                <a16:creationId xmlns:a16="http://schemas.microsoft.com/office/drawing/2014/main" id="{A5A97E2B-342E-B31D-6D09-30A6DE1559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360" y="0"/>
            <a:ext cx="74472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607816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th equations and formulas on a white background&#10;&#10;AI-generated content may be incorrect.">
            <a:extLst>
              <a:ext uri="{FF2B5EF4-FFF2-40B4-BE49-F238E27FC236}">
                <a16:creationId xmlns:a16="http://schemas.microsoft.com/office/drawing/2014/main" id="{CC3B66F8-4E47-DC76-391B-B55E8750F4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381000"/>
            <a:ext cx="7772400" cy="3923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029996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document&#10;&#10;AI-generated content may be incorrect.">
            <a:extLst>
              <a:ext uri="{FF2B5EF4-FFF2-40B4-BE49-F238E27FC236}">
                <a16:creationId xmlns:a16="http://schemas.microsoft.com/office/drawing/2014/main" id="{01741648-1CF2-E1D7-2518-B368533DA2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363" y="0"/>
            <a:ext cx="7001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145368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th equations and formulas&#10;&#10;AI-generated content may be incorrect.">
            <a:extLst>
              <a:ext uri="{FF2B5EF4-FFF2-40B4-BE49-F238E27FC236}">
                <a16:creationId xmlns:a16="http://schemas.microsoft.com/office/drawing/2014/main" id="{73820864-9887-143B-67F9-D082A8228E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524000"/>
            <a:ext cx="7772400" cy="260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700769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C81234A-1AEB-2A03-C4D6-C353066FA1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685800"/>
            <a:ext cx="7240764" cy="592114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41251A1-5716-2DA0-988B-5E9F54D7AE28}"/>
              </a:ext>
            </a:extLst>
          </p:cNvPr>
          <p:cNvSpPr/>
          <p:nvPr/>
        </p:nvSpPr>
        <p:spPr>
          <a:xfrm>
            <a:off x="1600200" y="4953000"/>
            <a:ext cx="6553200" cy="10668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49C008-953B-0114-5AC8-DD104777380E}"/>
              </a:ext>
            </a:extLst>
          </p:cNvPr>
          <p:cNvSpPr txBox="1"/>
          <p:nvPr/>
        </p:nvSpPr>
        <p:spPr>
          <a:xfrm>
            <a:off x="3810000" y="5181600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same as in wave equation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795459-44FE-22AB-1F8B-D17F4F88772D}"/>
              </a:ext>
            </a:extLst>
          </p:cNvPr>
          <p:cNvSpPr txBox="1"/>
          <p:nvPr/>
        </p:nvSpPr>
        <p:spPr>
          <a:xfrm>
            <a:off x="3467982" y="239023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我們再舉兩個例子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</a:p>
        </p:txBody>
      </p:sp>
    </p:spTree>
    <p:extLst>
      <p:ext uri="{BB962C8B-B14F-4D97-AF65-F5344CB8AC3E}">
        <p14:creationId xmlns:p14="http://schemas.microsoft.com/office/powerpoint/2010/main" val="340768970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09DF112-7533-2641-F48B-EE7A67C978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605" y="1616518"/>
            <a:ext cx="6992790" cy="254011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907191-4331-CE56-2B4C-8C83177B23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0" y="478325"/>
            <a:ext cx="4356100" cy="11049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89D7EB3-1ABA-396C-5F64-42AB33F268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605" y="4156634"/>
            <a:ext cx="6992790" cy="2145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561116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1FE0D49-48C6-C120-FBEE-9DB49E46B904}"/>
              </a:ext>
            </a:extLst>
          </p:cNvPr>
          <p:cNvSpPr txBox="1"/>
          <p:nvPr/>
        </p:nvSpPr>
        <p:spPr>
          <a:xfrm>
            <a:off x="1447800" y="2819400"/>
            <a:ext cx="6629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extensions of the separation of variables method</a:t>
            </a:r>
          </a:p>
        </p:txBody>
      </p:sp>
    </p:spTree>
    <p:extLst>
      <p:ext uri="{BB962C8B-B14F-4D97-AF65-F5344CB8AC3E}">
        <p14:creationId xmlns:p14="http://schemas.microsoft.com/office/powerpoint/2010/main" val="3483083886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F81F51-21AD-5BA4-C3FF-05FE35377B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5">
                <a:extLst>
                  <a:ext uri="{FF2B5EF4-FFF2-40B4-BE49-F238E27FC236}">
                    <a16:creationId xmlns:a16="http://schemas.microsoft.com/office/drawing/2014/main" id="{32349071-A5DD-E777-3357-BDE2555CDE65}"/>
                  </a:ext>
                </a:extLst>
              </p:cNvPr>
              <p:cNvSpPr txBox="1"/>
              <p:nvPr/>
            </p:nvSpPr>
            <p:spPr bwMode="auto">
              <a:xfrm>
                <a:off x="846430" y="799620"/>
                <a:ext cx="2272225" cy="369332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𝑟</m:t>
                              </m:r>
                            </m:e>
                          </m:acc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𝜓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acc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  <m:t>𝑟</m:t>
                              </m:r>
                            </m:e>
                          </m:acc>
                        </m:e>
                      </m:d>
                      <m:r>
                        <a:rPr lang="en-US" altLang="zh-TW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𝑇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2" name="文字方塊 15">
                <a:extLst>
                  <a:ext uri="{FF2B5EF4-FFF2-40B4-BE49-F238E27FC236}">
                    <a16:creationId xmlns:a16="http://schemas.microsoft.com/office/drawing/2014/main" id="{32349071-A5DD-E777-3357-BDE2555CDE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46430" y="799620"/>
                <a:ext cx="2272225" cy="369332"/>
              </a:xfrm>
              <a:prstGeom prst="rect">
                <a:avLst/>
              </a:prstGeom>
              <a:blipFill>
                <a:blip r:embed="rId2"/>
                <a:stretch>
                  <a:fillRect t="-6452" b="-1290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24">
                <a:extLst>
                  <a:ext uri="{FF2B5EF4-FFF2-40B4-BE49-F238E27FC236}">
                    <a16:creationId xmlns:a16="http://schemas.microsoft.com/office/drawing/2014/main" id="{856F3F58-70E9-C839-6A90-4151CBD83F3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16018" y="381000"/>
                <a:ext cx="7899795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/>
                <a:r>
                  <a:rPr lang="zh-TW" altLang="en-US" dirty="0"/>
                  <a:t>若是在三度空間，波函數可以分離為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acc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  <m:t>𝑟</m:t>
                        </m:r>
                      </m:e>
                    </m:acc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zh-TW" altLang="en-US" dirty="0"/>
                  <a:t>個別的函數的</a:t>
                </a:r>
                <a:r>
                  <a:rPr lang="zh-TW" altLang="en-US" dirty="0">
                    <a:solidFill>
                      <a:srgbClr val="FF0000"/>
                    </a:solidFill>
                  </a:rPr>
                  <a:t>模式解</a:t>
                </a:r>
                <a:r>
                  <a:rPr lang="zh-TW" altLang="en-US" dirty="0"/>
                  <a:t>：</a:t>
                </a:r>
                <a:endParaRPr lang="zh-TW" altLang="en-US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文字方塊 24">
                <a:extLst>
                  <a:ext uri="{FF2B5EF4-FFF2-40B4-BE49-F238E27FC236}">
                    <a16:creationId xmlns:a16="http://schemas.microsoft.com/office/drawing/2014/main" id="{856F3F58-70E9-C839-6A90-4151CBD83F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16018" y="381000"/>
                <a:ext cx="7899795" cy="369332"/>
              </a:xfrm>
              <a:prstGeom prst="rect">
                <a:avLst/>
              </a:prstGeom>
              <a:blipFill>
                <a:blip r:embed="rId3"/>
                <a:stretch>
                  <a:fillRect l="-642" t="-13333" b="-2000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17">
                <a:extLst>
                  <a:ext uri="{FF2B5EF4-FFF2-40B4-BE49-F238E27FC236}">
                    <a16:creationId xmlns:a16="http://schemas.microsoft.com/office/drawing/2014/main" id="{58195C70-F204-DC16-655C-A25422125005}"/>
                  </a:ext>
                </a:extLst>
              </p:cNvPr>
              <p:cNvSpPr txBox="1"/>
              <p:nvPr/>
            </p:nvSpPr>
            <p:spPr bwMode="auto">
              <a:xfrm>
                <a:off x="846430" y="1613234"/>
                <a:ext cx="1664302" cy="648254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i="1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  <m:sup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4" name="文字方塊 17">
                <a:extLst>
                  <a:ext uri="{FF2B5EF4-FFF2-40B4-BE49-F238E27FC236}">
                    <a16:creationId xmlns:a16="http://schemas.microsoft.com/office/drawing/2014/main" id="{58195C70-F204-DC16-655C-A254221250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46430" y="1613234"/>
                <a:ext cx="1664302" cy="648254"/>
              </a:xfrm>
              <a:prstGeom prst="rect">
                <a:avLst/>
              </a:prstGeom>
              <a:blipFill>
                <a:blip r:embed="rId4"/>
                <a:stretch>
                  <a:fillRect b="-384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56EF1AFE-1A18-1E8F-5EC8-5BB5B9E3248A}"/>
              </a:ext>
            </a:extLst>
          </p:cNvPr>
          <p:cNvSpPr txBox="1"/>
          <p:nvPr/>
        </p:nvSpPr>
        <p:spPr bwMode="auto">
          <a:xfrm>
            <a:off x="838201" y="1201489"/>
            <a:ext cx="347010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TW">
                <a:latin typeface="Times New Roman" pitchFamily="18" charset="0"/>
                <a:cs typeface="Times New Roman" pitchFamily="18" charset="0"/>
              </a:rPr>
              <a:t>代入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波</a:t>
            </a:r>
            <a:r>
              <a:rPr lang="en-TW">
                <a:latin typeface="Times New Roman" pitchFamily="18" charset="0"/>
                <a:cs typeface="Times New Roman" pitchFamily="18" charset="0"/>
              </a:rPr>
              <a:t>方程式</a:t>
            </a:r>
            <a:r>
              <a:rPr lang="en-TW" dirty="0">
                <a:latin typeface="Times New Roman" pitchFamily="18" charset="0"/>
                <a:cs typeface="Times New Roman" pitchFamily="18" charset="0"/>
              </a:rPr>
              <a:t>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17">
                <a:extLst>
                  <a:ext uri="{FF2B5EF4-FFF2-40B4-BE49-F238E27FC236}">
                    <a16:creationId xmlns:a16="http://schemas.microsoft.com/office/drawing/2014/main" id="{6E335747-42D6-DCF7-6102-3D36C8A0543E}"/>
                  </a:ext>
                </a:extLst>
              </p:cNvPr>
              <p:cNvSpPr txBox="1"/>
              <p:nvPr/>
            </p:nvSpPr>
            <p:spPr bwMode="auto">
              <a:xfrm>
                <a:off x="851922" y="2616639"/>
                <a:ext cx="2038507" cy="648126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𝜓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𝑇</m:t>
                      </m:r>
                      <m:sSup>
                        <m:sSupPr>
                          <m:ctrlPr>
                            <a:rPr lang="en-US" altLang="zh-TW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  <m:sup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𝜓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6" name="文字方塊 17">
                <a:extLst>
                  <a:ext uri="{FF2B5EF4-FFF2-40B4-BE49-F238E27FC236}">
                    <a16:creationId xmlns:a16="http://schemas.microsoft.com/office/drawing/2014/main" id="{6E335747-42D6-DCF7-6102-3D36C8A0543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51922" y="2616639"/>
                <a:ext cx="2038507" cy="648126"/>
              </a:xfrm>
              <a:prstGeom prst="rect">
                <a:avLst/>
              </a:prstGeom>
              <a:blipFill>
                <a:blip r:embed="rId5"/>
                <a:stretch>
                  <a:fillRect b="-377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51C10DA8-C14E-07F2-7568-94BF28B6F3F0}"/>
              </a:ext>
            </a:extLst>
          </p:cNvPr>
          <p:cNvSpPr txBox="1"/>
          <p:nvPr/>
        </p:nvSpPr>
        <p:spPr bwMode="auto">
          <a:xfrm>
            <a:off x="851921" y="2274080"/>
            <a:ext cx="151216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TW" dirty="0">
                <a:latin typeface="Times New Roman" pitchFamily="18" charset="0"/>
                <a:cs typeface="Times New Roman" pitchFamily="18" charset="0"/>
              </a:rPr>
              <a:t>得到：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17">
                <a:extLst>
                  <a:ext uri="{FF2B5EF4-FFF2-40B4-BE49-F238E27FC236}">
                    <a16:creationId xmlns:a16="http://schemas.microsoft.com/office/drawing/2014/main" id="{5B1DA05A-323F-26C3-B6BB-74B99261D11F}"/>
                  </a:ext>
                </a:extLst>
              </p:cNvPr>
              <p:cNvSpPr txBox="1"/>
              <p:nvPr/>
            </p:nvSpPr>
            <p:spPr bwMode="auto">
              <a:xfrm>
                <a:off x="854116" y="3702846"/>
                <a:ext cx="2027769" cy="694806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𝜓</m:t>
                          </m:r>
                        </m:den>
                      </m:f>
                      <m:sSup>
                        <m:sSupPr>
                          <m:ctrlPr>
                            <a:rPr lang="en-US" altLang="zh-TW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  <m:sup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𝜓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8" name="文字方塊 17">
                <a:extLst>
                  <a:ext uri="{FF2B5EF4-FFF2-40B4-BE49-F238E27FC236}">
                    <a16:creationId xmlns:a16="http://schemas.microsoft.com/office/drawing/2014/main" id="{5B1DA05A-323F-26C3-B6BB-74B99261D11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54116" y="3702846"/>
                <a:ext cx="2027769" cy="694806"/>
              </a:xfrm>
              <a:prstGeom prst="rect">
                <a:avLst/>
              </a:prstGeom>
              <a:blipFill>
                <a:blip r:embed="rId6"/>
                <a:stretch>
                  <a:fillRect b="-714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DAA6978-6737-42BC-42C4-5B7392D714D0}"/>
                  </a:ext>
                </a:extLst>
              </p:cNvPr>
              <p:cNvSpPr txBox="1"/>
              <p:nvPr/>
            </p:nvSpPr>
            <p:spPr bwMode="auto">
              <a:xfrm>
                <a:off x="846428" y="3289554"/>
                <a:ext cx="8120167" cy="3755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/>
                  <a:t>一般會把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zh-TW" altLang="en-US" dirty="0"/>
                  <a:t>移到左邊，同時左右邊都除以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𝜓</m:t>
                    </m:r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US" altLang="zh-TW" i="1">
                                <a:latin typeface="Cambria Math" panose="02040503050406030204" pitchFamily="18" charset="0"/>
                                <a:ea typeface="Cambria Math"/>
                              </a:rPr>
                            </m:ctrlPr>
                          </m:accPr>
                          <m:e>
                            <m:r>
                              <a:rPr lang="en-US" altLang="zh-TW" i="1">
                                <a:latin typeface="Cambria Math" panose="02040503050406030204" pitchFamily="18" charset="0"/>
                                <a:ea typeface="Cambria Math"/>
                              </a:rPr>
                              <m:t>𝑟</m:t>
                            </m:r>
                          </m:e>
                        </m:acc>
                      </m:e>
                    </m:d>
                    <m:r>
                      <a:rPr lang="en-US" altLang="zh-TW" i="1">
                        <a:latin typeface="Cambria Math"/>
                        <a:ea typeface="Cambria Math"/>
                      </a:rPr>
                      <m:t>∙</m:t>
                    </m:r>
                    <m:r>
                      <a:rPr lang="en-US" altLang="zh-TW" i="1">
                        <a:latin typeface="Cambria Math" panose="02040503050406030204" pitchFamily="18" charset="0"/>
                        <a:ea typeface="Cambria Math"/>
                      </a:rPr>
                      <m:t>𝑇</m:t>
                    </m:r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zh-TW" altLang="en-US" dirty="0"/>
                  <a:t>：</a:t>
                </a:r>
                <a:endParaRPr lang="en-GB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DAA6978-6737-42BC-42C4-5B7392D714D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46428" y="3289554"/>
                <a:ext cx="8120167" cy="375552"/>
              </a:xfrm>
              <a:prstGeom prst="rect">
                <a:avLst/>
              </a:prstGeom>
              <a:blipFill>
                <a:blip r:embed="rId7"/>
                <a:stretch>
                  <a:fillRect l="-624" t="-13333" b="-2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0558ED4F-2559-68F0-5F29-B3C5B980ABB8}"/>
                  </a:ext>
                </a:extLst>
              </p:cNvPr>
              <p:cNvSpPr txBox="1"/>
              <p:nvPr/>
            </p:nvSpPr>
            <p:spPr bwMode="auto">
              <a:xfrm>
                <a:off x="846429" y="4418495"/>
                <a:ext cx="78915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現在左邊只與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acc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  <m:t>𝑟</m:t>
                        </m:r>
                      </m:e>
                    </m:acc>
                  </m:oMath>
                </a14:m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有關，右邊只與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有關，但兩者是獨立變數！相等並不可能</a:t>
                </a:r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。</a:t>
                </a:r>
                <a:endParaRPr lang="en-TW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0558ED4F-2559-68F0-5F29-B3C5B980ABB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46429" y="4418495"/>
                <a:ext cx="7891566" cy="369332"/>
              </a:xfrm>
              <a:prstGeom prst="rect">
                <a:avLst/>
              </a:prstGeom>
              <a:blipFill>
                <a:blip r:embed="rId8"/>
                <a:stretch>
                  <a:fillRect l="-643" t="-13793" b="-2413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5DF9E9F1-39F5-E235-BE36-C131768D5D2E}"/>
                  </a:ext>
                </a:extLst>
              </p:cNvPr>
              <p:cNvSpPr txBox="1"/>
              <p:nvPr/>
            </p:nvSpPr>
            <p:spPr bwMode="auto">
              <a:xfrm>
                <a:off x="854116" y="4780765"/>
                <a:ext cx="770829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唯一的例外：左右兩式都與各自的變數無關，是一常數。設此常數為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𝜆</m:t>
                    </m:r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5DF9E9F1-39F5-E235-BE36-C131768D5D2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54116" y="4780765"/>
                <a:ext cx="7708294" cy="369332"/>
              </a:xfrm>
              <a:prstGeom prst="rect">
                <a:avLst/>
              </a:prstGeom>
              <a:blipFill>
                <a:blip r:embed="rId9"/>
                <a:stretch>
                  <a:fillRect l="-658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7">
                <a:extLst>
                  <a:ext uri="{FF2B5EF4-FFF2-40B4-BE49-F238E27FC236}">
                    <a16:creationId xmlns:a16="http://schemas.microsoft.com/office/drawing/2014/main" id="{B17946F6-E0A7-DA5F-4AE1-9D82E0A9952E}"/>
                  </a:ext>
                </a:extLst>
              </p:cNvPr>
              <p:cNvSpPr txBox="1"/>
              <p:nvPr/>
            </p:nvSpPr>
            <p:spPr bwMode="auto">
              <a:xfrm>
                <a:off x="880295" y="5251571"/>
                <a:ext cx="2532481" cy="694806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𝜓</m:t>
                          </m:r>
                        </m:den>
                      </m:f>
                      <m:sSup>
                        <m:sSupPr>
                          <m:ctrlPr>
                            <a:rPr lang="en-US" altLang="zh-TW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  <m:sup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𝜓</m:t>
                      </m:r>
                      <m:r>
                        <a:rPr lang="en-US" altLang="zh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14" name="文字方塊 17">
                <a:extLst>
                  <a:ext uri="{FF2B5EF4-FFF2-40B4-BE49-F238E27FC236}">
                    <a16:creationId xmlns:a16="http://schemas.microsoft.com/office/drawing/2014/main" id="{B17946F6-E0A7-DA5F-4AE1-9D82E0A9952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80295" y="5251571"/>
                <a:ext cx="2532481" cy="694806"/>
              </a:xfrm>
              <a:prstGeom prst="rect">
                <a:avLst/>
              </a:prstGeom>
              <a:blipFill>
                <a:blip r:embed="rId10"/>
                <a:stretch>
                  <a:fillRect b="-714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A207E93-CFDA-49ED-1E3C-2F56B277FDFB}"/>
              </a:ext>
            </a:extLst>
          </p:cNvPr>
          <p:cNvCxnSpPr>
            <a:cxnSpLocks/>
          </p:cNvCxnSpPr>
          <p:nvPr/>
        </p:nvCxnSpPr>
        <p:spPr>
          <a:xfrm flipH="1">
            <a:off x="1430797" y="1189635"/>
            <a:ext cx="1053136" cy="58837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148A6EFE-F2A6-5C85-9095-994C278F717F}"/>
              </a:ext>
            </a:extLst>
          </p:cNvPr>
          <p:cNvCxnSpPr>
            <a:cxnSpLocks/>
          </p:cNvCxnSpPr>
          <p:nvPr/>
        </p:nvCxnSpPr>
        <p:spPr>
          <a:xfrm flipH="1">
            <a:off x="2279859" y="1168952"/>
            <a:ext cx="204074" cy="50993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5CA5FAB4-830A-4C8A-BA11-0740F55C05E4}"/>
              </a:ext>
            </a:extLst>
          </p:cNvPr>
          <p:cNvSpPr txBox="1"/>
          <p:nvPr/>
        </p:nvSpPr>
        <p:spPr>
          <a:xfrm>
            <a:off x="3556396" y="782869"/>
            <a:ext cx="34701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</a:rPr>
              <a:t>Method of Separation of Variables</a:t>
            </a:r>
            <a:r>
              <a:rPr lang="en-GB" dirty="0">
                <a:solidFill>
                  <a:srgbClr val="FF0000"/>
                </a:solidFill>
                <a:effectLst/>
              </a:rPr>
              <a:t>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58E0935D-0C5C-425F-793C-CD935D8823C2}"/>
              </a:ext>
            </a:extLst>
          </p:cNvPr>
          <p:cNvSpPr/>
          <p:nvPr/>
        </p:nvSpPr>
        <p:spPr>
          <a:xfrm>
            <a:off x="3556396" y="5486400"/>
            <a:ext cx="329804" cy="228600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4426D00-3542-6F40-D88F-9528948F1204}"/>
                  </a:ext>
                </a:extLst>
              </p:cNvPr>
              <p:cNvSpPr txBox="1"/>
              <p:nvPr/>
            </p:nvSpPr>
            <p:spPr bwMode="auto">
              <a:xfrm>
                <a:off x="4049378" y="6075131"/>
                <a:ext cx="1242070" cy="276999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altLang="zh-TW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  <m:sup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𝜓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US" altLang="zh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𝜓</m:t>
                      </m:r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4426D00-3542-6F40-D88F-9528948F120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49378" y="6075131"/>
                <a:ext cx="1242070" cy="276999"/>
              </a:xfrm>
              <a:prstGeom prst="rect">
                <a:avLst/>
              </a:prstGeom>
              <a:blipFill>
                <a:blip r:embed="rId11"/>
                <a:stretch>
                  <a:fillRect l="-3030" t="-4348" r="-5051" b="-3043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文字方塊 17">
                <a:extLst>
                  <a:ext uri="{FF2B5EF4-FFF2-40B4-BE49-F238E27FC236}">
                    <a16:creationId xmlns:a16="http://schemas.microsoft.com/office/drawing/2014/main" id="{10583C71-1A8B-B769-2060-17FDEB6A5102}"/>
                  </a:ext>
                </a:extLst>
              </p:cNvPr>
              <p:cNvSpPr txBox="1"/>
              <p:nvPr/>
            </p:nvSpPr>
            <p:spPr bwMode="auto">
              <a:xfrm>
                <a:off x="4029820" y="5274911"/>
                <a:ext cx="1602888" cy="648126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𝑇</m:t>
                      </m:r>
                    </m:oMath>
                  </m:oMathPara>
                </a14:m>
                <a:endParaRPr lang="zh-TW" altLang="en-US" sz="1800" dirty="0"/>
              </a:p>
            </p:txBody>
          </p:sp>
        </mc:Choice>
        <mc:Fallback xmlns="">
          <p:sp>
            <p:nvSpPr>
              <p:cNvPr id="20" name="文字方塊 17">
                <a:extLst>
                  <a:ext uri="{FF2B5EF4-FFF2-40B4-BE49-F238E27FC236}">
                    <a16:creationId xmlns:a16="http://schemas.microsoft.com/office/drawing/2014/main" id="{10583C71-1A8B-B769-2060-17FDEB6A51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29820" y="5274911"/>
                <a:ext cx="1602888" cy="648126"/>
              </a:xfrm>
              <a:prstGeom prst="rect">
                <a:avLst/>
              </a:prstGeom>
              <a:blipFill>
                <a:blip r:embed="rId12"/>
                <a:stretch>
                  <a:fillRect b="-384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862AC63F-B74A-7910-EA8B-093E6542288F}"/>
              </a:ext>
            </a:extLst>
          </p:cNvPr>
          <p:cNvSpPr txBox="1"/>
          <p:nvPr/>
        </p:nvSpPr>
        <p:spPr>
          <a:xfrm>
            <a:off x="5486400" y="6075131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Helmholtz Equation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26EFB6F-F8A9-39FA-46CA-A710CF4F80B1}"/>
              </a:ext>
            </a:extLst>
          </p:cNvPr>
          <p:cNvSpPr txBox="1"/>
          <p:nvPr/>
        </p:nvSpPr>
        <p:spPr>
          <a:xfrm>
            <a:off x="6172200" y="2981777"/>
            <a:ext cx="292060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Hermann von Helmholtz 1821-1894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undefined">
            <a:extLst>
              <a:ext uri="{FF2B5EF4-FFF2-40B4-BE49-F238E27FC236}">
                <a16:creationId xmlns:a16="http://schemas.microsoft.com/office/drawing/2014/main" id="{A99DCF14-E41E-A78D-EA97-358B17894D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459" y="883261"/>
            <a:ext cx="1619481" cy="210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527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8" grpId="0" animBg="1"/>
      <p:bldP spid="10" grpId="0"/>
      <p:bldP spid="11" grpId="0"/>
      <p:bldP spid="13" grpId="0"/>
      <p:bldP spid="14" grpId="0" animBg="1"/>
      <p:bldP spid="9" grpId="0" animBg="1"/>
      <p:bldP spid="15" grpId="0" animBg="1"/>
      <p:bldP spid="20" grpId="0" animBg="1"/>
      <p:bldP spid="16" grpId="0"/>
      <p:bldP spid="21" grpId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xperiment to demonstrate heat transport by thermal conduction">
            <a:extLst>
              <a:ext uri="{FF2B5EF4-FFF2-40B4-BE49-F238E27FC236}">
                <a16:creationId xmlns:a16="http://schemas.microsoft.com/office/drawing/2014/main" id="{F9F9AF71-0DB3-D0AC-ABC7-A35249E0A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0533" y="927100"/>
            <a:ext cx="4854222" cy="273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en-thermodynamics-heat-transfer-thermal-conduction.mp4">
            <a:hlinkClick r:id="" action="ppaction://media"/>
            <a:extLst>
              <a:ext uri="{FF2B5EF4-FFF2-40B4-BE49-F238E27FC236}">
                <a16:creationId xmlns:a16="http://schemas.microsoft.com/office/drawing/2014/main" id="{6ABBAC15-39EC-9167-3CD5-96BC877E14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50533" y="3657600"/>
            <a:ext cx="4842933" cy="27241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2DE2905-B524-C360-6B4F-8C4FD3C3793C}"/>
              </a:ext>
            </a:extLst>
          </p:cNvPr>
          <p:cNvSpPr txBox="1"/>
          <p:nvPr/>
        </p:nvSpPr>
        <p:spPr>
          <a:xfrm>
            <a:off x="2150533" y="439561"/>
            <a:ext cx="524086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Temperature distribution of a heat conducting bar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2096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iagram of a diagram showing a current&#10;&#10;AI-generated content may be incorrect.">
            <a:extLst>
              <a:ext uri="{FF2B5EF4-FFF2-40B4-BE49-F238E27FC236}">
                <a16:creationId xmlns:a16="http://schemas.microsoft.com/office/drawing/2014/main" id="{92F68F05-A82A-97B3-1552-FDA4D28027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882"/>
          <a:stretch>
            <a:fillRect/>
          </a:stretch>
        </p:blipFill>
        <p:spPr>
          <a:xfrm>
            <a:off x="996802" y="1087862"/>
            <a:ext cx="3429000" cy="1354401"/>
          </a:xfrm>
          <a:prstGeom prst="rect">
            <a:avLst/>
          </a:prstGeom>
        </p:spPr>
      </p:pic>
      <p:pic>
        <p:nvPicPr>
          <p:cNvPr id="5" name="Picture 4" descr="The heat current, H, in conduction = the rate of heat flow, d Q d t, which equals k times Ay times, T sub H minus T sub C, over L, where k = the thermal conductivity of the rod material, Ay = the cross sectional area of the rod, T sub H = the temperature of the hot end of the rod, T sub C = the cold end of the rod, and L = the length of the rod.&#10;">
            <a:extLst>
              <a:ext uri="{FF2B5EF4-FFF2-40B4-BE49-F238E27FC236}">
                <a16:creationId xmlns:a16="http://schemas.microsoft.com/office/drawing/2014/main" id="{840E742B-0EC6-6486-A315-0290ADEA9FA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8" r="9406" b="11848"/>
          <a:stretch/>
        </p:blipFill>
        <p:spPr>
          <a:xfrm>
            <a:off x="4634975" y="2506628"/>
            <a:ext cx="4417971" cy="910920"/>
          </a:xfrm>
          <a:prstGeom prst="rect">
            <a:avLst/>
          </a:prstGeom>
        </p:spPr>
      </p:pic>
      <p:pic>
        <p:nvPicPr>
          <p:cNvPr id="6" name="Picture 5" descr="Diagram of a diagram showing a current&#10;&#10;AI-generated content may be incorrect.">
            <a:extLst>
              <a:ext uri="{FF2B5EF4-FFF2-40B4-BE49-F238E27FC236}">
                <a16:creationId xmlns:a16="http://schemas.microsoft.com/office/drawing/2014/main" id="{1A2C1BEF-797A-8611-B3E5-0A3C6689D3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882"/>
          <a:stretch>
            <a:fillRect/>
          </a:stretch>
        </p:blipFill>
        <p:spPr>
          <a:xfrm>
            <a:off x="1037861" y="3512596"/>
            <a:ext cx="3429000" cy="1354401"/>
          </a:xfrm>
          <a:prstGeom prst="rect">
            <a:avLst/>
          </a:prstGeom>
        </p:spPr>
      </p:pic>
      <p:pic>
        <p:nvPicPr>
          <p:cNvPr id="7" name="Picture 6" descr="Diagram of a diagram showing a current&#10;&#10;AI-generated content may be incorrect.">
            <a:extLst>
              <a:ext uri="{FF2B5EF4-FFF2-40B4-BE49-F238E27FC236}">
                <a16:creationId xmlns:a16="http://schemas.microsoft.com/office/drawing/2014/main" id="{1EAA9DBD-AF7B-3B14-62A0-B8ABA7D2E1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676" t="25882" r="1185"/>
          <a:stretch>
            <a:fillRect/>
          </a:stretch>
        </p:blipFill>
        <p:spPr>
          <a:xfrm>
            <a:off x="2140343" y="3512596"/>
            <a:ext cx="1067775" cy="135440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365ED35-D016-9462-A6E7-25D9FBF04A0A}"/>
                  </a:ext>
                </a:extLst>
              </p:cNvPr>
              <p:cNvSpPr txBox="1"/>
              <p:nvPr/>
            </p:nvSpPr>
            <p:spPr>
              <a:xfrm>
                <a:off x="964394" y="585403"/>
                <a:ext cx="7240719" cy="5380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Temperature difference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Δ</m:t>
                        </m:r>
                        <m:r>
                          <a:rPr lang="en-US" altLang="zh-TW" sz="2000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𝑢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l-GR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Δ</m:t>
                        </m:r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den>
                    </m:f>
                    <m:r>
                      <a:rPr lang="en-US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altLang="zh-TW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at neighboring point drive heat flow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𝑑𝑄</m:t>
                        </m:r>
                      </m:num>
                      <m:den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US" altLang="zh-TW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en-US" sz="2000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365ED35-D016-9462-A6E7-25D9FBF04A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4394" y="585403"/>
                <a:ext cx="7240719" cy="538096"/>
              </a:xfrm>
              <a:prstGeom prst="rect">
                <a:avLst/>
              </a:prstGeom>
              <a:blipFill>
                <a:blip r:embed="rId4"/>
                <a:stretch>
                  <a:fillRect l="-699" b="-930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463A265-2DAB-DB94-7774-0A55AA6194A6}"/>
                  </a:ext>
                </a:extLst>
              </p:cNvPr>
              <p:cNvSpPr txBox="1"/>
              <p:nvPr/>
            </p:nvSpPr>
            <p:spPr>
              <a:xfrm>
                <a:off x="1707780" y="2476350"/>
                <a:ext cx="2078839" cy="585288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𝑑𝑄</m:t>
                          </m:r>
                        </m:num>
                        <m:den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𝑑𝑡</m:t>
                          </m:r>
                        </m:den>
                      </m:f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ℎ</m:t>
                      </m:r>
                      <m:f>
                        <m:fPr>
                          <m:ctrlPr>
                            <a:rPr lang="el-GR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l-GR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Δ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l-GR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Δ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ℎ</m:t>
                      </m:r>
                      <m:f>
                        <m:f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463A265-2DAB-DB94-7774-0A55AA6194A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7780" y="2476350"/>
                <a:ext cx="2078839" cy="585288"/>
              </a:xfrm>
              <a:prstGeom prst="rect">
                <a:avLst/>
              </a:prstGeom>
              <a:blipFill>
                <a:blip r:embed="rId5"/>
                <a:stretch>
                  <a:fillRect l="-3030" t="-4255" b="-1489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A8C27575-9F28-9824-D12E-2589B8DF2FB7}"/>
                  </a:ext>
                </a:extLst>
              </p:cNvPr>
              <p:cNvSpPr txBox="1"/>
              <p:nvPr/>
            </p:nvSpPr>
            <p:spPr>
              <a:xfrm>
                <a:off x="2185412" y="4112883"/>
                <a:ext cx="614081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4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r>
                        <a:rPr lang="en-US" altLang="zh-TW" sz="14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d>
                        <m:dPr>
                          <m:ctrlP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US" sz="1400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A8C27575-9F28-9824-D12E-2589B8DF2FB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5412" y="4112883"/>
                <a:ext cx="614081" cy="307777"/>
              </a:xfrm>
              <a:prstGeom prst="rect">
                <a:avLst/>
              </a:prstGeom>
              <a:blipFill>
                <a:blip r:embed="rId6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1BD68B4A-E148-67C2-5191-38C188600C2B}"/>
                  </a:ext>
                </a:extLst>
              </p:cNvPr>
              <p:cNvSpPr txBox="1"/>
              <p:nvPr/>
            </p:nvSpPr>
            <p:spPr>
              <a:xfrm>
                <a:off x="3399087" y="4092266"/>
                <a:ext cx="1026716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4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r>
                        <a:rPr lang="en-US" altLang="zh-TW" sz="14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d>
                        <m:dPr>
                          <m:ctrlP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  <m:t>+∆</m:t>
                          </m:r>
                          <m:r>
                            <a:rPr lang="en-US" sz="1400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US" sz="1400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1BD68B4A-E148-67C2-5191-38C188600C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9087" y="4092266"/>
                <a:ext cx="1026716" cy="307777"/>
              </a:xfrm>
              <a:prstGeom prst="rect">
                <a:avLst/>
              </a:prstGeom>
              <a:blipFill>
                <a:blip r:embed="rId7"/>
                <a:stretch>
                  <a:fillRect b="-16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40F0F10-9172-42AD-0497-4129CE8EED8E}"/>
                  </a:ext>
                </a:extLst>
              </p:cNvPr>
              <p:cNvSpPr txBox="1"/>
              <p:nvPr/>
            </p:nvSpPr>
            <p:spPr>
              <a:xfrm>
                <a:off x="762000" y="4108910"/>
                <a:ext cx="1067774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4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r>
                        <a:rPr lang="en-US" altLang="zh-TW" sz="14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d>
                        <m:dPr>
                          <m:ctrlP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  <m:t>−∆</m:t>
                          </m:r>
                          <m:r>
                            <a:rPr lang="en-US" sz="1400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US" sz="1400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40F0F10-9172-42AD-0497-4129CE8EED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2000" y="4108910"/>
                <a:ext cx="1067774" cy="307777"/>
              </a:xfrm>
              <a:prstGeom prst="rect">
                <a:avLst/>
              </a:prstGeom>
              <a:blipFill>
                <a:blip r:embed="rId8"/>
                <a:stretch>
                  <a:fillRect b="-16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35852397-0C8A-6391-6343-8BD5F73B4AD2}"/>
                  </a:ext>
                </a:extLst>
              </p:cNvPr>
              <p:cNvSpPr txBox="1"/>
              <p:nvPr/>
            </p:nvSpPr>
            <p:spPr>
              <a:xfrm>
                <a:off x="2226248" y="4713108"/>
                <a:ext cx="485054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1400" i="1" dirty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US" sz="1400" i="1" dirty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en-US" sz="1400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35852397-0C8A-6391-6343-8BD5F73B4A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6248" y="4713108"/>
                <a:ext cx="485054" cy="307777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3A5CB573-31F8-4444-BE67-8228C8943B5C}"/>
                  </a:ext>
                </a:extLst>
              </p:cNvPr>
              <p:cNvSpPr txBox="1"/>
              <p:nvPr/>
            </p:nvSpPr>
            <p:spPr>
              <a:xfrm>
                <a:off x="996802" y="5749501"/>
                <a:ext cx="5670720" cy="617605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𝜌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𝐴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  <m:f>
                        <m:fPr>
                          <m:ctrlP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ℎ</m:t>
                      </m:r>
                      <m:f>
                        <m:f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  <m:d>
                        <m:dPr>
                          <m:ctrlPr>
                            <a:rPr lang="en-US" sz="2000" i="1" dirty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i="1" dirty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sz="2000" i="1" dirty="0">
                              <a:latin typeface="Cambria Math" panose="02040503050406030204" pitchFamily="18" charset="0"/>
                            </a:rPr>
                            <m:t>+∆</m:t>
                          </m:r>
                          <m:r>
                            <a:rPr lang="en-US" sz="2000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a:rPr lang="en-US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ℎ</m:t>
                      </m:r>
                      <m:f>
                        <m:fPr>
                          <m:ctrlP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  <m:d>
                        <m:dPr>
                          <m:ctrlPr>
                            <a:rPr lang="en-US" sz="2000" i="1" dirty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i="1" dirty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sz="2000" b="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sz="2000" b="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ℎ</m:t>
                      </m:r>
                      <m:r>
                        <a:rPr lang="en-US" sz="2000" b="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US" sz="2000" b="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f>
                        <m:fPr>
                          <m:ctrlPr>
                            <a:rPr lang="en-US" sz="2000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sz="2000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sz="2000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sz="2000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sz="2000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3A5CB573-31F8-4444-BE67-8228C8943B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6802" y="5749501"/>
                <a:ext cx="5670720" cy="617605"/>
              </a:xfrm>
              <a:prstGeom prst="rect">
                <a:avLst/>
              </a:prstGeom>
              <a:blipFill>
                <a:blip r:embed="rId10"/>
                <a:stretch>
                  <a:fillRect l="-223" b="-14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283FB887-BB24-F31A-7E0F-CD71079BA73B}"/>
                  </a:ext>
                </a:extLst>
              </p:cNvPr>
              <p:cNvSpPr txBox="1"/>
              <p:nvPr/>
            </p:nvSpPr>
            <p:spPr>
              <a:xfrm>
                <a:off x="946178" y="5301194"/>
                <a:ext cx="7550916" cy="5356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Net heat flow equals heat flow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𝑑𝑄</m:t>
                        </m:r>
                      </m:num>
                      <m:den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US" altLang="zh-TW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to the right minus from the left.</a:t>
                </a:r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283FB887-BB24-F31A-7E0F-CD71079BA7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6178" y="5301194"/>
                <a:ext cx="7550916" cy="535659"/>
              </a:xfrm>
              <a:prstGeom prst="rect">
                <a:avLst/>
              </a:prstGeom>
              <a:blipFill>
                <a:blip r:embed="rId11"/>
                <a:stretch>
                  <a:fillRect l="-839" b="-697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169AA6D-5049-FCBE-9294-9AA84CD821A9}"/>
                  </a:ext>
                </a:extLst>
              </p:cNvPr>
              <p:cNvSpPr txBox="1"/>
              <p:nvPr/>
            </p:nvSpPr>
            <p:spPr>
              <a:xfrm>
                <a:off x="7391400" y="5797087"/>
                <a:ext cx="1458989" cy="61760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e>
                            <m:sup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sz="2000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sz="2000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sz="2000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sz="2000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169AA6D-5049-FCBE-9294-9AA84CD821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91400" y="5797087"/>
                <a:ext cx="1458989" cy="617605"/>
              </a:xfrm>
              <a:prstGeom prst="rect">
                <a:avLst/>
              </a:prstGeom>
              <a:blipFill>
                <a:blip r:embed="rId12"/>
                <a:stretch>
                  <a:fillRect l="-2609" r="-870" b="-1632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B2D0224-F984-A5C0-C531-C696289BCE9A}"/>
                  </a:ext>
                </a:extLst>
              </p:cNvPr>
              <p:cNvSpPr txBox="1"/>
              <p:nvPr/>
            </p:nvSpPr>
            <p:spPr>
              <a:xfrm>
                <a:off x="938886" y="4861491"/>
                <a:ext cx="7466766" cy="5448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Net heat flow into a point on the bar change its temperature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en-US" altLang="zh-TW" sz="2000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𝑢</m:t>
                        </m:r>
                      </m:num>
                      <m:den>
                        <m:r>
                          <a:rPr lang="en-US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en-US" altLang="zh-TW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en-US" sz="2000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B2D0224-F984-A5C0-C531-C696289BCE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8886" y="4861491"/>
                <a:ext cx="7466766" cy="544893"/>
              </a:xfrm>
              <a:prstGeom prst="rect">
                <a:avLst/>
              </a:prstGeom>
              <a:blipFill>
                <a:blip r:embed="rId13"/>
                <a:stretch>
                  <a:fillRect l="-679" b="-681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4918F005-836E-F3C0-2A80-0CF637464401}"/>
                  </a:ext>
                </a:extLst>
              </p:cNvPr>
              <p:cNvSpPr txBox="1"/>
              <p:nvPr/>
            </p:nvSpPr>
            <p:spPr>
              <a:xfrm>
                <a:off x="938886" y="292318"/>
                <a:ext cx="776619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Treat the bar as a series of points with t</a:t>
                </a:r>
                <a:r>
                  <a:rPr lang="en-US" altLang="zh-TW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emperature distribution </a:t>
                </a:r>
                <a14:m>
                  <m:oMath xmlns:m="http://schemas.openxmlformats.org/officeDocument/2006/math">
                    <m:r>
                      <a:rPr lang="en-US" altLang="zh-TW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𝑢</m:t>
                    </m:r>
                    <m:d>
                      <m:dPr>
                        <m:ctrlPr>
                          <a:rPr lang="en-US" altLang="zh-TW" sz="20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US" altLang="zh-TW" sz="20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  <m:r>
                          <a:rPr lang="en-US" altLang="zh-TW" sz="20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,</m:t>
                        </m:r>
                        <m:r>
                          <a:rPr lang="en-US" altLang="zh-TW" sz="20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US" altLang="zh-TW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.</m:t>
                    </m:r>
                  </m:oMath>
                </a14:m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4918F005-836E-F3C0-2A80-0CF63746440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8886" y="292318"/>
                <a:ext cx="7766198" cy="400110"/>
              </a:xfrm>
              <a:prstGeom prst="rect">
                <a:avLst/>
              </a:prstGeom>
              <a:blipFill>
                <a:blip r:embed="rId14"/>
                <a:stretch>
                  <a:fillRect l="-653" t="-9375" b="-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0CCCC61D-D4AE-FA6A-93F7-82798B356C27}"/>
                  </a:ext>
                </a:extLst>
              </p:cNvPr>
              <p:cNvSpPr txBox="1"/>
              <p:nvPr/>
            </p:nvSpPr>
            <p:spPr>
              <a:xfrm>
                <a:off x="2461636" y="1108499"/>
                <a:ext cx="499332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𝑄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0CCCC61D-D4AE-FA6A-93F7-82798B356C2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1636" y="1108499"/>
                <a:ext cx="499332" cy="400110"/>
              </a:xfrm>
              <a:prstGeom prst="rect">
                <a:avLst/>
              </a:prstGeom>
              <a:blipFill>
                <a:blip r:embed="rId15"/>
                <a:stretch>
                  <a:fillRect b="-125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8776FA9-3174-6CB5-FD79-21EFAF94C539}"/>
                  </a:ext>
                </a:extLst>
              </p:cNvPr>
              <p:cNvSpPr txBox="1"/>
              <p:nvPr/>
            </p:nvSpPr>
            <p:spPr>
              <a:xfrm>
                <a:off x="1395277" y="6304366"/>
                <a:ext cx="109717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fixed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𝑥</m:t>
                    </m:r>
                  </m:oMath>
                </a14:m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8776FA9-3174-6CB5-FD79-21EFAF94C5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5277" y="6304366"/>
                <a:ext cx="1097175" cy="400110"/>
              </a:xfrm>
              <a:prstGeom prst="rect">
                <a:avLst/>
              </a:prstGeom>
              <a:blipFill>
                <a:blip r:embed="rId16"/>
                <a:stretch>
                  <a:fillRect l="-5682" t="-9375" b="-281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FD8EF0FA-70BD-DEE2-2989-F09E201FAAC9}"/>
                  </a:ext>
                </a:extLst>
              </p:cNvPr>
              <p:cNvSpPr txBox="1"/>
              <p:nvPr/>
            </p:nvSpPr>
            <p:spPr>
              <a:xfrm>
                <a:off x="3763896" y="6335736"/>
                <a:ext cx="109717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fixed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𝑡</m:t>
                    </m:r>
                  </m:oMath>
                </a14:m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FD8EF0FA-70BD-DEE2-2989-F09E201FAA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3896" y="6335736"/>
                <a:ext cx="1097175" cy="400110"/>
              </a:xfrm>
              <a:prstGeom prst="rect">
                <a:avLst/>
              </a:prstGeom>
              <a:blipFill>
                <a:blip r:embed="rId17"/>
                <a:stretch>
                  <a:fillRect l="-5747"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B85340A0-D73A-4C17-D2AB-BE7825903CD4}"/>
                  </a:ext>
                </a:extLst>
              </p:cNvPr>
              <p:cNvSpPr txBox="1"/>
              <p:nvPr/>
            </p:nvSpPr>
            <p:spPr>
              <a:xfrm>
                <a:off x="2711302" y="3042550"/>
                <a:ext cx="109717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fixed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𝑡</m:t>
                    </m:r>
                  </m:oMath>
                </a14:m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B85340A0-D73A-4C17-D2AB-BE7825903CD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1302" y="3042550"/>
                <a:ext cx="1097175" cy="400110"/>
              </a:xfrm>
              <a:prstGeom prst="rect">
                <a:avLst/>
              </a:prstGeom>
              <a:blipFill>
                <a:blip r:embed="rId18"/>
                <a:stretch>
                  <a:fillRect l="-5747" t="-606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04F3DF7-9488-BABA-887A-F3FE95C4FB4F}"/>
                  </a:ext>
                </a:extLst>
              </p:cNvPr>
              <p:cNvSpPr txBox="1"/>
              <p:nvPr/>
            </p:nvSpPr>
            <p:spPr>
              <a:xfrm>
                <a:off x="1086197" y="1723468"/>
                <a:ext cx="614081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4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r>
                        <a:rPr lang="en-US" altLang="zh-TW" sz="14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d>
                        <m:dPr>
                          <m:ctrlP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US" sz="14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04F3DF7-9488-BABA-887A-F3FE95C4FB4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6197" y="1723468"/>
                <a:ext cx="614081" cy="307777"/>
              </a:xfrm>
              <a:prstGeom prst="rect">
                <a:avLst/>
              </a:prstGeom>
              <a:blipFill>
                <a:blip r:embed="rId19"/>
                <a:stretch>
                  <a:fillRect b="-16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DA697F0-022C-9AAA-7704-FA212FE9EBD3}"/>
                  </a:ext>
                </a:extLst>
              </p:cNvPr>
              <p:cNvSpPr txBox="1"/>
              <p:nvPr/>
            </p:nvSpPr>
            <p:spPr>
              <a:xfrm>
                <a:off x="3318804" y="1733088"/>
                <a:ext cx="1026716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14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r>
                        <a:rPr lang="en-US" altLang="zh-TW" sz="14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d>
                        <m:dPr>
                          <m:ctrlP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sz="1400" b="0" i="1" dirty="0" smtClean="0">
                              <a:latin typeface="Cambria Math" panose="02040503050406030204" pitchFamily="18" charset="0"/>
                            </a:rPr>
                            <m:t>+∆</m:t>
                          </m:r>
                          <m:r>
                            <a:rPr lang="en-US" sz="1400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US" sz="1400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DA697F0-022C-9AAA-7704-FA212FE9EBD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8804" y="1733088"/>
                <a:ext cx="1026716" cy="307777"/>
              </a:xfrm>
              <a:prstGeom prst="rect">
                <a:avLst/>
              </a:prstGeom>
              <a:blipFill>
                <a:blip r:embed="rId20"/>
                <a:stretch>
                  <a:fillRect b="-16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15014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20" grpId="0"/>
      <p:bldP spid="21" grpId="0" animBg="1"/>
      <p:bldP spid="22" grpId="0"/>
      <p:bldP spid="23" grpId="0" animBg="1"/>
      <p:bldP spid="15" grpId="0"/>
      <p:bldP spid="27" grpId="0"/>
      <p:bldP spid="28" grpId="0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377049-AA0C-178D-CA26-CCAEB27DA9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D42DAD9-C6AE-31EA-FACC-95D8CCEEDE4A}"/>
              </a:ext>
            </a:extLst>
          </p:cNvPr>
          <p:cNvSpPr txBox="1"/>
          <p:nvPr/>
        </p:nvSpPr>
        <p:spPr>
          <a:xfrm>
            <a:off x="1618282" y="4132947"/>
            <a:ext cx="31383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Boundary condition：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1E193E3-D150-27FE-63AB-6C8E9DBB6666}"/>
                  </a:ext>
                </a:extLst>
              </p:cNvPr>
              <p:cNvSpPr txBox="1"/>
              <p:nvPr/>
            </p:nvSpPr>
            <p:spPr>
              <a:xfrm>
                <a:off x="1729775" y="4611362"/>
                <a:ext cx="1763881" cy="307777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,0</m:t>
                          </m:r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73 </m:t>
                      </m:r>
                      <m:r>
                        <m:rPr>
                          <m:sty m:val="p"/>
                        </m:rPr>
                        <a:rPr lang="en-US" sz="2000" b="0" i="0" smtClean="0">
                          <a:latin typeface="Cambria Math" panose="02040503050406030204" pitchFamily="18" charset="0"/>
                        </a:rPr>
                        <m:t>K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1E193E3-D150-27FE-63AB-6C8E9DBB666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9775" y="4611362"/>
                <a:ext cx="1763881" cy="307777"/>
              </a:xfrm>
              <a:prstGeom prst="rect">
                <a:avLst/>
              </a:prstGeom>
              <a:blipFill>
                <a:blip r:embed="rId2"/>
                <a:stretch>
                  <a:fillRect l="-1429" t="-3846" r="-2143" b="-3461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CFBBD0B-833B-7B5C-D6D9-2A0D022C9329}"/>
                  </a:ext>
                </a:extLst>
              </p:cNvPr>
              <p:cNvSpPr txBox="1"/>
              <p:nvPr/>
            </p:nvSpPr>
            <p:spPr>
              <a:xfrm>
                <a:off x="1818907" y="768178"/>
                <a:ext cx="1320618" cy="55579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CFBBD0B-833B-7B5C-D6D9-2A0D022C932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8907" y="768178"/>
                <a:ext cx="1320618" cy="555793"/>
              </a:xfrm>
              <a:prstGeom prst="rect">
                <a:avLst/>
              </a:prstGeom>
              <a:blipFill>
                <a:blip r:embed="rId3"/>
                <a:stretch>
                  <a:fillRect l="-1905" r="-952" b="-1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5638ABFD-A1B6-82D5-771B-91723C7D17A0}"/>
              </a:ext>
            </a:extLst>
          </p:cNvPr>
          <p:cNvSpPr txBox="1"/>
          <p:nvPr/>
        </p:nvSpPr>
        <p:spPr>
          <a:xfrm>
            <a:off x="3375377" y="876965"/>
            <a:ext cx="23932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Heat Flow Equation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47E6DE-7BBA-A269-7E7A-54AB35CBC59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5490" b="15534"/>
          <a:stretch>
            <a:fillRect/>
          </a:stretch>
        </p:blipFill>
        <p:spPr>
          <a:xfrm>
            <a:off x="1793507" y="1476813"/>
            <a:ext cx="1905000" cy="251853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74BF0A5-86CE-B40F-2459-7C274007833C}"/>
                  </a:ext>
                </a:extLst>
              </p:cNvPr>
              <p:cNvSpPr txBox="1"/>
              <p:nvPr/>
            </p:nvSpPr>
            <p:spPr>
              <a:xfrm>
                <a:off x="3698507" y="4611362"/>
                <a:ext cx="1711109" cy="307777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=273 </m:t>
                      </m:r>
                      <m:r>
                        <m:rPr>
                          <m:sty m:val="p"/>
                        </m:rPr>
                        <a:rPr lang="en-US" sz="2000" b="0" i="0" smtClean="0">
                          <a:latin typeface="Cambria Math" panose="02040503050406030204" pitchFamily="18" charset="0"/>
                        </a:rPr>
                        <m:t>K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74BF0A5-86CE-B40F-2459-7C27400783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8507" y="4611362"/>
                <a:ext cx="1711109" cy="307777"/>
              </a:xfrm>
              <a:prstGeom prst="rect">
                <a:avLst/>
              </a:prstGeom>
              <a:blipFill>
                <a:blip r:embed="rId5"/>
                <a:stretch>
                  <a:fillRect l="-1481" t="-3846" r="-2963" b="-3461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11">
            <a:extLst>
              <a:ext uri="{FF2B5EF4-FFF2-40B4-BE49-F238E27FC236}">
                <a16:creationId xmlns:a16="http://schemas.microsoft.com/office/drawing/2014/main" id="{BBE417D3-DB7D-9D08-5B08-5B1DEA1D22E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67088" b="48980"/>
          <a:stretch>
            <a:fillRect/>
          </a:stretch>
        </p:blipFill>
        <p:spPr>
          <a:xfrm>
            <a:off x="5867400" y="5105400"/>
            <a:ext cx="1838058" cy="138007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720E830-21F7-B011-80D2-C147E8181EBC}"/>
                  </a:ext>
                </a:extLst>
              </p:cNvPr>
              <p:cNvSpPr txBox="1"/>
              <p:nvPr/>
            </p:nvSpPr>
            <p:spPr>
              <a:xfrm>
                <a:off x="1729775" y="5735483"/>
                <a:ext cx="2611163" cy="307777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0,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73 </m:t>
                      </m:r>
                      <m:r>
                        <m:rPr>
                          <m:sty m:val="p"/>
                        </m:rPr>
                        <a:rPr lang="en-US" sz="2000" b="0" i="0" smtClean="0">
                          <a:latin typeface="Cambria Math" panose="02040503050406030204" pitchFamily="18" charset="0"/>
                        </a:rPr>
                        <m:t>K</m:t>
                      </m:r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000" i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720E830-21F7-B011-80D2-C147E8181EB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9775" y="5735483"/>
                <a:ext cx="2611163" cy="307777"/>
              </a:xfrm>
              <a:prstGeom prst="rect">
                <a:avLst/>
              </a:prstGeom>
              <a:blipFill>
                <a:blip r:embed="rId7"/>
                <a:stretch>
                  <a:fillRect l="-971" t="-8000" r="-2913" b="-4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97F84413-E186-A426-60E7-E34ADE133B89}"/>
              </a:ext>
            </a:extLst>
          </p:cNvPr>
          <p:cNvSpPr txBox="1"/>
          <p:nvPr/>
        </p:nvSpPr>
        <p:spPr>
          <a:xfrm>
            <a:off x="1618282" y="5320133"/>
            <a:ext cx="31383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 condition：</a:t>
            </a:r>
          </a:p>
        </p:txBody>
      </p:sp>
    </p:spTree>
    <p:extLst>
      <p:ext uri="{BB962C8B-B14F-4D97-AF65-F5344CB8AC3E}">
        <p14:creationId xmlns:p14="http://schemas.microsoft.com/office/powerpoint/2010/main" val="2431999453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F75B71-014E-271D-CD5E-B80B1645E6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0B41168-5A70-FDB8-D89C-5D0A3487717A}"/>
              </a:ext>
            </a:extLst>
          </p:cNvPr>
          <p:cNvSpPr txBox="1"/>
          <p:nvPr/>
        </p:nvSpPr>
        <p:spPr>
          <a:xfrm>
            <a:off x="1618282" y="4132947"/>
            <a:ext cx="31383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Boundary condition：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DA9D597-3F66-CB6A-0AF7-2FE4F592D7FD}"/>
                  </a:ext>
                </a:extLst>
              </p:cNvPr>
              <p:cNvSpPr txBox="1"/>
              <p:nvPr/>
            </p:nvSpPr>
            <p:spPr>
              <a:xfrm>
                <a:off x="1729775" y="4611362"/>
                <a:ext cx="1763881" cy="307777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,0</m:t>
                          </m:r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73 </m:t>
                      </m:r>
                      <m:r>
                        <m:rPr>
                          <m:sty m:val="p"/>
                        </m:rPr>
                        <a:rPr lang="en-US" sz="2000" b="0" i="0" smtClean="0">
                          <a:latin typeface="Cambria Math" panose="02040503050406030204" pitchFamily="18" charset="0"/>
                        </a:rPr>
                        <m:t>K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DA9D597-3F66-CB6A-0AF7-2FE4F592D7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9775" y="4611362"/>
                <a:ext cx="1763881" cy="307777"/>
              </a:xfrm>
              <a:prstGeom prst="rect">
                <a:avLst/>
              </a:prstGeom>
              <a:blipFill>
                <a:blip r:embed="rId2"/>
                <a:stretch>
                  <a:fillRect l="-1429" t="-3846" r="-2143" b="-3461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EA068896-953B-23E4-EDE8-B0868C908975}"/>
                  </a:ext>
                </a:extLst>
              </p:cNvPr>
              <p:cNvSpPr txBox="1"/>
              <p:nvPr/>
            </p:nvSpPr>
            <p:spPr>
              <a:xfrm>
                <a:off x="1818907" y="768178"/>
                <a:ext cx="1320618" cy="55579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EA068896-953B-23E4-EDE8-B0868C9089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8907" y="768178"/>
                <a:ext cx="1320618" cy="555793"/>
              </a:xfrm>
              <a:prstGeom prst="rect">
                <a:avLst/>
              </a:prstGeom>
              <a:blipFill>
                <a:blip r:embed="rId3"/>
                <a:stretch>
                  <a:fillRect l="-1905" r="-952" b="-1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6570524B-73C2-F22D-E811-34CEE6C1958E}"/>
              </a:ext>
            </a:extLst>
          </p:cNvPr>
          <p:cNvSpPr txBox="1"/>
          <p:nvPr/>
        </p:nvSpPr>
        <p:spPr>
          <a:xfrm>
            <a:off x="3375377" y="876965"/>
            <a:ext cx="23932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Heat Flow Equation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EED2F6-7CEC-A473-715F-E149BAF188F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5490" b="15534"/>
          <a:stretch>
            <a:fillRect/>
          </a:stretch>
        </p:blipFill>
        <p:spPr>
          <a:xfrm>
            <a:off x="1793507" y="1476813"/>
            <a:ext cx="1905000" cy="251853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B3ADA28-60F4-B3C0-EF01-F76DE67FC9EF}"/>
                  </a:ext>
                </a:extLst>
              </p:cNvPr>
              <p:cNvSpPr txBox="1"/>
              <p:nvPr/>
            </p:nvSpPr>
            <p:spPr>
              <a:xfrm>
                <a:off x="3698507" y="4611362"/>
                <a:ext cx="1711109" cy="307777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=373 </m:t>
                      </m:r>
                      <m:r>
                        <m:rPr>
                          <m:sty m:val="p"/>
                        </m:rPr>
                        <a:rPr lang="en-US" sz="2000" b="0" i="0" smtClean="0">
                          <a:latin typeface="Cambria Math" panose="02040503050406030204" pitchFamily="18" charset="0"/>
                        </a:rPr>
                        <m:t>K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B3ADA28-60F4-B3C0-EF01-F76DE67FC9E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8507" y="4611362"/>
                <a:ext cx="1711109" cy="307777"/>
              </a:xfrm>
              <a:prstGeom prst="rect">
                <a:avLst/>
              </a:prstGeom>
              <a:blipFill>
                <a:blip r:embed="rId5"/>
                <a:stretch>
                  <a:fillRect l="-1481" t="-3846" r="-2963" b="-3461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210A3A0B-A73F-E4D8-3FF4-3646D082652E}"/>
                  </a:ext>
                </a:extLst>
              </p:cNvPr>
              <p:cNvSpPr txBox="1"/>
              <p:nvPr/>
            </p:nvSpPr>
            <p:spPr>
              <a:xfrm>
                <a:off x="1729775" y="5735483"/>
                <a:ext cx="1800621" cy="307777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i="1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d>
                        <m:d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0,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73 </m:t>
                      </m:r>
                      <m:r>
                        <m:rPr>
                          <m:sty m:val="p"/>
                        </m:rPr>
                        <a:rPr lang="en-US" sz="2000" b="0" i="0" smtClean="0">
                          <a:latin typeface="Cambria Math" panose="02040503050406030204" pitchFamily="18" charset="0"/>
                        </a:rPr>
                        <m:t>K</m:t>
                      </m:r>
                    </m:oMath>
                  </m:oMathPara>
                </a14:m>
                <a:endParaRPr lang="en-US" sz="2000" i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210A3A0B-A73F-E4D8-3FF4-3646D082652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9775" y="5735483"/>
                <a:ext cx="1800621" cy="307777"/>
              </a:xfrm>
              <a:prstGeom prst="rect">
                <a:avLst/>
              </a:prstGeom>
              <a:blipFill>
                <a:blip r:embed="rId6"/>
                <a:stretch>
                  <a:fillRect l="-1408" t="-8000" r="-2817" b="-4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D302E3F2-C5F7-428C-7003-2953FD5A1637}"/>
              </a:ext>
            </a:extLst>
          </p:cNvPr>
          <p:cNvSpPr txBox="1"/>
          <p:nvPr/>
        </p:nvSpPr>
        <p:spPr>
          <a:xfrm>
            <a:off x="1618282" y="5320133"/>
            <a:ext cx="31383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 condition：</a:t>
            </a:r>
          </a:p>
        </p:txBody>
      </p:sp>
    </p:spTree>
    <p:extLst>
      <p:ext uri="{BB962C8B-B14F-4D97-AF65-F5344CB8AC3E}">
        <p14:creationId xmlns:p14="http://schemas.microsoft.com/office/powerpoint/2010/main" val="3571366936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DF8B84B-C5FE-38DC-ACB5-E537A16CDA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8489" y="990600"/>
            <a:ext cx="4800600" cy="1721129"/>
          </a:xfrm>
          <a:prstGeom prst="rect">
            <a:avLst/>
          </a:prstGeom>
        </p:spPr>
      </p:pic>
      <p:pic>
        <p:nvPicPr>
          <p:cNvPr id="4" name="Picture 3" descr="A circular object with different colored metal parts&#10;&#10;AI-generated content may be incorrect.">
            <a:extLst>
              <a:ext uri="{FF2B5EF4-FFF2-40B4-BE49-F238E27FC236}">
                <a16:creationId xmlns:a16="http://schemas.microsoft.com/office/drawing/2014/main" id="{03AB1562-67A5-0F8C-8F18-407F2877D9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85"/>
          <a:stretch>
            <a:fillRect/>
          </a:stretch>
        </p:blipFill>
        <p:spPr>
          <a:xfrm>
            <a:off x="1738489" y="2742773"/>
            <a:ext cx="4800600" cy="2140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029C80-4B22-C53A-8014-A5C5224B6664}"/>
              </a:ext>
            </a:extLst>
          </p:cNvPr>
          <p:cNvSpPr txBox="1"/>
          <p:nvPr/>
        </p:nvSpPr>
        <p:spPr>
          <a:xfrm>
            <a:off x="1738489" y="4924377"/>
            <a:ext cx="3138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Periodic Boundary Condition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D76450D5-FB4E-EF07-9F2A-25346A104FC9}"/>
                  </a:ext>
                </a:extLst>
              </p:cNvPr>
              <p:cNvSpPr txBox="1"/>
              <p:nvPr/>
            </p:nvSpPr>
            <p:spPr>
              <a:xfrm>
                <a:off x="1869440" y="5416491"/>
                <a:ext cx="1791260" cy="27699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,0</m:t>
                          </m:r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,2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e>
                      </m:d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D76450D5-FB4E-EF07-9F2A-25346A104F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9440" y="5416491"/>
                <a:ext cx="1791260" cy="276999"/>
              </a:xfrm>
              <a:prstGeom prst="rect">
                <a:avLst/>
              </a:prstGeom>
              <a:blipFill>
                <a:blip r:embed="rId4"/>
                <a:stretch>
                  <a:fillRect l="-1408" b="-86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7F71040-A323-784D-46ED-B45231874C0B}"/>
                  </a:ext>
                </a:extLst>
              </p:cNvPr>
              <p:cNvSpPr txBox="1"/>
              <p:nvPr/>
            </p:nvSpPr>
            <p:spPr>
              <a:xfrm>
                <a:off x="1869440" y="5785823"/>
                <a:ext cx="2132763" cy="5266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,0</m:t>
                          </m:r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,2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e>
                      </m:d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7F71040-A323-784D-46ED-B45231874C0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9440" y="5785823"/>
                <a:ext cx="2132763" cy="526683"/>
              </a:xfrm>
              <a:prstGeom prst="rect">
                <a:avLst/>
              </a:prstGeom>
              <a:blipFill>
                <a:blip r:embed="rId5"/>
                <a:stretch>
                  <a:fillRect l="-1775" t="-2326" b="-1395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5F8A1A7F-A360-4437-CABE-44BA9783A11C}"/>
                  </a:ext>
                </a:extLst>
              </p:cNvPr>
              <p:cNvSpPr txBox="1"/>
              <p:nvPr/>
            </p:nvSpPr>
            <p:spPr>
              <a:xfrm>
                <a:off x="1762760" y="330334"/>
                <a:ext cx="1320618" cy="55579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i="1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5F8A1A7F-A360-4437-CABE-44BA9783A11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2760" y="330334"/>
                <a:ext cx="1320618" cy="555793"/>
              </a:xfrm>
              <a:prstGeom prst="rect">
                <a:avLst/>
              </a:prstGeom>
              <a:blipFill>
                <a:blip r:embed="rId6"/>
                <a:stretch>
                  <a:fillRect l="-952" r="-952" b="-1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A5B572DC-C193-4F01-28FA-70B86B76FF10}"/>
              </a:ext>
            </a:extLst>
          </p:cNvPr>
          <p:cNvSpPr txBox="1"/>
          <p:nvPr/>
        </p:nvSpPr>
        <p:spPr>
          <a:xfrm>
            <a:off x="3321755" y="381000"/>
            <a:ext cx="23932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Heat Flow Equation</a:t>
            </a:r>
          </a:p>
        </p:txBody>
      </p:sp>
    </p:spTree>
    <p:extLst>
      <p:ext uri="{BB962C8B-B14F-4D97-AF65-F5344CB8AC3E}">
        <p14:creationId xmlns:p14="http://schemas.microsoft.com/office/powerpoint/2010/main" val="401214526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324399-AF3E-E57C-A9F7-F3E5A6F69D5D}"/>
              </a:ext>
            </a:extLst>
          </p:cNvPr>
          <p:cNvSpPr txBox="1"/>
          <p:nvPr/>
        </p:nvSpPr>
        <p:spPr>
          <a:xfrm>
            <a:off x="3352800" y="533400"/>
            <a:ext cx="342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3D Heat Conduction</a:t>
            </a:r>
          </a:p>
        </p:txBody>
      </p:sp>
      <p:pic>
        <p:nvPicPr>
          <p:cNvPr id="1028" name="Picture 4" descr="Temperature distribution in the sample (two-dimensional heat flow)">
            <a:extLst>
              <a:ext uri="{FF2B5EF4-FFF2-40B4-BE49-F238E27FC236}">
                <a16:creationId xmlns:a16="http://schemas.microsoft.com/office/drawing/2014/main" id="{7DCDEBE7-6750-46A5-1CED-3EC2A327DD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33" y="928132"/>
            <a:ext cx="7687733" cy="432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close-up of a scale&#10;&#10;AI-generated content may be incorrect.">
            <a:extLst>
              <a:ext uri="{FF2B5EF4-FFF2-40B4-BE49-F238E27FC236}">
                <a16:creationId xmlns:a16="http://schemas.microsoft.com/office/drawing/2014/main" id="{10F80CAA-F751-CBE2-DE9E-77576189EB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8467" y="4222036"/>
            <a:ext cx="4267200" cy="249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784956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2FBCFA9C-EA4D-810A-E762-1027139C60EC}"/>
                  </a:ext>
                </a:extLst>
              </p:cNvPr>
              <p:cNvSpPr txBox="1"/>
              <p:nvPr/>
            </p:nvSpPr>
            <p:spPr>
              <a:xfrm>
                <a:off x="2771307" y="762000"/>
                <a:ext cx="992002" cy="52039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ℎ</m:t>
                      </m:r>
                      <m:f>
                        <m:fPr>
                          <m:ctrlPr>
                            <a:rPr lang="el-GR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l-GR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Δ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l-GR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Δ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2FBCFA9C-EA4D-810A-E762-1027139C60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307" y="762000"/>
                <a:ext cx="992002" cy="520399"/>
              </a:xfrm>
              <a:prstGeom prst="rect">
                <a:avLst/>
              </a:prstGeom>
              <a:blipFill>
                <a:blip r:embed="rId2"/>
                <a:stretch>
                  <a:fillRect l="-5063" t="-4878" r="-3797" b="-1463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3F2DF4D-324B-D31D-FB94-6972033DA6CA}"/>
                  </a:ext>
                </a:extLst>
              </p:cNvPr>
              <p:cNvSpPr txBox="1"/>
              <p:nvPr/>
            </p:nvSpPr>
            <p:spPr>
              <a:xfrm>
                <a:off x="4572000" y="762000"/>
                <a:ext cx="1019831" cy="520399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=−</m:t>
                      </m:r>
                      <m:f>
                        <m:fPr>
                          <m:ctrlPr>
                            <a:rPr lang="el-GR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l-GR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Δ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l-GR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Δ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3F2DF4D-324B-D31D-FB94-6972033DA6C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762000"/>
                <a:ext cx="1019831" cy="520399"/>
              </a:xfrm>
              <a:prstGeom prst="rect">
                <a:avLst/>
              </a:prstGeom>
              <a:blipFill>
                <a:blip r:embed="rId3"/>
                <a:stretch>
                  <a:fillRect l="-4938" t="-4878" r="-3704" b="-1463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Left-right Arrow 3">
            <a:extLst>
              <a:ext uri="{FF2B5EF4-FFF2-40B4-BE49-F238E27FC236}">
                <a16:creationId xmlns:a16="http://schemas.microsoft.com/office/drawing/2014/main" id="{8325727E-13D8-51BB-A4FC-4C19E673FF8F}"/>
              </a:ext>
            </a:extLst>
          </p:cNvPr>
          <p:cNvSpPr/>
          <p:nvPr/>
        </p:nvSpPr>
        <p:spPr>
          <a:xfrm>
            <a:off x="3916798" y="926417"/>
            <a:ext cx="418285" cy="228600"/>
          </a:xfrm>
          <a:prstGeom prst="left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mperature distribution in the sample (two-dimensional heat flow)">
            <a:extLst>
              <a:ext uri="{FF2B5EF4-FFF2-40B4-BE49-F238E27FC236}">
                <a16:creationId xmlns:a16="http://schemas.microsoft.com/office/drawing/2014/main" id="{AF93F1AA-0B48-C671-C29C-6354B6714E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0"/>
            <a:ext cx="4648200" cy="2614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diagram of a circular object with arrows&#10;&#10;AI-generated content may be incorrect.">
            <a:extLst>
              <a:ext uri="{FF2B5EF4-FFF2-40B4-BE49-F238E27FC236}">
                <a16:creationId xmlns:a16="http://schemas.microsoft.com/office/drawing/2014/main" id="{7E232487-5A34-D036-7D11-B146AF784F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092"/>
          <a:stretch>
            <a:fillRect/>
          </a:stretch>
        </p:blipFill>
        <p:spPr>
          <a:xfrm rot="5400000">
            <a:off x="5543226" y="1301085"/>
            <a:ext cx="2695939" cy="306044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19">
                <a:extLst>
                  <a:ext uri="{FF2B5EF4-FFF2-40B4-BE49-F238E27FC236}">
                    <a16:creationId xmlns:a16="http://schemas.microsoft.com/office/drawing/2014/main" id="{C83922F1-99E4-7890-8870-1C9DF7BD0872}"/>
                  </a:ext>
                </a:extLst>
              </p:cNvPr>
              <p:cNvSpPr txBox="1"/>
              <p:nvPr/>
            </p:nvSpPr>
            <p:spPr>
              <a:xfrm>
                <a:off x="5791200" y="4420876"/>
                <a:ext cx="1294898" cy="40466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acc>
                        <m:accPr>
                          <m:chr m:val="⃗"/>
                          <m:ctrlPr>
                            <a:rPr lang="en-US" altLang="zh-TW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/>
                            </a:rPr>
                            <m:t>𝐸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⃗"/>
                          <m:ctrlPr>
                            <a:rPr lang="en-US" altLang="zh-TW" i="1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8" name="文字方塊 19">
                <a:extLst>
                  <a:ext uri="{FF2B5EF4-FFF2-40B4-BE49-F238E27FC236}">
                    <a16:creationId xmlns:a16="http://schemas.microsoft.com/office/drawing/2014/main" id="{C83922F1-99E4-7890-8870-1C9DF7BD08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1200" y="4420876"/>
                <a:ext cx="1294898" cy="404663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Left-right Arrow 8">
            <a:extLst>
              <a:ext uri="{FF2B5EF4-FFF2-40B4-BE49-F238E27FC236}">
                <a16:creationId xmlns:a16="http://schemas.microsoft.com/office/drawing/2014/main" id="{8046FB62-E599-07DC-8873-779814C05208}"/>
              </a:ext>
            </a:extLst>
          </p:cNvPr>
          <p:cNvSpPr/>
          <p:nvPr/>
        </p:nvSpPr>
        <p:spPr>
          <a:xfrm>
            <a:off x="4587430" y="4541202"/>
            <a:ext cx="418285" cy="228600"/>
          </a:xfrm>
          <a:prstGeom prst="left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19">
                <a:extLst>
                  <a:ext uri="{FF2B5EF4-FFF2-40B4-BE49-F238E27FC236}">
                    <a16:creationId xmlns:a16="http://schemas.microsoft.com/office/drawing/2014/main" id="{A83FD1BF-7612-64D1-BD3F-6881B5E3431F}"/>
                  </a:ext>
                </a:extLst>
              </p:cNvPr>
              <p:cNvSpPr txBox="1"/>
              <p:nvPr/>
            </p:nvSpPr>
            <p:spPr>
              <a:xfrm>
                <a:off x="2695107" y="4420876"/>
                <a:ext cx="1294898" cy="40466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acc>
                        <m:accPr>
                          <m:chr m:val="⃗"/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</m:acc>
                      <m:r>
                        <a:rPr lang="en-US" altLang="zh-TW" b="0" i="1" smtClean="0">
                          <a:latin typeface="Cambria Math"/>
                        </a:rPr>
                        <m:t>=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⃗"/>
                          <m:ctrlPr>
                            <a:rPr lang="en-US" altLang="zh-TW" i="1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𝛻</m:t>
                          </m:r>
                        </m:e>
                      </m:acc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/>
                        </a:rPr>
                        <m:t>𝑇</m:t>
                      </m:r>
                    </m:oMath>
                  </m:oMathPara>
                </a14:m>
                <a:endParaRPr lang="zh-TW" altLang="en-US" dirty="0"/>
              </a:p>
            </p:txBody>
          </p:sp>
        </mc:Choice>
        <mc:Fallback xmlns="">
          <p:sp>
            <p:nvSpPr>
              <p:cNvPr id="10" name="文字方塊 19">
                <a:extLst>
                  <a:ext uri="{FF2B5EF4-FFF2-40B4-BE49-F238E27FC236}">
                    <a16:creationId xmlns:a16="http://schemas.microsoft.com/office/drawing/2014/main" id="{A83FD1BF-7612-64D1-BD3F-6881B5E3431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5107" y="4420876"/>
                <a:ext cx="1294898" cy="404663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BD35598D-6C35-F861-E9D7-E641757F7373}"/>
              </a:ext>
            </a:extLst>
          </p:cNvPr>
          <p:cNvSpPr txBox="1"/>
          <p:nvPr/>
        </p:nvSpPr>
        <p:spPr>
          <a:xfrm>
            <a:off x="2053372" y="5005332"/>
            <a:ext cx="548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兩相近點之間的溫度差驅動熱量的流動</a:t>
            </a:r>
            <a:r>
              <a:rPr lang="en-US" dirty="0"/>
              <a:t>。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35A24E-9582-1A1F-5D96-920D0AB85DB3}"/>
              </a:ext>
            </a:extLst>
          </p:cNvPr>
          <p:cNvSpPr txBox="1"/>
          <p:nvPr/>
        </p:nvSpPr>
        <p:spPr>
          <a:xfrm>
            <a:off x="2053372" y="5411193"/>
            <a:ext cx="548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溫度函數的梯度就正比於熱量流動向量</a:t>
            </a:r>
            <a:r>
              <a:rPr lang="en-US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33956565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E926C8-BDE5-8694-F718-B712FFF8B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5">
                <a:extLst>
                  <a:ext uri="{FF2B5EF4-FFF2-40B4-BE49-F238E27FC236}">
                    <a16:creationId xmlns:a16="http://schemas.microsoft.com/office/drawing/2014/main" id="{87320204-672F-4F1B-4DF2-805A48FF42EA}"/>
                  </a:ext>
                </a:extLst>
              </p:cNvPr>
              <p:cNvSpPr txBox="1"/>
              <p:nvPr/>
            </p:nvSpPr>
            <p:spPr bwMode="auto">
              <a:xfrm>
                <a:off x="487405" y="530048"/>
                <a:ext cx="2496389" cy="40011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/>
                        </a:rPr>
                        <m:t>𝑢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𝑋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en-US" altLang="zh-TW" sz="20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/>
                        </a:rPr>
                        <m:t>𝑇</m:t>
                      </m:r>
                      <m:d>
                        <m:d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2" name="文字方塊 15">
                <a:extLst>
                  <a:ext uri="{FF2B5EF4-FFF2-40B4-BE49-F238E27FC236}">
                    <a16:creationId xmlns:a16="http://schemas.microsoft.com/office/drawing/2014/main" id="{87320204-672F-4F1B-4DF2-805A48FF42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87405" y="530048"/>
                <a:ext cx="2496389" cy="400110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17">
                <a:extLst>
                  <a:ext uri="{FF2B5EF4-FFF2-40B4-BE49-F238E27FC236}">
                    <a16:creationId xmlns:a16="http://schemas.microsoft.com/office/drawing/2014/main" id="{097182BC-C615-C2C5-6234-014C78ECD484}"/>
                  </a:ext>
                </a:extLst>
              </p:cNvPr>
              <p:cNvSpPr txBox="1"/>
              <p:nvPr/>
            </p:nvSpPr>
            <p:spPr bwMode="auto">
              <a:xfrm>
                <a:off x="487405" y="1343662"/>
                <a:ext cx="1643655" cy="70993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4" name="文字方塊 17">
                <a:extLst>
                  <a:ext uri="{FF2B5EF4-FFF2-40B4-BE49-F238E27FC236}">
                    <a16:creationId xmlns:a16="http://schemas.microsoft.com/office/drawing/2014/main" id="{097182BC-C615-C2C5-6234-014C78ECD48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87405" y="1343662"/>
                <a:ext cx="1643655" cy="709938"/>
              </a:xfrm>
              <a:prstGeom prst="rect">
                <a:avLst/>
              </a:prstGeom>
              <a:blipFill>
                <a:blip r:embed="rId3"/>
                <a:stretch>
                  <a:fillRect b="-701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ED7632BA-4DDB-DCDE-26BE-D82A91C5615C}"/>
              </a:ext>
            </a:extLst>
          </p:cNvPr>
          <p:cNvSpPr txBox="1"/>
          <p:nvPr/>
        </p:nvSpPr>
        <p:spPr bwMode="auto">
          <a:xfrm>
            <a:off x="479175" y="931917"/>
            <a:ext cx="441959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Plug in the heat flow equation</a:t>
            </a:r>
            <a:r>
              <a:rPr lang="en-TW" sz="2000">
                <a:latin typeface="Times New Roman" pitchFamily="18" charset="0"/>
                <a:cs typeface="Times New Roman" pitchFamily="18" charset="0"/>
              </a:rPr>
              <a:t>：</a:t>
            </a:r>
            <a:endParaRPr lang="en-TW" sz="20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17">
                <a:extLst>
                  <a:ext uri="{FF2B5EF4-FFF2-40B4-BE49-F238E27FC236}">
                    <a16:creationId xmlns:a16="http://schemas.microsoft.com/office/drawing/2014/main" id="{2A172EFF-A462-8162-13DB-40D3CCA2D8E7}"/>
                  </a:ext>
                </a:extLst>
              </p:cNvPr>
              <p:cNvSpPr txBox="1"/>
              <p:nvPr/>
            </p:nvSpPr>
            <p:spPr bwMode="auto">
              <a:xfrm>
                <a:off x="2594958" y="1377168"/>
                <a:ext cx="2265680" cy="70993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𝑋</m:t>
                      </m:r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US" altLang="zh-TW" sz="2000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𝑇</m:t>
                      </m:r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6" name="文字方塊 17">
                <a:extLst>
                  <a:ext uri="{FF2B5EF4-FFF2-40B4-BE49-F238E27FC236}">
                    <a16:creationId xmlns:a16="http://schemas.microsoft.com/office/drawing/2014/main" id="{2A172EFF-A462-8162-13DB-40D3CCA2D8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594958" y="1377168"/>
                <a:ext cx="2265680" cy="709938"/>
              </a:xfrm>
              <a:prstGeom prst="rect">
                <a:avLst/>
              </a:prstGeom>
              <a:blipFill>
                <a:blip r:embed="rId4"/>
                <a:stretch>
                  <a:fillRect b="-5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17">
                <a:extLst>
                  <a:ext uri="{FF2B5EF4-FFF2-40B4-BE49-F238E27FC236}">
                    <a16:creationId xmlns:a16="http://schemas.microsoft.com/office/drawing/2014/main" id="{6B1368E8-9672-FDE6-0AED-AFED5137D163}"/>
                  </a:ext>
                </a:extLst>
              </p:cNvPr>
              <p:cNvSpPr txBox="1"/>
              <p:nvPr/>
            </p:nvSpPr>
            <p:spPr bwMode="auto">
              <a:xfrm>
                <a:off x="492841" y="2586811"/>
                <a:ext cx="2027769" cy="70993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US" altLang="zh-TW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</m:den>
                      </m:f>
                      <m:f>
                        <m:f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num>
                        <m:den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8" name="文字方塊 17">
                <a:extLst>
                  <a:ext uri="{FF2B5EF4-FFF2-40B4-BE49-F238E27FC236}">
                    <a16:creationId xmlns:a16="http://schemas.microsoft.com/office/drawing/2014/main" id="{6B1368E8-9672-FDE6-0AED-AFED5137D16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92841" y="2586811"/>
                <a:ext cx="2027769" cy="709938"/>
              </a:xfrm>
              <a:prstGeom prst="rect">
                <a:avLst/>
              </a:prstGeom>
              <a:blipFill>
                <a:blip r:embed="rId5"/>
                <a:stretch>
                  <a:fillRect b="-701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DE421B7-E256-7CFE-6033-AB0004D1AF9B}"/>
                  </a:ext>
                </a:extLst>
              </p:cNvPr>
              <p:cNvSpPr txBox="1"/>
              <p:nvPr/>
            </p:nvSpPr>
            <p:spPr bwMode="auto">
              <a:xfrm>
                <a:off x="442939" y="2143474"/>
                <a:ext cx="8120167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Devide both side by </a:t>
                </a:r>
                <a14:m>
                  <m:oMath xmlns:m="http://schemas.openxmlformats.org/officeDocument/2006/math">
                    <m:r>
                      <a:rPr lang="en-US" sz="2000" i="1">
                        <a:latin typeface="Cambria Math" panose="02040503050406030204" pitchFamily="18" charset="0"/>
                      </a:rPr>
                      <m:t>𝑋</m:t>
                    </m:r>
                    <m:d>
                      <m:dPr>
                        <m:ctrlPr>
                          <a:rPr lang="en-US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  <m:r>
                      <a:rPr lang="en-US" sz="2000" i="1">
                        <a:latin typeface="Cambria Math" panose="02040503050406030204" pitchFamily="18" charset="0"/>
                      </a:rPr>
                      <m:t>∙</m:t>
                    </m:r>
                    <m:r>
                      <a:rPr lang="en-US" sz="2000" i="1">
                        <a:latin typeface="Cambria Math" panose="02040503050406030204" pitchFamily="18" charset="0"/>
                      </a:rPr>
                      <m:t>𝑇</m:t>
                    </m:r>
                    <m:d>
                      <m:dPr>
                        <m:ctrlPr>
                          <a:rPr lang="en-US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and change partial d to ordinary d.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DE421B7-E256-7CFE-6033-AB0004D1AF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2939" y="2143474"/>
                <a:ext cx="8120167" cy="400110"/>
              </a:xfrm>
              <a:prstGeom prst="rect">
                <a:avLst/>
              </a:prstGeom>
              <a:blipFill>
                <a:blip r:embed="rId6"/>
                <a:stretch>
                  <a:fillRect l="-938" t="-6061" b="-2424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7">
                <a:extLst>
                  <a:ext uri="{FF2B5EF4-FFF2-40B4-BE49-F238E27FC236}">
                    <a16:creationId xmlns:a16="http://schemas.microsoft.com/office/drawing/2014/main" id="{92159C7B-D984-7048-9946-304C6D1307C8}"/>
                  </a:ext>
                </a:extLst>
              </p:cNvPr>
              <p:cNvSpPr txBox="1"/>
              <p:nvPr/>
            </p:nvSpPr>
            <p:spPr bwMode="auto">
              <a:xfrm>
                <a:off x="492841" y="4524188"/>
                <a:ext cx="2532481" cy="710003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𝑑𝑇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US" altLang="zh-TW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den>
                      </m:f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14" name="文字方塊 17">
                <a:extLst>
                  <a:ext uri="{FF2B5EF4-FFF2-40B4-BE49-F238E27FC236}">
                    <a16:creationId xmlns:a16="http://schemas.microsoft.com/office/drawing/2014/main" id="{92159C7B-D984-7048-9946-304C6D1307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92841" y="4524188"/>
                <a:ext cx="2532481" cy="710003"/>
              </a:xfrm>
              <a:prstGeom prst="rect">
                <a:avLst/>
              </a:prstGeom>
              <a:blipFill>
                <a:blip r:embed="rId7"/>
                <a:stretch>
                  <a:fillRect b="-5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44809079-0340-8EE2-10BF-95337E6FDA04}"/>
              </a:ext>
            </a:extLst>
          </p:cNvPr>
          <p:cNvSpPr txBox="1"/>
          <p:nvPr/>
        </p:nvSpPr>
        <p:spPr>
          <a:xfrm>
            <a:off x="3197371" y="513297"/>
            <a:ext cx="41398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</a:rPr>
              <a:t>Method of Separation of Variables</a:t>
            </a:r>
            <a:r>
              <a:rPr lang="en-GB" sz="2000" dirty="0">
                <a:solidFill>
                  <a:srgbClr val="FF0000"/>
                </a:solidFill>
                <a:effectLst/>
              </a:rPr>
              <a:t> </a:t>
            </a:r>
            <a:endParaRPr lang="en-US" sz="20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24">
                <a:extLst>
                  <a:ext uri="{FF2B5EF4-FFF2-40B4-BE49-F238E27FC236}">
                    <a16:creationId xmlns:a16="http://schemas.microsoft.com/office/drawing/2014/main" id="{7C3E2CA2-ED2D-8696-842F-13C17D8CBA4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37859" y="80984"/>
                <a:ext cx="8762021" cy="4001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charset="0"/>
                    <a:ea typeface="新細明體" charset="-120"/>
                  </a:defRPr>
                </a:lvl9pPr>
              </a:lstStyle>
              <a:p>
                <a:pPr eaLnBrk="1" hangingPunct="1"/>
                <a:r>
                  <a:rPr lang="en-US" altLang="zh-TW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Search for separable solutions, products of a function of </a:t>
                </a:r>
                <a14:m>
                  <m:oMath xmlns:m="http://schemas.openxmlformats.org/officeDocument/2006/math">
                    <m:r>
                      <a:rPr lang="en-US" sz="2000" i="1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altLang="zh-TW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and a function of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US" altLang="zh-TW" sz="2000" dirty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zh-TW" altLang="en-US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文字方塊 24">
                <a:extLst>
                  <a:ext uri="{FF2B5EF4-FFF2-40B4-BE49-F238E27FC236}">
                    <a16:creationId xmlns:a16="http://schemas.microsoft.com/office/drawing/2014/main" id="{7C3E2CA2-ED2D-8696-842F-13C17D8CBA4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37859" y="80984"/>
                <a:ext cx="8762021" cy="400110"/>
              </a:xfrm>
              <a:prstGeom prst="rect">
                <a:avLst/>
              </a:prstGeom>
              <a:blipFill>
                <a:blip r:embed="rId8"/>
                <a:stretch>
                  <a:fillRect l="-724" t="-9375" b="-2812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68B36A1-19BF-35E9-7A31-8CE907B086E0}"/>
                  </a:ext>
                </a:extLst>
              </p:cNvPr>
              <p:cNvSpPr txBox="1"/>
              <p:nvPr/>
            </p:nvSpPr>
            <p:spPr bwMode="auto">
              <a:xfrm>
                <a:off x="476925" y="3315791"/>
                <a:ext cx="7924800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Now left-hand side is only 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 related while right-hand side only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 related. </a:t>
                </a:r>
                <a:endParaRPr lang="en-TW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68B36A1-19BF-35E9-7A31-8CE907B086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76925" y="3315791"/>
                <a:ext cx="7924800" cy="400110"/>
              </a:xfrm>
              <a:prstGeom prst="rect">
                <a:avLst/>
              </a:prstGeom>
              <a:blipFill>
                <a:blip r:embed="rId9"/>
                <a:stretch>
                  <a:fillRect l="-800" t="-9375" b="-25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3DB8DC4-9AEC-E2D9-D032-23ABE589EA41}"/>
                  </a:ext>
                </a:extLst>
              </p:cNvPr>
              <p:cNvSpPr txBox="1"/>
              <p:nvPr/>
            </p:nvSpPr>
            <p:spPr bwMode="auto">
              <a:xfrm>
                <a:off x="442939" y="4068956"/>
                <a:ext cx="7244676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The only exception: the two formulae are both constants. Call it </a:t>
                </a:r>
                <a14:m>
                  <m:oMath xmlns:m="http://schemas.openxmlformats.org/officeDocument/2006/math">
                    <m:r>
                      <a:rPr lang="en-US" altLang="zh-TW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𝜆</m:t>
                    </m:r>
                  </m:oMath>
                </a14:m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3DB8DC4-9AEC-E2D9-D032-23ABE589EA4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2939" y="4068956"/>
                <a:ext cx="7244676" cy="400110"/>
              </a:xfrm>
              <a:prstGeom prst="rect">
                <a:avLst/>
              </a:prstGeom>
              <a:blipFill>
                <a:blip r:embed="rId10"/>
                <a:stretch>
                  <a:fillRect l="-1051" t="-9375" b="-25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B07A694C-6783-369F-91EA-E6A2898BE56F}"/>
                  </a:ext>
                </a:extLst>
              </p:cNvPr>
              <p:cNvSpPr txBox="1"/>
              <p:nvPr/>
            </p:nvSpPr>
            <p:spPr>
              <a:xfrm>
                <a:off x="476925" y="3687887"/>
                <a:ext cx="7716818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But </a:t>
                </a:r>
                <a14:m>
                  <m:oMath xmlns:m="http://schemas.openxmlformats.org/officeDocument/2006/math">
                    <m:r>
                      <a:rPr lang="en-US" sz="2000" i="1">
                        <a:latin typeface="Cambria Math" panose="02040503050406030204" pitchFamily="18" charset="0"/>
                        <a:cs typeface="Times New Roman" pitchFamily="18" charset="0"/>
                      </a:rPr>
                      <m:t>𝑥</m:t>
                    </m:r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,</m:t>
                    </m:r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en-GB" sz="2000" dirty="0">
                    <a:latin typeface="Times New Roman" pitchFamily="18" charset="0"/>
                    <a:cs typeface="Times New Roman" pitchFamily="18" charset="0"/>
                  </a:rPr>
                  <a:t> are independent variables. General equality is impossible.</a:t>
                </a:r>
                <a:endParaRPr lang="en-US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B07A694C-6783-369F-91EA-E6A2898BE56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925" y="3687887"/>
                <a:ext cx="7716818" cy="400110"/>
              </a:xfrm>
              <a:prstGeom prst="rect">
                <a:avLst/>
              </a:prstGeom>
              <a:blipFill>
                <a:blip r:embed="rId11"/>
                <a:stretch>
                  <a:fillRect l="-821" t="-9091" b="-242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17">
                <a:extLst>
                  <a:ext uri="{FF2B5EF4-FFF2-40B4-BE49-F238E27FC236}">
                    <a16:creationId xmlns:a16="http://schemas.microsoft.com/office/drawing/2014/main" id="{CF6D9B9B-061F-1F28-FC91-7AE96758AE6D}"/>
                  </a:ext>
                </a:extLst>
              </p:cNvPr>
              <p:cNvSpPr txBox="1"/>
              <p:nvPr/>
            </p:nvSpPr>
            <p:spPr bwMode="auto">
              <a:xfrm>
                <a:off x="6594612" y="5105400"/>
                <a:ext cx="1480626" cy="70993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𝑋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22" name="文字方塊 17">
                <a:extLst>
                  <a:ext uri="{FF2B5EF4-FFF2-40B4-BE49-F238E27FC236}">
                    <a16:creationId xmlns:a16="http://schemas.microsoft.com/office/drawing/2014/main" id="{CF6D9B9B-061F-1F28-FC91-7AE96758AE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594612" y="5105400"/>
                <a:ext cx="1480626" cy="709938"/>
              </a:xfrm>
              <a:prstGeom prst="rect">
                <a:avLst/>
              </a:prstGeom>
              <a:blipFill>
                <a:blip r:embed="rId12"/>
                <a:stretch>
                  <a:fillRect b="-714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D3499778-2D45-1158-37BD-64B1FA8FE0DC}"/>
                  </a:ext>
                </a:extLst>
              </p:cNvPr>
              <p:cNvSpPr txBox="1"/>
              <p:nvPr/>
            </p:nvSpPr>
            <p:spPr>
              <a:xfrm>
                <a:off x="476925" y="5234191"/>
                <a:ext cx="8414826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000" i="1" smtClean="0">
                        <a:solidFill>
                          <a:srgbClr val="FF0000"/>
                        </a:solidFill>
                        <a:effectLst/>
                        <a:latin typeface="Cambria Math" panose="020405030504060302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rPr>
                      <m:t>𝑋</m:t>
                    </m:r>
                    <m:d>
                      <m:dPr>
                        <m:ctrlPr>
                          <a:rPr lang="en-US" sz="20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PMingLiU" panose="02020500000000000000" pitchFamily="18" charset="-12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US" sz="20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PMingLiU" panose="02020500000000000000" pitchFamily="18" charset="-12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altLang="zh-TW" sz="2000" dirty="0">
                    <a:solidFill>
                      <a:srgbClr val="FF0000"/>
                    </a:solidFill>
                    <a:effectLst/>
                    <a:latin typeface="Times New Roman" panose="02020603050405020304" pitchFamily="18" charset="0"/>
                    <a:ea typeface="PMingLiU" panose="02020500000000000000" pitchFamily="18" charset="-120"/>
                    <a:cs typeface="Times New Roman" panose="02020603050405020304" pitchFamily="18" charset="0"/>
                  </a:rPr>
                  <a:t> satisfies exactly the same ODE as in wave equation. </a:t>
                </a:r>
                <a:endParaRPr lang="en-US" sz="2000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D3499778-2D45-1158-37BD-64B1FA8FE0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925" y="5234191"/>
                <a:ext cx="8414826" cy="400110"/>
              </a:xfrm>
              <a:prstGeom prst="rect">
                <a:avLst/>
              </a:prstGeom>
              <a:blipFill>
                <a:blip r:embed="rId13"/>
                <a:stretch>
                  <a:fillRect t="-9375" b="-281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15">
                <a:extLst>
                  <a:ext uri="{FF2B5EF4-FFF2-40B4-BE49-F238E27FC236}">
                    <a16:creationId xmlns:a16="http://schemas.microsoft.com/office/drawing/2014/main" id="{15C83025-9086-3B53-9286-AAA8BF7ABA1E}"/>
                  </a:ext>
                </a:extLst>
              </p:cNvPr>
              <p:cNvSpPr txBox="1"/>
              <p:nvPr/>
            </p:nvSpPr>
            <p:spPr bwMode="auto">
              <a:xfrm>
                <a:off x="487405" y="6035597"/>
                <a:ext cx="4511620" cy="617413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𝐴</m:t>
                      </m:r>
                      <m:r>
                        <a:rPr lang="en-US" altLang="zh-TW" sz="20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2000">
                          <a:latin typeface="Cambria Math" panose="02040503050406030204" pitchFamily="18" charset="0"/>
                        </a:rPr>
                        <m:t>sin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en-US" altLang="zh-TW" sz="2000" i="1">
                                  <a:latin typeface="Cambria Math"/>
                                </a:rPr>
                                <m:t>𝑛</m:t>
                              </m:r>
                              <m:r>
                                <a:rPr lang="zh-TW" altLang="en-US" sz="2000" i="1">
                                  <a:latin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US" altLang="zh-TW" sz="2000" i="1">
                                  <a:latin typeface="Cambria Math"/>
                                </a:rPr>
                                <m:t>𝐿</m:t>
                              </m:r>
                            </m:den>
                          </m:f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     </m:t>
                      </m:r>
                      <m:r>
                        <a:rPr lang="en-US" sz="2000" i="1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US" sz="2000" i="1">
                          <a:latin typeface="Cambria Math" panose="02040503050406030204" pitchFamily="18" charset="0"/>
                        </a:rPr>
                        <m:t>=1,2,⋯∞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3" name="文字方塊 15">
                <a:extLst>
                  <a:ext uri="{FF2B5EF4-FFF2-40B4-BE49-F238E27FC236}">
                    <a16:creationId xmlns:a16="http://schemas.microsoft.com/office/drawing/2014/main" id="{15C83025-9086-3B53-9286-AAA8BF7ABA1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87405" y="6035597"/>
                <a:ext cx="4511620" cy="617413"/>
              </a:xfrm>
              <a:prstGeom prst="rect">
                <a:avLst/>
              </a:prstGeom>
              <a:blipFill>
                <a:blip r:embed="rId14"/>
                <a:stretch>
                  <a:fillRect b="-81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B883E7D0-597D-BC26-7C58-FBD0237D3C42}"/>
              </a:ext>
            </a:extLst>
          </p:cNvPr>
          <p:cNvSpPr txBox="1"/>
          <p:nvPr/>
        </p:nvSpPr>
        <p:spPr>
          <a:xfrm>
            <a:off x="476925" y="5634301"/>
            <a:ext cx="42677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fixed end boundary condition:</a:t>
            </a:r>
          </a:p>
        </p:txBody>
      </p:sp>
    </p:spTree>
    <p:extLst>
      <p:ext uri="{BB962C8B-B14F-4D97-AF65-F5344CB8AC3E}">
        <p14:creationId xmlns:p14="http://schemas.microsoft.com/office/powerpoint/2010/main" val="2096514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/>
      <p:bldP spid="14" grpId="0" animBg="1"/>
      <p:bldP spid="15" grpId="0"/>
      <p:bldP spid="20" grpId="0"/>
      <p:bldP spid="21" grpId="0"/>
      <p:bldP spid="22" grpId="0" animBg="1"/>
      <p:bldP spid="23" grpId="0"/>
      <p:bldP spid="3" grpId="0" animBg="1"/>
      <p:bldP spid="7" grpId="0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CF0C0091-1856-BF56-C2FE-FD9E83528608}"/>
                  </a:ext>
                </a:extLst>
              </p:cNvPr>
              <p:cNvSpPr txBox="1"/>
              <p:nvPr/>
            </p:nvSpPr>
            <p:spPr>
              <a:xfrm>
                <a:off x="838200" y="2415146"/>
                <a:ext cx="2286001" cy="68961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  <m:t>𝑑𝑇</m:t>
                          </m:r>
                          <m:d>
                            <m:d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PMingLiU" panose="02020500000000000000" pitchFamily="18" charset="-120"/>
                                  <a:cs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PMingLiU" panose="02020500000000000000" pitchFamily="18" charset="-120"/>
                                  <a:cs typeface="Times New Roman" panose="02020603050405020304" pitchFamily="18" charset="0"/>
                                </a:rPr>
                                <m:t>𝑡</m:t>
                              </m:r>
                            </m:e>
                          </m:d>
                        </m:num>
                        <m:den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  <m:t>𝑑𝑡</m:t>
                          </m:r>
                        </m:den>
                      </m:f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PMingLiU" panose="02020500000000000000" pitchFamily="18" charset="-120"/>
                          <a:cs typeface="Times New Roman" panose="02020603050405020304" pitchFamily="18" charset="0"/>
                        </a:rPr>
                        <m:t>=−</m:t>
                      </m:r>
                      <m:sSup>
                        <m:sSupPr>
                          <m:ctrlP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𝛼</m:t>
                          </m:r>
                        </m:e>
                        <m:sup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PMingLiU" panose="02020500000000000000" pitchFamily="18" charset="-120"/>
                          <a:cs typeface="Times New Roman" panose="02020603050405020304" pitchFamily="18" charset="0"/>
                        </a:rPr>
                        <m:t>𝑇</m:t>
                      </m:r>
                      <m:d>
                        <m:d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CF0C0091-1856-BF56-C2FE-FD9E835286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200" y="2415146"/>
                <a:ext cx="2286001" cy="689612"/>
              </a:xfrm>
              <a:prstGeom prst="rect">
                <a:avLst/>
              </a:prstGeom>
              <a:blipFill>
                <a:blip r:embed="rId2"/>
                <a:stretch>
                  <a:fillRect b="-54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17">
                <a:extLst>
                  <a:ext uri="{FF2B5EF4-FFF2-40B4-BE49-F238E27FC236}">
                    <a16:creationId xmlns:a16="http://schemas.microsoft.com/office/drawing/2014/main" id="{2E243201-362A-D4D7-D391-CBE3EC1754DE}"/>
                  </a:ext>
                </a:extLst>
              </p:cNvPr>
              <p:cNvSpPr txBox="1"/>
              <p:nvPr/>
            </p:nvSpPr>
            <p:spPr bwMode="auto">
              <a:xfrm>
                <a:off x="838200" y="1605007"/>
                <a:ext cx="1676400" cy="676724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f>
                        <m:f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𝑑𝑇</m:t>
                          </m:r>
                        </m:num>
                        <m:den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US" altLang="zh-TW" sz="2000" i="1">
                          <a:latin typeface="Cambria Math"/>
                        </a:rPr>
                        <m:t>=</m:t>
                      </m:r>
                      <m:r>
                        <a:rPr lang="en-US" altLang="zh-TW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6" name="文字方塊 17">
                <a:extLst>
                  <a:ext uri="{FF2B5EF4-FFF2-40B4-BE49-F238E27FC236}">
                    <a16:creationId xmlns:a16="http://schemas.microsoft.com/office/drawing/2014/main" id="{2E243201-362A-D4D7-D391-CBE3EC1754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38200" y="1605007"/>
                <a:ext cx="1676400" cy="676724"/>
              </a:xfrm>
              <a:prstGeom prst="rect">
                <a:avLst/>
              </a:prstGeom>
              <a:blipFill>
                <a:blip r:embed="rId3"/>
                <a:stretch>
                  <a:fillRect b="-555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CB2DEDD3-6EF1-480C-93E2-4E0D9EA1F6DE}"/>
              </a:ext>
            </a:extLst>
          </p:cNvPr>
          <p:cNvSpPr txBox="1"/>
          <p:nvPr/>
        </p:nvSpPr>
        <p:spPr>
          <a:xfrm>
            <a:off x="762000" y="1071482"/>
            <a:ext cx="5913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Equation for the time part is different, even simpler: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D2E9545-F9D7-17CE-ACB6-2613332DDF24}"/>
                  </a:ext>
                </a:extLst>
              </p:cNvPr>
              <p:cNvSpPr txBox="1"/>
              <p:nvPr/>
            </p:nvSpPr>
            <p:spPr>
              <a:xfrm>
                <a:off x="838200" y="3667556"/>
                <a:ext cx="2016760" cy="44242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GB" sz="2000" i="1" kern="100" smtClean="0">
                          <a:latin typeface="Cambria Math" panose="02040503050406030204" pitchFamily="18" charset="0"/>
                          <a:ea typeface="PMingLiU" panose="02020500000000000000" pitchFamily="18" charset="-120"/>
                          <a:cs typeface="Times New Roman" panose="02020603050405020304" pitchFamily="18" charset="0"/>
                        </a:rPr>
                        <m:t>𝑇</m:t>
                      </m:r>
                      <m:d>
                        <m:dPr>
                          <m:ctrlPr>
                            <a:rPr lang="en-GB" sz="2000" i="1" kern="100"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 kern="100"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PMingLiU" panose="02020500000000000000" pitchFamily="18" charset="-120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US" sz="2000" b="0" i="1" kern="100" smtClean="0">
                          <a:effectLst/>
                          <a:latin typeface="Cambria Math" panose="02040503050406030204" pitchFamily="18" charset="0"/>
                          <a:ea typeface="PMingLiU" panose="02020500000000000000" pitchFamily="18" charset="-120"/>
                          <a:cs typeface="Times New Roman" panose="02020603050405020304" pitchFamily="18" charset="0"/>
                        </a:rPr>
                        <m:t>𝑐</m:t>
                      </m:r>
                      <m:sSup>
                        <m:sSupPr>
                          <m:ctrlPr>
                            <a:rPr lang="en-US" sz="2000" b="0" i="1" kern="100" smtClean="0">
                              <a:effectLst/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en-US" sz="2000" b="0" i="1" kern="100" smtClean="0">
                              <a:effectLst/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b="0" i="1" kern="100" smtClean="0">
                              <a:effectLst/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e>
                            <m:sup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  <m:r>
                            <a:rPr lang="en-US" sz="2000" b="0" i="1" kern="100" smtClean="0">
                              <a:effectLst/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D2E9545-F9D7-17CE-ACB6-2613332DDF2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200" y="3667556"/>
                <a:ext cx="2016760" cy="44242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CD5295AA-3D23-4DC8-39C4-805EB449DDFD}"/>
              </a:ext>
            </a:extLst>
          </p:cNvPr>
          <p:cNvSpPr txBox="1"/>
          <p:nvPr/>
        </p:nvSpPr>
        <p:spPr>
          <a:xfrm>
            <a:off x="838200" y="4191000"/>
            <a:ext cx="8112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Temperature in a conducting bar does not oscillate. It decays exponentially.</a:t>
            </a:r>
          </a:p>
        </p:txBody>
      </p:sp>
    </p:spTree>
    <p:extLst>
      <p:ext uri="{BB962C8B-B14F-4D97-AF65-F5344CB8AC3E}">
        <p14:creationId xmlns:p14="http://schemas.microsoft.com/office/powerpoint/2010/main" val="3176252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5DD097E-4FCA-874F-F517-87F71949C1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286000"/>
            <a:ext cx="7708900" cy="37338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15">
                <a:extLst>
                  <a:ext uri="{FF2B5EF4-FFF2-40B4-BE49-F238E27FC236}">
                    <a16:creationId xmlns:a16="http://schemas.microsoft.com/office/drawing/2014/main" id="{785C7DAD-476F-4113-A6CC-E09282782C81}"/>
                  </a:ext>
                </a:extLst>
              </p:cNvPr>
              <p:cNvSpPr txBox="1"/>
              <p:nvPr/>
            </p:nvSpPr>
            <p:spPr bwMode="auto">
              <a:xfrm>
                <a:off x="1447800" y="628127"/>
                <a:ext cx="5761514" cy="743473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eaLnBrk="1" hangingPunct="1"/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𝑢</m:t>
                          </m:r>
                        </m:e>
                        <m:sub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d>
                        <m:dPr>
                          <m:ctrlPr>
                            <a:rPr lang="en-US" altLang="zh-TW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altLang="zh-TW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𝑐</m:t>
                      </m:r>
                      <m:r>
                        <a:rPr lang="en-US" altLang="zh-TW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2000">
                          <a:latin typeface="Cambria Math" panose="02040503050406030204" pitchFamily="18" charset="0"/>
                        </a:rPr>
                        <m:t>sin</m:t>
                      </m:r>
                      <m:d>
                        <m:dPr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sz="20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en-US" altLang="zh-TW" sz="2000" i="1">
                                  <a:latin typeface="Cambria Math"/>
                                </a:rPr>
                                <m:t>𝑛</m:t>
                              </m:r>
                              <m:r>
                                <a:rPr lang="zh-TW" altLang="en-US" sz="2000" i="1">
                                  <a:latin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US" altLang="zh-TW" sz="2000" i="1">
                                  <a:latin typeface="Cambria Math"/>
                                </a:rPr>
                                <m:t>𝐿</m:t>
                              </m:r>
                            </m:den>
                          </m:f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sSup>
                        <m:sSupPr>
                          <m:ctrlPr>
                            <a:rPr lang="en-US" sz="2000" i="1" kern="100"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en-US" sz="2000" i="1" kern="100"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 kern="100"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𝛼</m:t>
                                  </m:r>
                                </m:e>
                                <m:sup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sSup>
                                <m:sSupPr>
                                  <m:ctrlP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e>
                                <m:sup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sSup>
                                <m:sSupPr>
                                  <m:ctrlPr>
                                    <a:rPr lang="en-US" altLang="zh-TW" sz="200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𝜋</m:t>
                                  </m:r>
                                </m:e>
                                <m:sup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e>
                                <m:sup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r>
                            <a:rPr lang="en-US" sz="2000" i="1" kern="100">
                              <a:latin typeface="Cambria Math" panose="02040503050406030204" pitchFamily="18" charset="0"/>
                              <a:ea typeface="PMingLiU" panose="02020500000000000000" pitchFamily="18" charset="-120"/>
                              <a:cs typeface="Times New Roman" panose="02020603050405020304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2000" b="0" i="1" kern="100" smtClean="0">
                          <a:latin typeface="Cambria Math" panose="02040503050406030204" pitchFamily="18" charset="0"/>
                          <a:ea typeface="PMingLiU" panose="02020500000000000000" pitchFamily="18" charset="-120"/>
                          <a:cs typeface="Times New Roman" panose="02020603050405020304" pitchFamily="18" charset="0"/>
                        </a:rPr>
                        <m:t>       </m:t>
                      </m:r>
                      <m:r>
                        <a:rPr lang="en-US" sz="2000" i="1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US" sz="2000" i="1">
                          <a:latin typeface="Cambria Math" panose="02040503050406030204" pitchFamily="18" charset="0"/>
                        </a:rPr>
                        <m:t>=1,2,⋯∞</m:t>
                      </m:r>
                    </m:oMath>
                  </m:oMathPara>
                </a14:m>
                <a:endParaRPr lang="zh-TW" altLang="en-US" sz="2000" dirty="0"/>
              </a:p>
            </p:txBody>
          </p:sp>
        </mc:Choice>
        <mc:Fallback xmlns="">
          <p:sp>
            <p:nvSpPr>
              <p:cNvPr id="3" name="文字方塊 15">
                <a:extLst>
                  <a:ext uri="{FF2B5EF4-FFF2-40B4-BE49-F238E27FC236}">
                    <a16:creationId xmlns:a16="http://schemas.microsoft.com/office/drawing/2014/main" id="{785C7DAD-476F-4113-A6CC-E09282782C8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447800" y="628127"/>
                <a:ext cx="5761514" cy="74347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20956A9B-FF9D-27F4-13F0-DED782CEC479}"/>
              </a:ext>
            </a:extLst>
          </p:cNvPr>
          <p:cNvSpPr txBox="1"/>
          <p:nvPr/>
        </p:nvSpPr>
        <p:spPr>
          <a:xfrm>
            <a:off x="990600" y="1600200"/>
            <a:ext cx="75565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Temperature difference will dissipate, decrease slowly with time.</a:t>
            </a:r>
          </a:p>
        </p:txBody>
      </p:sp>
    </p:spTree>
    <p:extLst>
      <p:ext uri="{BB962C8B-B14F-4D97-AF65-F5344CB8AC3E}">
        <p14:creationId xmlns:p14="http://schemas.microsoft.com/office/powerpoint/2010/main" val="362719274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372D07A1-0C65-BACF-BBC8-0EAA4967E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546CF14-CFCA-25C7-9416-7CC07B905029}"/>
              </a:ext>
            </a:extLst>
          </p:cNvPr>
          <p:cNvSpPr txBox="1"/>
          <p:nvPr/>
        </p:nvSpPr>
        <p:spPr bwMode="auto">
          <a:xfrm>
            <a:off x="635169" y="551260"/>
            <a:ext cx="31251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Solving Equation of motion:</a:t>
            </a:r>
          </a:p>
        </p:txBody>
      </p:sp>
      <p:sp>
        <p:nvSpPr>
          <p:cNvPr id="7" name="文字方塊 24">
            <a:extLst>
              <a:ext uri="{FF2B5EF4-FFF2-40B4-BE49-F238E27FC236}">
                <a16:creationId xmlns:a16="http://schemas.microsoft.com/office/drawing/2014/main" id="{FC1872EA-22FD-0DD1-8EE0-6BC0C029C1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586" y="1338834"/>
            <a:ext cx="438822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/>
            <a:r>
              <a:rPr lang="zh-TW" altLang="en-US" sz="2000" dirty="0"/>
              <a:t>首先時間變化為簡諧振盪的</a:t>
            </a:r>
            <a:r>
              <a:rPr lang="zh-TW" altLang="en-US" sz="2000" dirty="0">
                <a:solidFill>
                  <a:srgbClr val="FF0000"/>
                </a:solidFill>
              </a:rPr>
              <a:t>模式解</a:t>
            </a:r>
            <a:r>
              <a:rPr lang="zh-TW" altLang="en-US" sz="2000" dirty="0"/>
              <a:t>：</a:t>
            </a:r>
            <a:endParaRPr lang="zh-TW" alt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0B71C7-8C1D-93AD-EC42-30DAA9F68265}"/>
              </a:ext>
            </a:extLst>
          </p:cNvPr>
          <p:cNvSpPr txBox="1"/>
          <p:nvPr/>
        </p:nvSpPr>
        <p:spPr>
          <a:xfrm>
            <a:off x="651018" y="3111584"/>
            <a:ext cx="84712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關鍵：方程式組是線性方程式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zh-TW" altLang="en-US" sz="2000" dirty="0"/>
              <a:t>模式解的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線性組合，還是方程式組的解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A597C3F-FA1B-4F13-4740-A575132F3A31}"/>
                  </a:ext>
                </a:extLst>
              </p:cNvPr>
              <p:cNvSpPr txBox="1"/>
              <p:nvPr/>
            </p:nvSpPr>
            <p:spPr>
              <a:xfrm>
                <a:off x="634192" y="4343400"/>
                <a:ext cx="7985927" cy="4210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將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2000" b="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=0</m:t>
                    </m:r>
                  </m:oMath>
                </a14:m>
                <a:r>
                  <a:rPr lang="en-US" sz="20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的起始條件分解為本徵向量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US" sz="20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的線性組合，這永遠能作到</a:t>
                </a:r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5B3D9AC-5746-C90E-8584-737FA6113EA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192" y="4343400"/>
                <a:ext cx="7985927" cy="421013"/>
              </a:xfrm>
              <a:prstGeom prst="rect">
                <a:avLst/>
              </a:prstGeom>
              <a:blipFill>
                <a:blip r:embed="rId2"/>
                <a:stretch>
                  <a:fillRect l="-635" t="-2941" b="-2352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879EC0E-DB7F-AD51-33BF-B35D8FE1B965}"/>
                  </a:ext>
                </a:extLst>
              </p:cNvPr>
              <p:cNvSpPr txBox="1"/>
              <p:nvPr/>
            </p:nvSpPr>
            <p:spPr>
              <a:xfrm>
                <a:off x="590483" y="6306740"/>
                <a:ext cx="7467600" cy="4210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zh-TW" altLang="en-US" sz="2000" dirty="0"/>
                  <a:t>讓組合中的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zh-TW" altLang="en-US" sz="2000" dirty="0"/>
                  <a:t>各自作時間演化</a:t>
                </a:r>
                <a14:m>
                  <m:oMath xmlns:m="http://schemas.openxmlformats.org/officeDocument/2006/math">
                    <m:r>
                      <a:rPr lang="zh-TW" altLang="en-US" sz="200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2000" dirty="0"/>
                  <a:t>(</a:t>
                </a:r>
                <a:r>
                  <a:rPr lang="zh-TW" altLang="en-US" sz="2000" dirty="0"/>
                  <a:t>簡諧振盪</a:t>
                </a:r>
                <a:r>
                  <a:rPr lang="en-US" sz="2000" dirty="0"/>
                  <a:t>)</a:t>
                </a:r>
                <a:r>
                  <a:rPr lang="zh-TW" altLang="en-US" sz="2000" dirty="0"/>
                  <a:t>後，到時間</a:t>
                </a:r>
                <a14:m>
                  <m:oMath xmlns:m="http://schemas.openxmlformats.org/officeDocument/2006/math">
                    <m:r>
                      <a:rPr lang="en-US" altLang="zh-TW" sz="2000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zh-TW" altLang="en-US" sz="2000" dirty="0"/>
                  <a:t>再組合！</a:t>
                </a:r>
                <a:r>
                  <a:rPr lang="en-GB" sz="2000" dirty="0">
                    <a:effectLst/>
                  </a:rPr>
                  <a:t> </a:t>
                </a:r>
                <a:endParaRPr lang="en-US" sz="20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FFB0B1A-E1EB-D19D-241F-C9E4343F44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483" y="6306740"/>
                <a:ext cx="7467600" cy="421013"/>
              </a:xfrm>
              <a:prstGeom prst="rect">
                <a:avLst/>
              </a:prstGeom>
              <a:blipFill>
                <a:blip r:embed="rId3"/>
                <a:stretch>
                  <a:fillRect l="-849" t="-2941" b="-264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D966EA28-C506-6BD4-4584-ACB79D5463CB}"/>
              </a:ext>
            </a:extLst>
          </p:cNvPr>
          <p:cNvSpPr txBox="1"/>
          <p:nvPr/>
        </p:nvSpPr>
        <p:spPr>
          <a:xfrm>
            <a:off x="651018" y="2256786"/>
            <a:ext cx="455713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模式解滿足矩陣的本徵向量方程式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24A327-BB86-7CCB-206D-D28CC21EC3DD}"/>
              </a:ext>
            </a:extLst>
          </p:cNvPr>
          <p:cNvSpPr txBox="1"/>
          <p:nvPr/>
        </p:nvSpPr>
        <p:spPr>
          <a:xfrm>
            <a:off x="634192" y="120355"/>
            <a:ext cx="3221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求解策略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55F45E7-8AC1-D60D-DAC0-A3309442E78D}"/>
                  </a:ext>
                </a:extLst>
              </p:cNvPr>
              <p:cNvSpPr txBox="1"/>
              <p:nvPr/>
            </p:nvSpPr>
            <p:spPr bwMode="auto">
              <a:xfrm>
                <a:off x="4846558" y="1357423"/>
                <a:ext cx="1191415" cy="317779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20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𝒂</m:t>
                      </m:r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7495EA-EC89-5A5B-DD29-8D96799D6B4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846558" y="1357423"/>
                <a:ext cx="1191415" cy="317779"/>
              </a:xfrm>
              <a:prstGeom prst="rect">
                <a:avLst/>
              </a:prstGeom>
              <a:blipFill>
                <a:blip r:embed="rId4"/>
                <a:stretch>
                  <a:fillRect l="-4211" r="-2105" b="-8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15C3395-DF6D-7D18-A09D-453CAFB6FFA8}"/>
                  </a:ext>
                </a:extLst>
              </p:cNvPr>
              <p:cNvSpPr txBox="1"/>
              <p:nvPr/>
            </p:nvSpPr>
            <p:spPr>
              <a:xfrm>
                <a:off x="3855780" y="383745"/>
                <a:ext cx="1981557" cy="709874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sz="20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US" sz="2000" b="1" i="1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US" sz="2000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sz="2000" b="1" i="1" smtClean="0">
                          <a:latin typeface="Cambria Math" panose="02040503050406030204" pitchFamily="18" charset="0"/>
                        </a:rPr>
                        <m:t>𝑿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70E4CB5F-E755-87BF-837B-D98E28D3C7C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5780" y="383745"/>
                <a:ext cx="1981557" cy="709874"/>
              </a:xfrm>
              <a:prstGeom prst="rect">
                <a:avLst/>
              </a:prstGeom>
              <a:blipFill>
                <a:blip r:embed="rId5"/>
                <a:stretch>
                  <a:fillRect b="-71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6EC844DF-63ED-CF83-075C-2933B8D64D03}"/>
                  </a:ext>
                </a:extLst>
              </p:cNvPr>
              <p:cNvSpPr txBox="1"/>
              <p:nvPr/>
            </p:nvSpPr>
            <p:spPr>
              <a:xfrm>
                <a:off x="4858745" y="2272015"/>
                <a:ext cx="2016990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1"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US" b="0" i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p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</m:d>
                      <m:r>
                        <a:rPr lang="en-US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b="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62180FB6-1896-8A61-C564-478E1962A8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8745" y="2272015"/>
                <a:ext cx="2016990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413C6FC2-F396-322E-CBE4-A5502B28D69B}"/>
                  </a:ext>
                </a:extLst>
              </p:cNvPr>
              <p:cNvSpPr txBox="1"/>
              <p:nvPr/>
            </p:nvSpPr>
            <p:spPr bwMode="auto">
              <a:xfrm>
                <a:off x="1997714" y="4777695"/>
                <a:ext cx="2350852" cy="147655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TW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(0)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(0)</m:t>
                                      </m:r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20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  <m:r>
                                              <a:rPr lang="en-US" sz="2000" b="0" i="1" smtClean="0">
                                                <a:latin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(0)</m:t>
                                            </m:r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D9936DC-39E0-94AB-1B9F-DA8710DE557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997714" y="4777695"/>
                <a:ext cx="2350852" cy="1476558"/>
              </a:xfrm>
              <a:prstGeom prst="rect">
                <a:avLst/>
              </a:prstGeom>
              <a:blipFill>
                <a:blip r:embed="rId7"/>
                <a:stretch>
                  <a:fillRect t="-47009" r="-2151" b="-8119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F9C2BCC-6E16-5139-FFDD-17A208325DF7}"/>
                  </a:ext>
                </a:extLst>
              </p:cNvPr>
              <p:cNvSpPr txBox="1"/>
              <p:nvPr/>
            </p:nvSpPr>
            <p:spPr bwMode="auto">
              <a:xfrm>
                <a:off x="5011369" y="4765415"/>
                <a:ext cx="2838068" cy="1501117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eqArr>
                                  <m:eqArrPr>
                                    <m:ctrlPr>
                                      <a:rPr lang="en-US" sz="20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eqArrPr>
                                  <m:e>
                                    <m:sSubSup>
                                      <m:sSubSup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sSubSup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1</m:t>
                                        </m:r>
                                      </m:sub>
                                      <m:sup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′</m:t>
                                        </m:r>
                                      </m:sup>
                                    </m:sSubSup>
                                    <m:d>
                                      <m:d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0</m:t>
                                        </m:r>
                                      </m:e>
                                    </m:d>
                                  </m:e>
                                  <m:e>
                                    <m:r>
                                      <a:rPr lang="en-US" sz="20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⋮</m:t>
                                    </m:r>
                                  </m:e>
                                </m:eqArr>
                              </m:e>
                            </m:mr>
                            <m:mr>
                              <m:e>
                                <m:eqArr>
                                  <m:eqArr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eqArrPr>
                                  <m:e>
                                    <m:sSubSup>
                                      <m:sSubSup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sSubSup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sz="20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𝑗</m:t>
                                        </m:r>
                                      </m:sub>
                                      <m:sup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′</m:t>
                                        </m:r>
                                      </m:sup>
                                    </m:sSubSup>
                                    <m:d>
                                      <m:d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0</m:t>
                                        </m:r>
                                      </m:e>
                                    </m:d>
                                  </m:e>
                                  <m:e>
                                    <m:r>
                                      <a:rPr lang="en-US" sz="20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⋮</m:t>
                                    </m:r>
                                  </m:e>
                                </m:eqArr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𝑁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0EB881E0-3CD9-EB6D-C5FC-D7581E011F6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011369" y="4765415"/>
                <a:ext cx="2838068" cy="1501117"/>
              </a:xfrm>
              <a:prstGeom prst="rect">
                <a:avLst/>
              </a:prstGeom>
              <a:blipFill>
                <a:blip r:embed="rId8"/>
                <a:stretch>
                  <a:fillRect t="-45378" b="-7899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E3F7491A-2208-C6C4-97F0-1D4EC3E936C5}"/>
                  </a:ext>
                </a:extLst>
              </p:cNvPr>
              <p:cNvSpPr txBox="1"/>
              <p:nvPr/>
            </p:nvSpPr>
            <p:spPr bwMode="auto">
              <a:xfrm>
                <a:off x="2197758" y="3503320"/>
                <a:ext cx="4818627" cy="865301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sup>
                              </m:sSup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sup>
                              </m:sSup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5852FEF-FC07-C220-93A0-48E3C43058A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97758" y="3503320"/>
                <a:ext cx="4818627" cy="865301"/>
              </a:xfrm>
              <a:prstGeom prst="rect">
                <a:avLst/>
              </a:prstGeom>
              <a:blipFill>
                <a:blip r:embed="rId9"/>
                <a:stretch>
                  <a:fillRect l="-9211" t="-117391" b="-17101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EC7F0F1-C9A0-F4B0-9AB5-C6CCD51AF0E4}"/>
                  </a:ext>
                </a:extLst>
              </p:cNvPr>
              <p:cNvSpPr txBox="1"/>
              <p:nvPr/>
            </p:nvSpPr>
            <p:spPr bwMode="auto">
              <a:xfrm>
                <a:off x="6248400" y="274376"/>
                <a:ext cx="2664063" cy="1461106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>
                          <a:latin typeface="Cambria Math"/>
                        </a:rPr>
                        <m:t>𝑿</m:t>
                      </m:r>
                      <m:r>
                        <a:rPr lang="en-US" altLang="zh-TW" sz="20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d>
                        <m:dPr>
                          <m:ctrlPr>
                            <a:rPr lang="en-TW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20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US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20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EC7F0F1-C9A0-F4B0-9AB5-C6CCD51AF0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248400" y="274376"/>
                <a:ext cx="2664063" cy="1461106"/>
              </a:xfrm>
              <a:prstGeom prst="rect">
                <a:avLst/>
              </a:prstGeom>
              <a:blipFill>
                <a:blip r:embed="rId10"/>
                <a:stretch>
                  <a:fillRect l="-190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20DAA30F-B4F2-87D7-BFE9-55BF29C56CD5}"/>
                  </a:ext>
                </a:extLst>
              </p:cNvPr>
              <p:cNvSpPr txBox="1"/>
              <p:nvPr/>
            </p:nvSpPr>
            <p:spPr>
              <a:xfrm>
                <a:off x="634192" y="2648004"/>
                <a:ext cx="8089487" cy="4210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本徵向量數量與粒子數目相等：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20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20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20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  <m:r>
                      <a:rPr lang="en-US" sz="2000" i="1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US" sz="2000" i="1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US" sz="2000" i="1">
                        <a:latin typeface="Cambria Math" panose="02040503050406030204" pitchFamily="18" charset="0"/>
                      </a:rPr>
                      <m:t>=1,⋯</m:t>
                    </m:r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US" sz="2000" dirty="0"/>
                  <a:t>！</a:t>
                </a: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399A50B-3EEF-9F34-2788-EF6DD79766E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192" y="2648004"/>
                <a:ext cx="8089487" cy="421013"/>
              </a:xfrm>
              <a:prstGeom prst="rect">
                <a:avLst/>
              </a:prstGeom>
              <a:blipFill>
                <a:blip r:embed="rId11"/>
                <a:stretch>
                  <a:fillRect l="-627" t="-2941" b="-264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54DBA667-768D-D5B2-D9D3-287728D5982B}"/>
                  </a:ext>
                </a:extLst>
              </p:cNvPr>
              <p:cNvSpPr txBox="1"/>
              <p:nvPr/>
            </p:nvSpPr>
            <p:spPr>
              <a:xfrm>
                <a:off x="657867" y="1780956"/>
                <a:ext cx="8331633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dirty="0">
                    <a:solidFill>
                      <a:srgbClr val="FF0000"/>
                    </a:solidFill>
                    <a:effectLst/>
                    <a:latin typeface="Times New Roman" panose="02020603050405020304" pitchFamily="18" charset="0"/>
                    <a:ea typeface="PMingLiU" panose="02020500000000000000" pitchFamily="18" charset="-120"/>
                  </a:rPr>
                  <a:t>時間變化與足標</a:t>
                </a:r>
                <a14:m>
                  <m:oMath xmlns:m="http://schemas.openxmlformats.org/officeDocument/2006/math">
                    <m:r>
                      <a:rPr lang="en-US" sz="2000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PMingLiU" panose="02020500000000000000" pitchFamily="18" charset="-120"/>
                      </a:rPr>
                      <m:t>𝑖</m:t>
                    </m:r>
                    <m:r>
                      <a:rPr lang="en-US" sz="2000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PMingLiU" panose="02020500000000000000" pitchFamily="18" charset="-120"/>
                      </a:rPr>
                      <m:t>=1,⋯</m:t>
                    </m:r>
                    <m:r>
                      <a:rPr lang="en-US" sz="2000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US" sz="2000" dirty="0">
                    <a:solidFill>
                      <a:srgbClr val="FF0000"/>
                    </a:solidFill>
                    <a:effectLst/>
                    <a:latin typeface="Times New Roman" panose="02020603050405020304" pitchFamily="18" charset="0"/>
                    <a:ea typeface="PMingLiU" panose="02020500000000000000" pitchFamily="18" charset="-120"/>
                  </a:rPr>
                  <a:t>無關</a:t>
                </a:r>
                <a:r>
                  <a:rPr lang="en-GB" sz="2000" dirty="0">
                    <a:solidFill>
                      <a:srgbClr val="FF0000"/>
                    </a:solidFill>
                    <a:effectLst/>
                  </a:rPr>
                  <a:t>！</a:t>
                </a:r>
                <a:r>
                  <a:rPr 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  <a:ea typeface="PMingLiU" panose="02020500000000000000" pitchFamily="18" charset="-120"/>
                  </a:rPr>
                  <a:t> 也就是Separation of Variables</a:t>
                </a:r>
                <a:r>
                  <a:rPr lang="en-GB" sz="2000" dirty="0">
                    <a:solidFill>
                      <a:srgbClr val="FF0000"/>
                    </a:solidFill>
                  </a:rPr>
                  <a:t> 的精神！</a:t>
                </a:r>
                <a:endParaRPr lang="en-US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54DBA667-768D-D5B2-D9D3-287728D598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867" y="1780956"/>
                <a:ext cx="8331633" cy="400110"/>
              </a:xfrm>
              <a:prstGeom prst="rect">
                <a:avLst/>
              </a:prstGeom>
              <a:blipFill>
                <a:blip r:embed="rId12"/>
                <a:stretch>
                  <a:fillRect l="-761" t="-9375" b="-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31896364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305E23A5-FEC1-4B8C-6401-D8FB5AA6B6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5B7EB097-9C4C-2576-F560-2D6934C120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62"/>
          <a:stretch/>
        </p:blipFill>
        <p:spPr>
          <a:xfrm>
            <a:off x="207926" y="1437317"/>
            <a:ext cx="2410925" cy="2262002"/>
          </a:xfrm>
          <a:prstGeom prst="rect">
            <a:avLst/>
          </a:prstGeom>
        </p:spPr>
      </p:pic>
      <p:pic>
        <p:nvPicPr>
          <p:cNvPr id="4" name="Picture 3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D2E1CC53-1E35-33BC-C41E-FE5E4B589A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01" t="28886" r="31305" b="42229"/>
          <a:stretch/>
        </p:blipFill>
        <p:spPr>
          <a:xfrm>
            <a:off x="3622365" y="2999116"/>
            <a:ext cx="785491" cy="981864"/>
          </a:xfrm>
          <a:prstGeom prst="rect">
            <a:avLst/>
          </a:prstGeom>
        </p:spPr>
      </p:pic>
      <p:pic>
        <p:nvPicPr>
          <p:cNvPr id="5" name="Picture 4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2463141D-3E60-9A23-C640-C995A17922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08" t="28885" r="7411" b="54679"/>
          <a:stretch/>
        </p:blipFill>
        <p:spPr>
          <a:xfrm>
            <a:off x="3445643" y="1853235"/>
            <a:ext cx="1138937" cy="720080"/>
          </a:xfrm>
          <a:prstGeom prst="rect">
            <a:avLst/>
          </a:prstGeom>
        </p:spPr>
      </p:pic>
      <p:pic>
        <p:nvPicPr>
          <p:cNvPr id="6" name="Picture 5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83803174-C8E2-36FD-34A8-4FC6405E6F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77" t="7519" r="13130" b="66184"/>
          <a:stretch/>
        </p:blipFill>
        <p:spPr>
          <a:xfrm>
            <a:off x="3445643" y="230229"/>
            <a:ext cx="1008112" cy="115212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FB7AC25D-88D4-1B36-73E0-37B0B11E68BE}"/>
                  </a:ext>
                </a:extLst>
              </p:cNvPr>
              <p:cNvSpPr txBox="1"/>
              <p:nvPr/>
            </p:nvSpPr>
            <p:spPr bwMode="auto">
              <a:xfrm>
                <a:off x="2635134" y="2849028"/>
                <a:ext cx="613410" cy="55399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3600" i="1">
                          <a:latin typeface="Cambria Math" panose="02040503050406030204" pitchFamily="18" charset="0"/>
                          <a:cs typeface="Times New Roman" pitchFamily="18" charset="0"/>
                        </a:rPr>
                        <m:t>＝</m:t>
                      </m:r>
                    </m:oMath>
                  </m:oMathPara>
                </a14:m>
                <a:endParaRPr lang="en-US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C96476D8-6F48-7CB1-A7D5-AC0427C4DD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35134" y="2849028"/>
                <a:ext cx="613410" cy="553998"/>
              </a:xfrm>
              <a:prstGeom prst="rect">
                <a:avLst/>
              </a:prstGeom>
              <a:blipFill>
                <a:blip r:embed="rId3"/>
                <a:stretch>
                  <a:fillRect l="-4082" r="-408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FF077894-833E-204F-FFB3-1EE440C019E5}"/>
                  </a:ext>
                </a:extLst>
              </p:cNvPr>
              <p:cNvSpPr txBox="1"/>
              <p:nvPr/>
            </p:nvSpPr>
            <p:spPr bwMode="auto">
              <a:xfrm>
                <a:off x="3688554" y="1433130"/>
                <a:ext cx="613410" cy="30777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0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11E8E9A-4275-2E33-D81D-F07A549967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88554" y="1433130"/>
                <a:ext cx="613410" cy="307777"/>
              </a:xfrm>
              <a:prstGeom prst="rect">
                <a:avLst/>
              </a:prstGeom>
              <a:blipFill>
                <a:blip r:embed="rId4"/>
                <a:stretch>
                  <a:fillRect b="-769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2D770B03-B804-2897-418C-8E602725B107}"/>
                  </a:ext>
                </a:extLst>
              </p:cNvPr>
              <p:cNvSpPr txBox="1"/>
              <p:nvPr/>
            </p:nvSpPr>
            <p:spPr bwMode="auto">
              <a:xfrm>
                <a:off x="3708405" y="2576561"/>
                <a:ext cx="61341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790B87A-35F1-4CEE-9365-F741843063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08405" y="2576561"/>
                <a:ext cx="613410" cy="369332"/>
              </a:xfrm>
              <a:prstGeom prst="rect">
                <a:avLst/>
              </a:prstGeom>
              <a:blipFill>
                <a:blip r:embed="rId5"/>
                <a:stretch>
                  <a:fillRect b="-1034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EEFB16F-3774-F8C1-3360-7EC68B4854A7}"/>
                  </a:ext>
                </a:extLst>
              </p:cNvPr>
              <p:cNvSpPr txBox="1"/>
              <p:nvPr/>
            </p:nvSpPr>
            <p:spPr bwMode="auto">
              <a:xfrm>
                <a:off x="3698950" y="4922491"/>
                <a:ext cx="613410" cy="73866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b="0" i="1" dirty="0">
                  <a:latin typeface="Cambria Math" panose="02040503050406030204" pitchFamily="18" charset="0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⋮</m:t>
                      </m:r>
                    </m:oMath>
                  </m:oMathPara>
                </a14:m>
                <a:endParaRPr lang="en-US" sz="2400" b="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547D111-4675-C184-29E7-FE4EC4E060F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98950" y="4922491"/>
                <a:ext cx="613410" cy="738664"/>
              </a:xfrm>
              <a:prstGeom prst="rect">
                <a:avLst/>
              </a:prstGeom>
              <a:blipFill>
                <a:blip r:embed="rId6"/>
                <a:stretch>
                  <a:fillRect b="-339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FEABAB93-2EEA-7BBF-5ECF-372B68D853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42" t="31001" r="54425" b="54556"/>
          <a:stretch/>
        </p:blipFill>
        <p:spPr>
          <a:xfrm>
            <a:off x="3709347" y="4367301"/>
            <a:ext cx="592617" cy="59261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72BE736-4529-9917-9C93-9ECA01523555}"/>
                  </a:ext>
                </a:extLst>
              </p:cNvPr>
              <p:cNvSpPr txBox="1"/>
              <p:nvPr/>
            </p:nvSpPr>
            <p:spPr bwMode="auto">
              <a:xfrm>
                <a:off x="3688554" y="3980207"/>
                <a:ext cx="61341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1C913D0-4525-B301-6A09-FE155CDBC5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88554" y="3980207"/>
                <a:ext cx="613410" cy="369332"/>
              </a:xfrm>
              <a:prstGeom prst="rect">
                <a:avLst/>
              </a:prstGeom>
              <a:blipFill>
                <a:blip r:embed="rId7"/>
                <a:stretch>
                  <a:fillRect b="-1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Picture 13" descr="A pot over a campfire&#10;&#10;Description automatically generated">
            <a:extLst>
              <a:ext uri="{FF2B5EF4-FFF2-40B4-BE49-F238E27FC236}">
                <a16:creationId xmlns:a16="http://schemas.microsoft.com/office/drawing/2014/main" id="{D08C9912-B243-8DA6-D65A-207CEB3C497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09"/>
          <a:stretch/>
        </p:blipFill>
        <p:spPr>
          <a:xfrm>
            <a:off x="4901468" y="3360768"/>
            <a:ext cx="1275657" cy="1330665"/>
          </a:xfrm>
          <a:prstGeom prst="rect">
            <a:avLst/>
          </a:prstGeom>
        </p:spPr>
      </p:pic>
      <p:sp>
        <p:nvSpPr>
          <p:cNvPr id="15" name="Right Arrow 14">
            <a:extLst>
              <a:ext uri="{FF2B5EF4-FFF2-40B4-BE49-F238E27FC236}">
                <a16:creationId xmlns:a16="http://schemas.microsoft.com/office/drawing/2014/main" id="{FE8CCD68-5475-89CB-18C7-D715AF89308D}"/>
              </a:ext>
            </a:extLst>
          </p:cNvPr>
          <p:cNvSpPr/>
          <p:nvPr/>
        </p:nvSpPr>
        <p:spPr>
          <a:xfrm>
            <a:off x="4969830" y="2878412"/>
            <a:ext cx="1224136" cy="393248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pic>
        <p:nvPicPr>
          <p:cNvPr id="17" name="Picture 16" descr="A logo of a pot with a spoon and a ladle&#10;&#10;Description automatically generated">
            <a:extLst>
              <a:ext uri="{FF2B5EF4-FFF2-40B4-BE49-F238E27FC236}">
                <a16:creationId xmlns:a16="http://schemas.microsoft.com/office/drawing/2014/main" id="{357CCB5D-C558-251F-8239-4A9B230AF25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>
          <a:xfrm>
            <a:off x="6528040" y="2176705"/>
            <a:ext cx="2230161" cy="253532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860AE7D-8109-2046-5A78-449B69FA4FE5}"/>
                  </a:ext>
                </a:extLst>
              </p:cNvPr>
              <p:cNvSpPr txBox="1"/>
              <p:nvPr/>
            </p:nvSpPr>
            <p:spPr bwMode="auto">
              <a:xfrm>
                <a:off x="4571999" y="990600"/>
                <a:ext cx="4186201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zh-TW" alt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各個配料按分離烹煮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00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cos</m:t>
                    </m:r>
                    <m:d>
                      <m:d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US" altLang="zh-TW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r>
                          <a:rPr lang="en-US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2F5F60A-6318-764B-9324-9E30A949F2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71999" y="990600"/>
                <a:ext cx="4186201" cy="400110"/>
              </a:xfrm>
              <a:prstGeom prst="rect">
                <a:avLst/>
              </a:prstGeom>
              <a:blipFill>
                <a:blip r:embed="rId10"/>
                <a:stretch>
                  <a:fillRect l="-1515" t="-9375" b="-25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7443BFD9-0EE8-DAB4-C175-7AA2823E21A3}"/>
              </a:ext>
            </a:extLst>
          </p:cNvPr>
          <p:cNvSpPr txBox="1"/>
          <p:nvPr/>
        </p:nvSpPr>
        <p:spPr bwMode="auto">
          <a:xfrm>
            <a:off x="4572000" y="1433130"/>
            <a:ext cx="362494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TW" altLang="en-US" sz="2000" dirty="0">
                <a:solidFill>
                  <a:srgbClr val="FF0000"/>
                </a:solidFill>
                <a:latin typeface="Times New Roman" panose="02020603050405020304" pitchFamily="18" charset="0"/>
              </a:rPr>
              <a:t>個自簡諧振盪後，最後合體！</a:t>
            </a:r>
            <a:endParaRPr lang="en-US" sz="20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8D895588-F535-D4BB-A3E6-1F9F9E83A2BD}"/>
                  </a:ext>
                </a:extLst>
              </p:cNvPr>
              <p:cNvSpPr txBox="1"/>
              <p:nvPr/>
            </p:nvSpPr>
            <p:spPr bwMode="auto">
              <a:xfrm>
                <a:off x="0" y="990600"/>
                <a:ext cx="3622365" cy="41351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zh-TW" alt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起始各個配料依配方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zh-TW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zh-TW" altLang="en-US" sz="20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收集</a:t>
                </a:r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90C1E6BD-054B-8E1E-02A7-C13A7DE7DED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0" y="990600"/>
                <a:ext cx="3622365" cy="413511"/>
              </a:xfrm>
              <a:prstGeom prst="rect">
                <a:avLst/>
              </a:prstGeom>
              <a:blipFill>
                <a:blip r:embed="rId11"/>
                <a:stretch>
                  <a:fillRect l="-1748" t="-9091" b="-2121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F8D5EB46-634C-C68E-F1AD-AB330CCC8879}"/>
                  </a:ext>
                </a:extLst>
              </p:cNvPr>
              <p:cNvSpPr txBox="1"/>
              <p:nvPr/>
            </p:nvSpPr>
            <p:spPr bwMode="auto">
              <a:xfrm>
                <a:off x="3765869" y="5633717"/>
                <a:ext cx="4842544" cy="865301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US" altLang="zh-TW" sz="20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sup>
                              </m:sSup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altLang="zh-TW" sz="20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sup>
                              </m:sSup>
                              <m:sSub>
                                <m:sSub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altLang="zh-TW" sz="20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en-US" sz="20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20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E29D525C-2079-6928-B4F7-1D376408087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65869" y="5633717"/>
                <a:ext cx="4842544" cy="865301"/>
              </a:xfrm>
              <a:prstGeom prst="rect">
                <a:avLst/>
              </a:prstGeom>
              <a:blipFill>
                <a:blip r:embed="rId12"/>
                <a:stretch>
                  <a:fillRect l="-8377" t="-113043" b="-17391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93A80065-CFC8-2B29-831D-0C383E971343}"/>
                  </a:ext>
                </a:extLst>
              </p:cNvPr>
              <p:cNvSpPr txBox="1"/>
              <p:nvPr/>
            </p:nvSpPr>
            <p:spPr bwMode="auto">
              <a:xfrm>
                <a:off x="227191" y="3746258"/>
                <a:ext cx="2350852" cy="147655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TW" sz="20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20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(0)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TW" sz="20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20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  <m:r>
                                        <a:rPr lang="en-US" sz="20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(0)</m:t>
                                      </m:r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20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20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20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  <m:r>
                                              <a:rPr lang="en-US" sz="2000" b="0" i="1" smtClean="0">
                                                <a:latin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(0)</m:t>
                                            </m:r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AE9AF0B5-3232-1E52-5074-F49EDE5F51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7191" y="3746258"/>
                <a:ext cx="2350852" cy="1476558"/>
              </a:xfrm>
              <a:prstGeom prst="rect">
                <a:avLst/>
              </a:prstGeom>
              <a:blipFill>
                <a:blip r:embed="rId13"/>
                <a:stretch>
                  <a:fillRect t="-47863" r="-2139" b="-8119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900A057E-2ACF-513F-BC49-696CFD4037A5}"/>
                  </a:ext>
                </a:extLst>
              </p:cNvPr>
              <p:cNvSpPr txBox="1"/>
              <p:nvPr/>
            </p:nvSpPr>
            <p:spPr bwMode="auto">
              <a:xfrm>
                <a:off x="228866" y="5288968"/>
                <a:ext cx="2590534" cy="1501117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d>
                        <m:dPr>
                          <m:ctrlPr>
                            <a:rPr lang="en-US" altLang="zh-TW" sz="20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20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eqArr>
                                  <m:eqArrPr>
                                    <m:ctrlPr>
                                      <a:rPr lang="en-US" sz="20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eqArrPr>
                                  <m:e>
                                    <m:sSubSup>
                                      <m:sSubSup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sSubSup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1</m:t>
                                        </m:r>
                                      </m:sub>
                                      <m:sup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′</m:t>
                                        </m:r>
                                      </m:sup>
                                    </m:sSubSup>
                                    <m:d>
                                      <m:d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0</m:t>
                                        </m:r>
                                      </m:e>
                                    </m:d>
                                  </m:e>
                                  <m:e>
                                    <m:r>
                                      <a:rPr lang="en-US" sz="20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⋮</m:t>
                                    </m:r>
                                  </m:e>
                                </m:eqArr>
                              </m:e>
                            </m:mr>
                            <m:mr>
                              <m:e>
                                <m:eqArr>
                                  <m:eqArr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eqArrPr>
                                  <m:e>
                                    <m:sSubSup>
                                      <m:sSubSup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sSubSup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sz="20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𝑗</m:t>
                                        </m:r>
                                      </m:sub>
                                      <m:sup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′</m:t>
                                        </m:r>
                                      </m:sup>
                                    </m:sSubSup>
                                    <m:d>
                                      <m:dPr>
                                        <m:ctrlP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US" sz="20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0</m:t>
                                        </m:r>
                                      </m:e>
                                    </m:d>
                                  </m:e>
                                  <m:e>
                                    <m:r>
                                      <a:rPr lang="en-US" sz="20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⋮</m:t>
                                    </m:r>
                                  </m:e>
                                </m:eqArr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sz="20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𝑁</m:t>
                                    </m:r>
                                  </m:sub>
                                  <m:sup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20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20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20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2000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20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7014C09E-3F31-D324-A310-77AFFCDE04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8866" y="5288968"/>
                <a:ext cx="2590534" cy="1501117"/>
              </a:xfrm>
              <a:prstGeom prst="rect">
                <a:avLst/>
              </a:prstGeom>
              <a:blipFill>
                <a:blip r:embed="rId14"/>
                <a:stretch>
                  <a:fillRect t="-45378" b="-7899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57273692"/>
      </p:ext>
    </p:extLst>
  </p:cSld>
  <p:clrMapOvr>
    <a:masterClrMapping/>
  </p:clrMapOvr>
</p:sld>
</file>

<file path=ppt/theme/theme1.xml><?xml version="1.0" encoding="utf-8"?>
<a:theme xmlns:a="http://schemas.openxmlformats.org/drawingml/2006/main" name="預設簡報設計">
  <a:themeElements>
    <a:clrScheme name="預設簡報設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預設簡報設計">
      <a:majorFont>
        <a:latin typeface="Arial"/>
        <a:ea typeface="新細明體"/>
        <a:cs typeface=""/>
      </a:majorFont>
      <a:minorFont>
        <a:latin typeface="Arial"/>
        <a:ea typeface="新細明體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sz="2000" dirty="0" smtClean="0">
            <a:latin typeface="Times New Roman" panose="02020603050405020304" pitchFamily="18" charset="0"/>
            <a:cs typeface="Times New Roman" panose="02020603050405020304" pitchFamily="18" charset="0"/>
          </a:defRPr>
        </a:defPPr>
      </a:lstStyle>
    </a:txDef>
  </a:objectDefaults>
  <a:extraClrSchemeLst>
    <a:extraClrScheme>
      <a:clrScheme name="預設簡報設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12751</TotalTime>
  <Words>4782</Words>
  <Application>Microsoft Macintosh PowerPoint</Application>
  <PresentationFormat>On-screen Show (4:3)</PresentationFormat>
  <Paragraphs>701</Paragraphs>
  <Slides>97</Slides>
  <Notes>0</Notes>
  <HiddenSlides>16</HiddenSlides>
  <MMClips>7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97</vt:i4>
      </vt:variant>
    </vt:vector>
  </HeadingPairs>
  <TitlesOfParts>
    <vt:vector size="104" baseType="lpstr">
      <vt:lpstr>新細明體</vt:lpstr>
      <vt:lpstr>新細明體</vt:lpstr>
      <vt:lpstr>Aptos</vt:lpstr>
      <vt:lpstr>Arial</vt:lpstr>
      <vt:lpstr>Cambria Math</vt:lpstr>
      <vt:lpstr>Times New Roman</vt:lpstr>
      <vt:lpstr>預設簡報設計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Chia-Hung Chang</dc:creator>
  <cp:lastModifiedBy>Chia-Hung Vincent Chang</cp:lastModifiedBy>
  <cp:revision>604</cp:revision>
  <cp:lastPrinted>2025-12-03T09:06:53Z</cp:lastPrinted>
  <dcterms:created xsi:type="dcterms:W3CDTF">1601-01-01T00:00:00Z</dcterms:created>
  <dcterms:modified xsi:type="dcterms:W3CDTF">2026-10-08T04:24:14Z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