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074" r:id="rId2"/>
    <p:sldId id="2089" r:id="rId3"/>
    <p:sldId id="2188" r:id="rId4"/>
    <p:sldId id="2186" r:id="rId5"/>
    <p:sldId id="2187" r:id="rId6"/>
    <p:sldId id="2141" r:id="rId7"/>
    <p:sldId id="2077" r:id="rId8"/>
    <p:sldId id="2079" r:id="rId9"/>
    <p:sldId id="2078" r:id="rId10"/>
    <p:sldId id="285" r:id="rId11"/>
    <p:sldId id="286" r:id="rId12"/>
    <p:sldId id="2140" r:id="rId13"/>
    <p:sldId id="2093" r:id="rId14"/>
    <p:sldId id="1993" r:id="rId15"/>
    <p:sldId id="2050" r:id="rId16"/>
    <p:sldId id="2051" r:id="rId17"/>
    <p:sldId id="2163" r:id="rId18"/>
    <p:sldId id="2164" r:id="rId19"/>
    <p:sldId id="2091" r:id="rId20"/>
    <p:sldId id="2148" r:id="rId21"/>
    <p:sldId id="2165" r:id="rId22"/>
    <p:sldId id="2166" r:id="rId23"/>
    <p:sldId id="2069" r:id="rId24"/>
    <p:sldId id="2167" r:id="rId25"/>
    <p:sldId id="2052" r:id="rId26"/>
    <p:sldId id="2081" r:id="rId27"/>
    <p:sldId id="2192" r:id="rId28"/>
    <p:sldId id="2168" r:id="rId29"/>
    <p:sldId id="2001" r:id="rId30"/>
    <p:sldId id="2169" r:id="rId31"/>
    <p:sldId id="2026" r:id="rId32"/>
    <p:sldId id="2172" r:id="rId33"/>
    <p:sldId id="2054" r:id="rId34"/>
    <p:sldId id="2173" r:id="rId35"/>
    <p:sldId id="2174" r:id="rId36"/>
    <p:sldId id="2144" r:id="rId37"/>
    <p:sldId id="2175" r:id="rId38"/>
    <p:sldId id="2053" r:id="rId39"/>
    <p:sldId id="927" r:id="rId40"/>
    <p:sldId id="1801" r:id="rId41"/>
    <p:sldId id="1820" r:id="rId42"/>
    <p:sldId id="2070" r:id="rId43"/>
    <p:sldId id="1990" r:id="rId44"/>
    <p:sldId id="2059" r:id="rId45"/>
    <p:sldId id="2055" r:id="rId46"/>
    <p:sldId id="2178" r:id="rId47"/>
    <p:sldId id="2179" r:id="rId48"/>
    <p:sldId id="2180" r:id="rId49"/>
    <p:sldId id="2181" r:id="rId50"/>
    <p:sldId id="2182" r:id="rId51"/>
    <p:sldId id="2183" r:id="rId52"/>
    <p:sldId id="2072" r:id="rId53"/>
    <p:sldId id="2184" r:id="rId54"/>
    <p:sldId id="2185" r:id="rId55"/>
    <p:sldId id="2155" r:id="rId56"/>
    <p:sldId id="2068" r:id="rId57"/>
    <p:sldId id="1614" r:id="rId58"/>
    <p:sldId id="2076" r:id="rId59"/>
    <p:sldId id="2149" r:id="rId60"/>
    <p:sldId id="2071" r:id="rId61"/>
    <p:sldId id="2159" r:id="rId62"/>
    <p:sldId id="2080" r:id="rId63"/>
    <p:sldId id="529" r:id="rId64"/>
    <p:sldId id="530" r:id="rId65"/>
    <p:sldId id="2116" r:id="rId66"/>
    <p:sldId id="2161" r:id="rId67"/>
    <p:sldId id="2152" r:id="rId68"/>
    <p:sldId id="2153" r:id="rId69"/>
    <p:sldId id="2162" r:id="rId70"/>
    <p:sldId id="2160" r:id="rId71"/>
    <p:sldId id="2090" r:id="rId72"/>
    <p:sldId id="2190" r:id="rId73"/>
    <p:sldId id="2191" r:id="rId74"/>
    <p:sldId id="2154" r:id="rId75"/>
    <p:sldId id="1615" r:id="rId76"/>
    <p:sldId id="2151" r:id="rId77"/>
    <p:sldId id="2189" r:id="rId78"/>
    <p:sldId id="2145" r:id="rId79"/>
    <p:sldId id="2150" r:id="rId80"/>
    <p:sldId id="2157" r:id="rId81"/>
    <p:sldId id="2117" r:id="rId82"/>
    <p:sldId id="2073" r:id="rId83"/>
    <p:sldId id="2083" r:id="rId84"/>
    <p:sldId id="2084" r:id="rId85"/>
    <p:sldId id="2085" r:id="rId86"/>
    <p:sldId id="2086" r:id="rId87"/>
    <p:sldId id="2087" r:id="rId88"/>
    <p:sldId id="2088" r:id="rId89"/>
    <p:sldId id="2146" r:id="rId90"/>
    <p:sldId id="2147" r:id="rId91"/>
    <p:sldId id="2094" r:id="rId92"/>
    <p:sldId id="2100" r:id="rId93"/>
    <p:sldId id="2092" r:id="rId94"/>
    <p:sldId id="2096" r:id="rId95"/>
    <p:sldId id="2097" r:id="rId96"/>
    <p:sldId id="2101" r:id="rId97"/>
    <p:sldId id="2047" r:id="rId98"/>
    <p:sldId id="2095" r:id="rId99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A844FA"/>
    <a:srgbClr val="8137BA"/>
    <a:srgbClr val="9A40E3"/>
    <a:srgbClr val="FFFFCC"/>
    <a:srgbClr val="CCFF99"/>
    <a:srgbClr val="E8E98C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03"/>
    <p:restoredTop sz="94660"/>
  </p:normalViewPr>
  <p:slideViewPr>
    <p:cSldViewPr>
      <p:cViewPr varScale="1">
        <p:scale>
          <a:sx n="126" d="100"/>
          <a:sy n="126" d="100"/>
        </p:scale>
        <p:origin x="118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D22C1-858C-40F2-9CEF-97638D9759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717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18178-E5C6-425F-ABE2-C03B06F777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691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2B7B6-4B28-416C-B531-3F14524982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821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55B47-38D7-443B-8E22-B68E29E645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615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2DD4B-E796-4828-9B50-0763B70BA9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901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9B896-6B21-468E-BFFE-6871CB0895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859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9F449-D3DB-4E48-96FC-673C1D46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49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0728C-9714-4779-9A36-D8229DC316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463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F065F-69DE-4F9F-99E9-87C2C28613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729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9333F-DC5F-49A8-A27D-39D427AE7F3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627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6BD74-4370-4350-BF05-C16C365BF4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55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 i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57863CF-9144-4DAD-A8A4-D2DFDFE307F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0" i="0">
          <a:solidFill>
            <a:schemeClr val="tx2"/>
          </a:solidFill>
          <a:latin typeface="Times New Roman" panose="02020603050405020304" pitchFamily="18" charset="0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0" i="0">
          <a:solidFill>
            <a:schemeClr val="tx1"/>
          </a:solidFill>
          <a:latin typeface="Times New Roman" panose="02020603050405020304" pitchFamily="18" charset="0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0" i="0">
          <a:solidFill>
            <a:schemeClr val="tx1"/>
          </a:solidFill>
          <a:latin typeface="Times New Roman" panose="02020603050405020304" pitchFamily="18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0" i="0">
          <a:solidFill>
            <a:schemeClr val="tx1"/>
          </a:solidFill>
          <a:latin typeface="Times New Roman" panose="02020603050405020304" pitchFamily="18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610.png"/><Relationship Id="rId7" Type="http://schemas.openxmlformats.org/officeDocument/2006/relationships/image" Target="../media/image292.png"/><Relationship Id="rId2" Type="http://schemas.openxmlformats.org/officeDocument/2006/relationships/image" Target="../media/image26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9.png"/><Relationship Id="rId5" Type="http://schemas.openxmlformats.org/officeDocument/2006/relationships/image" Target="../media/image910.png"/><Relationship Id="rId4" Type="http://schemas.openxmlformats.org/officeDocument/2006/relationships/image" Target="../media/image2711.png"/><Relationship Id="rId9" Type="http://schemas.openxmlformats.org/officeDocument/2006/relationships/image" Target="../media/image3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7" Type="http://schemas.openxmlformats.org/officeDocument/2006/relationships/image" Target="../media/image3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34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1.png"/><Relationship Id="rId13" Type="http://schemas.openxmlformats.org/officeDocument/2006/relationships/image" Target="../media/image711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3.png"/><Relationship Id="rId5" Type="http://schemas.openxmlformats.org/officeDocument/2006/relationships/image" Target="../media/image70.png"/><Relationship Id="rId10" Type="http://schemas.openxmlformats.org/officeDocument/2006/relationships/image" Target="../media/image701.png"/><Relationship Id="rId4" Type="http://schemas.openxmlformats.org/officeDocument/2006/relationships/image" Target="../media/image69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1.png"/><Relationship Id="rId3" Type="http://schemas.openxmlformats.org/officeDocument/2006/relationships/image" Target="../media/image490.png"/><Relationship Id="rId7" Type="http://schemas.openxmlformats.org/officeDocument/2006/relationships/image" Target="../media/image52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1.png"/><Relationship Id="rId11" Type="http://schemas.openxmlformats.org/officeDocument/2006/relationships/image" Target="../media/image78.png"/><Relationship Id="rId5" Type="http://schemas.openxmlformats.org/officeDocument/2006/relationships/image" Target="../media/image67.png"/><Relationship Id="rId15" Type="http://schemas.openxmlformats.org/officeDocument/2006/relationships/image" Target="../media/image35.png"/><Relationship Id="rId10" Type="http://schemas.openxmlformats.org/officeDocument/2006/relationships/image" Target="../media/image77.png"/><Relationship Id="rId4" Type="http://schemas.openxmlformats.org/officeDocument/2006/relationships/image" Target="../media/image75.png"/><Relationship Id="rId9" Type="http://schemas.openxmlformats.org/officeDocument/2006/relationships/image" Target="../media/image76.png"/><Relationship Id="rId14" Type="http://schemas.openxmlformats.org/officeDocument/2006/relationships/image" Target="../media/image59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620.png"/><Relationship Id="rId5" Type="http://schemas.openxmlformats.org/officeDocument/2006/relationships/image" Target="../media/image611.png"/><Relationship Id="rId4" Type="http://schemas.openxmlformats.org/officeDocument/2006/relationships/image" Target="../media/image7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image" Target="../media/image761.png"/><Relationship Id="rId3" Type="http://schemas.openxmlformats.org/officeDocument/2006/relationships/image" Target="../media/image82.png"/><Relationship Id="rId7" Type="http://schemas.openxmlformats.org/officeDocument/2006/relationships/image" Target="../media/image700.png"/><Relationship Id="rId12" Type="http://schemas.openxmlformats.org/officeDocument/2006/relationships/image" Target="../media/image750.png"/><Relationship Id="rId17" Type="http://schemas.openxmlformats.org/officeDocument/2006/relationships/image" Target="../media/image791.png"/><Relationship Id="rId2" Type="http://schemas.openxmlformats.org/officeDocument/2006/relationships/image" Target="../media/image81.png"/><Relationship Id="rId16" Type="http://schemas.openxmlformats.org/officeDocument/2006/relationships/image" Target="../media/image7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0.png"/><Relationship Id="rId11" Type="http://schemas.openxmlformats.org/officeDocument/2006/relationships/image" Target="../media/image741.png"/><Relationship Id="rId5" Type="http://schemas.openxmlformats.org/officeDocument/2006/relationships/image" Target="../media/image680.png"/><Relationship Id="rId15" Type="http://schemas.openxmlformats.org/officeDocument/2006/relationships/image" Target="../media/image35.png"/><Relationship Id="rId10" Type="http://schemas.openxmlformats.org/officeDocument/2006/relationships/image" Target="../media/image730.png"/><Relationship Id="rId4" Type="http://schemas.openxmlformats.org/officeDocument/2006/relationships/image" Target="../media/image670.png"/><Relationship Id="rId9" Type="http://schemas.openxmlformats.org/officeDocument/2006/relationships/image" Target="../media/image720.png"/><Relationship Id="rId14" Type="http://schemas.openxmlformats.org/officeDocument/2006/relationships/image" Target="../media/image8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821.png"/><Relationship Id="rId5" Type="http://schemas.openxmlformats.org/officeDocument/2006/relationships/image" Target="../media/image811.png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89.png"/><Relationship Id="rId3" Type="http://schemas.openxmlformats.org/officeDocument/2006/relationships/image" Target="../media/image85.png"/><Relationship Id="rId7" Type="http://schemas.openxmlformats.org/officeDocument/2006/relationships/image" Target="../media/image540.png"/><Relationship Id="rId12" Type="http://schemas.openxmlformats.org/officeDocument/2006/relationships/image" Target="../media/image88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0.png"/><Relationship Id="rId11" Type="http://schemas.openxmlformats.org/officeDocument/2006/relationships/image" Target="../media/image87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41.png"/><Relationship Id="rId9" Type="http://schemas.openxmlformats.org/officeDocument/2006/relationships/image" Target="../media/image850.png"/><Relationship Id="rId14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5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9.png"/><Relationship Id="rId5" Type="http://schemas.openxmlformats.org/officeDocument/2006/relationships/image" Target="../media/image93.gif"/><Relationship Id="rId4" Type="http://schemas.openxmlformats.org/officeDocument/2006/relationships/image" Target="../media/image35.png"/><Relationship Id="rId9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82.png"/><Relationship Id="rId18" Type="http://schemas.openxmlformats.org/officeDocument/2006/relationships/image" Target="../media/image111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6.png"/><Relationship Id="rId17" Type="http://schemas.openxmlformats.org/officeDocument/2006/relationships/image" Target="../media/image110.png"/><Relationship Id="rId2" Type="http://schemas.openxmlformats.org/officeDocument/2006/relationships/image" Target="../media/image85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5.png"/><Relationship Id="rId5" Type="http://schemas.openxmlformats.org/officeDocument/2006/relationships/image" Target="../media/image100.png"/><Relationship Id="rId15" Type="http://schemas.openxmlformats.org/officeDocument/2006/relationships/image" Target="../media/image108.png"/><Relationship Id="rId10" Type="http://schemas.openxmlformats.org/officeDocument/2006/relationships/image" Target="../media/image104.png"/><Relationship Id="rId4" Type="http://schemas.openxmlformats.org/officeDocument/2006/relationships/image" Target="../media/image99.png"/><Relationship Id="rId9" Type="http://schemas.openxmlformats.org/officeDocument/2006/relationships/image" Target="../media/image103.png"/><Relationship Id="rId14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2.png"/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1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18.png"/><Relationship Id="rId4" Type="http://schemas.openxmlformats.org/officeDocument/2006/relationships/image" Target="../media/image113.png"/><Relationship Id="rId9" Type="http://schemas.openxmlformats.org/officeDocument/2006/relationships/image" Target="../media/image119.png"/><Relationship Id="rId14" Type="http://schemas.openxmlformats.org/officeDocument/2006/relationships/image" Target="../media/image1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204.png"/><Relationship Id="rId7" Type="http://schemas.openxmlformats.org/officeDocument/2006/relationships/image" Target="../media/image207.png"/><Relationship Id="rId2" Type="http://schemas.openxmlformats.org/officeDocument/2006/relationships/image" Target="../media/image20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25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13" Type="http://schemas.openxmlformats.org/officeDocument/2006/relationships/image" Target="../media/image172.png"/><Relationship Id="rId3" Type="http://schemas.openxmlformats.org/officeDocument/2006/relationships/image" Target="../media/image740.png"/><Relationship Id="rId7" Type="http://schemas.openxmlformats.org/officeDocument/2006/relationships/image" Target="../media/image780.png"/><Relationship Id="rId12" Type="http://schemas.openxmlformats.org/officeDocument/2006/relationships/image" Target="../media/image17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11" Type="http://schemas.openxmlformats.org/officeDocument/2006/relationships/image" Target="../media/image170.png"/><Relationship Id="rId5" Type="http://schemas.openxmlformats.org/officeDocument/2006/relationships/image" Target="../media/image760.png"/><Relationship Id="rId10" Type="http://schemas.openxmlformats.org/officeDocument/2006/relationships/image" Target="../media/image167.png"/><Relationship Id="rId4" Type="http://schemas.openxmlformats.org/officeDocument/2006/relationships/image" Target="../media/image1650.png"/><Relationship Id="rId9" Type="http://schemas.openxmlformats.org/officeDocument/2006/relationships/image" Target="../media/image128.jpg"/><Relationship Id="rId14" Type="http://schemas.openxmlformats.org/officeDocument/2006/relationships/image" Target="../media/image1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0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18" Type="http://schemas.openxmlformats.org/officeDocument/2006/relationships/image" Target="../media/image2101.png"/><Relationship Id="rId3" Type="http://schemas.openxmlformats.org/officeDocument/2006/relationships/image" Target="../media/image1750.png"/><Relationship Id="rId7" Type="http://schemas.openxmlformats.org/officeDocument/2006/relationships/image" Target="../media/image169.png"/><Relationship Id="rId17" Type="http://schemas.openxmlformats.org/officeDocument/2006/relationships/image" Target="../media/image2091.png"/><Relationship Id="rId2" Type="http://schemas.openxmlformats.org/officeDocument/2006/relationships/image" Target="../media/image29.png"/><Relationship Id="rId16" Type="http://schemas.openxmlformats.org/officeDocument/2006/relationships/image" Target="../media/image2081.png"/><Relationship Id="rId20" Type="http://schemas.openxmlformats.org/officeDocument/2006/relationships/image" Target="../media/image16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90.png"/><Relationship Id="rId11" Type="http://schemas.openxmlformats.org/officeDocument/2006/relationships/image" Target="../media/image131.jpeg"/><Relationship Id="rId24" Type="http://schemas.openxmlformats.org/officeDocument/2006/relationships/image" Target="../media/image179.png"/><Relationship Id="rId5" Type="http://schemas.openxmlformats.org/officeDocument/2006/relationships/image" Target="../media/image1980.png"/><Relationship Id="rId15" Type="http://schemas.openxmlformats.org/officeDocument/2006/relationships/image" Target="../media/image2070.png"/><Relationship Id="rId23" Type="http://schemas.openxmlformats.org/officeDocument/2006/relationships/image" Target="../media/image184.png"/><Relationship Id="rId10" Type="http://schemas.openxmlformats.org/officeDocument/2006/relationships/image" Target="../media/image177.png"/><Relationship Id="rId19" Type="http://schemas.openxmlformats.org/officeDocument/2006/relationships/image" Target="../media/image182.png"/><Relationship Id="rId4" Type="http://schemas.openxmlformats.org/officeDocument/2006/relationships/image" Target="../media/image176.png"/><Relationship Id="rId9" Type="http://schemas.openxmlformats.org/officeDocument/2006/relationships/image" Target="../media/image175.png"/><Relationship Id="rId14" Type="http://schemas.openxmlformats.org/officeDocument/2006/relationships/image" Target="../media/image2061.png"/><Relationship Id="rId22" Type="http://schemas.openxmlformats.org/officeDocument/2006/relationships/image" Target="../media/image18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3" Type="http://schemas.openxmlformats.org/officeDocument/2006/relationships/image" Target="../media/image187.png"/><Relationship Id="rId7" Type="http://schemas.openxmlformats.org/officeDocument/2006/relationships/image" Target="../media/image191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80.png"/><Relationship Id="rId5" Type="http://schemas.openxmlformats.org/officeDocument/2006/relationships/image" Target="../media/image189.png"/><Relationship Id="rId10" Type="http://schemas.openxmlformats.org/officeDocument/2006/relationships/image" Target="../media/image194.png"/><Relationship Id="rId4" Type="http://schemas.openxmlformats.org/officeDocument/2006/relationships/image" Target="../media/image18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0.png"/><Relationship Id="rId13" Type="http://schemas.openxmlformats.org/officeDocument/2006/relationships/image" Target="../media/image221.png"/><Relationship Id="rId3" Type="http://schemas.openxmlformats.org/officeDocument/2006/relationships/image" Target="../media/image2121.png"/><Relationship Id="rId7" Type="http://schemas.openxmlformats.org/officeDocument/2006/relationships/image" Target="../media/image2150.png"/><Relationship Id="rId12" Type="http://schemas.openxmlformats.org/officeDocument/2006/relationships/image" Target="../media/image220.png"/><Relationship Id="rId2" Type="http://schemas.openxmlformats.org/officeDocument/2006/relationships/image" Target="../media/image2100.png"/><Relationship Id="rId16" Type="http://schemas.openxmlformats.org/officeDocument/2006/relationships/image" Target="../media/image2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0.png"/><Relationship Id="rId11" Type="http://schemas.openxmlformats.org/officeDocument/2006/relationships/image" Target="../media/image2190.png"/><Relationship Id="rId5" Type="http://schemas.openxmlformats.org/officeDocument/2006/relationships/image" Target="../media/image2130.png"/><Relationship Id="rId15" Type="http://schemas.openxmlformats.org/officeDocument/2006/relationships/image" Target="../media/image2230.png"/><Relationship Id="rId10" Type="http://schemas.openxmlformats.org/officeDocument/2006/relationships/image" Target="../media/image2180.png"/><Relationship Id="rId4" Type="http://schemas.openxmlformats.org/officeDocument/2006/relationships/image" Target="../media/image2120.png"/><Relationship Id="rId9" Type="http://schemas.openxmlformats.org/officeDocument/2006/relationships/image" Target="../media/image2170.png"/><Relationship Id="rId14" Type="http://schemas.openxmlformats.org/officeDocument/2006/relationships/image" Target="../media/image22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image" Target="../media/image236.png"/><Relationship Id="rId3" Type="http://schemas.openxmlformats.org/officeDocument/2006/relationships/image" Target="../media/image132.png"/><Relationship Id="rId7" Type="http://schemas.openxmlformats.org/officeDocument/2006/relationships/image" Target="../media/image230.png"/><Relationship Id="rId12" Type="http://schemas.openxmlformats.org/officeDocument/2006/relationships/image" Target="../media/image235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png"/><Relationship Id="rId11" Type="http://schemas.openxmlformats.org/officeDocument/2006/relationships/image" Target="../media/image234.png"/><Relationship Id="rId5" Type="http://schemas.openxmlformats.org/officeDocument/2006/relationships/image" Target="../media/image228.png"/><Relationship Id="rId10" Type="http://schemas.openxmlformats.org/officeDocument/2006/relationships/image" Target="../media/image233.png"/><Relationship Id="rId4" Type="http://schemas.openxmlformats.org/officeDocument/2006/relationships/image" Target="../media/image227.png"/><Relationship Id="rId9" Type="http://schemas.openxmlformats.org/officeDocument/2006/relationships/image" Target="../media/image23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4.png"/><Relationship Id="rId3" Type="http://schemas.openxmlformats.org/officeDocument/2006/relationships/image" Target="../media/image254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17" Type="http://schemas.openxmlformats.org/officeDocument/2006/relationships/image" Target="../media/image268.png"/><Relationship Id="rId2" Type="http://schemas.openxmlformats.org/officeDocument/2006/relationships/image" Target="../media/image253.png"/><Relationship Id="rId16" Type="http://schemas.openxmlformats.org/officeDocument/2006/relationships/image" Target="../media/image2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7.png"/><Relationship Id="rId11" Type="http://schemas.openxmlformats.org/officeDocument/2006/relationships/image" Target="../media/image262.png"/><Relationship Id="rId5" Type="http://schemas.openxmlformats.org/officeDocument/2006/relationships/image" Target="../media/image256.png"/><Relationship Id="rId15" Type="http://schemas.openxmlformats.org/officeDocument/2006/relationships/image" Target="../media/image266.png"/><Relationship Id="rId10" Type="http://schemas.openxmlformats.org/officeDocument/2006/relationships/image" Target="../media/image261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Relationship Id="rId14" Type="http://schemas.openxmlformats.org/officeDocument/2006/relationships/image" Target="../media/image26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openxmlformats.org/officeDocument/2006/relationships/image" Target="../media/image239.png"/><Relationship Id="rId3" Type="http://schemas.openxmlformats.org/officeDocument/2006/relationships/image" Target="../media/image269.png"/><Relationship Id="rId7" Type="http://schemas.openxmlformats.org/officeDocument/2006/relationships/image" Target="../media/image270.png"/><Relationship Id="rId12" Type="http://schemas.openxmlformats.org/officeDocument/2006/relationships/image" Target="../media/image27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0.png"/><Relationship Id="rId11" Type="http://schemas.openxmlformats.org/officeDocument/2006/relationships/image" Target="../media/image274.png"/><Relationship Id="rId10" Type="http://schemas.openxmlformats.org/officeDocument/2006/relationships/image" Target="../media/image273.png"/><Relationship Id="rId9" Type="http://schemas.openxmlformats.org/officeDocument/2006/relationships/image" Target="../media/image23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0.png"/><Relationship Id="rId13" Type="http://schemas.openxmlformats.org/officeDocument/2006/relationships/image" Target="../media/image2330.png"/><Relationship Id="rId18" Type="http://schemas.openxmlformats.org/officeDocument/2006/relationships/image" Target="../media/image286.png"/><Relationship Id="rId3" Type="http://schemas.openxmlformats.org/officeDocument/2006/relationships/image" Target="../media/image277.png"/><Relationship Id="rId7" Type="http://schemas.openxmlformats.org/officeDocument/2006/relationships/image" Target="../media/image2290.png"/><Relationship Id="rId12" Type="http://schemas.openxmlformats.org/officeDocument/2006/relationships/image" Target="../media/image282.png"/><Relationship Id="rId17" Type="http://schemas.openxmlformats.org/officeDocument/2006/relationships/image" Target="../media/image285.png"/><Relationship Id="rId2" Type="http://schemas.openxmlformats.org/officeDocument/2006/relationships/image" Target="../media/image130.png"/><Relationship Id="rId16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80.png"/><Relationship Id="rId11" Type="http://schemas.openxmlformats.org/officeDocument/2006/relationships/image" Target="../media/image281.png"/><Relationship Id="rId15" Type="http://schemas.openxmlformats.org/officeDocument/2006/relationships/image" Target="../media/image283.png"/><Relationship Id="rId10" Type="http://schemas.openxmlformats.org/officeDocument/2006/relationships/image" Target="../media/image280.png"/><Relationship Id="rId4" Type="http://schemas.openxmlformats.org/officeDocument/2006/relationships/image" Target="../media/image278.png"/><Relationship Id="rId9" Type="http://schemas.openxmlformats.org/officeDocument/2006/relationships/image" Target="../media/image279.png"/><Relationship Id="rId14" Type="http://schemas.openxmlformats.org/officeDocument/2006/relationships/image" Target="../media/image1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7" Type="http://schemas.openxmlformats.org/officeDocument/2006/relationships/image" Target="../media/image19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png"/><Relationship Id="rId5" Type="http://schemas.openxmlformats.org/officeDocument/2006/relationships/image" Target="../media/image1810.png"/><Relationship Id="rId4" Type="http://schemas.openxmlformats.org/officeDocument/2006/relationships/image" Target="../media/image1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5" Type="http://schemas.openxmlformats.org/officeDocument/2006/relationships/image" Target="../media/image213.png"/><Relationship Id="rId4" Type="http://schemas.openxmlformats.org/officeDocument/2006/relationships/image" Target="../media/image21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3" Type="http://schemas.openxmlformats.org/officeDocument/2006/relationships/image" Target="../media/image181.png"/><Relationship Id="rId7" Type="http://schemas.openxmlformats.org/officeDocument/2006/relationships/image" Target="../media/image218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185.png"/><Relationship Id="rId7" Type="http://schemas.openxmlformats.org/officeDocument/2006/relationships/image" Target="../media/image245.png"/><Relationship Id="rId2" Type="http://schemas.openxmlformats.org/officeDocument/2006/relationships/image" Target="../media/image24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41.png"/><Relationship Id="rId5" Type="http://schemas.openxmlformats.org/officeDocument/2006/relationships/image" Target="../media/image2431.png"/><Relationship Id="rId4" Type="http://schemas.openxmlformats.org/officeDocument/2006/relationships/image" Target="../media/image242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297.png"/><Relationship Id="rId7" Type="http://schemas.openxmlformats.org/officeDocument/2006/relationships/image" Target="../media/image250.png"/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9.png"/><Relationship Id="rId5" Type="http://schemas.openxmlformats.org/officeDocument/2006/relationships/image" Target="../media/image132.png"/><Relationship Id="rId10" Type="http://schemas.openxmlformats.org/officeDocument/2006/relationships/image" Target="../media/image303.png"/><Relationship Id="rId4" Type="http://schemas.openxmlformats.org/officeDocument/2006/relationships/image" Target="../media/image298.png"/><Relationship Id="rId9" Type="http://schemas.openxmlformats.org/officeDocument/2006/relationships/image" Target="../media/image30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image" Target="../media/image210.png"/><Relationship Id="rId7" Type="http://schemas.openxmlformats.org/officeDocument/2006/relationships/image" Target="../media/image226.png"/><Relationship Id="rId12" Type="http://schemas.openxmlformats.org/officeDocument/2006/relationships/image" Target="../media/image247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4.png"/><Relationship Id="rId11" Type="http://schemas.openxmlformats.org/officeDocument/2006/relationships/image" Target="../media/image244.png"/><Relationship Id="rId5" Type="http://schemas.openxmlformats.org/officeDocument/2006/relationships/image" Target="../media/image2141.png"/><Relationship Id="rId10" Type="http://schemas.openxmlformats.org/officeDocument/2006/relationships/image" Target="../media/image243.png"/><Relationship Id="rId4" Type="http://schemas.openxmlformats.org/officeDocument/2006/relationships/image" Target="../media/image223.png"/><Relationship Id="rId9" Type="http://schemas.openxmlformats.org/officeDocument/2006/relationships/image" Target="../media/image24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13" Type="http://schemas.openxmlformats.org/officeDocument/2006/relationships/image" Target="../media/image2260.png"/><Relationship Id="rId3" Type="http://schemas.openxmlformats.org/officeDocument/2006/relationships/image" Target="../media/image740.png"/><Relationship Id="rId7" Type="http://schemas.openxmlformats.org/officeDocument/2006/relationships/image" Target="../media/image780.png"/><Relationship Id="rId12" Type="http://schemas.openxmlformats.org/officeDocument/2006/relationships/image" Target="../media/image224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11" Type="http://schemas.openxmlformats.org/officeDocument/2006/relationships/image" Target="../media/image170.png"/><Relationship Id="rId5" Type="http://schemas.openxmlformats.org/officeDocument/2006/relationships/image" Target="../media/image760.png"/><Relationship Id="rId10" Type="http://schemas.openxmlformats.org/officeDocument/2006/relationships/image" Target="../media/image167.png"/><Relationship Id="rId4" Type="http://schemas.openxmlformats.org/officeDocument/2006/relationships/image" Target="../media/image1650.png"/><Relationship Id="rId9" Type="http://schemas.openxmlformats.org/officeDocument/2006/relationships/image" Target="../media/image128.jpg"/><Relationship Id="rId14" Type="http://schemas.openxmlformats.org/officeDocument/2006/relationships/image" Target="../media/image24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0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0.png"/><Relationship Id="rId3" Type="http://schemas.openxmlformats.org/officeDocument/2006/relationships/image" Target="../media/image2232.png"/><Relationship Id="rId7" Type="http://schemas.openxmlformats.org/officeDocument/2006/relationships/image" Target="../media/image911.png"/><Relationship Id="rId12" Type="http://schemas.openxmlformats.org/officeDocument/2006/relationships/image" Target="../media/image2470.png"/><Relationship Id="rId2" Type="http://schemas.openxmlformats.org/officeDocument/2006/relationships/image" Target="../media/image2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0.png"/><Relationship Id="rId11" Type="http://schemas.openxmlformats.org/officeDocument/2006/relationships/image" Target="../media/image2430.png"/><Relationship Id="rId5" Type="http://schemas.openxmlformats.org/officeDocument/2006/relationships/image" Target="../media/image890.png"/><Relationship Id="rId10" Type="http://schemas.openxmlformats.org/officeDocument/2006/relationships/image" Target="../media/image2420.png"/><Relationship Id="rId4" Type="http://schemas.openxmlformats.org/officeDocument/2006/relationships/image" Target="../media/image880.png"/><Relationship Id="rId9" Type="http://schemas.openxmlformats.org/officeDocument/2006/relationships/image" Target="../media/image9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0.png"/><Relationship Id="rId7" Type="http://schemas.openxmlformats.org/officeDocument/2006/relationships/image" Target="../media/image78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0.png"/><Relationship Id="rId5" Type="http://schemas.openxmlformats.org/officeDocument/2006/relationships/image" Target="../media/image960.png"/><Relationship Id="rId4" Type="http://schemas.openxmlformats.org/officeDocument/2006/relationships/image" Target="../media/image95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2.png"/><Relationship Id="rId13" Type="http://schemas.openxmlformats.org/officeDocument/2006/relationships/image" Target="../media/image1090.png"/><Relationship Id="rId3" Type="http://schemas.openxmlformats.org/officeDocument/2006/relationships/image" Target="../media/image992.png"/><Relationship Id="rId7" Type="http://schemas.openxmlformats.org/officeDocument/2006/relationships/image" Target="../media/image1032.png"/><Relationship Id="rId12" Type="http://schemas.openxmlformats.org/officeDocument/2006/relationships/image" Target="../media/image1080.png"/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2.png"/><Relationship Id="rId11" Type="http://schemas.openxmlformats.org/officeDocument/2006/relationships/image" Target="../media/image1070.png"/><Relationship Id="rId5" Type="http://schemas.openxmlformats.org/officeDocument/2006/relationships/image" Target="../media/image1010.png"/><Relationship Id="rId15" Type="http://schemas.openxmlformats.org/officeDocument/2006/relationships/image" Target="../media/image1110.png"/><Relationship Id="rId10" Type="http://schemas.openxmlformats.org/officeDocument/2006/relationships/image" Target="../media/image1060.png"/><Relationship Id="rId4" Type="http://schemas.openxmlformats.org/officeDocument/2006/relationships/image" Target="../media/image1002.png"/><Relationship Id="rId9" Type="http://schemas.openxmlformats.org/officeDocument/2006/relationships/image" Target="../media/image1050.png"/><Relationship Id="rId14" Type="http://schemas.openxmlformats.org/officeDocument/2006/relationships/image" Target="../media/image110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7" Type="http://schemas.openxmlformats.org/officeDocument/2006/relationships/image" Target="../media/image1171.png"/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1.png"/><Relationship Id="rId5" Type="http://schemas.openxmlformats.org/officeDocument/2006/relationships/image" Target="../media/image1150.png"/><Relationship Id="rId4" Type="http://schemas.openxmlformats.org/officeDocument/2006/relationships/image" Target="../media/image114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eg"/><Relationship Id="rId13" Type="http://schemas.openxmlformats.org/officeDocument/2006/relationships/image" Target="../media/image1291.png"/><Relationship Id="rId3" Type="http://schemas.openxmlformats.org/officeDocument/2006/relationships/image" Target="../media/image1191.png"/><Relationship Id="rId7" Type="http://schemas.openxmlformats.org/officeDocument/2006/relationships/image" Target="../media/image1231.png"/><Relationship Id="rId12" Type="http://schemas.openxmlformats.org/officeDocument/2006/relationships/image" Target="../media/image1280.png"/><Relationship Id="rId2" Type="http://schemas.openxmlformats.org/officeDocument/2006/relationships/image" Target="../media/image1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0.png"/><Relationship Id="rId11" Type="http://schemas.openxmlformats.org/officeDocument/2006/relationships/image" Target="../media/image1273.png"/><Relationship Id="rId5" Type="http://schemas.openxmlformats.org/officeDocument/2006/relationships/image" Target="../media/image1210.png"/><Relationship Id="rId15" Type="http://schemas.openxmlformats.org/officeDocument/2006/relationships/image" Target="../media/image1312.png"/><Relationship Id="rId10" Type="http://schemas.openxmlformats.org/officeDocument/2006/relationships/image" Target="../media/image1262.png"/><Relationship Id="rId4" Type="http://schemas.openxmlformats.org/officeDocument/2006/relationships/image" Target="../media/image1201.png"/><Relationship Id="rId9" Type="http://schemas.openxmlformats.org/officeDocument/2006/relationships/image" Target="../media/image125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3.png"/><Relationship Id="rId13" Type="http://schemas.openxmlformats.org/officeDocument/2006/relationships/image" Target="../media/image1422.png"/><Relationship Id="rId18" Type="http://schemas.openxmlformats.org/officeDocument/2006/relationships/image" Target="../media/image1472.png"/><Relationship Id="rId3" Type="http://schemas.openxmlformats.org/officeDocument/2006/relationships/image" Target="../media/image1332.png"/><Relationship Id="rId7" Type="http://schemas.openxmlformats.org/officeDocument/2006/relationships/image" Target="../media/image1373.png"/><Relationship Id="rId12" Type="http://schemas.openxmlformats.org/officeDocument/2006/relationships/image" Target="../media/image1412.png"/><Relationship Id="rId17" Type="http://schemas.openxmlformats.org/officeDocument/2006/relationships/image" Target="../media/image1462.png"/><Relationship Id="rId2" Type="http://schemas.openxmlformats.org/officeDocument/2006/relationships/image" Target="../media/image1322.png"/><Relationship Id="rId16" Type="http://schemas.openxmlformats.org/officeDocument/2006/relationships/image" Target="../media/image14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3.png"/><Relationship Id="rId11" Type="http://schemas.openxmlformats.org/officeDocument/2006/relationships/image" Target="../media/image1402.png"/><Relationship Id="rId5" Type="http://schemas.openxmlformats.org/officeDocument/2006/relationships/image" Target="../media/image1354.png"/><Relationship Id="rId15" Type="http://schemas.openxmlformats.org/officeDocument/2006/relationships/image" Target="../media/image1442.png"/><Relationship Id="rId10" Type="http://schemas.openxmlformats.org/officeDocument/2006/relationships/image" Target="../media/image191.jpeg"/><Relationship Id="rId19" Type="http://schemas.openxmlformats.org/officeDocument/2006/relationships/image" Target="../media/image1482.png"/><Relationship Id="rId4" Type="http://schemas.openxmlformats.org/officeDocument/2006/relationships/image" Target="../media/image1344.png"/><Relationship Id="rId9" Type="http://schemas.openxmlformats.org/officeDocument/2006/relationships/image" Target="../media/image1392.png"/><Relationship Id="rId14" Type="http://schemas.openxmlformats.org/officeDocument/2006/relationships/image" Target="../media/image1432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2.png"/><Relationship Id="rId13" Type="http://schemas.openxmlformats.org/officeDocument/2006/relationships/image" Target="../media/image1600.png"/><Relationship Id="rId3" Type="http://schemas.openxmlformats.org/officeDocument/2006/relationships/image" Target="../media/image810.png"/><Relationship Id="rId7" Type="http://schemas.openxmlformats.org/officeDocument/2006/relationships/image" Target="../media/image1541.png"/><Relationship Id="rId12" Type="http://schemas.openxmlformats.org/officeDocument/2006/relationships/image" Target="../media/image1590.png"/><Relationship Id="rId2" Type="http://schemas.openxmlformats.org/officeDocument/2006/relationships/image" Target="../media/image1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0.png"/><Relationship Id="rId11" Type="http://schemas.openxmlformats.org/officeDocument/2006/relationships/image" Target="../media/image1580.png"/><Relationship Id="rId5" Type="http://schemas.openxmlformats.org/officeDocument/2006/relationships/image" Target="../media/image1520.png"/><Relationship Id="rId10" Type="http://schemas.openxmlformats.org/officeDocument/2006/relationships/image" Target="../media/image8.jpeg"/><Relationship Id="rId4" Type="http://schemas.openxmlformats.org/officeDocument/2006/relationships/image" Target="../media/image820.png"/><Relationship Id="rId9" Type="http://schemas.openxmlformats.org/officeDocument/2006/relationships/image" Target="../media/image192.png"/><Relationship Id="rId14" Type="http://schemas.openxmlformats.org/officeDocument/2006/relationships/image" Target="../media/image122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1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0.png"/><Relationship Id="rId5" Type="http://schemas.openxmlformats.org/officeDocument/2006/relationships/image" Target="../media/image1511.png"/><Relationship Id="rId4" Type="http://schemas.openxmlformats.org/officeDocument/2006/relationships/image" Target="../media/image150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1.png"/><Relationship Id="rId13" Type="http://schemas.openxmlformats.org/officeDocument/2006/relationships/image" Target="../media/image195.jpeg"/><Relationship Id="rId3" Type="http://schemas.openxmlformats.org/officeDocument/2006/relationships/image" Target="../media/image971.png"/><Relationship Id="rId7" Type="http://schemas.openxmlformats.org/officeDocument/2006/relationships/image" Target="../media/image1011.png"/><Relationship Id="rId12" Type="http://schemas.openxmlformats.org/officeDocument/2006/relationships/image" Target="../media/image1061.png"/><Relationship Id="rId2" Type="http://schemas.openxmlformats.org/officeDocument/2006/relationships/image" Target="../media/image9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1.png"/><Relationship Id="rId11" Type="http://schemas.openxmlformats.org/officeDocument/2006/relationships/image" Target="../media/image1051.png"/><Relationship Id="rId5" Type="http://schemas.openxmlformats.org/officeDocument/2006/relationships/image" Target="../media/image991.png"/><Relationship Id="rId10" Type="http://schemas.openxmlformats.org/officeDocument/2006/relationships/image" Target="../media/image1041.png"/><Relationship Id="rId4" Type="http://schemas.openxmlformats.org/officeDocument/2006/relationships/image" Target="../media/image981.png"/><Relationship Id="rId9" Type="http://schemas.openxmlformats.org/officeDocument/2006/relationships/image" Target="../media/image103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1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0.png"/><Relationship Id="rId5" Type="http://schemas.openxmlformats.org/officeDocument/2006/relationships/image" Target="../media/image1811.png"/><Relationship Id="rId4" Type="http://schemas.openxmlformats.org/officeDocument/2006/relationships/image" Target="../media/image13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0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8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0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7.png"/><Relationship Id="rId4" Type="http://schemas.openxmlformats.org/officeDocument/2006/relationships/image" Target="../media/image198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2.png"/><Relationship Id="rId5" Type="http://schemas.openxmlformats.org/officeDocument/2006/relationships/image" Target="../media/image2132.png"/><Relationship Id="rId4" Type="http://schemas.openxmlformats.org/officeDocument/2006/relationships/image" Target="../media/image211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0.png"/><Relationship Id="rId13" Type="http://schemas.openxmlformats.org/officeDocument/2006/relationships/image" Target="../media/image1720.png"/><Relationship Id="rId18" Type="http://schemas.openxmlformats.org/officeDocument/2006/relationships/image" Target="../media/image287.png"/><Relationship Id="rId3" Type="http://schemas.openxmlformats.org/officeDocument/2006/relationships/image" Target="../media/image276.png"/><Relationship Id="rId21" Type="http://schemas.openxmlformats.org/officeDocument/2006/relationships/image" Target="../media/image293.png"/><Relationship Id="rId7" Type="http://schemas.openxmlformats.org/officeDocument/2006/relationships/image" Target="../media/image1660.png"/><Relationship Id="rId12" Type="http://schemas.openxmlformats.org/officeDocument/2006/relationships/image" Target="../media/image1710.png"/><Relationship Id="rId17" Type="http://schemas.openxmlformats.org/officeDocument/2006/relationships/image" Target="../media/image284.png"/><Relationship Id="rId2" Type="http://schemas.openxmlformats.org/officeDocument/2006/relationships/image" Target="../media/image272.png"/><Relationship Id="rId16" Type="http://schemas.openxmlformats.org/officeDocument/2006/relationships/image" Target="../media/image1751.png"/><Relationship Id="rId20" Type="http://schemas.openxmlformats.org/officeDocument/2006/relationships/image" Target="../media/image2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1.png"/><Relationship Id="rId11" Type="http://schemas.openxmlformats.org/officeDocument/2006/relationships/image" Target="../media/image1700.png"/><Relationship Id="rId5" Type="http://schemas.openxmlformats.org/officeDocument/2006/relationships/image" Target="../media/image1640.png"/><Relationship Id="rId15" Type="http://schemas.openxmlformats.org/officeDocument/2006/relationships/image" Target="../media/image1740.png"/><Relationship Id="rId10" Type="http://schemas.openxmlformats.org/officeDocument/2006/relationships/image" Target="../media/image1690.png"/><Relationship Id="rId19" Type="http://schemas.openxmlformats.org/officeDocument/2006/relationships/image" Target="../media/image290.png"/><Relationship Id="rId4" Type="http://schemas.openxmlformats.org/officeDocument/2006/relationships/image" Target="../media/image1630.png"/><Relationship Id="rId9" Type="http://schemas.openxmlformats.org/officeDocument/2006/relationships/image" Target="../media/image1680.png"/><Relationship Id="rId14" Type="http://schemas.openxmlformats.org/officeDocument/2006/relationships/image" Target="../media/image173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0.png"/><Relationship Id="rId13" Type="http://schemas.openxmlformats.org/officeDocument/2006/relationships/image" Target="../media/image1900.png"/><Relationship Id="rId3" Type="http://schemas.openxmlformats.org/officeDocument/2006/relationships/image" Target="../media/image1801.png"/><Relationship Id="rId7" Type="http://schemas.openxmlformats.org/officeDocument/2006/relationships/image" Target="../media/image1840.png"/><Relationship Id="rId12" Type="http://schemas.openxmlformats.org/officeDocument/2006/relationships/image" Target="../media/image1890.png"/><Relationship Id="rId2" Type="http://schemas.openxmlformats.org/officeDocument/2006/relationships/image" Target="../media/image17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0.png"/><Relationship Id="rId11" Type="http://schemas.openxmlformats.org/officeDocument/2006/relationships/image" Target="../media/image1880.png"/><Relationship Id="rId5" Type="http://schemas.openxmlformats.org/officeDocument/2006/relationships/image" Target="../media/image1820.png"/><Relationship Id="rId10" Type="http://schemas.openxmlformats.org/officeDocument/2006/relationships/image" Target="../media/image1870.png"/><Relationship Id="rId4" Type="http://schemas.openxmlformats.org/officeDocument/2006/relationships/image" Target="../media/image18100.png"/><Relationship Id="rId9" Type="http://schemas.openxmlformats.org/officeDocument/2006/relationships/image" Target="../media/image1860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2.png"/><Relationship Id="rId3" Type="http://schemas.openxmlformats.org/officeDocument/2006/relationships/image" Target="../media/image2111.png"/><Relationship Id="rId7" Type="http://schemas.openxmlformats.org/officeDocument/2006/relationships/image" Target="../media/image2161.png"/><Relationship Id="rId12" Type="http://schemas.openxmlformats.org/officeDocument/2006/relationships/image" Target="../media/image295.png"/><Relationship Id="rId2" Type="http://schemas.openxmlformats.org/officeDocument/2006/relationships/image" Target="../media/image2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1.png"/><Relationship Id="rId11" Type="http://schemas.openxmlformats.org/officeDocument/2006/relationships/image" Target="../media/image2231.png"/><Relationship Id="rId5" Type="http://schemas.openxmlformats.org/officeDocument/2006/relationships/image" Target="../media/image2141.png"/><Relationship Id="rId10" Type="http://schemas.openxmlformats.org/officeDocument/2006/relationships/image" Target="../media/image294.png"/><Relationship Id="rId4" Type="http://schemas.openxmlformats.org/officeDocument/2006/relationships/image" Target="../media/image2090.png"/><Relationship Id="rId9" Type="http://schemas.openxmlformats.org/officeDocument/2006/relationships/image" Target="../media/image218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13" Type="http://schemas.openxmlformats.org/officeDocument/2006/relationships/image" Target="../media/image2260.png"/><Relationship Id="rId3" Type="http://schemas.openxmlformats.org/officeDocument/2006/relationships/image" Target="../media/image740.png"/><Relationship Id="rId7" Type="http://schemas.openxmlformats.org/officeDocument/2006/relationships/image" Target="../media/image780.png"/><Relationship Id="rId12" Type="http://schemas.openxmlformats.org/officeDocument/2006/relationships/image" Target="../media/image224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11" Type="http://schemas.openxmlformats.org/officeDocument/2006/relationships/image" Target="../media/image170.png"/><Relationship Id="rId5" Type="http://schemas.openxmlformats.org/officeDocument/2006/relationships/image" Target="../media/image760.png"/><Relationship Id="rId10" Type="http://schemas.openxmlformats.org/officeDocument/2006/relationships/image" Target="../media/image1691.png"/><Relationship Id="rId4" Type="http://schemas.openxmlformats.org/officeDocument/2006/relationships/image" Target="../media/image1650.png"/><Relationship Id="rId9" Type="http://schemas.openxmlformats.org/officeDocument/2006/relationships/image" Target="../media/image128.jpg"/><Relationship Id="rId14" Type="http://schemas.openxmlformats.org/officeDocument/2006/relationships/image" Target="../media/image241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1.png"/><Relationship Id="rId3" Type="http://schemas.openxmlformats.org/officeDocument/2006/relationships/image" Target="../media/image1000.png"/><Relationship Id="rId7" Type="http://schemas.openxmlformats.org/officeDocument/2006/relationships/image" Target="../media/image1040.png"/><Relationship Id="rId12" Type="http://schemas.openxmlformats.org/officeDocument/2006/relationships/image" Target="../media/image1362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0.png"/><Relationship Id="rId11" Type="http://schemas.openxmlformats.org/officeDocument/2006/relationships/image" Target="../media/image1141.png"/><Relationship Id="rId5" Type="http://schemas.openxmlformats.org/officeDocument/2006/relationships/image" Target="../media/image1020.png"/><Relationship Id="rId10" Type="http://schemas.openxmlformats.org/officeDocument/2006/relationships/image" Target="../media/image1353.png"/><Relationship Id="rId4" Type="http://schemas.openxmlformats.org/officeDocument/2006/relationships/image" Target="../media/image1343.png"/><Relationship Id="rId9" Type="http://schemas.openxmlformats.org/officeDocument/2006/relationships/image" Target="../media/image116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13" Type="http://schemas.openxmlformats.org/officeDocument/2006/relationships/image" Target="../media/image1481.png"/><Relationship Id="rId3" Type="http://schemas.openxmlformats.org/officeDocument/2006/relationships/image" Target="../media/image7400.png"/><Relationship Id="rId7" Type="http://schemas.openxmlformats.org/officeDocument/2006/relationships/image" Target="../media/image7800.png"/><Relationship Id="rId12" Type="http://schemas.openxmlformats.org/officeDocument/2006/relationships/image" Target="../media/image1471.pn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1.png"/><Relationship Id="rId11" Type="http://schemas.openxmlformats.org/officeDocument/2006/relationships/image" Target="../media/image1461.png"/><Relationship Id="rId5" Type="http://schemas.openxmlformats.org/officeDocument/2006/relationships/image" Target="../media/image7600.png"/><Relationship Id="rId10" Type="http://schemas.openxmlformats.org/officeDocument/2006/relationships/image" Target="../media/image1450.png"/><Relationship Id="rId4" Type="http://schemas.openxmlformats.org/officeDocument/2006/relationships/image" Target="../media/image1411.png"/><Relationship Id="rId9" Type="http://schemas.openxmlformats.org/officeDocument/2006/relationships/image" Target="../media/image128.jpg"/><Relationship Id="rId14" Type="http://schemas.openxmlformats.org/officeDocument/2006/relationships/image" Target="../media/image154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image" Target="../media/image288.png"/><Relationship Id="rId7" Type="http://schemas.openxmlformats.org/officeDocument/2006/relationships/image" Target="../media/image309.png"/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8.png"/><Relationship Id="rId5" Type="http://schemas.openxmlformats.org/officeDocument/2006/relationships/image" Target="../media/image307.png"/><Relationship Id="rId4" Type="http://schemas.openxmlformats.org/officeDocument/2006/relationships/image" Target="../media/image306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3" Type="http://schemas.openxmlformats.org/officeDocument/2006/relationships/image" Target="../media/image313.png"/><Relationship Id="rId7" Type="http://schemas.openxmlformats.org/officeDocument/2006/relationships/image" Target="../media/image318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7.png"/><Relationship Id="rId5" Type="http://schemas.openxmlformats.org/officeDocument/2006/relationships/image" Target="../media/image316.png"/><Relationship Id="rId10" Type="http://schemas.openxmlformats.org/officeDocument/2006/relationships/image" Target="../media/image322.png"/><Relationship Id="rId4" Type="http://schemas.openxmlformats.org/officeDocument/2006/relationships/image" Target="../media/image314.png"/><Relationship Id="rId9" Type="http://schemas.openxmlformats.org/officeDocument/2006/relationships/image" Target="../media/image321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g"/><Relationship Id="rId3" Type="http://schemas.openxmlformats.org/officeDocument/2006/relationships/image" Target="../media/image323.png"/><Relationship Id="rId7" Type="http://schemas.openxmlformats.org/officeDocument/2006/relationships/image" Target="../media/image127.jpg"/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6.png"/><Relationship Id="rId11" Type="http://schemas.openxmlformats.org/officeDocument/2006/relationships/image" Target="../media/image329.png"/><Relationship Id="rId5" Type="http://schemas.openxmlformats.org/officeDocument/2006/relationships/image" Target="../media/image325.png"/><Relationship Id="rId10" Type="http://schemas.openxmlformats.org/officeDocument/2006/relationships/image" Target="../media/image328.png"/><Relationship Id="rId4" Type="http://schemas.openxmlformats.org/officeDocument/2006/relationships/image" Target="../media/image324.png"/><Relationship Id="rId9" Type="http://schemas.openxmlformats.org/officeDocument/2006/relationships/image" Target="../media/image327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7.png"/><Relationship Id="rId13" Type="http://schemas.openxmlformats.org/officeDocument/2006/relationships/image" Target="../media/image342.png"/><Relationship Id="rId18" Type="http://schemas.openxmlformats.org/officeDocument/2006/relationships/image" Target="../media/image347.png"/><Relationship Id="rId3" Type="http://schemas.openxmlformats.org/officeDocument/2006/relationships/image" Target="../media/image332.png"/><Relationship Id="rId7" Type="http://schemas.openxmlformats.org/officeDocument/2006/relationships/image" Target="../media/image336.png"/><Relationship Id="rId12" Type="http://schemas.openxmlformats.org/officeDocument/2006/relationships/image" Target="../media/image341.png"/><Relationship Id="rId17" Type="http://schemas.openxmlformats.org/officeDocument/2006/relationships/image" Target="../media/image346.png"/><Relationship Id="rId2" Type="http://schemas.openxmlformats.org/officeDocument/2006/relationships/image" Target="../media/image331.png"/><Relationship Id="rId16" Type="http://schemas.openxmlformats.org/officeDocument/2006/relationships/image" Target="../media/image345.png"/><Relationship Id="rId20" Type="http://schemas.openxmlformats.org/officeDocument/2006/relationships/image" Target="../media/image3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5.png"/><Relationship Id="rId11" Type="http://schemas.openxmlformats.org/officeDocument/2006/relationships/image" Target="../media/image340.png"/><Relationship Id="rId5" Type="http://schemas.openxmlformats.org/officeDocument/2006/relationships/image" Target="../media/image334.png"/><Relationship Id="rId15" Type="http://schemas.openxmlformats.org/officeDocument/2006/relationships/image" Target="../media/image344.png"/><Relationship Id="rId10" Type="http://schemas.openxmlformats.org/officeDocument/2006/relationships/image" Target="../media/image339.png"/><Relationship Id="rId19" Type="http://schemas.openxmlformats.org/officeDocument/2006/relationships/image" Target="../media/image348.png"/><Relationship Id="rId4" Type="http://schemas.openxmlformats.org/officeDocument/2006/relationships/image" Target="../media/image333.png"/><Relationship Id="rId9" Type="http://schemas.openxmlformats.org/officeDocument/2006/relationships/image" Target="../media/image338.png"/><Relationship Id="rId14" Type="http://schemas.openxmlformats.org/officeDocument/2006/relationships/image" Target="../media/image34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6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50.png"/><Relationship Id="rId4" Type="http://schemas.openxmlformats.org/officeDocument/2006/relationships/image" Target="../media/image321.jpe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0.png"/><Relationship Id="rId13" Type="http://schemas.openxmlformats.org/officeDocument/2006/relationships/image" Target="../media/image1251.png"/><Relationship Id="rId3" Type="http://schemas.openxmlformats.org/officeDocument/2006/relationships/image" Target="../media/image352.jpeg"/><Relationship Id="rId7" Type="http://schemas.openxmlformats.org/officeDocument/2006/relationships/image" Target="../media/image1190.png"/><Relationship Id="rId12" Type="http://schemas.openxmlformats.org/officeDocument/2006/relationships/image" Target="../media/image1241.png"/><Relationship Id="rId2" Type="http://schemas.openxmlformats.org/officeDocument/2006/relationships/image" Target="../media/image3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0.png"/><Relationship Id="rId11" Type="http://schemas.openxmlformats.org/officeDocument/2006/relationships/image" Target="../media/image1230.png"/><Relationship Id="rId5" Type="http://schemas.openxmlformats.org/officeDocument/2006/relationships/image" Target="../media/image1170.png"/><Relationship Id="rId15" Type="http://schemas.openxmlformats.org/officeDocument/2006/relationships/image" Target="../media/image1271.png"/><Relationship Id="rId10" Type="http://schemas.openxmlformats.org/officeDocument/2006/relationships/image" Target="../media/image1220.png"/><Relationship Id="rId4" Type="http://schemas.openxmlformats.org/officeDocument/2006/relationships/image" Target="../media/image1160.png"/><Relationship Id="rId9" Type="http://schemas.openxmlformats.org/officeDocument/2006/relationships/image" Target="../media/image1211.png"/><Relationship Id="rId14" Type="http://schemas.openxmlformats.org/officeDocument/2006/relationships/image" Target="../media/image1261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4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1.png"/><Relationship Id="rId5" Type="http://schemas.openxmlformats.org/officeDocument/2006/relationships/image" Target="../media/image1321.png"/><Relationship Id="rId4" Type="http://schemas.openxmlformats.org/officeDocument/2006/relationships/image" Target="../media/image1311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00.png"/><Relationship Id="rId3" Type="http://schemas.openxmlformats.org/officeDocument/2006/relationships/image" Target="../media/image1800.png"/><Relationship Id="rId7" Type="http://schemas.openxmlformats.org/officeDocument/2006/relationships/image" Target="../media/image221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71.png"/><Relationship Id="rId4" Type="http://schemas.openxmlformats.org/officeDocument/2006/relationships/image" Target="../media/image1912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1240.png"/><Relationship Id="rId7" Type="http://schemas.openxmlformats.org/officeDocument/2006/relationships/image" Target="../media/image129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0.png"/><Relationship Id="rId5" Type="http://schemas.openxmlformats.org/officeDocument/2006/relationships/image" Target="../media/image1260.png"/><Relationship Id="rId4" Type="http://schemas.openxmlformats.org/officeDocument/2006/relationships/image" Target="../media/image125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6.png"/><Relationship Id="rId2" Type="http://schemas.openxmlformats.org/officeDocument/2006/relationships/image" Target="../media/image35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1.png"/><Relationship Id="rId7" Type="http://schemas.openxmlformats.org/officeDocument/2006/relationships/image" Target="../media/image1380.png"/><Relationship Id="rId2" Type="http://schemas.openxmlformats.org/officeDocument/2006/relationships/image" Target="../media/image13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0.png"/><Relationship Id="rId5" Type="http://schemas.openxmlformats.org/officeDocument/2006/relationships/image" Target="../media/image357.jpg"/><Relationship Id="rId4" Type="http://schemas.openxmlformats.org/officeDocument/2006/relationships/image" Target="../media/image355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381.png"/><Relationship Id="rId7" Type="http://schemas.openxmlformats.org/officeDocument/2006/relationships/image" Target="../media/image421.png"/><Relationship Id="rId2" Type="http://schemas.openxmlformats.org/officeDocument/2006/relationships/image" Target="../media/image13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0.png"/><Relationship Id="rId11" Type="http://schemas.openxmlformats.org/officeDocument/2006/relationships/image" Target="../media/image461.png"/><Relationship Id="rId5" Type="http://schemas.openxmlformats.org/officeDocument/2006/relationships/image" Target="../media/image1340.png"/><Relationship Id="rId10" Type="http://schemas.openxmlformats.org/officeDocument/2006/relationships/image" Target="../media/image1360.png"/><Relationship Id="rId4" Type="http://schemas.openxmlformats.org/officeDocument/2006/relationships/image" Target="../media/image1330.png"/><Relationship Id="rId9" Type="http://schemas.openxmlformats.org/officeDocument/2006/relationships/image" Target="../media/image4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BC146CBD-040D-6071-108E-2A83E5AB61DD}"/>
                  </a:ext>
                </a:extLst>
              </p:cNvPr>
              <p:cNvSpPr txBox="1"/>
              <p:nvPr/>
            </p:nvSpPr>
            <p:spPr bwMode="auto">
              <a:xfrm>
                <a:off x="3429000" y="1396816"/>
                <a:ext cx="1624034" cy="617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BC146CBD-040D-6071-108E-2A83E5AB6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396816"/>
                <a:ext cx="1624034" cy="617605"/>
              </a:xfrm>
              <a:prstGeom prst="rect">
                <a:avLst/>
              </a:prstGeom>
              <a:blipFill>
                <a:blip r:embed="rId2"/>
                <a:stretch>
                  <a:fillRect l="-3906" r="-4688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ABB2F09-AC83-62A3-E8AE-A1BE47ED9343}"/>
              </a:ext>
            </a:extLst>
          </p:cNvPr>
          <p:cNvSpPr txBox="1"/>
          <p:nvPr/>
        </p:nvSpPr>
        <p:spPr>
          <a:xfrm>
            <a:off x="2309834" y="990600"/>
            <a:ext cx="5819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 Equation for continuous medium</a:t>
            </a:r>
          </a:p>
        </p:txBody>
      </p:sp>
      <p:pic>
        <p:nvPicPr>
          <p:cNvPr id="8" name="Picture 2" descr="16_05_Figure.jpg">
            <a:extLst>
              <a:ext uri="{FF2B5EF4-FFF2-40B4-BE49-F238E27FC236}">
                <a16:creationId xmlns:a16="http://schemas.microsoft.com/office/drawing/2014/main" id="{BB83FED3-8924-D39F-B714-1A985535E5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" b="49053"/>
          <a:stretch>
            <a:fillRect/>
          </a:stretch>
        </p:blipFill>
        <p:spPr>
          <a:xfrm>
            <a:off x="2646674" y="2209800"/>
            <a:ext cx="3528745" cy="22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8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book with black text and symbols&#10;&#10;Description automatically generated">
            <a:extLst>
              <a:ext uri="{FF2B5EF4-FFF2-40B4-BE49-F238E27FC236}">
                <a16:creationId xmlns:a16="http://schemas.microsoft.com/office/drawing/2014/main" id="{8C54EACC-E6C8-E80C-3BEB-04CB8C992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20" y="1295400"/>
            <a:ext cx="4271360" cy="44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97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BAE2E1-2C04-CF35-E1D4-F23FBEF20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457200"/>
            <a:ext cx="3733800" cy="572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24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748BFD-7A78-045E-1D08-91E495AD6E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778"/>
          <a:stretch>
            <a:fillRect/>
          </a:stretch>
        </p:blipFill>
        <p:spPr>
          <a:xfrm>
            <a:off x="1524000" y="852546"/>
            <a:ext cx="6096000" cy="58090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0880C4-BFD5-A231-F4D4-FF370136ED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000"/>
          <a:stretch>
            <a:fillRect/>
          </a:stretch>
        </p:blipFill>
        <p:spPr>
          <a:xfrm>
            <a:off x="1524000" y="45391"/>
            <a:ext cx="6096000" cy="80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35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3F0517-4D8B-9F85-395E-1C7AAAB2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243"/>
          <a:stretch>
            <a:fillRect/>
          </a:stretch>
        </p:blipFill>
        <p:spPr>
          <a:xfrm>
            <a:off x="201255" y="1752600"/>
            <a:ext cx="8741489" cy="30861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F91708-9568-ED3B-613A-603DC03B73E0}"/>
              </a:ext>
            </a:extLst>
          </p:cNvPr>
          <p:cNvSpPr/>
          <p:nvPr/>
        </p:nvSpPr>
        <p:spPr>
          <a:xfrm>
            <a:off x="381000" y="1752600"/>
            <a:ext cx="8561744" cy="1295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6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5D6BC-603C-ACA3-2F93-B863AF75B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C9F553F1-7CE1-54FB-B45F-A6BDE7C60095}"/>
                  </a:ext>
                </a:extLst>
              </p:cNvPr>
              <p:cNvSpPr txBox="1"/>
              <p:nvPr/>
            </p:nvSpPr>
            <p:spPr bwMode="auto">
              <a:xfrm>
                <a:off x="3550786" y="436886"/>
                <a:ext cx="1624034" cy="617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C9F553F1-7CE1-54FB-B45F-A6BDE7C60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50786" y="436886"/>
                <a:ext cx="1624034" cy="617605"/>
              </a:xfrm>
              <a:prstGeom prst="rect">
                <a:avLst/>
              </a:prstGeom>
              <a:blipFill>
                <a:blip r:embed="rId2"/>
                <a:stretch>
                  <a:fillRect l="-3101" r="-4651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6D0A66F-6580-2AD5-597D-7CAE83BED93D}"/>
              </a:ext>
            </a:extLst>
          </p:cNvPr>
          <p:cNvSpPr txBox="1"/>
          <p:nvPr/>
        </p:nvSpPr>
        <p:spPr>
          <a:xfrm>
            <a:off x="499699" y="600166"/>
            <a:ext cx="4036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Wave Equation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348130-7E97-555B-7A6D-2710A7DEB577}"/>
              </a:ext>
            </a:extLst>
          </p:cNvPr>
          <p:cNvSpPr txBox="1"/>
          <p:nvPr/>
        </p:nvSpPr>
        <p:spPr>
          <a:xfrm>
            <a:off x="448826" y="3113935"/>
            <a:ext cx="8847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size of the medium is infinite or its boundaries are far away,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9">
                <a:extLst>
                  <a:ext uri="{FF2B5EF4-FFF2-40B4-BE49-F238E27FC236}">
                    <a16:creationId xmlns:a16="http://schemas.microsoft.com/office/drawing/2014/main" id="{492DE1F7-1CCD-800E-7F62-DB8262970B0F}"/>
                  </a:ext>
                </a:extLst>
              </p:cNvPr>
              <p:cNvSpPr/>
              <p:nvPr/>
            </p:nvSpPr>
            <p:spPr>
              <a:xfrm>
                <a:off x="2856580" y="3929846"/>
                <a:ext cx="3760068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cs typeface="Times New Roman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/>
                          <a:cs typeface="Times New Roman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cs typeface="Times New Roman" pitchFamily="18" charset="0"/>
                            </a:rPr>
                            <m:t>𝑣𝑡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9">
                <a:extLst>
                  <a:ext uri="{FF2B5EF4-FFF2-40B4-BE49-F238E27FC236}">
                    <a16:creationId xmlns:a16="http://schemas.microsoft.com/office/drawing/2014/main" id="{492DE1F7-1CCD-800E-7F62-DB8262970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580" y="3929846"/>
                <a:ext cx="3760068" cy="400110"/>
              </a:xfrm>
              <a:prstGeom prst="rect">
                <a:avLst/>
              </a:prstGeom>
              <a:blipFill>
                <a:blip r:embed="rId3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73F3C8CF-A034-F143-2C6D-65BBA86E8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40" y="4437982"/>
            <a:ext cx="3305460" cy="218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16_05_Figure.jpg">
            <a:extLst>
              <a:ext uri="{FF2B5EF4-FFF2-40B4-BE49-F238E27FC236}">
                <a16:creationId xmlns:a16="http://schemas.microsoft.com/office/drawing/2014/main" id="{59A2D3AD-02DC-5BD0-0D71-4B4AA64A69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" b="49053"/>
          <a:stretch>
            <a:fillRect/>
          </a:stretch>
        </p:blipFill>
        <p:spPr>
          <a:xfrm>
            <a:off x="2866740" y="1173489"/>
            <a:ext cx="2992126" cy="18901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FAA5B1-3BEA-F0C6-B7A2-B64578605881}"/>
              </a:ext>
            </a:extLst>
          </p:cNvPr>
          <p:cNvSpPr txBox="1"/>
          <p:nvPr/>
        </p:nvSpPr>
        <p:spPr>
          <a:xfrm>
            <a:off x="448826" y="3472090"/>
            <a:ext cx="85970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we have already d'Alembert solution of a travelling or propagating wave from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176749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6490-9589-DFE8-E9E6-1F045756B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brant tropical fish in a beautifully arranged aquarium 60260265 Stock  Photo at Vecteezy">
            <a:extLst>
              <a:ext uri="{FF2B5EF4-FFF2-40B4-BE49-F238E27FC236}">
                <a16:creationId xmlns:a16="http://schemas.microsoft.com/office/drawing/2014/main" id="{E7B1E583-AB12-3A63-B5F0-D85798DF5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1338"/>
            <a:ext cx="4054980" cy="202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967BC9-87BB-A8D6-BB24-98B4A766D254}"/>
              </a:ext>
            </a:extLst>
          </p:cNvPr>
          <p:cNvSpPr txBox="1"/>
          <p:nvPr/>
        </p:nvSpPr>
        <p:spPr>
          <a:xfrm>
            <a:off x="838200" y="2513997"/>
            <a:ext cx="6622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size of the medium is finite, its boundaries are nearby.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910D0B-9AB4-58E3-AA13-1F279F93613B}"/>
              </a:ext>
            </a:extLst>
          </p:cNvPr>
          <p:cNvSpPr txBox="1"/>
          <p:nvPr/>
        </p:nvSpPr>
        <p:spPr>
          <a:xfrm>
            <a:off x="838200" y="2949276"/>
            <a:ext cx="792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Reflection from boundaries would make wave behave more like vibrations!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F3C3CC3-0AB4-7AF4-8E94-F276E3EE6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9404" b="11511"/>
          <a:stretch>
            <a:fillRect/>
          </a:stretch>
        </p:blipFill>
        <p:spPr bwMode="auto">
          <a:xfrm>
            <a:off x="1295400" y="3962400"/>
            <a:ext cx="5715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099BA-EC27-D6AE-57ED-64C275B52167}"/>
              </a:ext>
            </a:extLst>
          </p:cNvPr>
          <p:cNvSpPr txBox="1"/>
          <p:nvPr/>
        </p:nvSpPr>
        <p:spPr>
          <a:xfrm>
            <a:off x="838200" y="3384555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resembles a system of coupled springs!</a:t>
            </a:r>
          </a:p>
        </p:txBody>
      </p:sp>
    </p:spTree>
    <p:extLst>
      <p:ext uri="{BB962C8B-B14F-4D97-AF65-F5344CB8AC3E}">
        <p14:creationId xmlns:p14="http://schemas.microsoft.com/office/powerpoint/2010/main" val="2680282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F16027C-DE5A-1C59-FD1C-C7EB364CF313}"/>
              </a:ext>
            </a:extLst>
          </p:cNvPr>
          <p:cNvSpPr txBox="1"/>
          <p:nvPr/>
        </p:nvSpPr>
        <p:spPr>
          <a:xfrm>
            <a:off x="457200" y="1980139"/>
            <a:ext cx="8392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medium with finite size usually comes with Boundary Condition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邊界條件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such as: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D0F59E-8461-AE2C-1B2F-C1B7B84092FF}"/>
                  </a:ext>
                </a:extLst>
              </p:cNvPr>
              <p:cNvSpPr txBox="1"/>
              <p:nvPr/>
            </p:nvSpPr>
            <p:spPr>
              <a:xfrm>
                <a:off x="2971800" y="2438400"/>
                <a:ext cx="2703974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D0F59E-8461-AE2C-1B2F-C1B7B8409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438400"/>
                <a:ext cx="2703974" cy="400110"/>
              </a:xfrm>
              <a:prstGeom prst="rect">
                <a:avLst/>
              </a:prstGeom>
              <a:blipFill>
                <a:blip r:embed="rId2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14" descr="C:\Users\Chia-Hung Chang\Downloads\Data\Knight\Media\Chapter21\Images\21_03Figure-P.jpg">
            <a:extLst>
              <a:ext uri="{FF2B5EF4-FFF2-40B4-BE49-F238E27FC236}">
                <a16:creationId xmlns:a16="http://schemas.microsoft.com/office/drawing/2014/main" id="{D244DAF7-2256-0937-2BB5-BCB98D3D2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3"/>
          <a:stretch>
            <a:fillRect/>
          </a:stretch>
        </p:blipFill>
        <p:spPr bwMode="auto">
          <a:xfrm>
            <a:off x="2209800" y="713601"/>
            <a:ext cx="396465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6 meanings of Te and TM in rectangular waveguide - DOLPH MICROWAVE">
            <a:extLst>
              <a:ext uri="{FF2B5EF4-FFF2-40B4-BE49-F238E27FC236}">
                <a16:creationId xmlns:a16="http://schemas.microsoft.com/office/drawing/2014/main" id="{11386CF4-70BB-694A-D616-443C09AFD6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" r="8950"/>
          <a:stretch>
            <a:fillRect/>
          </a:stretch>
        </p:blipFill>
        <p:spPr bwMode="auto">
          <a:xfrm>
            <a:off x="3131508" y="3454062"/>
            <a:ext cx="238455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1E1618-6719-2122-96B5-48F45DA7F548}"/>
                  </a:ext>
                </a:extLst>
              </p:cNvPr>
              <p:cNvSpPr txBox="1"/>
              <p:nvPr/>
            </p:nvSpPr>
            <p:spPr>
              <a:xfrm>
                <a:off x="457200" y="2927540"/>
                <a:ext cx="6000177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Conducting boundaries impose the same condition 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1E1618-6719-2122-96B5-48F45DA7F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927540"/>
                <a:ext cx="6000177" cy="437492"/>
              </a:xfrm>
              <a:prstGeom prst="rect">
                <a:avLst/>
              </a:prstGeom>
              <a:blipFill>
                <a:blip r:embed="rId5"/>
                <a:stretch>
                  <a:fillRect l="-1057" r="-1057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CDFC80-41F4-31CD-0DFC-1BA47CD03FE6}"/>
              </a:ext>
            </a:extLst>
          </p:cNvPr>
          <p:cNvSpPr/>
          <p:nvPr/>
        </p:nvSpPr>
        <p:spPr>
          <a:xfrm>
            <a:off x="3023413" y="5037636"/>
            <a:ext cx="3097173" cy="161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(animation) Electric field Ex component of the TE31 mode inside an x-band hollow metal waveguide. A cross-section of the waveguide allows a view of the field inside.">
            <a:extLst>
              <a:ext uri="{FF2B5EF4-FFF2-40B4-BE49-F238E27FC236}">
                <a16:creationId xmlns:a16="http://schemas.microsoft.com/office/drawing/2014/main" id="{389B1C05-8B13-0AEB-E6C4-84F122A8C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539" y="1384380"/>
            <a:ext cx="3096921" cy="216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86B649-94B4-C035-29EB-1052B89DFD16}"/>
              </a:ext>
            </a:extLst>
          </p:cNvPr>
          <p:cNvSpPr txBox="1"/>
          <p:nvPr/>
        </p:nvSpPr>
        <p:spPr>
          <a:xfrm>
            <a:off x="741737" y="433835"/>
            <a:ext cx="76605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3D medium, boundaries could come in different shapes.</a:t>
            </a:r>
            <a:endParaRPr lang="en-US" sz="2000" dirty="0"/>
          </a:p>
        </p:txBody>
      </p:sp>
      <p:pic>
        <p:nvPicPr>
          <p:cNvPr id="1028" name="Picture 4" descr="Waveguides | Transmission Lines | Electronics Textbook">
            <a:extLst>
              <a:ext uri="{FF2B5EF4-FFF2-40B4-BE49-F238E27FC236}">
                <a16:creationId xmlns:a16="http://schemas.microsoft.com/office/drawing/2014/main" id="{485F4E2F-0DB9-FB55-D1D2-5D1607C90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287" y="3429000"/>
            <a:ext cx="3097173" cy="159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051D8C-C380-90FC-3DCA-CF0ED7688A0F}"/>
              </a:ext>
            </a:extLst>
          </p:cNvPr>
          <p:cNvSpPr txBox="1"/>
          <p:nvPr/>
        </p:nvSpPr>
        <p:spPr>
          <a:xfrm>
            <a:off x="741736" y="924496"/>
            <a:ext cx="8249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could be rectangular, cylinder, sphere etc. Vibrating waves are very different.</a:t>
            </a:r>
          </a:p>
        </p:txBody>
      </p:sp>
      <p:pic>
        <p:nvPicPr>
          <p:cNvPr id="1032" name="Picture 8" descr="Rigid Rectangular Waveguide (WG00 to WG27 / WR2300 to WR10) – Global  Invacom Group">
            <a:extLst>
              <a:ext uri="{FF2B5EF4-FFF2-40B4-BE49-F238E27FC236}">
                <a16:creationId xmlns:a16="http://schemas.microsoft.com/office/drawing/2014/main" id="{D31A983F-651A-A0CF-CBB7-7E9A442A2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287" y="5023829"/>
            <a:ext cx="2446413" cy="162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898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fig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206" y="765175"/>
            <a:ext cx="1822450" cy="369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5" descr="fig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229" y="765175"/>
            <a:ext cx="240188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7" descr="photo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765175"/>
            <a:ext cx="2881312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C6D48A9-C86E-5B38-5AF3-9F3D7A4E4512}"/>
              </a:ext>
            </a:extLst>
          </p:cNvPr>
          <p:cNvSpPr txBox="1"/>
          <p:nvPr/>
        </p:nvSpPr>
        <p:spPr>
          <a:xfrm>
            <a:off x="3284479" y="5410200"/>
            <a:ext cx="540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樂器空腔內的空氣的振盪就是邊界條件下的模式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9395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soun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3" t="50465"/>
          <a:stretch>
            <a:fillRect/>
          </a:stretch>
        </p:blipFill>
        <p:spPr bwMode="auto">
          <a:xfrm>
            <a:off x="611188" y="1628775"/>
            <a:ext cx="31369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5" descr="sound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172" b="32150"/>
          <a:stretch>
            <a:fillRect/>
          </a:stretch>
        </p:blipFill>
        <p:spPr bwMode="auto">
          <a:xfrm>
            <a:off x="3995738" y="1773238"/>
            <a:ext cx="9366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6" descr="fig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00213"/>
            <a:ext cx="2740025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98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掃瞄">
            <a:extLst>
              <a:ext uri="{FF2B5EF4-FFF2-40B4-BE49-F238E27FC236}">
                <a16:creationId xmlns:a16="http://schemas.microsoft.com/office/drawing/2014/main" id="{4FCE33A1-C825-32C0-45A4-44F536382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4" t="31929" r="30900" b="36709"/>
          <a:stretch>
            <a:fillRect/>
          </a:stretch>
        </p:blipFill>
        <p:spPr bwMode="auto">
          <a:xfrm>
            <a:off x="1334644" y="323604"/>
            <a:ext cx="1219200" cy="202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0F7494-3F3E-993B-7B9A-F5FF5906656D}"/>
              </a:ext>
            </a:extLst>
          </p:cNvPr>
          <p:cNvSpPr txBox="1"/>
          <p:nvPr/>
        </p:nvSpPr>
        <p:spPr>
          <a:xfrm>
            <a:off x="1360470" y="6374921"/>
            <a:ext cx="687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樂器空腔內的空氣的振盪就可以是三度空間邊界條件下的模式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4" name="Picture 4" descr="共振">
            <a:extLst>
              <a:ext uri="{FF2B5EF4-FFF2-40B4-BE49-F238E27FC236}">
                <a16:creationId xmlns:a16="http://schemas.microsoft.com/office/drawing/2014/main" id="{F6E43FB1-0103-6113-8DEB-73B0548AA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" r="2905"/>
          <a:stretch>
            <a:fillRect/>
          </a:stretch>
        </p:blipFill>
        <p:spPr bwMode="auto">
          <a:xfrm>
            <a:off x="1367904" y="4191000"/>
            <a:ext cx="6408191" cy="211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hladni patterns for whole violin">
            <a:extLst>
              <a:ext uri="{FF2B5EF4-FFF2-40B4-BE49-F238E27FC236}">
                <a16:creationId xmlns:a16="http://schemas.microsoft.com/office/drawing/2014/main" id="{FBB04773-DE07-2431-411F-17F7DD69C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104" y="418547"/>
            <a:ext cx="3874475" cy="183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ladni patterns for whole violin">
            <a:extLst>
              <a:ext uri="{FF2B5EF4-FFF2-40B4-BE49-F238E27FC236}">
                <a16:creationId xmlns:a16="http://schemas.microsoft.com/office/drawing/2014/main" id="{3C891A5E-9E05-C581-540F-6A95F50E4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104" y="2305541"/>
            <a:ext cx="3930650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382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Mac\Dropbox\Documents\課程\Young\Chapter16\A_Images\A_Figures_and_Photos\16_00_Figure.jpg">
            <a:extLst>
              <a:ext uri="{FF2B5EF4-FFF2-40B4-BE49-F238E27FC236}">
                <a16:creationId xmlns:a16="http://schemas.microsoft.com/office/drawing/2014/main" id="{C01E5D48-ED4F-BB8B-E875-B7A6FD513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54" y="254503"/>
            <a:ext cx="4945566" cy="2818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FE7DDE-D2C9-514B-57FE-E33EC09F45EC}"/>
              </a:ext>
            </a:extLst>
          </p:cNvPr>
          <p:cNvSpPr txBox="1"/>
          <p:nvPr/>
        </p:nvSpPr>
        <p:spPr>
          <a:xfrm>
            <a:off x="1557454" y="3129242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廣大空間的聲音，就是無邊界的聲波傳播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177CB-E9A5-5EA4-2A6C-C6D1A753536F}"/>
              </a:ext>
            </a:extLst>
          </p:cNvPr>
          <p:cNvSpPr txBox="1"/>
          <p:nvPr/>
        </p:nvSpPr>
        <p:spPr>
          <a:xfrm>
            <a:off x="1557454" y="6248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樂器空腔內的空氣的振盪就是邊界條件下的模式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6" name="Picture 5" descr="fig17">
            <a:extLst>
              <a:ext uri="{FF2B5EF4-FFF2-40B4-BE49-F238E27FC236}">
                <a16:creationId xmlns:a16="http://schemas.microsoft.com/office/drawing/2014/main" id="{79EED984-FE42-084C-40A7-81AF49978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81" b="25899"/>
          <a:stretch/>
        </p:blipFill>
        <p:spPr bwMode="auto">
          <a:xfrm>
            <a:off x="1592623" y="3554834"/>
            <a:ext cx="2164602" cy="195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fig17">
            <a:extLst>
              <a:ext uri="{FF2B5EF4-FFF2-40B4-BE49-F238E27FC236}">
                <a16:creationId xmlns:a16="http://schemas.microsoft.com/office/drawing/2014/main" id="{80251EA7-B3AC-6B54-86F9-60F021AA06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75"/>
          <a:stretch>
            <a:fillRect/>
          </a:stretch>
        </p:blipFill>
        <p:spPr bwMode="auto">
          <a:xfrm>
            <a:off x="4038611" y="3554834"/>
            <a:ext cx="1650423" cy="25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fig17">
            <a:extLst>
              <a:ext uri="{FF2B5EF4-FFF2-40B4-BE49-F238E27FC236}">
                <a16:creationId xmlns:a16="http://schemas.microsoft.com/office/drawing/2014/main" id="{55AB6DEC-90F5-54C7-631D-28730D0DA3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64"/>
          <a:stretch>
            <a:fillRect/>
          </a:stretch>
        </p:blipFill>
        <p:spPr bwMode="auto">
          <a:xfrm>
            <a:off x="5867400" y="3554834"/>
            <a:ext cx="1833775" cy="251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5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E9DF91-4C39-236C-51B8-6DAC0569F889}"/>
                  </a:ext>
                </a:extLst>
              </p:cNvPr>
              <p:cNvSpPr txBox="1"/>
              <p:nvPr/>
            </p:nvSpPr>
            <p:spPr bwMode="auto">
              <a:xfrm>
                <a:off x="545450" y="2789156"/>
                <a:ext cx="389524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𝑑𝑗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E9DF91-4C39-236C-51B8-6DAC0569F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450" y="2789156"/>
                <a:ext cx="389524" cy="400110"/>
              </a:xfrm>
              <a:prstGeom prst="rect">
                <a:avLst/>
              </a:prstGeom>
              <a:blipFill>
                <a:blip r:embed="rId2"/>
                <a:stretch>
                  <a:fillRect l="-6250" r="-15625"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3EFA77-3E23-E0D6-6196-BA7F545AF9A3}"/>
                  </a:ext>
                </a:extLst>
              </p:cNvPr>
              <p:cNvSpPr txBox="1"/>
              <p:nvPr/>
            </p:nvSpPr>
            <p:spPr bwMode="auto">
              <a:xfrm>
                <a:off x="4902054" y="2780725"/>
                <a:ext cx="389525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3EFA77-3E23-E0D6-6196-BA7F545AF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2054" y="2780725"/>
                <a:ext cx="38952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86EAACD1-2C84-24B1-14EE-11570C133721}"/>
                  </a:ext>
                </a:extLst>
              </p:cNvPr>
              <p:cNvSpPr txBox="1"/>
              <p:nvPr/>
            </p:nvSpPr>
            <p:spPr bwMode="auto">
              <a:xfrm>
                <a:off x="510726" y="4433597"/>
                <a:ext cx="157241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86EAACD1-2C84-24B1-14EE-11570C133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726" y="4433597"/>
                <a:ext cx="1572418" cy="709874"/>
              </a:xfrm>
              <a:prstGeom prst="rect">
                <a:avLst/>
              </a:prstGeom>
              <a:blipFill>
                <a:blip r:embed="rId4"/>
                <a:stretch>
                  <a:fillRect b="-517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1695884D-9A55-8CB2-DBAF-304024A859C3}"/>
                  </a:ext>
                </a:extLst>
              </p:cNvPr>
              <p:cNvSpPr txBox="1"/>
              <p:nvPr/>
            </p:nvSpPr>
            <p:spPr bwMode="auto">
              <a:xfrm>
                <a:off x="4930213" y="4428031"/>
                <a:ext cx="2829236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1695884D-9A55-8CB2-DBAF-304024A85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0213" y="4428031"/>
                <a:ext cx="2829236" cy="617605"/>
              </a:xfrm>
              <a:prstGeom prst="rect">
                <a:avLst/>
              </a:prstGeom>
              <a:blipFill>
                <a:blip r:embed="rId5"/>
                <a:stretch>
                  <a:fillRect l="-1786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DE137F2-5EEA-AD3C-EAEE-B9B858B14A88}"/>
              </a:ext>
            </a:extLst>
          </p:cNvPr>
          <p:cNvSpPr txBox="1"/>
          <p:nvPr/>
        </p:nvSpPr>
        <p:spPr bwMode="auto">
          <a:xfrm>
            <a:off x="957141" y="823576"/>
            <a:ext cx="75211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對照表：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Wave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system is continuous limit of coupled spring system.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A7FD8D-6F38-902C-8E51-72A6C43DBD31}"/>
              </a:ext>
            </a:extLst>
          </p:cNvPr>
          <p:cNvSpPr txBox="1"/>
          <p:nvPr/>
        </p:nvSpPr>
        <p:spPr>
          <a:xfrm>
            <a:off x="7382969" y="3550113"/>
            <a:ext cx="1665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Wave function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912460-42EF-42BD-DACF-B557DCF117E5}"/>
              </a:ext>
            </a:extLst>
          </p:cNvPr>
          <p:cNvSpPr txBox="1"/>
          <p:nvPr/>
        </p:nvSpPr>
        <p:spPr>
          <a:xfrm>
            <a:off x="4869851" y="4000972"/>
            <a:ext cx="1796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Wave Equation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F1B926-ACC7-07DC-2BDA-B4ADF5C1F30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09" r="9165" b="28906"/>
          <a:stretch>
            <a:fillRect/>
          </a:stretch>
        </p:blipFill>
        <p:spPr>
          <a:xfrm>
            <a:off x="313318" y="1678055"/>
            <a:ext cx="4055898" cy="9914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FBE66DD-1B44-591B-D77C-77106BDC7CA2}"/>
                  </a:ext>
                </a:extLst>
              </p:cNvPr>
              <p:cNvSpPr txBox="1"/>
              <p:nvPr/>
            </p:nvSpPr>
            <p:spPr bwMode="auto">
              <a:xfrm>
                <a:off x="4920053" y="3532031"/>
                <a:ext cx="2333394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𝑑𝑗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FBE66DD-1B44-591B-D77C-77106BDC7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20053" y="3532031"/>
                <a:ext cx="2333394" cy="400110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45FA5B-F1DB-127C-9105-759DF5BA7079}"/>
                  </a:ext>
                </a:extLst>
              </p:cNvPr>
              <p:cNvSpPr txBox="1"/>
              <p:nvPr/>
            </p:nvSpPr>
            <p:spPr bwMode="auto">
              <a:xfrm>
                <a:off x="545450" y="3560519"/>
                <a:ext cx="82338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45FA5B-F1DB-127C-9105-759DF5BA7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450" y="3560519"/>
                <a:ext cx="823383" cy="424796"/>
              </a:xfrm>
              <a:prstGeom prst="rect">
                <a:avLst/>
              </a:prstGeom>
              <a:blipFill>
                <a:blip r:embed="rId8"/>
                <a:stretch>
                  <a:fillRect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26">
            <a:extLst>
              <a:ext uri="{FF2B5EF4-FFF2-40B4-BE49-F238E27FC236}">
                <a16:creationId xmlns:a16="http://schemas.microsoft.com/office/drawing/2014/main" id="{FE809242-CCEE-DEE7-E1D0-CE2B41F5AA92}"/>
              </a:ext>
            </a:extLst>
          </p:cNvPr>
          <p:cNvSpPr/>
          <p:nvPr/>
        </p:nvSpPr>
        <p:spPr>
          <a:xfrm>
            <a:off x="3138147" y="3855667"/>
            <a:ext cx="824466" cy="34927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5FDB87-FF17-6C29-E573-1A7E5957BA08}"/>
              </a:ext>
            </a:extLst>
          </p:cNvPr>
          <p:cNvSpPr txBox="1"/>
          <p:nvPr/>
        </p:nvSpPr>
        <p:spPr>
          <a:xfrm>
            <a:off x="2552213" y="3536140"/>
            <a:ext cx="2333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limit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082B58-2853-C3CE-7E15-BCC2D5C92DA3}"/>
              </a:ext>
            </a:extLst>
          </p:cNvPr>
          <p:cNvSpPr txBox="1"/>
          <p:nvPr/>
        </p:nvSpPr>
        <p:spPr>
          <a:xfrm>
            <a:off x="4842747" y="5255222"/>
            <a:ext cx="449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partial differential equation PDE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56853A8-B886-C832-1644-F4C1C212225B}"/>
                  </a:ext>
                </a:extLst>
              </p:cNvPr>
              <p:cNvSpPr txBox="1"/>
              <p:nvPr/>
            </p:nvSpPr>
            <p:spPr>
              <a:xfrm>
                <a:off x="2602544" y="3161510"/>
                <a:ext cx="1852036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→∞,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𝑑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56853A8-B886-C832-1644-F4C1C2122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544" y="3161510"/>
                <a:ext cx="1852036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8E30982-4768-D16C-9FE8-C095FDE40D25}"/>
              </a:ext>
            </a:extLst>
          </p:cNvPr>
          <p:cNvSpPr txBox="1"/>
          <p:nvPr/>
        </p:nvSpPr>
        <p:spPr>
          <a:xfrm>
            <a:off x="479844" y="5666498"/>
            <a:ext cx="3974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Solutions: Sum of Oscillation Modes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BFDB2053-A0D1-6DC7-295A-C379B0307607}"/>
              </a:ext>
            </a:extLst>
          </p:cNvPr>
          <p:cNvSpPr/>
          <p:nvPr/>
        </p:nvSpPr>
        <p:spPr>
          <a:xfrm>
            <a:off x="4457618" y="5705848"/>
            <a:ext cx="824466" cy="34927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3CDB55-D27D-1D49-E5D8-380E20D01889}"/>
              </a:ext>
            </a:extLst>
          </p:cNvPr>
          <p:cNvSpPr txBox="1"/>
          <p:nvPr/>
        </p:nvSpPr>
        <p:spPr>
          <a:xfrm>
            <a:off x="5334266" y="5679229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1" name="Picture 10" descr="Picture">
            <a:extLst>
              <a:ext uri="{FF2B5EF4-FFF2-40B4-BE49-F238E27FC236}">
                <a16:creationId xmlns:a16="http://schemas.microsoft.com/office/drawing/2014/main" id="{C72FDECF-41FF-C1BD-C51D-F870C59C430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661" t="62410" r="7037"/>
          <a:stretch>
            <a:fillRect/>
          </a:stretch>
        </p:blipFill>
        <p:spPr>
          <a:xfrm>
            <a:off x="4902054" y="1667169"/>
            <a:ext cx="3893440" cy="10023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0CF741-9073-6BEC-5ADF-B176D573D2B0}"/>
              </a:ext>
            </a:extLst>
          </p:cNvPr>
          <p:cNvSpPr txBox="1"/>
          <p:nvPr/>
        </p:nvSpPr>
        <p:spPr>
          <a:xfrm>
            <a:off x="1586248" y="382421"/>
            <a:ext cx="5324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Solving wave equation with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6AF2B-F72D-66DA-CE10-5014A8DCFB0C}"/>
                  </a:ext>
                </a:extLst>
              </p:cNvPr>
              <p:cNvSpPr txBox="1"/>
              <p:nvPr/>
            </p:nvSpPr>
            <p:spPr>
              <a:xfrm>
                <a:off x="479844" y="6105637"/>
                <a:ext cx="7391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Let’s first review Oscillation Modes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06AF2B-F72D-66DA-CE10-5014A8DCF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44" y="6105637"/>
                <a:ext cx="7391400" cy="400110"/>
              </a:xfrm>
              <a:prstGeom prst="rect">
                <a:avLst/>
              </a:prstGeom>
              <a:blipFill>
                <a:blip r:embed="rId11"/>
                <a:stretch>
                  <a:fillRect l="-85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AB8806A-56A6-2195-F04D-F28FA39B896F}"/>
              </a:ext>
            </a:extLst>
          </p:cNvPr>
          <p:cNvSpPr txBox="1"/>
          <p:nvPr/>
        </p:nvSpPr>
        <p:spPr>
          <a:xfrm>
            <a:off x="479844" y="5262044"/>
            <a:ext cx="3863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of Ordinary Differential 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A4035C-C4AB-09B5-9A08-40391EB95BF2}"/>
              </a:ext>
            </a:extLst>
          </p:cNvPr>
          <p:cNvSpPr txBox="1"/>
          <p:nvPr/>
        </p:nvSpPr>
        <p:spPr>
          <a:xfrm>
            <a:off x="479844" y="4018341"/>
            <a:ext cx="2528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Equations of Motion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F62711-94FA-8800-7804-3DE9636021BB}"/>
              </a:ext>
            </a:extLst>
          </p:cNvPr>
          <p:cNvSpPr txBox="1"/>
          <p:nvPr/>
        </p:nvSpPr>
        <p:spPr>
          <a:xfrm>
            <a:off x="957141" y="1182165"/>
            <a:ext cx="7958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solution here also applies to electromagnetic wave in vacuum.</a:t>
            </a:r>
          </a:p>
        </p:txBody>
      </p:sp>
    </p:spTree>
    <p:extLst>
      <p:ext uri="{BB962C8B-B14F-4D97-AF65-F5344CB8AC3E}">
        <p14:creationId xmlns:p14="http://schemas.microsoft.com/office/powerpoint/2010/main" val="26586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5" grpId="0"/>
      <p:bldP spid="27" grpId="0" animBg="1"/>
      <p:bldP spid="29" grpId="0"/>
      <p:bldP spid="4" grpId="0"/>
      <p:bldP spid="7" grpId="0" animBg="1"/>
      <p:bldP spid="10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074C3B-2383-92FC-AEC0-65C30849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4262"/>
          <a:stretch>
            <a:fillRect/>
          </a:stretch>
        </p:blipFill>
        <p:spPr>
          <a:xfrm>
            <a:off x="977961" y="786091"/>
            <a:ext cx="5867400" cy="1252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72BFC-71D8-5C0E-8E9D-00CC6453000A}"/>
              </a:ext>
            </a:extLst>
          </p:cNvPr>
          <p:cNvSpPr txBox="1"/>
          <p:nvPr/>
        </p:nvSpPr>
        <p:spPr bwMode="auto">
          <a:xfrm>
            <a:off x="381000" y="369310"/>
            <a:ext cx="838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000" dirty="0">
                <a:latin typeface="Times New Roman" panose="02020603050405020304" pitchFamily="18" charset="0"/>
              </a:rPr>
              <a:t>The concept of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Oscillation Modes </a:t>
            </a:r>
            <a:r>
              <a:rPr lang="en-US" sz="2000" dirty="0">
                <a:latin typeface="Times New Roman" panose="02020603050405020304" pitchFamily="18" charset="0"/>
              </a:rPr>
              <a:t>could be extended to more than two masses.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877EB5-9A96-32D2-AE5D-EB657B9B0BB8}"/>
                  </a:ext>
                </a:extLst>
              </p:cNvPr>
              <p:cNvSpPr txBox="1"/>
              <p:nvPr/>
            </p:nvSpPr>
            <p:spPr>
              <a:xfrm>
                <a:off x="1048718" y="2729574"/>
                <a:ext cx="5569796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=−2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F877EB5-9A96-32D2-AE5D-EB657B9B0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718" y="2729574"/>
                <a:ext cx="5569796" cy="709874"/>
              </a:xfrm>
              <a:prstGeom prst="rect">
                <a:avLst/>
              </a:prstGeom>
              <a:blipFill>
                <a:blip r:embed="rId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7D0112-8C32-55A1-13E6-B1BF47DE6C4F}"/>
                  </a:ext>
                </a:extLst>
              </p:cNvPr>
              <p:cNvSpPr txBox="1"/>
              <p:nvPr/>
            </p:nvSpPr>
            <p:spPr>
              <a:xfrm>
                <a:off x="1037832" y="3551975"/>
                <a:ext cx="7347858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=−2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7D0112-8C32-55A1-13E6-B1BF47DE6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32" y="3551975"/>
                <a:ext cx="7347858" cy="709874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8FA226-F839-35C1-6C75-4F45931D13F1}"/>
                  </a:ext>
                </a:extLst>
              </p:cNvPr>
              <p:cNvSpPr txBox="1"/>
              <p:nvPr/>
            </p:nvSpPr>
            <p:spPr>
              <a:xfrm>
                <a:off x="1037832" y="4361511"/>
                <a:ext cx="5807529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=−2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8FA226-F839-35C1-6C75-4F45931D1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32" y="4361511"/>
                <a:ext cx="5807529" cy="709874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8FA7CF-CA70-777F-2715-29885A9898B0}"/>
                  </a:ext>
                </a:extLst>
              </p:cNvPr>
              <p:cNvSpPr txBox="1"/>
              <p:nvPr/>
            </p:nvSpPr>
            <p:spPr>
              <a:xfrm>
                <a:off x="1011875" y="5653705"/>
                <a:ext cx="5236526" cy="90698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8FA7CF-CA70-777F-2715-29885A989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875" y="5653705"/>
                <a:ext cx="5236526" cy="906980"/>
              </a:xfrm>
              <a:prstGeom prst="rect">
                <a:avLst/>
              </a:prstGeom>
              <a:blipFill>
                <a:blip r:embed="rId6"/>
                <a:stretch>
                  <a:fillRect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0E51A3-2111-1682-18AD-867AD316569A}"/>
                  </a:ext>
                </a:extLst>
              </p:cNvPr>
              <p:cNvSpPr txBox="1"/>
              <p:nvPr/>
            </p:nvSpPr>
            <p:spPr>
              <a:xfrm>
                <a:off x="381000" y="5162490"/>
                <a:ext cx="853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Define column vector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matrix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Equations of motion is a system of ODEs: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0E51A3-2111-1682-18AD-867AD3165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162490"/>
                <a:ext cx="8534400" cy="400110"/>
              </a:xfrm>
              <a:prstGeom prst="rect">
                <a:avLst/>
              </a:prstGeom>
              <a:blipFill>
                <a:blip r:embed="rId7"/>
                <a:stretch>
                  <a:fillRect l="-892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626A980-F1AF-3D92-A230-AEF9EAEE1DD8}"/>
              </a:ext>
            </a:extLst>
          </p:cNvPr>
          <p:cNvSpPr txBox="1"/>
          <p:nvPr/>
        </p:nvSpPr>
        <p:spPr>
          <a:xfrm>
            <a:off x="381000" y="2279633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Equations of motion can be written as: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22508A8-43F5-9B64-F3A6-BB3C9D709929}"/>
              </a:ext>
            </a:extLst>
          </p:cNvPr>
          <p:cNvCxnSpPr>
            <a:cxnSpLocks/>
          </p:cNvCxnSpPr>
          <p:nvPr/>
        </p:nvCxnSpPr>
        <p:spPr>
          <a:xfrm flipH="1" flipV="1">
            <a:off x="1962150" y="1412190"/>
            <a:ext cx="857250" cy="16358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AE8ADF-E2BF-D836-A321-7A6E257DB4E9}"/>
              </a:ext>
            </a:extLst>
          </p:cNvPr>
          <p:cNvCxnSpPr>
            <a:cxnSpLocks/>
          </p:cNvCxnSpPr>
          <p:nvPr/>
        </p:nvCxnSpPr>
        <p:spPr>
          <a:xfrm flipH="1" flipV="1">
            <a:off x="3276600" y="1412190"/>
            <a:ext cx="723900" cy="16358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35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542B7E-95E3-B635-C523-D48CDA67EB79}"/>
                  </a:ext>
                </a:extLst>
              </p:cNvPr>
              <p:cNvSpPr txBox="1"/>
              <p:nvPr/>
            </p:nvSpPr>
            <p:spPr bwMode="auto">
              <a:xfrm>
                <a:off x="643468" y="2698983"/>
                <a:ext cx="4215962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542B7E-95E3-B635-C523-D48CDA67E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3468" y="2698983"/>
                <a:ext cx="4215962" cy="317779"/>
              </a:xfrm>
              <a:prstGeom prst="rect">
                <a:avLst/>
              </a:prstGeom>
              <a:blipFill>
                <a:blip r:embed="rId2"/>
                <a:stretch>
                  <a:fillRect l="-300" t="-3846" r="-300" b="-3846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8F5D49-03A1-E9AA-9812-C830F2698B5A}"/>
                  </a:ext>
                </a:extLst>
              </p:cNvPr>
              <p:cNvSpPr txBox="1"/>
              <p:nvPr/>
            </p:nvSpPr>
            <p:spPr>
              <a:xfrm>
                <a:off x="643468" y="6086710"/>
                <a:ext cx="201699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8F5D49-03A1-E9AA-9812-C830F2698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68" y="6086710"/>
                <a:ext cx="20169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41B6A6-2BCD-C5C5-C625-6AA4140BFCFF}"/>
                  </a:ext>
                </a:extLst>
              </p:cNvPr>
              <p:cNvSpPr txBox="1"/>
              <p:nvPr/>
            </p:nvSpPr>
            <p:spPr>
              <a:xfrm>
                <a:off x="623148" y="4021781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41B6A6-2BCD-C5C5-C625-6AA4140BF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48" y="4021781"/>
                <a:ext cx="1981557" cy="709874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31C366B3-88BD-762E-D344-00F9763650BE}"/>
              </a:ext>
            </a:extLst>
          </p:cNvPr>
          <p:cNvSpPr txBox="1"/>
          <p:nvPr/>
        </p:nvSpPr>
        <p:spPr>
          <a:xfrm>
            <a:off x="567268" y="3580630"/>
            <a:ext cx="7543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this form as a guess and plug it into the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3F8D7D-5ADC-997D-A66A-DF6D9FD061D7}"/>
                  </a:ext>
                </a:extLst>
              </p:cNvPr>
              <p:cNvSpPr txBox="1"/>
              <p:nvPr/>
            </p:nvSpPr>
            <p:spPr>
              <a:xfrm>
                <a:off x="643468" y="5287047"/>
                <a:ext cx="4538132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3F8D7D-5ADC-997D-A66A-DF6D9FD06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68" y="5287047"/>
                <a:ext cx="4538132" cy="709874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04E6E2-D198-5CE0-F466-5F12DEBF0D88}"/>
                  </a:ext>
                </a:extLst>
              </p:cNvPr>
              <p:cNvSpPr txBox="1"/>
              <p:nvPr/>
            </p:nvSpPr>
            <p:spPr bwMode="auto">
              <a:xfrm>
                <a:off x="674975" y="853315"/>
                <a:ext cx="1473865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04E6E2-D198-5CE0-F466-5F12DEBF0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4975" y="853315"/>
                <a:ext cx="1473865" cy="317779"/>
              </a:xfrm>
              <a:prstGeom prst="rect">
                <a:avLst/>
              </a:prstGeom>
              <a:blipFill>
                <a:blip r:embed="rId6"/>
                <a:stretch>
                  <a:fillRect l="-2564" r="-170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6E41DC-13C0-0C0A-D54C-ECA06F9FF89A}"/>
                  </a:ext>
                </a:extLst>
              </p:cNvPr>
              <p:cNvSpPr txBox="1"/>
              <p:nvPr/>
            </p:nvSpPr>
            <p:spPr bwMode="auto">
              <a:xfrm>
                <a:off x="2663823" y="850802"/>
                <a:ext cx="2308709" cy="81464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6E41DC-13C0-0C0A-D54C-ECA06F9FF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3823" y="850802"/>
                <a:ext cx="2308709" cy="814647"/>
              </a:xfrm>
              <a:prstGeom prst="rect">
                <a:avLst/>
              </a:prstGeom>
              <a:blipFill>
                <a:blip r:embed="rId7"/>
                <a:stretch>
                  <a:fillRect t="-1538" b="-615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>
            <a:extLst>
              <a:ext uri="{FF2B5EF4-FFF2-40B4-BE49-F238E27FC236}">
                <a16:creationId xmlns:a16="http://schemas.microsoft.com/office/drawing/2014/main" id="{1143221F-0E9A-DFC2-4C6C-7AE64268982D}"/>
              </a:ext>
            </a:extLst>
          </p:cNvPr>
          <p:cNvSpPr/>
          <p:nvPr/>
        </p:nvSpPr>
        <p:spPr>
          <a:xfrm>
            <a:off x="1061682" y="751130"/>
            <a:ext cx="1148118" cy="5576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4FEBE4D-3ADA-7B17-8F45-2AA1209A3717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1317019" y="1308796"/>
            <a:ext cx="318722" cy="28751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3C8BF2-333D-9234-73BF-5C9E660DFF72}"/>
                  </a:ext>
                </a:extLst>
              </p:cNvPr>
              <p:cNvSpPr txBox="1"/>
              <p:nvPr/>
            </p:nvSpPr>
            <p:spPr>
              <a:xfrm>
                <a:off x="623148" y="415407"/>
                <a:ext cx="8676796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 there are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 solutions.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Their time dependence is a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SHM.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83C8BF2-333D-9234-73BF-5C9E660DF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48" y="415407"/>
                <a:ext cx="8676796" cy="410112"/>
              </a:xfrm>
              <a:prstGeom prst="rect">
                <a:avLst/>
              </a:prstGeom>
              <a:blipFill>
                <a:blip r:embed="rId8"/>
                <a:stretch>
                  <a:fillRect l="-584" t="-303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642D0C-62E8-D39D-1070-957ADC5A1FD8}"/>
                  </a:ext>
                </a:extLst>
              </p:cNvPr>
              <p:cNvSpPr txBox="1"/>
              <p:nvPr/>
            </p:nvSpPr>
            <p:spPr bwMode="auto">
              <a:xfrm>
                <a:off x="5181600" y="2698983"/>
                <a:ext cx="3453510" cy="81464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4642D0C-62E8-D39D-1070-957ADC5A1F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2698983"/>
                <a:ext cx="3453510" cy="814647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BFD54EA-63EB-0A7F-133E-73D30B607965}"/>
              </a:ext>
            </a:extLst>
          </p:cNvPr>
          <p:cNvSpPr txBox="1"/>
          <p:nvPr/>
        </p:nvSpPr>
        <p:spPr>
          <a:xfrm>
            <a:off x="584160" y="2165341"/>
            <a:ext cx="8177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understand, eventually we will only keep real part of this complex form.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2F4AF8-DCD3-72F8-8D46-D1901BBBFDF0}"/>
              </a:ext>
            </a:extLst>
          </p:cNvPr>
          <p:cNvSpPr txBox="1"/>
          <p:nvPr/>
        </p:nvSpPr>
        <p:spPr>
          <a:xfrm>
            <a:off x="584160" y="4797148"/>
            <a:ext cx="8715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keep complex number form because exponentials are easier to differentiate.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C52F5-4CD7-5279-C002-1871AB463E99}"/>
              </a:ext>
            </a:extLst>
          </p:cNvPr>
          <p:cNvSpPr txBox="1"/>
          <p:nvPr/>
        </p:nvSpPr>
        <p:spPr>
          <a:xfrm>
            <a:off x="584160" y="1744911"/>
            <a:ext cx="8614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time factor can be separated, these are called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separable solutions. </a:t>
            </a:r>
          </a:p>
        </p:txBody>
      </p:sp>
    </p:spTree>
    <p:extLst>
      <p:ext uri="{BB962C8B-B14F-4D97-AF65-F5344CB8AC3E}">
        <p14:creationId xmlns:p14="http://schemas.microsoft.com/office/powerpoint/2010/main" val="10205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9" grpId="0" animBg="1"/>
      <p:bldP spid="14" grpId="0"/>
      <p:bldP spid="16" grpId="0" animBg="1"/>
      <p:bldP spid="28" grpId="0" animBg="1"/>
      <p:bldP spid="8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FD3BE-108E-9267-6245-721A4AEAC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C19A05-7320-DB44-FF0F-0124880AC472}"/>
                  </a:ext>
                </a:extLst>
              </p:cNvPr>
              <p:cNvSpPr txBox="1"/>
              <p:nvPr/>
            </p:nvSpPr>
            <p:spPr bwMode="auto">
              <a:xfrm>
                <a:off x="2491460" y="5603892"/>
                <a:ext cx="1172372" cy="34406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C19A05-7320-DB44-FF0F-0124880AC4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91460" y="5603892"/>
                <a:ext cx="1172372" cy="344069"/>
              </a:xfrm>
              <a:prstGeom prst="rect">
                <a:avLst/>
              </a:prstGeom>
              <a:blipFill>
                <a:blip r:embed="rId2"/>
                <a:stretch>
                  <a:fillRect l="-3226" r="-1075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2EA118-CF3D-EDDB-3D73-58D956D31937}"/>
                  </a:ext>
                </a:extLst>
              </p:cNvPr>
              <p:cNvSpPr txBox="1"/>
              <p:nvPr/>
            </p:nvSpPr>
            <p:spPr bwMode="auto">
              <a:xfrm>
                <a:off x="408710" y="5462765"/>
                <a:ext cx="1807931" cy="62632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2EA118-CF3D-EDDB-3D73-58D956D31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8710" y="5462765"/>
                <a:ext cx="1807931" cy="626325"/>
              </a:xfrm>
              <a:prstGeom prst="rect">
                <a:avLst/>
              </a:prstGeom>
              <a:blipFill>
                <a:blip r:embed="rId3"/>
                <a:stretch>
                  <a:fillRect l="-1399" r="-69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31D4DE-5632-AAA6-6795-22EDBB7D5BE0}"/>
                  </a:ext>
                </a:extLst>
              </p:cNvPr>
              <p:cNvSpPr txBox="1"/>
              <p:nvPr/>
            </p:nvSpPr>
            <p:spPr bwMode="auto">
              <a:xfrm>
                <a:off x="3938651" y="5449514"/>
                <a:ext cx="1813895" cy="62632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31D4DE-5632-AAA6-6795-22EDBB7D5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8651" y="5449514"/>
                <a:ext cx="1813895" cy="626325"/>
              </a:xfrm>
              <a:prstGeom prst="rect">
                <a:avLst/>
              </a:prstGeom>
              <a:blipFill>
                <a:blip r:embed="rId4"/>
                <a:stretch>
                  <a:fillRect l="-1389" r="-69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6819C3-67C6-3A4E-A541-808884E8E0B7}"/>
                  </a:ext>
                </a:extLst>
              </p:cNvPr>
              <p:cNvSpPr txBox="1"/>
              <p:nvPr/>
            </p:nvSpPr>
            <p:spPr>
              <a:xfrm>
                <a:off x="396459" y="5036104"/>
                <a:ext cx="82618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has three solutions. Order and label the solutions of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𝜔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from small to large.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66819C3-67C6-3A4E-A541-808884E8E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459" y="5036104"/>
                <a:ext cx="8261819" cy="400110"/>
              </a:xfrm>
              <a:prstGeom prst="rect">
                <a:avLst/>
              </a:prstGeom>
              <a:blipFill>
                <a:blip r:embed="rId5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3A8900-20EC-8FCE-21A6-9629B36C1AB2}"/>
                  </a:ext>
                </a:extLst>
              </p:cNvPr>
              <p:cNvSpPr txBox="1"/>
              <p:nvPr/>
            </p:nvSpPr>
            <p:spPr>
              <a:xfrm>
                <a:off x="418135" y="809735"/>
                <a:ext cx="201699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3A8900-20EC-8FCE-21A6-9629B36C1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35" y="809735"/>
                <a:ext cx="20169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A30246-56E3-3D65-6EC1-739786750193}"/>
                  </a:ext>
                </a:extLst>
              </p:cNvPr>
              <p:cNvSpPr txBox="1"/>
              <p:nvPr/>
            </p:nvSpPr>
            <p:spPr>
              <a:xfrm>
                <a:off x="3229567" y="3144030"/>
                <a:ext cx="1281473" cy="40613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DA30246-56E3-3D65-6EC1-739786750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567" y="3144030"/>
                <a:ext cx="1281473" cy="406137"/>
              </a:xfrm>
              <a:prstGeom prst="rect">
                <a:avLst/>
              </a:prstGeom>
              <a:blipFill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92BA5E-1A33-2F11-D0C6-FBCE7B989AC2}"/>
                  </a:ext>
                </a:extLst>
              </p:cNvPr>
              <p:cNvSpPr txBox="1"/>
              <p:nvPr/>
            </p:nvSpPr>
            <p:spPr>
              <a:xfrm>
                <a:off x="381000" y="1219200"/>
                <a:ext cx="8947994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transform system of ODE into system of algebraic equations for unknown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B92BA5E-1A33-2F11-D0C6-FBCE7B989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219200"/>
                <a:ext cx="8947994" cy="413511"/>
              </a:xfrm>
              <a:prstGeom prst="rect">
                <a:avLst/>
              </a:prstGeom>
              <a:blipFill>
                <a:blip r:embed="rId8"/>
                <a:stretch>
                  <a:fillRect l="-851" t="-909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9DCE0DB-F594-F022-8848-B2A21F692312}"/>
              </a:ext>
            </a:extLst>
          </p:cNvPr>
          <p:cNvSpPr txBox="1"/>
          <p:nvPr/>
        </p:nvSpPr>
        <p:spPr>
          <a:xfrm>
            <a:off x="386834" y="1767546"/>
            <a:ext cx="7688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has nonzero solutions only when the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determinant equals zero.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C6DD37F-93A9-7102-900C-986C4EFA213D}"/>
                  </a:ext>
                </a:extLst>
              </p:cNvPr>
              <p:cNvSpPr txBox="1"/>
              <p:nvPr/>
            </p:nvSpPr>
            <p:spPr>
              <a:xfrm>
                <a:off x="409288" y="2237379"/>
                <a:ext cx="1563817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C6DD37F-93A9-7102-900C-986C4EFA2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88" y="2237379"/>
                <a:ext cx="1563817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BFC7B6D-4863-6A5B-EBBB-1E8C1B282343}"/>
              </a:ext>
            </a:extLst>
          </p:cNvPr>
          <p:cNvSpPr txBox="1"/>
          <p:nvPr/>
        </p:nvSpPr>
        <p:spPr>
          <a:xfrm>
            <a:off x="2368523" y="2237379"/>
            <a:ext cx="4786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called characteristic equation 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7209DA-EF76-9ED6-B710-6F9302D74528}"/>
                  </a:ext>
                </a:extLst>
              </p:cNvPr>
              <p:cNvSpPr txBox="1"/>
              <p:nvPr/>
            </p:nvSpPr>
            <p:spPr>
              <a:xfrm>
                <a:off x="386256" y="3673448"/>
                <a:ext cx="4483071" cy="90698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7209DA-EF76-9ED6-B710-6F9302D74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56" y="3673448"/>
                <a:ext cx="4483071" cy="906980"/>
              </a:xfrm>
              <a:prstGeom prst="rect">
                <a:avLst/>
              </a:prstGeom>
              <a:blipFill>
                <a:blip r:embed="rId10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28263D-A1D8-962B-9C9A-D9C306720144}"/>
                  </a:ext>
                </a:extLst>
              </p:cNvPr>
              <p:cNvSpPr txBox="1"/>
              <p:nvPr/>
            </p:nvSpPr>
            <p:spPr>
              <a:xfrm>
                <a:off x="363802" y="4652264"/>
                <a:ext cx="1852839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28263D-A1D8-962B-9C9A-D9C306720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02" y="4652264"/>
                <a:ext cx="1852839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62C337-62C3-5BC7-F147-CFB657459691}"/>
                  </a:ext>
                </a:extLst>
              </p:cNvPr>
              <p:cNvSpPr txBox="1"/>
              <p:nvPr/>
            </p:nvSpPr>
            <p:spPr>
              <a:xfrm>
                <a:off x="2814563" y="4656822"/>
                <a:ext cx="548541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2−4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62C337-62C3-5BC7-F147-CFB657459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563" y="4656822"/>
                <a:ext cx="5485414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ight Arrow 24">
            <a:extLst>
              <a:ext uri="{FF2B5EF4-FFF2-40B4-BE49-F238E27FC236}">
                <a16:creationId xmlns:a16="http://schemas.microsoft.com/office/drawing/2014/main" id="{F729F854-FD09-5927-4180-04B0287351DB}"/>
              </a:ext>
            </a:extLst>
          </p:cNvPr>
          <p:cNvSpPr/>
          <p:nvPr/>
        </p:nvSpPr>
        <p:spPr>
          <a:xfrm>
            <a:off x="2262213" y="4709566"/>
            <a:ext cx="333405" cy="269237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952F349-D852-5E19-257C-3B6007BC971D}"/>
                  </a:ext>
                </a:extLst>
              </p:cNvPr>
              <p:cNvSpPr txBox="1"/>
              <p:nvPr/>
            </p:nvSpPr>
            <p:spPr>
              <a:xfrm>
                <a:off x="363802" y="6092515"/>
                <a:ext cx="3821373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eigenvalues of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952F349-D852-5E19-257C-3B6007BC9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02" y="6092515"/>
                <a:ext cx="3821373" cy="413511"/>
              </a:xfrm>
              <a:prstGeom prst="rect">
                <a:avLst/>
              </a:prstGeom>
              <a:blipFill>
                <a:blip r:embed="rId13"/>
                <a:stretch>
                  <a:fillRect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F4F686-44D7-E9B8-B129-2EBBB6412F23}"/>
                  </a:ext>
                </a:extLst>
              </p:cNvPr>
              <p:cNvSpPr txBox="1"/>
              <p:nvPr/>
            </p:nvSpPr>
            <p:spPr>
              <a:xfrm>
                <a:off x="363802" y="2711179"/>
                <a:ext cx="8294476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Only certain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’s that satisfy this CE will allow a solution for unknown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F4F686-44D7-E9B8-B129-2EBBB6412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02" y="2711179"/>
                <a:ext cx="8294476" cy="413511"/>
              </a:xfrm>
              <a:prstGeom prst="rect">
                <a:avLst/>
              </a:prstGeom>
              <a:blipFill>
                <a:blip r:embed="rId14"/>
                <a:stretch>
                  <a:fillRect l="-765" t="-8824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10D5EE-3E44-9E3A-990D-22A880BD2A4E}"/>
                  </a:ext>
                </a:extLst>
              </p:cNvPr>
              <p:cNvSpPr txBox="1"/>
              <p:nvPr/>
            </p:nvSpPr>
            <p:spPr>
              <a:xfrm>
                <a:off x="350494" y="3144015"/>
                <a:ext cx="23250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find these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’s :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F10D5EE-3E44-9E3A-990D-22A880BD2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94" y="3144015"/>
                <a:ext cx="2325065" cy="400110"/>
              </a:xfrm>
              <a:prstGeom prst="rect">
                <a:avLst/>
              </a:prstGeom>
              <a:blipFill>
                <a:blip r:embed="rId15"/>
                <a:stretch>
                  <a:fillRect l="-2717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89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/>
      <p:bldP spid="15" grpId="0" animBg="1"/>
      <p:bldP spid="19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7" grpId="0"/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B7357-CBA2-97A3-76AA-A52533187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C55837-4532-5E28-E1F7-89C7B18504E0}"/>
                  </a:ext>
                </a:extLst>
              </p:cNvPr>
              <p:cNvSpPr txBox="1"/>
              <p:nvPr/>
            </p:nvSpPr>
            <p:spPr bwMode="auto">
              <a:xfrm>
                <a:off x="562554" y="4764519"/>
                <a:ext cx="1949774" cy="81182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C55837-4532-5E28-E1F7-89C7B1850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554" y="4764519"/>
                <a:ext cx="1949774" cy="811825"/>
              </a:xfrm>
              <a:prstGeom prst="rect">
                <a:avLst/>
              </a:prstGeom>
              <a:blipFill>
                <a:blip r:embed="rId2"/>
                <a:stretch>
                  <a:fillRect b="-923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3206C4-4FAB-F3BF-443B-1E65F3098B1E}"/>
                  </a:ext>
                </a:extLst>
              </p:cNvPr>
              <p:cNvSpPr txBox="1"/>
              <p:nvPr/>
            </p:nvSpPr>
            <p:spPr bwMode="auto">
              <a:xfrm>
                <a:off x="573120" y="1466407"/>
                <a:ext cx="2935675" cy="34406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=2, 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3206C4-4FAB-F3BF-443B-1E65F3098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3120" y="1466407"/>
                <a:ext cx="2935675" cy="344069"/>
              </a:xfrm>
              <a:prstGeom prst="rect">
                <a:avLst/>
              </a:prstGeom>
              <a:blipFill>
                <a:blip r:embed="rId3"/>
                <a:stretch>
                  <a:fillRect l="-1724" b="-357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55B8D8-2429-60CE-1D4D-8A9BA4FC6B94}"/>
                  </a:ext>
                </a:extLst>
              </p:cNvPr>
              <p:cNvSpPr txBox="1"/>
              <p:nvPr/>
            </p:nvSpPr>
            <p:spPr>
              <a:xfrm>
                <a:off x="562234" y="1969160"/>
                <a:ext cx="8023837" cy="91249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−2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2−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55B8D8-2429-60CE-1D4D-8A9BA4FC6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4" y="1969160"/>
                <a:ext cx="8023837" cy="912494"/>
              </a:xfrm>
              <a:prstGeom prst="rect">
                <a:avLst/>
              </a:prstGeom>
              <a:blipFill>
                <a:blip r:embed="rId4"/>
                <a:stretch>
                  <a:fillRect b="-41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CCA63E-694D-DB12-9275-8423F431A459}"/>
                  </a:ext>
                </a:extLst>
              </p:cNvPr>
              <p:cNvSpPr txBox="1"/>
              <p:nvPr/>
            </p:nvSpPr>
            <p:spPr>
              <a:xfrm>
                <a:off x="562234" y="5576344"/>
                <a:ext cx="6455490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solution is denoted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determined up to a constant.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7CCA63E-694D-DB12-9275-8423F431A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4" y="5576344"/>
                <a:ext cx="6455490" cy="421013"/>
              </a:xfrm>
              <a:prstGeom prst="rect">
                <a:avLst/>
              </a:prstGeom>
              <a:blipFill>
                <a:blip r:embed="rId5"/>
                <a:stretch>
                  <a:fillRect l="-982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B06120-96DB-9282-4DD8-72C1EDD0E8A8}"/>
                  </a:ext>
                </a:extLst>
              </p:cNvPr>
              <p:cNvSpPr txBox="1"/>
              <p:nvPr/>
            </p:nvSpPr>
            <p:spPr>
              <a:xfrm>
                <a:off x="591675" y="3358413"/>
                <a:ext cx="1212818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AB06120-96DB-9282-4DD8-72C1EDD0E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75" y="3358413"/>
                <a:ext cx="1212818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3FA234-B71D-7F95-BC50-9DC2E992B0B6}"/>
                  </a:ext>
                </a:extLst>
              </p:cNvPr>
              <p:cNvSpPr txBox="1"/>
              <p:nvPr/>
            </p:nvSpPr>
            <p:spPr>
              <a:xfrm>
                <a:off x="573120" y="3820365"/>
                <a:ext cx="192272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3FA234-B71D-7F95-BC50-9DC2E992B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20" y="3820365"/>
                <a:ext cx="192272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B6D478-46C9-4483-1A18-F16C0A9E14BB}"/>
                  </a:ext>
                </a:extLst>
              </p:cNvPr>
              <p:cNvSpPr txBox="1"/>
              <p:nvPr/>
            </p:nvSpPr>
            <p:spPr>
              <a:xfrm>
                <a:off x="600215" y="4255305"/>
                <a:ext cx="130565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B6D478-46C9-4483-1A18-F16C0A9E1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15" y="4255305"/>
                <a:ext cx="1305654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1F4183-6587-3340-E9B1-7B339A10C54D}"/>
                  </a:ext>
                </a:extLst>
              </p:cNvPr>
              <p:cNvSpPr txBox="1"/>
              <p:nvPr/>
            </p:nvSpPr>
            <p:spPr>
              <a:xfrm>
                <a:off x="526021" y="980391"/>
                <a:ext cx="2759695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First solve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1F4183-6587-3340-E9B1-7B339A10C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21" y="980391"/>
                <a:ext cx="2759695" cy="413511"/>
              </a:xfrm>
              <a:prstGeom prst="rect">
                <a:avLst/>
              </a:prstGeom>
              <a:blipFill>
                <a:blip r:embed="rId9"/>
                <a:stretch>
                  <a:fillRect l="-2294" t="-9091" r="-459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CBE1EC-95EB-8AAE-4A76-803F0B39D136}"/>
                  </a:ext>
                </a:extLst>
              </p:cNvPr>
              <p:cNvSpPr txBox="1"/>
              <p:nvPr/>
            </p:nvSpPr>
            <p:spPr>
              <a:xfrm>
                <a:off x="562234" y="5992918"/>
                <a:ext cx="6455490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called an eigenvector of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GB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CBE1EC-95EB-8AAE-4A76-803F0B39D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234" y="5992918"/>
                <a:ext cx="6455490" cy="421013"/>
              </a:xfrm>
              <a:prstGeom prst="rect">
                <a:avLst/>
              </a:prstGeom>
              <a:blipFill>
                <a:blip r:embed="rId10"/>
                <a:stretch>
                  <a:fillRect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4564D3-B65A-515A-0164-A4BB8E180656}"/>
                  </a:ext>
                </a:extLst>
              </p:cNvPr>
              <p:cNvSpPr txBox="1"/>
              <p:nvPr/>
            </p:nvSpPr>
            <p:spPr>
              <a:xfrm>
                <a:off x="505000" y="325674"/>
                <a:ext cx="809195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Let’s take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 an example for a more detailed study.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4564D3-B65A-515A-0164-A4BB8E180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00" y="325674"/>
                <a:ext cx="8091957" cy="400110"/>
              </a:xfrm>
              <a:prstGeom prst="rect">
                <a:avLst/>
              </a:prstGeom>
              <a:blipFill>
                <a:blip r:embed="rId11"/>
                <a:stretch>
                  <a:fillRect l="-784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2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8" grpId="0"/>
      <p:bldP spid="6" grpId="0" animBg="1"/>
      <p:bldP spid="10" grpId="0" animBg="1"/>
      <p:bldP spid="15" grpId="0" animBg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1445-AC49-ED7C-4C97-C756D2649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32A2AB-4A0D-3B6B-5752-E71839006B36}"/>
                  </a:ext>
                </a:extLst>
              </p:cNvPr>
              <p:cNvSpPr txBox="1"/>
              <p:nvPr/>
            </p:nvSpPr>
            <p:spPr bwMode="auto">
              <a:xfrm>
                <a:off x="381000" y="1202859"/>
                <a:ext cx="4501425" cy="81182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𝜙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832A2AB-4A0D-3B6B-5752-E71839006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02859"/>
                <a:ext cx="4501425" cy="811825"/>
              </a:xfrm>
              <a:prstGeom prst="rect">
                <a:avLst/>
              </a:prstGeom>
              <a:blipFill>
                <a:blip r:embed="rId2"/>
                <a:stretch>
                  <a:fillRect l="-563" b="-1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EBC40D58-2665-D913-208B-9282304AE68F}"/>
              </a:ext>
            </a:extLst>
          </p:cNvPr>
          <p:cNvSpPr txBox="1"/>
          <p:nvPr/>
        </p:nvSpPr>
        <p:spPr>
          <a:xfrm>
            <a:off x="371475" y="750857"/>
            <a:ext cx="3887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eigenvector gives a solution!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1C9AA9C-F8E1-E7AA-6CBF-48F81CCA8979}"/>
                  </a:ext>
                </a:extLst>
              </p:cNvPr>
              <p:cNvSpPr txBox="1"/>
              <p:nvPr/>
            </p:nvSpPr>
            <p:spPr>
              <a:xfrm>
                <a:off x="1979310" y="4640177"/>
                <a:ext cx="4745336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=−1:0:1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1C9AA9C-F8E1-E7AA-6CBF-48F81CCA8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310" y="4640177"/>
                <a:ext cx="474533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2A10CD-16C0-266D-669E-C143DC64EA6F}"/>
                  </a:ext>
                </a:extLst>
              </p:cNvPr>
              <p:cNvSpPr txBox="1"/>
              <p:nvPr/>
            </p:nvSpPr>
            <p:spPr bwMode="auto">
              <a:xfrm>
                <a:off x="434442" y="4657799"/>
                <a:ext cx="1287532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2A10CD-16C0-266D-669E-C143DC64E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442" y="4657799"/>
                <a:ext cx="1287532" cy="328680"/>
              </a:xfrm>
              <a:prstGeom prst="rect">
                <a:avLst/>
              </a:prstGeom>
              <a:blipFill>
                <a:blip r:embed="rId4"/>
                <a:stretch>
                  <a:fillRect l="-1961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A71DD5-9375-4428-DE70-3794BD289280}"/>
                  </a:ext>
                </a:extLst>
              </p:cNvPr>
              <p:cNvSpPr txBox="1"/>
              <p:nvPr/>
            </p:nvSpPr>
            <p:spPr>
              <a:xfrm>
                <a:off x="371475" y="4127637"/>
                <a:ext cx="8086726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oscillate as SHM by the same frequency, with amplitudes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A71DD5-9375-4428-DE70-3794BD289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5" y="4127637"/>
                <a:ext cx="8086726" cy="413511"/>
              </a:xfrm>
              <a:prstGeom prst="rect">
                <a:avLst/>
              </a:prstGeom>
              <a:blipFill>
                <a:blip r:embed="rId5"/>
                <a:stretch>
                  <a:fillRect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FA514C-DDBB-2B82-23B2-EFE7002FFE37}"/>
                  </a:ext>
                </a:extLst>
              </p:cNvPr>
              <p:cNvSpPr txBox="1"/>
              <p:nvPr/>
            </p:nvSpPr>
            <p:spPr>
              <a:xfrm>
                <a:off x="357352" y="5156938"/>
                <a:ext cx="7337958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fact, proportion among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fixed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6FA514C-DDBB-2B82-23B2-EFE7002FF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52" y="5156938"/>
                <a:ext cx="7337958" cy="413511"/>
              </a:xfrm>
              <a:prstGeom prst="rect">
                <a:avLst/>
              </a:prstGeom>
              <a:blipFill>
                <a:blip r:embed="rId6"/>
                <a:stretch>
                  <a:fillRect l="-865" t="-909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F3365C-3783-3543-5292-47CACD7B0F86}"/>
                  </a:ext>
                </a:extLst>
              </p:cNvPr>
              <p:cNvSpPr txBox="1"/>
              <p:nvPr/>
            </p:nvSpPr>
            <p:spPr>
              <a:xfrm>
                <a:off x="381000" y="2602473"/>
                <a:ext cx="6629400" cy="108318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5F3365C-3783-3543-5292-47CACD7B0F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602473"/>
                <a:ext cx="6629400" cy="10831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F5F7286-8277-6412-4913-FFD395F2871A}"/>
              </a:ext>
            </a:extLst>
          </p:cNvPr>
          <p:cNvSpPr txBox="1"/>
          <p:nvPr/>
        </p:nvSpPr>
        <p:spPr>
          <a:xfrm>
            <a:off x="371475" y="2123498"/>
            <a:ext cx="8177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 the real part of this complex form.</a:t>
            </a:r>
          </a:p>
        </p:txBody>
      </p:sp>
    </p:spTree>
    <p:extLst>
      <p:ext uri="{BB962C8B-B14F-4D97-AF65-F5344CB8AC3E}">
        <p14:creationId xmlns:p14="http://schemas.microsoft.com/office/powerpoint/2010/main" val="290286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17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2CA7D-F3DC-C3E2-A1F0-4B581302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6940E4F-75BE-BB94-C125-70545155A03D}"/>
              </a:ext>
            </a:extLst>
          </p:cNvPr>
          <p:cNvSpPr/>
          <p:nvPr/>
        </p:nvSpPr>
        <p:spPr>
          <a:xfrm>
            <a:off x="5056039" y="2886996"/>
            <a:ext cx="3124200" cy="2611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93F8D-D738-D36A-0155-4FF8C55FA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039" y="3071086"/>
            <a:ext cx="2985659" cy="24083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78E47E-7469-EA3B-3459-59EA3E052FD2}"/>
              </a:ext>
            </a:extLst>
          </p:cNvPr>
          <p:cNvCxnSpPr/>
          <p:nvPr/>
        </p:nvCxnSpPr>
        <p:spPr>
          <a:xfrm>
            <a:off x="6064152" y="3790396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97BB94-D2DE-D027-F84A-3D66E45B7AC1}"/>
              </a:ext>
            </a:extLst>
          </p:cNvPr>
          <p:cNvCxnSpPr/>
          <p:nvPr/>
        </p:nvCxnSpPr>
        <p:spPr>
          <a:xfrm>
            <a:off x="7288288" y="3790396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350ACAB-F721-F0CB-5CB8-85DFE5E4C35D}"/>
                  </a:ext>
                </a:extLst>
              </p:cNvPr>
              <p:cNvSpPr txBox="1"/>
              <p:nvPr/>
            </p:nvSpPr>
            <p:spPr>
              <a:xfrm>
                <a:off x="1994486" y="668475"/>
                <a:ext cx="4745336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=−1:0:1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350ACAB-F721-F0CB-5CB8-85DFE5E4C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486" y="668475"/>
                <a:ext cx="4745336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E81FEBF-1520-0DF5-4FB9-B703FB566B1E}"/>
                  </a:ext>
                </a:extLst>
              </p:cNvPr>
              <p:cNvSpPr txBox="1"/>
              <p:nvPr/>
            </p:nvSpPr>
            <p:spPr bwMode="auto">
              <a:xfrm>
                <a:off x="449618" y="686097"/>
                <a:ext cx="1287532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E81FEBF-1520-0DF5-4FB9-B703FB566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618" y="686097"/>
                <a:ext cx="1287532" cy="328680"/>
              </a:xfrm>
              <a:prstGeom prst="rect">
                <a:avLst/>
              </a:prstGeom>
              <a:blipFill>
                <a:blip r:embed="rId4"/>
                <a:stretch>
                  <a:fillRect l="-1961"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D5A9F78-E894-00BA-2D0C-60C022E399A0}"/>
                  </a:ext>
                </a:extLst>
              </p:cNvPr>
              <p:cNvSpPr txBox="1"/>
              <p:nvPr/>
            </p:nvSpPr>
            <p:spPr>
              <a:xfrm>
                <a:off x="5597962" y="4275247"/>
                <a:ext cx="457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D5A9F78-E894-00BA-2D0C-60C022E39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962" y="4275247"/>
                <a:ext cx="45720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196E0B6-4EDE-8CCA-0686-8FE95D6365CF}"/>
                  </a:ext>
                </a:extLst>
              </p:cNvPr>
              <p:cNvSpPr txBox="1"/>
              <p:nvPr/>
            </p:nvSpPr>
            <p:spPr>
              <a:xfrm>
                <a:off x="6843559" y="3513685"/>
                <a:ext cx="457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196E0B6-4EDE-8CCA-0686-8FE95D636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559" y="3513685"/>
                <a:ext cx="45720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C45513-5709-8221-1A4B-797E45B436D1}"/>
                  </a:ext>
                </a:extLst>
              </p:cNvPr>
              <p:cNvSpPr txBox="1"/>
              <p:nvPr/>
            </p:nvSpPr>
            <p:spPr>
              <a:xfrm>
                <a:off x="6495791" y="4118602"/>
                <a:ext cx="3137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DC45513-5709-8221-1A4B-797E45B436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791" y="4118602"/>
                <a:ext cx="313790" cy="400110"/>
              </a:xfrm>
              <a:prstGeom prst="rect">
                <a:avLst/>
              </a:prstGeom>
              <a:blipFill>
                <a:blip r:embed="rId7"/>
                <a:stretch>
                  <a:fillRect r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BEB6C7-569B-A378-DF42-E7AA131FF7B8}"/>
                  </a:ext>
                </a:extLst>
              </p:cNvPr>
              <p:cNvSpPr txBox="1"/>
              <p:nvPr/>
            </p:nvSpPr>
            <p:spPr>
              <a:xfrm>
                <a:off x="378953" y="1577767"/>
                <a:ext cx="8458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draw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original locations of blocks to represent the mode.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ABEB6C7-569B-A378-DF42-E7AA131FF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53" y="1577767"/>
                <a:ext cx="8458200" cy="400110"/>
              </a:xfrm>
              <a:prstGeom prst="rect">
                <a:avLst/>
              </a:prstGeom>
              <a:blipFill>
                <a:blip r:embed="rId8"/>
                <a:stretch>
                  <a:fillRect l="-750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EB2BB06-A0CE-2C83-5CB1-497EC0C6EE06}"/>
              </a:ext>
            </a:extLst>
          </p:cNvPr>
          <p:cNvSpPr txBox="1"/>
          <p:nvPr/>
        </p:nvSpPr>
        <p:spPr>
          <a:xfrm>
            <a:off x="422593" y="2015128"/>
            <a:ext cx="5605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arrows indicate the SHM of individual blocks.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7DF436-7DFD-386B-6F6D-824BF6CE70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6035" y="2545489"/>
            <a:ext cx="3124200" cy="7776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1E33365-D09E-B538-F717-A6A10BAE4BAB}"/>
                  </a:ext>
                </a:extLst>
              </p:cNvPr>
              <p:cNvSpPr txBox="1"/>
              <p:nvPr/>
            </p:nvSpPr>
            <p:spPr>
              <a:xfrm>
                <a:off x="6882278" y="705275"/>
                <a:ext cx="1159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1E33365-D09E-B538-F717-A6A10BAE4B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278" y="705275"/>
                <a:ext cx="1159420" cy="400110"/>
              </a:xfrm>
              <a:prstGeom prst="rect">
                <a:avLst/>
              </a:prstGeom>
              <a:blipFill>
                <a:blip r:embed="rId10"/>
                <a:stretch>
                  <a:fillRect l="-5376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DF4466-E8D4-B721-2042-62E23B7F5ADE}"/>
                  </a:ext>
                </a:extLst>
              </p:cNvPr>
              <p:cNvSpPr txBox="1"/>
              <p:nvPr/>
            </p:nvSpPr>
            <p:spPr>
              <a:xfrm>
                <a:off x="7511141" y="5070917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DF4466-E8D4-B721-2042-62E23B7F5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1" y="5070917"/>
                <a:ext cx="530557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CEDB399-66FA-EDA9-E27F-E89E3737D7B9}"/>
              </a:ext>
            </a:extLst>
          </p:cNvPr>
          <p:cNvCxnSpPr>
            <a:cxnSpLocks/>
          </p:cNvCxnSpPr>
          <p:nvPr/>
        </p:nvCxnSpPr>
        <p:spPr>
          <a:xfrm>
            <a:off x="7776419" y="5147117"/>
            <a:ext cx="2652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0E09DE8-CE24-2984-D7B9-590301597271}"/>
              </a:ext>
            </a:extLst>
          </p:cNvPr>
          <p:cNvCxnSpPr>
            <a:cxnSpLocks/>
          </p:cNvCxnSpPr>
          <p:nvPr/>
        </p:nvCxnSpPr>
        <p:spPr>
          <a:xfrm flipV="1">
            <a:off x="5225141" y="3452939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077F9-0F6F-6740-12B0-1D5025880C66}"/>
                  </a:ext>
                </a:extLst>
              </p:cNvPr>
              <p:cNvSpPr txBox="1"/>
              <p:nvPr/>
            </p:nvSpPr>
            <p:spPr>
              <a:xfrm>
                <a:off x="4959862" y="3794442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EB077F9-0F6F-6740-12B0-1D5025880C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862" y="3794442"/>
                <a:ext cx="530557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>
            <a:extLst>
              <a:ext uri="{FF2B5EF4-FFF2-40B4-BE49-F238E27FC236}">
                <a16:creationId xmlns:a16="http://schemas.microsoft.com/office/drawing/2014/main" id="{91691DBC-DCE6-4540-301F-4D0D0544CBDC}"/>
              </a:ext>
            </a:extLst>
          </p:cNvPr>
          <p:cNvSpPr/>
          <p:nvPr/>
        </p:nvSpPr>
        <p:spPr>
          <a:xfrm>
            <a:off x="7300759" y="2433821"/>
            <a:ext cx="415327" cy="2480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7E4F7C16-1FF3-DC08-C477-291A6F97DC73}"/>
              </a:ext>
            </a:extLst>
          </p:cNvPr>
          <p:cNvSpPr/>
          <p:nvPr/>
        </p:nvSpPr>
        <p:spPr>
          <a:xfrm flipH="1">
            <a:off x="5597962" y="2425871"/>
            <a:ext cx="422334" cy="2480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03D5B7-A6F4-78A9-465E-5C6679955EE8}"/>
                  </a:ext>
                </a:extLst>
              </p:cNvPr>
              <p:cNvSpPr txBox="1"/>
              <p:nvPr/>
            </p:nvSpPr>
            <p:spPr>
              <a:xfrm>
                <a:off x="363004" y="1141605"/>
                <a:ext cx="7337958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Therefore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good illustrations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E03D5B7-A6F4-78A9-465E-5C6679955E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04" y="1141605"/>
                <a:ext cx="7337958" cy="413511"/>
              </a:xfrm>
              <a:prstGeom prst="rect">
                <a:avLst/>
              </a:prstGeom>
              <a:blipFill>
                <a:blip r:embed="rId13"/>
                <a:stretch>
                  <a:fillRect l="-864"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26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6" grpId="0"/>
      <p:bldP spid="37" grpId="0"/>
      <p:bldP spid="38" grpId="0"/>
      <p:bldP spid="2" grpId="0"/>
      <p:bldP spid="4" grpId="0"/>
      <p:bldP spid="23" grpId="0"/>
      <p:bldP spid="30" grpId="0"/>
      <p:bldP spid="3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A83CA-B7C9-3C9F-C3FD-A5A018829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35BD8AF-57A3-B1D9-4A45-E327377244D1}"/>
              </a:ext>
            </a:extLst>
          </p:cNvPr>
          <p:cNvSpPr txBox="1"/>
          <p:nvPr/>
        </p:nvSpPr>
        <p:spPr bwMode="auto">
          <a:xfrm>
            <a:off x="247293" y="5172573"/>
            <a:ext cx="83481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This is one oscillation mode that would oscillate independently.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7A97A6-39EE-0F8B-192A-6B9BE1900A0C}"/>
              </a:ext>
            </a:extLst>
          </p:cNvPr>
          <p:cNvSpPr txBox="1"/>
          <p:nvPr/>
        </p:nvSpPr>
        <p:spPr bwMode="auto">
          <a:xfrm flipH="1">
            <a:off x="142754" y="3161263"/>
            <a:ext cx="89250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itchFamily="18" charset="0"/>
              </a:rPr>
              <a:t>If the initial condition starts with this proportion, the oscillation mode will continue.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E03F1B-5309-7FA2-C10A-6E215B8E5CA9}"/>
                  </a:ext>
                </a:extLst>
              </p:cNvPr>
              <p:cNvSpPr txBox="1"/>
              <p:nvPr/>
            </p:nvSpPr>
            <p:spPr bwMode="auto">
              <a:xfrm>
                <a:off x="247293" y="3643120"/>
                <a:ext cx="3943708" cy="99084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E03F1B-5309-7FA2-C10A-6E215B8E5C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293" y="3643120"/>
                <a:ext cx="3943708" cy="990849"/>
              </a:xfrm>
              <a:prstGeom prst="rect">
                <a:avLst/>
              </a:prstGeom>
              <a:blipFill>
                <a:blip r:embed="rId2"/>
                <a:stretch>
                  <a:fillRect l="-321" b="-256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D21819-A03E-4CEA-7E0A-99486D8C6F03}"/>
                  </a:ext>
                </a:extLst>
              </p:cNvPr>
              <p:cNvSpPr txBox="1"/>
              <p:nvPr/>
            </p:nvSpPr>
            <p:spPr bwMode="auto">
              <a:xfrm>
                <a:off x="4403277" y="3642167"/>
                <a:ext cx="3271152" cy="99084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∝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D21819-A03E-4CEA-7E0A-99486D8C6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3277" y="3642167"/>
                <a:ext cx="3271152" cy="990849"/>
              </a:xfrm>
              <a:prstGeom prst="rect">
                <a:avLst/>
              </a:prstGeom>
              <a:blipFill>
                <a:blip r:embed="rId3"/>
                <a:stretch>
                  <a:fillRect l="-386" b="-379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80AB91-3B7A-A487-5005-BACC18234B06}"/>
                  </a:ext>
                </a:extLst>
              </p:cNvPr>
              <p:cNvSpPr txBox="1"/>
              <p:nvPr/>
            </p:nvSpPr>
            <p:spPr bwMode="auto">
              <a:xfrm>
                <a:off x="1075630" y="2760959"/>
                <a:ext cx="1287532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B80AB91-3B7A-A487-5005-BACC18234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630" y="2760959"/>
                <a:ext cx="1287532" cy="328680"/>
              </a:xfrm>
              <a:prstGeom prst="rect">
                <a:avLst/>
              </a:prstGeom>
              <a:blipFill>
                <a:blip r:embed="rId4"/>
                <a:stretch>
                  <a:fillRect l="-1942" b="-37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DA8734C6-4400-993C-2AC0-004DBAEC0870}"/>
              </a:ext>
            </a:extLst>
          </p:cNvPr>
          <p:cNvSpPr/>
          <p:nvPr/>
        </p:nvSpPr>
        <p:spPr>
          <a:xfrm>
            <a:off x="5944482" y="575200"/>
            <a:ext cx="3124200" cy="2611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C8BE2D-5573-D0BB-5952-65BC0B96F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4482" y="759290"/>
            <a:ext cx="2985659" cy="240832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B4D77F-1E5A-CF91-69F6-6A84C4159780}"/>
              </a:ext>
            </a:extLst>
          </p:cNvPr>
          <p:cNvCxnSpPr/>
          <p:nvPr/>
        </p:nvCxnSpPr>
        <p:spPr>
          <a:xfrm>
            <a:off x="6952595" y="1478600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47AFFC7-9445-B2ED-9CC5-2B1B9EF4F8CB}"/>
              </a:ext>
            </a:extLst>
          </p:cNvPr>
          <p:cNvCxnSpPr/>
          <p:nvPr/>
        </p:nvCxnSpPr>
        <p:spPr>
          <a:xfrm>
            <a:off x="8176731" y="1478600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21D036-507F-4D2A-D554-05F280BD3E2A}"/>
                  </a:ext>
                </a:extLst>
              </p:cNvPr>
              <p:cNvSpPr txBox="1"/>
              <p:nvPr/>
            </p:nvSpPr>
            <p:spPr>
              <a:xfrm>
                <a:off x="6486405" y="1963451"/>
                <a:ext cx="457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21D036-507F-4D2A-D554-05F280BD3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405" y="1963451"/>
                <a:ext cx="457200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207A48-3479-309A-D10A-C34FD66AC875}"/>
                  </a:ext>
                </a:extLst>
              </p:cNvPr>
              <p:cNvSpPr txBox="1"/>
              <p:nvPr/>
            </p:nvSpPr>
            <p:spPr>
              <a:xfrm>
                <a:off x="7732002" y="1201889"/>
                <a:ext cx="457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5207A48-3479-309A-D10A-C34FD66AC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002" y="1201889"/>
                <a:ext cx="45720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7DC026-D443-041A-5E3E-FE3D30F25155}"/>
                  </a:ext>
                </a:extLst>
              </p:cNvPr>
              <p:cNvSpPr txBox="1"/>
              <p:nvPr/>
            </p:nvSpPr>
            <p:spPr>
              <a:xfrm>
                <a:off x="7384234" y="1806806"/>
                <a:ext cx="3137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87DC026-D443-041A-5E3E-FE3D30F25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4234" y="1806806"/>
                <a:ext cx="313790" cy="400110"/>
              </a:xfrm>
              <a:prstGeom prst="rect">
                <a:avLst/>
              </a:prstGeom>
              <a:blipFill>
                <a:blip r:embed="rId8"/>
                <a:stretch>
                  <a:fillRect r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459292-132F-D09F-6263-B1CD5E55FFF9}"/>
                  </a:ext>
                </a:extLst>
              </p:cNvPr>
              <p:cNvSpPr txBox="1"/>
              <p:nvPr/>
            </p:nvSpPr>
            <p:spPr>
              <a:xfrm>
                <a:off x="130349" y="2724090"/>
                <a:ext cx="115942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459292-132F-D09F-6263-B1CD5E55F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49" y="2724090"/>
                <a:ext cx="1159420" cy="400110"/>
              </a:xfrm>
              <a:prstGeom prst="rect">
                <a:avLst/>
              </a:prstGeom>
              <a:blipFill>
                <a:blip r:embed="rId9"/>
                <a:stretch>
                  <a:fillRect l="-5435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262C2BE-3BEF-B7D6-3903-032D00F1453E}"/>
                  </a:ext>
                </a:extLst>
              </p:cNvPr>
              <p:cNvSpPr txBox="1"/>
              <p:nvPr/>
            </p:nvSpPr>
            <p:spPr bwMode="auto">
              <a:xfrm>
                <a:off x="2600621" y="2760959"/>
                <a:ext cx="1353256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262C2BE-3BEF-B7D6-3903-032D00F14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0621" y="2760959"/>
                <a:ext cx="1353256" cy="328680"/>
              </a:xfrm>
              <a:prstGeom prst="rect">
                <a:avLst/>
              </a:prstGeom>
              <a:blipFill>
                <a:blip r:embed="rId10"/>
                <a:stretch>
                  <a:fillRect l="-3704" b="-1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B1AEA9-3FE5-2B04-47AC-04591F19BA1A}"/>
                  </a:ext>
                </a:extLst>
              </p:cNvPr>
              <p:cNvSpPr txBox="1"/>
              <p:nvPr/>
            </p:nvSpPr>
            <p:spPr>
              <a:xfrm>
                <a:off x="252175" y="5585105"/>
                <a:ext cx="5692307" cy="108318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B1AEA9-3FE5-2B04-47AC-04591F19B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75" y="5585105"/>
                <a:ext cx="5692307" cy="10831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733A74-C400-870E-01AA-4235556D5E99}"/>
                  </a:ext>
                </a:extLst>
              </p:cNvPr>
              <p:cNvSpPr txBox="1"/>
              <p:nvPr/>
            </p:nvSpPr>
            <p:spPr>
              <a:xfrm>
                <a:off x="247293" y="4724400"/>
                <a:ext cx="8287107" cy="418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determined by initial conditions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,2,3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,2,3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733A74-C400-870E-01AA-4235556D5E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93" y="4724400"/>
                <a:ext cx="8287107" cy="418384"/>
              </a:xfrm>
              <a:prstGeom prst="rect">
                <a:avLst/>
              </a:prstGeom>
              <a:blipFill>
                <a:blip r:embed="rId14"/>
                <a:stretch>
                  <a:fillRect l="-766" t="-8824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9E4914A-2949-E5E2-B1D0-BFC44223D00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34001" r="32334" b="19388"/>
          <a:stretch>
            <a:fillRect/>
          </a:stretch>
        </p:blipFill>
        <p:spPr>
          <a:xfrm>
            <a:off x="6579732" y="192581"/>
            <a:ext cx="2009203" cy="8118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414A75-8118-4FF0-E4F8-7EC5BF4258F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7317" r="63121" b="19388"/>
          <a:stretch>
            <a:fillRect/>
          </a:stretch>
        </p:blipFill>
        <p:spPr>
          <a:xfrm>
            <a:off x="5747575" y="189713"/>
            <a:ext cx="882707" cy="8118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B867CA-3297-F243-05B5-1BD119146B7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68480" r="4435" b="19388"/>
          <a:stretch>
            <a:fillRect/>
          </a:stretch>
        </p:blipFill>
        <p:spPr>
          <a:xfrm>
            <a:off x="8588935" y="193853"/>
            <a:ext cx="657074" cy="811825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0C0AD388-DE4F-86DF-EAFE-8EF772984D18}"/>
              </a:ext>
            </a:extLst>
          </p:cNvPr>
          <p:cNvSpPr/>
          <p:nvPr/>
        </p:nvSpPr>
        <p:spPr>
          <a:xfrm>
            <a:off x="8424754" y="189713"/>
            <a:ext cx="415327" cy="2480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68D560E-6D5D-C4AC-EB02-8DD928BA7328}"/>
              </a:ext>
            </a:extLst>
          </p:cNvPr>
          <p:cNvSpPr/>
          <p:nvPr/>
        </p:nvSpPr>
        <p:spPr>
          <a:xfrm flipH="1">
            <a:off x="6328586" y="224526"/>
            <a:ext cx="422334" cy="2480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 animBg="1"/>
      <p:bldP spid="18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nd Mode">
            <a:hlinkClick r:id="" action="ppaction://media"/>
            <a:extLst>
              <a:ext uri="{FF2B5EF4-FFF2-40B4-BE49-F238E27FC236}">
                <a16:creationId xmlns:a16="http://schemas.microsoft.com/office/drawing/2014/main" id="{B298521E-45DB-98CF-5F42-EE0519339C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1524000"/>
            <a:ext cx="7691437" cy="43491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E706E9-57AE-97C4-5318-8CA52317E85D}"/>
                  </a:ext>
                </a:extLst>
              </p:cNvPr>
              <p:cNvSpPr txBox="1"/>
              <p:nvPr/>
            </p:nvSpPr>
            <p:spPr bwMode="auto">
              <a:xfrm>
                <a:off x="2162622" y="739297"/>
                <a:ext cx="2409378" cy="34406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CE706E9-57AE-97C4-5318-8CA52317E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62622" y="739297"/>
                <a:ext cx="2409378" cy="344069"/>
              </a:xfrm>
              <a:prstGeom prst="rect">
                <a:avLst/>
              </a:prstGeom>
              <a:blipFill>
                <a:blip r:embed="rId5"/>
                <a:stretch>
                  <a:fillRect l="-2105" r="-526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A21B07-7A20-D68C-6B0B-630FCD478D00}"/>
                  </a:ext>
                </a:extLst>
              </p:cNvPr>
              <p:cNvSpPr txBox="1"/>
              <p:nvPr/>
            </p:nvSpPr>
            <p:spPr bwMode="auto">
              <a:xfrm>
                <a:off x="4876800" y="505418"/>
                <a:ext cx="2257221" cy="8118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A21B07-7A20-D68C-6B0B-630FCD478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505418"/>
                <a:ext cx="2257221" cy="811825"/>
              </a:xfrm>
              <a:prstGeom prst="rect">
                <a:avLst/>
              </a:prstGeom>
              <a:blipFill>
                <a:blip r:embed="rId6"/>
                <a:stretch>
                  <a:fillRect l="-1124" b="-107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8F220A-5E5C-E68E-FC47-90E9DD80474B}"/>
              </a:ext>
            </a:extLst>
          </p:cNvPr>
          <p:cNvSpPr txBox="1"/>
          <p:nvPr/>
        </p:nvSpPr>
        <p:spPr>
          <a:xfrm>
            <a:off x="251086" y="6230440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Looked individually every particle is doing a simple harmonic motion.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885A3E-259D-37FB-417A-D7544009F7F3}"/>
                  </a:ext>
                </a:extLst>
              </p:cNvPr>
              <p:cNvSpPr txBox="1"/>
              <p:nvPr/>
            </p:nvSpPr>
            <p:spPr>
              <a:xfrm>
                <a:off x="251086" y="5873133"/>
                <a:ext cx="8839200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oscillate by the same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, with amplitudes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885A3E-259D-37FB-417A-D7544009F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86" y="5873133"/>
                <a:ext cx="8839200" cy="413511"/>
              </a:xfrm>
              <a:prstGeom prst="rect">
                <a:avLst/>
              </a:prstGeom>
              <a:blipFill>
                <a:blip r:embed="rId7"/>
                <a:stretch>
                  <a:fillRect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32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8DF09-8C35-BC80-19BB-56A1E6E4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863F77B-E839-FB8C-5343-2CA8499C950F}"/>
              </a:ext>
            </a:extLst>
          </p:cNvPr>
          <p:cNvSpPr/>
          <p:nvPr/>
        </p:nvSpPr>
        <p:spPr>
          <a:xfrm>
            <a:off x="4306322" y="1152515"/>
            <a:ext cx="4569107" cy="3026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4A31FD-C2AB-EB3F-9E5F-986600A24383}"/>
              </a:ext>
            </a:extLst>
          </p:cNvPr>
          <p:cNvSpPr/>
          <p:nvPr/>
        </p:nvSpPr>
        <p:spPr>
          <a:xfrm>
            <a:off x="4917357" y="1493889"/>
            <a:ext cx="18473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3E2737-5CF3-9356-1C11-E549E553A2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365" t="51206" r="28465" b="28703"/>
          <a:stretch>
            <a:fillRect/>
          </a:stretch>
        </p:blipFill>
        <p:spPr>
          <a:xfrm>
            <a:off x="4367225" y="1282111"/>
            <a:ext cx="1536930" cy="7297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04D8B3-1097-EEB0-EBC3-4D1F1D3A6F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445"/>
          <a:stretch>
            <a:fillRect/>
          </a:stretch>
        </p:blipFill>
        <p:spPr>
          <a:xfrm>
            <a:off x="5563062" y="1794186"/>
            <a:ext cx="3312368" cy="213320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1F10E1-9E22-013F-9606-21CE35181F08}"/>
              </a:ext>
            </a:extLst>
          </p:cNvPr>
          <p:cNvCxnSpPr>
            <a:cxnSpLocks/>
          </p:cNvCxnSpPr>
          <p:nvPr/>
        </p:nvCxnSpPr>
        <p:spPr>
          <a:xfrm>
            <a:off x="6617716" y="2514266"/>
            <a:ext cx="0" cy="7359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A4275A-8CFF-EC54-9F4C-57C24CCD0068}"/>
              </a:ext>
            </a:extLst>
          </p:cNvPr>
          <p:cNvCxnSpPr>
            <a:cxnSpLocks/>
          </p:cNvCxnSpPr>
          <p:nvPr/>
        </p:nvCxnSpPr>
        <p:spPr>
          <a:xfrm>
            <a:off x="7336704" y="2370250"/>
            <a:ext cx="0" cy="1008112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1ACD86-6E60-7800-EA74-0DAC7F2318B5}"/>
              </a:ext>
            </a:extLst>
          </p:cNvPr>
          <p:cNvCxnSpPr>
            <a:cxnSpLocks/>
          </p:cNvCxnSpPr>
          <p:nvPr/>
        </p:nvCxnSpPr>
        <p:spPr>
          <a:xfrm>
            <a:off x="8011334" y="2514266"/>
            <a:ext cx="0" cy="7359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9C5EE9-5400-8658-F4B2-8EEE3D4D1B56}"/>
                  </a:ext>
                </a:extLst>
              </p:cNvPr>
              <p:cNvSpPr txBox="1"/>
              <p:nvPr/>
            </p:nvSpPr>
            <p:spPr bwMode="auto">
              <a:xfrm>
                <a:off x="542586" y="2260255"/>
                <a:ext cx="1524142" cy="84241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9C5EE9-5400-8658-F4B2-8EEE3D4D1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586" y="2260255"/>
                <a:ext cx="1524142" cy="842410"/>
              </a:xfrm>
              <a:prstGeom prst="rect">
                <a:avLst/>
              </a:prstGeom>
              <a:blipFill>
                <a:blip r:embed="rId4"/>
                <a:stretch>
                  <a:fillRect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762498-E2F7-8586-A216-A6EB992160C2}"/>
                  </a:ext>
                </a:extLst>
              </p:cNvPr>
              <p:cNvSpPr txBox="1"/>
              <p:nvPr/>
            </p:nvSpPr>
            <p:spPr bwMode="auto">
              <a:xfrm>
                <a:off x="573377" y="420576"/>
                <a:ext cx="3732945" cy="6263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000" i="0"/>
                        <m:t>: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762498-E2F7-8586-A216-A6EB99216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3377" y="420576"/>
                <a:ext cx="3732945" cy="626325"/>
              </a:xfrm>
              <a:prstGeom prst="rect">
                <a:avLst/>
              </a:prstGeom>
              <a:blipFill>
                <a:blip r:embed="rId5"/>
                <a:stretch>
                  <a:fillRect l="-1361" r="-68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E60D3C-0373-E5DC-8F37-1D5013746839}"/>
                  </a:ext>
                </a:extLst>
              </p:cNvPr>
              <p:cNvSpPr txBox="1"/>
              <p:nvPr/>
            </p:nvSpPr>
            <p:spPr>
              <a:xfrm>
                <a:off x="502294" y="5251261"/>
                <a:ext cx="8056378" cy="108318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rad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rad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E60D3C-0373-E5DC-8F37-1D5013746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94" y="5251261"/>
                <a:ext cx="8056378" cy="10831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1BD2E43-84E9-981D-5C22-B5492B005650}"/>
              </a:ext>
            </a:extLst>
          </p:cNvPr>
          <p:cNvSpPr txBox="1"/>
          <p:nvPr/>
        </p:nvSpPr>
        <p:spPr bwMode="auto">
          <a:xfrm>
            <a:off x="424543" y="6347259"/>
            <a:ext cx="72540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This is another oscillation mode.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AF23A7-3D5B-045E-C00F-6016B9CD21B6}"/>
                  </a:ext>
                </a:extLst>
              </p:cNvPr>
              <p:cNvSpPr txBox="1"/>
              <p:nvPr/>
            </p:nvSpPr>
            <p:spPr>
              <a:xfrm>
                <a:off x="6620072" y="2120209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AF23A7-3D5B-045E-C00F-6016B9CD2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072" y="2120209"/>
                <a:ext cx="457200" cy="369332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725DE4-419B-0704-5E84-B388DE77EC0D}"/>
                  </a:ext>
                </a:extLst>
              </p:cNvPr>
              <p:cNvSpPr txBox="1"/>
              <p:nvPr/>
            </p:nvSpPr>
            <p:spPr>
              <a:xfrm>
                <a:off x="7998597" y="2052253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725DE4-419B-0704-5E84-B388DE77E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597" y="2052253"/>
                <a:ext cx="457200" cy="369332"/>
              </a:xfrm>
              <a:prstGeom prst="rect">
                <a:avLst/>
              </a:prstGeom>
              <a:blipFill>
                <a:blip r:embed="rId8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F7E4BD-8085-0291-FA7F-F533EDCEF661}"/>
                  </a:ext>
                </a:extLst>
              </p:cNvPr>
              <p:cNvSpPr txBox="1"/>
              <p:nvPr/>
            </p:nvSpPr>
            <p:spPr>
              <a:xfrm>
                <a:off x="7374491" y="1963564"/>
                <a:ext cx="30719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FF7E4BD-8085-0291-FA7F-F533EDCEF6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491" y="1963564"/>
                <a:ext cx="307195" cy="369332"/>
              </a:xfrm>
              <a:prstGeom prst="rect">
                <a:avLst/>
              </a:prstGeom>
              <a:blipFill>
                <a:blip r:embed="rId9"/>
                <a:stretch>
                  <a:fillRect r="-20000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6CD9B0-8C14-E266-44C2-2FE6172C0DA4}"/>
                  </a:ext>
                </a:extLst>
              </p:cNvPr>
              <p:cNvSpPr txBox="1"/>
              <p:nvPr/>
            </p:nvSpPr>
            <p:spPr bwMode="auto">
              <a:xfrm>
                <a:off x="536626" y="3130429"/>
                <a:ext cx="5277214" cy="81182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rad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GB" sz="20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</m:sub>
                      </m:sSub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rad>
                              <m:sSub>
                                <m:sSub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GB" sz="20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𝑡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𝜙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6CD9B0-8C14-E266-44C2-2FE6172C0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626" y="3130429"/>
                <a:ext cx="5277214" cy="811825"/>
              </a:xfrm>
              <a:prstGeom prst="rect">
                <a:avLst/>
              </a:prstGeom>
              <a:blipFill>
                <a:blip r:embed="rId10"/>
                <a:stretch>
                  <a:fillRect l="-240" b="-1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E3C6B91-837D-6048-62C9-8FEBDF73CDFC}"/>
                  </a:ext>
                </a:extLst>
              </p:cNvPr>
              <p:cNvSpPr txBox="1"/>
              <p:nvPr/>
            </p:nvSpPr>
            <p:spPr>
              <a:xfrm>
                <a:off x="539954" y="4376028"/>
                <a:ext cx="4569106" cy="43640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=1: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E3C6B91-837D-6048-62C9-8FEBDF73CD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54" y="4376028"/>
                <a:ext cx="4569106" cy="436402"/>
              </a:xfrm>
              <a:prstGeom prst="rect">
                <a:avLst/>
              </a:prstGeom>
              <a:blipFill>
                <a:blip r:embed="rId11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54394CC-A75D-FEF2-8C7D-6A37254B6490}"/>
                  </a:ext>
                </a:extLst>
              </p:cNvPr>
              <p:cNvSpPr txBox="1"/>
              <p:nvPr/>
            </p:nvSpPr>
            <p:spPr bwMode="auto">
              <a:xfrm>
                <a:off x="536626" y="3983467"/>
                <a:ext cx="1287532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54394CC-A75D-FEF2-8C7D-6A37254B6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626" y="3983467"/>
                <a:ext cx="1287532" cy="328680"/>
              </a:xfrm>
              <a:prstGeom prst="rect">
                <a:avLst/>
              </a:prstGeom>
              <a:blipFill>
                <a:blip r:embed="rId12"/>
                <a:stretch>
                  <a:fillRect l="-2941" b="-37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2F7A54-A461-8FAB-C9D5-0DE93CA9C497}"/>
                  </a:ext>
                </a:extLst>
              </p:cNvPr>
              <p:cNvSpPr txBox="1"/>
              <p:nvPr/>
            </p:nvSpPr>
            <p:spPr>
              <a:xfrm>
                <a:off x="539977" y="1097139"/>
                <a:ext cx="3159810" cy="108401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A2F7A54-A461-8FAB-C9D5-0DE93CA9C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77" y="1097139"/>
                <a:ext cx="3159810" cy="1084015"/>
              </a:xfrm>
              <a:prstGeom prst="rect">
                <a:avLst/>
              </a:prstGeom>
              <a:blipFill>
                <a:blip r:embed="rId13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BC547E-6EC6-3182-BAE5-915AFEE0B752}"/>
                  </a:ext>
                </a:extLst>
              </p:cNvPr>
              <p:cNvSpPr txBox="1"/>
              <p:nvPr/>
            </p:nvSpPr>
            <p:spPr>
              <a:xfrm>
                <a:off x="457200" y="4794938"/>
                <a:ext cx="8455001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oscillate as SHM by same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, with amplitudes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DBC547E-6EC6-3182-BAE5-915AFEE0B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794938"/>
                <a:ext cx="8455001" cy="413511"/>
              </a:xfrm>
              <a:prstGeom prst="rect">
                <a:avLst/>
              </a:prstGeom>
              <a:blipFill>
                <a:blip r:embed="rId14"/>
                <a:stretch>
                  <a:fillRect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1A1A9F0D-5EB5-2268-0809-89DB5BA93E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51230" y="1172100"/>
            <a:ext cx="3124200" cy="7776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58EA4C-19C5-B3A5-8510-CFE976A0DC5B}"/>
                  </a:ext>
                </a:extLst>
              </p:cNvPr>
              <p:cNvSpPr txBox="1"/>
              <p:nvPr/>
            </p:nvSpPr>
            <p:spPr>
              <a:xfrm>
                <a:off x="8028116" y="3862383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858EA4C-19C5-B3A5-8510-CFE976A0D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116" y="3862383"/>
                <a:ext cx="530557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A7386AF-83BE-7591-1E5E-5091B8E89F54}"/>
              </a:ext>
            </a:extLst>
          </p:cNvPr>
          <p:cNvCxnSpPr>
            <a:cxnSpLocks/>
          </p:cNvCxnSpPr>
          <p:nvPr/>
        </p:nvCxnSpPr>
        <p:spPr>
          <a:xfrm>
            <a:off x="8293394" y="3938583"/>
            <a:ext cx="2652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B33A47B-4B17-2CFA-150C-F30FC6A770D2}"/>
              </a:ext>
            </a:extLst>
          </p:cNvPr>
          <p:cNvCxnSpPr>
            <a:cxnSpLocks/>
          </p:cNvCxnSpPr>
          <p:nvPr/>
        </p:nvCxnSpPr>
        <p:spPr>
          <a:xfrm flipV="1">
            <a:off x="5742116" y="224440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724E75F-3A9E-804E-9B53-02AAC3D311A4}"/>
                  </a:ext>
                </a:extLst>
              </p:cNvPr>
              <p:cNvSpPr txBox="1"/>
              <p:nvPr/>
            </p:nvSpPr>
            <p:spPr>
              <a:xfrm>
                <a:off x="5476837" y="2585908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724E75F-3A9E-804E-9B53-02AAC3D31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837" y="2585908"/>
                <a:ext cx="530557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48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14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st Mode">
            <a:hlinkClick r:id="" action="ppaction://media"/>
            <a:extLst>
              <a:ext uri="{FF2B5EF4-FFF2-40B4-BE49-F238E27FC236}">
                <a16:creationId xmlns:a16="http://schemas.microsoft.com/office/drawing/2014/main" id="{B863BC1F-439A-2207-FC46-6DD20C154D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219200"/>
            <a:ext cx="8081963" cy="45699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A21A56-18EE-F3DA-818B-18D56EA7D8BE}"/>
                  </a:ext>
                </a:extLst>
              </p:cNvPr>
              <p:cNvSpPr txBox="1"/>
              <p:nvPr/>
            </p:nvSpPr>
            <p:spPr bwMode="auto">
              <a:xfrm>
                <a:off x="1443472" y="505162"/>
                <a:ext cx="3732945" cy="6263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=2−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000" i="0"/>
                        <m:t>: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A21A56-18EE-F3DA-818B-18D56EA7D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3472" y="505162"/>
                <a:ext cx="3732945" cy="626325"/>
              </a:xfrm>
              <a:prstGeom prst="rect">
                <a:avLst/>
              </a:prstGeom>
              <a:blipFill>
                <a:blip r:embed="rId5"/>
                <a:stretch>
                  <a:fillRect l="-1017" r="-3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7451AA-8910-BC81-F7A2-80C472A71814}"/>
                  </a:ext>
                </a:extLst>
              </p:cNvPr>
              <p:cNvSpPr txBox="1"/>
              <p:nvPr/>
            </p:nvSpPr>
            <p:spPr bwMode="auto">
              <a:xfrm>
                <a:off x="5562600" y="289077"/>
                <a:ext cx="1725280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7451AA-8910-BC81-F7A2-80C472A71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289077"/>
                <a:ext cx="1725280" cy="842410"/>
              </a:xfrm>
              <a:prstGeom prst="rect">
                <a:avLst/>
              </a:prstGeom>
              <a:blipFill>
                <a:blip r:embed="rId6"/>
                <a:stretch>
                  <a:fillRect l="-2190" t="-1471"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10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DD044DA-A0AF-6E7C-3125-E8837B120F22}"/>
              </a:ext>
            </a:extLst>
          </p:cNvPr>
          <p:cNvSpPr/>
          <p:nvPr/>
        </p:nvSpPr>
        <p:spPr>
          <a:xfrm>
            <a:off x="533400" y="1235114"/>
            <a:ext cx="7771023" cy="2725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18F3DB-C429-3766-E9C6-447012774488}"/>
              </a:ext>
            </a:extLst>
          </p:cNvPr>
          <p:cNvSpPr/>
          <p:nvPr/>
        </p:nvSpPr>
        <p:spPr>
          <a:xfrm>
            <a:off x="4306741" y="3526385"/>
            <a:ext cx="184731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endParaRPr 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62BEA5-7ED4-C5BB-C6E0-4AC876E4C7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004"/>
          <a:stretch>
            <a:fillRect/>
          </a:stretch>
        </p:blipFill>
        <p:spPr>
          <a:xfrm>
            <a:off x="533400" y="1665931"/>
            <a:ext cx="5473700" cy="15616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A30EE3-3396-A639-4F20-D71307FDA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446" y="1295400"/>
            <a:ext cx="3351977" cy="258267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2F52692-51CB-C619-9853-49ACE7F8AEDF}"/>
              </a:ext>
            </a:extLst>
          </p:cNvPr>
          <p:cNvCxnSpPr/>
          <p:nvPr/>
        </p:nvCxnSpPr>
        <p:spPr>
          <a:xfrm>
            <a:off x="5973610" y="2147829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A6BF26-EC7B-731D-95FC-2E93E10552D7}"/>
              </a:ext>
            </a:extLst>
          </p:cNvPr>
          <p:cNvCxnSpPr>
            <a:cxnSpLocks/>
          </p:cNvCxnSpPr>
          <p:nvPr/>
        </p:nvCxnSpPr>
        <p:spPr>
          <a:xfrm>
            <a:off x="6621682" y="1843897"/>
            <a:ext cx="0" cy="1168028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9295F71-529C-9440-3071-44EEEC75E039}"/>
              </a:ext>
            </a:extLst>
          </p:cNvPr>
          <p:cNvCxnSpPr/>
          <p:nvPr/>
        </p:nvCxnSpPr>
        <p:spPr>
          <a:xfrm>
            <a:off x="7341762" y="2147829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9AE9EA-BD53-EE0A-E352-C6859024F39A}"/>
                  </a:ext>
                </a:extLst>
              </p:cNvPr>
              <p:cNvSpPr txBox="1"/>
              <p:nvPr/>
            </p:nvSpPr>
            <p:spPr bwMode="auto">
              <a:xfrm>
                <a:off x="541660" y="2236874"/>
                <a:ext cx="1923604" cy="84241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19AE9EA-BD53-EE0A-E352-C6859024F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660" y="2236874"/>
                <a:ext cx="1923604" cy="842410"/>
              </a:xfrm>
              <a:prstGeom prst="rect">
                <a:avLst/>
              </a:prstGeom>
              <a:blipFill>
                <a:blip r:embed="rId4"/>
                <a:stretch>
                  <a:fillRect l="-1316"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5EAD69-7058-B353-D425-19FB42F5B71E}"/>
                  </a:ext>
                </a:extLst>
              </p:cNvPr>
              <p:cNvSpPr txBox="1"/>
              <p:nvPr/>
            </p:nvSpPr>
            <p:spPr>
              <a:xfrm>
                <a:off x="5825651" y="16546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5EAD69-7058-B353-D425-19FB42F5B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651" y="1654600"/>
                <a:ext cx="4572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B5A48A-8F3C-2204-C75B-7C6212966672}"/>
                  </a:ext>
                </a:extLst>
              </p:cNvPr>
              <p:cNvSpPr txBox="1"/>
              <p:nvPr/>
            </p:nvSpPr>
            <p:spPr>
              <a:xfrm>
                <a:off x="7204176" y="158664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B5A48A-8F3C-2204-C75B-7C6212966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176" y="1586644"/>
                <a:ext cx="4572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19C8F-0644-0E97-E783-9832EA57FED3}"/>
                  </a:ext>
                </a:extLst>
              </p:cNvPr>
              <p:cNvSpPr txBox="1"/>
              <p:nvPr/>
            </p:nvSpPr>
            <p:spPr>
              <a:xfrm>
                <a:off x="6688834" y="2846561"/>
                <a:ext cx="4481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19C8F-0644-0E97-E783-9832EA57F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834" y="2846561"/>
                <a:ext cx="44819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4BD940-CCDB-5271-A841-4709367EC4A2}"/>
                  </a:ext>
                </a:extLst>
              </p:cNvPr>
              <p:cNvSpPr txBox="1"/>
              <p:nvPr/>
            </p:nvSpPr>
            <p:spPr bwMode="auto">
              <a:xfrm>
                <a:off x="534889" y="3098489"/>
                <a:ext cx="2157898" cy="4065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rad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4BD940-CCDB-5271-A841-4709367EC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889" y="3098489"/>
                <a:ext cx="2157898" cy="406586"/>
              </a:xfrm>
              <a:prstGeom prst="rect">
                <a:avLst/>
              </a:prstGeom>
              <a:blipFill>
                <a:blip r:embed="rId9"/>
                <a:stretch>
                  <a:fillRect l="-117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83A17B-44E5-6581-6D89-506FBCAF5D74}"/>
                  </a:ext>
                </a:extLst>
              </p:cNvPr>
              <p:cNvSpPr txBox="1"/>
              <p:nvPr/>
            </p:nvSpPr>
            <p:spPr>
              <a:xfrm>
                <a:off x="529071" y="4410326"/>
                <a:ext cx="4764073" cy="43640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=1:−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:1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B83A17B-44E5-6581-6D89-506FBCAF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71" y="4410326"/>
                <a:ext cx="4764073" cy="43640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EC0D46-4187-A722-C5F5-B01E93FF14BE}"/>
                  </a:ext>
                </a:extLst>
              </p:cNvPr>
              <p:cNvSpPr txBox="1"/>
              <p:nvPr/>
            </p:nvSpPr>
            <p:spPr bwMode="auto">
              <a:xfrm>
                <a:off x="541660" y="4002201"/>
                <a:ext cx="1287532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1EC0D46-4187-A722-C5F5-B01E93FF1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660" y="4002201"/>
                <a:ext cx="1287532" cy="328680"/>
              </a:xfrm>
              <a:prstGeom prst="rect">
                <a:avLst/>
              </a:prstGeom>
              <a:blipFill>
                <a:blip r:embed="rId11"/>
                <a:stretch>
                  <a:fillRect l="-1961"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751C1-3871-FBD1-0BF6-4387ED457DEE}"/>
                  </a:ext>
                </a:extLst>
              </p:cNvPr>
              <p:cNvSpPr txBox="1"/>
              <p:nvPr/>
            </p:nvSpPr>
            <p:spPr>
              <a:xfrm>
                <a:off x="529071" y="1235114"/>
                <a:ext cx="3962400" cy="7186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=2+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000" i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751C1-3871-FBD1-0BF6-4387ED457D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71" y="1235114"/>
                <a:ext cx="3962400" cy="71865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4BEB82-2988-F749-75E7-BC2150C85EE2}"/>
                  </a:ext>
                </a:extLst>
              </p:cNvPr>
              <p:cNvSpPr txBox="1"/>
              <p:nvPr/>
            </p:nvSpPr>
            <p:spPr>
              <a:xfrm>
                <a:off x="7313866" y="3385984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4BEB82-2988-F749-75E7-BC2150C85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866" y="3385984"/>
                <a:ext cx="530557" cy="338554"/>
              </a:xfrm>
              <a:prstGeom prst="rect">
                <a:avLst/>
              </a:prstGeom>
              <a:blipFill>
                <a:blip r:embed="rId13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14DF8E1-F560-E1D3-4AE7-BA59F7C5F5DD}"/>
              </a:ext>
            </a:extLst>
          </p:cNvPr>
          <p:cNvCxnSpPr>
            <a:cxnSpLocks/>
          </p:cNvCxnSpPr>
          <p:nvPr/>
        </p:nvCxnSpPr>
        <p:spPr>
          <a:xfrm>
            <a:off x="7579144" y="3462184"/>
            <a:ext cx="2652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DB507E-3E18-D570-006D-1DA58E7C468F}"/>
              </a:ext>
            </a:extLst>
          </p:cNvPr>
          <p:cNvCxnSpPr>
            <a:cxnSpLocks/>
          </p:cNvCxnSpPr>
          <p:nvPr/>
        </p:nvCxnSpPr>
        <p:spPr>
          <a:xfrm flipV="1">
            <a:off x="5027866" y="1768006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998CAE5-1885-2B94-59A8-7E9233C720ED}"/>
                  </a:ext>
                </a:extLst>
              </p:cNvPr>
              <p:cNvSpPr txBox="1"/>
              <p:nvPr/>
            </p:nvSpPr>
            <p:spPr>
              <a:xfrm>
                <a:off x="4762587" y="2109509"/>
                <a:ext cx="5305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998CAE5-1885-2B94-59A8-7E9233C72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87" y="2109509"/>
                <a:ext cx="530557" cy="338554"/>
              </a:xfrm>
              <a:prstGeom prst="rect">
                <a:avLst/>
              </a:prstGeom>
              <a:blipFill>
                <a:blip r:embed="rId14"/>
                <a:stretch>
                  <a:fillRect t="-7407" r="-4651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FD85C2E-43D7-2ACF-18E2-04CABB5F318E}"/>
                  </a:ext>
                </a:extLst>
              </p:cNvPr>
              <p:cNvSpPr txBox="1"/>
              <p:nvPr/>
            </p:nvSpPr>
            <p:spPr>
              <a:xfrm>
                <a:off x="507160" y="4954275"/>
                <a:ext cx="8179072" cy="108318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rad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2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+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e>
                              </m:rad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FD85C2E-43D7-2ACF-18E2-04CABB5F3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60" y="4954275"/>
                <a:ext cx="8179072" cy="10831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039C6296-3427-D573-09B8-56890F434B55}"/>
              </a:ext>
            </a:extLst>
          </p:cNvPr>
          <p:cNvSpPr txBox="1"/>
          <p:nvPr/>
        </p:nvSpPr>
        <p:spPr bwMode="auto">
          <a:xfrm>
            <a:off x="457768" y="6079787"/>
            <a:ext cx="725401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This is the third oscillation mode.</a:t>
            </a:r>
          </a:p>
        </p:txBody>
      </p:sp>
    </p:spTree>
    <p:extLst>
      <p:ext uri="{BB962C8B-B14F-4D97-AF65-F5344CB8AC3E}">
        <p14:creationId xmlns:p14="http://schemas.microsoft.com/office/powerpoint/2010/main" val="22044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rd Mode">
            <a:hlinkClick r:id="" action="ppaction://media"/>
            <a:extLst>
              <a:ext uri="{FF2B5EF4-FFF2-40B4-BE49-F238E27FC236}">
                <a16:creationId xmlns:a16="http://schemas.microsoft.com/office/drawing/2014/main" id="{03F6C3AA-EF33-F45C-2773-4C0F8EEFC4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981" y="1676400"/>
            <a:ext cx="7920037" cy="44783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B3737A-D0C1-DBB9-4993-B3A2DDBA1E2C}"/>
                  </a:ext>
                </a:extLst>
              </p:cNvPr>
              <p:cNvSpPr txBox="1"/>
              <p:nvPr/>
            </p:nvSpPr>
            <p:spPr>
              <a:xfrm>
                <a:off x="1600200" y="838200"/>
                <a:ext cx="4557923" cy="7186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=2+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000" i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B3737A-D0C1-DBB9-4993-B3A2DDBA1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838200"/>
                <a:ext cx="4557923" cy="7186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263907-A7AC-9138-14E9-11AF275FC0DC}"/>
                  </a:ext>
                </a:extLst>
              </p:cNvPr>
              <p:cNvSpPr txBox="1"/>
              <p:nvPr/>
            </p:nvSpPr>
            <p:spPr bwMode="auto">
              <a:xfrm>
                <a:off x="6400800" y="739241"/>
                <a:ext cx="1923604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F263907-A7AC-9138-14E9-11AF275FC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739241"/>
                <a:ext cx="1923604" cy="842410"/>
              </a:xfrm>
              <a:prstGeom prst="rect">
                <a:avLst/>
              </a:prstGeom>
              <a:blipFill>
                <a:blip r:embed="rId6"/>
                <a:stretch>
                  <a:fillRect l="-1316"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201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C5444B-A242-21B0-A986-3BF2E8A66C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262"/>
          <a:stretch>
            <a:fillRect/>
          </a:stretch>
        </p:blipFill>
        <p:spPr>
          <a:xfrm>
            <a:off x="3177363" y="2754996"/>
            <a:ext cx="3124200" cy="666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A02FD4-64C0-B42B-2DCA-FE28F7EBFA2C}"/>
              </a:ext>
            </a:extLst>
          </p:cNvPr>
          <p:cNvSpPr txBox="1"/>
          <p:nvPr/>
        </p:nvSpPr>
        <p:spPr>
          <a:xfrm>
            <a:off x="457200" y="3505200"/>
            <a:ext cx="586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modes, coupled springs act like one spring!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B10C16C-84F9-145E-F839-5462CFA403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24"/>
          <a:stretch/>
        </p:blipFill>
        <p:spPr bwMode="auto">
          <a:xfrm rot="16200000">
            <a:off x="6002033" y="3455567"/>
            <a:ext cx="1447428" cy="263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2nd Mode">
            <a:hlinkClick r:id="" action="ppaction://media"/>
            <a:extLst>
              <a:ext uri="{FF2B5EF4-FFF2-40B4-BE49-F238E27FC236}">
                <a16:creationId xmlns:a16="http://schemas.microsoft.com/office/drawing/2014/main" id="{A208BED7-3467-BC5F-534C-2048F4A5F2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4072208"/>
            <a:ext cx="4322447" cy="2444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083BEE-4735-5CC0-E21E-289842AC50D9}"/>
              </a:ext>
            </a:extLst>
          </p:cNvPr>
          <p:cNvSpPr txBox="1"/>
          <p:nvPr/>
        </p:nvSpPr>
        <p:spPr bwMode="auto">
          <a:xfrm>
            <a:off x="425302" y="532386"/>
            <a:ext cx="84138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One eigenvalue, one eigenvector of the matrix corresponds one oscillation mode.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8A5BBD-D8C5-278B-2800-81217065FDE7}"/>
              </a:ext>
            </a:extLst>
          </p:cNvPr>
          <p:cNvSpPr txBox="1"/>
          <p:nvPr/>
        </p:nvSpPr>
        <p:spPr>
          <a:xfrm>
            <a:off x="457200" y="2228162"/>
            <a:ext cx="6798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modes equals the number of particles.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502697-2DD2-C582-4F97-A3B943D76AEC}"/>
                  </a:ext>
                </a:extLst>
              </p:cNvPr>
              <p:cNvSpPr txBox="1"/>
              <p:nvPr/>
            </p:nvSpPr>
            <p:spPr bwMode="auto">
              <a:xfrm>
                <a:off x="425302" y="932496"/>
                <a:ext cx="756620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symmetric matrix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eigenvalues and they all are real.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502697-2DD2-C582-4F97-A3B943D76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302" y="932496"/>
                <a:ext cx="7566205" cy="400110"/>
              </a:xfrm>
              <a:prstGeom prst="rect">
                <a:avLst/>
              </a:prstGeom>
              <a:blipFill>
                <a:blip r:embed="rId7"/>
                <a:stretch>
                  <a:fillRect l="-838" t="-909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89A846-33A7-ACBD-E109-5CB42152BD0D}"/>
                  </a:ext>
                </a:extLst>
              </p:cNvPr>
              <p:cNvSpPr txBox="1"/>
              <p:nvPr/>
            </p:nvSpPr>
            <p:spPr>
              <a:xfrm>
                <a:off x="517023" y="1311825"/>
                <a:ext cx="2978155" cy="90698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289A846-33A7-ACBD-E109-5CB42152B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23" y="1311825"/>
                <a:ext cx="2978155" cy="906980"/>
              </a:xfrm>
              <a:prstGeom prst="rect">
                <a:avLst/>
              </a:prstGeom>
              <a:blipFill>
                <a:blip r:embed="rId8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B0F13A-73AA-8ECD-4252-0FAD097FBA97}"/>
                  </a:ext>
                </a:extLst>
              </p:cNvPr>
              <p:cNvSpPr txBox="1"/>
              <p:nvPr/>
            </p:nvSpPr>
            <p:spPr bwMode="auto">
              <a:xfrm>
                <a:off x="3673980" y="1543283"/>
                <a:ext cx="330116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symmetric matrix.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B0F13A-73AA-8ECD-4252-0FAD097FB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73980" y="1543283"/>
                <a:ext cx="3301166" cy="400110"/>
              </a:xfrm>
              <a:prstGeom prst="rect">
                <a:avLst/>
              </a:prstGeom>
              <a:blipFill>
                <a:blip r:embed="rId9"/>
                <a:stretch>
                  <a:fillRect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30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4CC8E-0B90-32F0-C939-CB6139B08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FCCEA047-CDC8-AF45-28A8-FCC55590BA92}"/>
              </a:ext>
            </a:extLst>
          </p:cNvPr>
          <p:cNvSpPr/>
          <p:nvPr/>
        </p:nvSpPr>
        <p:spPr>
          <a:xfrm>
            <a:off x="933973" y="2751759"/>
            <a:ext cx="7276052" cy="1796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5CBA4F5-219F-C5E7-1C12-731516909CE4}"/>
              </a:ext>
            </a:extLst>
          </p:cNvPr>
          <p:cNvSpPr/>
          <p:nvPr/>
        </p:nvSpPr>
        <p:spPr>
          <a:xfrm>
            <a:off x="933974" y="4495800"/>
            <a:ext cx="7276052" cy="1591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943CE-D4A9-2DA5-D0B6-8945E79195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04" b="16378"/>
          <a:stretch>
            <a:fillRect/>
          </a:stretch>
        </p:blipFill>
        <p:spPr>
          <a:xfrm>
            <a:off x="5094775" y="4490324"/>
            <a:ext cx="2708930" cy="160961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F85D253-12BA-F582-8801-8EECA3FD5D2B}"/>
              </a:ext>
            </a:extLst>
          </p:cNvPr>
          <p:cNvCxnSpPr>
            <a:cxnSpLocks/>
          </p:cNvCxnSpPr>
          <p:nvPr/>
        </p:nvCxnSpPr>
        <p:spPr>
          <a:xfrm>
            <a:off x="5894380" y="4979129"/>
            <a:ext cx="0" cy="512679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9E9F99-AD85-FD32-F11C-EC2D7F6534FC}"/>
              </a:ext>
            </a:extLst>
          </p:cNvPr>
          <p:cNvCxnSpPr>
            <a:cxnSpLocks/>
          </p:cNvCxnSpPr>
          <p:nvPr/>
        </p:nvCxnSpPr>
        <p:spPr>
          <a:xfrm>
            <a:off x="6474123" y="4713785"/>
            <a:ext cx="0" cy="1074991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2C7E55E-AC9D-A1A2-F1B7-F9BBF1974AA8}"/>
              </a:ext>
            </a:extLst>
          </p:cNvPr>
          <p:cNvCxnSpPr>
            <a:cxnSpLocks/>
          </p:cNvCxnSpPr>
          <p:nvPr/>
        </p:nvCxnSpPr>
        <p:spPr>
          <a:xfrm>
            <a:off x="7033622" y="4911269"/>
            <a:ext cx="0" cy="60960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96A929-8858-45BC-2603-115131567CEC}"/>
                  </a:ext>
                </a:extLst>
              </p:cNvPr>
              <p:cNvSpPr txBox="1"/>
              <p:nvPr/>
            </p:nvSpPr>
            <p:spPr bwMode="auto">
              <a:xfrm>
                <a:off x="1766551" y="5214458"/>
                <a:ext cx="2093905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96A929-8858-45BC-2603-115131567C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6551" y="5214458"/>
                <a:ext cx="2093905" cy="842410"/>
              </a:xfrm>
              <a:prstGeom prst="rect">
                <a:avLst/>
              </a:prstGeom>
              <a:blipFill>
                <a:blip r:embed="rId3"/>
                <a:stretch>
                  <a:fillRect t="-1471" b="-73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F6045F-3395-3A45-CE8B-3F70D921038A}"/>
                  </a:ext>
                </a:extLst>
              </p:cNvPr>
              <p:cNvSpPr txBox="1"/>
              <p:nvPr/>
            </p:nvSpPr>
            <p:spPr>
              <a:xfrm>
                <a:off x="5967979" y="4713785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F6045F-3395-3A45-CE8B-3F70D9210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7979" y="4713785"/>
                <a:ext cx="4572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1B32E-FF9F-2064-3DC9-6645B40EF67D}"/>
                  </a:ext>
                </a:extLst>
              </p:cNvPr>
              <p:cNvSpPr txBox="1"/>
              <p:nvPr/>
            </p:nvSpPr>
            <p:spPr>
              <a:xfrm>
                <a:off x="7045129" y="4738227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A1B32E-FF9F-2064-3DC9-6645B40EF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129" y="4738227"/>
                <a:ext cx="4572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A76255-4B9F-C9DE-2364-067CBD006397}"/>
                  </a:ext>
                </a:extLst>
              </p:cNvPr>
              <p:cNvSpPr txBox="1"/>
              <p:nvPr/>
            </p:nvSpPr>
            <p:spPr>
              <a:xfrm>
                <a:off x="6484316" y="5520869"/>
                <a:ext cx="4481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A76255-4B9F-C9DE-2364-067CBD006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316" y="5520869"/>
                <a:ext cx="448191" cy="369332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AF44BA-2F00-4F96-9AC8-E584D3FD913B}"/>
                  </a:ext>
                </a:extLst>
              </p:cNvPr>
              <p:cNvSpPr txBox="1"/>
              <p:nvPr/>
            </p:nvSpPr>
            <p:spPr>
              <a:xfrm>
                <a:off x="1341284" y="4427104"/>
                <a:ext cx="2532201" cy="7186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AF44BA-2F00-4F96-9AC8-E584D3FD9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284" y="4427104"/>
                <a:ext cx="2532201" cy="7186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0523F117-D3B3-2EBC-7BE4-C9A1CD20F00A}"/>
              </a:ext>
            </a:extLst>
          </p:cNvPr>
          <p:cNvSpPr/>
          <p:nvPr/>
        </p:nvSpPr>
        <p:spPr>
          <a:xfrm>
            <a:off x="5085825" y="2765616"/>
            <a:ext cx="3124200" cy="1688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AD42194F-6258-40A0-0BCD-8B421C580AA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372" b="16060"/>
          <a:stretch>
            <a:fillRect/>
          </a:stretch>
        </p:blipFill>
        <p:spPr>
          <a:xfrm>
            <a:off x="5094775" y="2765616"/>
            <a:ext cx="2884588" cy="1688536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98F30E3-C2BF-3791-7015-398F492EEB33}"/>
              </a:ext>
            </a:extLst>
          </p:cNvPr>
          <p:cNvCxnSpPr/>
          <p:nvPr/>
        </p:nvCxnSpPr>
        <p:spPr>
          <a:xfrm>
            <a:off x="6069050" y="3188517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ED22C2B-571A-F457-A6C0-53679B4B2200}"/>
              </a:ext>
            </a:extLst>
          </p:cNvPr>
          <p:cNvCxnSpPr/>
          <p:nvPr/>
        </p:nvCxnSpPr>
        <p:spPr>
          <a:xfrm>
            <a:off x="7273728" y="3181489"/>
            <a:ext cx="0" cy="720080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1A8B48E-26AC-508F-4CE2-452579DA980C}"/>
                  </a:ext>
                </a:extLst>
              </p:cNvPr>
              <p:cNvSpPr txBox="1"/>
              <p:nvPr/>
            </p:nvSpPr>
            <p:spPr>
              <a:xfrm>
                <a:off x="5636697" y="3705202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61A8B48E-26AC-508F-4CE2-452579DA9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697" y="3705202"/>
                <a:ext cx="457200" cy="369332"/>
              </a:xfrm>
              <a:prstGeom prst="rect">
                <a:avLst/>
              </a:prstGeom>
              <a:blipFill>
                <a:blip r:embed="rId9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232F0B5-63D9-9CD7-413A-F44ECD30F312}"/>
                  </a:ext>
                </a:extLst>
              </p:cNvPr>
              <p:cNvSpPr txBox="1"/>
              <p:nvPr/>
            </p:nvSpPr>
            <p:spPr>
              <a:xfrm>
                <a:off x="6816528" y="2920322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232F0B5-63D9-9CD7-413A-F44ECD30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528" y="2920322"/>
                <a:ext cx="4572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7D2B1A4-280A-7EE7-7D0F-644EB324396C}"/>
                  </a:ext>
                </a:extLst>
              </p:cNvPr>
              <p:cNvSpPr txBox="1"/>
              <p:nvPr/>
            </p:nvSpPr>
            <p:spPr>
              <a:xfrm>
                <a:off x="6534526" y="3548557"/>
                <a:ext cx="31379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7D2B1A4-280A-7EE7-7D0F-644EB3243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526" y="3548557"/>
                <a:ext cx="313790" cy="369332"/>
              </a:xfrm>
              <a:prstGeom prst="rect">
                <a:avLst/>
              </a:prstGeom>
              <a:blipFill>
                <a:blip r:embed="rId10"/>
                <a:stretch>
                  <a:fillRect r="-15385"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416C767-DEFF-671C-636E-1B574E1A47F8}"/>
                  </a:ext>
                </a:extLst>
              </p:cNvPr>
              <p:cNvSpPr txBox="1"/>
              <p:nvPr/>
            </p:nvSpPr>
            <p:spPr bwMode="auto">
              <a:xfrm>
                <a:off x="1841378" y="3524322"/>
                <a:ext cx="1755160" cy="8118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416C767-DEFF-671C-636E-1B574E1A4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41378" y="3524322"/>
                <a:ext cx="1755160" cy="811825"/>
              </a:xfrm>
              <a:prstGeom prst="rect">
                <a:avLst/>
              </a:prstGeom>
              <a:blipFill>
                <a:blip r:embed="rId11"/>
                <a:stretch>
                  <a:fillRect l="-714" b="-923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0F973BB-10C7-23F9-EE0A-91A44260F0A9}"/>
                  </a:ext>
                </a:extLst>
              </p:cNvPr>
              <p:cNvSpPr txBox="1"/>
              <p:nvPr/>
            </p:nvSpPr>
            <p:spPr bwMode="auto">
              <a:xfrm>
                <a:off x="1341285" y="3141996"/>
                <a:ext cx="1698798" cy="34406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0F973BB-10C7-23F9-EE0A-91A44260F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41285" y="3141996"/>
                <a:ext cx="1698798" cy="344069"/>
              </a:xfrm>
              <a:prstGeom prst="rect">
                <a:avLst/>
              </a:prstGeom>
              <a:blipFill>
                <a:blip r:embed="rId12"/>
                <a:stretch>
                  <a:fillRect l="-1481" r="-741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62">
            <a:extLst>
              <a:ext uri="{FF2B5EF4-FFF2-40B4-BE49-F238E27FC236}">
                <a16:creationId xmlns:a16="http://schemas.microsoft.com/office/drawing/2014/main" id="{BBEB8D3C-8349-DABD-5410-50023C3ED205}"/>
              </a:ext>
            </a:extLst>
          </p:cNvPr>
          <p:cNvSpPr/>
          <p:nvPr/>
        </p:nvSpPr>
        <p:spPr>
          <a:xfrm>
            <a:off x="933973" y="1156799"/>
            <a:ext cx="7276052" cy="1605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D37C2451-775A-9A91-EF71-670EABF1DCD4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12677" b="14445"/>
          <a:stretch>
            <a:fillRect/>
          </a:stretch>
        </p:blipFill>
        <p:spPr>
          <a:xfrm>
            <a:off x="5173121" y="1230905"/>
            <a:ext cx="2806242" cy="1539456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6B2E480-1107-FCC0-5D6E-EF8DE4C28CE4}"/>
              </a:ext>
            </a:extLst>
          </p:cNvPr>
          <p:cNvCxnSpPr>
            <a:cxnSpLocks/>
          </p:cNvCxnSpPr>
          <p:nvPr/>
        </p:nvCxnSpPr>
        <p:spPr>
          <a:xfrm>
            <a:off x="6094601" y="1488631"/>
            <a:ext cx="0" cy="635032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6F4ABFD-D777-1A51-1C9B-3E59AC760A5F}"/>
              </a:ext>
            </a:extLst>
          </p:cNvPr>
          <p:cNvCxnSpPr>
            <a:cxnSpLocks/>
          </p:cNvCxnSpPr>
          <p:nvPr/>
        </p:nvCxnSpPr>
        <p:spPr>
          <a:xfrm>
            <a:off x="6708410" y="1352565"/>
            <a:ext cx="0" cy="999698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55FE18A-32DC-3480-A169-94A988E1D524}"/>
              </a:ext>
            </a:extLst>
          </p:cNvPr>
          <p:cNvCxnSpPr>
            <a:cxnSpLocks/>
          </p:cNvCxnSpPr>
          <p:nvPr/>
        </p:nvCxnSpPr>
        <p:spPr>
          <a:xfrm>
            <a:off x="7273728" y="1488631"/>
            <a:ext cx="0" cy="635032"/>
          </a:xfrm>
          <a:prstGeom prst="straightConnector1">
            <a:avLst/>
          </a:prstGeom>
          <a:ln w="127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118B673-CB7B-B212-7C80-201771ECAE76}"/>
                  </a:ext>
                </a:extLst>
              </p:cNvPr>
              <p:cNvSpPr txBox="1"/>
              <p:nvPr/>
            </p:nvSpPr>
            <p:spPr bwMode="auto">
              <a:xfrm>
                <a:off x="1722376" y="1900545"/>
                <a:ext cx="1725280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118B673-CB7B-B212-7C80-201771EC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2376" y="1900545"/>
                <a:ext cx="1725280" cy="842410"/>
              </a:xfrm>
              <a:prstGeom prst="rect">
                <a:avLst/>
              </a:prstGeom>
              <a:blipFill>
                <a:blip r:embed="rId14"/>
                <a:stretch>
                  <a:fillRect l="-1460" t="-1471"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B3641FA-2C48-CE16-08EB-064E99D5BE83}"/>
                  </a:ext>
                </a:extLst>
              </p:cNvPr>
              <p:cNvSpPr txBox="1"/>
              <p:nvPr/>
            </p:nvSpPr>
            <p:spPr bwMode="auto">
              <a:xfrm>
                <a:off x="1377369" y="1230905"/>
                <a:ext cx="2404889" cy="6263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000" i="0"/>
                        <m:t>: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B3641FA-2C48-CE16-08EB-064E99D5B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7369" y="1230905"/>
                <a:ext cx="2404889" cy="626325"/>
              </a:xfrm>
              <a:prstGeom prst="rect">
                <a:avLst/>
              </a:prstGeom>
              <a:blipFill>
                <a:blip r:embed="rId15"/>
                <a:stretch>
                  <a:fillRect l="-1053" r="-105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2441991-5F3C-03CB-8D41-D86B75E87F05}"/>
                  </a:ext>
                </a:extLst>
              </p:cNvPr>
              <p:cNvSpPr txBox="1"/>
              <p:nvPr/>
            </p:nvSpPr>
            <p:spPr>
              <a:xfrm>
                <a:off x="6094601" y="1303965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2441991-5F3C-03CB-8D41-D86B75E87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601" y="1303965"/>
                <a:ext cx="45720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5A0073-7D36-B9C2-2EB3-B204769482A5}"/>
                  </a:ext>
                </a:extLst>
              </p:cNvPr>
              <p:cNvSpPr txBox="1"/>
              <p:nvPr/>
            </p:nvSpPr>
            <p:spPr>
              <a:xfrm>
                <a:off x="7293282" y="1279284"/>
                <a:ext cx="457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5A0073-7D36-B9C2-2EB3-B20476948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3282" y="1279284"/>
                <a:ext cx="457200" cy="369332"/>
              </a:xfrm>
              <a:prstGeom prst="rect">
                <a:avLst/>
              </a:prstGeom>
              <a:blipFill>
                <a:blip r:embed="rId1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D27066E-0139-3DF1-76CD-E42EE92BAB6F}"/>
                  </a:ext>
                </a:extLst>
              </p:cNvPr>
              <p:cNvSpPr txBox="1"/>
              <p:nvPr/>
            </p:nvSpPr>
            <p:spPr>
              <a:xfrm>
                <a:off x="6659919" y="1145801"/>
                <a:ext cx="2725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D27066E-0139-3DF1-76CD-E42EE92BA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919" y="1145801"/>
                <a:ext cx="272570" cy="369332"/>
              </a:xfrm>
              <a:prstGeom prst="rect">
                <a:avLst/>
              </a:prstGeom>
              <a:blipFill>
                <a:blip r:embed="rId18"/>
                <a:stretch>
                  <a:fillRect r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33C106F-E466-02C4-4627-FE96B967DD11}"/>
              </a:ext>
            </a:extLst>
          </p:cNvPr>
          <p:cNvSpPr txBox="1"/>
          <p:nvPr/>
        </p:nvSpPr>
        <p:spPr>
          <a:xfrm>
            <a:off x="2790664" y="533400"/>
            <a:ext cx="317731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Modes of oscillation</a:t>
            </a:r>
          </a:p>
        </p:txBody>
      </p:sp>
    </p:spTree>
    <p:extLst>
      <p:ext uri="{BB962C8B-B14F-4D97-AF65-F5344CB8AC3E}">
        <p14:creationId xmlns:p14="http://schemas.microsoft.com/office/powerpoint/2010/main" val="2779613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E88E42-EA2F-E723-28BC-87962A6FDA19}"/>
                  </a:ext>
                </a:extLst>
              </p:cNvPr>
              <p:cNvSpPr txBox="1"/>
              <p:nvPr/>
            </p:nvSpPr>
            <p:spPr bwMode="auto">
              <a:xfrm>
                <a:off x="675680" y="701752"/>
                <a:ext cx="776083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eigenvectors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chosen to be orthogonal.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E88E42-EA2F-E723-28BC-87962A6FD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680" y="701752"/>
                <a:ext cx="7760839" cy="400110"/>
              </a:xfrm>
              <a:prstGeom prst="rect">
                <a:avLst/>
              </a:prstGeom>
              <a:blipFill>
                <a:blip r:embed="rId3"/>
                <a:stretch>
                  <a:fillRect l="-817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6FEE372-E79E-8B16-20D2-B72EE51C71B3}"/>
                  </a:ext>
                </a:extLst>
              </p:cNvPr>
              <p:cNvSpPr txBox="1"/>
              <p:nvPr/>
            </p:nvSpPr>
            <p:spPr bwMode="auto">
              <a:xfrm>
                <a:off x="697303" y="4249937"/>
                <a:ext cx="2925160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6FEE372-E79E-8B16-20D2-B72EE51C7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303" y="4249937"/>
                <a:ext cx="2925160" cy="328680"/>
              </a:xfrm>
              <a:prstGeom prst="rect">
                <a:avLst/>
              </a:prstGeom>
              <a:blipFill>
                <a:blip r:embed="rId4"/>
                <a:stretch>
                  <a:fillRect l="-431" r="-862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F3436D0-3FAE-C16D-86FF-B0023010359F}"/>
              </a:ext>
            </a:extLst>
          </p:cNvPr>
          <p:cNvSpPr txBox="1"/>
          <p:nvPr/>
        </p:nvSpPr>
        <p:spPr bwMode="auto">
          <a:xfrm>
            <a:off x="604779" y="4578915"/>
            <a:ext cx="72780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could choose the length of all eigenvectors to be equal to one.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77250C-0B7E-9084-CA5A-03EE527404C3}"/>
              </a:ext>
            </a:extLst>
          </p:cNvPr>
          <p:cNvSpPr txBox="1"/>
          <p:nvPr/>
        </p:nvSpPr>
        <p:spPr bwMode="auto">
          <a:xfrm>
            <a:off x="4191285" y="4993442"/>
            <a:ext cx="34181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called orthonormal.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9089F-921F-5BF7-4FA2-56AB3D8F876D}"/>
                  </a:ext>
                </a:extLst>
              </p:cNvPr>
              <p:cNvSpPr txBox="1"/>
              <p:nvPr/>
            </p:nvSpPr>
            <p:spPr bwMode="auto">
              <a:xfrm>
                <a:off x="668843" y="5018084"/>
                <a:ext cx="3393173" cy="32868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C9089F-921F-5BF7-4FA2-56AB3D8F8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843" y="5018084"/>
                <a:ext cx="3393173" cy="328680"/>
              </a:xfrm>
              <a:prstGeom prst="rect">
                <a:avLst/>
              </a:prstGeom>
              <a:blipFill>
                <a:blip r:embed="rId5"/>
                <a:stretch>
                  <a:fillRect l="-373" b="-115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2AC4B0-18F2-633C-20BB-7D614F56069D}"/>
                  </a:ext>
                </a:extLst>
              </p:cNvPr>
              <p:cNvSpPr txBox="1"/>
              <p:nvPr/>
            </p:nvSpPr>
            <p:spPr bwMode="auto">
              <a:xfrm>
                <a:off x="3911537" y="2882702"/>
                <a:ext cx="2122382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E2AC4B0-18F2-633C-20BB-7D614F560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1537" y="2882702"/>
                <a:ext cx="2122382" cy="842410"/>
              </a:xfrm>
              <a:prstGeom prst="rect">
                <a:avLst/>
              </a:prstGeom>
              <a:blipFill>
                <a:blip r:embed="rId6"/>
                <a:stretch>
                  <a:fillRect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274CDF-D4DA-30A1-7CEB-153587507020}"/>
                  </a:ext>
                </a:extLst>
              </p:cNvPr>
              <p:cNvSpPr txBox="1"/>
              <p:nvPr/>
            </p:nvSpPr>
            <p:spPr>
              <a:xfrm>
                <a:off x="697303" y="2895754"/>
                <a:ext cx="2122382" cy="7186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274CDF-D4DA-30A1-7CEB-153587507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03" y="2895754"/>
                <a:ext cx="2122382" cy="7186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4101E5-66BB-8D06-60BE-61E553CBEF00}"/>
                  </a:ext>
                </a:extLst>
              </p:cNvPr>
              <p:cNvSpPr txBox="1"/>
              <p:nvPr/>
            </p:nvSpPr>
            <p:spPr bwMode="auto">
              <a:xfrm>
                <a:off x="4038600" y="2037592"/>
                <a:ext cx="1755160" cy="8118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B4101E5-66BB-8D06-60BE-61E553CBE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2037592"/>
                <a:ext cx="1755160" cy="811825"/>
              </a:xfrm>
              <a:prstGeom prst="rect">
                <a:avLst/>
              </a:prstGeom>
              <a:blipFill>
                <a:blip r:embed="rId8"/>
                <a:stretch>
                  <a:fillRect l="-2158" b="-107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89B4782-D58D-DCE6-CC13-2AEDEA765AA1}"/>
                  </a:ext>
                </a:extLst>
              </p:cNvPr>
              <p:cNvSpPr txBox="1"/>
              <p:nvPr/>
            </p:nvSpPr>
            <p:spPr bwMode="auto">
              <a:xfrm>
                <a:off x="716450" y="2132505"/>
                <a:ext cx="1172372" cy="34406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89B4782-D58D-DCE6-CC13-2AEDEA765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6450" y="2132505"/>
                <a:ext cx="1172372" cy="344069"/>
              </a:xfrm>
              <a:prstGeom prst="rect">
                <a:avLst/>
              </a:prstGeom>
              <a:blipFill>
                <a:blip r:embed="rId9"/>
                <a:stretch>
                  <a:fillRect l="-2151" r="-2151" b="-1851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1A3855-2811-79DD-E637-EF17F1BFF93A}"/>
                  </a:ext>
                </a:extLst>
              </p:cNvPr>
              <p:cNvSpPr txBox="1"/>
              <p:nvPr/>
            </p:nvSpPr>
            <p:spPr bwMode="auto">
              <a:xfrm>
                <a:off x="4038600" y="1101862"/>
                <a:ext cx="1725279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1A3855-2811-79DD-E637-EF17F1BFF9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101862"/>
                <a:ext cx="1725279" cy="842410"/>
              </a:xfrm>
              <a:prstGeom prst="rect">
                <a:avLst/>
              </a:prstGeom>
              <a:blipFill>
                <a:blip r:embed="rId10"/>
                <a:stretch>
                  <a:fillRect l="-2190" t="-1471"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85AB7F-F461-6F36-6DAC-9716FC33524B}"/>
                  </a:ext>
                </a:extLst>
              </p:cNvPr>
              <p:cNvSpPr txBox="1"/>
              <p:nvPr/>
            </p:nvSpPr>
            <p:spPr bwMode="auto">
              <a:xfrm>
                <a:off x="730798" y="1264453"/>
                <a:ext cx="1878463" cy="6263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0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000" i="0"/>
                        <m:t>: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485AB7F-F461-6F36-6DAC-9716FC335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0798" y="1264453"/>
                <a:ext cx="1878463" cy="626325"/>
              </a:xfrm>
              <a:prstGeom prst="rect">
                <a:avLst/>
              </a:prstGeom>
              <a:blipFill>
                <a:blip r:embed="rId11"/>
                <a:stretch>
                  <a:fillRect l="-1342" r="-13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95DAE35-F428-DEB9-CA94-9965EC914510}"/>
              </a:ext>
            </a:extLst>
          </p:cNvPr>
          <p:cNvSpPr txBox="1"/>
          <p:nvPr/>
        </p:nvSpPr>
        <p:spPr bwMode="auto">
          <a:xfrm>
            <a:off x="644780" y="3786317"/>
            <a:ext cx="77608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Indeed, eigenvectors are orthogonal to each other.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74E360-A559-9F60-0017-4192E4EA9203}"/>
              </a:ext>
            </a:extLst>
          </p:cNvPr>
          <p:cNvSpPr txBox="1"/>
          <p:nvPr/>
        </p:nvSpPr>
        <p:spPr>
          <a:xfrm>
            <a:off x="643308" y="5407969"/>
            <a:ext cx="7278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will see this orthogonality property is extremely important.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2E299C-08A9-FD68-E6E5-342F3314A9AD}"/>
                  </a:ext>
                </a:extLst>
              </p:cNvPr>
              <p:cNvSpPr txBox="1"/>
              <p:nvPr/>
            </p:nvSpPr>
            <p:spPr bwMode="auto">
              <a:xfrm>
                <a:off x="3101526" y="2895301"/>
                <a:ext cx="3527885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2E299C-08A9-FD68-E6E5-342F3314A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1526" y="2895301"/>
                <a:ext cx="3527885" cy="842410"/>
              </a:xfrm>
              <a:prstGeom prst="rect">
                <a:avLst/>
              </a:prstGeom>
              <a:blipFill>
                <a:blip r:embed="rId12"/>
                <a:stretch>
                  <a:fillRect t="-2985" b="-89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851D99-B106-5567-5254-1CC35419FA48}"/>
                  </a:ext>
                </a:extLst>
              </p:cNvPr>
              <p:cNvSpPr txBox="1"/>
              <p:nvPr/>
            </p:nvSpPr>
            <p:spPr bwMode="auto">
              <a:xfrm>
                <a:off x="3097515" y="2026208"/>
                <a:ext cx="3113994" cy="81182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851D99-B106-5567-5254-1CC35419F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97515" y="2026208"/>
                <a:ext cx="3113994" cy="811825"/>
              </a:xfrm>
              <a:prstGeom prst="rect">
                <a:avLst/>
              </a:prstGeom>
              <a:blipFill>
                <a:blip r:embed="rId13"/>
                <a:stretch>
                  <a:fillRect l="-405" b="-107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E96B3F-F2CA-E0ED-F21F-D0A4F39DC1CE}"/>
                  </a:ext>
                </a:extLst>
              </p:cNvPr>
              <p:cNvSpPr txBox="1"/>
              <p:nvPr/>
            </p:nvSpPr>
            <p:spPr bwMode="auto">
              <a:xfrm>
                <a:off x="3126123" y="1126430"/>
                <a:ext cx="2891754" cy="8424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E96B3F-F2CA-E0ED-F21F-D0A4F39DC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6123" y="1126430"/>
                <a:ext cx="2891754" cy="842410"/>
              </a:xfrm>
              <a:prstGeom prst="rect">
                <a:avLst/>
              </a:prstGeom>
              <a:blipFill>
                <a:blip r:embed="rId14"/>
                <a:stretch>
                  <a:fillRect l="-877" t="-1471"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77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20" grpId="0"/>
      <p:bldP spid="3" grpId="0" animBg="1"/>
      <p:bldP spid="4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E0DA18C-CF80-AA98-6034-2FD7FAC107AB}"/>
              </a:ext>
            </a:extLst>
          </p:cNvPr>
          <p:cNvSpPr/>
          <p:nvPr/>
        </p:nvSpPr>
        <p:spPr>
          <a:xfrm>
            <a:off x="5739493" y="4141233"/>
            <a:ext cx="2313214" cy="1276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42F4F8-6815-2469-9961-A47FF9B530AE}"/>
              </a:ext>
            </a:extLst>
          </p:cNvPr>
          <p:cNvSpPr/>
          <p:nvPr/>
        </p:nvSpPr>
        <p:spPr>
          <a:xfrm>
            <a:off x="3363686" y="4141233"/>
            <a:ext cx="2313214" cy="1276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CFB3E2-5EC7-41E0-21C2-3AC5A3FF610B}"/>
              </a:ext>
            </a:extLst>
          </p:cNvPr>
          <p:cNvSpPr/>
          <p:nvPr/>
        </p:nvSpPr>
        <p:spPr>
          <a:xfrm>
            <a:off x="935753" y="4141233"/>
            <a:ext cx="2313214" cy="1276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4EFE0A-537F-4C1E-9FB1-A2F9078E5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385911"/>
            <a:ext cx="7772400" cy="23426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D8E831-5D12-5EB6-ACAF-7013F41ADC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032"/>
          <a:stretch>
            <a:fillRect/>
          </a:stretch>
        </p:blipFill>
        <p:spPr>
          <a:xfrm>
            <a:off x="1420586" y="2799373"/>
            <a:ext cx="5867400" cy="116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CD5A61-4A94-2E7F-021E-B30CE61A4E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3" r="59091" b="20032"/>
          <a:stretch>
            <a:fillRect/>
          </a:stretch>
        </p:blipFill>
        <p:spPr>
          <a:xfrm>
            <a:off x="1267767" y="4250273"/>
            <a:ext cx="1981200" cy="11679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81492F3-ADE9-A03B-11F1-FF5EDCB7E9D2}"/>
              </a:ext>
            </a:extLst>
          </p:cNvPr>
          <p:cNvSpPr/>
          <p:nvPr/>
        </p:nvSpPr>
        <p:spPr>
          <a:xfrm>
            <a:off x="2867967" y="4411701"/>
            <a:ext cx="381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AAE3AE-55AA-A415-0F43-376231620D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90" r="59091" b="20032"/>
          <a:stretch>
            <a:fillRect/>
          </a:stretch>
        </p:blipFill>
        <p:spPr>
          <a:xfrm>
            <a:off x="3543300" y="4250273"/>
            <a:ext cx="1866900" cy="11679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E09DBF-178C-9FBB-B287-F0AF90390930}"/>
              </a:ext>
            </a:extLst>
          </p:cNvPr>
          <p:cNvSpPr/>
          <p:nvPr/>
        </p:nvSpPr>
        <p:spPr>
          <a:xfrm>
            <a:off x="5029200" y="4411701"/>
            <a:ext cx="381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4C7252-CFDF-2E56-62AE-FF6AD87E7E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92" r="59091" b="20032"/>
          <a:stretch>
            <a:fillRect/>
          </a:stretch>
        </p:blipFill>
        <p:spPr>
          <a:xfrm>
            <a:off x="6079253" y="4268695"/>
            <a:ext cx="1943100" cy="11679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7FAB2D-AC28-B4E0-BE2B-9D9E3FF001A5}"/>
              </a:ext>
            </a:extLst>
          </p:cNvPr>
          <p:cNvSpPr/>
          <p:nvPr/>
        </p:nvSpPr>
        <p:spPr>
          <a:xfrm>
            <a:off x="7641353" y="4390061"/>
            <a:ext cx="381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F0856C-E179-D7B2-FE6F-3B377F2EF1EA}"/>
                  </a:ext>
                </a:extLst>
              </p:cNvPr>
              <p:cNvSpPr txBox="1"/>
              <p:nvPr/>
            </p:nvSpPr>
            <p:spPr bwMode="auto">
              <a:xfrm>
                <a:off x="924867" y="4192506"/>
                <a:ext cx="1312924" cy="43839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14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14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F0856C-E179-D7B2-FE6F-3B377F2EF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867" y="4192506"/>
                <a:ext cx="1312924" cy="4383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ADA3FE-E5EA-358A-162D-64CE83991FA1}"/>
                  </a:ext>
                </a:extLst>
              </p:cNvPr>
              <p:cNvSpPr txBox="1"/>
              <p:nvPr/>
            </p:nvSpPr>
            <p:spPr bwMode="auto">
              <a:xfrm>
                <a:off x="3403881" y="4390061"/>
                <a:ext cx="818878" cy="24083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14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14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3ADA3FE-E5EA-358A-162D-64CE83991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3881" y="4390061"/>
                <a:ext cx="818878" cy="240835"/>
              </a:xfrm>
              <a:prstGeom prst="rect">
                <a:avLst/>
              </a:prstGeom>
              <a:blipFill>
                <a:blip r:embed="rId5"/>
                <a:stretch>
                  <a:fillRect l="-1515" r="-1515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A79F2F-E0B4-756F-C09E-F03A37439E0E}"/>
                  </a:ext>
                </a:extLst>
              </p:cNvPr>
              <p:cNvSpPr txBox="1"/>
              <p:nvPr/>
            </p:nvSpPr>
            <p:spPr bwMode="auto">
              <a:xfrm>
                <a:off x="5774601" y="4210928"/>
                <a:ext cx="1312282" cy="43839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GB" sz="1400" i="1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rad>
                      <m:sSub>
                        <m:sSub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GB" sz="14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14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4A79F2F-E0B4-756F-C09E-F03A37439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4601" y="4210928"/>
                <a:ext cx="1312282" cy="4383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D76697F8-034C-2951-7651-46EDD4E61606}"/>
              </a:ext>
            </a:extLst>
          </p:cNvPr>
          <p:cNvSpPr txBox="1"/>
          <p:nvPr/>
        </p:nvSpPr>
        <p:spPr>
          <a:xfrm>
            <a:off x="426062" y="5601268"/>
            <a:ext cx="7124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of 3 coupled spring equals 3 independent springs.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90FDD3-203F-BB2C-B6FF-C478FD9CEF72}"/>
                  </a:ext>
                </a:extLst>
              </p:cNvPr>
              <p:cNvSpPr txBox="1"/>
              <p:nvPr/>
            </p:nvSpPr>
            <p:spPr>
              <a:xfrm>
                <a:off x="413657" y="6019800"/>
                <a:ext cx="8316686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coordinates of the 3 independent springs are linear combinations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090FDD3-203F-BB2C-B6FF-C478FD9CE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" y="6019800"/>
                <a:ext cx="8316686" cy="413511"/>
              </a:xfrm>
              <a:prstGeom prst="rect">
                <a:avLst/>
              </a:prstGeom>
              <a:blipFill>
                <a:blip r:embed="rId7"/>
                <a:stretch>
                  <a:fillRect l="-762" t="-909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8797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3A77B58-BAF1-0E28-704B-8FF67345C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6EE5E0-369D-7B7F-4B7D-628174FD3318}"/>
              </a:ext>
            </a:extLst>
          </p:cNvPr>
          <p:cNvSpPr txBox="1"/>
          <p:nvPr/>
        </p:nvSpPr>
        <p:spPr bwMode="auto">
          <a:xfrm>
            <a:off x="5724128" y="476672"/>
            <a:ext cx="1944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/>
              <a:t>Method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C5C3B-DCBB-FC3C-1C47-F620C3000DB0}"/>
              </a:ext>
            </a:extLst>
          </p:cNvPr>
          <p:cNvSpPr txBox="1"/>
          <p:nvPr/>
        </p:nvSpPr>
        <p:spPr bwMode="auto">
          <a:xfrm>
            <a:off x="971600" y="1340768"/>
            <a:ext cx="5112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dirty="0" err="1"/>
              <a:t>以矩陣的對角化來分析來分析</a:t>
            </a:r>
            <a:r>
              <a:rPr lang="en-US" sz="1800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85E710-7099-FA9E-2837-19D304A88DA0}"/>
                  </a:ext>
                </a:extLst>
              </p:cNvPr>
              <p:cNvSpPr txBox="1"/>
              <p:nvPr/>
            </p:nvSpPr>
            <p:spPr bwMode="auto">
              <a:xfrm>
                <a:off x="3001850" y="1861920"/>
                <a:ext cx="2887009" cy="52418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altLang="zh-TW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𝚲</m:t>
                      </m:r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zh-TW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TW" sz="18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385E710-7099-FA9E-2837-19D304A88D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1850" y="1861920"/>
                <a:ext cx="2887009" cy="524182"/>
              </a:xfrm>
              <a:prstGeom prst="rect">
                <a:avLst/>
              </a:prstGeom>
              <a:blipFill>
                <a:blip r:embed="rId2"/>
                <a:stretch>
                  <a:fillRect l="-439" t="-2381" b="-95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1CDCCF-5FEB-3C34-72A1-92B8AFFC1F62}"/>
                  </a:ext>
                </a:extLst>
              </p:cNvPr>
              <p:cNvSpPr txBox="1"/>
              <p:nvPr/>
            </p:nvSpPr>
            <p:spPr bwMode="auto">
              <a:xfrm>
                <a:off x="1043608" y="1983043"/>
                <a:ext cx="1081258" cy="28193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1CDCCF-5FEB-3C34-72A1-92B8AFFC1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1983043"/>
                <a:ext cx="1081258" cy="281937"/>
              </a:xfrm>
              <a:prstGeom prst="rect">
                <a:avLst/>
              </a:prstGeom>
              <a:blipFill>
                <a:blip r:embed="rId3"/>
                <a:stretch>
                  <a:fillRect l="-4651" t="-4348" r="-3488" b="-43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C481C0-62EB-9637-F0F9-1DBF5BF820E0}"/>
                  </a:ext>
                </a:extLst>
              </p:cNvPr>
              <p:cNvSpPr txBox="1"/>
              <p:nvPr/>
            </p:nvSpPr>
            <p:spPr bwMode="auto">
              <a:xfrm>
                <a:off x="1043608" y="2660425"/>
                <a:ext cx="3407791" cy="28193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altLang="zh-TW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𝚲</m:t>
                      </m:r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TW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𝚲</m:t>
                      </m:r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C481C0-62EB-9637-F0F9-1DBF5BF82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3608" y="2660425"/>
                <a:ext cx="3407791" cy="281937"/>
              </a:xfrm>
              <a:prstGeom prst="rect">
                <a:avLst/>
              </a:prstGeom>
              <a:blipFill>
                <a:blip r:embed="rId4"/>
                <a:stretch>
                  <a:fillRect l="-1115" t="-4348" b="-43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3">
                <a:extLst>
                  <a:ext uri="{FF2B5EF4-FFF2-40B4-BE49-F238E27FC236}">
                    <a16:creationId xmlns:a16="http://schemas.microsoft.com/office/drawing/2014/main" id="{48B3E14E-0F9A-BD16-886E-1D66FB2F01A2}"/>
                  </a:ext>
                </a:extLst>
              </p:cNvPr>
              <p:cNvSpPr txBox="1"/>
              <p:nvPr/>
            </p:nvSpPr>
            <p:spPr bwMode="auto">
              <a:xfrm>
                <a:off x="5632614" y="3223730"/>
                <a:ext cx="1894941" cy="55547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1" i="1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altLang="zh-TW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18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TW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1800" b="1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TW" sz="18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1800" b="1" i="1" dirty="0"/>
              </a:p>
            </p:txBody>
          </p:sp>
        </mc:Choice>
        <mc:Fallback xmlns="">
          <p:sp>
            <p:nvSpPr>
              <p:cNvPr id="9" name="文字方塊 3">
                <a:extLst>
                  <a:ext uri="{FF2B5EF4-FFF2-40B4-BE49-F238E27FC236}">
                    <a16:creationId xmlns:a16="http://schemas.microsoft.com/office/drawing/2014/main" id="{48B3E14E-0F9A-BD16-886E-1D66FB2F0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2614" y="3223730"/>
                <a:ext cx="1894941" cy="555473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92E01B-15D7-B9C0-2B1D-199DB7C27402}"/>
                  </a:ext>
                </a:extLst>
              </p:cNvPr>
              <p:cNvSpPr txBox="1"/>
              <p:nvPr/>
            </p:nvSpPr>
            <p:spPr bwMode="auto">
              <a:xfrm>
                <a:off x="947046" y="3316618"/>
                <a:ext cx="468556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/>
                  <a:t>選擇Generalized Coordinates</a:t>
                </a:r>
                <a:r>
                  <a:rPr lang="zh-TW" altLang="en-US" sz="1800" dirty="0"/>
                  <a:t> 廣義座標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TW" sz="18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492E01B-15D7-B9C0-2B1D-199DB7C27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7046" y="3316618"/>
                <a:ext cx="4685567" cy="369332"/>
              </a:xfrm>
              <a:prstGeom prst="rect">
                <a:avLst/>
              </a:prstGeom>
              <a:blipFill>
                <a:blip r:embed="rId6"/>
                <a:stretch>
                  <a:fillRect l="-1081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315231D-21C0-B71B-F88B-7C3BD1AF3F8C}"/>
                  </a:ext>
                </a:extLst>
              </p:cNvPr>
              <p:cNvSpPr txBox="1"/>
              <p:nvPr/>
            </p:nvSpPr>
            <p:spPr bwMode="auto">
              <a:xfrm>
                <a:off x="1022854" y="3793096"/>
                <a:ext cx="4496192" cy="28212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d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TW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𝚲</m:t>
                      </m:r>
                      <m:d>
                        <m:dPr>
                          <m:ctrlPr>
                            <a:rPr lang="en-US" sz="1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1800" b="1" i="1"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d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1" i="1" smtClean="0">
                              <a:latin typeface="Cambria Math" panose="02040503050406030204" pitchFamily="18" charset="0"/>
                            </a:rPr>
                            <m:t>𝒀</m:t>
                          </m:r>
                        </m:e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zh-TW" sz="18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𝚲</m:t>
                      </m:r>
                      <m:r>
                        <a:rPr lang="en-US" altLang="zh-TW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𝒀</m:t>
                      </m:r>
                      <m:r>
                        <a:rPr lang="en-US" altLang="zh-TW" sz="18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315231D-21C0-B71B-F88B-7C3BD1AF3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2854" y="3793096"/>
                <a:ext cx="4496192" cy="282129"/>
              </a:xfrm>
              <a:prstGeom prst="rect">
                <a:avLst/>
              </a:prstGeom>
              <a:blipFill>
                <a:blip r:embed="rId7"/>
                <a:stretch>
                  <a:fillRect b="-2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1CCBE7-4BCC-84E0-1579-D7563862D1EE}"/>
                  </a:ext>
                </a:extLst>
              </p:cNvPr>
              <p:cNvSpPr txBox="1"/>
              <p:nvPr/>
            </p:nvSpPr>
            <p:spPr bwMode="auto">
              <a:xfrm>
                <a:off x="971600" y="5028280"/>
                <a:ext cx="1978996" cy="28212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1CCBE7-4BCC-84E0-1579-D7563862D1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1600" y="5028280"/>
                <a:ext cx="1978996" cy="282129"/>
              </a:xfrm>
              <a:prstGeom prst="rect">
                <a:avLst/>
              </a:prstGeom>
              <a:blipFill>
                <a:blip r:embed="rId8"/>
                <a:stretch>
                  <a:fillRect b="-260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49EDD66-252B-7A8C-E0D9-13923E3F43E6}"/>
              </a:ext>
            </a:extLst>
          </p:cNvPr>
          <p:cNvSpPr txBox="1"/>
          <p:nvPr/>
        </p:nvSpPr>
        <p:spPr bwMode="auto">
          <a:xfrm>
            <a:off x="947046" y="4552922"/>
            <a:ext cx="78014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rgbClr val="FF0000"/>
                </a:solidFill>
              </a:rPr>
              <a:t>定理：任意線性力學系統，都可以找到廣義座標，位能為</a:t>
            </a:r>
            <a:r>
              <a:rPr lang="zh-TW" altLang="en-US" sz="1800" dirty="0">
                <a:solidFill>
                  <a:srgbClr val="FF0000"/>
                </a:solidFill>
              </a:rPr>
              <a:t>廣義座標的平方</a:t>
            </a:r>
            <a:r>
              <a:rPr lang="en-US" sz="1800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05F80B-E533-2375-4E24-61F353F7497C}"/>
              </a:ext>
            </a:extLst>
          </p:cNvPr>
          <p:cNvSpPr txBox="1"/>
          <p:nvPr/>
        </p:nvSpPr>
        <p:spPr bwMode="auto">
          <a:xfrm>
            <a:off x="947046" y="5391105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TW" altLang="en-US" sz="1800">
                <a:solidFill>
                  <a:srgbClr val="FF0000"/>
                </a:solidFill>
              </a:rPr>
              <a:t>廣義座標做獨立的簡諧運動。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11682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7B29D5-4591-39C7-8231-06D90C57C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1676400"/>
            <a:ext cx="8890001" cy="3022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9A6553-794A-4EBA-1AF2-BCF7A0CBA31D}"/>
              </a:ext>
            </a:extLst>
          </p:cNvPr>
          <p:cNvSpPr txBox="1"/>
          <p:nvPr/>
        </p:nvSpPr>
        <p:spPr>
          <a:xfrm>
            <a:off x="545961" y="4980354"/>
            <a:ext cx="805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general, more than one modes can be excited. It is not a pure oscillation.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52EAEE-4FE7-35E8-1EE4-C59647E7760E}"/>
              </a:ext>
            </a:extLst>
          </p:cNvPr>
          <p:cNvSpPr/>
          <p:nvPr/>
        </p:nvSpPr>
        <p:spPr>
          <a:xfrm>
            <a:off x="7759839" y="2743200"/>
            <a:ext cx="1384161" cy="1248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F4E65E-1212-6939-18AC-9D81953B2876}"/>
              </a:ext>
            </a:extLst>
          </p:cNvPr>
          <p:cNvSpPr txBox="1"/>
          <p:nvPr/>
        </p:nvSpPr>
        <p:spPr>
          <a:xfrm>
            <a:off x="545961" y="5415633"/>
            <a:ext cx="7226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three modes of added up, called a linear combination.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5C822B0-0AC0-9FE4-AB46-F5E07FB70C62}"/>
              </a:ext>
            </a:extLst>
          </p:cNvPr>
          <p:cNvSpPr/>
          <p:nvPr/>
        </p:nvSpPr>
        <p:spPr>
          <a:xfrm>
            <a:off x="1828800" y="2209800"/>
            <a:ext cx="12954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37A3C98-354C-07B5-6D53-8573E4A25E59}"/>
              </a:ext>
            </a:extLst>
          </p:cNvPr>
          <p:cNvSpPr/>
          <p:nvPr/>
        </p:nvSpPr>
        <p:spPr>
          <a:xfrm>
            <a:off x="3810000" y="2209800"/>
            <a:ext cx="7620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7BEEA7-0E73-13B4-A905-91DC7960C7D1}"/>
              </a:ext>
            </a:extLst>
          </p:cNvPr>
          <p:cNvSpPr/>
          <p:nvPr/>
        </p:nvSpPr>
        <p:spPr>
          <a:xfrm>
            <a:off x="5867400" y="2210423"/>
            <a:ext cx="12954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F41480-2746-62A1-C54C-92A51621551F}"/>
                  </a:ext>
                </a:extLst>
              </p:cNvPr>
              <p:cNvSpPr txBox="1"/>
              <p:nvPr/>
            </p:nvSpPr>
            <p:spPr>
              <a:xfrm>
                <a:off x="3769807" y="1227720"/>
                <a:ext cx="914400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F41480-2746-62A1-C54C-92A516215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807" y="1227720"/>
                <a:ext cx="914400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D5789-4B9A-3937-9770-99E8A6C37C54}"/>
                  </a:ext>
                </a:extLst>
              </p:cNvPr>
              <p:cNvSpPr txBox="1"/>
              <p:nvPr/>
            </p:nvSpPr>
            <p:spPr>
              <a:xfrm>
                <a:off x="6070879" y="1245304"/>
                <a:ext cx="1066800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0D5789-4B9A-3937-9770-99E8A6C37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0879" y="1245304"/>
                <a:ext cx="1066800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C4C5DE-3C7F-20C6-E382-3B0C6F142807}"/>
                  </a:ext>
                </a:extLst>
              </p:cNvPr>
              <p:cNvSpPr txBox="1"/>
              <p:nvPr/>
            </p:nvSpPr>
            <p:spPr>
              <a:xfrm>
                <a:off x="2358851" y="1245303"/>
                <a:ext cx="685800" cy="413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C4C5DE-3C7F-20C6-E382-3B0C6F142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851" y="1245303"/>
                <a:ext cx="685800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7980FE5F-F2A7-4F8E-EA53-7DF5C98A371C}"/>
              </a:ext>
            </a:extLst>
          </p:cNvPr>
          <p:cNvSpPr/>
          <p:nvPr/>
        </p:nvSpPr>
        <p:spPr>
          <a:xfrm>
            <a:off x="580571" y="1676400"/>
            <a:ext cx="1384161" cy="1248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E94A08-A2A8-376C-77A1-8A92DCEEC917}"/>
              </a:ext>
            </a:extLst>
          </p:cNvPr>
          <p:cNvSpPr txBox="1"/>
          <p:nvPr/>
        </p:nvSpPr>
        <p:spPr>
          <a:xfrm>
            <a:off x="545961" y="5850912"/>
            <a:ext cx="7836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coefficients of linear combination are determined by initial position!</a:t>
            </a:r>
          </a:p>
        </p:txBody>
      </p:sp>
    </p:spTree>
    <p:extLst>
      <p:ext uri="{BB962C8B-B14F-4D97-AF65-F5344CB8AC3E}">
        <p14:creationId xmlns:p14="http://schemas.microsoft.com/office/powerpoint/2010/main" val="138023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 animBg="1"/>
      <p:bldP spid="8" grpId="0" animBg="1"/>
      <p:bldP spid="9" grpId="0" animBg="1"/>
      <p:bldP spid="11" grpId="0"/>
      <p:bldP spid="13" grpId="0"/>
      <p:bldP spid="15" grpId="0"/>
      <p:bldP spid="18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422ED-0171-716D-E8C2-37885FAC1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FBF25DF-6178-B5DF-F35E-DBE8A3D18B3D}"/>
                  </a:ext>
                </a:extLst>
              </p:cNvPr>
              <p:cNvSpPr txBox="1"/>
              <p:nvPr/>
            </p:nvSpPr>
            <p:spPr bwMode="auto">
              <a:xfrm>
                <a:off x="560196" y="388631"/>
                <a:ext cx="4693849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FBF25DF-6178-B5DF-F35E-DBE8A3D18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196" y="388631"/>
                <a:ext cx="4693849" cy="865301"/>
              </a:xfrm>
              <a:prstGeom prst="rect">
                <a:avLst/>
              </a:prstGeom>
              <a:blipFill>
                <a:blip r:embed="rId2"/>
                <a:stretch>
                  <a:fillRect l="-541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3ACD9D-6451-C5D2-73D2-B7E6B6869471}"/>
                  </a:ext>
                </a:extLst>
              </p:cNvPr>
              <p:cNvSpPr txBox="1"/>
              <p:nvPr/>
            </p:nvSpPr>
            <p:spPr bwMode="auto">
              <a:xfrm>
                <a:off x="592015" y="1707137"/>
                <a:ext cx="2514600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D3ACD9D-6451-C5D2-73D2-B7E6B6869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015" y="1707137"/>
                <a:ext cx="2514600" cy="990849"/>
              </a:xfrm>
              <a:prstGeom prst="rect">
                <a:avLst/>
              </a:prstGeom>
              <a:blipFill>
                <a:blip r:embed="rId3"/>
                <a:stretch>
                  <a:fillRect t="-93671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96FE51-DC87-3D30-3162-539405865C79}"/>
                  </a:ext>
                </a:extLst>
              </p:cNvPr>
              <p:cNvSpPr txBox="1"/>
              <p:nvPr/>
            </p:nvSpPr>
            <p:spPr bwMode="auto">
              <a:xfrm>
                <a:off x="4621238" y="2690933"/>
                <a:ext cx="1913281" cy="32868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96FE51-DC87-3D30-3162-539405865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1238" y="2690933"/>
                <a:ext cx="1913281" cy="328680"/>
              </a:xfrm>
              <a:prstGeom prst="rect">
                <a:avLst/>
              </a:prstGeom>
              <a:blipFill>
                <a:blip r:embed="rId4"/>
                <a:stretch>
                  <a:fillRect l="-1316" b="-1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7A8DEB1D-852D-6A4A-EDC5-9554297DDB09}"/>
              </a:ext>
            </a:extLst>
          </p:cNvPr>
          <p:cNvSpPr txBox="1"/>
          <p:nvPr/>
        </p:nvSpPr>
        <p:spPr>
          <a:xfrm>
            <a:off x="533400" y="7536"/>
            <a:ext cx="74804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Combinations of the 3 mode solutions are solutions, too.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3B26B1-44CE-6468-AE5B-AA7B4168234A}"/>
                  </a:ext>
                </a:extLst>
              </p:cNvPr>
              <p:cNvSpPr txBox="1"/>
              <p:nvPr/>
            </p:nvSpPr>
            <p:spPr>
              <a:xfrm>
                <a:off x="639745" y="1290462"/>
                <a:ext cx="7748078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will be determined by 3 initial conditions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A3B26B1-44CE-6468-AE5B-AA7B41682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45" y="1290462"/>
                <a:ext cx="7748078" cy="413511"/>
              </a:xfrm>
              <a:prstGeom prst="rect">
                <a:avLst/>
              </a:prstGeom>
              <a:blipFill>
                <a:blip r:embed="rId5"/>
                <a:stretch>
                  <a:fillRect l="-818" t="-8824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0E2565-021D-5C0B-8862-CF4E37798E9A}"/>
                  </a:ext>
                </a:extLst>
              </p:cNvPr>
              <p:cNvSpPr txBox="1"/>
              <p:nvPr/>
            </p:nvSpPr>
            <p:spPr>
              <a:xfrm>
                <a:off x="581967" y="2644767"/>
                <a:ext cx="6219422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have chosen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be orthonormal.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0E2565-021D-5C0B-8862-CF4E37798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67" y="2644767"/>
                <a:ext cx="6219422" cy="421013"/>
              </a:xfrm>
              <a:prstGeom prst="rect">
                <a:avLst/>
              </a:prstGeom>
              <a:blipFill>
                <a:blip r:embed="rId6"/>
                <a:stretch>
                  <a:fillRect l="-1018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B1ED02-66A4-0B7A-F565-4E2FBB94B81E}"/>
                  </a:ext>
                </a:extLst>
              </p:cNvPr>
              <p:cNvSpPr txBox="1"/>
              <p:nvPr/>
            </p:nvSpPr>
            <p:spPr bwMode="auto">
              <a:xfrm>
                <a:off x="6554572" y="3792032"/>
                <a:ext cx="2102114" cy="99084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FB1ED02-66A4-0B7A-F565-4E2FBB94B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4572" y="3792032"/>
                <a:ext cx="2102114" cy="990849"/>
              </a:xfrm>
              <a:prstGeom prst="rect">
                <a:avLst/>
              </a:prstGeom>
              <a:blipFill>
                <a:blip r:embed="rId7"/>
                <a:stretch>
                  <a:fillRect l="-1205" r="-1205" b="-25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8C7737-37C2-5ADF-807F-624C9084568E}"/>
                  </a:ext>
                </a:extLst>
              </p:cNvPr>
              <p:cNvSpPr txBox="1"/>
              <p:nvPr/>
            </p:nvSpPr>
            <p:spPr bwMode="auto">
              <a:xfrm>
                <a:off x="639745" y="4856562"/>
                <a:ext cx="7829302" cy="187647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8C7737-37C2-5ADF-807F-624C90845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9745" y="4856562"/>
                <a:ext cx="7829302" cy="1876476"/>
              </a:xfrm>
              <a:prstGeom prst="rect">
                <a:avLst/>
              </a:prstGeom>
              <a:blipFill>
                <a:blip r:embed="rId8"/>
                <a:stretch>
                  <a:fillRect t="-1342" b="-33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38E394-9656-0FA5-E1EE-0757FADC9535}"/>
                  </a:ext>
                </a:extLst>
              </p:cNvPr>
              <p:cNvSpPr txBox="1"/>
              <p:nvPr/>
            </p:nvSpPr>
            <p:spPr>
              <a:xfrm>
                <a:off x="610437" y="4087492"/>
                <a:ext cx="6571952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Inner product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initial column vector equals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438E394-9656-0FA5-E1EE-0757FADC9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37" y="4087492"/>
                <a:ext cx="6571952" cy="421013"/>
              </a:xfrm>
              <a:prstGeom prst="rect">
                <a:avLst/>
              </a:prstGeom>
              <a:blipFill>
                <a:blip r:embed="rId9"/>
                <a:stretch>
                  <a:fillRect l="-965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602BF6-7AE2-4FD3-F6C5-BB54D97AB544}"/>
                  </a:ext>
                </a:extLst>
              </p:cNvPr>
              <p:cNvSpPr txBox="1"/>
              <p:nvPr/>
            </p:nvSpPr>
            <p:spPr bwMode="auto">
              <a:xfrm>
                <a:off x="651126" y="3093294"/>
                <a:ext cx="516840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602BF6-7AE2-4FD3-F6C5-BB54D97AB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126" y="3093294"/>
                <a:ext cx="5168402" cy="990849"/>
              </a:xfrm>
              <a:prstGeom prst="rect">
                <a:avLst/>
              </a:prstGeom>
              <a:blipFill>
                <a:blip r:embed="rId10"/>
                <a:stretch>
                  <a:fillRect l="-245" t="-93671" r="-245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D62BD5-F39A-BFAA-973B-C72E69583C60}"/>
                  </a:ext>
                </a:extLst>
              </p:cNvPr>
              <p:cNvSpPr txBox="1"/>
              <p:nvPr/>
            </p:nvSpPr>
            <p:spPr>
              <a:xfrm>
                <a:off x="565220" y="4497460"/>
                <a:ext cx="5786848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use 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construct a solution: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4D62BD5-F39A-BFAA-973B-C72E69583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20" y="4497460"/>
                <a:ext cx="5786848" cy="413511"/>
              </a:xfrm>
              <a:prstGeom prst="rect">
                <a:avLst/>
              </a:prstGeom>
              <a:blipFill>
                <a:blip r:embed="rId11"/>
                <a:stretch>
                  <a:fillRect l="-1094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612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7" grpId="0"/>
      <p:bldP spid="18" grpId="0"/>
      <p:bldP spid="7" grpId="0" animBg="1"/>
      <p:bldP spid="9" grpId="0" animBg="1"/>
      <p:bldP spid="11" grpId="0"/>
      <p:bldP spid="12" grpId="0" animBg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754C5-6D3D-A40B-B01D-6DAE43A0D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D53AA1-035A-5E9F-3DE2-40B562AFB8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914400"/>
            <a:ext cx="8890001" cy="30226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26C4130-DA58-825E-0DA3-4B52E75C3E97}"/>
              </a:ext>
            </a:extLst>
          </p:cNvPr>
          <p:cNvSpPr/>
          <p:nvPr/>
        </p:nvSpPr>
        <p:spPr>
          <a:xfrm>
            <a:off x="1828800" y="1447800"/>
            <a:ext cx="12954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0EB7D3-F260-A934-E73D-4E5F7014E687}"/>
              </a:ext>
            </a:extLst>
          </p:cNvPr>
          <p:cNvSpPr/>
          <p:nvPr/>
        </p:nvSpPr>
        <p:spPr>
          <a:xfrm>
            <a:off x="3810000" y="1447800"/>
            <a:ext cx="7620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7DF1E8-7C32-F2B1-1F97-FD6A8AD7E6E0}"/>
              </a:ext>
            </a:extLst>
          </p:cNvPr>
          <p:cNvSpPr/>
          <p:nvPr/>
        </p:nvSpPr>
        <p:spPr>
          <a:xfrm>
            <a:off x="5867400" y="1448423"/>
            <a:ext cx="1295400" cy="7155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8343ED-CEA1-58B4-B64B-24B0F64C6076}"/>
              </a:ext>
            </a:extLst>
          </p:cNvPr>
          <p:cNvSpPr/>
          <p:nvPr/>
        </p:nvSpPr>
        <p:spPr>
          <a:xfrm>
            <a:off x="580571" y="914400"/>
            <a:ext cx="1384161" cy="1248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612E87-8D0D-6F97-573E-C87412F0435C}"/>
                  </a:ext>
                </a:extLst>
              </p:cNvPr>
              <p:cNvSpPr txBox="1"/>
              <p:nvPr/>
            </p:nvSpPr>
            <p:spPr bwMode="auto">
              <a:xfrm>
                <a:off x="639745" y="4094562"/>
                <a:ext cx="7829302" cy="187647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612E87-8D0D-6F97-573E-C87412F04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9745" y="4094562"/>
                <a:ext cx="7829302" cy="1876476"/>
              </a:xfrm>
              <a:prstGeom prst="rect">
                <a:avLst/>
              </a:prstGeom>
              <a:blipFill>
                <a:blip r:embed="rId3"/>
                <a:stretch>
                  <a:fillRect t="-1342" b="-33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0336C582-1671-1C4D-CB6B-04A5A872893A}"/>
              </a:ext>
            </a:extLst>
          </p:cNvPr>
          <p:cNvSpPr/>
          <p:nvPr/>
        </p:nvSpPr>
        <p:spPr>
          <a:xfrm>
            <a:off x="2775020" y="946484"/>
            <a:ext cx="1384161" cy="1248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C12F499-F339-D814-51B7-250880751A95}"/>
              </a:ext>
            </a:extLst>
          </p:cNvPr>
          <p:cNvSpPr/>
          <p:nvPr/>
        </p:nvSpPr>
        <p:spPr>
          <a:xfrm>
            <a:off x="4572000" y="982579"/>
            <a:ext cx="1384161" cy="124893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06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1B4F6-D73C-15B3-1035-4664627C2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FB9524-0FAD-95CF-ABCC-37774F64D05A}"/>
                  </a:ext>
                </a:extLst>
              </p:cNvPr>
              <p:cNvSpPr txBox="1"/>
              <p:nvPr/>
            </p:nvSpPr>
            <p:spPr bwMode="auto">
              <a:xfrm>
                <a:off x="178573" y="826196"/>
                <a:ext cx="8610600" cy="187647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FB9524-0FAD-95CF-ABCC-37774F64D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573" y="826196"/>
                <a:ext cx="8610600" cy="1876476"/>
              </a:xfrm>
              <a:prstGeom prst="rect">
                <a:avLst/>
              </a:prstGeom>
              <a:blipFill>
                <a:blip r:embed="rId2"/>
                <a:stretch>
                  <a:fillRect t="-27703" b="-533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5FD4479-6A25-099D-6B61-BCE8DEA6F612}"/>
                  </a:ext>
                </a:extLst>
              </p:cNvPr>
              <p:cNvSpPr txBox="1"/>
              <p:nvPr/>
            </p:nvSpPr>
            <p:spPr>
              <a:xfrm>
                <a:off x="3349" y="304800"/>
                <a:ext cx="9296400" cy="4183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other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determined similarly by more initial conditions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,2,3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′</m:t>
                        </m:r>
                      </m:sup>
                    </m:sSub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5FD4479-6A25-099D-6B61-BCE8DEA6F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" y="304800"/>
                <a:ext cx="9296400" cy="418384"/>
              </a:xfrm>
              <a:prstGeom prst="rect">
                <a:avLst/>
              </a:prstGeom>
              <a:blipFill>
                <a:blip r:embed="rId3"/>
                <a:stretch>
                  <a:fillRect l="-682" t="-8824" r="-819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4AD042-BD6E-D6DE-9D7A-DFEBB0B05861}"/>
                  </a:ext>
                </a:extLst>
              </p:cNvPr>
              <p:cNvSpPr txBox="1"/>
              <p:nvPr/>
            </p:nvSpPr>
            <p:spPr bwMode="auto">
              <a:xfrm>
                <a:off x="2898949" y="2773864"/>
                <a:ext cx="2418162" cy="99084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F4AD042-BD6E-D6DE-9D7A-DFEBB0B05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8949" y="2773864"/>
                <a:ext cx="2418162" cy="990849"/>
              </a:xfrm>
              <a:prstGeom prst="rect">
                <a:avLst/>
              </a:prstGeom>
              <a:blipFill>
                <a:blip r:embed="rId4"/>
                <a:stretch>
                  <a:fillRect l="-1047" r="-524" b="-37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82D5E1-62E0-A5CE-0AC1-CEF92CA329A7}"/>
                  </a:ext>
                </a:extLst>
              </p:cNvPr>
              <p:cNvSpPr txBox="1"/>
              <p:nvPr/>
            </p:nvSpPr>
            <p:spPr>
              <a:xfrm>
                <a:off x="178573" y="3781549"/>
                <a:ext cx="6934200" cy="413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use the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construct a solution: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82D5E1-62E0-A5CE-0AC1-CEF92CA32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73" y="3781549"/>
                <a:ext cx="6934200" cy="413511"/>
              </a:xfrm>
              <a:prstGeom prst="rect">
                <a:avLst/>
              </a:prstGeom>
              <a:blipFill>
                <a:blip r:embed="rId5"/>
                <a:stretch>
                  <a:fillRect l="-730"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D62379-443C-B413-EA3B-AD3D406B98E1}"/>
                  </a:ext>
                </a:extLst>
              </p:cNvPr>
              <p:cNvSpPr txBox="1"/>
              <p:nvPr/>
            </p:nvSpPr>
            <p:spPr bwMode="auto">
              <a:xfrm>
                <a:off x="2136948" y="4327698"/>
                <a:ext cx="4693849" cy="86530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D62379-443C-B413-EA3B-AD3D406B9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6948" y="4327698"/>
                <a:ext cx="4693849" cy="865301"/>
              </a:xfrm>
              <a:prstGeom prst="rect">
                <a:avLst/>
              </a:prstGeom>
              <a:blipFill>
                <a:blip r:embed="rId6"/>
                <a:stretch>
                  <a:fillRect l="-539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9FFF550-7FDE-DC61-77B3-CBBBD77FD538}"/>
              </a:ext>
            </a:extLst>
          </p:cNvPr>
          <p:cNvSpPr txBox="1"/>
          <p:nvPr/>
        </p:nvSpPr>
        <p:spPr>
          <a:xfrm>
            <a:off x="178573" y="5307432"/>
            <a:ext cx="868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satisfies both the system of equation of motion and the initial conditions.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9149B1-4FB3-E337-AC4D-2C3E7F8693D3}"/>
              </a:ext>
            </a:extLst>
          </p:cNvPr>
          <p:cNvSpPr txBox="1"/>
          <p:nvPr/>
        </p:nvSpPr>
        <p:spPr>
          <a:xfrm>
            <a:off x="178572" y="5707542"/>
            <a:ext cx="861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Modes are special solutions. But the above sum of modes is a general solution!</a:t>
            </a:r>
          </a:p>
        </p:txBody>
      </p:sp>
    </p:spTree>
    <p:extLst>
      <p:ext uri="{BB962C8B-B14F-4D97-AF65-F5344CB8AC3E}">
        <p14:creationId xmlns:p14="http://schemas.microsoft.com/office/powerpoint/2010/main" val="273817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13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23FCB4-92EF-9269-ADB2-4F1724F0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1F232D-E475-2F55-58A8-CF477C8757D3}"/>
              </a:ext>
            </a:extLst>
          </p:cNvPr>
          <p:cNvSpPr txBox="1"/>
          <p:nvPr/>
        </p:nvSpPr>
        <p:spPr bwMode="auto">
          <a:xfrm>
            <a:off x="641701" y="656674"/>
            <a:ext cx="312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Equation of motion:</a:t>
            </a:r>
          </a:p>
        </p:txBody>
      </p:sp>
      <p:sp>
        <p:nvSpPr>
          <p:cNvPr id="7" name="文字方塊 24">
            <a:extLst>
              <a:ext uri="{FF2B5EF4-FFF2-40B4-BE49-F238E27FC236}">
                <a16:creationId xmlns:a16="http://schemas.microsoft.com/office/drawing/2014/main" id="{F401EB55-7CD5-1251-30F9-FBAD35834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672" y="1422689"/>
            <a:ext cx="4388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dirty="0"/>
              <a:t>首先時間變化為簡諧振盪的</a:t>
            </a:r>
            <a:r>
              <a:rPr lang="zh-TW" altLang="en-US" sz="2000" dirty="0">
                <a:solidFill>
                  <a:srgbClr val="FF0000"/>
                </a:solidFill>
              </a:rPr>
              <a:t>模式解</a:t>
            </a:r>
            <a:r>
              <a:rPr lang="zh-TW" altLang="en-US" sz="2000" dirty="0"/>
              <a:t>：</a:t>
            </a:r>
            <a:endParaRPr lang="zh-TW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0329BD-5CDA-8E2F-12F4-1B36270290F6}"/>
              </a:ext>
            </a:extLst>
          </p:cNvPr>
          <p:cNvSpPr txBox="1"/>
          <p:nvPr/>
        </p:nvSpPr>
        <p:spPr>
          <a:xfrm>
            <a:off x="657550" y="3216998"/>
            <a:ext cx="8471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方程式組是線性方程式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2000" dirty="0"/>
              <a:t>模式解的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線性組合，還是方程式組的解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86E78B-186B-ACA0-04D1-37FB936325AB}"/>
                  </a:ext>
                </a:extLst>
              </p:cNvPr>
              <p:cNvSpPr txBox="1"/>
              <p:nvPr/>
            </p:nvSpPr>
            <p:spPr>
              <a:xfrm>
                <a:off x="640724" y="4448814"/>
                <a:ext cx="7985927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的起始條件分解為本徵向量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的線性組合，這永遠能作到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86E78B-186B-ACA0-04D1-37FB93632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24" y="4448814"/>
                <a:ext cx="7985927" cy="421013"/>
              </a:xfrm>
              <a:prstGeom prst="rect">
                <a:avLst/>
              </a:prstGeom>
              <a:blipFill>
                <a:blip r:embed="rId2"/>
                <a:stretch>
                  <a:fillRect l="-794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41B94C-46DD-80FA-AD77-870908A94F57}"/>
                  </a:ext>
                </a:extLst>
              </p:cNvPr>
              <p:cNvSpPr txBox="1"/>
              <p:nvPr/>
            </p:nvSpPr>
            <p:spPr>
              <a:xfrm>
                <a:off x="629672" y="5904798"/>
                <a:ext cx="7467600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/>
                  <a:t>讓組合中的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zh-TW" altLang="en-US" sz="2000" dirty="0"/>
                  <a:t>各自作時間演化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(</a:t>
                </a:r>
                <a:r>
                  <a:rPr lang="zh-TW" altLang="en-US" sz="2000" dirty="0"/>
                  <a:t>簡諧振盪</a:t>
                </a:r>
                <a:r>
                  <a:rPr lang="en-US" sz="2000" dirty="0"/>
                  <a:t>)</a:t>
                </a:r>
                <a:r>
                  <a:rPr lang="zh-TW" altLang="en-US" sz="2000" dirty="0"/>
                  <a:t>後，到時間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再組合！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41B94C-46DD-80FA-AD77-870908A94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72" y="5904798"/>
                <a:ext cx="7467600" cy="421013"/>
              </a:xfrm>
              <a:prstGeom prst="rect">
                <a:avLst/>
              </a:prstGeom>
              <a:blipFill>
                <a:blip r:embed="rId3"/>
                <a:stretch>
                  <a:fillRect l="-849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4C4B725-BF4C-B47D-FBAB-B886DD477A8A}"/>
              </a:ext>
            </a:extLst>
          </p:cNvPr>
          <p:cNvSpPr txBox="1"/>
          <p:nvPr/>
        </p:nvSpPr>
        <p:spPr>
          <a:xfrm>
            <a:off x="657550" y="2362200"/>
            <a:ext cx="4557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模式解滿足矩陣的本徵向量方程式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42F149-590C-176F-41A3-BFC5EF897DFD}"/>
              </a:ext>
            </a:extLst>
          </p:cNvPr>
          <p:cNvSpPr txBox="1"/>
          <p:nvPr/>
        </p:nvSpPr>
        <p:spPr>
          <a:xfrm>
            <a:off x="640724" y="225769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BF72C5-8493-9C9C-F50E-613F4DB0F643}"/>
                  </a:ext>
                </a:extLst>
              </p:cNvPr>
              <p:cNvSpPr txBox="1"/>
              <p:nvPr/>
            </p:nvSpPr>
            <p:spPr bwMode="auto">
              <a:xfrm>
                <a:off x="4843038" y="1455223"/>
                <a:ext cx="1160959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BF72C5-8493-9C9C-F50E-613F4DB0F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3038" y="1455223"/>
                <a:ext cx="1160959" cy="317779"/>
              </a:xfrm>
              <a:prstGeom prst="rect">
                <a:avLst/>
              </a:prstGeom>
              <a:blipFill>
                <a:blip r:embed="rId4"/>
                <a:stretch>
                  <a:fillRect l="-2174" r="-326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9E34D0-86A8-8C01-98BB-1A995788F982}"/>
                  </a:ext>
                </a:extLst>
              </p:cNvPr>
              <p:cNvSpPr txBox="1"/>
              <p:nvPr/>
            </p:nvSpPr>
            <p:spPr>
              <a:xfrm>
                <a:off x="3862312" y="489159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9E34D0-86A8-8C01-98BB-1A995788F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312" y="489159"/>
                <a:ext cx="1981557" cy="709874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467C99-39D4-8CCB-813E-D91925296CB9}"/>
                  </a:ext>
                </a:extLst>
              </p:cNvPr>
              <p:cNvSpPr txBox="1"/>
              <p:nvPr/>
            </p:nvSpPr>
            <p:spPr>
              <a:xfrm>
                <a:off x="4865277" y="2377429"/>
                <a:ext cx="201699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467C99-39D4-8CCB-813E-D9192529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77" y="2377429"/>
                <a:ext cx="20169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5F2E98-584F-E788-3EC0-BEFE110F2FF1}"/>
                  </a:ext>
                </a:extLst>
              </p:cNvPr>
              <p:cNvSpPr txBox="1"/>
              <p:nvPr/>
            </p:nvSpPr>
            <p:spPr bwMode="auto">
              <a:xfrm>
                <a:off x="2079984" y="4870955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5F2E98-584F-E788-3EC0-BEFE110F2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9984" y="4870955"/>
                <a:ext cx="2350852" cy="990849"/>
              </a:xfrm>
              <a:prstGeom prst="rect">
                <a:avLst/>
              </a:prstGeom>
              <a:blipFill>
                <a:blip r:embed="rId7"/>
                <a:stretch>
                  <a:fillRect t="-93671" r="-1075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5F9184-61C8-78AE-27DF-379336F96DC9}"/>
                  </a:ext>
                </a:extLst>
              </p:cNvPr>
              <p:cNvSpPr txBox="1"/>
              <p:nvPr/>
            </p:nvSpPr>
            <p:spPr bwMode="auto">
              <a:xfrm>
                <a:off x="5017901" y="4877489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5F9184-61C8-78AE-27DF-379336F96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7901" y="4877489"/>
                <a:ext cx="2350852" cy="990849"/>
              </a:xfrm>
              <a:prstGeom prst="rect">
                <a:avLst/>
              </a:prstGeom>
              <a:blipFill>
                <a:blip r:embed="rId8"/>
                <a:stretch>
                  <a:fillRect t="-94937" r="-538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B65753-53B6-B9E8-DA13-CFD727D69F61}"/>
                  </a:ext>
                </a:extLst>
              </p:cNvPr>
              <p:cNvSpPr txBox="1"/>
              <p:nvPr/>
            </p:nvSpPr>
            <p:spPr bwMode="auto">
              <a:xfrm>
                <a:off x="2204290" y="3608734"/>
                <a:ext cx="4818627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B65753-53B6-B9E8-DA13-CFD727D69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290" y="3608734"/>
                <a:ext cx="4818627" cy="865301"/>
              </a:xfrm>
              <a:prstGeom prst="rect">
                <a:avLst/>
              </a:prstGeom>
              <a:blipFill>
                <a:blip r:embed="rId9"/>
                <a:stretch>
                  <a:fillRect l="-8947" t="-11449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A8BB74-20F9-61E3-5D70-1C22E0334FBE}"/>
                  </a:ext>
                </a:extLst>
              </p:cNvPr>
              <p:cNvSpPr txBox="1"/>
              <p:nvPr/>
            </p:nvSpPr>
            <p:spPr bwMode="auto">
              <a:xfrm>
                <a:off x="6472910" y="1393786"/>
                <a:ext cx="2038571" cy="81464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A8BB74-20F9-61E3-5D70-1C22E033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2910" y="1393786"/>
                <a:ext cx="2038571" cy="814647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977362-38E8-9836-82FC-44672C6FA863}"/>
                  </a:ext>
                </a:extLst>
              </p:cNvPr>
              <p:cNvSpPr txBox="1"/>
              <p:nvPr/>
            </p:nvSpPr>
            <p:spPr>
              <a:xfrm>
                <a:off x="640724" y="2753418"/>
                <a:ext cx="8089487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本徵向量數量與粒子數目相等：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=1,⋯3</m:t>
                    </m:r>
                  </m:oMath>
                </a14:m>
                <a:r>
                  <a:rPr lang="en-US" sz="2000" dirty="0"/>
                  <a:t>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977362-38E8-9836-82FC-44672C6F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24" y="2753418"/>
                <a:ext cx="8089487" cy="421013"/>
              </a:xfrm>
              <a:prstGeom prst="rect">
                <a:avLst/>
              </a:prstGeom>
              <a:blipFill>
                <a:blip r:embed="rId11"/>
                <a:stretch>
                  <a:fillRect l="-784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1BBD394-E4F4-90B2-28F8-B3B2A4BFA454}"/>
              </a:ext>
            </a:extLst>
          </p:cNvPr>
          <p:cNvSpPr txBox="1"/>
          <p:nvPr/>
        </p:nvSpPr>
        <p:spPr>
          <a:xfrm>
            <a:off x="657550" y="6368805"/>
            <a:ext cx="8181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解矩陣的本徵向量方程式是關鍵，其餘都是自動完成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482818-DF44-5438-E42C-80E4746D64DB}"/>
                  </a:ext>
                </a:extLst>
              </p:cNvPr>
              <p:cNvSpPr txBox="1"/>
              <p:nvPr/>
            </p:nvSpPr>
            <p:spPr>
              <a:xfrm>
                <a:off x="640725" y="1861944"/>
                <a:ext cx="484567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時間變化與足標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𝑖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=1,2,3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無關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</a:rPr>
                  <a:t>！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482818-DF44-5438-E42C-80E4746D6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25" y="1861944"/>
                <a:ext cx="4845676" cy="400110"/>
              </a:xfrm>
              <a:prstGeom prst="rect">
                <a:avLst/>
              </a:prstGeom>
              <a:blipFill>
                <a:blip r:embed="rId12"/>
                <a:stretch>
                  <a:fillRect l="-130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72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9" grpId="0" animBg="1"/>
      <p:bldP spid="20" grpId="0" animBg="1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0F3523B0-19E1-3ACD-DF26-C153A8C2C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78588" y="2128701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489F2EB4-8333-F883-8BAC-DFA001974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622365" y="2999116"/>
            <a:ext cx="785491" cy="981864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D1751ACD-F6A2-0B15-3F0A-2D79CF2D0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445643" y="1853235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302DF665-C862-0649-7B7F-D7F84EB28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445643" y="230229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/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blipFill>
                <a:blip r:embed="rId3"/>
                <a:stretch>
                  <a:fillRect l="-4082" r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/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/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/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4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blipFill>
                <a:blip r:embed="rId6"/>
                <a:stretch>
                  <a:fillRect b="-33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62D3CA3B-0400-0792-378D-F8FB69A1E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709347" y="4367301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/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6BD2F274-041D-DB14-B3C6-5180F255B2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4901468" y="3360768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AAC29862-607F-9486-ACC6-129233DCE0B6}"/>
              </a:ext>
            </a:extLst>
          </p:cNvPr>
          <p:cNvSpPr/>
          <p:nvPr/>
        </p:nvSpPr>
        <p:spPr>
          <a:xfrm>
            <a:off x="4969830" y="2878412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C0BA6DBE-B13D-4990-78C3-CF5438E1C6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528040" y="2176705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5F60A-6318-764B-9324-9E30A949F254}"/>
                  </a:ext>
                </a:extLst>
              </p:cNvPr>
              <p:cNvSpPr txBox="1"/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各個配料分離烹煮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5F60A-6318-764B-9324-9E30A949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blipFill>
                <a:blip r:embed="rId10"/>
                <a:stretch>
                  <a:fillRect l="-1515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C7F5D26-4599-1769-5BB2-E68F8AC5EF94}"/>
              </a:ext>
            </a:extLst>
          </p:cNvPr>
          <p:cNvSpPr txBox="1"/>
          <p:nvPr/>
        </p:nvSpPr>
        <p:spPr bwMode="auto">
          <a:xfrm>
            <a:off x="4572000" y="1433130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個自簡諧振盪後，最後合體！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/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起始各個配料依配方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收集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blipFill>
                <a:blip r:embed="rId11"/>
                <a:stretch>
                  <a:fillRect l="-1748" t="-9091" b="-212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638A5D-7EC4-11FA-20FC-0C0E9F56FADD}"/>
                  </a:ext>
                </a:extLst>
              </p:cNvPr>
              <p:cNvSpPr txBox="1"/>
              <p:nvPr/>
            </p:nvSpPr>
            <p:spPr bwMode="auto">
              <a:xfrm>
                <a:off x="3765869" y="5633717"/>
                <a:ext cx="5237203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638A5D-7EC4-11FA-20FC-0C0E9F56F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5869" y="5633717"/>
                <a:ext cx="5237203" cy="865301"/>
              </a:xfrm>
              <a:prstGeom prst="rect">
                <a:avLst/>
              </a:prstGeom>
              <a:blipFill>
                <a:blip r:embed="rId12"/>
                <a:stretch>
                  <a:fillRect l="-242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3E59E4-C0E8-E141-504A-348EB4AB6C04}"/>
                  </a:ext>
                </a:extLst>
              </p:cNvPr>
              <p:cNvSpPr txBox="1"/>
              <p:nvPr/>
            </p:nvSpPr>
            <p:spPr bwMode="auto">
              <a:xfrm>
                <a:off x="108624" y="4448637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3E59E4-C0E8-E141-504A-348EB4AB6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624" y="4448637"/>
                <a:ext cx="2350852" cy="990849"/>
              </a:xfrm>
              <a:prstGeom prst="rect">
                <a:avLst/>
              </a:prstGeom>
              <a:blipFill>
                <a:blip r:embed="rId13"/>
                <a:stretch>
                  <a:fillRect t="-93671" r="-538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0AFAD0-6006-CB68-E53C-9546EABB94DE}"/>
                  </a:ext>
                </a:extLst>
              </p:cNvPr>
              <p:cNvSpPr txBox="1"/>
              <p:nvPr/>
            </p:nvSpPr>
            <p:spPr bwMode="auto">
              <a:xfrm>
                <a:off x="131962" y="5562600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0AFAD0-6006-CB68-E53C-9546EABB9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962" y="5562600"/>
                <a:ext cx="2350852" cy="990849"/>
              </a:xfrm>
              <a:prstGeom prst="rect">
                <a:avLst/>
              </a:prstGeom>
              <a:blipFill>
                <a:blip r:embed="rId14"/>
                <a:stretch>
                  <a:fillRect t="-96154" r="-538" b="-1474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6343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BF421A-E31E-C550-F7B6-107895104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2CAE73-D4C6-9E4A-5370-A436089711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064" b="35100"/>
          <a:stretch>
            <a:fillRect/>
          </a:stretch>
        </p:blipFill>
        <p:spPr>
          <a:xfrm>
            <a:off x="1763688" y="620688"/>
            <a:ext cx="3053108" cy="61589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40E92-52A9-48FF-F86C-9359FF9E749A}"/>
                  </a:ext>
                </a:extLst>
              </p:cNvPr>
              <p:cNvSpPr txBox="1"/>
              <p:nvPr/>
            </p:nvSpPr>
            <p:spPr bwMode="auto">
              <a:xfrm>
                <a:off x="5608884" y="620688"/>
                <a:ext cx="2532232" cy="153952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</m:m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E40E92-52A9-48FF-F86C-9359FF9E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8884" y="620688"/>
                <a:ext cx="2532232" cy="1539524"/>
              </a:xfrm>
              <a:prstGeom prst="rect">
                <a:avLst/>
              </a:prstGeom>
              <a:blipFill>
                <a:blip r:embed="rId3"/>
                <a:stretch>
                  <a:fillRect l="-500" b="-409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A6DF5A-6ABF-C9FA-3723-478E3416139D}"/>
                  </a:ext>
                </a:extLst>
              </p:cNvPr>
              <p:cNvSpPr txBox="1"/>
              <p:nvPr/>
            </p:nvSpPr>
            <p:spPr bwMode="auto">
              <a:xfrm>
                <a:off x="5608884" y="3030085"/>
                <a:ext cx="2542747" cy="131504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𝜋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</m:m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A6DF5A-6ABF-C9FA-3723-478E34161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8884" y="3030085"/>
                <a:ext cx="2542747" cy="1315040"/>
              </a:xfrm>
              <a:prstGeom prst="rect">
                <a:avLst/>
              </a:prstGeom>
              <a:blipFill>
                <a:blip r:embed="rId4"/>
                <a:stretch>
                  <a:fillRect b="-28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0677B9-EF72-6543-BECC-272BA35B8163}"/>
                  </a:ext>
                </a:extLst>
              </p:cNvPr>
              <p:cNvSpPr txBox="1"/>
              <p:nvPr/>
            </p:nvSpPr>
            <p:spPr bwMode="auto">
              <a:xfrm>
                <a:off x="5633191" y="5113425"/>
                <a:ext cx="2611484" cy="163544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s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in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9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4</m:t>
                                        </m:r>
                                      </m:den>
                                    </m:f>
                                  </m:e>
                                </m:func>
                              </m:e>
                            </m:mr>
                          </m:m>
                        </m:e>
                      </m:d>
                      <m: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0677B9-EF72-6543-BECC-272BA35B8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33191" y="5113425"/>
                <a:ext cx="2611484" cy="1635448"/>
              </a:xfrm>
              <a:prstGeom prst="rect">
                <a:avLst/>
              </a:prstGeom>
              <a:blipFill>
                <a:blip r:embed="rId5"/>
                <a:stretch>
                  <a:fillRect t="-769" b="-38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BBFCD1-F1CE-EDC9-D9A2-C5B6ADF5C98F}"/>
                  </a:ext>
                </a:extLst>
              </p:cNvPr>
              <p:cNvSpPr txBox="1"/>
              <p:nvPr/>
            </p:nvSpPr>
            <p:spPr bwMode="auto">
              <a:xfrm>
                <a:off x="228600" y="136645"/>
                <a:ext cx="9067800" cy="4840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err="1">
                    <a:latin typeface="Times New Roman" pitchFamily="18" charset="0"/>
                    <a:cs typeface="Times New Roman" pitchFamily="18" charset="0"/>
                  </a:rPr>
                  <a:t>三個本徵向量的元素似乎滿足簡單的規則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itchFamily="18" charset="0"/>
                  </a:rPr>
                  <a:t>：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都是正弦函數，角度以等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itchFamily="18" charset="0"/>
                  </a:rPr>
                  <a:t>差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4</m:t>
                        </m:r>
                      </m:den>
                    </m:f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4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3</m:t>
                        </m:r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增加</a:t>
                </a:r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7BBFCD1-F1CE-EDC9-D9A2-C5B6ADF5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36645"/>
                <a:ext cx="9067800" cy="484043"/>
              </a:xfrm>
              <a:prstGeom prst="rect">
                <a:avLst/>
              </a:prstGeom>
              <a:blipFill>
                <a:blip r:embed="rId6"/>
                <a:stretch>
                  <a:fillRect l="-700" b="-512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114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9B282A-4C70-0B26-7F90-084621C68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437"/>
          <a:stretch>
            <a:fillRect/>
          </a:stretch>
        </p:blipFill>
        <p:spPr>
          <a:xfrm>
            <a:off x="932505" y="904998"/>
            <a:ext cx="7439469" cy="15798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3">
                <a:extLst>
                  <a:ext uri="{FF2B5EF4-FFF2-40B4-BE49-F238E27FC236}">
                    <a16:creationId xmlns:a16="http://schemas.microsoft.com/office/drawing/2014/main" id="{E62687F1-CEDC-D0C5-8AD6-E67BF065819F}"/>
                  </a:ext>
                </a:extLst>
              </p:cNvPr>
              <p:cNvSpPr txBox="1"/>
              <p:nvPr/>
            </p:nvSpPr>
            <p:spPr bwMode="auto">
              <a:xfrm>
                <a:off x="932505" y="2334497"/>
                <a:ext cx="4378506" cy="62645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𝑚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字方塊 13">
                <a:extLst>
                  <a:ext uri="{FF2B5EF4-FFF2-40B4-BE49-F238E27FC236}">
                    <a16:creationId xmlns:a16="http://schemas.microsoft.com/office/drawing/2014/main" id="{E62687F1-CEDC-D0C5-8AD6-E67BF0658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2505" y="2334497"/>
                <a:ext cx="4378506" cy="626454"/>
              </a:xfrm>
              <a:prstGeom prst="rect">
                <a:avLst/>
              </a:prstGeom>
              <a:blipFill>
                <a:blip r:embed="rId3"/>
                <a:stretch>
                  <a:fillRect l="-289" b="-1176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FE8AA2-645E-FEFD-561C-0994C9E8A60B}"/>
              </a:ext>
            </a:extLst>
          </p:cNvPr>
          <p:cNvCxnSpPr/>
          <p:nvPr/>
        </p:nvCxnSpPr>
        <p:spPr>
          <a:xfrm>
            <a:off x="4446417" y="1337046"/>
            <a:ext cx="36004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F307047-A9D6-9B4C-4165-A4A9E1E9587C}"/>
              </a:ext>
            </a:extLst>
          </p:cNvPr>
          <p:cNvCxnSpPr>
            <a:cxnSpLocks/>
          </p:cNvCxnSpPr>
          <p:nvPr/>
        </p:nvCxnSpPr>
        <p:spPr>
          <a:xfrm>
            <a:off x="3808073" y="1337046"/>
            <a:ext cx="20954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3">
                <a:extLst>
                  <a:ext uri="{FF2B5EF4-FFF2-40B4-BE49-F238E27FC236}">
                    <a16:creationId xmlns:a16="http://schemas.microsoft.com/office/drawing/2014/main" id="{6A455FB0-4423-5A98-3965-8929F8F86F14}"/>
                  </a:ext>
                </a:extLst>
              </p:cNvPr>
              <p:cNvSpPr txBox="1"/>
              <p:nvPr/>
            </p:nvSpPr>
            <p:spPr bwMode="auto">
              <a:xfrm>
                <a:off x="945330" y="3030624"/>
                <a:ext cx="3524363" cy="626518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字方塊 13">
                <a:extLst>
                  <a:ext uri="{FF2B5EF4-FFF2-40B4-BE49-F238E27FC236}">
                    <a16:creationId xmlns:a16="http://schemas.microsoft.com/office/drawing/2014/main" id="{6A455FB0-4423-5A98-3965-8929F8F86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330" y="3030624"/>
                <a:ext cx="3524363" cy="626518"/>
              </a:xfrm>
              <a:prstGeom prst="rect">
                <a:avLst/>
              </a:prstGeom>
              <a:blipFill>
                <a:blip r:embed="rId4"/>
                <a:stretch>
                  <a:fillRect l="-1079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88ACA13A-E8FD-12C6-1D96-03A30D2BF6B6}"/>
                  </a:ext>
                </a:extLst>
              </p:cNvPr>
              <p:cNvSpPr txBox="1"/>
              <p:nvPr/>
            </p:nvSpPr>
            <p:spPr bwMode="auto">
              <a:xfrm>
                <a:off x="4532905" y="904998"/>
                <a:ext cx="252249" cy="29931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88ACA13A-E8FD-12C6-1D96-03A30D2BF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32905" y="904998"/>
                <a:ext cx="252249" cy="299313"/>
              </a:xfrm>
              <a:prstGeom prst="rect">
                <a:avLst/>
              </a:prstGeom>
              <a:blipFill>
                <a:blip r:embed="rId5"/>
                <a:stretch>
                  <a:fillRect l="-15000" r="-15000" b="-2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79A428D6-FD7E-D526-B0FD-54ADA4A65835}"/>
                  </a:ext>
                </a:extLst>
              </p:cNvPr>
              <p:cNvSpPr txBox="1"/>
              <p:nvPr/>
            </p:nvSpPr>
            <p:spPr bwMode="auto">
              <a:xfrm>
                <a:off x="3765364" y="914843"/>
                <a:ext cx="471860" cy="299313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79A428D6-FD7E-D526-B0FD-54ADA4A65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5364" y="914843"/>
                <a:ext cx="471860" cy="299313"/>
              </a:xfrm>
              <a:prstGeom prst="rect">
                <a:avLst/>
              </a:prstGeom>
              <a:blipFill>
                <a:blip r:embed="rId6"/>
                <a:stretch>
                  <a:fillRect l="-5263" r="-2632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3">
                <a:extLst>
                  <a:ext uri="{FF2B5EF4-FFF2-40B4-BE49-F238E27FC236}">
                    <a16:creationId xmlns:a16="http://schemas.microsoft.com/office/drawing/2014/main" id="{CE0DFC01-7913-0616-E8B3-F8B2357F6DBB}"/>
                  </a:ext>
                </a:extLst>
              </p:cNvPr>
              <p:cNvSpPr txBox="1"/>
              <p:nvPr/>
            </p:nvSpPr>
            <p:spPr bwMode="auto">
              <a:xfrm>
                <a:off x="935479" y="6044197"/>
                <a:ext cx="1764778" cy="70987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3">
                <a:extLst>
                  <a:ext uri="{FF2B5EF4-FFF2-40B4-BE49-F238E27FC236}">
                    <a16:creationId xmlns:a16="http://schemas.microsoft.com/office/drawing/2014/main" id="{CE0DFC01-7913-0616-E8B3-F8B2357F6D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35479" y="6044197"/>
                <a:ext cx="1764778" cy="709874"/>
              </a:xfrm>
              <a:prstGeom prst="rect">
                <a:avLst/>
              </a:prstGeom>
              <a:blipFill>
                <a:blip r:embed="rId7"/>
                <a:stretch>
                  <a:fillRect b="-71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3">
                <a:extLst>
                  <a:ext uri="{FF2B5EF4-FFF2-40B4-BE49-F238E27FC236}">
                    <a16:creationId xmlns:a16="http://schemas.microsoft.com/office/drawing/2014/main" id="{C971395D-86E6-6E8E-261B-3103AC5E5C04}"/>
                  </a:ext>
                </a:extLst>
              </p:cNvPr>
              <p:cNvSpPr txBox="1"/>
              <p:nvPr/>
            </p:nvSpPr>
            <p:spPr bwMode="auto">
              <a:xfrm>
                <a:off x="945835" y="4429564"/>
                <a:ext cx="5890972" cy="155343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⋯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⋱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⋯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3">
                <a:extLst>
                  <a:ext uri="{FF2B5EF4-FFF2-40B4-BE49-F238E27FC236}">
                    <a16:creationId xmlns:a16="http://schemas.microsoft.com/office/drawing/2014/main" id="{C971395D-86E6-6E8E-261B-3103AC5E5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835" y="4429564"/>
                <a:ext cx="5890972" cy="155343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E3EDD0-0CA6-DFA3-46F6-B6B4DCB0DC65}"/>
                  </a:ext>
                </a:extLst>
              </p:cNvPr>
              <p:cNvSpPr txBox="1"/>
              <p:nvPr/>
            </p:nvSpPr>
            <p:spPr bwMode="auto">
              <a:xfrm>
                <a:off x="6865940" y="4429564"/>
                <a:ext cx="1255665" cy="146110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/>
                        </a:rPr>
                        <m:t>𝑿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TW" sz="200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 smtClean="0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 smtClean="0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E3EDD0-0CA6-DFA3-46F6-B6B4DCB0D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65940" y="4429564"/>
                <a:ext cx="1255665" cy="1461106"/>
              </a:xfrm>
              <a:prstGeom prst="rect">
                <a:avLst/>
              </a:prstGeom>
              <a:blipFill>
                <a:blip r:embed="rId9"/>
                <a:stretch>
                  <a:fillRect l="-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3">
                <a:extLst>
                  <a:ext uri="{FF2B5EF4-FFF2-40B4-BE49-F238E27FC236}">
                    <a16:creationId xmlns:a16="http://schemas.microsoft.com/office/drawing/2014/main" id="{36CEE975-88A2-DEEC-215B-41750AC2C384}"/>
                  </a:ext>
                </a:extLst>
              </p:cNvPr>
              <p:cNvSpPr txBox="1"/>
              <p:nvPr/>
            </p:nvSpPr>
            <p:spPr bwMode="auto">
              <a:xfrm>
                <a:off x="8177573" y="4766781"/>
                <a:ext cx="929357" cy="58439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文字方塊 13">
                <a:extLst>
                  <a:ext uri="{FF2B5EF4-FFF2-40B4-BE49-F238E27FC236}">
                    <a16:creationId xmlns:a16="http://schemas.microsoft.com/office/drawing/2014/main" id="{36CEE975-88A2-DEEC-215B-41750AC2C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77573" y="4766781"/>
                <a:ext cx="929357" cy="584391"/>
              </a:xfrm>
              <a:prstGeom prst="rect">
                <a:avLst/>
              </a:prstGeom>
              <a:blipFill>
                <a:blip r:embed="rId10"/>
                <a:stretch>
                  <a:fillRect l="-2667" t="-2128" r="-2667" b="-85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600EA652-FEA0-30F2-0334-B00BAA7C8D34}"/>
              </a:ext>
            </a:extLst>
          </p:cNvPr>
          <p:cNvSpPr/>
          <p:nvPr/>
        </p:nvSpPr>
        <p:spPr>
          <a:xfrm>
            <a:off x="932505" y="278438"/>
            <a:ext cx="7439469" cy="681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</a:endParaRPr>
          </a:p>
        </p:txBody>
      </p:sp>
      <p:pic>
        <p:nvPicPr>
          <p:cNvPr id="4" name="Picture 5" descr="wave3">
            <a:extLst>
              <a:ext uri="{FF2B5EF4-FFF2-40B4-BE49-F238E27FC236}">
                <a16:creationId xmlns:a16="http://schemas.microsoft.com/office/drawing/2014/main" id="{F483DC75-A72A-D6D0-3250-558FFAC4C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0" t="7342" r="12231" b="81940"/>
          <a:stretch>
            <a:fillRect/>
          </a:stretch>
        </p:blipFill>
        <p:spPr bwMode="auto">
          <a:xfrm rot="60000">
            <a:off x="1681601" y="307283"/>
            <a:ext cx="5111248" cy="6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19AA02-C986-1197-EF53-833AE7A52C68}"/>
                  </a:ext>
                </a:extLst>
              </p:cNvPr>
              <p:cNvSpPr txBox="1"/>
              <p:nvPr/>
            </p:nvSpPr>
            <p:spPr bwMode="auto">
              <a:xfrm>
                <a:off x="6490491" y="2052558"/>
                <a:ext cx="586283" cy="2154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19AA02-C986-1197-EF53-833AE7A52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0491" y="2052558"/>
                <a:ext cx="586283" cy="215444"/>
              </a:xfrm>
              <a:prstGeom prst="rect">
                <a:avLst/>
              </a:prstGeom>
              <a:blipFill>
                <a:blip r:embed="rId14"/>
                <a:stretch>
                  <a:fillRect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013CE9-2DF1-76C1-7C23-FA68485B5E71}"/>
                  </a:ext>
                </a:extLst>
              </p:cNvPr>
              <p:cNvSpPr txBox="1"/>
              <p:nvPr/>
            </p:nvSpPr>
            <p:spPr bwMode="auto">
              <a:xfrm>
                <a:off x="5781374" y="2078170"/>
                <a:ext cx="586283" cy="2154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/>
                        </a:rPr>
                        <m:t>𝑁</m:t>
                      </m:r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−1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013CE9-2DF1-76C1-7C23-FA68485B5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1374" y="2078170"/>
                <a:ext cx="586283" cy="215444"/>
              </a:xfrm>
              <a:prstGeom prst="rect">
                <a:avLst/>
              </a:prstGeom>
              <a:blipFill>
                <a:blip r:embed="rId15"/>
                <a:stretch>
                  <a:fillRect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D3715D1-2382-1EF2-F1BC-44B8C0DE5B4B}"/>
                  </a:ext>
                </a:extLst>
              </p:cNvPr>
              <p:cNvSpPr txBox="1"/>
              <p:nvPr/>
            </p:nvSpPr>
            <p:spPr bwMode="auto">
              <a:xfrm>
                <a:off x="6467300" y="1353673"/>
                <a:ext cx="586283" cy="2154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/>
                        </a:rPr>
                        <m:t>𝑁</m:t>
                      </m:r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𝑑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D3715D1-2382-1EF2-F1BC-44B8C0DE5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7300" y="1353673"/>
                <a:ext cx="586283" cy="215444"/>
              </a:xfrm>
              <a:prstGeom prst="rect">
                <a:avLst/>
              </a:prstGeom>
              <a:blipFill>
                <a:blip r:embed="rId16"/>
                <a:stretch>
                  <a:fillRect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2A54C2-79EA-3590-DD53-D6BC0411E409}"/>
                  </a:ext>
                </a:extLst>
              </p:cNvPr>
              <p:cNvSpPr txBox="1"/>
              <p:nvPr/>
            </p:nvSpPr>
            <p:spPr bwMode="auto">
              <a:xfrm>
                <a:off x="5781373" y="1353673"/>
                <a:ext cx="709118" cy="2154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𝑁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−1</m:t>
                          </m:r>
                        </m:e>
                      </m:d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𝑑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2A54C2-79EA-3590-DD53-D6BC0411E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81373" y="1353673"/>
                <a:ext cx="709118" cy="215444"/>
              </a:xfrm>
              <a:prstGeom prst="rect">
                <a:avLst/>
              </a:prstGeom>
              <a:blipFill>
                <a:blip r:embed="rId17"/>
                <a:stretch>
                  <a:fillRect r="-7018" b="-111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6B268B0-5335-E169-7D8D-A30160361C47}"/>
                  </a:ext>
                </a:extLst>
              </p:cNvPr>
              <p:cNvSpPr txBox="1"/>
              <p:nvPr/>
            </p:nvSpPr>
            <p:spPr bwMode="auto">
              <a:xfrm>
                <a:off x="6798050" y="1144241"/>
                <a:ext cx="958822" cy="21544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    </m:t>
                      </m:r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𝑁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e>
                      </m:d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𝑑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6B268B0-5335-E169-7D8D-A30160361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8050" y="1144241"/>
                <a:ext cx="958822" cy="215444"/>
              </a:xfrm>
              <a:prstGeom prst="rect">
                <a:avLst/>
              </a:prstGeom>
              <a:blipFill>
                <a:blip r:embed="rId18"/>
                <a:stretch>
                  <a:fillRect l="-5263" t="-5556" r="-1316" b="-3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13">
                <a:extLst>
                  <a:ext uri="{FF2B5EF4-FFF2-40B4-BE49-F238E27FC236}">
                    <a16:creationId xmlns:a16="http://schemas.microsoft.com/office/drawing/2014/main" id="{9535B2A6-8F44-E870-E178-EF2805783D91}"/>
                  </a:ext>
                </a:extLst>
              </p:cNvPr>
              <p:cNvSpPr txBox="1"/>
              <p:nvPr/>
            </p:nvSpPr>
            <p:spPr bwMode="auto">
              <a:xfrm>
                <a:off x="6111512" y="2683796"/>
                <a:ext cx="1333507" cy="30777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=1,2⋯</m:t>
                      </m:r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字方塊 13">
                <a:extLst>
                  <a:ext uri="{FF2B5EF4-FFF2-40B4-BE49-F238E27FC236}">
                    <a16:creationId xmlns:a16="http://schemas.microsoft.com/office/drawing/2014/main" id="{9535B2A6-8F44-E870-E178-EF2805783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1512" y="2683796"/>
                <a:ext cx="1333507" cy="307777"/>
              </a:xfrm>
              <a:prstGeom prst="rect">
                <a:avLst/>
              </a:prstGeom>
              <a:blipFill>
                <a:blip r:embed="rId19"/>
                <a:stretch>
                  <a:fillRect l="-5660" r="-2830" b="-28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7E0F068-07E7-A621-A9F6-C3FFA9FEB902}"/>
                  </a:ext>
                </a:extLst>
              </p:cNvPr>
              <p:cNvSpPr txBox="1"/>
              <p:nvPr/>
            </p:nvSpPr>
            <p:spPr bwMode="auto">
              <a:xfrm>
                <a:off x="1692488" y="262729"/>
                <a:ext cx="588295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anose="02020603050405020304" pitchFamily="18" charset="0"/>
                  </a:rPr>
                  <a:t>Now extend the formalism to a large number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</a:rPr>
                  <a:t> of particles.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7E0F068-07E7-A621-A9F6-C3FFA9FEB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2488" y="262729"/>
                <a:ext cx="5882957" cy="369332"/>
              </a:xfrm>
              <a:prstGeom prst="rect">
                <a:avLst/>
              </a:prstGeom>
              <a:blipFill>
                <a:blip r:embed="rId20"/>
                <a:stretch>
                  <a:fillRect l="-862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Left-right Arrow 25">
            <a:extLst>
              <a:ext uri="{FF2B5EF4-FFF2-40B4-BE49-F238E27FC236}">
                <a16:creationId xmlns:a16="http://schemas.microsoft.com/office/drawing/2014/main" id="{9259BDAE-82FC-4886-B784-9781E6166005}"/>
              </a:ext>
            </a:extLst>
          </p:cNvPr>
          <p:cNvSpPr/>
          <p:nvPr/>
        </p:nvSpPr>
        <p:spPr>
          <a:xfrm rot="2196703">
            <a:off x="5113931" y="5760736"/>
            <a:ext cx="489932" cy="1524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1FBD77-9F8B-6D7D-FAEA-F7EEA4903593}"/>
              </a:ext>
            </a:extLst>
          </p:cNvPr>
          <p:cNvSpPr txBox="1"/>
          <p:nvPr/>
        </p:nvSpPr>
        <p:spPr bwMode="auto">
          <a:xfrm>
            <a:off x="889423" y="4035086"/>
            <a:ext cx="50210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邊界是固定的，就稱為</a:t>
            </a:r>
            <a:r>
              <a:rPr lang="en-US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Boundary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Condition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13">
                <a:extLst>
                  <a:ext uri="{FF2B5EF4-FFF2-40B4-BE49-F238E27FC236}">
                    <a16:creationId xmlns:a16="http://schemas.microsoft.com/office/drawing/2014/main" id="{7FED5B01-5400-A3F6-7C3E-FFD9F5734EEF}"/>
                  </a:ext>
                </a:extLst>
              </p:cNvPr>
              <p:cNvSpPr txBox="1"/>
              <p:nvPr/>
            </p:nvSpPr>
            <p:spPr bwMode="auto">
              <a:xfrm>
                <a:off x="5910502" y="4068936"/>
                <a:ext cx="1664943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文字方塊 13">
                <a:extLst>
                  <a:ext uri="{FF2B5EF4-FFF2-40B4-BE49-F238E27FC236}">
                    <a16:creationId xmlns:a16="http://schemas.microsoft.com/office/drawing/2014/main" id="{7FED5B01-5400-A3F6-7C3E-FFD9F5734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0502" y="4068936"/>
                <a:ext cx="1664943" cy="307777"/>
              </a:xfrm>
              <a:prstGeom prst="rect">
                <a:avLst/>
              </a:prstGeom>
              <a:blipFill>
                <a:blip r:embed="rId22"/>
                <a:stretch>
                  <a:fillRect l="-1515" r="-2273"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1F4747C-7435-3B04-E177-66DC4DBDB303}"/>
                  </a:ext>
                </a:extLst>
              </p:cNvPr>
              <p:cNvSpPr txBox="1"/>
              <p:nvPr/>
            </p:nvSpPr>
            <p:spPr>
              <a:xfrm>
                <a:off x="914884" y="3671562"/>
                <a:ext cx="70298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</a:rPr>
                  <a:t>二次微分的方程式中包含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1F4747C-7435-3B04-E177-66DC4DBDB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84" y="3671562"/>
                <a:ext cx="7029816" cy="400110"/>
              </a:xfrm>
              <a:prstGeom prst="rect">
                <a:avLst/>
              </a:prstGeom>
              <a:blipFill>
                <a:blip r:embed="rId23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8EFDD9-1483-9F24-4FCB-44D6E8441604}"/>
                  </a:ext>
                </a:extLst>
              </p:cNvPr>
              <p:cNvSpPr txBox="1"/>
              <p:nvPr/>
            </p:nvSpPr>
            <p:spPr>
              <a:xfrm>
                <a:off x="5530705" y="5993411"/>
                <a:ext cx="2495119" cy="74353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1600" b="0" i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16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1600" b="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8EFDD9-1483-9F24-4FCB-44D6E8441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705" y="5993411"/>
                <a:ext cx="2495119" cy="743537"/>
              </a:xfrm>
              <a:prstGeom prst="rect">
                <a:avLst/>
              </a:prstGeom>
              <a:blipFill>
                <a:blip r:embed="rId2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71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26" grpId="1" animBg="1"/>
      <p:bldP spid="27" grpId="0"/>
      <p:bldP spid="28" grpId="0" animBg="1"/>
      <p:bldP spid="29" grpId="0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2033046-DBC6-F03F-6F30-51A4356DA0AB}"/>
                  </a:ext>
                </a:extLst>
              </p:cNvPr>
              <p:cNvSpPr txBox="1"/>
              <p:nvPr/>
            </p:nvSpPr>
            <p:spPr bwMode="auto">
              <a:xfrm>
                <a:off x="399320" y="1342539"/>
                <a:ext cx="1191416" cy="31777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2033046-DBC6-F03F-6F30-51A4356DA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320" y="1342539"/>
                <a:ext cx="1191416" cy="317779"/>
              </a:xfrm>
              <a:prstGeom prst="rect">
                <a:avLst/>
              </a:prstGeom>
              <a:blipFill>
                <a:blip r:embed="rId2"/>
                <a:stretch>
                  <a:fillRect l="-4211"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5E1D99-D5A5-DB05-AECD-B88A22DADAE1}"/>
                  </a:ext>
                </a:extLst>
              </p:cNvPr>
              <p:cNvSpPr txBox="1"/>
              <p:nvPr/>
            </p:nvSpPr>
            <p:spPr bwMode="auto">
              <a:xfrm>
                <a:off x="4271226" y="1335386"/>
                <a:ext cx="1768369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/>
                        </a:rPr>
                        <m:t>𝒂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95E1D99-D5A5-DB05-AECD-B88A22DAD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71226" y="1335386"/>
                <a:ext cx="1768369" cy="307777"/>
              </a:xfrm>
              <a:prstGeom prst="rect">
                <a:avLst/>
              </a:prstGeom>
              <a:blipFill>
                <a:blip r:embed="rId3"/>
                <a:stretch>
                  <a:fillRect r="-1429"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3">
                <a:extLst>
                  <a:ext uri="{FF2B5EF4-FFF2-40B4-BE49-F238E27FC236}">
                    <a16:creationId xmlns:a16="http://schemas.microsoft.com/office/drawing/2014/main" id="{E926AD9D-51CB-2C92-36EA-AC075728D1ED}"/>
                  </a:ext>
                </a:extLst>
              </p:cNvPr>
              <p:cNvSpPr txBox="1"/>
              <p:nvPr/>
            </p:nvSpPr>
            <p:spPr bwMode="auto">
              <a:xfrm>
                <a:off x="1974170" y="1149823"/>
                <a:ext cx="176477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文字方塊 3">
                <a:extLst>
                  <a:ext uri="{FF2B5EF4-FFF2-40B4-BE49-F238E27FC236}">
                    <a16:creationId xmlns:a16="http://schemas.microsoft.com/office/drawing/2014/main" id="{E926AD9D-51CB-2C92-36EA-AC075728D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4170" y="1149823"/>
                <a:ext cx="1764778" cy="709874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ight Arrow 29">
            <a:extLst>
              <a:ext uri="{FF2B5EF4-FFF2-40B4-BE49-F238E27FC236}">
                <a16:creationId xmlns:a16="http://schemas.microsoft.com/office/drawing/2014/main" id="{266BED04-2405-90DA-0363-2AD1A52658E6}"/>
              </a:ext>
            </a:extLst>
          </p:cNvPr>
          <p:cNvSpPr/>
          <p:nvPr/>
        </p:nvSpPr>
        <p:spPr>
          <a:xfrm>
            <a:off x="3774926" y="1086661"/>
            <a:ext cx="295864" cy="79480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字方塊 3">
                <a:extLst>
                  <a:ext uri="{FF2B5EF4-FFF2-40B4-BE49-F238E27FC236}">
                    <a16:creationId xmlns:a16="http://schemas.microsoft.com/office/drawing/2014/main" id="{34D3E85D-52F4-E879-BE29-5D1D8CD40F36}"/>
                  </a:ext>
                </a:extLst>
              </p:cNvPr>
              <p:cNvSpPr txBox="1"/>
              <p:nvPr/>
            </p:nvSpPr>
            <p:spPr bwMode="auto">
              <a:xfrm>
                <a:off x="353140" y="2757504"/>
                <a:ext cx="6020110" cy="155343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⋯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2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⋱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⋯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文字方塊 3">
                <a:extLst>
                  <a:ext uri="{FF2B5EF4-FFF2-40B4-BE49-F238E27FC236}">
                    <a16:creationId xmlns:a16="http://schemas.microsoft.com/office/drawing/2014/main" id="{34D3E85D-52F4-E879-BE29-5D1D8CD40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3140" y="2757504"/>
                <a:ext cx="6020110" cy="15534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5EF1806-80F0-CEE2-049A-52DA1708E421}"/>
                  </a:ext>
                </a:extLst>
              </p:cNvPr>
              <p:cNvSpPr txBox="1"/>
              <p:nvPr/>
            </p:nvSpPr>
            <p:spPr bwMode="auto">
              <a:xfrm>
                <a:off x="6098976" y="1072409"/>
                <a:ext cx="1245341" cy="146110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5EF1806-80F0-CEE2-049A-52DA1708E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8976" y="1072409"/>
                <a:ext cx="1245341" cy="1461106"/>
              </a:xfrm>
              <a:prstGeom prst="rect">
                <a:avLst/>
              </a:prstGeom>
              <a:blipFill>
                <a:blip r:embed="rId7"/>
                <a:stretch>
                  <a:fillRect l="-202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DE19C5-2CCD-6527-0A97-4624B232044A}"/>
                  </a:ext>
                </a:extLst>
              </p:cNvPr>
              <p:cNvSpPr txBox="1"/>
              <p:nvPr/>
            </p:nvSpPr>
            <p:spPr>
              <a:xfrm>
                <a:off x="304799" y="5949811"/>
                <a:ext cx="623365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hence there are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oscillation modes.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DE19C5-2CCD-6527-0A97-4624B2320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5949811"/>
                <a:ext cx="6233651" cy="400110"/>
              </a:xfrm>
              <a:prstGeom prst="rect">
                <a:avLst/>
              </a:prstGeom>
              <a:blipFill>
                <a:blip r:embed="rId8"/>
                <a:stretch>
                  <a:fillRect l="-101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87C5684-AD04-A11A-B272-41FEA9D2C9A4}"/>
                  </a:ext>
                </a:extLst>
              </p:cNvPr>
              <p:cNvSpPr txBox="1"/>
              <p:nvPr/>
            </p:nvSpPr>
            <p:spPr>
              <a:xfrm>
                <a:off x="309484" y="686315"/>
                <a:ext cx="837731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Elevate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complex number and put in the following guess solution: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87C5684-AD04-A11A-B272-41FEA9D2C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84" y="686315"/>
                <a:ext cx="8377315" cy="400110"/>
              </a:xfrm>
              <a:prstGeom prst="rect">
                <a:avLst/>
              </a:prstGeom>
              <a:blipFill>
                <a:blip r:embed="rId10"/>
                <a:stretch>
                  <a:fillRect l="-758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7DC0FFD-C06F-B78F-2F83-932F740F8ADE}"/>
              </a:ext>
            </a:extLst>
          </p:cNvPr>
          <p:cNvSpPr txBox="1"/>
          <p:nvPr/>
        </p:nvSpPr>
        <p:spPr>
          <a:xfrm>
            <a:off x="272844" y="2413127"/>
            <a:ext cx="9023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of differential equations is transformed into a matrix eigenvector problem.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16F56B-6BC2-1D5F-B8CE-8150A03C9293}"/>
              </a:ext>
            </a:extLst>
          </p:cNvPr>
          <p:cNvSpPr txBox="1"/>
          <p:nvPr/>
        </p:nvSpPr>
        <p:spPr>
          <a:xfrm>
            <a:off x="317203" y="4652160"/>
            <a:ext cx="8369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bit impractical to solve it by the condition of vanishing determinant.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3A4F72-4A09-F9DD-878B-185BFB4C5465}"/>
                  </a:ext>
                </a:extLst>
              </p:cNvPr>
              <p:cNvSpPr txBox="1"/>
              <p:nvPr/>
            </p:nvSpPr>
            <p:spPr>
              <a:xfrm>
                <a:off x="304799" y="5088993"/>
                <a:ext cx="88292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 we are sure symmetric positive definite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matrix will have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positive eigenvalues corresponding to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𝑁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eigenvectors.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3A4F72-4A09-F9DD-878B-185BFB4C5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5088993"/>
                <a:ext cx="8829254" cy="707886"/>
              </a:xfrm>
              <a:prstGeom prst="rect">
                <a:avLst/>
              </a:prstGeom>
              <a:blipFill>
                <a:blip r:embed="rId11"/>
                <a:stretch>
                  <a:fillRect l="-718" t="-5263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69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552EB1-060E-1155-FDC7-B3F13B834C4F}"/>
                  </a:ext>
                </a:extLst>
              </p:cNvPr>
              <p:cNvSpPr txBox="1"/>
              <p:nvPr/>
            </p:nvSpPr>
            <p:spPr bwMode="auto">
              <a:xfrm>
                <a:off x="697047" y="3222469"/>
                <a:ext cx="51206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只要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的值使此式正確</a:t>
                </a:r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，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 第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𝑗</m:t>
                    </m:r>
                  </m:oMath>
                </a14:m>
                <a:r>
                  <a:rPr lang="en-TW" dirty="0">
                    <a:latin typeface="Times New Roman" panose="02020603050405020304" pitchFamily="18" charset="0"/>
                    <a:cs typeface="Times New Roman" pitchFamily="18" charset="0"/>
                  </a:rPr>
                  <a:t>個</a:t>
                </a:r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方程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式</a:t>
                </a:r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就滿足</a:t>
                </a:r>
                <a:r>
                  <a:rPr lang="en-GB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552EB1-060E-1155-FDC7-B3F13B834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47" y="3222469"/>
                <a:ext cx="5120644" cy="369332"/>
              </a:xfrm>
              <a:prstGeom prst="rect">
                <a:avLst/>
              </a:prstGeom>
              <a:blipFill>
                <a:blip r:embed="rId2"/>
                <a:stretch>
                  <a:fillRect l="-990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E8EAF7C-451D-994C-27FB-6919E36E351D}"/>
                  </a:ext>
                </a:extLst>
              </p:cNvPr>
              <p:cNvSpPr txBox="1"/>
              <p:nvPr/>
            </p:nvSpPr>
            <p:spPr bwMode="auto">
              <a:xfrm>
                <a:off x="680877" y="1525308"/>
                <a:ext cx="852896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如果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本徵</a:t>
                </a:r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向量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的</a:t>
                </a:r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元素如上述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是等比數列</a:t>
                </a:r>
                <a:r>
                  <a:rPr lang="en-GB" sz="1800" dirty="0">
                    <a:latin typeface="Times New Roman" pitchFamily="18" charset="0"/>
                    <a:cs typeface="Times New Roman" pitchFamily="18" charset="0"/>
                  </a:rPr>
                  <a:t>，</a:t>
                </a:r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左手邊與右手邊的比例是定值</a:t>
                </a:r>
                <a:r>
                  <a:rPr lang="en-US" dirty="0">
                    <a:latin typeface="Times New Roman" panose="02020603050405020304" pitchFamily="18" charset="0"/>
                    <a:cs typeface="Times New Roman" pitchFamily="18" charset="0"/>
                  </a:rPr>
                  <a:t>，與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𝑗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無關。</a:t>
                </a:r>
                <a:endParaRPr lang="en-TW" sz="1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E8EAF7C-451D-994C-27FB-6919E36E3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0877" y="1525308"/>
                <a:ext cx="8528968" cy="369332"/>
              </a:xfrm>
              <a:prstGeom prst="rect">
                <a:avLst/>
              </a:prstGeom>
              <a:blipFill>
                <a:blip r:embed="rId3"/>
                <a:stretch>
                  <a:fillRect l="-594" t="-6667" r="-149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DD7032-40FF-FE74-5290-F0549AC32372}"/>
                  </a:ext>
                </a:extLst>
              </p:cNvPr>
              <p:cNvSpPr txBox="1"/>
              <p:nvPr/>
            </p:nvSpPr>
            <p:spPr bwMode="auto">
              <a:xfrm>
                <a:off x="2209800" y="2014739"/>
                <a:ext cx="1198910" cy="5604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DD7032-40FF-FE74-5290-F0549AC32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2014739"/>
                <a:ext cx="1198910" cy="560474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61C168-D054-CF13-FCB2-C9A567250F70}"/>
                  </a:ext>
                </a:extLst>
              </p:cNvPr>
              <p:cNvSpPr txBox="1"/>
              <p:nvPr/>
            </p:nvSpPr>
            <p:spPr bwMode="auto">
              <a:xfrm>
                <a:off x="764246" y="647445"/>
                <a:ext cx="708871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本徵方程式其實就是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個方程式，其中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第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𝑗</m:t>
                    </m:r>
                  </m:oMath>
                </a14:m>
                <a:r>
                  <a:rPr lang="en-TW" dirty="0">
                    <a:latin typeface="Times New Roman" panose="02020603050405020304" pitchFamily="18" charset="0"/>
                    <a:cs typeface="Times New Roman" pitchFamily="18" charset="0"/>
                  </a:rPr>
                  <a:t>個</a:t>
                </a:r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方程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式</a:t>
                </a:r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可寫成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：</a:t>
                </a:r>
                <a:endParaRPr lang="en-TW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B61C168-D054-CF13-FCB2-C9A567250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46" y="647445"/>
                <a:ext cx="7088716" cy="369332"/>
              </a:xfrm>
              <a:prstGeom prst="rect">
                <a:avLst/>
              </a:prstGeom>
              <a:blipFill>
                <a:blip r:embed="rId5"/>
                <a:stretch>
                  <a:fillRect l="-716" t="-6452" b="-193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5B7C35B-9A51-2705-A64C-071961766D09}"/>
                  </a:ext>
                </a:extLst>
              </p:cNvPr>
              <p:cNvSpPr txBox="1"/>
              <p:nvPr/>
            </p:nvSpPr>
            <p:spPr bwMode="auto">
              <a:xfrm>
                <a:off x="697047" y="2772952"/>
                <a:ext cx="2488784" cy="3916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TW" sz="1800" dirty="0">
                    <a:latin typeface="Times New Roman" panose="02020603050405020304" pitchFamily="18" charset="0"/>
                    <a:cs typeface="Times New Roman" pitchFamily="18" charset="0"/>
                  </a:rPr>
                  <a:t>整式除以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TW" sz="1800" dirty="0">
                    <a:latin typeface="Times New Roman" panose="02020603050405020304" pitchFamily="18" charset="0"/>
                    <a:cs typeface="Times New Roman" pitchFamily="18" charset="0"/>
                  </a:rPr>
                  <a:t>，得：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5B7C35B-9A51-2705-A64C-071961766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047" y="2772952"/>
                <a:ext cx="2488784" cy="391646"/>
              </a:xfrm>
              <a:prstGeom prst="rect">
                <a:avLst/>
              </a:prstGeom>
              <a:blipFill>
                <a:blip r:embed="rId6"/>
                <a:stretch>
                  <a:fillRect l="-2020" t="-6250"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28243E7-FD4F-4646-56D6-FABBF8732DD1}"/>
                  </a:ext>
                </a:extLst>
              </p:cNvPr>
              <p:cNvSpPr txBox="1"/>
              <p:nvPr/>
            </p:nvSpPr>
            <p:spPr bwMode="auto">
              <a:xfrm>
                <a:off x="2652005" y="2780126"/>
                <a:ext cx="2661370" cy="3126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𝑖𝑝</m:t>
                              </m:r>
                            </m:sup>
                          </m:sSup>
                        </m:e>
                      </m:d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28243E7-FD4F-4646-56D6-FABBF8732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52005" y="2780126"/>
                <a:ext cx="2661370" cy="312650"/>
              </a:xfrm>
              <a:prstGeom prst="rect">
                <a:avLst/>
              </a:prstGeom>
              <a:blipFill>
                <a:blip r:embed="rId7"/>
                <a:stretch>
                  <a:fillRect l="-474" r="-474" b="-115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213BA6-7B57-FFF0-4D80-1F81B245C3BF}"/>
                  </a:ext>
                </a:extLst>
              </p:cNvPr>
              <p:cNvSpPr txBox="1"/>
              <p:nvPr/>
            </p:nvSpPr>
            <p:spPr bwMode="auto">
              <a:xfrm>
                <a:off x="802717" y="2106902"/>
                <a:ext cx="1171154" cy="383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213BA6-7B57-FFF0-4D80-1F81B245C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717" y="2106902"/>
                <a:ext cx="1171154" cy="383118"/>
              </a:xfrm>
              <a:prstGeom prst="rect">
                <a:avLst/>
              </a:prstGeom>
              <a:blipFill>
                <a:blip r:embed="rId8"/>
                <a:stretch>
                  <a:fillRect l="-3226" r="-2151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DD253C1-EC96-D57D-068A-1405470FA011}"/>
                  </a:ext>
                </a:extLst>
              </p:cNvPr>
              <p:cNvSpPr txBox="1"/>
              <p:nvPr/>
            </p:nvSpPr>
            <p:spPr>
              <a:xfrm>
                <a:off x="697046" y="3673129"/>
                <a:ext cx="844695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但注意，此式中沒有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𝑗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，</a:t>
                </a:r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因此只要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的值使此式正確，所有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個方程式都滿足。</a:t>
                </a:r>
                <a:endParaRPr 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DD253C1-EC96-D57D-068A-1405470FA0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46" y="3673129"/>
                <a:ext cx="8446954" cy="369332"/>
              </a:xfrm>
              <a:prstGeom prst="rect">
                <a:avLst/>
              </a:prstGeom>
              <a:blipFill>
                <a:blip r:embed="rId9"/>
                <a:stretch>
                  <a:fillRect l="-601" t="-666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F708D14F-51FD-F3A1-4C23-F4312CB30B6D}"/>
                  </a:ext>
                </a:extLst>
              </p:cNvPr>
              <p:cNvSpPr txBox="1"/>
              <p:nvPr/>
            </p:nvSpPr>
            <p:spPr bwMode="auto">
              <a:xfrm>
                <a:off x="802717" y="1102314"/>
                <a:ext cx="3179973" cy="31906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13">
                <a:extLst>
                  <a:ext uri="{FF2B5EF4-FFF2-40B4-BE49-F238E27FC236}">
                    <a16:creationId xmlns:a16="http://schemas.microsoft.com/office/drawing/2014/main" id="{F708D14F-51FD-F3A1-4C23-F4312CB30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2717" y="1102314"/>
                <a:ext cx="3179973" cy="319062"/>
              </a:xfrm>
              <a:prstGeom prst="rect">
                <a:avLst/>
              </a:prstGeom>
              <a:blipFill>
                <a:blip r:embed="rId10"/>
                <a:stretch>
                  <a:fillRect l="-797" r="-797" b="-2692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528395-B612-EA2C-38A0-93A2A7DE5D39}"/>
                  </a:ext>
                </a:extLst>
              </p:cNvPr>
              <p:cNvSpPr txBox="1"/>
              <p:nvPr/>
            </p:nvSpPr>
            <p:spPr bwMode="auto">
              <a:xfrm>
                <a:off x="3644639" y="2030852"/>
                <a:ext cx="1198910" cy="5604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6528395-B612-EA2C-38A0-93A2A7DE5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4639" y="2030852"/>
                <a:ext cx="1198910" cy="560474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41107AC-6FFC-8ED7-3385-BB25C8BA2CE6}"/>
              </a:ext>
            </a:extLst>
          </p:cNvPr>
          <p:cNvSpPr txBox="1"/>
          <p:nvPr/>
        </p:nvSpPr>
        <p:spPr>
          <a:xfrm>
            <a:off x="4058855" y="1098105"/>
            <a:ext cx="410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這次用個別式子想比用矩陣更容易</a:t>
            </a:r>
            <a:r>
              <a:rPr lang="en-US" dirty="0">
                <a:latin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DBE903A-5218-639E-D412-357ED53DBFE7}"/>
                  </a:ext>
                </a:extLst>
              </p:cNvPr>
              <p:cNvSpPr txBox="1"/>
              <p:nvPr/>
            </p:nvSpPr>
            <p:spPr bwMode="auto">
              <a:xfrm>
                <a:off x="738846" y="4178577"/>
                <a:ext cx="2554354" cy="15103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en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𝑖𝑝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𝑝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𝑖𝑝</m:t>
                                          </m:r>
                                          <m: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∙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𝑖𝑝</m:t>
                                                </m:r>
                                                <m:r>
                                                  <a:rPr lang="en-US" sz="180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∙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DBE903A-5218-639E-D412-357ED53DBF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8846" y="4178577"/>
                <a:ext cx="2554354" cy="1510350"/>
              </a:xfrm>
              <a:prstGeom prst="rect">
                <a:avLst/>
              </a:prstGeom>
              <a:blipFill>
                <a:blip r:embed="rId12"/>
                <a:stretch>
                  <a:fillRect l="-990" b="-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C7E9CB3-59FD-5B94-C5EE-38C4523F1088}"/>
                  </a:ext>
                </a:extLst>
              </p:cNvPr>
              <p:cNvSpPr txBox="1"/>
              <p:nvPr/>
            </p:nvSpPr>
            <p:spPr>
              <a:xfrm>
                <a:off x="3444541" y="4758421"/>
                <a:ext cx="47598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</a:rPr>
                  <a:t>的確就是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矩陣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dirty="0" err="1">
                    <a:latin typeface="Times New Roman" panose="02020603050405020304" pitchFamily="18" charset="0"/>
                  </a:rPr>
                  <a:t>的本徵向量</a:t>
                </a:r>
                <a:r>
                  <a:rPr lang="en-US" dirty="0">
                    <a:latin typeface="Times New Roman" panose="02020603050405020304" pitchFamily="18" charset="0"/>
                  </a:rPr>
                  <a:t>！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C7E9CB3-59FD-5B94-C5EE-38C4523F1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541" y="4758421"/>
                <a:ext cx="4759829" cy="369332"/>
              </a:xfrm>
              <a:prstGeom prst="rect">
                <a:avLst/>
              </a:prstGeom>
              <a:blipFill>
                <a:blip r:embed="rId13"/>
                <a:stretch>
                  <a:fillRect l="-1064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1002F20-83E6-8A6C-3654-86051D9A1AFE}"/>
                  </a:ext>
                </a:extLst>
              </p:cNvPr>
              <p:cNvSpPr txBox="1"/>
              <p:nvPr/>
            </p:nvSpPr>
            <p:spPr bwMode="auto">
              <a:xfrm>
                <a:off x="747282" y="5755686"/>
                <a:ext cx="51206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Times New Roman" pitchFamily="18" charset="0"/>
                    <a:cs typeface="Times New Roman" pitchFamily="18" charset="0"/>
                  </a:rPr>
                  <a:t>滿足此式的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值就是對應的本徵值</a:t>
                </a:r>
                <a:r>
                  <a:rPr lang="en-GB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1002F20-83E6-8A6C-3654-86051D9A1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282" y="5755686"/>
                <a:ext cx="5120644" cy="369332"/>
              </a:xfrm>
              <a:prstGeom prst="rect">
                <a:avLst/>
              </a:prstGeom>
              <a:blipFill>
                <a:blip r:embed="rId14"/>
                <a:stretch>
                  <a:fillRect l="-1238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9F1AF1D-6470-BAAF-2115-2387860D9A0A}"/>
                  </a:ext>
                </a:extLst>
              </p:cNvPr>
              <p:cNvSpPr txBox="1"/>
              <p:nvPr/>
            </p:nvSpPr>
            <p:spPr bwMode="auto">
              <a:xfrm>
                <a:off x="4648200" y="5755686"/>
                <a:ext cx="2661370" cy="3126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sup>
                          </m:sSup>
                          <m:r>
                            <a:rPr lang="en-US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sz="18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−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𝑖𝑝</m:t>
                              </m:r>
                            </m:sup>
                          </m:sSup>
                        </m:e>
                      </m:d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9F1AF1D-6470-BAAF-2115-2387860D9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5755686"/>
                <a:ext cx="2661370" cy="312650"/>
              </a:xfrm>
              <a:prstGeom prst="rect">
                <a:avLst/>
              </a:prstGeom>
              <a:blipFill>
                <a:blip r:embed="rId15"/>
                <a:stretch>
                  <a:fillRect l="-952" r="-476"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5042BB3-D3C1-FA0A-0CA7-DA4C6CA21087}"/>
                  </a:ext>
                </a:extLst>
              </p:cNvPr>
              <p:cNvSpPr txBox="1"/>
              <p:nvPr/>
            </p:nvSpPr>
            <p:spPr>
              <a:xfrm>
                <a:off x="4843876" y="2083440"/>
                <a:ext cx="4604923" cy="37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</a:rPr>
                  <a:t>這裏嘗試比例為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𝑖𝑝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是一未定的常數。</a:t>
                </a:r>
                <a:endParaRPr 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5042BB3-D3C1-FA0A-0CA7-DA4C6CA21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876" y="2083440"/>
                <a:ext cx="4604923" cy="378245"/>
              </a:xfrm>
              <a:prstGeom prst="rect">
                <a:avLst/>
              </a:prstGeom>
              <a:blipFill>
                <a:blip r:embed="rId16"/>
                <a:stretch>
                  <a:fillRect l="-1102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775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5" grpId="0" animBg="1"/>
      <p:bldP spid="19" grpId="0"/>
      <p:bldP spid="27" grpId="0" animBg="1"/>
      <p:bldP spid="2" grpId="0" animBg="1"/>
      <p:bldP spid="32" grpId="0"/>
      <p:bldP spid="5" grpId="0" animBg="1"/>
      <p:bldP spid="31" grpId="0" animBg="1"/>
      <p:bldP spid="33" grpId="0"/>
      <p:bldP spid="34" grpId="0"/>
      <p:bldP spid="35" grpId="0" animBg="1"/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BEC42-F275-B695-4889-EA1E9D4E7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3AC765-6F40-B9D8-9C28-0FB42143BEC6}"/>
                  </a:ext>
                </a:extLst>
              </p:cNvPr>
              <p:cNvSpPr txBox="1"/>
              <p:nvPr/>
            </p:nvSpPr>
            <p:spPr bwMode="auto">
              <a:xfrm>
                <a:off x="1363040" y="2011723"/>
                <a:ext cx="2171300" cy="28245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8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3AC765-6F40-B9D8-9C28-0FB42143B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3040" y="2011723"/>
                <a:ext cx="2171300" cy="282450"/>
              </a:xfrm>
              <a:prstGeom prst="rect">
                <a:avLst/>
              </a:prstGeom>
              <a:blipFill>
                <a:blip r:embed="rId2"/>
                <a:stretch>
                  <a:fillRect l="-1163" b="-3043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46376C56-953D-2DFF-350E-656BE5FD0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862" y="3683000"/>
            <a:ext cx="2705134" cy="24475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7AA34E-64E8-F7A4-46E0-DF29B5FB33AD}"/>
                  </a:ext>
                </a:extLst>
              </p:cNvPr>
              <p:cNvSpPr txBox="1"/>
              <p:nvPr/>
            </p:nvSpPr>
            <p:spPr bwMode="auto">
              <a:xfrm>
                <a:off x="1363040" y="1089354"/>
                <a:ext cx="2696251" cy="3126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sz="18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80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𝑖𝑝</m:t>
                                  </m:r>
                                </m:sup>
                              </m:s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itchFamily="18" charset="0"/>
                                    </a:rPr>
                                    <m:t>𝑖𝑝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7AA34E-64E8-F7A4-46E0-DF29B5FB3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3040" y="1089354"/>
                <a:ext cx="2696251" cy="312650"/>
              </a:xfrm>
              <a:prstGeom prst="rect">
                <a:avLst/>
              </a:prstGeom>
              <a:blipFill>
                <a:blip r:embed="rId4"/>
                <a:stretch>
                  <a:fillRect l="-939" r="-469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CD405-B5A4-6B19-F523-0007B3DC09E6}"/>
                  </a:ext>
                </a:extLst>
              </p:cNvPr>
              <p:cNvSpPr txBox="1"/>
              <p:nvPr/>
            </p:nvSpPr>
            <p:spPr bwMode="auto">
              <a:xfrm>
                <a:off x="1258262" y="2795225"/>
                <a:ext cx="731761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latin typeface="Times New Roman" panose="02020603050405020304" pitchFamily="18" charset="0"/>
                    <a:cs typeface="Times New Roman" pitchFamily="18" charset="0"/>
                  </a:rPr>
                  <a:t>一個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對應一特定的</a:t>
                </a:r>
                <a:r>
                  <a:rPr lang="en-TW">
                    <a:latin typeface="Times New Roman" panose="02020603050405020304" pitchFamily="18" charset="0"/>
                    <a:cs typeface="Times New Roman" pitchFamily="18" charset="0"/>
                  </a:rPr>
                  <a:t>本徵值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itchFamily="18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還待決定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0CD405-B5A4-6B19-F523-0007B3DC0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8262" y="2795225"/>
                <a:ext cx="7317612" cy="369332"/>
              </a:xfrm>
              <a:prstGeom prst="rect">
                <a:avLst/>
              </a:prstGeom>
              <a:blipFill>
                <a:blip r:embed="rId5"/>
                <a:stretch>
                  <a:fillRect l="-519" t="-10000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0E6722-A6E5-C9D8-C7DC-58CD7EB1AD9E}"/>
                  </a:ext>
                </a:extLst>
              </p:cNvPr>
              <p:cNvSpPr txBox="1"/>
              <p:nvPr/>
            </p:nvSpPr>
            <p:spPr bwMode="auto">
              <a:xfrm>
                <a:off x="3127744" y="3759240"/>
                <a:ext cx="998746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−2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F0E6722-A6E5-C9D8-C7DC-58CD7EB1A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7744" y="3759240"/>
                <a:ext cx="998746" cy="21961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B1E8BABF-9337-D389-467F-A61A33935EF1}"/>
              </a:ext>
            </a:extLst>
          </p:cNvPr>
          <p:cNvSpPr/>
          <p:nvPr/>
        </p:nvSpPr>
        <p:spPr>
          <a:xfrm>
            <a:off x="3206952" y="4248529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E53CE4F-289C-5FD5-8EFB-870823A641FE}"/>
              </a:ext>
            </a:extLst>
          </p:cNvPr>
          <p:cNvSpPr/>
          <p:nvPr/>
        </p:nvSpPr>
        <p:spPr>
          <a:xfrm>
            <a:off x="3381791" y="5170821"/>
            <a:ext cx="1852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C03BBB-5086-F44E-AA4D-5DA67C9A5664}"/>
              </a:ext>
            </a:extLst>
          </p:cNvPr>
          <p:cNvSpPr/>
          <p:nvPr/>
        </p:nvSpPr>
        <p:spPr>
          <a:xfrm>
            <a:off x="3280871" y="5758661"/>
            <a:ext cx="2018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3210AD-8C11-657A-8F80-48F64BD54281}"/>
              </a:ext>
            </a:extLst>
          </p:cNvPr>
          <p:cNvSpPr/>
          <p:nvPr/>
        </p:nvSpPr>
        <p:spPr>
          <a:xfrm>
            <a:off x="4339880" y="5238026"/>
            <a:ext cx="6141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71F4496-C6FD-2131-4E84-BBD00F734709}"/>
              </a:ext>
            </a:extLst>
          </p:cNvPr>
          <p:cNvSpPr/>
          <p:nvPr/>
        </p:nvSpPr>
        <p:spPr>
          <a:xfrm>
            <a:off x="2276123" y="5231772"/>
            <a:ext cx="6141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D47DE2-91A2-8E5F-8A82-0E479ABC26AD}"/>
                  </a:ext>
                </a:extLst>
              </p:cNvPr>
              <p:cNvSpPr txBox="1"/>
              <p:nvPr/>
            </p:nvSpPr>
            <p:spPr>
              <a:xfrm>
                <a:off x="4235279" y="4986155"/>
                <a:ext cx="6855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D47DE2-91A2-8E5F-8A82-0E479ABC2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279" y="4986155"/>
                <a:ext cx="685586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D3F3D9-04B9-9260-3CBA-800813A777F8}"/>
                  </a:ext>
                </a:extLst>
              </p:cNvPr>
              <p:cNvSpPr txBox="1"/>
              <p:nvPr/>
            </p:nvSpPr>
            <p:spPr>
              <a:xfrm>
                <a:off x="2240386" y="4997154"/>
                <a:ext cx="79212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D3F3D9-04B9-9260-3CBA-800813A77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386" y="4997154"/>
                <a:ext cx="792129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9D3D71-91F5-9B09-6A33-D645FA1E0A9A}"/>
                  </a:ext>
                </a:extLst>
              </p:cNvPr>
              <p:cNvSpPr txBox="1"/>
              <p:nvPr/>
            </p:nvSpPr>
            <p:spPr bwMode="auto">
              <a:xfrm>
                <a:off x="2974322" y="4033937"/>
                <a:ext cx="613665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9D3D71-91F5-9B09-6A33-D645FA1E0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4322" y="4033937"/>
                <a:ext cx="613665" cy="219612"/>
              </a:xfrm>
              <a:prstGeom prst="rect">
                <a:avLst/>
              </a:prstGeom>
              <a:blipFill>
                <a:blip r:embed="rId9"/>
                <a:stretch>
                  <a:fillRect b="-157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27D62C7-842B-D23F-B7B2-C1408CA531FD}"/>
                  </a:ext>
                </a:extLst>
              </p:cNvPr>
              <p:cNvSpPr txBox="1"/>
              <p:nvPr/>
            </p:nvSpPr>
            <p:spPr>
              <a:xfrm>
                <a:off x="1247023" y="1499003"/>
                <a:ext cx="66815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化簡此式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就可以</a:t>
                </a:r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得到本徵值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27D62C7-842B-D23F-B7B2-C1408CA53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023" y="1499003"/>
                <a:ext cx="6681545" cy="369332"/>
              </a:xfrm>
              <a:prstGeom prst="rect">
                <a:avLst/>
              </a:prstGeom>
              <a:blipFill>
                <a:blip r:embed="rId10"/>
                <a:stretch>
                  <a:fillRect l="-759"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8048AD-6B6C-68B8-65DE-D9D30292C639}"/>
                  </a:ext>
                </a:extLst>
              </p:cNvPr>
              <p:cNvSpPr txBox="1"/>
              <p:nvPr/>
            </p:nvSpPr>
            <p:spPr>
              <a:xfrm>
                <a:off x="1248340" y="2361378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注意</a:t>
                </a:r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本徵值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都是正的。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8048AD-6B6C-68B8-65DE-D9D30292C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340" y="2361378"/>
                <a:ext cx="4572000" cy="369332"/>
              </a:xfrm>
              <a:prstGeom prst="rect">
                <a:avLst/>
              </a:prstGeom>
              <a:blipFill>
                <a:blip r:embed="rId11"/>
                <a:stretch>
                  <a:fillRect l="-1108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6C21EB8-9C43-AB7D-6F24-DD251A617BB5}"/>
                  </a:ext>
                </a:extLst>
              </p:cNvPr>
              <p:cNvSpPr txBox="1"/>
              <p:nvPr/>
            </p:nvSpPr>
            <p:spPr>
              <a:xfrm>
                <a:off x="1247022" y="3227620"/>
                <a:ext cx="732885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如果把等比數列的配方延伸到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itchFamily="18" charset="0"/>
                  </a:rPr>
                  <a:t>，不是所有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都可滿足邊界條件。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6C21EB8-9C43-AB7D-6F24-DD251A617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022" y="3227620"/>
                <a:ext cx="7328852" cy="369332"/>
              </a:xfrm>
              <a:prstGeom prst="rect">
                <a:avLst/>
              </a:prstGeom>
              <a:blipFill>
                <a:blip r:embed="rId12"/>
                <a:stretch>
                  <a:fillRect l="-692"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字方塊 13">
                <a:extLst>
                  <a:ext uri="{FF2B5EF4-FFF2-40B4-BE49-F238E27FC236}">
                    <a16:creationId xmlns:a16="http://schemas.microsoft.com/office/drawing/2014/main" id="{0931311C-8FB6-18BC-EAA4-AD41B2594F6C}"/>
                  </a:ext>
                </a:extLst>
              </p:cNvPr>
              <p:cNvSpPr txBox="1"/>
              <p:nvPr/>
            </p:nvSpPr>
            <p:spPr bwMode="auto">
              <a:xfrm>
                <a:off x="5257800" y="3701853"/>
                <a:ext cx="1498102" cy="27699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文字方塊 13">
                <a:extLst>
                  <a:ext uri="{FF2B5EF4-FFF2-40B4-BE49-F238E27FC236}">
                    <a16:creationId xmlns:a16="http://schemas.microsoft.com/office/drawing/2014/main" id="{0931311C-8FB6-18BC-EAA4-AD41B2594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3701853"/>
                <a:ext cx="1498102" cy="276999"/>
              </a:xfrm>
              <a:prstGeom prst="rect">
                <a:avLst/>
              </a:prstGeom>
              <a:blipFill>
                <a:blip r:embed="rId13"/>
                <a:stretch>
                  <a:fillRect l="-2542" r="-3390" b="-130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1838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B48C2-B820-3452-91ED-EB3317E1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64A285-016D-DC81-D83A-09915D70E967}"/>
                  </a:ext>
                </a:extLst>
              </p:cNvPr>
              <p:cNvSpPr txBox="1"/>
              <p:nvPr/>
            </p:nvSpPr>
            <p:spPr bwMode="auto">
              <a:xfrm>
                <a:off x="865736" y="2013465"/>
                <a:ext cx="827819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因矩陣</a:t>
                </a:r>
                <a14:m>
                  <m:oMath xmlns:m="http://schemas.openxmlformats.org/officeDocument/2006/math">
                    <m:r>
                      <a:rPr lang="en-US" altLang="zh-TW" sz="1800" b="1" i="1">
                        <a:latin typeface="Cambria Math"/>
                        <a:ea typeface="Cambria Math"/>
                      </a:rPr>
                      <m:t>𝑨</m:t>
                    </m:r>
                  </m:oMath>
                </a14:m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是實數矩陣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itchFamily="18" charset="0"/>
                  </a:rPr>
                  <a:t>，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本徵</a:t>
                </a:r>
                <a:r>
                  <a:rPr lang="en-GB" sz="1800" dirty="0" err="1">
                    <a:latin typeface="Times New Roman" pitchFamily="18" charset="0"/>
                    <a:cs typeface="Times New Roman" pitchFamily="18" charset="0"/>
                  </a:rPr>
                  <a:t>向量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800" dirty="0">
                    <a:latin typeface="Times New Roman" pitchFamily="18" charset="0"/>
                    <a:cs typeface="Times New Roman" pitchFamily="18" charset="0"/>
                  </a:rPr>
                  <a:t>可取其實數部或虛數部都滿足</a:t>
                </a:r>
                <a:r>
                  <a:rPr lang="en-TW" sz="1800">
                    <a:latin typeface="Times New Roman" panose="02020603050405020304" pitchFamily="18" charset="0"/>
                    <a:cs typeface="Times New Roman" pitchFamily="18" charset="0"/>
                  </a:rPr>
                  <a:t>本徵</a:t>
                </a:r>
                <a:r>
                  <a:rPr lang="en-GB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向量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方程式：</a:t>
                </a:r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64A285-016D-DC81-D83A-09915D70E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36" y="2013465"/>
                <a:ext cx="8278190" cy="369332"/>
              </a:xfrm>
              <a:prstGeom prst="rect">
                <a:avLst/>
              </a:prstGeom>
              <a:blipFill>
                <a:blip r:embed="rId2"/>
                <a:stretch>
                  <a:fillRect l="-613" t="-6667" r="-30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3">
                <a:extLst>
                  <a:ext uri="{FF2B5EF4-FFF2-40B4-BE49-F238E27FC236}">
                    <a16:creationId xmlns:a16="http://schemas.microsoft.com/office/drawing/2014/main" id="{57497B56-6DFE-AD94-8AF1-69B9DDD8878E}"/>
                  </a:ext>
                </a:extLst>
              </p:cNvPr>
              <p:cNvSpPr txBox="1"/>
              <p:nvPr/>
            </p:nvSpPr>
            <p:spPr bwMode="auto">
              <a:xfrm>
                <a:off x="968475" y="79399"/>
                <a:ext cx="3715845" cy="189366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0</m:t>
                                                </m:r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𝑝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𝑖𝑝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𝑝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n-TW" sz="180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𝑒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𝑖𝑁𝑝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  <m:m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𝑒</m:t>
                                                      </m:r>
                                                    </m:e>
                                                    <m:sup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  <m:d>
                                                        <m:dPr>
                                                          <m:ctrlPr>
                                                            <a:rPr lang="en-US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𝑁</m:t>
                                                          </m:r>
                                                          <m:r>
                                                            <a:rPr lang="en-US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+1</m:t>
                                                          </m:r>
                                                        </m:e>
                                                      </m:d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𝑝</m:t>
                                                      </m:r>
                                                    </m:sup>
                                                  </m:sSup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字方塊 3">
                <a:extLst>
                  <a:ext uri="{FF2B5EF4-FFF2-40B4-BE49-F238E27FC236}">
                    <a16:creationId xmlns:a16="http://schemas.microsoft.com/office/drawing/2014/main" id="{57497B56-6DFE-AD94-8AF1-69B9DDD88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8475" y="79399"/>
                <a:ext cx="3715845" cy="18936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F362E62-9934-F849-754B-925EDA3DCD1F}"/>
              </a:ext>
            </a:extLst>
          </p:cNvPr>
          <p:cNvSpPr txBox="1"/>
          <p:nvPr/>
        </p:nvSpPr>
        <p:spPr bwMode="auto">
          <a:xfrm>
            <a:off x="877147" y="2412028"/>
            <a:ext cx="50428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取其虛數部則可以直接滿足左側的邊界條件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3">
                <a:extLst>
                  <a:ext uri="{FF2B5EF4-FFF2-40B4-BE49-F238E27FC236}">
                    <a16:creationId xmlns:a16="http://schemas.microsoft.com/office/drawing/2014/main" id="{C493DC71-3D6C-7CA7-8791-8639F081A372}"/>
                  </a:ext>
                </a:extLst>
              </p:cNvPr>
              <p:cNvSpPr txBox="1"/>
              <p:nvPr/>
            </p:nvSpPr>
            <p:spPr bwMode="auto">
              <a:xfrm>
                <a:off x="5599935" y="2445865"/>
                <a:ext cx="715837" cy="27699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字方塊 13">
                <a:extLst>
                  <a:ext uri="{FF2B5EF4-FFF2-40B4-BE49-F238E27FC236}">
                    <a16:creationId xmlns:a16="http://schemas.microsoft.com/office/drawing/2014/main" id="{C493DC71-3D6C-7CA7-8791-8639F081A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9935" y="2445865"/>
                <a:ext cx="715837" cy="276999"/>
              </a:xfrm>
              <a:prstGeom prst="rect">
                <a:avLst/>
              </a:prstGeom>
              <a:blipFill>
                <a:blip r:embed="rId4"/>
                <a:stretch>
                  <a:fillRect l="-5263" r="-7018" b="-130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D12300-4138-086C-1CED-61237B0FE42F}"/>
                  </a:ext>
                </a:extLst>
              </p:cNvPr>
              <p:cNvSpPr txBox="1"/>
              <p:nvPr/>
            </p:nvSpPr>
            <p:spPr bwMode="auto">
              <a:xfrm>
                <a:off x="2686313" y="2750463"/>
                <a:ext cx="1296060" cy="383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e>
                      </m:func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2D12300-4138-086C-1CED-61237B0FE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86313" y="2750463"/>
                <a:ext cx="1296060" cy="383118"/>
              </a:xfrm>
              <a:prstGeom prst="rect">
                <a:avLst/>
              </a:prstGeom>
              <a:blipFill>
                <a:blip r:embed="rId5"/>
                <a:stretch>
                  <a:fillRect l="-1942" r="-4854" b="-225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72777A8F-0D82-1676-2532-9DBE62DA189C}"/>
                  </a:ext>
                </a:extLst>
              </p:cNvPr>
              <p:cNvSpPr txBox="1"/>
              <p:nvPr/>
            </p:nvSpPr>
            <p:spPr bwMode="auto">
              <a:xfrm>
                <a:off x="4442021" y="2784702"/>
                <a:ext cx="722890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72777A8F-0D82-1676-2532-9DBE62DA1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2021" y="2784702"/>
                <a:ext cx="722890" cy="276999"/>
              </a:xfrm>
              <a:prstGeom prst="rect">
                <a:avLst/>
              </a:prstGeom>
              <a:blipFill>
                <a:blip r:embed="rId6"/>
                <a:stretch>
                  <a:fillRect l="-3448" r="-6897" b="-181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B2A8C85-BC60-908C-5DDA-51C2FC614F1C}"/>
              </a:ext>
            </a:extLst>
          </p:cNvPr>
          <p:cNvSpPr txBox="1"/>
          <p:nvPr/>
        </p:nvSpPr>
        <p:spPr bwMode="auto">
          <a:xfrm>
            <a:off x="908191" y="5367316"/>
            <a:ext cx="3238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若要滿足右側的邊界條件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：</a:t>
            </a:r>
            <a:endParaRPr lang="en-TW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13">
                <a:extLst>
                  <a:ext uri="{FF2B5EF4-FFF2-40B4-BE49-F238E27FC236}">
                    <a16:creationId xmlns:a16="http://schemas.microsoft.com/office/drawing/2014/main" id="{5B93131F-0A7F-96A8-D272-46CBAEAEFED8}"/>
                  </a:ext>
                </a:extLst>
              </p:cNvPr>
              <p:cNvSpPr txBox="1"/>
              <p:nvPr/>
            </p:nvSpPr>
            <p:spPr bwMode="auto">
              <a:xfrm>
                <a:off x="3709053" y="5399724"/>
                <a:ext cx="2539347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文字方塊 13">
                <a:extLst>
                  <a:ext uri="{FF2B5EF4-FFF2-40B4-BE49-F238E27FC236}">
                    <a16:creationId xmlns:a16="http://schemas.microsoft.com/office/drawing/2014/main" id="{5B93131F-0A7F-96A8-D272-46CBAEAEF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9053" y="5399724"/>
                <a:ext cx="2539347" cy="276999"/>
              </a:xfrm>
              <a:prstGeom prst="rect">
                <a:avLst/>
              </a:prstGeom>
              <a:blipFill>
                <a:blip r:embed="rId7"/>
                <a:stretch>
                  <a:fillRect b="-3181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40BE08-81BE-2994-D56E-3BF62B1CB98E}"/>
                  </a:ext>
                </a:extLst>
              </p:cNvPr>
              <p:cNvSpPr txBox="1"/>
              <p:nvPr/>
            </p:nvSpPr>
            <p:spPr bwMode="auto">
              <a:xfrm>
                <a:off x="942628" y="5806943"/>
                <a:ext cx="1763111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𝜋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C40BE08-81BE-2994-D56E-3BF62B1CB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628" y="5806943"/>
                <a:ext cx="1763111" cy="276999"/>
              </a:xfrm>
              <a:prstGeom prst="rect">
                <a:avLst/>
              </a:prstGeom>
              <a:blipFill>
                <a:blip r:embed="rId8"/>
                <a:stretch>
                  <a:fillRect l="-2857" r="-714" b="-217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489E95-25BC-350F-F294-CFE271F58A6D}"/>
                  </a:ext>
                </a:extLst>
              </p:cNvPr>
              <p:cNvSpPr txBox="1"/>
              <p:nvPr/>
            </p:nvSpPr>
            <p:spPr bwMode="auto">
              <a:xfrm>
                <a:off x="942118" y="6254121"/>
                <a:ext cx="1068049" cy="4789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489E95-25BC-350F-F294-CFE271F58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118" y="6254121"/>
                <a:ext cx="1068049" cy="478977"/>
              </a:xfrm>
              <a:prstGeom prst="rect">
                <a:avLst/>
              </a:prstGeom>
              <a:blipFill>
                <a:blip r:embed="rId9"/>
                <a:stretch>
                  <a:fillRect l="-4706" r="-3529" b="-128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8B49A94-4360-1E76-4ECC-553E63C2E778}"/>
                  </a:ext>
                </a:extLst>
              </p:cNvPr>
              <p:cNvSpPr txBox="1"/>
              <p:nvPr/>
            </p:nvSpPr>
            <p:spPr bwMode="auto">
              <a:xfrm>
                <a:off x="949750" y="2772875"/>
                <a:ext cx="1171154" cy="383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8B49A94-4360-1E76-4ECC-553E63C2E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750" y="2772875"/>
                <a:ext cx="1171154" cy="383118"/>
              </a:xfrm>
              <a:prstGeom prst="rect">
                <a:avLst/>
              </a:prstGeom>
              <a:blipFill>
                <a:blip r:embed="rId10"/>
                <a:stretch>
                  <a:fillRect l="-2128" r="-1064" b="-225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351E76F4-5959-ACC8-10CD-53CC518B2DA8}"/>
              </a:ext>
            </a:extLst>
          </p:cNvPr>
          <p:cNvSpPr/>
          <p:nvPr/>
        </p:nvSpPr>
        <p:spPr>
          <a:xfrm>
            <a:off x="2259122" y="2872382"/>
            <a:ext cx="228600" cy="1499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B85FF4F-A13E-0149-5177-1253ECA9B2EB}"/>
              </a:ext>
            </a:extLst>
          </p:cNvPr>
          <p:cNvSpPr/>
          <p:nvPr/>
        </p:nvSpPr>
        <p:spPr>
          <a:xfrm>
            <a:off x="4051482" y="2885634"/>
            <a:ext cx="228600" cy="149959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AD87D-FD03-53D3-C7F0-09C1BE59C73B}"/>
                  </a:ext>
                </a:extLst>
              </p:cNvPr>
              <p:cNvSpPr txBox="1"/>
              <p:nvPr/>
            </p:nvSpPr>
            <p:spPr bwMode="auto">
              <a:xfrm>
                <a:off x="5051747" y="852803"/>
                <a:ext cx="2989793" cy="383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𝑝𝑗</m:t>
                          </m:r>
                        </m:e>
                      </m:func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𝑖</m:t>
                      </m:r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𝑝𝑗</m:t>
                          </m:r>
                        </m:e>
                      </m:func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CAD87D-FD03-53D3-C7F0-09C1BE59C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1747" y="852803"/>
                <a:ext cx="2989793" cy="383118"/>
              </a:xfrm>
              <a:prstGeom prst="rect">
                <a:avLst/>
              </a:prstGeom>
              <a:blipFill>
                <a:blip r:embed="rId11"/>
                <a:stretch>
                  <a:fillRect l="-422" r="-1688" b="-225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79134B-6B70-7E93-1CDD-6B1E9431AD24}"/>
                  </a:ext>
                </a:extLst>
              </p:cNvPr>
              <p:cNvSpPr txBox="1"/>
              <p:nvPr/>
            </p:nvSpPr>
            <p:spPr>
              <a:xfrm>
                <a:off x="2859033" y="5794388"/>
                <a:ext cx="461175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是任一自然數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79134B-6B70-7E93-1CDD-6B1E9431A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033" y="5794388"/>
                <a:ext cx="4611756" cy="369332"/>
              </a:xfrm>
              <a:prstGeom prst="rect">
                <a:avLst/>
              </a:prstGeom>
              <a:blipFill>
                <a:blip r:embed="rId12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5200BA-C7AF-AC0F-B0D4-8992F8B58529}"/>
                  </a:ext>
                </a:extLst>
              </p:cNvPr>
              <p:cNvSpPr txBox="1"/>
              <p:nvPr/>
            </p:nvSpPr>
            <p:spPr bwMode="auto">
              <a:xfrm>
                <a:off x="6086772" y="6254122"/>
                <a:ext cx="1966179" cy="4789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den>
                          </m:f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e>
                      </m:func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5200BA-C7AF-AC0F-B0D4-8992F8B58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86772" y="6254122"/>
                <a:ext cx="1966179" cy="478977"/>
              </a:xfrm>
              <a:prstGeom prst="rect">
                <a:avLst/>
              </a:prstGeom>
              <a:blipFill>
                <a:blip r:embed="rId13"/>
                <a:stretch>
                  <a:fillRect l="-1282" r="-2564" b="-128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5EABE6-AF71-C6DB-F8D8-024591272511}"/>
                  </a:ext>
                </a:extLst>
              </p:cNvPr>
              <p:cNvSpPr txBox="1"/>
              <p:nvPr/>
            </p:nvSpPr>
            <p:spPr bwMode="auto">
              <a:xfrm>
                <a:off x="865736" y="4985864"/>
                <a:ext cx="76743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err="1">
                    <a:latin typeface="Times New Roman" pitchFamily="18" charset="0"/>
                    <a:cs typeface="Times New Roman" pitchFamily="18" charset="0"/>
                  </a:rPr>
                  <a:t>模式本徵向量的元素都是正弦函數值，角度以等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itchFamily="18" charset="0"/>
                  </a:rPr>
                  <a:t>差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增加</a:t>
                </a:r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5EABE6-AF71-C6DB-F8D8-024591272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736" y="4985864"/>
                <a:ext cx="7674308" cy="369332"/>
              </a:xfrm>
              <a:prstGeom prst="rect">
                <a:avLst/>
              </a:prstGeom>
              <a:blipFill>
                <a:blip r:embed="rId14"/>
                <a:stretch>
                  <a:fillRect l="-661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51E93A-0B17-5297-49A7-5033E94A3554}"/>
                  </a:ext>
                </a:extLst>
              </p:cNvPr>
              <p:cNvSpPr txBox="1"/>
              <p:nvPr/>
            </p:nvSpPr>
            <p:spPr bwMode="auto">
              <a:xfrm>
                <a:off x="942628" y="3166389"/>
                <a:ext cx="2505045" cy="180055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sz="18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func>
                                              <m:funcPr>
                                                <m:ctrlPr>
                                                  <a:rPr lang="en-US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sin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</m:func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unc>
                                        <m:funcPr>
                                          <m:ctrlPr>
                                            <a:rPr lang="en-US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func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n-TW" sz="180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func>
                                                    <m:funcPr>
                                                      <m:ctrlPr>
                                                        <a:rPr lang="en-US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sin</m:t>
                                                      </m:r>
                                                    </m:fName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𝑁𝑝</m:t>
                                                      </m:r>
                                                    </m:e>
                                                  </m:func>
                                                </m:e>
                                              </m:mr>
                                              <m:mr>
                                                <m:e>
                                                  <m:func>
                                                    <m:funcPr>
                                                      <m:ctrlPr>
                                                        <a:rPr lang="en-US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sin</m:t>
                                                      </m:r>
                                                    </m:fName>
                                                    <m:e>
                                                      <m:d>
                                                        <m:dPr>
                                                          <m:ctrlPr>
                                                            <a:rPr lang="en-US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𝑁</m:t>
                                                          </m:r>
                                                          <m:r>
                                                            <a:rPr lang="en-US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+1</m:t>
                                                          </m:r>
                                                        </m:e>
                                                      </m:d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𝑝</m:t>
                                                      </m:r>
                                                    </m:e>
                                                  </m:func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51E93A-0B17-5297-49A7-5033E94A3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2628" y="3166389"/>
                <a:ext cx="2505045" cy="1800558"/>
              </a:xfrm>
              <a:prstGeom prst="rect">
                <a:avLst/>
              </a:prstGeom>
              <a:blipFill>
                <a:blip r:embed="rId15"/>
                <a:stretch>
                  <a:fillRect l="-1010" b="-349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05A7281-8722-B59B-049E-0C521F4D325C}"/>
                  </a:ext>
                </a:extLst>
              </p:cNvPr>
              <p:cNvSpPr txBox="1"/>
              <p:nvPr/>
            </p:nvSpPr>
            <p:spPr>
              <a:xfrm>
                <a:off x="2048100" y="6311862"/>
                <a:ext cx="45832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itchFamily="18" charset="0"/>
                  </a:rPr>
                  <a:t>此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itchFamily="18" charset="0"/>
                  </a:rPr>
                  <a:t>角度的等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itchFamily="18" charset="0"/>
                  </a:rPr>
                  <a:t>差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是離散的，以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標定：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05A7281-8722-B59B-049E-0C521F4D3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8100" y="6311862"/>
                <a:ext cx="4583288" cy="369332"/>
              </a:xfrm>
              <a:prstGeom prst="rect">
                <a:avLst/>
              </a:prstGeom>
              <a:blipFill>
                <a:blip r:embed="rId16"/>
                <a:stretch>
                  <a:fillRect l="-1105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6B0B7392-752E-2741-2EB4-725AE0DDEABF}"/>
                  </a:ext>
                </a:extLst>
              </p:cNvPr>
              <p:cNvSpPr txBox="1"/>
              <p:nvPr/>
            </p:nvSpPr>
            <p:spPr bwMode="auto">
              <a:xfrm>
                <a:off x="6769996" y="2445865"/>
                <a:ext cx="722890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6B0B7392-752E-2741-2EB4-725AE0DDE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9996" y="2445865"/>
                <a:ext cx="722890" cy="276999"/>
              </a:xfrm>
              <a:prstGeom prst="rect">
                <a:avLst/>
              </a:prstGeom>
              <a:blipFill>
                <a:blip r:embed="rId17"/>
                <a:stretch>
                  <a:fillRect l="-5263" r="-7018" b="-130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Arrow 15">
            <a:extLst>
              <a:ext uri="{FF2B5EF4-FFF2-40B4-BE49-F238E27FC236}">
                <a16:creationId xmlns:a16="http://schemas.microsoft.com/office/drawing/2014/main" id="{4279A46B-06CB-9EE9-44DF-BC9FD79A7DBC}"/>
              </a:ext>
            </a:extLst>
          </p:cNvPr>
          <p:cNvSpPr/>
          <p:nvPr/>
        </p:nvSpPr>
        <p:spPr>
          <a:xfrm>
            <a:off x="6385076" y="2455797"/>
            <a:ext cx="315616" cy="267067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94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2" grpId="0"/>
      <p:bldP spid="24" grpId="0" animBg="1"/>
      <p:bldP spid="25" grpId="0" animBg="1"/>
      <p:bldP spid="28" grpId="0" animBg="1"/>
      <p:bldP spid="3" grpId="0" animBg="1"/>
      <p:bldP spid="5" grpId="0" animBg="1"/>
      <p:bldP spid="7" grpId="0" animBg="1"/>
      <p:bldP spid="8" grpId="0"/>
      <p:bldP spid="14" grpId="0" animBg="1"/>
      <p:bldP spid="12" grpId="0"/>
      <p:bldP spid="15" grpId="0" animBg="1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3515ED-13A6-DD41-6002-51F2915772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843" b="14609"/>
          <a:stretch>
            <a:fillRect/>
          </a:stretch>
        </p:blipFill>
        <p:spPr>
          <a:xfrm>
            <a:off x="152401" y="529543"/>
            <a:ext cx="4343399" cy="580841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20D3B7C-7673-B200-D5F8-8CCB92E48C9E}"/>
              </a:ext>
            </a:extLst>
          </p:cNvPr>
          <p:cNvCxnSpPr/>
          <p:nvPr/>
        </p:nvCxnSpPr>
        <p:spPr>
          <a:xfrm>
            <a:off x="2036392" y="2463048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3C7EDB6-90A4-E75C-28DD-BCAE0414544D}"/>
              </a:ext>
            </a:extLst>
          </p:cNvPr>
          <p:cNvCxnSpPr>
            <a:cxnSpLocks/>
          </p:cNvCxnSpPr>
          <p:nvPr/>
        </p:nvCxnSpPr>
        <p:spPr>
          <a:xfrm flipV="1">
            <a:off x="1893173" y="1396248"/>
            <a:ext cx="1752600" cy="29718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E5FB444-8E98-7131-261F-79A53F83DB85}"/>
              </a:ext>
            </a:extLst>
          </p:cNvPr>
          <p:cNvCxnSpPr>
            <a:cxnSpLocks/>
          </p:cNvCxnSpPr>
          <p:nvPr/>
        </p:nvCxnSpPr>
        <p:spPr>
          <a:xfrm>
            <a:off x="1131173" y="1167648"/>
            <a:ext cx="1743419" cy="31242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113C0-22A2-6C21-670C-69FA00AB40FE}"/>
                  </a:ext>
                </a:extLst>
              </p:cNvPr>
              <p:cNvSpPr txBox="1"/>
              <p:nvPr/>
            </p:nvSpPr>
            <p:spPr bwMode="auto">
              <a:xfrm>
                <a:off x="4484511" y="5791200"/>
                <a:ext cx="311249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Times New Roman" panose="02020603050405020304" pitchFamily="18" charset="0"/>
                    <a:cs typeface="Times New Roman" pitchFamily="18" charset="0"/>
                  </a:rPr>
                  <a:t>如預期洽有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個</a:t>
                </a:r>
                <a:r>
                  <a:rPr lang="en-TW" sz="1800">
                    <a:latin typeface="Times New Roman" pitchFamily="18" charset="0"/>
                    <a:cs typeface="Times New Roman" pitchFamily="18" charset="0"/>
                  </a:rPr>
                  <a:t>本徵值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A113C0-22A2-6C21-670C-69FA00AB4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4511" y="5791200"/>
                <a:ext cx="3112492" cy="369332"/>
              </a:xfrm>
              <a:prstGeom prst="rect">
                <a:avLst/>
              </a:prstGeom>
              <a:blipFill>
                <a:blip r:embed="rId3"/>
                <a:stretch>
                  <a:fillRect l="-2033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6DFCFC-3380-D331-8FEE-55309F350EBB}"/>
                  </a:ext>
                </a:extLst>
              </p:cNvPr>
              <p:cNvSpPr txBox="1"/>
              <p:nvPr/>
            </p:nvSpPr>
            <p:spPr bwMode="auto">
              <a:xfrm>
                <a:off x="593927" y="6388221"/>
                <a:ext cx="763604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一個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對應一特定的</a:t>
                </a:r>
                <a:r>
                  <a:rPr lang="en-TW" sz="1800">
                    <a:latin typeface="Times New Roman" panose="02020603050405020304" pitchFamily="18" charset="0"/>
                    <a:cs typeface="Times New Roman" pitchFamily="18" charset="0"/>
                  </a:rPr>
                  <a:t>本徵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值及本徵向量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→</m:t>
                    </m:r>
                  </m:oMath>
                </a14:m>
                <a:r>
                  <a:rPr lang="en-GB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一個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對應一</a:t>
                </a:r>
                <a:r>
                  <a:rPr lang="en-TW" sz="1800">
                    <a:latin typeface="Times New Roman" panose="02020603050405020304" pitchFamily="18" charset="0"/>
                    <a:cs typeface="Times New Roman" pitchFamily="18" charset="0"/>
                  </a:rPr>
                  <a:t>本徵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值及本徵向量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D6DFCFC-3380-D331-8FEE-55309F350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927" y="6388221"/>
                <a:ext cx="7636047" cy="369332"/>
              </a:xfrm>
              <a:prstGeom prst="rect">
                <a:avLst/>
              </a:prstGeom>
              <a:blipFill>
                <a:blip r:embed="rId6"/>
                <a:stretch>
                  <a:fillRect l="-664" t="-10000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756623-D504-DBDD-A69A-6C27C7C488EC}"/>
                  </a:ext>
                </a:extLst>
              </p:cNvPr>
              <p:cNvSpPr txBox="1"/>
              <p:nvPr/>
            </p:nvSpPr>
            <p:spPr bwMode="auto">
              <a:xfrm>
                <a:off x="4503236" y="1903373"/>
                <a:ext cx="4691450" cy="3916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  <m:r>
                      <a:rPr lang="en-US" sz="1800" i="1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r>
                  <a:rPr lang="en-GB" dirty="0" err="1">
                    <a:latin typeface="Times New Roman" panose="02020603050405020304" pitchFamily="18" charset="0"/>
                    <a:cs typeface="Times New Roman" pitchFamily="18" charset="0"/>
                  </a:rPr>
                  <a:t>非</a:t>
                </a:r>
                <a:r>
                  <a:rPr lang="en-GB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合理本徵向量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756623-D504-DBDD-A69A-6C27C7C48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3236" y="1903373"/>
                <a:ext cx="4691450" cy="391646"/>
              </a:xfrm>
              <a:prstGeom prst="rect">
                <a:avLst/>
              </a:prstGeom>
              <a:blipFill>
                <a:blip r:embed="rId7"/>
                <a:stretch>
                  <a:fillRect t="-6250"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2323F1-99A4-AC26-EDF7-98E2C538903D}"/>
                  </a:ext>
                </a:extLst>
              </p:cNvPr>
              <p:cNvSpPr txBox="1"/>
              <p:nvPr/>
            </p:nvSpPr>
            <p:spPr bwMode="auto">
              <a:xfrm>
                <a:off x="4484511" y="2197662"/>
                <a:ext cx="4177424" cy="888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  <m:r>
                      <a:rPr lang="en-US" sz="180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2與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  <m:r>
                      <a:rPr lang="en-US" sz="1800" i="1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對應的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之和為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2</m:t>
                    </m:r>
                    <m:r>
                      <a:rPr lang="en-GB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𝜋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，</a:t>
                </a:r>
              </a:p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對應相似的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𝑁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+2</m:t>
                            </m:r>
                          </m:e>
                        </m:d>
                      </m:sup>
                    </m:sSubSup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𝑁</m:t>
                            </m:r>
                          </m:e>
                        </m:d>
                      </m:sup>
                    </m:sSubSup>
                  </m:oMath>
                </a14:m>
                <a:r>
                  <a:rPr lang="en-US" sz="1800" dirty="0">
                    <a:latin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42323F1-99A4-AC26-EDF7-98E2C5389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4511" y="2197662"/>
                <a:ext cx="4177424" cy="888192"/>
              </a:xfrm>
              <a:prstGeom prst="rect">
                <a:avLst/>
              </a:prstGeom>
              <a:blipFill>
                <a:blip r:embed="rId8"/>
                <a:stretch>
                  <a:fillRect l="-1515" b="-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FEA7E4-8B07-5B2D-54FB-E9F9DD1C3CAE}"/>
                  </a:ext>
                </a:extLst>
              </p:cNvPr>
              <p:cNvSpPr txBox="1"/>
              <p:nvPr/>
            </p:nvSpPr>
            <p:spPr bwMode="auto">
              <a:xfrm>
                <a:off x="4461933" y="3203596"/>
                <a:ext cx="4615899" cy="888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dirty="0">
                    <a:latin typeface="Times New Roman" panose="02020603050405020304" pitchFamily="18" charset="0"/>
                    <a:cs typeface="Times New Roman" pitchFamily="18" charset="0"/>
                  </a:rPr>
                  <a:t>其餘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&gt;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+</m:t>
                    </m:r>
                  </m:oMath>
                </a14:m>
                <a:r>
                  <a:rPr lang="en-GB" dirty="0">
                    <a:latin typeface="Times New Roman" panose="02020603050405020304" pitchFamily="18" charset="0"/>
                    <a:cs typeface="Times New Roman" pitchFamily="18" charset="0"/>
                  </a:rPr>
                  <a:t>2都對應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+2−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，</a:t>
                </a:r>
              </a:p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其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cs typeface="Times New Roman" pitchFamily="18" charset="0"/>
                      </a:rPr>
                      <m:t>𝑝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和為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2</m:t>
                    </m:r>
                    <m:r>
                      <a:rPr lang="en-GB" sz="1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𝜋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itchFamily="18" charset="0"/>
                  </a:rPr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𝑚</m:t>
                            </m:r>
                          </m:e>
                        </m:d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=−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𝑗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+2−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𝑚</m:t>
                            </m:r>
                          </m:e>
                        </m:d>
                      </m:sup>
                    </m:sSubSup>
                  </m:oMath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FEA7E4-8B07-5B2D-54FB-E9F9DD1C3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1933" y="3203596"/>
                <a:ext cx="4615899" cy="888192"/>
              </a:xfrm>
              <a:prstGeom prst="rect">
                <a:avLst/>
              </a:prstGeom>
              <a:blipFill>
                <a:blip r:embed="rId9"/>
                <a:stretch>
                  <a:fillRect l="-1099" b="-281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87C5DF-810E-B491-2735-E1EE63E3BB28}"/>
                  </a:ext>
                </a:extLst>
              </p:cNvPr>
              <p:cNvSpPr txBox="1"/>
              <p:nvPr/>
            </p:nvSpPr>
            <p:spPr bwMode="auto">
              <a:xfrm>
                <a:off x="5954330" y="1372153"/>
                <a:ext cx="1348190" cy="380361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e>
                      </m:func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87C5DF-810E-B491-2735-E1EE63E3B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4330" y="1372153"/>
                <a:ext cx="1348190" cy="380361"/>
              </a:xfrm>
              <a:prstGeom prst="rect">
                <a:avLst/>
              </a:prstGeom>
              <a:blipFill>
                <a:blip r:embed="rId10"/>
                <a:stretch>
                  <a:fillRect l="-926" r="-4630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64AD164-B5C4-609E-1A44-341E1D4F2165}"/>
                  </a:ext>
                </a:extLst>
              </p:cNvPr>
              <p:cNvSpPr txBox="1"/>
              <p:nvPr/>
            </p:nvSpPr>
            <p:spPr bwMode="auto">
              <a:xfrm>
                <a:off x="4562724" y="1324458"/>
                <a:ext cx="1068049" cy="47891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64AD164-B5C4-609E-1A44-341E1D4F2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2724" y="1324458"/>
                <a:ext cx="1068049" cy="478914"/>
              </a:xfrm>
              <a:prstGeom prst="rect">
                <a:avLst/>
              </a:prstGeom>
              <a:blipFill>
                <a:blip r:embed="rId11"/>
                <a:stretch>
                  <a:fillRect l="-4706" r="-3529" b="-128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F02F83-EE07-3EE0-2761-5263D6483D6D}"/>
                  </a:ext>
                </a:extLst>
              </p:cNvPr>
              <p:cNvSpPr txBox="1"/>
              <p:nvPr/>
            </p:nvSpPr>
            <p:spPr bwMode="auto">
              <a:xfrm>
                <a:off x="4578122" y="5378114"/>
                <a:ext cx="1485983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=1,2,3⋯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F02F83-EE07-3EE0-2761-5263D6483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8122" y="5378114"/>
                <a:ext cx="1485983" cy="276999"/>
              </a:xfrm>
              <a:prstGeom prst="rect">
                <a:avLst/>
              </a:prstGeom>
              <a:blipFill>
                <a:blip r:embed="rId12"/>
                <a:stretch>
                  <a:fillRect l="-1695" r="-2542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C23CFE-4B7F-3CE5-0EF3-C8E89F5A7B12}"/>
                  </a:ext>
                </a:extLst>
              </p:cNvPr>
              <p:cNvSpPr txBox="1"/>
              <p:nvPr/>
            </p:nvSpPr>
            <p:spPr>
              <a:xfrm>
                <a:off x="4503235" y="4950159"/>
                <a:ext cx="41774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itchFamily="18" charset="0"/>
                  </a:rPr>
                  <a:t>因此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只能取以下這些值，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共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𝑁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itchFamily="18" charset="0"/>
                  </a:rPr>
                  <a:t>個。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C23CFE-4B7F-3CE5-0EF3-C8E89F5A7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235" y="4950159"/>
                <a:ext cx="4177423" cy="369332"/>
              </a:xfrm>
              <a:prstGeom prst="rect">
                <a:avLst/>
              </a:prstGeom>
              <a:blipFill>
                <a:blip r:embed="rId13"/>
                <a:stretch>
                  <a:fillRect l="-1212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4294BDE-6287-28AE-8372-8405D11D4B1F}"/>
              </a:ext>
            </a:extLst>
          </p:cNvPr>
          <p:cNvSpPr txBox="1"/>
          <p:nvPr/>
        </p:nvSpPr>
        <p:spPr>
          <a:xfrm>
            <a:off x="4503235" y="880959"/>
            <a:ext cx="461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但還是有無限多個本徵值，這是不可能的</a:t>
            </a:r>
            <a:r>
              <a:rPr lang="en-US" dirty="0"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908BA-2061-1D65-8B78-32A9805DFA75}"/>
              </a:ext>
            </a:extLst>
          </p:cNvPr>
          <p:cNvSpPr txBox="1"/>
          <p:nvPr/>
        </p:nvSpPr>
        <p:spPr>
          <a:xfrm>
            <a:off x="6067779" y="5321021"/>
            <a:ext cx="4684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 err="1">
                <a:latin typeface="Times New Roman" panose="02020603050405020304" pitchFamily="18" charset="0"/>
                <a:cs typeface="Times New Roman" pitchFamily="18" charset="0"/>
              </a:rPr>
              <a:t>本徵向量才是獨立的</a:t>
            </a:r>
            <a:r>
              <a:rPr lang="en-GB" sz="1800" dirty="0">
                <a:latin typeface="Times New Roman" panose="02020603050405020304" pitchFamily="18" charset="0"/>
                <a:cs typeface="Times New Roman" pitchFamily="18" charset="0"/>
              </a:rPr>
              <a:t>！</a:t>
            </a: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62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7" grpId="0"/>
      <p:bldP spid="9" grpId="0"/>
      <p:bldP spid="17" grpId="0" animBg="1"/>
      <p:bldP spid="18" grpId="0"/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237095A-F1D5-9DCE-8DD9-A8DBCC8FCB6D}"/>
              </a:ext>
            </a:extLst>
          </p:cNvPr>
          <p:cNvSpPr/>
          <p:nvPr/>
        </p:nvSpPr>
        <p:spPr>
          <a:xfrm>
            <a:off x="5304863" y="218970"/>
            <a:ext cx="831760" cy="2436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99608-41E9-8686-306E-6686D5F13B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064" b="35100"/>
          <a:stretch>
            <a:fillRect/>
          </a:stretch>
        </p:blipFill>
        <p:spPr>
          <a:xfrm>
            <a:off x="827584" y="476672"/>
            <a:ext cx="3053108" cy="61589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2B6BBF-CDCE-F7B3-8360-4689C622F574}"/>
                  </a:ext>
                </a:extLst>
              </p:cNvPr>
              <p:cNvSpPr txBox="1"/>
              <p:nvPr/>
            </p:nvSpPr>
            <p:spPr bwMode="auto">
              <a:xfrm>
                <a:off x="3949175" y="2674135"/>
                <a:ext cx="464183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一個自然數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對應一</a:t>
                </a:r>
                <a:r>
                  <a:rPr lang="en-TW" sz="1800">
                    <a:latin typeface="Times New Roman" panose="02020603050405020304" pitchFamily="18" charset="0"/>
                    <a:cs typeface="Times New Roman" pitchFamily="18" charset="0"/>
                  </a:rPr>
                  <a:t>本徵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值及一本徵向量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42B6BBF-CDCE-F7B3-8360-4689C622F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9175" y="2674135"/>
                <a:ext cx="4641831" cy="369332"/>
              </a:xfrm>
              <a:prstGeom prst="rect">
                <a:avLst/>
              </a:prstGeom>
              <a:blipFill>
                <a:blip r:embed="rId3"/>
                <a:stretch>
                  <a:fillRect l="-1366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CC4D84-9666-8999-C44E-A3E37381DFFD}"/>
                  </a:ext>
                </a:extLst>
              </p:cNvPr>
              <p:cNvSpPr txBox="1"/>
              <p:nvPr/>
            </p:nvSpPr>
            <p:spPr bwMode="auto">
              <a:xfrm>
                <a:off x="4058753" y="5562600"/>
                <a:ext cx="2219389" cy="28245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800" i="0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i="0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CC4D84-9666-8999-C44E-A3E37381D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58753" y="5562600"/>
                <a:ext cx="2219389" cy="282450"/>
              </a:xfrm>
              <a:prstGeom prst="rect">
                <a:avLst/>
              </a:prstGeom>
              <a:blipFill>
                <a:blip r:embed="rId4"/>
                <a:stretch>
                  <a:fillRect l="-1136" t="-4348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41980E-98DA-AC68-9F0D-F8C345C380D5}"/>
                  </a:ext>
                </a:extLst>
              </p:cNvPr>
              <p:cNvSpPr txBox="1"/>
              <p:nvPr/>
            </p:nvSpPr>
            <p:spPr bwMode="auto">
              <a:xfrm>
                <a:off x="3009596" y="1083463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41980E-98DA-AC68-9F0D-F8C345C38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9596" y="1083463"/>
                <a:ext cx="86409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D3D4BE-B519-B2FB-9B9D-3C73292CA3D1}"/>
                  </a:ext>
                </a:extLst>
              </p:cNvPr>
              <p:cNvSpPr txBox="1"/>
              <p:nvPr/>
            </p:nvSpPr>
            <p:spPr bwMode="auto">
              <a:xfrm>
                <a:off x="3009245" y="3371468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D3D4BE-B519-B2FB-9B9D-3C73292CA3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9245" y="3371468"/>
                <a:ext cx="86409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062F27-04A7-5388-0732-32C760DD4185}"/>
                  </a:ext>
                </a:extLst>
              </p:cNvPr>
              <p:cNvSpPr txBox="1"/>
              <p:nvPr/>
            </p:nvSpPr>
            <p:spPr bwMode="auto">
              <a:xfrm>
                <a:off x="3009245" y="5474807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=3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5062F27-04A7-5388-0732-32C760DD4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9245" y="5474807"/>
                <a:ext cx="86409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E60466-96EE-1966-8F38-A464E1501FB3}"/>
                  </a:ext>
                </a:extLst>
              </p:cNvPr>
              <p:cNvSpPr txBox="1"/>
              <p:nvPr/>
            </p:nvSpPr>
            <p:spPr bwMode="auto">
              <a:xfrm>
                <a:off x="4038600" y="3574274"/>
                <a:ext cx="3262371" cy="19377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TW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 panose="02040503050406030204" pitchFamily="18" charset="0"/>
                            </a:rPr>
                            <m:t>or</m:t>
                          </m:r>
                          <m:r>
                            <a:rPr lang="en-US" altLang="zh-TW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unc>
                                        <m:funcPr>
                                          <m:ctrl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func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func>
                                              <m:funcPr>
                                                <m:ctrl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sin</m:t>
                                                </m:r>
                                              </m:fName>
                                              <m:e>
                                                <m:d>
                                                  <m:dPr>
                                                    <m:ctrlPr>
                                                      <a:rPr lang="en-US" sz="1800" b="0" i="1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  <a:cs typeface="Times New Roman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800" b="0" i="1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  <a:cs typeface="Times New Roman" pitchFamily="18" charset="0"/>
                                                      </a:rPr>
                                                      <m:t>𝑗</m:t>
                                                    </m:r>
                                                    <m:r>
                                                      <a:rPr lang="en-US" sz="1800" b="0" i="1" smtClean="0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  <a:cs typeface="Times New Roman" pitchFamily="18" charset="0"/>
                                                      </a:rPr>
                                                      <m:t>−1</m:t>
                                                    </m:r>
                                                  </m:e>
                                                </m:d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</m:func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func>
                                        <m:funcPr>
                                          <m:ctrl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func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en-TW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func>
                                                    <m:funcPr>
                                                      <m:ctrlPr>
                                                        <a:rPr lang="en-US" sz="180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</m:ctrlPr>
                                                    </m:funcPr>
                                                    <m:fNam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sin</m:t>
                                                      </m:r>
                                                    </m:fName>
                                                    <m:e>
                                                      <m:d>
                                                        <m:dPr>
                                                          <m:ctrlPr>
                                                            <a:rPr lang="en-US" sz="18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18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𝑗</m:t>
                                                          </m:r>
                                                          <m:r>
                                                            <a:rPr lang="en-US" sz="1800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+</m:t>
                                                          </m:r>
                                                          <m:r>
                                                            <a:rPr lang="en-US" sz="1800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  <a:cs typeface="Times New Roman" pitchFamily="18" charset="0"/>
                                                            </a:rPr>
                                                            <m:t>1</m:t>
                                                          </m:r>
                                                        </m:e>
                                                      </m:d>
                                                      <m:r>
                                                        <a:rPr lang="en-US" sz="1800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  <a:cs typeface="Times New Roman" pitchFamily="18" charset="0"/>
                                                        </a:rPr>
                                                        <m:t>𝑝</m:t>
                                                      </m:r>
                                                    </m:e>
                                                  </m:func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en-TW" sz="18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  <a:cs typeface="Times New Roman" pitchFamily="18" charset="0"/>
                                                    </a:rPr>
                                                    <m:t>⋮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  <m:mr>
                                          <m:e>
                                            <m:func>
                                              <m:funcPr>
                                                <m:ctrl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funcPr>
                                              <m:fNam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n-US" sz="180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sin</m:t>
                                                </m:r>
                                              </m:fName>
                                              <m:e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𝑁𝑝</m:t>
                                                </m:r>
                                              </m:e>
                                            </m:func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E60466-96EE-1966-8F38-A464E1501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3574274"/>
                <a:ext cx="3262371" cy="1937710"/>
              </a:xfrm>
              <a:prstGeom prst="rect">
                <a:avLst/>
              </a:prstGeom>
              <a:blipFill>
                <a:blip r:embed="rId9"/>
                <a:stretch>
                  <a:fillRect b="-26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987789-3909-31D4-5EFD-EE86DCA9F361}"/>
                  </a:ext>
                </a:extLst>
              </p:cNvPr>
              <p:cNvSpPr txBox="1"/>
              <p:nvPr/>
            </p:nvSpPr>
            <p:spPr bwMode="auto">
              <a:xfrm>
                <a:off x="4058753" y="3041613"/>
                <a:ext cx="1068049" cy="47891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F987789-3909-31D4-5EFD-EE86DCA9F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58753" y="3041613"/>
                <a:ext cx="1068049" cy="478914"/>
              </a:xfrm>
              <a:prstGeom prst="rect">
                <a:avLst/>
              </a:prstGeom>
              <a:blipFill>
                <a:blip r:embed="rId10"/>
                <a:stretch>
                  <a:fillRect l="-4706" r="-4706" b="-128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D7DFD4-E775-D3FD-5D65-08338989DFBE}"/>
                  </a:ext>
                </a:extLst>
              </p:cNvPr>
              <p:cNvSpPr txBox="1"/>
              <p:nvPr/>
            </p:nvSpPr>
            <p:spPr bwMode="auto">
              <a:xfrm>
                <a:off x="4058588" y="5925704"/>
                <a:ext cx="3949863" cy="29559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p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d>
                        </m:sup>
                      </m:sSup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zh-TW" alt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</a:rPr>
                            <m:t>cos</m:t>
                          </m:r>
                          <m:sSub>
                            <m:sSubPr>
                              <m:ctrlPr>
                                <a:rPr lang="zh-TW" alt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 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D7DFD4-E775-D3FD-5D65-08338989D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58588" y="5925704"/>
                <a:ext cx="3949863" cy="295594"/>
              </a:xfrm>
              <a:prstGeom prst="rect">
                <a:avLst/>
              </a:prstGeom>
              <a:blipFill>
                <a:blip r:embed="rId11"/>
                <a:stretch>
                  <a:fillRect l="-641" b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7175763-31A8-B7D9-EEC7-57D525D32762}"/>
                  </a:ext>
                </a:extLst>
              </p:cNvPr>
              <p:cNvSpPr txBox="1"/>
              <p:nvPr/>
            </p:nvSpPr>
            <p:spPr bwMode="auto">
              <a:xfrm>
                <a:off x="3974512" y="6258921"/>
                <a:ext cx="50292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一個自然數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GB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對應一個獨立振盪模式</a:t>
                </a:r>
                <a:r>
                  <a:rPr lang="en-GB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(</a:t>
                </a:r>
                <a:r>
                  <a:rPr lang="en-GB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駐波</a:t>
                </a:r>
                <a:r>
                  <a:rPr lang="en-GB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)。</a:t>
                </a:r>
                <a:endParaRPr lang="en-TW" sz="18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7175763-31A8-B7D9-EEC7-57D525D32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4512" y="6258921"/>
                <a:ext cx="5029200" cy="369332"/>
              </a:xfrm>
              <a:prstGeom prst="rect">
                <a:avLst/>
              </a:prstGeom>
              <a:blipFill>
                <a:blip r:embed="rId12"/>
                <a:stretch>
                  <a:fillRect l="-756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DB6534-21F4-35E3-0E85-15D77577D15E}"/>
                  </a:ext>
                </a:extLst>
              </p:cNvPr>
              <p:cNvSpPr txBox="1"/>
              <p:nvPr/>
            </p:nvSpPr>
            <p:spPr bwMode="auto">
              <a:xfrm>
                <a:off x="2822190" y="4462099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𝑛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=3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DDB6534-21F4-35E3-0E85-15D77577D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22190" y="4462099"/>
                <a:ext cx="86409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FE92785-BBA5-6DAF-E32D-F9BFCC555BD4}"/>
              </a:ext>
            </a:extLst>
          </p:cNvPr>
          <p:cNvSpPr txBox="1"/>
          <p:nvPr/>
        </p:nvSpPr>
        <p:spPr>
          <a:xfrm>
            <a:off x="3949175" y="65192"/>
            <a:ext cx="16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78B7E9-885A-E908-33A0-E906ED0251C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5417"/>
          <a:stretch>
            <a:fillRect/>
          </a:stretch>
        </p:blipFill>
        <p:spPr>
          <a:xfrm>
            <a:off x="6062704" y="218970"/>
            <a:ext cx="1747044" cy="24475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633BFA-B61E-AB7A-7AC3-A0E6A5BA46EB}"/>
                  </a:ext>
                </a:extLst>
              </p:cNvPr>
              <p:cNvSpPr txBox="1"/>
              <p:nvPr/>
            </p:nvSpPr>
            <p:spPr bwMode="auto">
              <a:xfrm>
                <a:off x="5983496" y="295210"/>
                <a:ext cx="998746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−2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F633BFA-B61E-AB7A-7AC3-A0E6A5BA4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3496" y="295210"/>
                <a:ext cx="998746" cy="219612"/>
              </a:xfrm>
              <a:prstGeom prst="rect">
                <a:avLst/>
              </a:prstGeom>
              <a:blipFill>
                <a:blip r:embed="rId15"/>
                <a:stretch>
                  <a:fillRect b="-222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E1D2C52-D60B-B3CB-DA47-34979C42AEBB}"/>
              </a:ext>
            </a:extLst>
          </p:cNvPr>
          <p:cNvSpPr/>
          <p:nvPr/>
        </p:nvSpPr>
        <p:spPr>
          <a:xfrm>
            <a:off x="6062704" y="784499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3DD0FD-D35C-AB78-F447-E6C017ABBDC5}"/>
              </a:ext>
            </a:extLst>
          </p:cNvPr>
          <p:cNvSpPr/>
          <p:nvPr/>
        </p:nvSpPr>
        <p:spPr>
          <a:xfrm>
            <a:off x="6237543" y="1706791"/>
            <a:ext cx="1852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3604D7-CE78-FA45-05CB-086334B6327D}"/>
              </a:ext>
            </a:extLst>
          </p:cNvPr>
          <p:cNvSpPr/>
          <p:nvPr/>
        </p:nvSpPr>
        <p:spPr>
          <a:xfrm>
            <a:off x="6136623" y="2076123"/>
            <a:ext cx="266936" cy="5878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B06ED7-3680-DA83-2CF8-523474C79986}"/>
              </a:ext>
            </a:extLst>
          </p:cNvPr>
          <p:cNvSpPr/>
          <p:nvPr/>
        </p:nvSpPr>
        <p:spPr>
          <a:xfrm>
            <a:off x="7195632" y="1773996"/>
            <a:ext cx="6141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3D680CE-76B5-91E4-408D-579A3DD1D77D}"/>
              </a:ext>
            </a:extLst>
          </p:cNvPr>
          <p:cNvSpPr/>
          <p:nvPr/>
        </p:nvSpPr>
        <p:spPr>
          <a:xfrm>
            <a:off x="6062704" y="1861811"/>
            <a:ext cx="3408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77C280B-15C8-6BEF-B63C-AA6634056F1A}"/>
                  </a:ext>
                </a:extLst>
              </p:cNvPr>
              <p:cNvSpPr txBox="1"/>
              <p:nvPr/>
            </p:nvSpPr>
            <p:spPr>
              <a:xfrm>
                <a:off x="7091031" y="1522125"/>
                <a:ext cx="6855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77C280B-15C8-6BEF-B63C-AA6634056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031" y="1522125"/>
                <a:ext cx="685586" cy="307777"/>
              </a:xfrm>
              <a:prstGeom prst="rect">
                <a:avLst/>
              </a:prstGeom>
              <a:blipFill>
                <a:blip r:embed="rId1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BF5E414-B07E-E38F-CA02-7AD0EAFD21A5}"/>
                  </a:ext>
                </a:extLst>
              </p:cNvPr>
              <p:cNvSpPr txBox="1"/>
              <p:nvPr/>
            </p:nvSpPr>
            <p:spPr bwMode="auto">
              <a:xfrm>
                <a:off x="5827031" y="591062"/>
                <a:ext cx="613665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BF5E414-B07E-E38F-CA02-7AD0EAFD2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27031" y="591062"/>
                <a:ext cx="613665" cy="219612"/>
              </a:xfrm>
              <a:prstGeom prst="rect">
                <a:avLst/>
              </a:prstGeom>
              <a:blipFill>
                <a:blip r:embed="rId17"/>
                <a:stretch>
                  <a:fillRect b="-222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08365A-4FD2-6B32-E33E-3A3B3FA854CC}"/>
                  </a:ext>
                </a:extLst>
              </p:cNvPr>
              <p:cNvSpPr txBox="1"/>
              <p:nvPr/>
            </p:nvSpPr>
            <p:spPr bwMode="auto">
              <a:xfrm>
                <a:off x="5304863" y="3143497"/>
                <a:ext cx="1485983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=1,2,3⋯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08365A-4FD2-6B32-E33E-3A3B3FA85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04863" y="3143497"/>
                <a:ext cx="1485983" cy="276999"/>
              </a:xfrm>
              <a:prstGeom prst="rect">
                <a:avLst/>
              </a:prstGeom>
              <a:blipFill>
                <a:blip r:embed="rId18"/>
                <a:stretch>
                  <a:fillRect l="-1695" r="-2542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635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EE4BBD-F90F-B2AC-C044-2B67EAFC7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1" y="2167839"/>
            <a:ext cx="4091719" cy="26353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815EF9-70BA-C52C-D4D3-D68D37080AB0}"/>
                  </a:ext>
                </a:extLst>
              </p:cNvPr>
              <p:cNvSpPr txBox="1"/>
              <p:nvPr/>
            </p:nvSpPr>
            <p:spPr bwMode="auto">
              <a:xfrm>
                <a:off x="1628692" y="761585"/>
                <a:ext cx="2985753" cy="42582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𝑑𝑗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𝑗𝑝</m:t>
                          </m:r>
                        </m:e>
                      </m:func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815EF9-70BA-C52C-D4D3-D68D37080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8692" y="761585"/>
                <a:ext cx="2985753" cy="425822"/>
              </a:xfrm>
              <a:prstGeom prst="rect">
                <a:avLst/>
              </a:prstGeom>
              <a:blipFill>
                <a:blip r:embed="rId3"/>
                <a:stretch>
                  <a:fillRect l="-847" r="-2119" b="-176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D05910-3A60-BE7E-8B5A-E0B49E40C572}"/>
              </a:ext>
            </a:extLst>
          </p:cNvPr>
          <p:cNvSpPr txBox="1"/>
          <p:nvPr/>
        </p:nvSpPr>
        <p:spPr>
          <a:xfrm>
            <a:off x="2839497" y="5727083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看起來就像一個正弦波的波形</a:t>
            </a:r>
            <a:r>
              <a:rPr lang="en-US" dirty="0">
                <a:latin typeface="Times New Roman" panose="02020603050405020304" pitchFamily="18" charset="0"/>
              </a:rPr>
              <a:t>！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64001C-06A3-83E2-B143-7CCB89E0F6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20"/>
          <a:stretch/>
        </p:blipFill>
        <p:spPr>
          <a:xfrm>
            <a:off x="4782597" y="3118669"/>
            <a:ext cx="3663218" cy="1684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57B65-ECF4-8A67-7C6C-FB50503A1B6E}"/>
                  </a:ext>
                </a:extLst>
              </p:cNvPr>
              <p:cNvSpPr txBox="1"/>
              <p:nvPr/>
            </p:nvSpPr>
            <p:spPr bwMode="auto">
              <a:xfrm>
                <a:off x="4405510" y="2621204"/>
                <a:ext cx="4640373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57B65-ECF4-8A67-7C6C-FB50503A1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5510" y="2621204"/>
                <a:ext cx="4640373" cy="307777"/>
              </a:xfrm>
              <a:prstGeom prst="rect">
                <a:avLst/>
              </a:prstGeom>
              <a:blipFill>
                <a:blip r:embed="rId5"/>
                <a:stretch>
                  <a:fillRect l="-273" t="-8000" b="-4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C2BCDF-1715-93C5-B770-FD37D6234B46}"/>
                  </a:ext>
                </a:extLst>
              </p:cNvPr>
              <p:cNvSpPr txBox="1"/>
              <p:nvPr/>
            </p:nvSpPr>
            <p:spPr bwMode="auto">
              <a:xfrm>
                <a:off x="4771964" y="1985608"/>
                <a:ext cx="2038828" cy="51360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𝑘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C2BCDF-1715-93C5-B770-FD37D623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1964" y="1985608"/>
                <a:ext cx="2038828" cy="513602"/>
              </a:xfrm>
              <a:prstGeom prst="rect">
                <a:avLst/>
              </a:prstGeom>
              <a:blipFill>
                <a:blip r:embed="rId6"/>
                <a:stretch>
                  <a:fillRect l="-1852" r="-617" b="-97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0DD644-6CC7-3EF6-1F07-7496808CF487}"/>
                  </a:ext>
                </a:extLst>
              </p:cNvPr>
              <p:cNvSpPr txBox="1"/>
              <p:nvPr/>
            </p:nvSpPr>
            <p:spPr bwMode="auto">
              <a:xfrm>
                <a:off x="1628692" y="1336547"/>
                <a:ext cx="4778295" cy="52706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𝑗𝑑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0DD644-6CC7-3EF6-1F07-7496808CF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8692" y="1336547"/>
                <a:ext cx="4778295" cy="527067"/>
              </a:xfrm>
              <a:prstGeom prst="rect">
                <a:avLst/>
              </a:prstGeom>
              <a:blipFill>
                <a:blip r:embed="rId7"/>
                <a:stretch>
                  <a:fillRect l="-265" r="-531" b="-190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32822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949082B-FEE8-03B9-AEBC-1813BEDA8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1979712" y="692696"/>
            <a:ext cx="4572000" cy="582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4AF85F-FC59-5D55-7C4E-CFE17746793D}"/>
                  </a:ext>
                </a:extLst>
              </p:cNvPr>
              <p:cNvSpPr txBox="1"/>
              <p:nvPr/>
            </p:nvSpPr>
            <p:spPr bwMode="auto">
              <a:xfrm>
                <a:off x="6732240" y="4437112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=3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4AF85F-FC59-5D55-7C4E-CFE177467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2240" y="4437112"/>
                <a:ext cx="86409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21C2B5-C0A0-705A-92CC-2D959617ED3B}"/>
                  </a:ext>
                </a:extLst>
              </p:cNvPr>
              <p:cNvSpPr txBox="1"/>
              <p:nvPr/>
            </p:nvSpPr>
            <p:spPr bwMode="auto">
              <a:xfrm>
                <a:off x="6732240" y="1700808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21C2B5-C0A0-705A-92CC-2D959617E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2240" y="1700808"/>
                <a:ext cx="86409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34139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F119-165F-C817-8165-2C7ABE74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1F8F66-6A1D-2A92-7CF0-F858B507F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1295400" y="609600"/>
            <a:ext cx="41293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1F20D-5E36-1F0A-F2AA-9AF1CD676D3C}"/>
                  </a:ext>
                </a:extLst>
              </p:cNvPr>
              <p:cNvSpPr txBox="1"/>
              <p:nvPr/>
            </p:nvSpPr>
            <p:spPr bwMode="auto">
              <a:xfrm>
                <a:off x="6324600" y="2743200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=4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1F20D-5E36-1F0A-F2AA-9AF1CD676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2743200"/>
                <a:ext cx="86409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C8DD83-91F5-5871-500D-6883693D96AD}"/>
                  </a:ext>
                </a:extLst>
              </p:cNvPr>
              <p:cNvSpPr txBox="1"/>
              <p:nvPr/>
            </p:nvSpPr>
            <p:spPr bwMode="auto">
              <a:xfrm>
                <a:off x="3491290" y="6094511"/>
                <a:ext cx="4640373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C8DD83-91F5-5871-500D-6883693D9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91290" y="6094511"/>
                <a:ext cx="4640373" cy="307777"/>
              </a:xfrm>
              <a:prstGeom prst="rect">
                <a:avLst/>
              </a:prstGeom>
              <a:blipFill>
                <a:blip r:embed="rId4"/>
                <a:stretch>
                  <a:fillRect l="-273" t="-8000" b="-36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1D9A94-BD9D-8C86-0AB3-2E57E42D31A9}"/>
                  </a:ext>
                </a:extLst>
              </p:cNvPr>
              <p:cNvSpPr txBox="1"/>
              <p:nvPr/>
            </p:nvSpPr>
            <p:spPr bwMode="auto">
              <a:xfrm>
                <a:off x="5811477" y="5323951"/>
                <a:ext cx="2267929" cy="570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1D9A94-BD9D-8C86-0AB3-2E57E42D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1477" y="5323951"/>
                <a:ext cx="2267929" cy="570605"/>
              </a:xfrm>
              <a:prstGeom prst="rect">
                <a:avLst/>
              </a:prstGeom>
              <a:blipFill>
                <a:blip r:embed="rId5"/>
                <a:stretch>
                  <a:fillRect l="-2235" r="-559" b="-86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620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009B-936B-D91E-ADA8-2C86DBB2E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AAB0A7-C8FD-2568-E5C7-A5B54CAF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01"/>
          <a:stretch>
            <a:fillRect/>
          </a:stretch>
        </p:blipFill>
        <p:spPr>
          <a:xfrm>
            <a:off x="1488643" y="1034089"/>
            <a:ext cx="5294706" cy="19377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2B3ACA-728A-0D10-500A-F6E41A856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71800"/>
            <a:ext cx="5270500" cy="2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345C2C-2BF3-EE9F-756F-D734E8F3949E}"/>
                  </a:ext>
                </a:extLst>
              </p:cNvPr>
              <p:cNvSpPr txBox="1"/>
              <p:nvPr/>
            </p:nvSpPr>
            <p:spPr bwMode="auto">
              <a:xfrm>
                <a:off x="5814926" y="1520587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=20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345C2C-2BF3-EE9F-756F-D734E8F3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926" y="1520587"/>
                <a:ext cx="9144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B6F6F-900B-2737-204D-9A5C5AE022C5}"/>
                  </a:ext>
                </a:extLst>
              </p:cNvPr>
              <p:cNvSpPr txBox="1"/>
              <p:nvPr/>
            </p:nvSpPr>
            <p:spPr bwMode="auto">
              <a:xfrm>
                <a:off x="5778482" y="1939615"/>
                <a:ext cx="950843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=15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B6F6F-900B-2737-204D-9A5C5AE02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482" y="1939615"/>
                <a:ext cx="95084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D3C29F-4A74-5954-F5A9-28C78704174B}"/>
                  </a:ext>
                </a:extLst>
              </p:cNvPr>
              <p:cNvSpPr txBox="1"/>
              <p:nvPr/>
            </p:nvSpPr>
            <p:spPr bwMode="auto">
              <a:xfrm>
                <a:off x="5778482" y="3273632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=6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D3C29F-4A74-5954-F5A9-28C787041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482" y="3273632"/>
                <a:ext cx="9144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8518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235C42A-098E-62A3-D58D-5609A70E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11E0ED-F97E-902B-590E-B987BDF472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01"/>
          <a:stretch>
            <a:fillRect/>
          </a:stretch>
        </p:blipFill>
        <p:spPr>
          <a:xfrm>
            <a:off x="1600200" y="217215"/>
            <a:ext cx="5294706" cy="19377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DB9C89-36D4-6C2E-5372-FD43491D5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153638"/>
            <a:ext cx="5270500" cy="2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4951D3-0D17-C4D7-DBEC-F317EBFEFAB0}"/>
                  </a:ext>
                </a:extLst>
              </p:cNvPr>
              <p:cNvSpPr txBox="1"/>
              <p:nvPr/>
            </p:nvSpPr>
            <p:spPr bwMode="auto">
              <a:xfrm>
                <a:off x="675933" y="5895784"/>
                <a:ext cx="7792133" cy="77886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1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18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18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＝</m:t>
                      </m:r>
                      <m:nary>
                        <m:naryPr>
                          <m:chr m:val="∑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en-US" altLang="zh-TW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zh-TW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TW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𝜙</m:t>
                                          </m:r>
                                        </m:e>
                                        <m:sub>
                                          <m:r>
                                            <a:rPr lang="en-US" altLang="zh-TW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4951D3-0D17-C4D7-DBEC-F317EBFEF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933" y="5895784"/>
                <a:ext cx="7792133" cy="778868"/>
              </a:xfrm>
              <a:prstGeom prst="rect">
                <a:avLst/>
              </a:prstGeom>
              <a:blipFill>
                <a:blip r:embed="rId4"/>
                <a:stretch>
                  <a:fillRect l="-3909" t="-111290" b="-17419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959F7FC-BF61-5879-E6BD-A91D80A3E9EB}"/>
              </a:ext>
            </a:extLst>
          </p:cNvPr>
          <p:cNvSpPr txBox="1"/>
          <p:nvPr/>
        </p:nvSpPr>
        <p:spPr bwMode="auto">
          <a:xfrm>
            <a:off x="1524000" y="5482105"/>
            <a:ext cx="57340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有了所有模式的解，一般解將是所有模式的線性組合</a:t>
            </a:r>
            <a:r>
              <a:rPr lang="en-US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1DBABD-660F-1A95-D8D9-F373AD1FC8B6}"/>
                  </a:ext>
                </a:extLst>
              </p:cNvPr>
              <p:cNvSpPr txBox="1"/>
              <p:nvPr/>
            </p:nvSpPr>
            <p:spPr bwMode="auto">
              <a:xfrm>
                <a:off x="5926483" y="703713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=20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1DBABD-660F-1A95-D8D9-F373AD1FC8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6483" y="703713"/>
                <a:ext cx="9144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33DD9A-F251-3A4B-2E88-302B8AFECA2F}"/>
                  </a:ext>
                </a:extLst>
              </p:cNvPr>
              <p:cNvSpPr txBox="1"/>
              <p:nvPr/>
            </p:nvSpPr>
            <p:spPr bwMode="auto">
              <a:xfrm>
                <a:off x="5890039" y="1122741"/>
                <a:ext cx="950843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=15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33DD9A-F251-3A4B-2E88-302B8AFEC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0039" y="1122741"/>
                <a:ext cx="95084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5791A5-71E6-F8B6-1EF5-1E82D0647ED1}"/>
                  </a:ext>
                </a:extLst>
              </p:cNvPr>
              <p:cNvSpPr txBox="1"/>
              <p:nvPr/>
            </p:nvSpPr>
            <p:spPr bwMode="auto">
              <a:xfrm>
                <a:off x="5890039" y="2456758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=6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5791A5-71E6-F8B6-1EF5-1E82D0647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0039" y="2456758"/>
                <a:ext cx="9144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AE2041-8DF3-2F55-4934-97FEACC0A387}"/>
                  </a:ext>
                </a:extLst>
              </p:cNvPr>
              <p:cNvSpPr txBox="1"/>
              <p:nvPr/>
            </p:nvSpPr>
            <p:spPr bwMode="auto">
              <a:xfrm>
                <a:off x="1524000" y="5048265"/>
                <a:ext cx="713098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本徵向量的元素恰為正弦函數值，而角度以等距隨粒子編號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𝑗</m:t>
                    </m:r>
                  </m:oMath>
                </a14:m>
                <a:r>
                  <a:rPr lang="en-US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增加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AE2041-8DF3-2F55-4934-97FEACC0A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5048265"/>
                <a:ext cx="7130988" cy="369332"/>
              </a:xfrm>
              <a:prstGeom prst="rect">
                <a:avLst/>
              </a:prstGeom>
              <a:blipFill>
                <a:blip r:embed="rId8"/>
                <a:stretch>
                  <a:fillRect l="-712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4821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A674D1B-0F47-0157-2ECA-98368D85AA11}"/>
                  </a:ext>
                </a:extLst>
              </p:cNvPr>
              <p:cNvSpPr txBox="1"/>
              <p:nvPr/>
            </p:nvSpPr>
            <p:spPr bwMode="auto">
              <a:xfrm>
                <a:off x="6267005" y="378270"/>
                <a:ext cx="2554354" cy="151035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8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8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p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2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en-TW" sz="1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d>
                        <m:dPr>
                          <m:ctrlPr>
                            <a:rPr lang="en-TW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18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 smtClean="0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𝑖𝑝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𝑝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en-US" sz="18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18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p>
                                        <m:sSupPr>
                                          <m:ctrlP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1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𝑖𝑝</m:t>
                                          </m:r>
                                          <m:r>
                                            <a:rPr lang="en-US" sz="18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∙</m:t>
                                          </m:r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p>
                                      </m:sSup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18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180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𝑒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en-US" sz="1800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𝑖𝑝</m:t>
                                                </m:r>
                                                <m:r>
                                                  <a:rPr lang="en-US" sz="180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∙</m:t>
                                                </m:r>
                                                <m:r>
                                                  <a:rPr lang="en-US" sz="1800" b="0" i="1" smtClean="0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p>
                                            </m:sSup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A674D1B-0F47-0157-2ECA-98368D85A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67005" y="378270"/>
                <a:ext cx="2554354" cy="1510350"/>
              </a:xfrm>
              <a:prstGeom prst="rect">
                <a:avLst/>
              </a:prstGeom>
              <a:blipFill>
                <a:blip r:embed="rId2"/>
                <a:stretch>
                  <a:fillRect l="-990" b="-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AFB386A-C0FF-A9B8-A133-7C670BE3FB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97" b="24069"/>
          <a:stretch>
            <a:fillRect/>
          </a:stretch>
        </p:blipFill>
        <p:spPr>
          <a:xfrm>
            <a:off x="2139574" y="2913710"/>
            <a:ext cx="5184576" cy="17058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A5AEE8-6907-17A6-D4C7-83360C66DE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847" r="48" b="24273"/>
          <a:stretch/>
        </p:blipFill>
        <p:spPr>
          <a:xfrm>
            <a:off x="2205112" y="5037588"/>
            <a:ext cx="5328592" cy="1820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26E078-F289-238A-C712-3D51A4D206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98" b="38161"/>
          <a:stretch/>
        </p:blipFill>
        <p:spPr>
          <a:xfrm>
            <a:off x="2141973" y="2913008"/>
            <a:ext cx="5184576" cy="14102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3F9B8F8-DFBB-1246-ADDB-83590B305252}"/>
              </a:ext>
            </a:extLst>
          </p:cNvPr>
          <p:cNvSpPr/>
          <p:nvPr/>
        </p:nvSpPr>
        <p:spPr>
          <a:xfrm>
            <a:off x="1196999" y="6395861"/>
            <a:ext cx="1008113" cy="462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latin typeface="Times New Roman" panose="02020603050405020304" pitchFamily="18" charset="0"/>
            </a:endParaRP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7DEA0FCC-C8D0-9340-19EF-C90B558A31BD}"/>
              </a:ext>
            </a:extLst>
          </p:cNvPr>
          <p:cNvSpPr/>
          <p:nvPr/>
        </p:nvSpPr>
        <p:spPr>
          <a:xfrm>
            <a:off x="6019632" y="4618771"/>
            <a:ext cx="432049" cy="432048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W">
              <a:latin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22B0E4-9897-56FF-F44D-C593207DD4C1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4869408" y="3549906"/>
            <a:ext cx="665889" cy="14876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4B78D52-06C4-1013-B9F8-EEC20FEEA6BF}"/>
                  </a:ext>
                </a:extLst>
              </p:cNvPr>
              <p:cNvSpPr txBox="1"/>
              <p:nvPr/>
            </p:nvSpPr>
            <p:spPr bwMode="auto">
              <a:xfrm>
                <a:off x="7007823" y="5688388"/>
                <a:ext cx="940899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4B78D52-06C4-1013-B9F8-EEC20FEEA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7823" y="5688388"/>
                <a:ext cx="940899" cy="276999"/>
              </a:xfrm>
              <a:prstGeom prst="rect">
                <a:avLst/>
              </a:prstGeom>
              <a:blipFill>
                <a:blip r:embed="rId4"/>
                <a:stretch>
                  <a:fillRect l="-5405" b="-86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0ABE8-C999-EF64-3983-BB6FBAD1F22C}"/>
                  </a:ext>
                </a:extLst>
              </p:cNvPr>
              <p:cNvSpPr txBox="1"/>
              <p:nvPr/>
            </p:nvSpPr>
            <p:spPr bwMode="auto">
              <a:xfrm>
                <a:off x="7012883" y="3634217"/>
                <a:ext cx="531299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0ABE8-C999-EF64-3983-BB6FBAD1F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2883" y="3634217"/>
                <a:ext cx="531299" cy="276999"/>
              </a:xfrm>
              <a:prstGeom prst="rect">
                <a:avLst/>
              </a:prstGeom>
              <a:blipFill>
                <a:blip r:embed="rId5"/>
                <a:stretch>
                  <a:fillRect l="-9302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9552C92-D192-0414-E4C9-09079FAC8271}"/>
              </a:ext>
            </a:extLst>
          </p:cNvPr>
          <p:cNvSpPr txBox="1"/>
          <p:nvPr/>
        </p:nvSpPr>
        <p:spPr>
          <a:xfrm>
            <a:off x="990600" y="3048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這個推導的關鍵是下列對本徵向量的猜想</a:t>
            </a:r>
            <a:r>
              <a:rPr lang="en-US" dirty="0">
                <a:latin typeface="Times New Roman" panose="02020603050405020304" pitchFamily="18" charset="0"/>
              </a:rPr>
              <a:t>：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082A9-F28B-6B83-B54E-600F2D64947F}"/>
              </a:ext>
            </a:extLst>
          </p:cNvPr>
          <p:cNvSpPr txBox="1"/>
          <p:nvPr/>
        </p:nvSpPr>
        <p:spPr>
          <a:xfrm>
            <a:off x="990600" y="67125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這不是偶然。來自彈簧組的重覆性</a:t>
            </a:r>
            <a:r>
              <a:rPr lang="en-US" dirty="0">
                <a:latin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26C3477A-6D47-EEBC-2BBD-9B7481FD87A4}"/>
                  </a:ext>
                </a:extLst>
              </p:cNvPr>
              <p:cNvSpPr txBox="1"/>
              <p:nvPr/>
            </p:nvSpPr>
            <p:spPr bwMode="auto">
              <a:xfrm>
                <a:off x="1066800" y="1805961"/>
                <a:ext cx="3169009" cy="56374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kumimoji="1"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TW" sz="1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altLang="zh-TW" sz="1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sSub>
                        <m:sSub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3">
                <a:extLst>
                  <a:ext uri="{FF2B5EF4-FFF2-40B4-BE49-F238E27FC236}">
                    <a16:creationId xmlns:a16="http://schemas.microsoft.com/office/drawing/2014/main" id="{26C3477A-6D47-EEBC-2BBD-9B7481FD8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1805961"/>
                <a:ext cx="3169009" cy="563744"/>
              </a:xfrm>
              <a:prstGeom prst="rect">
                <a:avLst/>
              </a:prstGeom>
              <a:blipFill>
                <a:blip r:embed="rId6"/>
                <a:stretch>
                  <a:fillRect l="-1200" b="-1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321D35A-C218-6591-9D5E-4F64E71ABD5C}"/>
              </a:ext>
            </a:extLst>
          </p:cNvPr>
          <p:cNvSpPr txBox="1"/>
          <p:nvPr/>
        </p:nvSpPr>
        <p:spPr>
          <a:xfrm>
            <a:off x="990600" y="1045999"/>
            <a:ext cx="503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將彈簧組平移一組，彈簧組除了邊界完全不變</a:t>
            </a:r>
            <a:r>
              <a:rPr lang="en-US" dirty="0">
                <a:latin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480676-99B5-562A-CA3A-D4A69ED6ADC8}"/>
                  </a:ext>
                </a:extLst>
              </p:cNvPr>
              <p:cNvSpPr txBox="1"/>
              <p:nvPr/>
            </p:nvSpPr>
            <p:spPr>
              <a:xfrm>
                <a:off x="990600" y="1415331"/>
                <a:ext cx="4876800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</a:rPr>
                  <a:t>這是為何同樣的運動方程式適用於所有的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C480676-99B5-562A-CA3A-D4A69ED6A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415331"/>
                <a:ext cx="4876800" cy="391646"/>
              </a:xfrm>
              <a:prstGeom prst="rect">
                <a:avLst/>
              </a:prstGeom>
              <a:blipFill>
                <a:blip r:embed="rId7"/>
                <a:stretch>
                  <a:fillRect l="-1299" t="-6250"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88049EB-3F70-CA92-D89F-9EA520A1DE9C}"/>
              </a:ext>
            </a:extLst>
          </p:cNvPr>
          <p:cNvSpPr txBox="1"/>
          <p:nvPr/>
        </p:nvSpPr>
        <p:spPr>
          <a:xfrm>
            <a:off x="1014884" y="2444199"/>
            <a:ext cx="7062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這樣的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平移對稱</a:t>
            </a:r>
            <a:r>
              <a:rPr lang="en-US" dirty="0" err="1">
                <a:latin typeface="Times New Roman" panose="02020603050405020304" pitchFamily="18" charset="0"/>
              </a:rPr>
              <a:t>決定了本徵向量必須是虛數指數函數的樣式</a:t>
            </a:r>
            <a:r>
              <a:rPr lang="en-US" dirty="0">
                <a:latin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5001C0-0372-704C-039E-25F9B5C56FD2}"/>
                  </a:ext>
                </a:extLst>
              </p:cNvPr>
              <p:cNvSpPr txBox="1"/>
              <p:nvPr/>
            </p:nvSpPr>
            <p:spPr bwMode="auto">
              <a:xfrm>
                <a:off x="7354964" y="2403054"/>
                <a:ext cx="1171153" cy="38311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8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5001C0-0372-704C-039E-25F9B5C56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4964" y="2403054"/>
                <a:ext cx="1171153" cy="383118"/>
              </a:xfrm>
              <a:prstGeom prst="rect">
                <a:avLst/>
              </a:prstGeom>
              <a:blipFill>
                <a:blip r:embed="rId8"/>
                <a:stretch>
                  <a:fillRect l="-3226" r="-1075" b="-225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899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1273 L -0.08438 0.31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1" y="15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5BDACB-EA7A-9DB1-739E-7DEC16547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9BB52DA-0D7D-FC95-B603-83D88B097983}"/>
              </a:ext>
            </a:extLst>
          </p:cNvPr>
          <p:cNvSpPr/>
          <p:nvPr/>
        </p:nvSpPr>
        <p:spPr>
          <a:xfrm>
            <a:off x="2343149" y="1052119"/>
            <a:ext cx="831760" cy="24368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97534C-CFA9-FD84-06C2-FAC20B897BEE}"/>
                  </a:ext>
                </a:extLst>
              </p:cNvPr>
              <p:cNvSpPr txBox="1"/>
              <p:nvPr/>
            </p:nvSpPr>
            <p:spPr bwMode="auto">
              <a:xfrm>
                <a:off x="2251084" y="3611320"/>
                <a:ext cx="464183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一個自然數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𝑚</m:t>
                    </m:r>
                  </m:oMath>
                </a14:m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對應一</a:t>
                </a:r>
                <a:r>
                  <a:rPr lang="en-TW" sz="1800">
                    <a:latin typeface="Times New Roman" panose="02020603050405020304" pitchFamily="18" charset="0"/>
                    <a:cs typeface="Times New Roman" pitchFamily="18" charset="0"/>
                  </a:rPr>
                  <a:t>本徵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itchFamily="18" charset="0"/>
                  </a:rPr>
                  <a:t>值及一本徵向量</a:t>
                </a:r>
                <a:r>
                  <a:rPr lang="en-GB" sz="1800" dirty="0">
                    <a:latin typeface="Times New Roman" panose="02020603050405020304" pitchFamily="18" charset="0"/>
                    <a:cs typeface="Times New Roman" pitchFamily="18" charset="0"/>
                  </a:rPr>
                  <a:t>。</a:t>
                </a:r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797534C-CFA9-FD84-06C2-FAC20B897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51084" y="3611320"/>
                <a:ext cx="4641831" cy="369332"/>
              </a:xfrm>
              <a:prstGeom prst="rect">
                <a:avLst/>
              </a:prstGeom>
              <a:blipFill>
                <a:blip r:embed="rId2"/>
                <a:stretch>
                  <a:fillRect l="-1093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D62671-79CA-C751-CAEF-07184ED34932}"/>
                  </a:ext>
                </a:extLst>
              </p:cNvPr>
              <p:cNvSpPr txBox="1"/>
              <p:nvPr/>
            </p:nvSpPr>
            <p:spPr bwMode="auto">
              <a:xfrm>
                <a:off x="2352611" y="4661552"/>
                <a:ext cx="2219389" cy="28245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US" sz="1800" i="0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i="0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D62671-79CA-C751-CAEF-07184ED34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2611" y="4661552"/>
                <a:ext cx="2219389" cy="282450"/>
              </a:xfrm>
              <a:prstGeom prst="rect">
                <a:avLst/>
              </a:prstGeom>
              <a:blipFill>
                <a:blip r:embed="rId3"/>
                <a:stretch>
                  <a:fillRect l="-1143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C98971-7E81-0BC0-B497-67C62A244D2B}"/>
                  </a:ext>
                </a:extLst>
              </p:cNvPr>
              <p:cNvSpPr txBox="1"/>
              <p:nvPr/>
            </p:nvSpPr>
            <p:spPr bwMode="auto">
              <a:xfrm>
                <a:off x="2360662" y="3978798"/>
                <a:ext cx="1068049" cy="478914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𝑁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C98971-7E81-0BC0-B497-67C62A244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0662" y="3978798"/>
                <a:ext cx="1068049" cy="478914"/>
              </a:xfrm>
              <a:prstGeom prst="rect">
                <a:avLst/>
              </a:prstGeom>
              <a:blipFill>
                <a:blip r:embed="rId4"/>
                <a:stretch>
                  <a:fillRect l="-4706" t="-2632" r="-4706" b="-157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AD1D9007-322B-0B6E-8209-7C5BB3309E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417"/>
          <a:stretch>
            <a:fillRect/>
          </a:stretch>
        </p:blipFill>
        <p:spPr>
          <a:xfrm>
            <a:off x="3100990" y="1052119"/>
            <a:ext cx="1747044" cy="24475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3A020-BA22-58C0-980C-77BC8972FEB2}"/>
                  </a:ext>
                </a:extLst>
              </p:cNvPr>
              <p:cNvSpPr txBox="1"/>
              <p:nvPr/>
            </p:nvSpPr>
            <p:spPr bwMode="auto">
              <a:xfrm>
                <a:off x="3021782" y="1128359"/>
                <a:ext cx="998746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−2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3A020-BA22-58C0-980C-77BC8972F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1782" y="1128359"/>
                <a:ext cx="998746" cy="219612"/>
              </a:xfrm>
              <a:prstGeom prst="rect">
                <a:avLst/>
              </a:prstGeom>
              <a:blipFill>
                <a:blip r:embed="rId6"/>
                <a:stretch>
                  <a:fillRect b="-157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902D0E25-70E9-BFCD-FDFF-6416B71C2645}"/>
              </a:ext>
            </a:extLst>
          </p:cNvPr>
          <p:cNvSpPr/>
          <p:nvPr/>
        </p:nvSpPr>
        <p:spPr>
          <a:xfrm>
            <a:off x="3100990" y="1617648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8A9A1C-88BE-3D88-CC57-179522CE286D}"/>
              </a:ext>
            </a:extLst>
          </p:cNvPr>
          <p:cNvSpPr/>
          <p:nvPr/>
        </p:nvSpPr>
        <p:spPr>
          <a:xfrm>
            <a:off x="3275829" y="2539940"/>
            <a:ext cx="1852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E73F3-47E0-7FCB-6BDB-7D14D2E369B5}"/>
              </a:ext>
            </a:extLst>
          </p:cNvPr>
          <p:cNvSpPr/>
          <p:nvPr/>
        </p:nvSpPr>
        <p:spPr>
          <a:xfrm>
            <a:off x="3174909" y="2909272"/>
            <a:ext cx="266936" cy="58784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20E486-B454-F147-42A1-61277D56B763}"/>
              </a:ext>
            </a:extLst>
          </p:cNvPr>
          <p:cNvSpPr/>
          <p:nvPr/>
        </p:nvSpPr>
        <p:spPr>
          <a:xfrm>
            <a:off x="4233918" y="2607145"/>
            <a:ext cx="6141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BEFFBB2-7689-CF39-6903-16F44F4DD56A}"/>
              </a:ext>
            </a:extLst>
          </p:cNvPr>
          <p:cNvSpPr/>
          <p:nvPr/>
        </p:nvSpPr>
        <p:spPr>
          <a:xfrm>
            <a:off x="3100990" y="2694960"/>
            <a:ext cx="3408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sz="18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D14C577-2C58-EA31-EB5A-91086395E00E}"/>
                  </a:ext>
                </a:extLst>
              </p:cNvPr>
              <p:cNvSpPr txBox="1"/>
              <p:nvPr/>
            </p:nvSpPr>
            <p:spPr>
              <a:xfrm>
                <a:off x="4129317" y="2355274"/>
                <a:ext cx="68558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𝑝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𝜋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D14C577-2C58-EA31-EB5A-91086395E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317" y="2355274"/>
                <a:ext cx="685586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914DA5-F2A1-104D-DA96-1A3F44294EDC}"/>
                  </a:ext>
                </a:extLst>
              </p:cNvPr>
              <p:cNvSpPr txBox="1"/>
              <p:nvPr/>
            </p:nvSpPr>
            <p:spPr bwMode="auto">
              <a:xfrm>
                <a:off x="2865317" y="1424211"/>
                <a:ext cx="613665" cy="21961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b="0" i="1" smtClean="0">
                          <a:latin typeface="Cambria Math" panose="02040503050406030204" pitchFamily="18" charset="0"/>
                          <a:ea typeface="Cambria Math"/>
                        </a:rPr>
                        <m:t>2</m:t>
                      </m:r>
                      <m:sSubSup>
                        <m:sSubSup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914DA5-F2A1-104D-DA96-1A3F44294E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65317" y="1424211"/>
                <a:ext cx="613665" cy="219612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0E96130-34AD-8082-3B7B-5B6A72CBD48C}"/>
                  </a:ext>
                </a:extLst>
              </p:cNvPr>
              <p:cNvSpPr txBox="1"/>
              <p:nvPr/>
            </p:nvSpPr>
            <p:spPr bwMode="auto">
              <a:xfrm>
                <a:off x="3606772" y="4080682"/>
                <a:ext cx="1485983" cy="27699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=1,2,3⋯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0E96130-34AD-8082-3B7B-5B6A72CBD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6772" y="4080682"/>
                <a:ext cx="1485983" cy="276999"/>
              </a:xfrm>
              <a:prstGeom prst="rect">
                <a:avLst/>
              </a:prstGeom>
              <a:blipFill>
                <a:blip r:embed="rId9"/>
                <a:stretch>
                  <a:fillRect l="-1709" r="-3419" b="-434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5759EF8-AC92-224C-3BAC-B1079C71F331}"/>
                  </a:ext>
                </a:extLst>
              </p:cNvPr>
              <p:cNvSpPr txBox="1"/>
              <p:nvPr/>
            </p:nvSpPr>
            <p:spPr bwMode="auto">
              <a:xfrm>
                <a:off x="2380879" y="5231885"/>
                <a:ext cx="4978029" cy="526298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−2</m:t>
                      </m:r>
                      <m:sSubSup>
                        <m:sSubSup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≪1</m:t>
                      </m:r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5759EF8-AC92-224C-3BAC-B1079C71F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0879" y="5231885"/>
                <a:ext cx="4978029" cy="526298"/>
              </a:xfrm>
              <a:prstGeom prst="rect">
                <a:avLst/>
              </a:prstGeom>
              <a:blipFill>
                <a:blip r:embed="rId10"/>
                <a:stretch>
                  <a:fillRect l="-254" t="-4651" r="-509" b="-1162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7062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F43A2-E5E4-682D-286B-C76894579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8C202C-CA60-547E-4FB3-7C2F7EC20535}"/>
              </a:ext>
            </a:extLst>
          </p:cNvPr>
          <p:cNvSpPr txBox="1"/>
          <p:nvPr/>
        </p:nvSpPr>
        <p:spPr bwMode="auto">
          <a:xfrm>
            <a:off x="648919" y="560489"/>
            <a:ext cx="312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Equation of motion:</a:t>
            </a:r>
          </a:p>
        </p:txBody>
      </p:sp>
      <p:sp>
        <p:nvSpPr>
          <p:cNvPr id="7" name="文字方塊 24">
            <a:extLst>
              <a:ext uri="{FF2B5EF4-FFF2-40B4-BE49-F238E27FC236}">
                <a16:creationId xmlns:a16="http://schemas.microsoft.com/office/drawing/2014/main" id="{3C7090EF-EBD2-1C83-4554-8DCB2B773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337" y="1071188"/>
            <a:ext cx="4388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dirty="0"/>
              <a:t>首先時間變化為簡諧振盪的</a:t>
            </a:r>
            <a:r>
              <a:rPr lang="zh-TW" altLang="en-US" sz="2000" dirty="0">
                <a:solidFill>
                  <a:srgbClr val="FF0000"/>
                </a:solidFill>
              </a:rPr>
              <a:t>模式解</a:t>
            </a:r>
            <a:r>
              <a:rPr lang="zh-TW" altLang="en-US" sz="2000" dirty="0"/>
              <a:t>：</a:t>
            </a:r>
            <a:endParaRPr lang="zh-TW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B4BD2-CEF6-6945-EC66-27E780737734}"/>
              </a:ext>
            </a:extLst>
          </p:cNvPr>
          <p:cNvSpPr txBox="1"/>
          <p:nvPr/>
        </p:nvSpPr>
        <p:spPr>
          <a:xfrm>
            <a:off x="664769" y="2843938"/>
            <a:ext cx="8471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關鍵：方程式組是線性方程式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2000" dirty="0"/>
              <a:t>模式解的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線性組合，還是方程式組的解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B3D9AC-5746-C90E-8584-737FA6113EAC}"/>
                  </a:ext>
                </a:extLst>
              </p:cNvPr>
              <p:cNvSpPr txBox="1"/>
              <p:nvPr/>
            </p:nvSpPr>
            <p:spPr>
              <a:xfrm>
                <a:off x="647943" y="4075754"/>
                <a:ext cx="7985927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的起始條件分解為本徵向量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的線性組合，這永遠能作到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B3D9AC-5746-C90E-8584-737FA6113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43" y="4075754"/>
                <a:ext cx="7985927" cy="421013"/>
              </a:xfrm>
              <a:prstGeom prst="rect">
                <a:avLst/>
              </a:prstGeom>
              <a:blipFill>
                <a:blip r:embed="rId2"/>
                <a:stretch>
                  <a:fillRect l="-635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FB0B1A-E1EB-D19D-241F-C9E4343F4450}"/>
                  </a:ext>
                </a:extLst>
              </p:cNvPr>
              <p:cNvSpPr txBox="1"/>
              <p:nvPr/>
            </p:nvSpPr>
            <p:spPr>
              <a:xfrm>
                <a:off x="628517" y="6004147"/>
                <a:ext cx="7467600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/>
                  <a:t>讓組合中的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zh-TW" altLang="en-US" sz="2000" dirty="0"/>
                  <a:t>各自作時間演化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(</a:t>
                </a:r>
                <a:r>
                  <a:rPr lang="zh-TW" altLang="en-US" sz="2000" dirty="0"/>
                  <a:t>簡諧振盪</a:t>
                </a:r>
                <a:r>
                  <a:rPr lang="en-US" sz="2000" dirty="0"/>
                  <a:t>)</a:t>
                </a:r>
                <a:r>
                  <a:rPr lang="zh-TW" altLang="en-US" sz="2000" dirty="0"/>
                  <a:t>後，到時間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再組合！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FB0B1A-E1EB-D19D-241F-C9E4343F4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17" y="6004147"/>
                <a:ext cx="7467600" cy="421013"/>
              </a:xfrm>
              <a:prstGeom prst="rect">
                <a:avLst/>
              </a:prstGeom>
              <a:blipFill>
                <a:blip r:embed="rId3"/>
                <a:stretch>
                  <a:fillRect l="-849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31FBE5E-59B7-3C3D-435A-F15DD328851B}"/>
              </a:ext>
            </a:extLst>
          </p:cNvPr>
          <p:cNvSpPr txBox="1"/>
          <p:nvPr/>
        </p:nvSpPr>
        <p:spPr>
          <a:xfrm>
            <a:off x="664769" y="1989140"/>
            <a:ext cx="4557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模式解滿足矩陣的本徵向量方程式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F03F78-393C-37CD-CF41-B99FA9724726}"/>
              </a:ext>
            </a:extLst>
          </p:cNvPr>
          <p:cNvSpPr txBox="1"/>
          <p:nvPr/>
        </p:nvSpPr>
        <p:spPr>
          <a:xfrm>
            <a:off x="634192" y="120355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495EA-EC89-5A5B-DD29-8D96799D6B48}"/>
                  </a:ext>
                </a:extLst>
              </p:cNvPr>
              <p:cNvSpPr txBox="1"/>
              <p:nvPr/>
            </p:nvSpPr>
            <p:spPr bwMode="auto">
              <a:xfrm>
                <a:off x="4872495" y="1164369"/>
                <a:ext cx="1191415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495EA-EC89-5A5B-DD29-8D96799D6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2495" y="1164369"/>
                <a:ext cx="1191415" cy="317779"/>
              </a:xfrm>
              <a:prstGeom prst="rect">
                <a:avLst/>
              </a:prstGeom>
              <a:blipFill>
                <a:blip r:embed="rId4"/>
                <a:stretch>
                  <a:fillRect l="-4211" r="-2105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E4CB5F-E755-87BF-837B-D98E28D3C7CE}"/>
                  </a:ext>
                </a:extLst>
              </p:cNvPr>
              <p:cNvSpPr txBox="1"/>
              <p:nvPr/>
            </p:nvSpPr>
            <p:spPr>
              <a:xfrm>
                <a:off x="3855780" y="383745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E4CB5F-E755-87BF-837B-D98E28D3C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780" y="383745"/>
                <a:ext cx="1981557" cy="709874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180FB6-1896-8A61-C564-478E1962A802}"/>
                  </a:ext>
                </a:extLst>
              </p:cNvPr>
              <p:cNvSpPr txBox="1"/>
              <p:nvPr/>
            </p:nvSpPr>
            <p:spPr>
              <a:xfrm>
                <a:off x="4872495" y="2004369"/>
                <a:ext cx="2290305" cy="4001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sz="2000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180FB6-1896-8A61-C564-478E1962A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495" y="2004369"/>
                <a:ext cx="229030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9936DC-39E0-94AB-1B9F-DA8710DE5573}"/>
                  </a:ext>
                </a:extLst>
              </p:cNvPr>
              <p:cNvSpPr txBox="1"/>
              <p:nvPr/>
            </p:nvSpPr>
            <p:spPr bwMode="auto">
              <a:xfrm>
                <a:off x="2011465" y="4510049"/>
                <a:ext cx="2350852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9936DC-39E0-94AB-1B9F-DA8710DE5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1465" y="4510049"/>
                <a:ext cx="2350852" cy="1476558"/>
              </a:xfrm>
              <a:prstGeom prst="rect">
                <a:avLst/>
              </a:prstGeom>
              <a:blipFill>
                <a:blip r:embed="rId7"/>
                <a:stretch>
                  <a:fillRect t="-47009" r="-2151" b="-81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B881E0-3CD9-EB6D-C5FC-D7581E011F6F}"/>
                  </a:ext>
                </a:extLst>
              </p:cNvPr>
              <p:cNvSpPr txBox="1"/>
              <p:nvPr/>
            </p:nvSpPr>
            <p:spPr bwMode="auto">
              <a:xfrm>
                <a:off x="5025120" y="4497769"/>
                <a:ext cx="2838068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B881E0-3CD9-EB6D-C5FC-D7581E011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5120" y="4497769"/>
                <a:ext cx="2838068" cy="1501117"/>
              </a:xfrm>
              <a:prstGeom prst="rect">
                <a:avLst/>
              </a:prstGeom>
              <a:blipFill>
                <a:blip r:embed="rId8"/>
                <a:stretch>
                  <a:fillRect t="-45378" b="-789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5852FEF-FC07-C220-93A0-48E3C43058A7}"/>
                  </a:ext>
                </a:extLst>
              </p:cNvPr>
              <p:cNvSpPr txBox="1"/>
              <p:nvPr/>
            </p:nvSpPr>
            <p:spPr bwMode="auto">
              <a:xfrm>
                <a:off x="2211509" y="3235674"/>
                <a:ext cx="4818627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5852FEF-FC07-C220-93A0-48E3C4305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1509" y="3235674"/>
                <a:ext cx="4818627" cy="865301"/>
              </a:xfrm>
              <a:prstGeom prst="rect">
                <a:avLst/>
              </a:prstGeom>
              <a:blipFill>
                <a:blip r:embed="rId9"/>
                <a:stretch>
                  <a:fillRect l="-9211" t="-114286" b="-1685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9DA763-55C2-AC10-C22A-D56C38EEE9B2}"/>
                  </a:ext>
                </a:extLst>
              </p:cNvPr>
              <p:cNvSpPr txBox="1"/>
              <p:nvPr/>
            </p:nvSpPr>
            <p:spPr bwMode="auto">
              <a:xfrm>
                <a:off x="6339188" y="453295"/>
                <a:ext cx="2664063" cy="146110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>
                          <a:latin typeface="Cambria Math"/>
                        </a:rPr>
                        <m:t>𝑿</m:t>
                      </m:r>
                      <m:r>
                        <a:rPr lang="en-US" altLang="zh-TW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9DA763-55C2-AC10-C22A-D56C38EEE9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9188" y="453295"/>
                <a:ext cx="2664063" cy="1461106"/>
              </a:xfrm>
              <a:prstGeom prst="rect">
                <a:avLst/>
              </a:prstGeom>
              <a:blipFill>
                <a:blip r:embed="rId10"/>
                <a:stretch>
                  <a:fillRect l="-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99A50B-3EEF-9F34-2788-EF6DD79766EE}"/>
                  </a:ext>
                </a:extLst>
              </p:cNvPr>
              <p:cNvSpPr txBox="1"/>
              <p:nvPr/>
            </p:nvSpPr>
            <p:spPr>
              <a:xfrm>
                <a:off x="647943" y="2380358"/>
                <a:ext cx="8089487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本徵向量數量與粒子數目相等：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99A50B-3EEF-9F34-2788-EF6DD7976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43" y="2380358"/>
                <a:ext cx="8089487" cy="421013"/>
              </a:xfrm>
              <a:prstGeom prst="rect">
                <a:avLst/>
              </a:prstGeom>
              <a:blipFill>
                <a:blip r:embed="rId11"/>
                <a:stretch>
                  <a:fillRect l="-627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0D9CB-CBDE-E180-75B5-4019934327A2}"/>
                  </a:ext>
                </a:extLst>
              </p:cNvPr>
              <p:cNvSpPr txBox="1"/>
              <p:nvPr/>
            </p:nvSpPr>
            <p:spPr>
              <a:xfrm>
                <a:off x="671618" y="1513310"/>
                <a:ext cx="833163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時間變化與足標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𝑖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=1,⋯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無關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</a:rPr>
                  <a:t>！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D0D9CB-CBDE-E180-75B5-401993432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18" y="1513310"/>
                <a:ext cx="8331633" cy="400110"/>
              </a:xfrm>
              <a:prstGeom prst="rect">
                <a:avLst/>
              </a:prstGeom>
              <a:blipFill>
                <a:blip r:embed="rId12"/>
                <a:stretch>
                  <a:fillRect l="-60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FEE335C-4992-2CD8-6646-1845635DF15C}"/>
              </a:ext>
            </a:extLst>
          </p:cNvPr>
          <p:cNvSpPr txBox="1"/>
          <p:nvPr/>
        </p:nvSpPr>
        <p:spPr>
          <a:xfrm>
            <a:off x="660337" y="6454202"/>
            <a:ext cx="8181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解矩陣的本徵向量方程式是關鍵，其餘都是自動完成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63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33023-5A8E-5888-AAC6-C0F368D95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CB27BBCD-9C14-B739-54E8-06FC85786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207926" y="1437317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5444BAB2-B4DC-360B-AC47-77A9F2C08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622365" y="2999116"/>
            <a:ext cx="785491" cy="981864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24B2DAA4-40DA-A720-023A-7B953AA8C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445643" y="1853235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F02F1D5F-B959-C230-5336-8E7F1E271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445643" y="230229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C25BE39-9AEF-C1C7-119C-F192F5897263}"/>
                  </a:ext>
                </a:extLst>
              </p:cNvPr>
              <p:cNvSpPr txBox="1"/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blipFill>
                <a:blip r:embed="rId3"/>
                <a:stretch>
                  <a:fillRect l="-4082" r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C81336-FF9F-3773-1EF2-960B910F7006}"/>
                  </a:ext>
                </a:extLst>
              </p:cNvPr>
              <p:cNvSpPr txBox="1"/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602962D-0E4D-7938-3935-3DC9F33FB0CD}"/>
                  </a:ext>
                </a:extLst>
              </p:cNvPr>
              <p:cNvSpPr txBox="1"/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69B84CF-BDF3-2D46-E1F5-095DAFE82630}"/>
                  </a:ext>
                </a:extLst>
              </p:cNvPr>
              <p:cNvSpPr txBox="1"/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4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blipFill>
                <a:blip r:embed="rId6"/>
                <a:stretch>
                  <a:fillRect b="-33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7BF3F41E-E31E-6CEE-0E96-A5D35E80B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709347" y="4367301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F98AB70-C091-8FF4-7581-4A38102D790B}"/>
                  </a:ext>
                </a:extLst>
              </p:cNvPr>
              <p:cNvSpPr txBox="1"/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B2A50ECD-C249-EB31-ED13-AC7249A4D7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4901468" y="3360768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96DB8D7C-BA90-F315-2522-E1A6E03557DE}"/>
              </a:ext>
            </a:extLst>
          </p:cNvPr>
          <p:cNvSpPr/>
          <p:nvPr/>
        </p:nvSpPr>
        <p:spPr>
          <a:xfrm>
            <a:off x="4969830" y="2878412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DFFE0CCA-0DB2-365A-E6FD-7DFB642A76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528040" y="2176705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B08D64-43FE-5714-F4DF-6070A84C1058}"/>
                  </a:ext>
                </a:extLst>
              </p:cNvPr>
              <p:cNvSpPr txBox="1"/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各個配料分離烹煮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B08D64-43FE-5714-F4DF-6070A84C10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blipFill>
                <a:blip r:embed="rId10"/>
                <a:stretch>
                  <a:fillRect l="-1515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47225F5-C4D4-C14A-17B9-BEAC504627A8}"/>
              </a:ext>
            </a:extLst>
          </p:cNvPr>
          <p:cNvSpPr txBox="1"/>
          <p:nvPr/>
        </p:nvSpPr>
        <p:spPr bwMode="auto">
          <a:xfrm>
            <a:off x="4572000" y="1433130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個自簡諧振盪後，最後合體！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14DD71-171E-90B4-4463-58D33DDF8FD4}"/>
                  </a:ext>
                </a:extLst>
              </p:cNvPr>
              <p:cNvSpPr txBox="1"/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起始各個配料依配方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收集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blipFill>
                <a:blip r:embed="rId11"/>
                <a:stretch>
                  <a:fillRect l="-1748" t="-9091" b="-212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9D525C-2079-6928-B4F7-1D3764080876}"/>
                  </a:ext>
                </a:extLst>
              </p:cNvPr>
              <p:cNvSpPr txBox="1"/>
              <p:nvPr/>
            </p:nvSpPr>
            <p:spPr bwMode="auto">
              <a:xfrm>
                <a:off x="3765869" y="5633717"/>
                <a:ext cx="4842544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9D525C-2079-6928-B4F7-1D376408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5869" y="5633717"/>
                <a:ext cx="4842544" cy="865301"/>
              </a:xfrm>
              <a:prstGeom prst="rect">
                <a:avLst/>
              </a:prstGeom>
              <a:blipFill>
                <a:blip r:embed="rId12"/>
                <a:stretch>
                  <a:fillRect l="-8377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9AF0B5-3232-1E52-5074-F49EDE5F51E1}"/>
                  </a:ext>
                </a:extLst>
              </p:cNvPr>
              <p:cNvSpPr txBox="1"/>
              <p:nvPr/>
            </p:nvSpPr>
            <p:spPr bwMode="auto">
              <a:xfrm>
                <a:off x="227191" y="3746258"/>
                <a:ext cx="2350852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9AF0B5-3232-1E52-5074-F49EDE5F5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191" y="3746258"/>
                <a:ext cx="2350852" cy="1476558"/>
              </a:xfrm>
              <a:prstGeom prst="rect">
                <a:avLst/>
              </a:prstGeom>
              <a:blipFill>
                <a:blip r:embed="rId13"/>
                <a:stretch>
                  <a:fillRect t="-47863" r="-2139" b="-81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14C09E-3F31-D324-A310-77AFFCDE040D}"/>
                  </a:ext>
                </a:extLst>
              </p:cNvPr>
              <p:cNvSpPr txBox="1"/>
              <p:nvPr/>
            </p:nvSpPr>
            <p:spPr bwMode="auto">
              <a:xfrm>
                <a:off x="228866" y="5288968"/>
                <a:ext cx="2590534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14C09E-3F31-D324-A310-77AFFCDE0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866" y="5288968"/>
                <a:ext cx="2590534" cy="1501117"/>
              </a:xfrm>
              <a:prstGeom prst="rect">
                <a:avLst/>
              </a:prstGeom>
              <a:blipFill>
                <a:blip r:embed="rId14"/>
                <a:stretch>
                  <a:fillRect t="-45378" b="-789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32111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5303D-C699-64A0-870A-BE25B76D3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C9FF41A-AA11-BA96-AF91-E7C077EF308C}"/>
              </a:ext>
            </a:extLst>
          </p:cNvPr>
          <p:cNvSpPr txBox="1"/>
          <p:nvPr/>
        </p:nvSpPr>
        <p:spPr bwMode="auto">
          <a:xfrm>
            <a:off x="364867" y="3004106"/>
            <a:ext cx="52978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Equation of motion for coupled springs: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54C595-0187-3D00-5904-4A9AC1D4A9E2}"/>
              </a:ext>
            </a:extLst>
          </p:cNvPr>
          <p:cNvSpPr txBox="1"/>
          <p:nvPr/>
        </p:nvSpPr>
        <p:spPr>
          <a:xfrm>
            <a:off x="363890" y="2573201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求解策略Strategy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7EF602-B3DC-B365-D3E5-8A78996A7EBA}"/>
                  </a:ext>
                </a:extLst>
              </p:cNvPr>
              <p:cNvSpPr txBox="1"/>
              <p:nvPr/>
            </p:nvSpPr>
            <p:spPr bwMode="auto">
              <a:xfrm>
                <a:off x="2911928" y="4286423"/>
                <a:ext cx="1347100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7EF602-B3DC-B365-D3E5-8A78996A7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1928" y="4286423"/>
                <a:ext cx="1347100" cy="317779"/>
              </a:xfrm>
              <a:prstGeom prst="rect">
                <a:avLst/>
              </a:prstGeom>
              <a:blipFill>
                <a:blip r:embed="rId2"/>
                <a:stretch>
                  <a:fillRect l="-1869" r="-18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575B69-1B1D-BB92-5051-176D3FB00C0D}"/>
                  </a:ext>
                </a:extLst>
              </p:cNvPr>
              <p:cNvSpPr txBox="1"/>
              <p:nvPr/>
            </p:nvSpPr>
            <p:spPr>
              <a:xfrm>
                <a:off x="5510276" y="2849224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575B69-1B1D-BB92-5051-176D3FB00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276" y="2849224"/>
                <a:ext cx="1981557" cy="709874"/>
              </a:xfrm>
              <a:prstGeom prst="rect">
                <a:avLst/>
              </a:prstGeom>
              <a:blipFill>
                <a:blip r:embed="rId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CD56B3F-0CB5-9757-6348-B3C9FCD6CE97}"/>
              </a:ext>
            </a:extLst>
          </p:cNvPr>
          <p:cNvSpPr txBox="1"/>
          <p:nvPr/>
        </p:nvSpPr>
        <p:spPr>
          <a:xfrm>
            <a:off x="363890" y="1178515"/>
            <a:ext cx="8194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medium with boundary is the continuous limit of coupled springs.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B21612-8DB9-1EFD-2633-3D78187B543C}"/>
              </a:ext>
            </a:extLst>
          </p:cNvPr>
          <p:cNvSpPr txBox="1"/>
          <p:nvPr/>
        </p:nvSpPr>
        <p:spPr>
          <a:xfrm>
            <a:off x="352838" y="2157694"/>
            <a:ext cx="7508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close correspondence between them.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9A4960-A68B-92AB-3B6A-5A72252E4AE7}"/>
                  </a:ext>
                </a:extLst>
              </p:cNvPr>
              <p:cNvSpPr txBox="1"/>
              <p:nvPr/>
            </p:nvSpPr>
            <p:spPr>
              <a:xfrm>
                <a:off x="363890" y="3752435"/>
                <a:ext cx="8575386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 there are mode solutions whose time dependence is a factor of SHM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9A4960-A68B-92AB-3B6A-5A72252E4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90" y="3752435"/>
                <a:ext cx="8575386" cy="410112"/>
              </a:xfrm>
              <a:prstGeom prst="rect">
                <a:avLst/>
              </a:prstGeom>
              <a:blipFill>
                <a:blip r:embed="rId5"/>
                <a:stretch>
                  <a:fillRect l="-740" t="-6061" r="-74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20256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D2182-059C-20EC-0E9E-20F08256B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49BF68DD-CC9F-C74C-097D-F15692D0B206}"/>
                  </a:ext>
                </a:extLst>
              </p:cNvPr>
              <p:cNvSpPr txBox="1"/>
              <p:nvPr/>
            </p:nvSpPr>
            <p:spPr bwMode="auto">
              <a:xfrm>
                <a:off x="1741151" y="1418292"/>
                <a:ext cx="157241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49BF68DD-CC9F-C74C-097D-F15692D0B2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41151" y="1418292"/>
                <a:ext cx="1572418" cy="709874"/>
              </a:xfrm>
              <a:prstGeom prst="rect">
                <a:avLst/>
              </a:prstGeom>
              <a:blipFill>
                <a:blip r:embed="rId2"/>
                <a:stretch>
                  <a:fillRect b="-5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713650D8-D8B9-4FFB-3D26-DF0B0B7DF084}"/>
                  </a:ext>
                </a:extLst>
              </p:cNvPr>
              <p:cNvSpPr txBox="1"/>
              <p:nvPr/>
            </p:nvSpPr>
            <p:spPr bwMode="auto">
              <a:xfrm>
                <a:off x="4481816" y="1449034"/>
                <a:ext cx="1624034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713650D8-D8B9-4FFB-3D26-DF0B0B7D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816" y="1449034"/>
                <a:ext cx="1624034" cy="617605"/>
              </a:xfrm>
              <a:prstGeom prst="rect">
                <a:avLst/>
              </a:prstGeom>
              <a:blipFill>
                <a:blip r:embed="rId3"/>
                <a:stretch>
                  <a:fillRect l="-3101" r="-4651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29DEFDF9-5523-BF84-E748-EF8BCDDFDFC7}"/>
              </a:ext>
            </a:extLst>
          </p:cNvPr>
          <p:cNvSpPr txBox="1"/>
          <p:nvPr/>
        </p:nvSpPr>
        <p:spPr bwMode="auto">
          <a:xfrm>
            <a:off x="3437998" y="819006"/>
            <a:ext cx="11225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B0EBA7-0329-2F17-D42C-ABDE7E30836F}"/>
                  </a:ext>
                </a:extLst>
              </p:cNvPr>
              <p:cNvSpPr txBox="1"/>
              <p:nvPr/>
            </p:nvSpPr>
            <p:spPr bwMode="auto">
              <a:xfrm>
                <a:off x="1777840" y="3492652"/>
                <a:ext cx="1247521" cy="31777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B0EBA7-0329-2F17-D42C-ABDE7E308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7840" y="3492652"/>
                <a:ext cx="1247521" cy="317779"/>
              </a:xfrm>
              <a:prstGeom prst="rect">
                <a:avLst/>
              </a:prstGeom>
              <a:blipFill>
                <a:blip r:embed="rId4"/>
                <a:stretch>
                  <a:fillRect l="-4040" t="-4000" b="-4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11F171-3ECE-1CCF-3F42-1078BCD49B09}"/>
                  </a:ext>
                </a:extLst>
              </p:cNvPr>
              <p:cNvSpPr txBox="1"/>
              <p:nvPr/>
            </p:nvSpPr>
            <p:spPr bwMode="auto">
              <a:xfrm>
                <a:off x="4443726" y="3470543"/>
                <a:ext cx="2671228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A11F171-3ECE-1CCF-3F42-1078BCD49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43726" y="3470543"/>
                <a:ext cx="2671228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>
            <a:extLst>
              <a:ext uri="{FF2B5EF4-FFF2-40B4-BE49-F238E27FC236}">
                <a16:creationId xmlns:a16="http://schemas.microsoft.com/office/drawing/2014/main" id="{7256AF1F-AA12-B00E-F7F7-4890D88AC1F1}"/>
              </a:ext>
            </a:extLst>
          </p:cNvPr>
          <p:cNvSpPr/>
          <p:nvPr/>
        </p:nvSpPr>
        <p:spPr>
          <a:xfrm>
            <a:off x="3657600" y="1715605"/>
            <a:ext cx="571491" cy="307777"/>
          </a:xfrm>
          <a:prstGeom prst="rightArrow">
            <a:avLst>
              <a:gd name="adj1" fmla="val 42593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0A583-0111-3815-16F2-621C328D7EE9}"/>
              </a:ext>
            </a:extLst>
          </p:cNvPr>
          <p:cNvSpPr txBox="1"/>
          <p:nvPr/>
        </p:nvSpPr>
        <p:spPr>
          <a:xfrm>
            <a:off x="348356" y="4353404"/>
            <a:ext cx="4038600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independent of block indices.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5D8F35-FBC4-0299-B2A9-F65B38BE55B2}"/>
                  </a:ext>
                </a:extLst>
              </p:cNvPr>
              <p:cNvSpPr txBox="1"/>
              <p:nvPr/>
            </p:nvSpPr>
            <p:spPr>
              <a:xfrm>
                <a:off x="348356" y="3901033"/>
                <a:ext cx="40386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separate from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5D8F35-FBC4-0299-B2A9-F65B38BE5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56" y="3901033"/>
                <a:ext cx="4038600" cy="410112"/>
              </a:xfrm>
              <a:prstGeom prst="rect">
                <a:avLst/>
              </a:prstGeom>
              <a:blipFill>
                <a:blip r:embed="rId6"/>
                <a:stretch>
                  <a:fillRect l="-1567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73F8B35-20C9-BEE8-F2F6-83E832CD9853}"/>
              </a:ext>
            </a:extLst>
          </p:cNvPr>
          <p:cNvSpPr txBox="1"/>
          <p:nvPr/>
        </p:nvSpPr>
        <p:spPr>
          <a:xfrm>
            <a:off x="348356" y="3034764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series of mode solutions exist.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A7189D-6DA0-10AD-5852-264096C500C2}"/>
                  </a:ext>
                </a:extLst>
              </p:cNvPr>
              <p:cNvSpPr txBox="1"/>
              <p:nvPr/>
            </p:nvSpPr>
            <p:spPr>
              <a:xfrm>
                <a:off x="4369373" y="3020598"/>
                <a:ext cx="41180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series of similar solutions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exist.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A7189D-6DA0-10AD-5852-264096C50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73" y="3020598"/>
                <a:ext cx="4118063" cy="400110"/>
              </a:xfrm>
              <a:prstGeom prst="rect">
                <a:avLst/>
              </a:prstGeom>
              <a:blipFill>
                <a:blip r:embed="rId7"/>
                <a:stretch>
                  <a:fillRect l="-1846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647036-EC43-5080-3FBB-3BEC28C442BD}"/>
                  </a:ext>
                </a:extLst>
              </p:cNvPr>
              <p:cNvSpPr txBox="1"/>
              <p:nvPr/>
            </p:nvSpPr>
            <p:spPr>
              <a:xfrm>
                <a:off x="4369372" y="3931407"/>
                <a:ext cx="49270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separate from space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B647036-EC43-5080-3FBB-3BEC28C44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372" y="3931407"/>
                <a:ext cx="4927028" cy="400110"/>
              </a:xfrm>
              <a:prstGeom prst="rect">
                <a:avLst/>
              </a:prstGeom>
              <a:blipFill>
                <a:blip r:embed="rId8"/>
                <a:stretch>
                  <a:fillRect l="-1546" t="-9091" r="-1289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AFBF0A-E389-2885-D782-6C3111A4870F}"/>
                  </a:ext>
                </a:extLst>
              </p:cNvPr>
              <p:cNvSpPr txBox="1"/>
              <p:nvPr/>
            </p:nvSpPr>
            <p:spPr>
              <a:xfrm>
                <a:off x="4386956" y="4331178"/>
                <a:ext cx="40386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is independent of coordinate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EAFBF0A-E389-2885-D782-6C3111A48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956" y="4331178"/>
                <a:ext cx="4038600" cy="410112"/>
              </a:xfrm>
              <a:prstGeom prst="rect">
                <a:avLst/>
              </a:prstGeom>
              <a:blipFill>
                <a:blip r:embed="rId9"/>
                <a:stretch>
                  <a:fillRect l="-1567" t="-5882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EFA0BFB-2CD5-A6A8-ADB4-C17782F0CD21}"/>
                  </a:ext>
                </a:extLst>
              </p:cNvPr>
              <p:cNvSpPr txBox="1"/>
              <p:nvPr/>
            </p:nvSpPr>
            <p:spPr bwMode="auto">
              <a:xfrm>
                <a:off x="1746796" y="2389232"/>
                <a:ext cx="44365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EFA0BFB-2CD5-A6A8-ADB4-C17782F0C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46796" y="2389232"/>
                <a:ext cx="443653" cy="424796"/>
              </a:xfrm>
              <a:prstGeom prst="rect">
                <a:avLst/>
              </a:prstGeom>
              <a:blipFill>
                <a:blip r:embed="rId10"/>
                <a:stretch>
                  <a:fillRect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9014C22-DDD5-CFD9-A424-474EC50D061C}"/>
                  </a:ext>
                </a:extLst>
              </p:cNvPr>
              <p:cNvSpPr txBox="1"/>
              <p:nvPr/>
            </p:nvSpPr>
            <p:spPr bwMode="auto">
              <a:xfrm>
                <a:off x="4481816" y="2365139"/>
                <a:ext cx="181511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𝑗𝑑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9014C22-DDD5-CFD9-A424-474EC50D0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1816" y="2365139"/>
                <a:ext cx="1815112" cy="400110"/>
              </a:xfrm>
              <a:prstGeom prst="rect">
                <a:avLst/>
              </a:prstGeom>
              <a:blipFill>
                <a:blip r:embed="rId11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672D4D-0205-53DC-4AF2-CA6813072A93}"/>
                  </a:ext>
                </a:extLst>
              </p:cNvPr>
              <p:cNvSpPr txBox="1"/>
              <p:nvPr/>
            </p:nvSpPr>
            <p:spPr>
              <a:xfrm>
                <a:off x="3492361" y="2097693"/>
                <a:ext cx="833241" cy="30777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→∞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672D4D-0205-53DC-4AF2-CA6813072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361" y="2097693"/>
                <a:ext cx="833241" cy="307777"/>
              </a:xfrm>
              <a:prstGeom prst="rect">
                <a:avLst/>
              </a:prstGeom>
              <a:blipFill>
                <a:blip r:embed="rId12"/>
                <a:stretch>
                  <a:fillRect l="-6061" r="-4545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132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1" grpId="0"/>
      <p:bldP spid="12" grpId="0"/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A067FA99-F46A-14CD-38AD-9934404B3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4479" b="83575"/>
          <a:stretch>
            <a:fillRect/>
          </a:stretch>
        </p:blipFill>
        <p:spPr>
          <a:xfrm>
            <a:off x="191492" y="2871102"/>
            <a:ext cx="7123949" cy="11166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DAE78487-6A6C-1226-E993-D31D4C76A7E1}"/>
                  </a:ext>
                </a:extLst>
              </p:cNvPr>
              <p:cNvSpPr txBox="1"/>
              <p:nvPr/>
            </p:nvSpPr>
            <p:spPr bwMode="auto">
              <a:xfrm>
                <a:off x="251751" y="2339765"/>
                <a:ext cx="2522614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DAE78487-6A6C-1226-E993-D31D4C76A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751" y="2339765"/>
                <a:ext cx="2522614" cy="400110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D1CA4F92-7A86-F07E-64C3-F47142018D00}"/>
                  </a:ext>
                </a:extLst>
              </p:cNvPr>
              <p:cNvSpPr txBox="1"/>
              <p:nvPr/>
            </p:nvSpPr>
            <p:spPr bwMode="auto">
              <a:xfrm>
                <a:off x="4038600" y="1063074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D1CA4F92-7A86-F07E-64C3-F47142018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063074"/>
                <a:ext cx="1815112" cy="709938"/>
              </a:xfrm>
              <a:prstGeom prst="rect">
                <a:avLst/>
              </a:prstGeom>
              <a:blipFill>
                <a:blip r:embed="rId4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E86F83E-3561-EF6B-A12C-E9A67EDE6D3C}"/>
              </a:ext>
            </a:extLst>
          </p:cNvPr>
          <p:cNvSpPr txBox="1"/>
          <p:nvPr/>
        </p:nvSpPr>
        <p:spPr>
          <a:xfrm>
            <a:off x="223312" y="1217988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step of solving wave equation</a:t>
            </a:r>
            <a:r>
              <a:rPr lang="en-US" sz="2000" dirty="0"/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ED065-6760-FBDD-2238-E5FD8BD5F55B}"/>
              </a:ext>
            </a:extLst>
          </p:cNvPr>
          <p:cNvSpPr txBox="1"/>
          <p:nvPr/>
        </p:nvSpPr>
        <p:spPr>
          <a:xfrm>
            <a:off x="2774365" y="2364757"/>
            <a:ext cx="4343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of separation of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B27DD7E-49F1-35DC-D8CE-B35AC96C1D50}"/>
                  </a:ext>
                </a:extLst>
              </p:cNvPr>
              <p:cNvSpPr txBox="1"/>
              <p:nvPr/>
            </p:nvSpPr>
            <p:spPr>
              <a:xfrm>
                <a:off x="246727" y="1841810"/>
                <a:ext cx="877098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solutions that can be separated into a 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a space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B27DD7E-49F1-35DC-D8CE-B35AC96C1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27" y="1841810"/>
                <a:ext cx="8770986" cy="400110"/>
              </a:xfrm>
              <a:prstGeom prst="rect">
                <a:avLst/>
              </a:prstGeom>
              <a:blipFill>
                <a:blip r:embed="rId5"/>
                <a:stretch>
                  <a:fillRect l="-724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319A74-2BBE-9FF6-617E-417F7B0785A2}"/>
                  </a:ext>
                </a:extLst>
              </p:cNvPr>
              <p:cNvSpPr txBox="1"/>
              <p:nvPr/>
            </p:nvSpPr>
            <p:spPr>
              <a:xfrm>
                <a:off x="246727" y="4627530"/>
                <a:ext cx="687122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two factors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solved more easily.</a:t>
                </a:r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319A74-2BBE-9FF6-617E-417F7B078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27" y="4627530"/>
                <a:ext cx="6871221" cy="400110"/>
              </a:xfrm>
              <a:prstGeom prst="rect">
                <a:avLst/>
              </a:prstGeom>
              <a:blipFill>
                <a:blip r:embed="rId6"/>
                <a:stretch>
                  <a:fillRect l="-923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96B76969-5F84-42FA-1673-3A4C23F9C03B}"/>
              </a:ext>
            </a:extLst>
          </p:cNvPr>
          <p:cNvSpPr txBox="1"/>
          <p:nvPr/>
        </p:nvSpPr>
        <p:spPr>
          <a:xfrm>
            <a:off x="246727" y="5239902"/>
            <a:ext cx="8908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Expectation: linear combinations of these separable solutions constitutes all solutions.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42414A-7707-0C62-2FC7-266982DA2728}"/>
                  </a:ext>
                </a:extLst>
              </p:cNvPr>
              <p:cNvSpPr txBox="1"/>
              <p:nvPr/>
            </p:nvSpPr>
            <p:spPr>
              <a:xfrm>
                <a:off x="246727" y="4129575"/>
                <a:ext cx="867176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separate from space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independent of coordinate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42414A-7707-0C62-2FC7-266982DA2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27" y="4129575"/>
                <a:ext cx="8671768" cy="400110"/>
              </a:xfrm>
              <a:prstGeom prst="rect">
                <a:avLst/>
              </a:prstGeom>
              <a:blipFill>
                <a:blip r:embed="rId7"/>
                <a:stretch>
                  <a:fillRect l="-731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13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21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417C5-5614-180D-D7C9-B912B762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1C4AFDBD-8F13-FB6B-6EA9-F5287AC79340}"/>
                  </a:ext>
                </a:extLst>
              </p:cNvPr>
              <p:cNvSpPr txBox="1"/>
              <p:nvPr/>
            </p:nvSpPr>
            <p:spPr bwMode="auto">
              <a:xfrm>
                <a:off x="232568" y="682571"/>
                <a:ext cx="2522614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1C4AFDBD-8F13-FB6B-6EA9-F5287AC79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568" y="682571"/>
                <a:ext cx="2522614" cy="400110"/>
              </a:xfrm>
              <a:prstGeom prst="rect">
                <a:avLst/>
              </a:prstGeom>
              <a:blipFill>
                <a:blip r:embed="rId2"/>
                <a:stretch>
                  <a:fillRect b="-12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19BE8B69-6295-94A3-017E-FB76434D3EFA}"/>
                  </a:ext>
                </a:extLst>
              </p:cNvPr>
              <p:cNvSpPr txBox="1"/>
              <p:nvPr/>
            </p:nvSpPr>
            <p:spPr bwMode="auto">
              <a:xfrm>
                <a:off x="3466054" y="933559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19BE8B69-6295-94A3-017E-FB76434D3E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6054" y="933559"/>
                <a:ext cx="1815112" cy="709938"/>
              </a:xfrm>
              <a:prstGeom prst="rect">
                <a:avLst/>
              </a:prstGeom>
              <a:blipFill>
                <a:blip r:embed="rId3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9958C1D-B14E-4ACD-5B62-89242AA6E5E4}"/>
              </a:ext>
            </a:extLst>
          </p:cNvPr>
          <p:cNvSpPr txBox="1"/>
          <p:nvPr/>
        </p:nvSpPr>
        <p:spPr bwMode="auto">
          <a:xfrm>
            <a:off x="216653" y="1134898"/>
            <a:ext cx="34701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Plug into the wave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euqation</a:t>
            </a:r>
            <a:r>
              <a:rPr lang="en-TW" sz="2000">
                <a:latin typeface="Times New Roman" pitchFamily="18" charset="0"/>
                <a:cs typeface="Times New Roman" pitchFamily="18" charset="0"/>
              </a:rPr>
              <a:t>：</a:t>
            </a:r>
            <a:endParaRPr lang="en-TW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3DE582B2-680C-FCC3-2526-4F3F64BFDB3F}"/>
                  </a:ext>
                </a:extLst>
              </p:cNvPr>
              <p:cNvSpPr txBox="1"/>
              <p:nvPr/>
            </p:nvSpPr>
            <p:spPr bwMode="auto">
              <a:xfrm>
                <a:off x="244241" y="1686231"/>
                <a:ext cx="220583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3DE582B2-680C-FCC3-2526-4F3F64BFD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241" y="1686231"/>
                <a:ext cx="2205832" cy="709938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159313DE-3B6A-2F53-657D-8CA912F34748}"/>
                  </a:ext>
                </a:extLst>
              </p:cNvPr>
              <p:cNvSpPr txBox="1"/>
              <p:nvPr/>
            </p:nvSpPr>
            <p:spPr bwMode="auto">
              <a:xfrm>
                <a:off x="251928" y="3211733"/>
                <a:ext cx="2358232" cy="71000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159313DE-3B6A-2F53-657D-8CA912F34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928" y="3211733"/>
                <a:ext cx="2358232" cy="710003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CACB7D-D3B0-47CC-A083-8F374D5E2FE4}"/>
                  </a:ext>
                </a:extLst>
              </p:cNvPr>
              <p:cNvSpPr txBox="1"/>
              <p:nvPr/>
            </p:nvSpPr>
            <p:spPr bwMode="auto">
              <a:xfrm>
                <a:off x="235944" y="2805172"/>
                <a:ext cx="389821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Divide both sides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20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CACB7D-D3B0-47CC-A083-8F374D5E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944" y="2805172"/>
                <a:ext cx="3898216" cy="400110"/>
              </a:xfrm>
              <a:prstGeom prst="rect">
                <a:avLst/>
              </a:prstGeom>
              <a:blipFill>
                <a:blip r:embed="rId6"/>
                <a:stretch>
                  <a:fillRect l="-1623" t="-6061" b="-242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89621C-8E03-2EA1-4E09-2A90D864F797}"/>
                  </a:ext>
                </a:extLst>
              </p:cNvPr>
              <p:cNvSpPr txBox="1"/>
              <p:nvPr/>
            </p:nvSpPr>
            <p:spPr bwMode="auto">
              <a:xfrm>
                <a:off x="316325" y="3981253"/>
                <a:ext cx="877098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Now left-hand side is only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 related while right-hand side only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 related. </a:t>
                </a:r>
                <a:endParaRPr lang="en-TW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89621C-8E03-2EA1-4E09-2A90D864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325" y="3981253"/>
                <a:ext cx="8770986" cy="400110"/>
              </a:xfrm>
              <a:prstGeom prst="rect">
                <a:avLst/>
              </a:prstGeom>
              <a:blipFill>
                <a:blip r:embed="rId7"/>
                <a:stretch>
                  <a:fillRect l="-723" t="-6061" b="-242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6C05C-9C4C-59A1-EB50-2312E5D813DE}"/>
                  </a:ext>
                </a:extLst>
              </p:cNvPr>
              <p:cNvSpPr txBox="1"/>
              <p:nvPr/>
            </p:nvSpPr>
            <p:spPr bwMode="auto">
              <a:xfrm>
                <a:off x="289546" y="4715463"/>
                <a:ext cx="8454232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The only exception: the two formulae are both constants. Call it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6C05C-9C4C-59A1-EB50-2312E5D81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46" y="4715463"/>
                <a:ext cx="8454232" cy="400110"/>
              </a:xfrm>
              <a:prstGeom prst="rect">
                <a:avLst/>
              </a:prstGeom>
              <a:blipFill>
                <a:blip r:embed="rId8"/>
                <a:stretch>
                  <a:fillRect l="-750" t="-9375" b="-281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9933BE99-2A59-02FA-0C39-F6199CF7CC91}"/>
                  </a:ext>
                </a:extLst>
              </p:cNvPr>
              <p:cNvSpPr txBox="1"/>
              <p:nvPr/>
            </p:nvSpPr>
            <p:spPr bwMode="auto">
              <a:xfrm>
                <a:off x="251928" y="5190200"/>
                <a:ext cx="2774543" cy="71000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9933BE99-2A59-02FA-0C39-F6199CF7C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928" y="5190200"/>
                <a:ext cx="2774543" cy="710003"/>
              </a:xfrm>
              <a:prstGeom prst="rect">
                <a:avLst/>
              </a:prstGeom>
              <a:blipFill>
                <a:blip r:embed="rId9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7BB617E-0A3A-2BF8-1AEF-85F5FCB6F17D}"/>
              </a:ext>
            </a:extLst>
          </p:cNvPr>
          <p:cNvCxnSpPr>
            <a:cxnSpLocks/>
          </p:cNvCxnSpPr>
          <p:nvPr/>
        </p:nvCxnSpPr>
        <p:spPr>
          <a:xfrm>
            <a:off x="2755182" y="903364"/>
            <a:ext cx="1098909" cy="3092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AF528E8-F6D3-9A24-5C8A-E9D340951F68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2755182" y="882626"/>
            <a:ext cx="2197818" cy="2704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>
            <a:extLst>
              <a:ext uri="{FF2B5EF4-FFF2-40B4-BE49-F238E27FC236}">
                <a16:creationId xmlns:a16="http://schemas.microsoft.com/office/drawing/2014/main" id="{57F201B6-CD23-DBF3-26CC-9B8E764737D6}"/>
              </a:ext>
            </a:extLst>
          </p:cNvPr>
          <p:cNvSpPr/>
          <p:nvPr/>
        </p:nvSpPr>
        <p:spPr>
          <a:xfrm>
            <a:off x="3345447" y="5458503"/>
            <a:ext cx="329804" cy="2286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37D0C7-F815-C5C0-532C-E0CF257558DC}"/>
                  </a:ext>
                </a:extLst>
              </p:cNvPr>
              <p:cNvSpPr txBox="1"/>
              <p:nvPr/>
            </p:nvSpPr>
            <p:spPr bwMode="auto">
              <a:xfrm>
                <a:off x="3994227" y="5264000"/>
                <a:ext cx="1342162" cy="61760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37D0C7-F815-C5C0-532C-E0CF25755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94227" y="5264000"/>
                <a:ext cx="1342162" cy="617605"/>
              </a:xfrm>
              <a:prstGeom prst="rect">
                <a:avLst/>
              </a:prstGeom>
              <a:blipFill>
                <a:blip r:embed="rId10"/>
                <a:stretch>
                  <a:fillRect l="-3738" r="-2804" b="-1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6339D7DC-976C-8C50-2FFE-E8C53F05AC28}"/>
                  </a:ext>
                </a:extLst>
              </p:cNvPr>
              <p:cNvSpPr txBox="1"/>
              <p:nvPr/>
            </p:nvSpPr>
            <p:spPr bwMode="auto">
              <a:xfrm>
                <a:off x="5685266" y="5217866"/>
                <a:ext cx="1934734" cy="70987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6339D7DC-976C-8C50-2FFE-E8C53F05A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85266" y="5217866"/>
                <a:ext cx="1934734" cy="709874"/>
              </a:xfrm>
              <a:prstGeom prst="rect">
                <a:avLst/>
              </a:prstGeom>
              <a:blipFill>
                <a:blip r:embed="rId11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66C05-B00A-4DD9-B728-E3ACF4E27CA2}"/>
                  </a:ext>
                </a:extLst>
              </p:cNvPr>
              <p:cNvSpPr txBox="1"/>
              <p:nvPr/>
            </p:nvSpPr>
            <p:spPr>
              <a:xfrm>
                <a:off x="186507" y="228600"/>
                <a:ext cx="877098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solutions that can be separated into a 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a space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766C05-B00A-4DD9-B728-E3ACF4E27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07" y="228600"/>
                <a:ext cx="8770986" cy="400110"/>
              </a:xfrm>
              <a:prstGeom prst="rect">
                <a:avLst/>
              </a:prstGeom>
              <a:blipFill>
                <a:blip r:embed="rId12"/>
                <a:stretch>
                  <a:fillRect l="-723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C1CE42CA-1BDD-97A5-A58B-7E2C701B57DC}"/>
              </a:ext>
            </a:extLst>
          </p:cNvPr>
          <p:cNvSpPr txBox="1"/>
          <p:nvPr/>
        </p:nvSpPr>
        <p:spPr>
          <a:xfrm>
            <a:off x="236011" y="2415455"/>
            <a:ext cx="80521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 that partial differentiation becomes ordinary differentiation.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17">
                <a:extLst>
                  <a:ext uri="{FF2B5EF4-FFF2-40B4-BE49-F238E27FC236}">
                    <a16:creationId xmlns:a16="http://schemas.microsoft.com/office/drawing/2014/main" id="{43171FEC-FD60-4A55-68CA-61C7092E6032}"/>
                  </a:ext>
                </a:extLst>
              </p:cNvPr>
              <p:cNvSpPr txBox="1"/>
              <p:nvPr/>
            </p:nvSpPr>
            <p:spPr bwMode="auto">
              <a:xfrm>
                <a:off x="2949184" y="1716491"/>
                <a:ext cx="220583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2" name="文字方塊 17">
                <a:extLst>
                  <a:ext uri="{FF2B5EF4-FFF2-40B4-BE49-F238E27FC236}">
                    <a16:creationId xmlns:a16="http://schemas.microsoft.com/office/drawing/2014/main" id="{43171FEC-FD60-4A55-68CA-61C7092E6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9184" y="1716491"/>
                <a:ext cx="2205832" cy="709938"/>
              </a:xfrm>
              <a:prstGeom prst="rect">
                <a:avLst/>
              </a:prstGeom>
              <a:blipFill>
                <a:blip r:embed="rId13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22">
            <a:extLst>
              <a:ext uri="{FF2B5EF4-FFF2-40B4-BE49-F238E27FC236}">
                <a16:creationId xmlns:a16="http://schemas.microsoft.com/office/drawing/2014/main" id="{3D9CD445-8B06-17FC-8CBD-8384AD7561EC}"/>
              </a:ext>
            </a:extLst>
          </p:cNvPr>
          <p:cNvSpPr/>
          <p:nvPr/>
        </p:nvSpPr>
        <p:spPr>
          <a:xfrm>
            <a:off x="2610160" y="2034455"/>
            <a:ext cx="164382" cy="2286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46E349-BD8C-0B26-5275-93EE2BF3053E}"/>
                  </a:ext>
                </a:extLst>
              </p:cNvPr>
              <p:cNvSpPr txBox="1"/>
              <p:nvPr/>
            </p:nvSpPr>
            <p:spPr>
              <a:xfrm>
                <a:off x="303542" y="4338929"/>
                <a:ext cx="771681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But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GB" sz="2000" dirty="0">
                    <a:latin typeface="Times New Roman" pitchFamily="18" charset="0"/>
                    <a:cs typeface="Times New Roman" pitchFamily="18" charset="0"/>
                  </a:rPr>
                  <a:t> are independent variables. General equality is impossible.</a:t>
                </a:r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246E349-BD8C-0B26-5275-93EE2BF30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42" y="4338929"/>
                <a:ext cx="7716818" cy="400110"/>
              </a:xfrm>
              <a:prstGeom prst="rect">
                <a:avLst/>
              </a:prstGeom>
              <a:blipFill>
                <a:blip r:embed="rId14"/>
                <a:stretch>
                  <a:fillRect l="-987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31ACC16-19FB-5845-0B7C-F3E913DE3737}"/>
                  </a:ext>
                </a:extLst>
              </p:cNvPr>
              <p:cNvSpPr txBox="1"/>
              <p:nvPr/>
            </p:nvSpPr>
            <p:spPr>
              <a:xfrm>
                <a:off x="289546" y="5975374"/>
                <a:ext cx="805219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We find 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separate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 equations for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space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sz="20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。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31ACC16-19FB-5845-0B7C-F3E913DE3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46" y="5975374"/>
                <a:ext cx="8052196" cy="400110"/>
              </a:xfrm>
              <a:prstGeom prst="rect">
                <a:avLst/>
              </a:prstGeom>
              <a:blipFill>
                <a:blip r:embed="rId15"/>
                <a:stretch>
                  <a:fillRect l="-787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294A19B-BBCA-E6D7-B166-419EFDC431DE}"/>
              </a:ext>
            </a:extLst>
          </p:cNvPr>
          <p:cNvSpPr txBox="1"/>
          <p:nvPr/>
        </p:nvSpPr>
        <p:spPr>
          <a:xfrm>
            <a:off x="289546" y="6341296"/>
            <a:ext cx="80521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Even better, they are 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ordinary differential equation </a:t>
            </a:r>
            <a:r>
              <a:rPr lang="en-US" altLang="zh-TW" sz="20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instead of partial DE.</a:t>
            </a:r>
            <a:r>
              <a:rPr lang="en-GB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17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8" grpId="0" animBg="1"/>
      <p:bldP spid="10" grpId="0"/>
      <p:bldP spid="11" grpId="0"/>
      <p:bldP spid="13" grpId="0"/>
      <p:bldP spid="14" grpId="0" animBg="1"/>
      <p:bldP spid="9" grpId="0" animBg="1"/>
      <p:bldP spid="15" grpId="0" animBg="1"/>
      <p:bldP spid="20" grpId="0" animBg="1"/>
      <p:bldP spid="21" grpId="0"/>
      <p:bldP spid="22" grpId="0" animBg="1"/>
      <p:bldP spid="23" grpId="0" animBg="1"/>
      <p:bldP spid="25" grpId="0"/>
      <p:bldP spid="29" grpId="0"/>
      <p:bldP spid="3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3EF92-A2E6-08A3-3D28-79E11717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2">
                <a:extLst>
                  <a:ext uri="{FF2B5EF4-FFF2-40B4-BE49-F238E27FC236}">
                    <a16:creationId xmlns:a16="http://schemas.microsoft.com/office/drawing/2014/main" id="{B800E186-E5A4-DD3F-45C0-C9D8517738DC}"/>
                  </a:ext>
                </a:extLst>
              </p:cNvPr>
              <p:cNvSpPr txBox="1"/>
              <p:nvPr/>
            </p:nvSpPr>
            <p:spPr bwMode="auto">
              <a:xfrm>
                <a:off x="406024" y="4362604"/>
                <a:ext cx="5562601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  <m:r>
                        <a:rPr lang="en-US" altLang="zh-TW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文字方塊 12">
                <a:extLst>
                  <a:ext uri="{FF2B5EF4-FFF2-40B4-BE49-F238E27FC236}">
                    <a16:creationId xmlns:a16="http://schemas.microsoft.com/office/drawing/2014/main" id="{B800E186-E5A4-DD3F-45C0-C9D851773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024" y="4362604"/>
                <a:ext cx="5562601" cy="400110"/>
              </a:xfrm>
              <a:prstGeom prst="rect">
                <a:avLst/>
              </a:prstGeom>
              <a:blipFill>
                <a:blip r:embed="rId2"/>
                <a:stretch>
                  <a:fillRect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F079CEB1-41C6-EC14-64AA-00441B49E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556" y="2511816"/>
                <a:ext cx="767919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 can be determined right away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F079CEB1-41C6-EC14-64AA-00441B49E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556" y="2511816"/>
                <a:ext cx="7679196" cy="400110"/>
              </a:xfrm>
              <a:prstGeom prst="rect">
                <a:avLst/>
              </a:prstGeom>
              <a:blipFill>
                <a:blip r:embed="rId3"/>
                <a:stretch>
                  <a:fillRect l="-825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629B6EFC-1C16-C026-0CC2-999909F8DE33}"/>
                  </a:ext>
                </a:extLst>
              </p:cNvPr>
              <p:cNvSpPr txBox="1"/>
              <p:nvPr/>
            </p:nvSpPr>
            <p:spPr bwMode="auto">
              <a:xfrm>
                <a:off x="406024" y="3068023"/>
                <a:ext cx="2657703" cy="70987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l-GR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629B6EFC-1C16-C026-0CC2-999909F8D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024" y="3068023"/>
                <a:ext cx="2657703" cy="709874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1D09F0-85FE-6BC7-E89F-FC0A8F28169B}"/>
                  </a:ext>
                </a:extLst>
              </p:cNvPr>
              <p:cNvSpPr txBox="1"/>
              <p:nvPr/>
            </p:nvSpPr>
            <p:spPr>
              <a:xfrm>
                <a:off x="396727" y="3816220"/>
                <a:ext cx="7023977" cy="432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</a:rPr>
                      <m:t>𝜆</m:t>
                    </m:r>
                    <m:r>
                      <a:rPr lang="en-US" altLang="zh-TW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</a:rPr>
                      <m:t>&lt;0</m:t>
                    </m:r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  <a:latin typeface="+mj-ea"/>
                    <a:ea typeface="+mj-ea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SHM with angular frequency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𝜔</m:t>
                    </m:r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ra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1D09F0-85FE-6BC7-E89F-FC0A8F281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27" y="3816220"/>
                <a:ext cx="7023977" cy="432298"/>
              </a:xfrm>
              <a:prstGeom prst="rect">
                <a:avLst/>
              </a:prstGeom>
              <a:blipFill>
                <a:blip r:embed="rId5"/>
                <a:stretch>
                  <a:fillRect l="-903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E31F627-56C3-31C3-19F8-61C1ECC944B3}"/>
              </a:ext>
            </a:extLst>
          </p:cNvPr>
          <p:cNvSpPr txBox="1"/>
          <p:nvPr/>
        </p:nvSpPr>
        <p:spPr>
          <a:xfrm>
            <a:off x="381000" y="4876800"/>
            <a:ext cx="8633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Hence a separable solutions of wave equation is also an oscillation mode 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84B06F-AFED-6D25-A920-38657407C085}"/>
                  </a:ext>
                </a:extLst>
              </p:cNvPr>
              <p:cNvSpPr txBox="1"/>
              <p:nvPr/>
            </p:nvSpPr>
            <p:spPr bwMode="auto">
              <a:xfrm>
                <a:off x="440748" y="1613218"/>
                <a:ext cx="1342162" cy="617605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84B06F-AFED-6D25-A920-38657407C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748" y="1613218"/>
                <a:ext cx="1342162" cy="617605"/>
              </a:xfrm>
              <a:prstGeom prst="rect">
                <a:avLst/>
              </a:prstGeom>
              <a:blipFill>
                <a:blip r:embed="rId6"/>
                <a:stretch>
                  <a:fillRect l="-3738" r="-2804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57DB984C-B166-8BAB-932A-EA064C66A4B4}"/>
                  </a:ext>
                </a:extLst>
              </p:cNvPr>
              <p:cNvSpPr txBox="1"/>
              <p:nvPr/>
            </p:nvSpPr>
            <p:spPr bwMode="auto">
              <a:xfrm>
                <a:off x="2262044" y="1567083"/>
                <a:ext cx="1877782" cy="70987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57DB984C-B166-8BAB-932A-EA064C66A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2044" y="1567083"/>
                <a:ext cx="1877782" cy="709874"/>
              </a:xfrm>
              <a:prstGeom prst="rect">
                <a:avLst/>
              </a:prstGeom>
              <a:blipFill>
                <a:blip r:embed="rId7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7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7">
                <a:extLst>
                  <a:ext uri="{FF2B5EF4-FFF2-40B4-BE49-F238E27FC236}">
                    <a16:creationId xmlns:a16="http://schemas.microsoft.com/office/drawing/2014/main" id="{2D8BC878-7809-4B0E-8B6B-2A7655C38A58}"/>
                  </a:ext>
                </a:extLst>
              </p:cNvPr>
              <p:cNvSpPr txBox="1"/>
              <p:nvPr/>
            </p:nvSpPr>
            <p:spPr bwMode="auto">
              <a:xfrm>
                <a:off x="732929" y="1241666"/>
                <a:ext cx="1480626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7">
                <a:extLst>
                  <a:ext uri="{FF2B5EF4-FFF2-40B4-BE49-F238E27FC236}">
                    <a16:creationId xmlns:a16="http://schemas.microsoft.com/office/drawing/2014/main" id="{2D8BC878-7809-4B0E-8B6B-2A7655C38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2929" y="1241666"/>
                <a:ext cx="1480626" cy="709938"/>
              </a:xfrm>
              <a:prstGeom prst="rect">
                <a:avLst/>
              </a:prstGeom>
              <a:blipFill>
                <a:blip r:embed="rId2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3">
                <a:extLst>
                  <a:ext uri="{FF2B5EF4-FFF2-40B4-BE49-F238E27FC236}">
                    <a16:creationId xmlns:a16="http://schemas.microsoft.com/office/drawing/2014/main" id="{B6383511-EB1A-D61E-3BB4-B2175753635E}"/>
                  </a:ext>
                </a:extLst>
              </p:cNvPr>
              <p:cNvSpPr/>
              <p:nvPr/>
            </p:nvSpPr>
            <p:spPr>
              <a:xfrm>
                <a:off x="2743824" y="3044306"/>
                <a:ext cx="1769972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sz="20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𝑘𝑥</m:t>
                          </m:r>
                        </m:e>
                      </m:func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7" name="矩形 13">
                <a:extLst>
                  <a:ext uri="{FF2B5EF4-FFF2-40B4-BE49-F238E27FC236}">
                    <a16:creationId xmlns:a16="http://schemas.microsoft.com/office/drawing/2014/main" id="{B6383511-EB1A-D61E-3BB4-B217575363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824" y="3044306"/>
                <a:ext cx="1769972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4">
                <a:extLst>
                  <a:ext uri="{FF2B5EF4-FFF2-40B4-BE49-F238E27FC236}">
                    <a16:creationId xmlns:a16="http://schemas.microsoft.com/office/drawing/2014/main" id="{004128FC-60BD-55AD-A9CE-429812731720}"/>
                  </a:ext>
                </a:extLst>
              </p:cNvPr>
              <p:cNvSpPr/>
              <p:nvPr/>
            </p:nvSpPr>
            <p:spPr>
              <a:xfrm>
                <a:off x="734961" y="3050643"/>
                <a:ext cx="1259640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矩形 14">
                <a:extLst>
                  <a:ext uri="{FF2B5EF4-FFF2-40B4-BE49-F238E27FC236}">
                    <a16:creationId xmlns:a16="http://schemas.microsoft.com/office/drawing/2014/main" id="{004128FC-60BD-55AD-A9CE-4298127317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961" y="3050643"/>
                <a:ext cx="1259640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2">
                <a:extLst>
                  <a:ext uri="{FF2B5EF4-FFF2-40B4-BE49-F238E27FC236}">
                    <a16:creationId xmlns:a16="http://schemas.microsoft.com/office/drawing/2014/main" id="{23E3A477-8EC7-FC20-7E84-F4DB353C13B4}"/>
                  </a:ext>
                </a:extLst>
              </p:cNvPr>
              <p:cNvSpPr txBox="1"/>
              <p:nvPr/>
            </p:nvSpPr>
            <p:spPr bwMode="auto">
              <a:xfrm>
                <a:off x="708268" y="4169422"/>
                <a:ext cx="2604788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 panose="02040503050406030204" pitchFamily="18" charset="0"/>
                        </a:rPr>
                        <m:t>~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𝑘𝐿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0" name="文字方塊 12">
                <a:extLst>
                  <a:ext uri="{FF2B5EF4-FFF2-40B4-BE49-F238E27FC236}">
                    <a16:creationId xmlns:a16="http://schemas.microsoft.com/office/drawing/2014/main" id="{23E3A477-8EC7-FC20-7E84-F4DB353C1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8268" y="4169422"/>
                <a:ext cx="2604788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5FA3C185-8ED2-B12B-7648-CD43D979B0CF}"/>
                  </a:ext>
                </a:extLst>
              </p:cNvPr>
              <p:cNvSpPr txBox="1"/>
              <p:nvPr/>
            </p:nvSpPr>
            <p:spPr bwMode="auto">
              <a:xfrm>
                <a:off x="693655" y="5083641"/>
                <a:ext cx="4351319" cy="617413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=1,2,⋯∞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5FA3C185-8ED2-B12B-7648-CD43D979B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3655" y="5083641"/>
                <a:ext cx="4351319" cy="617413"/>
              </a:xfrm>
              <a:prstGeom prst="rect">
                <a:avLst/>
              </a:prstGeom>
              <a:blipFill>
                <a:blip r:embed="rId6"/>
                <a:stretch>
                  <a:fillRect b="-81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17">
                <a:extLst>
                  <a:ext uri="{FF2B5EF4-FFF2-40B4-BE49-F238E27FC236}">
                    <a16:creationId xmlns:a16="http://schemas.microsoft.com/office/drawing/2014/main" id="{086BA80E-E424-596F-E57A-D68F0DEBF319}"/>
                  </a:ext>
                </a:extLst>
              </p:cNvPr>
              <p:cNvSpPr/>
              <p:nvPr/>
            </p:nvSpPr>
            <p:spPr>
              <a:xfrm>
                <a:off x="3571316" y="4077808"/>
                <a:ext cx="2158476" cy="6174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3" name="矩形 17">
                <a:extLst>
                  <a:ext uri="{FF2B5EF4-FFF2-40B4-BE49-F238E27FC236}">
                    <a16:creationId xmlns:a16="http://schemas.microsoft.com/office/drawing/2014/main" id="{086BA80E-E424-596F-E57A-D68F0DEBF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316" y="4077808"/>
                <a:ext cx="2158476" cy="617413"/>
              </a:xfrm>
              <a:prstGeom prst="rect">
                <a:avLst/>
              </a:prstGeom>
              <a:blipFill>
                <a:blip r:embed="rId7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13" descr="C:\Users\Chia-Hung Chang\Downloads\Data\Knight\Media\Chapter21\Images\21_11Figure-F.jpg">
            <a:extLst>
              <a:ext uri="{FF2B5EF4-FFF2-40B4-BE49-F238E27FC236}">
                <a16:creationId xmlns:a16="http://schemas.microsoft.com/office/drawing/2014/main" id="{55FE7405-C554-B413-0696-D5C9CA70F1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76"/>
          <a:stretch/>
        </p:blipFill>
        <p:spPr bwMode="auto">
          <a:xfrm>
            <a:off x="7132434" y="3042513"/>
            <a:ext cx="1833953" cy="289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990FA1F-86A5-12F9-B0C6-CA09FCA4C0A2}"/>
                  </a:ext>
                </a:extLst>
              </p:cNvPr>
              <p:cNvSpPr txBox="1"/>
              <p:nvPr/>
            </p:nvSpPr>
            <p:spPr>
              <a:xfrm>
                <a:off x="5436484" y="2123574"/>
                <a:ext cx="1045735" cy="35035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ra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990FA1F-86A5-12F9-B0C6-CA09FCA4C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484" y="2123574"/>
                <a:ext cx="1045735" cy="350352"/>
              </a:xfrm>
              <a:prstGeom prst="rect">
                <a:avLst/>
              </a:prstGeom>
              <a:blipFill>
                <a:blip r:embed="rId9"/>
                <a:stretch>
                  <a:fillRect l="-6024" r="-4819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488BC2F-7C71-F500-E5E9-F00ADD4F8237}"/>
                  </a:ext>
                </a:extLst>
              </p:cNvPr>
              <p:cNvSpPr txBox="1"/>
              <p:nvPr/>
            </p:nvSpPr>
            <p:spPr>
              <a:xfrm>
                <a:off x="684820" y="3610450"/>
                <a:ext cx="644717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other boundary condition will restrict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we can choose:</a:t>
                </a:r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488BC2F-7C71-F500-E5E9-F00ADD4F8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20" y="3610450"/>
                <a:ext cx="6447179" cy="400110"/>
              </a:xfrm>
              <a:prstGeom prst="rect">
                <a:avLst/>
              </a:prstGeom>
              <a:blipFill>
                <a:blip r:embed="rId10"/>
                <a:stretch>
                  <a:fillRect l="-982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A34ED0-280D-C104-A660-43D7A23FC46B}"/>
                  </a:ext>
                </a:extLst>
              </p:cNvPr>
              <p:cNvSpPr txBox="1"/>
              <p:nvPr/>
            </p:nvSpPr>
            <p:spPr>
              <a:xfrm>
                <a:off x="729174" y="786530"/>
                <a:ext cx="74309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𝑋</m:t>
                    </m:r>
                    <m:d>
                      <m:d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TW" sz="2000" dirty="0"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 satisfies a standard 2</a:t>
                </a:r>
                <a:r>
                  <a:rPr lang="en-US" altLang="zh-TW" sz="2000" baseline="30000" dirty="0"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nd</a:t>
                </a:r>
                <a:r>
                  <a:rPr lang="en-US" altLang="zh-TW" sz="2000" dirty="0"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 order ODE and the solutions are periodic:</a:t>
                </a:r>
                <a:r>
                  <a:rPr lang="en-GB" sz="20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FA34ED0-280D-C104-A660-43D7A23F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74" y="786530"/>
                <a:ext cx="7430910" cy="400110"/>
              </a:xfrm>
              <a:prstGeom prst="rect">
                <a:avLst/>
              </a:prstGeom>
              <a:blipFill>
                <a:blip r:embed="rId11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8AA2EA-56E0-ED96-9325-53E49AE2BDD6}"/>
                  </a:ext>
                </a:extLst>
              </p:cNvPr>
              <p:cNvSpPr txBox="1"/>
              <p:nvPr/>
            </p:nvSpPr>
            <p:spPr>
              <a:xfrm>
                <a:off x="658483" y="2016949"/>
                <a:ext cx="1219200" cy="50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  <a:buNone/>
                </a:pPr>
                <a:r>
                  <a:rPr lang="en-US" sz="2000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&lt;0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kern="100" dirty="0">
                  <a:effectLst/>
                  <a:latin typeface="Aptos" panose="020B0004020202020204" pitchFamily="34" charset="0"/>
                  <a:ea typeface="PMingLiU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8AA2EA-56E0-ED96-9325-53E49AE2B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483" y="2016949"/>
                <a:ext cx="1219200" cy="506805"/>
              </a:xfrm>
              <a:prstGeom prst="rect">
                <a:avLst/>
              </a:prstGeom>
              <a:blipFill>
                <a:blip r:embed="rId12"/>
                <a:stretch>
                  <a:fillRect b="-19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64EE8-0B12-7185-CE94-5DB7A22752C6}"/>
                  </a:ext>
                </a:extLst>
              </p:cNvPr>
              <p:cNvSpPr txBox="1"/>
              <p:nvPr/>
            </p:nvSpPr>
            <p:spPr>
              <a:xfrm>
                <a:off x="1877683" y="2089082"/>
                <a:ext cx="3385336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64EE8-0B12-7185-CE94-5DB7A2275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683" y="2089082"/>
                <a:ext cx="3385336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22DEA6-66DF-FBB9-A3C1-6638030816A6}"/>
                  </a:ext>
                </a:extLst>
              </p:cNvPr>
              <p:cNvSpPr txBox="1"/>
              <p:nvPr/>
            </p:nvSpPr>
            <p:spPr>
              <a:xfrm>
                <a:off x="684820" y="2563244"/>
                <a:ext cx="86877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Choosing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equal to zero,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automatically satisfy one of boundary conditions: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22DEA6-66DF-FBB9-A3C1-663803081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20" y="2563244"/>
                <a:ext cx="8687780" cy="400110"/>
              </a:xfrm>
              <a:prstGeom prst="rect">
                <a:avLst/>
              </a:prstGeom>
              <a:blipFill>
                <a:blip r:embed="rId15"/>
                <a:stretch>
                  <a:fillRect l="-729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694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27" grpId="0"/>
      <p:bldP spid="6" grpId="0"/>
      <p:bldP spid="8" grpId="0" animBg="1"/>
      <p:bldP spid="1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2C4AEE4-6C2D-5738-00EF-3723DB7F2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7">
                <a:extLst>
                  <a:ext uri="{FF2B5EF4-FFF2-40B4-BE49-F238E27FC236}">
                    <a16:creationId xmlns:a16="http://schemas.microsoft.com/office/drawing/2014/main" id="{1DA8B62A-4BD0-EEB4-3250-55210D1B3B1E}"/>
                  </a:ext>
                </a:extLst>
              </p:cNvPr>
              <p:cNvSpPr txBox="1"/>
              <p:nvPr/>
            </p:nvSpPr>
            <p:spPr bwMode="auto">
              <a:xfrm>
                <a:off x="674510" y="646604"/>
                <a:ext cx="1219200" cy="64825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7">
                <a:extLst>
                  <a:ext uri="{FF2B5EF4-FFF2-40B4-BE49-F238E27FC236}">
                    <a16:creationId xmlns:a16="http://schemas.microsoft.com/office/drawing/2014/main" id="{1DA8B62A-4BD0-EEB4-3250-55210D1B3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4510" y="646604"/>
                <a:ext cx="1219200" cy="648254"/>
              </a:xfrm>
              <a:prstGeom prst="rect">
                <a:avLst/>
              </a:prstGeom>
              <a:blipFill>
                <a:blip r:embed="rId2"/>
                <a:stretch>
                  <a:fillRect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Box 7">
            <a:extLst>
              <a:ext uri="{FF2B5EF4-FFF2-40B4-BE49-F238E27FC236}">
                <a16:creationId xmlns:a16="http://schemas.microsoft.com/office/drawing/2014/main" id="{3C50B190-D6DD-B276-6EBC-0393DED24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232" y="3267291"/>
            <a:ext cx="28373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自動滿足原點邊界條件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3">
                <a:extLst>
                  <a:ext uri="{FF2B5EF4-FFF2-40B4-BE49-F238E27FC236}">
                    <a16:creationId xmlns:a16="http://schemas.microsoft.com/office/drawing/2014/main" id="{0B42D532-AB91-158A-F53B-E4238827243D}"/>
                  </a:ext>
                </a:extLst>
              </p:cNvPr>
              <p:cNvSpPr/>
              <p:nvPr/>
            </p:nvSpPr>
            <p:spPr>
              <a:xfrm>
                <a:off x="1492072" y="3264672"/>
                <a:ext cx="161416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i="1">
                              <a:latin typeface="Cambria Math"/>
                            </a:rPr>
                            <m:t>𝑘𝑥</m:t>
                          </m:r>
                        </m:e>
                      </m:fun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矩形 13">
                <a:extLst>
                  <a:ext uri="{FF2B5EF4-FFF2-40B4-BE49-F238E27FC236}">
                    <a16:creationId xmlns:a16="http://schemas.microsoft.com/office/drawing/2014/main" id="{0B42D532-AB91-158A-F53B-E423882724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072" y="3264672"/>
                <a:ext cx="161416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4">
                <a:extLst>
                  <a:ext uri="{FF2B5EF4-FFF2-40B4-BE49-F238E27FC236}">
                    <a16:creationId xmlns:a16="http://schemas.microsoft.com/office/drawing/2014/main" id="{773798ED-F985-C0E1-838F-A527527AFB2A}"/>
                  </a:ext>
                </a:extLst>
              </p:cNvPr>
              <p:cNvSpPr/>
              <p:nvPr/>
            </p:nvSpPr>
            <p:spPr>
              <a:xfrm>
                <a:off x="5638798" y="3278603"/>
                <a:ext cx="1343829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altLang="zh-TW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矩形 14">
                <a:extLst>
                  <a:ext uri="{FF2B5EF4-FFF2-40B4-BE49-F238E27FC236}">
                    <a16:creationId xmlns:a16="http://schemas.microsoft.com/office/drawing/2014/main" id="{773798ED-F985-C0E1-838F-A527527AF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798" y="3278603"/>
                <a:ext cx="1343829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3248D8-04C7-A57C-75C3-2D6F7486EEE1}"/>
                  </a:ext>
                </a:extLst>
              </p:cNvPr>
              <p:cNvSpPr txBox="1"/>
              <p:nvPr/>
            </p:nvSpPr>
            <p:spPr>
              <a:xfrm>
                <a:off x="674509" y="2856984"/>
                <a:ext cx="74309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如果考慮邊界條件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，只能選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一般會定義角波數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D3248D8-04C7-A57C-75C3-2D6F7486E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9" y="2856984"/>
                <a:ext cx="7430911" cy="369332"/>
              </a:xfrm>
              <a:prstGeom prst="rect">
                <a:avLst/>
              </a:prstGeom>
              <a:blipFill>
                <a:blip r:embed="rId5"/>
                <a:stretch>
                  <a:fillRect l="-853" t="-103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2">
                <a:extLst>
                  <a:ext uri="{FF2B5EF4-FFF2-40B4-BE49-F238E27FC236}">
                    <a16:creationId xmlns:a16="http://schemas.microsoft.com/office/drawing/2014/main" id="{D4100701-2D5E-6670-7400-6A6786083DE9}"/>
                  </a:ext>
                </a:extLst>
              </p:cNvPr>
              <p:cNvSpPr txBox="1"/>
              <p:nvPr/>
            </p:nvSpPr>
            <p:spPr bwMode="auto">
              <a:xfrm>
                <a:off x="1492072" y="4113301"/>
                <a:ext cx="2241726" cy="36933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altLang="zh-TW" i="1">
                          <a:latin typeface="Cambria Math"/>
                          <a:ea typeface="Cambria Math" panose="02040503050406030204" pitchFamily="18" charset="0"/>
                        </a:rPr>
                        <m:t>~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𝑘𝐿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0" name="文字方塊 12">
                <a:extLst>
                  <a:ext uri="{FF2B5EF4-FFF2-40B4-BE49-F238E27FC236}">
                    <a16:creationId xmlns:a16="http://schemas.microsoft.com/office/drawing/2014/main" id="{D4100701-2D5E-6670-7400-6A6786083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072" y="4113301"/>
                <a:ext cx="224172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3AA12182-A23F-D9CE-C6AE-7FCE6DCFD26C}"/>
                  </a:ext>
                </a:extLst>
              </p:cNvPr>
              <p:cNvSpPr txBox="1"/>
              <p:nvPr/>
            </p:nvSpPr>
            <p:spPr bwMode="auto">
              <a:xfrm>
                <a:off x="684820" y="4837546"/>
                <a:ext cx="3944413" cy="56489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=1,2,⋯∞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3AA12182-A23F-D9CE-C6AE-7FCE6DCFD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820" y="4837546"/>
                <a:ext cx="3944413" cy="564898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A0D91-05F8-2F09-1554-AFAC179C78CF}"/>
                  </a:ext>
                </a:extLst>
              </p:cNvPr>
              <p:cNvSpPr txBox="1"/>
              <p:nvPr/>
            </p:nvSpPr>
            <p:spPr>
              <a:xfrm>
                <a:off x="674509" y="6032822"/>
                <a:ext cx="74309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物理上對應一系列模式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駐波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)，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離散、可以</a:t>
                </a:r>
                <a14:m>
                  <m:oMath xmlns:m="http://schemas.openxmlformats.org/officeDocument/2006/math">
                    <m:r>
                      <a:rPr lang="en-US" altLang="zh-TW" i="1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標定，但有無限多個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AA0D91-05F8-2F09-1554-AFAC179C7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9" y="6032822"/>
                <a:ext cx="7430911" cy="369332"/>
              </a:xfrm>
              <a:prstGeom prst="rect">
                <a:avLst/>
              </a:prstGeom>
              <a:blipFill>
                <a:blip r:embed="rId8"/>
                <a:stretch>
                  <a:fillRect l="-853" t="-10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17">
                <a:extLst>
                  <a:ext uri="{FF2B5EF4-FFF2-40B4-BE49-F238E27FC236}">
                    <a16:creationId xmlns:a16="http://schemas.microsoft.com/office/drawing/2014/main" id="{BE215B89-DC3F-71C8-74A5-2769999DC973}"/>
                  </a:ext>
                </a:extLst>
              </p:cNvPr>
              <p:cNvSpPr/>
              <p:nvPr/>
            </p:nvSpPr>
            <p:spPr>
              <a:xfrm>
                <a:off x="4096860" y="4042676"/>
                <a:ext cx="2003689" cy="5648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矩形 17">
                <a:extLst>
                  <a:ext uri="{FF2B5EF4-FFF2-40B4-BE49-F238E27FC236}">
                    <a16:creationId xmlns:a16="http://schemas.microsoft.com/office/drawing/2014/main" id="{BE215B89-DC3F-71C8-74A5-2769999DC9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860" y="4042676"/>
                <a:ext cx="2003689" cy="564898"/>
              </a:xfrm>
              <a:prstGeom prst="rect">
                <a:avLst/>
              </a:prstGeom>
              <a:blipFill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13" descr="C:\Users\Chia-Hung Chang\Downloads\Data\Knight\Media\Chapter21\Images\21_11Figure-F.jpg">
            <a:extLst>
              <a:ext uri="{FF2B5EF4-FFF2-40B4-BE49-F238E27FC236}">
                <a16:creationId xmlns:a16="http://schemas.microsoft.com/office/drawing/2014/main" id="{16288EA4-4E06-C733-BE57-417B0CB72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76"/>
          <a:stretch/>
        </p:blipFill>
        <p:spPr bwMode="auto">
          <a:xfrm>
            <a:off x="7131999" y="3264672"/>
            <a:ext cx="1833953" cy="289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231031-2308-B47F-1E89-B72AFE6F83FE}"/>
                  </a:ext>
                </a:extLst>
              </p:cNvPr>
              <p:cNvSpPr txBox="1"/>
              <p:nvPr/>
            </p:nvSpPr>
            <p:spPr>
              <a:xfrm>
                <a:off x="7147370" y="2884043"/>
                <a:ext cx="941348" cy="31521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rad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231031-2308-B47F-1E89-B72AFE6F8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7370" y="2884043"/>
                <a:ext cx="941348" cy="315214"/>
              </a:xfrm>
              <a:prstGeom prst="rect">
                <a:avLst/>
              </a:prstGeom>
              <a:blipFill>
                <a:blip r:embed="rId11"/>
                <a:stretch>
                  <a:fillRect l="-5333" r="-5333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C6FBA2-290C-A5DA-58F9-C53E032FB440}"/>
                  </a:ext>
                </a:extLst>
              </p:cNvPr>
              <p:cNvSpPr txBox="1"/>
              <p:nvPr/>
            </p:nvSpPr>
            <p:spPr>
              <a:xfrm>
                <a:off x="674509" y="3691092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另一端邊界條件就對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、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也就是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有限制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C6FBA2-290C-A5DA-58F9-C53E032FB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9" y="3691092"/>
                <a:ext cx="4572000" cy="369332"/>
              </a:xfrm>
              <a:prstGeom prst="rect">
                <a:avLst/>
              </a:prstGeom>
              <a:blipFill>
                <a:blip r:embed="rId12"/>
                <a:stretch>
                  <a:fillRect l="-1385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66576C-CD33-B315-3BDB-8E46EEDC15EC}"/>
                  </a:ext>
                </a:extLst>
              </p:cNvPr>
              <p:cNvSpPr txBox="1"/>
              <p:nvPr/>
            </p:nvSpPr>
            <p:spPr>
              <a:xfrm>
                <a:off x="618066" y="256494"/>
                <a:ext cx="74309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𝑋</m:t>
                    </m:r>
                    <m:d>
                      <m:d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滿足標準的二次常微分方程式</a:t>
                </a:r>
                <a:r>
                  <a:rPr lang="zh-TW" altLang="en-US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：</a:t>
                </a:r>
                <a:r>
                  <a:rPr lang="en-GB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66576C-CD33-B315-3BDB-8E46EEDC1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66" y="256494"/>
                <a:ext cx="7430910" cy="369332"/>
              </a:xfrm>
              <a:prstGeom prst="rect">
                <a:avLst/>
              </a:prstGeom>
              <a:blipFill>
                <a:blip r:embed="rId13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3E9959-E2E9-E88A-3927-96740F575520}"/>
                  </a:ext>
                </a:extLst>
              </p:cNvPr>
              <p:cNvSpPr txBox="1"/>
              <p:nvPr/>
            </p:nvSpPr>
            <p:spPr>
              <a:xfrm>
                <a:off x="618066" y="1211213"/>
                <a:ext cx="4572000" cy="465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  <a:buNone/>
                </a:pPr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它的解與</a:t>
                </a:r>
                <a14:m>
                  <m:oMath xmlns:m="http://schemas.openxmlformats.org/officeDocument/2006/math"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是正或負有關：</a:t>
                </a:r>
                <a:endParaRPr lang="en-GB" sz="1800" kern="100" dirty="0">
                  <a:effectLst/>
                  <a:latin typeface="Aptos" panose="020B0004020202020204" pitchFamily="34" charset="0"/>
                  <a:ea typeface="PMingLiU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3E9959-E2E9-E88A-3927-96740F575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66" y="1211213"/>
                <a:ext cx="4572000" cy="465961"/>
              </a:xfrm>
              <a:prstGeom prst="rect">
                <a:avLst/>
              </a:prstGeom>
              <a:blipFill>
                <a:blip r:embed="rId14"/>
                <a:stretch>
                  <a:fillRect l="-1108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D11A22-9EDE-75E2-5113-7A96C8457E68}"/>
                  </a:ext>
                </a:extLst>
              </p:cNvPr>
              <p:cNvSpPr txBox="1"/>
              <p:nvPr/>
            </p:nvSpPr>
            <p:spPr>
              <a:xfrm>
                <a:off x="3407353" y="1278615"/>
                <a:ext cx="4572000" cy="111799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&gt;0 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func>
                                <m:funcPr>
                                  <m:ctrlPr>
                                    <a:rPr lang="en-US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e>
                              </m:func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func>
                                <m:funcPr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ad>
                                    <m:radPr>
                                      <m:deg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ra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zh-TW" alt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                                 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D11A22-9EDE-75E2-5113-7A96C8457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353" y="1278615"/>
                <a:ext cx="4572000" cy="1117998"/>
              </a:xfrm>
              <a:prstGeom prst="rect">
                <a:avLst/>
              </a:prstGeom>
              <a:blipFill>
                <a:blip r:embed="rId15"/>
                <a:stretch>
                  <a:fillRect l="-22161" t="-208989" b="-297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B7E3EE-F0FB-4801-432E-33AA18481218}"/>
                  </a:ext>
                </a:extLst>
              </p:cNvPr>
              <p:cNvSpPr txBox="1"/>
              <p:nvPr/>
            </p:nvSpPr>
            <p:spPr>
              <a:xfrm>
                <a:off x="685119" y="2319600"/>
                <a:ext cx="7631290" cy="465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50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1800" i="1" kern="100" smtClean="0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若是正值，</a:t>
                </a:r>
                <a14:m>
                  <m:oMath xmlns:m="http://schemas.openxmlformats.org/officeDocument/2006/math"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𝑋</m:t>
                    </m:r>
                    <m:d>
                      <m:dPr>
                        <m:ctrlP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是指數函數，</a:t>
                </a:r>
                <a14:m>
                  <m:oMath xmlns:m="http://schemas.openxmlformats.org/officeDocument/2006/math"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若是負值，</a:t>
                </a:r>
                <a14:m>
                  <m:oMath xmlns:m="http://schemas.openxmlformats.org/officeDocument/2006/math">
                    <m:r>
                      <a:rPr lang="en-US" sz="1800" i="1" kern="100">
                        <a:effectLst/>
                        <a:latin typeface="Cambria Math" panose="02040503050406030204" pitchFamily="18" charset="0"/>
                        <a:ea typeface="PMingLiU" panose="02020500000000000000" pitchFamily="18" charset="-120"/>
                        <a:cs typeface="Times New Roman" panose="02020603050405020304" pitchFamily="18" charset="0"/>
                      </a:rPr>
                      <m:t>𝑋</m:t>
                    </m:r>
                    <m:d>
                      <m:dPr>
                        <m:ctrlP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800" i="1" kern="100">
                            <a:effectLst/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sz="1800" kern="1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則是三角函數。</a:t>
                </a:r>
                <a:endParaRPr lang="en-GB" sz="1800" kern="100" dirty="0">
                  <a:effectLst/>
                  <a:latin typeface="Aptos" panose="020B0004020202020204" pitchFamily="34" charset="0"/>
                  <a:ea typeface="PMingLiU" panose="02020500000000000000" pitchFamily="18" charset="-12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B7E3EE-F0FB-4801-432E-33AA18481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19" y="2319600"/>
                <a:ext cx="7631290" cy="465961"/>
              </a:xfrm>
              <a:prstGeom prst="rect">
                <a:avLst/>
              </a:prstGeom>
              <a:blipFill>
                <a:blip r:embed="rId16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436F46-7038-2468-9FA0-84F4C39A9AA3}"/>
                  </a:ext>
                </a:extLst>
              </p:cNvPr>
              <p:cNvSpPr txBox="1"/>
              <p:nvPr/>
            </p:nvSpPr>
            <p:spPr>
              <a:xfrm>
                <a:off x="1988357" y="686613"/>
                <a:ext cx="4572000" cy="524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我們稱這是算子</a:t>
                </a:r>
                <a:r>
                  <a:rPr lang="en-US" altLang="zh-TW" sz="18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的本徵值方程式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！</a:t>
                </a:r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F436F46-7038-2468-9FA0-84F4C39A9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357" y="686613"/>
                <a:ext cx="4572000" cy="524182"/>
              </a:xfrm>
              <a:prstGeom prst="rect">
                <a:avLst/>
              </a:prstGeom>
              <a:blipFill>
                <a:blip r:embed="rId17"/>
                <a:stretch>
                  <a:fillRect l="-1108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6FB5A7-B8DC-5A9D-9DB2-BC1291D7942F}"/>
                  </a:ext>
                </a:extLst>
              </p:cNvPr>
              <p:cNvSpPr txBox="1"/>
              <p:nvPr/>
            </p:nvSpPr>
            <p:spPr>
              <a:xfrm>
                <a:off x="674509" y="5484607"/>
                <a:ext cx="5885847" cy="524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8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我們稱這些解是算子</a:t>
                </a:r>
                <a:r>
                  <a:rPr lang="en-US" altLang="zh-TW" sz="18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1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的本徵函數 Eigenfunction！</a:t>
                </a:r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26FB5A7-B8DC-5A9D-9DB2-BC1291D794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09" y="5484607"/>
                <a:ext cx="5885847" cy="524182"/>
              </a:xfrm>
              <a:prstGeom prst="rect">
                <a:avLst/>
              </a:prstGeom>
              <a:blipFill>
                <a:blip r:embed="rId18"/>
                <a:stretch>
                  <a:fillRect l="-1078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597F326B-6917-ADEB-D801-F0AD002A94F0}"/>
                  </a:ext>
                </a:extLst>
              </p:cNvPr>
              <p:cNvSpPr txBox="1"/>
              <p:nvPr/>
            </p:nvSpPr>
            <p:spPr bwMode="auto">
              <a:xfrm>
                <a:off x="4912804" y="4778351"/>
                <a:ext cx="1561098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597F326B-6917-ADEB-D801-F0AD002A9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2804" y="4778351"/>
                <a:ext cx="1561098" cy="648126"/>
              </a:xfrm>
              <a:prstGeom prst="rect">
                <a:avLst/>
              </a:prstGeom>
              <a:blipFill>
                <a:blip r:embed="rId19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6689782-C14D-EB79-1665-06DCA2B8B6BD}"/>
              </a:ext>
            </a:extLst>
          </p:cNvPr>
          <p:cNvSpPr txBox="1"/>
          <p:nvPr/>
        </p:nvSpPr>
        <p:spPr>
          <a:xfrm>
            <a:off x="4389964" y="234036"/>
            <a:ext cx="485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起始條件與邊界條件是分開的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248484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23" grpId="0" animBg="1"/>
      <p:bldP spid="25" grpId="0" animBg="1"/>
      <p:bldP spid="27" grpId="0"/>
      <p:bldP spid="6" grpId="0"/>
      <p:bldP spid="8" grpId="0" animBg="1"/>
      <p:bldP spid="10" grpId="0"/>
      <p:bldP spid="7" grpId="0"/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8D0F5-C4F3-CAAA-94C9-41A5B404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2">
                <a:extLst>
                  <a:ext uri="{FF2B5EF4-FFF2-40B4-BE49-F238E27FC236}">
                    <a16:creationId xmlns:a16="http://schemas.microsoft.com/office/drawing/2014/main" id="{73E0C5BE-C706-405F-6B3E-ADD55A0A08CD}"/>
                  </a:ext>
                </a:extLst>
              </p:cNvPr>
              <p:cNvSpPr txBox="1"/>
              <p:nvPr/>
            </p:nvSpPr>
            <p:spPr bwMode="auto">
              <a:xfrm>
                <a:off x="479385" y="2690920"/>
                <a:ext cx="3620670" cy="400110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zh-TW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文字方塊 12">
                <a:extLst>
                  <a:ext uri="{FF2B5EF4-FFF2-40B4-BE49-F238E27FC236}">
                    <a16:creationId xmlns:a16="http://schemas.microsoft.com/office/drawing/2014/main" id="{73E0C5BE-C706-405F-6B3E-ADD55A0A0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385" y="2690920"/>
                <a:ext cx="3620670" cy="400110"/>
              </a:xfrm>
              <a:prstGeom prst="rect">
                <a:avLst/>
              </a:prstGeom>
              <a:blipFill>
                <a:blip r:embed="rId2"/>
                <a:stretch>
                  <a:fillRect b="-12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D527F18D-C68F-52B8-FAAD-3A89B755BF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812" y="1019921"/>
                <a:ext cx="767919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sz="2000" dirty="0"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With</a:t>
                </a:r>
                <a:r>
                  <a:rPr lang="en-US" sz="2000" dirty="0">
                    <a:latin typeface="PMingLiU" panose="02020500000000000000" pitchFamily="18" charset="-120"/>
                    <a:ea typeface="PMingLiU" panose="02020500000000000000" pitchFamily="18" charset="-12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, the angular frequency of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 corresponds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D527F18D-C68F-52B8-FAAD-3A89B755B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7812" y="1019921"/>
                <a:ext cx="7679196" cy="400110"/>
              </a:xfrm>
              <a:prstGeom prst="rect">
                <a:avLst/>
              </a:prstGeom>
              <a:blipFill>
                <a:blip r:embed="rId3"/>
                <a:stretch>
                  <a:fillRect l="-826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74BB0AD6-F440-9049-78C3-6A2A8C921338}"/>
                  </a:ext>
                </a:extLst>
              </p:cNvPr>
              <p:cNvSpPr txBox="1"/>
              <p:nvPr/>
            </p:nvSpPr>
            <p:spPr bwMode="auto">
              <a:xfrm>
                <a:off x="482536" y="1434843"/>
                <a:ext cx="2745910" cy="70987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74BB0AD6-F440-9049-78C3-6A2A8C9213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536" y="1434843"/>
                <a:ext cx="2745910" cy="709874"/>
              </a:xfrm>
              <a:prstGeom prst="rect">
                <a:avLst/>
              </a:prstGeom>
              <a:blipFill>
                <a:blip r:embed="rId4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FB943DAC-D538-2F4C-6C1C-13DAE1697662}"/>
                  </a:ext>
                </a:extLst>
              </p:cNvPr>
              <p:cNvSpPr txBox="1"/>
              <p:nvPr/>
            </p:nvSpPr>
            <p:spPr bwMode="auto">
              <a:xfrm>
                <a:off x="477456" y="4064779"/>
                <a:ext cx="7230184" cy="41293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5">
                <a:extLst>
                  <a:ext uri="{FF2B5EF4-FFF2-40B4-BE49-F238E27FC236}">
                    <a16:creationId xmlns:a16="http://schemas.microsoft.com/office/drawing/2014/main" id="{FB943DAC-D538-2F4C-6C1C-13DAE1697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456" y="4064779"/>
                <a:ext cx="7230184" cy="412934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AF210E-13EB-BC79-1479-17D1002B825C}"/>
                  </a:ext>
                </a:extLst>
              </p:cNvPr>
              <p:cNvSpPr txBox="1"/>
              <p:nvPr/>
            </p:nvSpPr>
            <p:spPr>
              <a:xfrm>
                <a:off x="433853" y="3554532"/>
                <a:ext cx="6942239" cy="412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seperable solution is called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6AF210E-13EB-BC79-1479-17D1002B8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53" y="3554532"/>
                <a:ext cx="6942239" cy="412934"/>
              </a:xfrm>
              <a:prstGeom prst="rect">
                <a:avLst/>
              </a:prstGeom>
              <a:blipFill>
                <a:blip r:embed="rId6"/>
                <a:stretch>
                  <a:fillRect l="-914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17">
                <a:extLst>
                  <a:ext uri="{FF2B5EF4-FFF2-40B4-BE49-F238E27FC236}">
                    <a16:creationId xmlns:a16="http://schemas.microsoft.com/office/drawing/2014/main" id="{A3755484-D53B-467A-121A-39A1E272ECD8}"/>
                  </a:ext>
                </a:extLst>
              </p:cNvPr>
              <p:cNvSpPr/>
              <p:nvPr/>
            </p:nvSpPr>
            <p:spPr>
              <a:xfrm>
                <a:off x="483243" y="4637816"/>
                <a:ext cx="1172052" cy="6174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2" name="矩形 17">
                <a:extLst>
                  <a:ext uri="{FF2B5EF4-FFF2-40B4-BE49-F238E27FC236}">
                    <a16:creationId xmlns:a16="http://schemas.microsoft.com/office/drawing/2014/main" id="{A3755484-D53B-467A-121A-39A1E272EC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243" y="4637816"/>
                <a:ext cx="1172052" cy="617413"/>
              </a:xfrm>
              <a:prstGeom prst="rect">
                <a:avLst/>
              </a:prstGeom>
              <a:blipFill>
                <a:blip r:embed="rId7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12">
                <a:extLst>
                  <a:ext uri="{FF2B5EF4-FFF2-40B4-BE49-F238E27FC236}">
                    <a16:creationId xmlns:a16="http://schemas.microsoft.com/office/drawing/2014/main" id="{7541ED9E-6C00-98EE-88EF-42330D44751B}"/>
                  </a:ext>
                </a:extLst>
              </p:cNvPr>
              <p:cNvSpPr txBox="1"/>
              <p:nvPr/>
            </p:nvSpPr>
            <p:spPr bwMode="auto">
              <a:xfrm>
                <a:off x="1971858" y="4637815"/>
                <a:ext cx="2155205" cy="617413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𝑛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3" name="文字方塊 12">
                <a:extLst>
                  <a:ext uri="{FF2B5EF4-FFF2-40B4-BE49-F238E27FC236}">
                    <a16:creationId xmlns:a16="http://schemas.microsoft.com/office/drawing/2014/main" id="{7541ED9E-6C00-98EE-88EF-42330D4475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1858" y="4637815"/>
                <a:ext cx="2155205" cy="617413"/>
              </a:xfrm>
              <a:prstGeom prst="rect">
                <a:avLst/>
              </a:prstGeom>
              <a:blipFill>
                <a:blip r:embed="rId8"/>
                <a:stretch>
                  <a:fillRect b="-81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2">
            <a:extLst>
              <a:ext uri="{FF2B5EF4-FFF2-40B4-BE49-F238E27FC236}">
                <a16:creationId xmlns:a16="http://schemas.microsoft.com/office/drawing/2014/main" id="{19DD8D63-5DA3-F886-CE84-35B9C83EC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804230"/>
            <a:ext cx="2090737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 descr="C:\Users\Chia-Hung Chang\Downloads\Data\Knight\Media\Chapter21\Images\21_03Figure-P.jpg">
            <a:extLst>
              <a:ext uri="{FF2B5EF4-FFF2-40B4-BE49-F238E27FC236}">
                <a16:creationId xmlns:a16="http://schemas.microsoft.com/office/drawing/2014/main" id="{E64FB1EE-8241-22C7-AA55-FAA18EEAC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3"/>
          <a:stretch>
            <a:fillRect/>
          </a:stretch>
        </p:blipFill>
        <p:spPr bwMode="auto">
          <a:xfrm>
            <a:off x="6934200" y="123002"/>
            <a:ext cx="2090736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50C2B2-84E1-8DA9-1D28-57D9C7460057}"/>
                  </a:ext>
                </a:extLst>
              </p:cNvPr>
              <p:cNvSpPr txBox="1"/>
              <p:nvPr/>
            </p:nvSpPr>
            <p:spPr>
              <a:xfrm>
                <a:off x="479385" y="2165508"/>
                <a:ext cx="7023977" cy="465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SHM with angular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e>
                    </m:rad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A50C2B2-84E1-8DA9-1D28-57D9C7460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85" y="2165508"/>
                <a:ext cx="7023977" cy="465064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4A134D-0DF1-2076-D90E-02E3D3A4B463}"/>
                  </a:ext>
                </a:extLst>
              </p:cNvPr>
              <p:cNvSpPr txBox="1"/>
              <p:nvPr/>
            </p:nvSpPr>
            <p:spPr>
              <a:xfrm>
                <a:off x="477456" y="5344160"/>
                <a:ext cx="78283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an oscillating function of angular frequency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4A134D-0DF1-2076-D90E-02E3D3A4B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56" y="5344160"/>
                <a:ext cx="7828344" cy="400110"/>
              </a:xfrm>
              <a:prstGeom prst="rect">
                <a:avLst/>
              </a:prstGeom>
              <a:blipFill>
                <a:blip r:embed="rId12"/>
                <a:stretch>
                  <a:fillRect l="-809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D9385A-D125-7AEF-D6EE-A7B748F7341C}"/>
                  </a:ext>
                </a:extLst>
              </p:cNvPr>
              <p:cNvSpPr txBox="1"/>
              <p:nvPr/>
            </p:nvSpPr>
            <p:spPr>
              <a:xfrm>
                <a:off x="464761" y="5749638"/>
                <a:ext cx="796572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the space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a 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periodic function of angular wave number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.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D9385A-D125-7AEF-D6EE-A7B748F7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61" y="5749638"/>
                <a:ext cx="7965727" cy="400110"/>
              </a:xfrm>
              <a:prstGeom prst="rect">
                <a:avLst/>
              </a:prstGeom>
              <a:blipFill>
                <a:blip r:embed="rId13"/>
                <a:stretch>
                  <a:fillRect l="-796" t="-6061" r="-1274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0EEA1E6-4CDE-C6E2-9837-E2D8C1C6B6B1}"/>
              </a:ext>
            </a:extLst>
          </p:cNvPr>
          <p:cNvSpPr txBox="1"/>
          <p:nvPr/>
        </p:nvSpPr>
        <p:spPr>
          <a:xfrm>
            <a:off x="464719" y="6210607"/>
            <a:ext cx="4444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 typical standing wave.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7A6C2D91-E2BE-6CFC-44B2-CDBB64666FCE}"/>
                  </a:ext>
                </a:extLst>
              </p:cNvPr>
              <p:cNvSpPr txBox="1"/>
              <p:nvPr/>
            </p:nvSpPr>
            <p:spPr bwMode="auto">
              <a:xfrm>
                <a:off x="438933" y="289885"/>
                <a:ext cx="1851757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7A6C2D91-E2BE-6CFC-44B2-CDBB64666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8933" y="289885"/>
                <a:ext cx="1851757" cy="709938"/>
              </a:xfrm>
              <a:prstGeom prst="rect">
                <a:avLst/>
              </a:prstGeom>
              <a:blipFill>
                <a:blip r:embed="rId14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832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/>
      <p:bldP spid="22" grpId="0" animBg="1"/>
      <p:bldP spid="23" grpId="0" animBg="1"/>
      <p:bldP spid="8" grpId="0"/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8" descr="F16_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43"/>
          <a:stretch>
            <a:fillRect/>
          </a:stretch>
        </p:blipFill>
        <p:spPr bwMode="auto">
          <a:xfrm>
            <a:off x="2976563" y="4697094"/>
            <a:ext cx="5787111" cy="188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C:\Users\Chia-Hung Chang\Downloads\Data\Knight\Media\Chapter21\Images\21_11Figure-F.jpg">
            <a:extLst>
              <a:ext uri="{FF2B5EF4-FFF2-40B4-BE49-F238E27FC236}">
                <a16:creationId xmlns:a16="http://schemas.microsoft.com/office/drawing/2014/main" id="{4A523995-9E11-2508-C131-979F8016C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76"/>
          <a:stretch/>
        </p:blipFill>
        <p:spPr bwMode="auto">
          <a:xfrm>
            <a:off x="6553200" y="399483"/>
            <a:ext cx="2140392" cy="3374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4B0594-ED4A-0EFB-F979-CD632E03FA3A}"/>
              </a:ext>
            </a:extLst>
          </p:cNvPr>
          <p:cNvSpPr txBox="1"/>
          <p:nvPr/>
        </p:nvSpPr>
        <p:spPr>
          <a:xfrm>
            <a:off x="444762" y="3790016"/>
            <a:ext cx="85468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之前駐波被視為向左正弦波與向右正弦波即是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d'Alembert solution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的疊加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F6BFFA-031F-BA3D-0E07-A429E1DB2588}"/>
              </a:ext>
            </a:extLst>
          </p:cNvPr>
          <p:cNvSpPr txBox="1"/>
          <p:nvPr/>
        </p:nvSpPr>
        <p:spPr>
          <a:xfrm>
            <a:off x="444763" y="4230200"/>
            <a:ext cx="8699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這樣的兩個波疊加洽使邊界一直維持固定，於是駐波同時是邊界固定弦的振盪模式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EAA4-D0AB-5D94-BCA6-7471DCA420D4}"/>
              </a:ext>
            </a:extLst>
          </p:cNvPr>
          <p:cNvSpPr txBox="1"/>
          <p:nvPr/>
        </p:nvSpPr>
        <p:spPr>
          <a:xfrm>
            <a:off x="799480" y="5892167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Modes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5DE25C-0309-0EF1-D288-8EE116C2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41362"/>
            <a:ext cx="1848342" cy="235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02C6B0-30B2-73E7-E789-319956C5109A}"/>
              </a:ext>
            </a:extLst>
          </p:cNvPr>
          <p:cNvSpPr txBox="1"/>
          <p:nvPr/>
        </p:nvSpPr>
        <p:spPr>
          <a:xfrm>
            <a:off x="3533597" y="2349260"/>
            <a:ext cx="26270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Daniel Bernoulli</a:t>
            </a:r>
            <a:r>
              <a:rPr lang="zh-TW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1700-1782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78C450-D095-1D38-74D7-EB1F2401CF62}"/>
              </a:ext>
            </a:extLst>
          </p:cNvPr>
          <p:cNvSpPr txBox="1"/>
          <p:nvPr/>
        </p:nvSpPr>
        <p:spPr>
          <a:xfrm>
            <a:off x="609600" y="52197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這個解稱為Bernoulli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Solution.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91EE4-CC4F-98A1-8A31-35FB16104946}"/>
              </a:ext>
            </a:extLst>
          </p:cNvPr>
          <p:cNvSpPr txBox="1"/>
          <p:nvPr/>
        </p:nvSpPr>
        <p:spPr>
          <a:xfrm>
            <a:off x="609600" y="917076"/>
            <a:ext cx="5715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其實與</a:t>
            </a:r>
            <a:r>
              <a:rPr lang="en-GB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d'Alembert solution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等價。</a:t>
            </a:r>
            <a:endParaRPr lang="en-US" altLang="zh-TW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2784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>
            <a:extLst>
              <a:ext uri="{FF2B5EF4-FFF2-40B4-BE49-F238E27FC236}">
                <a16:creationId xmlns:a16="http://schemas.microsoft.com/office/drawing/2014/main" id="{D255FB63-1016-E540-B12D-ECA9DF642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20051"/>
            <a:ext cx="5943600" cy="308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5729465A-FCC3-6438-0FEB-A8B42A41F6D2}"/>
                  </a:ext>
                </a:extLst>
              </p:cNvPr>
              <p:cNvSpPr txBox="1"/>
              <p:nvPr/>
            </p:nvSpPr>
            <p:spPr bwMode="auto">
              <a:xfrm>
                <a:off x="1376680" y="2244441"/>
                <a:ext cx="2922338" cy="105785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d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sin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5729465A-FCC3-6438-0FEB-A8B42A41F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680" y="2244441"/>
                <a:ext cx="2922338" cy="1057854"/>
              </a:xfrm>
              <a:prstGeom prst="rect">
                <a:avLst/>
              </a:prstGeom>
              <a:blipFill>
                <a:blip r:embed="rId3"/>
                <a:stretch>
                  <a:fillRect b="-11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1791B343-3FAC-2E4E-555D-C2249C2A6100}"/>
                  </a:ext>
                </a:extLst>
              </p:cNvPr>
              <p:cNvSpPr txBox="1"/>
              <p:nvPr/>
            </p:nvSpPr>
            <p:spPr bwMode="auto">
              <a:xfrm>
                <a:off x="1376680" y="1059810"/>
                <a:ext cx="5537926" cy="61741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1791B343-3FAC-2E4E-555D-C2249C2A6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6680" y="1059810"/>
                <a:ext cx="5537926" cy="617413"/>
              </a:xfrm>
              <a:prstGeom prst="rect">
                <a:avLst/>
              </a:prstGeom>
              <a:blipFill>
                <a:blip r:embed="rId4"/>
                <a:stretch>
                  <a:fillRect b="-81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13B75C-9DE7-F07E-A8DD-4615B272B9D7}"/>
                  </a:ext>
                </a:extLst>
              </p:cNvPr>
              <p:cNvSpPr txBox="1"/>
              <p:nvPr/>
            </p:nvSpPr>
            <p:spPr>
              <a:xfrm>
                <a:off x="452120" y="499715"/>
                <a:ext cx="864108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All particles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oscillate as SHM by identical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and phase, amplitudes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m:rPr>
                        <m:sty m:val="p"/>
                      </m:rPr>
                      <a:rPr lang="en-US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13B75C-9DE7-F07E-A8DD-4615B272B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20" y="499715"/>
                <a:ext cx="8641080" cy="552972"/>
              </a:xfrm>
              <a:prstGeom prst="rect">
                <a:avLst/>
              </a:prstGeom>
              <a:blipFill>
                <a:blip r:embed="rId5"/>
                <a:stretch>
                  <a:fillRect l="-733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F40A5-5595-58C0-1F58-B3E65669B322}"/>
                  </a:ext>
                </a:extLst>
              </p:cNvPr>
              <p:cNvSpPr txBox="1"/>
              <p:nvPr/>
            </p:nvSpPr>
            <p:spPr>
              <a:xfrm>
                <a:off x="436880" y="1691469"/>
                <a:ext cx="849630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Wavefunction at different locations are proportional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zh-TW" alt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𝐿</m:t>
                            </m:r>
                          </m:den>
                        </m:f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all the time!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FF40A5-5595-58C0-1F58-B3E65669B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80" y="1691469"/>
                <a:ext cx="8496300" cy="552972"/>
              </a:xfrm>
              <a:prstGeom prst="rect">
                <a:avLst/>
              </a:prstGeom>
              <a:blipFill>
                <a:blip r:embed="rId6"/>
                <a:stretch>
                  <a:fillRect l="-74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65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81F51-21AD-5BA4-C3FF-05FE35377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32349071-A5DD-E777-3357-BDE2555CDE65}"/>
                  </a:ext>
                </a:extLst>
              </p:cNvPr>
              <p:cNvSpPr txBox="1"/>
              <p:nvPr/>
            </p:nvSpPr>
            <p:spPr bwMode="auto">
              <a:xfrm>
                <a:off x="846430" y="799620"/>
                <a:ext cx="2272225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32349071-A5DD-E777-3357-BDE2555CD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30" y="799620"/>
                <a:ext cx="2272225" cy="369332"/>
              </a:xfrm>
              <a:prstGeom prst="rect">
                <a:avLst/>
              </a:prstGeom>
              <a:blipFill>
                <a:blip r:embed="rId2"/>
                <a:stretch>
                  <a:fillRect t="-6452" b="-129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856F3F58-70E9-C839-6A90-4151CBD83F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6018" y="381000"/>
                <a:ext cx="78997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若是在三度空間，波函數可以分離為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𝑟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個別的函數的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模式解</a:t>
                </a:r>
                <a:r>
                  <a:rPr lang="zh-TW" altLang="en-US" dirty="0"/>
                  <a:t>：</a:t>
                </a:r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856F3F58-70E9-C839-6A90-4151CBD83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018" y="381000"/>
                <a:ext cx="7899795" cy="369332"/>
              </a:xfrm>
              <a:prstGeom prst="rect">
                <a:avLst/>
              </a:prstGeom>
              <a:blipFill>
                <a:blip r:embed="rId3"/>
                <a:stretch>
                  <a:fillRect l="-642" t="-13333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58195C70-F204-DC16-655C-A25422125005}"/>
                  </a:ext>
                </a:extLst>
              </p:cNvPr>
              <p:cNvSpPr txBox="1"/>
              <p:nvPr/>
            </p:nvSpPr>
            <p:spPr bwMode="auto">
              <a:xfrm>
                <a:off x="846430" y="1613234"/>
                <a:ext cx="1664302" cy="64825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58195C70-F204-DC16-655C-A25422125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30" y="1613234"/>
                <a:ext cx="1664302" cy="648254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6EF1AFE-1A18-1E8F-5EC8-5BB5B9E3248A}"/>
              </a:ext>
            </a:extLst>
          </p:cNvPr>
          <p:cNvSpPr txBox="1"/>
          <p:nvPr/>
        </p:nvSpPr>
        <p:spPr bwMode="auto">
          <a:xfrm>
            <a:off x="838201" y="1201489"/>
            <a:ext cx="34701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代入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波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方程式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6E335747-42D6-DCF7-6102-3D36C8A0543E}"/>
                  </a:ext>
                </a:extLst>
              </p:cNvPr>
              <p:cNvSpPr txBox="1"/>
              <p:nvPr/>
            </p:nvSpPr>
            <p:spPr bwMode="auto">
              <a:xfrm>
                <a:off x="851922" y="2616639"/>
                <a:ext cx="2038507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6E335747-42D6-DCF7-6102-3D36C8A05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922" y="2616639"/>
                <a:ext cx="2038507" cy="648126"/>
              </a:xfrm>
              <a:prstGeom prst="rect">
                <a:avLst/>
              </a:prstGeom>
              <a:blipFill>
                <a:blip r:embed="rId5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1C10DA8-C14E-07F2-7568-94BF28B6F3F0}"/>
              </a:ext>
            </a:extLst>
          </p:cNvPr>
          <p:cNvSpPr txBox="1"/>
          <p:nvPr/>
        </p:nvSpPr>
        <p:spPr bwMode="auto">
          <a:xfrm>
            <a:off x="851921" y="2274080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得到：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5B1DA05A-323F-26C3-B6BB-74B99261D11F}"/>
                  </a:ext>
                </a:extLst>
              </p:cNvPr>
              <p:cNvSpPr txBox="1"/>
              <p:nvPr/>
            </p:nvSpPr>
            <p:spPr bwMode="auto">
              <a:xfrm>
                <a:off x="854116" y="3702846"/>
                <a:ext cx="2027769" cy="69480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5B1DA05A-323F-26C3-B6BB-74B99261D1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116" y="3702846"/>
                <a:ext cx="2027769" cy="694806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AA6978-6737-42BC-42C4-5B7392D714D0}"/>
                  </a:ext>
                </a:extLst>
              </p:cNvPr>
              <p:cNvSpPr txBox="1"/>
              <p:nvPr/>
            </p:nvSpPr>
            <p:spPr bwMode="auto">
              <a:xfrm>
                <a:off x="846428" y="3289554"/>
                <a:ext cx="8120167" cy="375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一般會把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TW" altLang="en-US" dirty="0"/>
                  <a:t>移到左邊，同時左右邊都除以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altLang="zh-TW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dirty="0"/>
                  <a:t>：</a:t>
                </a:r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AA6978-6737-42BC-42C4-5B7392D71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28" y="3289554"/>
                <a:ext cx="8120167" cy="375552"/>
              </a:xfrm>
              <a:prstGeom prst="rect">
                <a:avLst/>
              </a:prstGeom>
              <a:blipFill>
                <a:blip r:embed="rId7"/>
                <a:stretch>
                  <a:fillRect l="-624" t="-13333" b="-2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58ED4F-2559-68F0-5F29-B3C5B980ABB8}"/>
                  </a:ext>
                </a:extLst>
              </p:cNvPr>
              <p:cNvSpPr txBox="1"/>
              <p:nvPr/>
            </p:nvSpPr>
            <p:spPr bwMode="auto">
              <a:xfrm>
                <a:off x="846429" y="4418495"/>
                <a:ext cx="789156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現在左邊只與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有關，右邊只與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有關，但兩者是獨立變數！相等並不可能</a:t>
                </a:r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558ED4F-2559-68F0-5F29-B3C5B980A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29" y="4418495"/>
                <a:ext cx="7891566" cy="369332"/>
              </a:xfrm>
              <a:prstGeom prst="rect">
                <a:avLst/>
              </a:prstGeom>
              <a:blipFill>
                <a:blip r:embed="rId8"/>
                <a:stretch>
                  <a:fillRect l="-643" t="-13793" b="-241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F9E9F1-39F5-E235-BE36-C131768D5D2E}"/>
                  </a:ext>
                </a:extLst>
              </p:cNvPr>
              <p:cNvSpPr txBox="1"/>
              <p:nvPr/>
            </p:nvSpPr>
            <p:spPr bwMode="auto">
              <a:xfrm>
                <a:off x="854116" y="4780765"/>
                <a:ext cx="77082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唯一的例外：左右兩式都與各自的變數無關，是一常數。設此常數為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F9E9F1-39F5-E235-BE36-C131768D5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116" y="4780765"/>
                <a:ext cx="7708294" cy="369332"/>
              </a:xfrm>
              <a:prstGeom prst="rect">
                <a:avLst/>
              </a:prstGeom>
              <a:blipFill>
                <a:blip r:embed="rId9"/>
                <a:stretch>
                  <a:fillRect l="-658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B17946F6-E0A7-DA5F-4AE1-9D82E0A9952E}"/>
                  </a:ext>
                </a:extLst>
              </p:cNvPr>
              <p:cNvSpPr txBox="1"/>
              <p:nvPr/>
            </p:nvSpPr>
            <p:spPr bwMode="auto">
              <a:xfrm>
                <a:off x="880295" y="5251571"/>
                <a:ext cx="2532481" cy="69480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den>
                      </m:f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B17946F6-E0A7-DA5F-4AE1-9D82E0A99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0295" y="5251571"/>
                <a:ext cx="2532481" cy="694806"/>
              </a:xfrm>
              <a:prstGeom prst="rect">
                <a:avLst/>
              </a:prstGeom>
              <a:blipFill>
                <a:blip r:embed="rId10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A207E93-CFDA-49ED-1E3C-2F56B277FDFB}"/>
              </a:ext>
            </a:extLst>
          </p:cNvPr>
          <p:cNvCxnSpPr>
            <a:cxnSpLocks/>
          </p:cNvCxnSpPr>
          <p:nvPr/>
        </p:nvCxnSpPr>
        <p:spPr>
          <a:xfrm flipH="1">
            <a:off x="1430797" y="1189635"/>
            <a:ext cx="1053136" cy="588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48A6EFE-F2A6-5C85-9095-994C278F717F}"/>
              </a:ext>
            </a:extLst>
          </p:cNvPr>
          <p:cNvCxnSpPr>
            <a:cxnSpLocks/>
          </p:cNvCxnSpPr>
          <p:nvPr/>
        </p:nvCxnSpPr>
        <p:spPr>
          <a:xfrm flipH="1">
            <a:off x="2279859" y="1168952"/>
            <a:ext cx="204074" cy="509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CA5FAB4-830A-4C8A-BA11-0740F55C05E4}"/>
              </a:ext>
            </a:extLst>
          </p:cNvPr>
          <p:cNvSpPr txBox="1"/>
          <p:nvPr/>
        </p:nvSpPr>
        <p:spPr>
          <a:xfrm>
            <a:off x="3556396" y="782869"/>
            <a:ext cx="347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Method of Separation of Variables</a:t>
            </a:r>
            <a:r>
              <a:rPr lang="en-GB" dirty="0">
                <a:solidFill>
                  <a:srgbClr val="FF0000"/>
                </a:solidFill>
                <a:effectLst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8E0935D-0C5C-425F-793C-CD935D8823C2}"/>
              </a:ext>
            </a:extLst>
          </p:cNvPr>
          <p:cNvSpPr/>
          <p:nvPr/>
        </p:nvSpPr>
        <p:spPr>
          <a:xfrm>
            <a:off x="3556396" y="5486400"/>
            <a:ext cx="329804" cy="2286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426D00-3542-6F40-D88F-9528948F1204}"/>
                  </a:ext>
                </a:extLst>
              </p:cNvPr>
              <p:cNvSpPr txBox="1"/>
              <p:nvPr/>
            </p:nvSpPr>
            <p:spPr bwMode="auto">
              <a:xfrm>
                <a:off x="4049378" y="6075131"/>
                <a:ext cx="1242070" cy="27699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426D00-3542-6F40-D88F-9528948F1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9378" y="6075131"/>
                <a:ext cx="1242070" cy="276999"/>
              </a:xfrm>
              <a:prstGeom prst="rect">
                <a:avLst/>
              </a:prstGeom>
              <a:blipFill>
                <a:blip r:embed="rId11"/>
                <a:stretch>
                  <a:fillRect l="-3030" t="-4348" r="-5051" b="-304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10583C71-1A8B-B769-2060-17FDEB6A5102}"/>
                  </a:ext>
                </a:extLst>
              </p:cNvPr>
              <p:cNvSpPr txBox="1"/>
              <p:nvPr/>
            </p:nvSpPr>
            <p:spPr bwMode="auto">
              <a:xfrm>
                <a:off x="4029820" y="5274911"/>
                <a:ext cx="1602888" cy="64812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0" name="文字方塊 17">
                <a:extLst>
                  <a:ext uri="{FF2B5EF4-FFF2-40B4-BE49-F238E27FC236}">
                    <a16:creationId xmlns:a16="http://schemas.microsoft.com/office/drawing/2014/main" id="{10583C71-1A8B-B769-2060-17FDEB6A5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9820" y="5274911"/>
                <a:ext cx="1602888" cy="648126"/>
              </a:xfrm>
              <a:prstGeom prst="rect">
                <a:avLst/>
              </a:prstGeom>
              <a:blipFill>
                <a:blip r:embed="rId12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62AC63F-B74A-7910-EA8B-093E6542288F}"/>
              </a:ext>
            </a:extLst>
          </p:cNvPr>
          <p:cNvSpPr txBox="1"/>
          <p:nvPr/>
        </p:nvSpPr>
        <p:spPr>
          <a:xfrm>
            <a:off x="5486400" y="6075131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Helmholtz Equation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6EFB6F-F8A9-39FA-46CA-A710CF4F80B1}"/>
              </a:ext>
            </a:extLst>
          </p:cNvPr>
          <p:cNvSpPr txBox="1"/>
          <p:nvPr/>
        </p:nvSpPr>
        <p:spPr>
          <a:xfrm>
            <a:off x="6172200" y="2981777"/>
            <a:ext cx="2920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Hermann von Helmholtz 1821-1894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A99DCF14-E41E-A78D-EA97-358B17894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459" y="883261"/>
            <a:ext cx="1619481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12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10" grpId="0"/>
      <p:bldP spid="11" grpId="0"/>
      <p:bldP spid="13" grpId="0"/>
      <p:bldP spid="14" grpId="0" animBg="1"/>
      <p:bldP spid="9" grpId="0" animBg="1"/>
      <p:bldP spid="15" grpId="0" animBg="1"/>
      <p:bldP spid="20" grpId="0" animBg="1"/>
      <p:bldP spid="16" grpId="0"/>
      <p:bldP spid="2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EE4BBD-F90F-B2AC-C044-2B67EAFC7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1" y="2167839"/>
            <a:ext cx="4091719" cy="26353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815EF9-70BA-C52C-D4D3-D68D37080AB0}"/>
                  </a:ext>
                </a:extLst>
              </p:cNvPr>
              <p:cNvSpPr txBox="1"/>
              <p:nvPr/>
            </p:nvSpPr>
            <p:spPr bwMode="auto">
              <a:xfrm>
                <a:off x="698976" y="1330617"/>
                <a:ext cx="7771166" cy="52706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𝑑𝑗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𝑗𝑝</m:t>
                          </m:r>
                        </m:e>
                      </m:func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𝑑</m:t>
                              </m:r>
                            </m:den>
                          </m:f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𝑗𝑑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815EF9-70BA-C52C-D4D3-D68D37080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8976" y="1330617"/>
                <a:ext cx="7771166" cy="527067"/>
              </a:xfrm>
              <a:prstGeom prst="rect">
                <a:avLst/>
              </a:prstGeom>
              <a:blipFill>
                <a:blip r:embed="rId3"/>
                <a:stretch>
                  <a:fillRect r="-163" b="-1627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D05910-3A60-BE7E-8B5A-E0B49E40C572}"/>
              </a:ext>
            </a:extLst>
          </p:cNvPr>
          <p:cNvSpPr txBox="1"/>
          <p:nvPr/>
        </p:nvSpPr>
        <p:spPr>
          <a:xfrm>
            <a:off x="2839497" y="5727083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</a:rPr>
              <a:t>看起來就像一個正弦波的波形</a:t>
            </a:r>
            <a:r>
              <a:rPr lang="en-US" dirty="0">
                <a:latin typeface="Times New Roman" panose="02020603050405020304" pitchFamily="18" charset="0"/>
              </a:rPr>
              <a:t>！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64001C-06A3-83E2-B143-7CCB89E0F6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20"/>
          <a:stretch/>
        </p:blipFill>
        <p:spPr>
          <a:xfrm>
            <a:off x="4782597" y="3118669"/>
            <a:ext cx="3663218" cy="1684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57B65-ECF4-8A67-7C6C-FB50503A1B6E}"/>
                  </a:ext>
                </a:extLst>
              </p:cNvPr>
              <p:cNvSpPr txBox="1"/>
              <p:nvPr/>
            </p:nvSpPr>
            <p:spPr bwMode="auto">
              <a:xfrm>
                <a:off x="4405510" y="2621204"/>
                <a:ext cx="4640373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657B65-ECF4-8A67-7C6C-FB50503A1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05510" y="2621204"/>
                <a:ext cx="4640373" cy="307777"/>
              </a:xfrm>
              <a:prstGeom prst="rect">
                <a:avLst/>
              </a:prstGeom>
              <a:blipFill>
                <a:blip r:embed="rId5"/>
                <a:stretch>
                  <a:fillRect l="-273" t="-8000" b="-4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C2BCDF-1715-93C5-B770-FD37D6234B46}"/>
                  </a:ext>
                </a:extLst>
              </p:cNvPr>
              <p:cNvSpPr txBox="1"/>
              <p:nvPr/>
            </p:nvSpPr>
            <p:spPr bwMode="auto">
              <a:xfrm>
                <a:off x="6406987" y="2004532"/>
                <a:ext cx="2038828" cy="513602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𝑘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C2BCDF-1715-93C5-B770-FD37D6234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6987" y="2004532"/>
                <a:ext cx="2038828" cy="513602"/>
              </a:xfrm>
              <a:prstGeom prst="rect">
                <a:avLst/>
              </a:prstGeom>
              <a:blipFill>
                <a:blip r:embed="rId6"/>
                <a:stretch>
                  <a:fillRect l="-2484" r="-1242" b="-714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52783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949082B-FEE8-03B9-AEBC-1813BEDA8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1979712" y="692696"/>
            <a:ext cx="4572000" cy="582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4AF85F-FC59-5D55-7C4E-CFE17746793D}"/>
                  </a:ext>
                </a:extLst>
              </p:cNvPr>
              <p:cNvSpPr txBox="1"/>
              <p:nvPr/>
            </p:nvSpPr>
            <p:spPr bwMode="auto">
              <a:xfrm>
                <a:off x="6732240" y="4437112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=3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B4AF85F-FC59-5D55-7C4E-CFE177467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2240" y="4437112"/>
                <a:ext cx="86409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21C2B5-C0A0-705A-92CC-2D959617ED3B}"/>
                  </a:ext>
                </a:extLst>
              </p:cNvPr>
              <p:cNvSpPr txBox="1"/>
              <p:nvPr/>
            </p:nvSpPr>
            <p:spPr bwMode="auto">
              <a:xfrm>
                <a:off x="6732240" y="1700808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21C2B5-C0A0-705A-92CC-2D959617E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32240" y="1700808"/>
                <a:ext cx="86409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6938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3F119-165F-C817-8165-2C7ABE74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91F8F66-6A1D-2A92-7CF0-F858B507F3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 bwMode="auto">
          <a:xfrm>
            <a:off x="1295400" y="609600"/>
            <a:ext cx="41293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1F20D-5E36-1F0A-F2AA-9AF1CD676D3C}"/>
                  </a:ext>
                </a:extLst>
              </p:cNvPr>
              <p:cNvSpPr txBox="1"/>
              <p:nvPr/>
            </p:nvSpPr>
            <p:spPr bwMode="auto">
              <a:xfrm>
                <a:off x="6324600" y="2743200"/>
                <a:ext cx="864096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=4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291F20D-5E36-1F0A-F2AA-9AF1CD676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2743200"/>
                <a:ext cx="86409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C8DD83-91F5-5871-500D-6883693D96AD}"/>
                  </a:ext>
                </a:extLst>
              </p:cNvPr>
              <p:cNvSpPr txBox="1"/>
              <p:nvPr/>
            </p:nvSpPr>
            <p:spPr bwMode="auto">
              <a:xfrm>
                <a:off x="3810000" y="5940623"/>
                <a:ext cx="4640373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𝑘𝑥</m:t>
                          </m:r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for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=1⋯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C8DD83-91F5-5871-500D-6883693D9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5940623"/>
                <a:ext cx="4640373" cy="307777"/>
              </a:xfrm>
              <a:prstGeom prst="rect">
                <a:avLst/>
              </a:prstGeom>
              <a:blipFill>
                <a:blip r:embed="rId4"/>
                <a:stretch>
                  <a:fillRect l="-273" t="-8000" b="-36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1D9A94-BD9D-8C86-0AB3-2E57E42D31A9}"/>
                  </a:ext>
                </a:extLst>
              </p:cNvPr>
              <p:cNvSpPr txBox="1"/>
              <p:nvPr/>
            </p:nvSpPr>
            <p:spPr bwMode="auto">
              <a:xfrm>
                <a:off x="5811477" y="5323951"/>
                <a:ext cx="2267929" cy="570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𝑑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𝑚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1D9A94-BD9D-8C86-0AB3-2E57E42D3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1477" y="5323951"/>
                <a:ext cx="2267929" cy="570605"/>
              </a:xfrm>
              <a:prstGeom prst="rect">
                <a:avLst/>
              </a:prstGeom>
              <a:blipFill>
                <a:blip r:embed="rId5"/>
                <a:stretch>
                  <a:fillRect l="-2235" r="-559" b="-869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4092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009B-936B-D91E-ADA8-2C86DBB2E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AAB0A7-C8FD-2568-E5C7-A5B54CAF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01"/>
          <a:stretch>
            <a:fillRect/>
          </a:stretch>
        </p:blipFill>
        <p:spPr>
          <a:xfrm>
            <a:off x="1488643" y="1034089"/>
            <a:ext cx="5294706" cy="19377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2B3ACA-728A-0D10-500A-F6E41A856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71800"/>
            <a:ext cx="5270500" cy="2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345C2C-2BF3-EE9F-756F-D734E8F3949E}"/>
                  </a:ext>
                </a:extLst>
              </p:cNvPr>
              <p:cNvSpPr txBox="1"/>
              <p:nvPr/>
            </p:nvSpPr>
            <p:spPr bwMode="auto">
              <a:xfrm>
                <a:off x="5814926" y="1520587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=20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345C2C-2BF3-EE9F-756F-D734E8F39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14926" y="1520587"/>
                <a:ext cx="9144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B6F6F-900B-2737-204D-9A5C5AE022C5}"/>
                  </a:ext>
                </a:extLst>
              </p:cNvPr>
              <p:cNvSpPr txBox="1"/>
              <p:nvPr/>
            </p:nvSpPr>
            <p:spPr bwMode="auto">
              <a:xfrm>
                <a:off x="5778482" y="1939615"/>
                <a:ext cx="950843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𝑚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=15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55B6F6F-900B-2737-204D-9A5C5AE02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482" y="1939615"/>
                <a:ext cx="95084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D3C29F-4A74-5954-F5A9-28C78704174B}"/>
                  </a:ext>
                </a:extLst>
              </p:cNvPr>
              <p:cNvSpPr txBox="1"/>
              <p:nvPr/>
            </p:nvSpPr>
            <p:spPr bwMode="auto">
              <a:xfrm>
                <a:off x="5778482" y="3273632"/>
                <a:ext cx="914400" cy="36933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𝑁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=6</m:t>
                      </m:r>
                    </m:oMath>
                  </m:oMathPara>
                </a14:m>
                <a:endParaRPr lang="en-TW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D3C29F-4A74-5954-F5A9-28C787041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482" y="3273632"/>
                <a:ext cx="9144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6618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43F22-87F9-7754-F404-7F512A76B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DD92BDE3-767A-3054-7495-701E9B45E24C}"/>
                  </a:ext>
                </a:extLst>
              </p:cNvPr>
              <p:cNvSpPr txBox="1"/>
              <p:nvPr/>
            </p:nvSpPr>
            <p:spPr bwMode="auto">
              <a:xfrm>
                <a:off x="1796403" y="397532"/>
                <a:ext cx="157241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DD92BDE3-767A-3054-7495-701E9B45E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6403" y="397532"/>
                <a:ext cx="1572418" cy="709874"/>
              </a:xfrm>
              <a:prstGeom prst="rect">
                <a:avLst/>
              </a:prstGeom>
              <a:blipFill>
                <a:blip r:embed="rId2"/>
                <a:stretch>
                  <a:fillRect b="-52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39D43D90-17BD-6527-8884-DBD3B0CA9FC6}"/>
                  </a:ext>
                </a:extLst>
              </p:cNvPr>
              <p:cNvSpPr txBox="1"/>
              <p:nvPr/>
            </p:nvSpPr>
            <p:spPr bwMode="auto">
              <a:xfrm>
                <a:off x="4829506" y="439128"/>
                <a:ext cx="1624034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39D43D90-17BD-6527-8884-DBD3B0CA9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9506" y="439128"/>
                <a:ext cx="1624034" cy="617605"/>
              </a:xfrm>
              <a:prstGeom prst="rect">
                <a:avLst/>
              </a:prstGeom>
              <a:blipFill>
                <a:blip r:embed="rId3"/>
                <a:stretch>
                  <a:fillRect l="-3101" r="-4651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015B744-FC39-980E-6BB4-5982C451714D}"/>
              </a:ext>
            </a:extLst>
          </p:cNvPr>
          <p:cNvSpPr txBox="1"/>
          <p:nvPr/>
        </p:nvSpPr>
        <p:spPr bwMode="auto">
          <a:xfrm>
            <a:off x="3539427" y="256185"/>
            <a:ext cx="11225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75EC39-97AE-7797-1544-416111F0B2AB}"/>
                  </a:ext>
                </a:extLst>
              </p:cNvPr>
              <p:cNvSpPr txBox="1"/>
              <p:nvPr/>
            </p:nvSpPr>
            <p:spPr bwMode="auto">
              <a:xfrm>
                <a:off x="1796403" y="2083600"/>
                <a:ext cx="1247521" cy="31777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75EC39-97AE-7797-1544-416111F0B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6403" y="2083600"/>
                <a:ext cx="1247521" cy="317779"/>
              </a:xfrm>
              <a:prstGeom prst="rect">
                <a:avLst/>
              </a:prstGeom>
              <a:blipFill>
                <a:blip r:embed="rId4"/>
                <a:stretch>
                  <a:fillRect l="-4040" t="-3846" r="-1010" b="-3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A3B5BD0-C911-39AB-DA76-B80EBD35373F}"/>
                  </a:ext>
                </a:extLst>
              </p:cNvPr>
              <p:cNvSpPr txBox="1"/>
              <p:nvPr/>
            </p:nvSpPr>
            <p:spPr bwMode="auto">
              <a:xfrm>
                <a:off x="4462289" y="2061491"/>
                <a:ext cx="2671228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A3B5BD0-C911-39AB-DA76-B80EBD353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62289" y="2061491"/>
                <a:ext cx="2671228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F70680-DE8C-72A0-B5F5-87DC96DAA810}"/>
                  </a:ext>
                </a:extLst>
              </p:cNvPr>
              <p:cNvSpPr txBox="1"/>
              <p:nvPr/>
            </p:nvSpPr>
            <p:spPr>
              <a:xfrm>
                <a:off x="155029" y="2512054"/>
                <a:ext cx="4038600" cy="4101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factor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separate from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F70680-DE8C-72A0-B5F5-87DC96DAA8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29" y="2512054"/>
                <a:ext cx="4038600" cy="410112"/>
              </a:xfrm>
              <a:prstGeom prst="rect">
                <a:avLst/>
              </a:prstGeom>
              <a:blipFill>
                <a:blip r:embed="rId6"/>
                <a:stretch>
                  <a:fillRect l="-1567" t="-3030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F0FC5B0-A9A1-43AB-AFFD-12D72789E8AE}"/>
              </a:ext>
            </a:extLst>
          </p:cNvPr>
          <p:cNvSpPr txBox="1"/>
          <p:nvPr/>
        </p:nvSpPr>
        <p:spPr>
          <a:xfrm>
            <a:off x="366919" y="1625712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series of mode solutions exist.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342894-05D9-EDB1-A39D-EA5C7F88D765}"/>
                  </a:ext>
                </a:extLst>
              </p:cNvPr>
              <p:cNvSpPr txBox="1"/>
              <p:nvPr/>
            </p:nvSpPr>
            <p:spPr>
              <a:xfrm>
                <a:off x="4387936" y="1611546"/>
                <a:ext cx="41180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series of similar solutions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exist.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342894-05D9-EDB1-A39D-EA5C7F88D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936" y="1611546"/>
                <a:ext cx="4118063" cy="400110"/>
              </a:xfrm>
              <a:prstGeom prst="rect">
                <a:avLst/>
              </a:prstGeom>
              <a:blipFill>
                <a:blip r:embed="rId7"/>
                <a:stretch>
                  <a:fillRect l="-1538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13972BF-BC39-2B38-1ACA-352ADEF7DF95}"/>
                  </a:ext>
                </a:extLst>
              </p:cNvPr>
              <p:cNvSpPr txBox="1"/>
              <p:nvPr/>
            </p:nvSpPr>
            <p:spPr>
              <a:xfrm>
                <a:off x="4413336" y="2537015"/>
                <a:ext cx="49270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factor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𝑇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separate from space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13972BF-BC39-2B38-1ACA-352ADEF7D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336" y="2537015"/>
                <a:ext cx="4927028" cy="400110"/>
              </a:xfrm>
              <a:prstGeom prst="rect">
                <a:avLst/>
              </a:prstGeom>
              <a:blipFill>
                <a:blip r:embed="rId8"/>
                <a:stretch>
                  <a:fillRect l="-1285" t="-6061" r="-1285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5D4099-7CF8-7D90-8663-352B930B7455}"/>
                  </a:ext>
                </a:extLst>
              </p:cNvPr>
              <p:cNvSpPr txBox="1"/>
              <p:nvPr/>
            </p:nvSpPr>
            <p:spPr bwMode="auto">
              <a:xfrm>
                <a:off x="2001677" y="4132703"/>
                <a:ext cx="1205458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/>
                        </a:rPr>
                        <m:t>𝒂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5D4099-7CF8-7D90-8663-352B930B7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1677" y="4132703"/>
                <a:ext cx="1205458" cy="307777"/>
              </a:xfrm>
              <a:prstGeom prst="rect">
                <a:avLst/>
              </a:prstGeom>
              <a:blipFill>
                <a:blip r:embed="rId9"/>
                <a:stretch>
                  <a:fillRect l="-4167" r="-2083"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A3B810-D64C-D493-2A16-F90A7B67FC19}"/>
                  </a:ext>
                </a:extLst>
              </p:cNvPr>
              <p:cNvSpPr txBox="1"/>
              <p:nvPr/>
            </p:nvSpPr>
            <p:spPr bwMode="auto">
              <a:xfrm>
                <a:off x="4528902" y="3977788"/>
                <a:ext cx="1151662" cy="61760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A3B810-D64C-D493-2A16-F90A7B67F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28902" y="3977788"/>
                <a:ext cx="1151662" cy="617605"/>
              </a:xfrm>
              <a:prstGeom prst="rect">
                <a:avLst/>
              </a:prstGeom>
              <a:blipFill>
                <a:blip r:embed="rId10"/>
                <a:stretch>
                  <a:fillRect l="-4348" r="-3261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9C1C7DB-E858-799F-CC54-B8A158684DC0}"/>
                  </a:ext>
                </a:extLst>
              </p:cNvPr>
              <p:cNvSpPr txBox="1"/>
              <p:nvPr/>
            </p:nvSpPr>
            <p:spPr bwMode="auto">
              <a:xfrm>
                <a:off x="4484239" y="4555165"/>
                <a:ext cx="3599964" cy="5724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算子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的本徵值方程式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9C1C7DB-E858-799F-CC54-B8A158684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84239" y="4555165"/>
                <a:ext cx="3599964" cy="572464"/>
              </a:xfrm>
              <a:prstGeom prst="rect">
                <a:avLst/>
              </a:prstGeom>
              <a:blipFill>
                <a:blip r:embed="rId11"/>
                <a:stretch>
                  <a:fillRect l="-1761" b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1BF5A1-F84C-E3F2-B822-F13C6F56EFEF}"/>
                  </a:ext>
                </a:extLst>
              </p:cNvPr>
              <p:cNvSpPr txBox="1"/>
              <p:nvPr/>
            </p:nvSpPr>
            <p:spPr bwMode="auto">
              <a:xfrm>
                <a:off x="904420" y="4651676"/>
                <a:ext cx="303148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矩陣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的本徵值方程式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1BF5A1-F84C-E3F2-B822-F13C6F56E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4420" y="4651676"/>
                <a:ext cx="3031486" cy="400110"/>
              </a:xfrm>
              <a:prstGeom prst="rect">
                <a:avLst/>
              </a:prstGeom>
              <a:blipFill>
                <a:blip r:embed="rId12"/>
                <a:stretch>
                  <a:fillRect l="-2083" t="-9375" b="-281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1FB465-EA16-18B3-24FD-20C25F8A5CAD}"/>
                  </a:ext>
                </a:extLst>
              </p:cNvPr>
              <p:cNvSpPr txBox="1"/>
              <p:nvPr/>
            </p:nvSpPr>
            <p:spPr bwMode="auto">
              <a:xfrm>
                <a:off x="3176679" y="3523871"/>
                <a:ext cx="222817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31FB465-EA16-18B3-24FD-20C25F8A5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6679" y="3523871"/>
                <a:ext cx="222817" cy="307777"/>
              </a:xfrm>
              <a:prstGeom prst="rect">
                <a:avLst/>
              </a:prstGeom>
              <a:blipFill>
                <a:blip r:embed="rId13"/>
                <a:stretch>
                  <a:fillRect l="-16667" r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D124B19-4DC5-C26C-CE7F-2E447FCDBC5B}"/>
                  </a:ext>
                </a:extLst>
              </p:cNvPr>
              <p:cNvSpPr txBox="1"/>
              <p:nvPr/>
            </p:nvSpPr>
            <p:spPr bwMode="auto">
              <a:xfrm>
                <a:off x="4498422" y="3474441"/>
                <a:ext cx="662168" cy="40011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D124B19-4DC5-C26C-CE7F-2E447FCDB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8422" y="3474441"/>
                <a:ext cx="66216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062A3B01-6140-7CAD-0152-798117A3F83B}"/>
              </a:ext>
            </a:extLst>
          </p:cNvPr>
          <p:cNvSpPr txBox="1"/>
          <p:nvPr/>
        </p:nvSpPr>
        <p:spPr>
          <a:xfrm>
            <a:off x="1796403" y="3506668"/>
            <a:ext cx="1285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本徵向量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Left-right Arrow 19">
            <a:extLst>
              <a:ext uri="{FF2B5EF4-FFF2-40B4-BE49-F238E27FC236}">
                <a16:creationId xmlns:a16="http://schemas.microsoft.com/office/drawing/2014/main" id="{B8FEFF96-51E1-3BE2-778E-03BC214E39A1}"/>
              </a:ext>
            </a:extLst>
          </p:cNvPr>
          <p:cNvSpPr/>
          <p:nvPr/>
        </p:nvSpPr>
        <p:spPr>
          <a:xfrm>
            <a:off x="3761339" y="730421"/>
            <a:ext cx="475966" cy="257178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0F5705-1B2D-3114-C537-6635FC3D085A}"/>
                  </a:ext>
                </a:extLst>
              </p:cNvPr>
              <p:cNvSpPr txBox="1"/>
              <p:nvPr/>
            </p:nvSpPr>
            <p:spPr bwMode="auto">
              <a:xfrm>
                <a:off x="577936" y="2996292"/>
                <a:ext cx="3421386" cy="28591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18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altLang="zh-TW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0F5705-1B2D-3114-C537-6635FC3D0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936" y="2996292"/>
                <a:ext cx="3421386" cy="285912"/>
              </a:xfrm>
              <a:prstGeom prst="rect">
                <a:avLst/>
              </a:prstGeom>
              <a:blipFill>
                <a:blip r:embed="rId15"/>
                <a:stretch>
                  <a:fillRect l="-1111" t="-4348" b="-391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12A8AC-2149-7D29-A58F-4ECC40154A63}"/>
                  </a:ext>
                </a:extLst>
              </p:cNvPr>
              <p:cNvSpPr txBox="1"/>
              <p:nvPr/>
            </p:nvSpPr>
            <p:spPr bwMode="auto">
              <a:xfrm>
                <a:off x="4548631" y="2985954"/>
                <a:ext cx="3725506" cy="369332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Re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12A8AC-2149-7D29-A58F-4ECC40154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8631" y="2985954"/>
                <a:ext cx="3725506" cy="369332"/>
              </a:xfrm>
              <a:prstGeom prst="rect">
                <a:avLst/>
              </a:prstGeom>
              <a:blipFill>
                <a:blip r:embed="rId16"/>
                <a:stretch>
                  <a:fillRect b="-1724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3">
                <a:extLst>
                  <a:ext uri="{FF2B5EF4-FFF2-40B4-BE49-F238E27FC236}">
                    <a16:creationId xmlns:a16="http://schemas.microsoft.com/office/drawing/2014/main" id="{89A662C5-4AFB-E612-B5F6-88F77BF0F1DA}"/>
                  </a:ext>
                </a:extLst>
              </p:cNvPr>
              <p:cNvSpPr txBox="1"/>
              <p:nvPr/>
            </p:nvSpPr>
            <p:spPr bwMode="auto">
              <a:xfrm>
                <a:off x="2812476" y="5272426"/>
                <a:ext cx="418704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文字方塊 3">
                <a:extLst>
                  <a:ext uri="{FF2B5EF4-FFF2-40B4-BE49-F238E27FC236}">
                    <a16:creationId xmlns:a16="http://schemas.microsoft.com/office/drawing/2014/main" id="{89A662C5-4AFB-E612-B5F6-88F77BF0F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2476" y="5272426"/>
                <a:ext cx="418704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13">
                <a:extLst>
                  <a:ext uri="{FF2B5EF4-FFF2-40B4-BE49-F238E27FC236}">
                    <a16:creationId xmlns:a16="http://schemas.microsoft.com/office/drawing/2014/main" id="{25BA8A7B-E5E4-440F-4626-A47E5FF7827B}"/>
                  </a:ext>
                </a:extLst>
              </p:cNvPr>
              <p:cNvSpPr txBox="1"/>
              <p:nvPr/>
            </p:nvSpPr>
            <p:spPr bwMode="auto">
              <a:xfrm>
                <a:off x="4565346" y="5179196"/>
                <a:ext cx="491288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文字方塊 13">
                <a:extLst>
                  <a:ext uri="{FF2B5EF4-FFF2-40B4-BE49-F238E27FC236}">
                    <a16:creationId xmlns:a16="http://schemas.microsoft.com/office/drawing/2014/main" id="{25BA8A7B-E5E4-440F-4626-A47E5FF78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5346" y="5179196"/>
                <a:ext cx="491288" cy="617605"/>
              </a:xfrm>
              <a:prstGeom prst="rect">
                <a:avLst/>
              </a:prstGeom>
              <a:blipFill>
                <a:blip r:embed="rId18"/>
                <a:stretch>
                  <a:fillRect l="-12500" r="-2500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241C2268-2C5A-3C3F-DFCF-201B4300B17A}"/>
              </a:ext>
            </a:extLst>
          </p:cNvPr>
          <p:cNvSpPr txBox="1"/>
          <p:nvPr/>
        </p:nvSpPr>
        <p:spPr bwMode="auto">
          <a:xfrm>
            <a:off x="5029712" y="5260891"/>
            <a:ext cx="36434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微分運算稱為算子operator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3136463-D5CD-D1AB-6AD3-E6A1AF619EBE}"/>
                  </a:ext>
                </a:extLst>
              </p:cNvPr>
              <p:cNvSpPr txBox="1"/>
              <p:nvPr/>
            </p:nvSpPr>
            <p:spPr bwMode="auto">
              <a:xfrm>
                <a:off x="1517345" y="5746422"/>
                <a:ext cx="6864655" cy="5724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就稱為微分算子Differential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Operator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的本徵函數！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3136463-D5CD-D1AB-6AD3-E6A1AF619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17345" y="5746422"/>
                <a:ext cx="6864655" cy="572464"/>
              </a:xfrm>
              <a:prstGeom prst="rect">
                <a:avLst/>
              </a:prstGeom>
              <a:blipFill>
                <a:blip r:embed="rId19"/>
                <a:stretch>
                  <a:fillRect b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D99926-EA58-AD17-1EE7-B592FEA79733}"/>
                  </a:ext>
                </a:extLst>
              </p:cNvPr>
              <p:cNvSpPr txBox="1"/>
              <p:nvPr/>
            </p:nvSpPr>
            <p:spPr bwMode="auto">
              <a:xfrm>
                <a:off x="1796403" y="1237396"/>
                <a:ext cx="44365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D99926-EA58-AD17-1EE7-B592FEA79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6403" y="1237396"/>
                <a:ext cx="443653" cy="424796"/>
              </a:xfrm>
              <a:prstGeom prst="rect">
                <a:avLst/>
              </a:prstGeom>
              <a:blipFill>
                <a:blip r:embed="rId20"/>
                <a:stretch>
                  <a:fillRect b="-571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5147CA-D7A0-8720-7BE7-AD1F0AC579CD}"/>
                  </a:ext>
                </a:extLst>
              </p:cNvPr>
              <p:cNvSpPr txBox="1"/>
              <p:nvPr/>
            </p:nvSpPr>
            <p:spPr bwMode="auto">
              <a:xfrm>
                <a:off x="4829506" y="1204562"/>
                <a:ext cx="181511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𝑗𝑑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5147CA-D7A0-8720-7BE7-AD1F0AC57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9506" y="1204562"/>
                <a:ext cx="1815112" cy="400110"/>
              </a:xfrm>
              <a:prstGeom prst="rect">
                <a:avLst/>
              </a:prstGeom>
              <a:blipFill>
                <a:blip r:embed="rId21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62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/>
      <p:bldP spid="15" grpId="0"/>
      <p:bldP spid="17" grpId="0" animBg="1"/>
      <p:bldP spid="18" grpId="0" animBg="1"/>
      <p:bldP spid="19" grpId="0"/>
      <p:bldP spid="27" grpId="0" animBg="1"/>
      <p:bldP spid="28" grpId="0" animBg="1"/>
      <p:bldP spid="29" grpId="0"/>
      <p:bldP spid="30" grpId="0"/>
      <p:bldP spid="4" grpId="0" animBg="1"/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DF49303-F51B-6BA9-4D05-A0427952F61C}"/>
                  </a:ext>
                </a:extLst>
              </p:cNvPr>
              <p:cNvSpPr txBox="1"/>
              <p:nvPr/>
            </p:nvSpPr>
            <p:spPr bwMode="auto">
              <a:xfrm>
                <a:off x="832383" y="833706"/>
                <a:ext cx="1148648" cy="61760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DF49303-F51B-6BA9-4D05-A0427952F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2383" y="833706"/>
                <a:ext cx="1148648" cy="617605"/>
              </a:xfrm>
              <a:prstGeom prst="rect">
                <a:avLst/>
              </a:prstGeom>
              <a:blipFill>
                <a:blip r:embed="rId2"/>
                <a:stretch>
                  <a:fillRect l="-4396" r="-4396" b="-1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6FFCB10-6AD5-8B71-B578-3247906C24BC}"/>
                  </a:ext>
                </a:extLst>
              </p:cNvPr>
              <p:cNvSpPr txBox="1"/>
              <p:nvPr/>
            </p:nvSpPr>
            <p:spPr bwMode="auto">
              <a:xfrm>
                <a:off x="1900465" y="852509"/>
                <a:ext cx="6096000" cy="5724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微分算子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的本徵值方程式！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6FFCB10-6AD5-8B71-B578-3247906C2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0465" y="852509"/>
                <a:ext cx="6096000" cy="572464"/>
              </a:xfrm>
              <a:prstGeom prst="rect">
                <a:avLst/>
              </a:prstGeom>
              <a:blipFill>
                <a:blip r:embed="rId3"/>
                <a:stretch>
                  <a:fillRect l="-1040" b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7D26E4E8-CB12-D8FA-2C8F-48C9E94B97CA}"/>
                  </a:ext>
                </a:extLst>
              </p:cNvPr>
              <p:cNvSpPr txBox="1"/>
              <p:nvPr/>
            </p:nvSpPr>
            <p:spPr bwMode="auto">
              <a:xfrm>
                <a:off x="818863" y="2161227"/>
                <a:ext cx="2402645" cy="617413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7D26E4E8-CB12-D8FA-2C8F-48C9E94B9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8863" y="2161227"/>
                <a:ext cx="2402645" cy="617413"/>
              </a:xfrm>
              <a:prstGeom prst="rect">
                <a:avLst/>
              </a:prstGeom>
              <a:blipFill>
                <a:blip r:embed="rId4"/>
                <a:stretch>
                  <a:fillRect b="-81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9D6D29-72C7-B13A-D15D-E3403E256FB6}"/>
                  </a:ext>
                </a:extLst>
              </p:cNvPr>
              <p:cNvSpPr txBox="1"/>
              <p:nvPr/>
            </p:nvSpPr>
            <p:spPr>
              <a:xfrm>
                <a:off x="3002409" y="2185921"/>
                <a:ext cx="4572000" cy="5724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算子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m:rPr>
                        <m:nor/>
                      </m:rPr>
                      <a:rPr lang="en-US" sz="2000" i="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m:t>解出來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的本徵函數。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D9D6D29-72C7-B13A-D15D-E3403E256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409" y="2185921"/>
                <a:ext cx="4572000" cy="572464"/>
              </a:xfrm>
              <a:prstGeom prst="rect">
                <a:avLst/>
              </a:prstGeom>
              <a:blipFill>
                <a:blip r:embed="rId5"/>
                <a:stretch>
                  <a:fillRect l="-138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2E305AF2-FE88-D6A9-2561-72FB4BE85612}"/>
                  </a:ext>
                </a:extLst>
              </p:cNvPr>
              <p:cNvSpPr txBox="1"/>
              <p:nvPr/>
            </p:nvSpPr>
            <p:spPr bwMode="auto">
              <a:xfrm>
                <a:off x="808925" y="2788042"/>
                <a:ext cx="1600200" cy="707886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2E305AF2-FE88-D6A9-2561-72FB4BE85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8925" y="2788042"/>
                <a:ext cx="1600200" cy="707886"/>
              </a:xfrm>
              <a:prstGeom prst="rect">
                <a:avLst/>
              </a:prstGeom>
              <a:blipFill>
                <a:blip r:embed="rId6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D334F9-2037-C47A-2780-2B67DB244219}"/>
                  </a:ext>
                </a:extLst>
              </p:cNvPr>
              <p:cNvSpPr txBox="1"/>
              <p:nvPr/>
            </p:nvSpPr>
            <p:spPr>
              <a:xfrm>
                <a:off x="2423236" y="2816211"/>
                <a:ext cx="4572000" cy="5724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算子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解出來的本徵值。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D334F9-2037-C47A-2780-2B67DB244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236" y="2816211"/>
                <a:ext cx="4572000" cy="572464"/>
              </a:xfrm>
              <a:prstGeom prst="rect">
                <a:avLst/>
              </a:prstGeom>
              <a:blipFill>
                <a:blip r:embed="rId7"/>
                <a:stretch>
                  <a:fillRect l="-1662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59931C-D628-A29C-4DB2-3E15B602FEA8}"/>
                  </a:ext>
                </a:extLst>
              </p:cNvPr>
              <p:cNvSpPr txBox="1"/>
              <p:nvPr/>
            </p:nvSpPr>
            <p:spPr>
              <a:xfrm>
                <a:off x="775252" y="1451860"/>
                <a:ext cx="781964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加了邊界條件後，方程式的解就是離散分布，以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altLang="zh-TW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altLang="zh-TW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⋯∞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標定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。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59931C-D628-A29C-4DB2-3E15B602F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52" y="1451860"/>
                <a:ext cx="7819648" cy="400110"/>
              </a:xfrm>
              <a:prstGeom prst="rect">
                <a:avLst/>
              </a:prstGeom>
              <a:blipFill>
                <a:blip r:embed="rId8"/>
                <a:stretch>
                  <a:fillRect l="-648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0B0F4151-CC85-859B-8F76-1D78241DCF46}"/>
              </a:ext>
            </a:extLst>
          </p:cNvPr>
          <p:cNvSpPr txBox="1"/>
          <p:nvPr/>
        </p:nvSpPr>
        <p:spPr>
          <a:xfrm>
            <a:off x="452098" y="37994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6BF93AC6-7365-482B-787C-D723DA52300F}"/>
                  </a:ext>
                </a:extLst>
              </p:cNvPr>
              <p:cNvSpPr txBox="1"/>
              <p:nvPr/>
            </p:nvSpPr>
            <p:spPr bwMode="auto">
              <a:xfrm>
                <a:off x="790074" y="3745213"/>
                <a:ext cx="2105526" cy="709938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6BF93AC6-7365-482B-787C-D723DA523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0074" y="3745213"/>
                <a:ext cx="2105526" cy="709938"/>
              </a:xfrm>
              <a:prstGeom prst="rect">
                <a:avLst/>
              </a:prstGeom>
              <a:blipFill>
                <a:blip r:embed="rId9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C795AC-D74B-A330-CBBA-7D4D17B1874B}"/>
                  </a:ext>
                </a:extLst>
              </p:cNvPr>
              <p:cNvSpPr txBox="1"/>
              <p:nvPr/>
            </p:nvSpPr>
            <p:spPr>
              <a:xfrm>
                <a:off x="739018" y="4654490"/>
                <a:ext cx="81763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我們從矩陣的本徵向量的例子，就已經可以猜測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的重要性質：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C795AC-D74B-A330-CBBA-7D4D17B18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18" y="4654490"/>
                <a:ext cx="8176382" cy="400110"/>
              </a:xfrm>
              <a:prstGeom prst="rect">
                <a:avLst/>
              </a:prstGeom>
              <a:blipFill>
                <a:blip r:embed="rId10"/>
                <a:stretch>
                  <a:fillRect l="-77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23EB914-FFF6-007C-3DBF-EFF230E9A5D2}"/>
              </a:ext>
            </a:extLst>
          </p:cNvPr>
          <p:cNvSpPr txBox="1"/>
          <p:nvPr/>
        </p:nvSpPr>
        <p:spPr>
          <a:xfrm>
            <a:off x="762000" y="5108545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不同本徵值的本徵函數彼此正交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何謂正交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FEA5DE-6589-D794-0FA8-0D338723CCA7}"/>
                  </a:ext>
                </a:extLst>
              </p:cNvPr>
              <p:cNvSpPr txBox="1"/>
              <p:nvPr/>
            </p:nvSpPr>
            <p:spPr>
              <a:xfrm>
                <a:off x="762000" y="5562600"/>
                <a:ext cx="838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</a:rPr>
                  <a:t>所有滿足邊界條件的函數都可分解為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</a:rPr>
                  <a:t>的線性組合！</a:t>
                </a:r>
                <a:r>
                  <a:rPr 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完備性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FEA5DE-6589-D794-0FA8-0D338723C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562600"/>
                <a:ext cx="8382000" cy="400110"/>
              </a:xfrm>
              <a:prstGeom prst="rect">
                <a:avLst/>
              </a:prstGeom>
              <a:blipFill>
                <a:blip r:embed="rId11"/>
                <a:stretch>
                  <a:fillRect l="-758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792C6E-870C-12AE-83E4-C36605578E1A}"/>
                  </a:ext>
                </a:extLst>
              </p:cNvPr>
              <p:cNvSpPr txBox="1"/>
              <p:nvPr/>
            </p:nvSpPr>
            <p:spPr bwMode="auto">
              <a:xfrm>
                <a:off x="6213984" y="969204"/>
                <a:ext cx="1381853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792C6E-870C-12AE-83E4-C36605578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13984" y="969204"/>
                <a:ext cx="1381853" cy="307777"/>
              </a:xfrm>
              <a:prstGeom prst="rect">
                <a:avLst/>
              </a:prstGeom>
              <a:blipFill>
                <a:blip r:embed="rId12"/>
                <a:stretch>
                  <a:fillRect l="-3636" r="-4545" b="-3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A17975-9D4C-926A-CE3A-A85E7CAE2E50}"/>
                  </a:ext>
                </a:extLst>
              </p:cNvPr>
              <p:cNvSpPr txBox="1"/>
              <p:nvPr/>
            </p:nvSpPr>
            <p:spPr>
              <a:xfrm>
                <a:off x="763683" y="6051401"/>
                <a:ext cx="77949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物理上對應一系列模式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駐波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)，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離散、可以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標定，但有無限多個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A17975-9D4C-926A-CE3A-A85E7CAE2E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83" y="6051401"/>
                <a:ext cx="7794982" cy="400110"/>
              </a:xfrm>
              <a:prstGeom prst="rect">
                <a:avLst/>
              </a:prstGeom>
              <a:blipFill>
                <a:blip r:embed="rId13"/>
                <a:stretch>
                  <a:fillRect l="-814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741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D07A1-0C65-BACF-BBC8-0EAA4967E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46CF14-CFCA-25C7-9416-7CC07B905029}"/>
              </a:ext>
            </a:extLst>
          </p:cNvPr>
          <p:cNvSpPr txBox="1"/>
          <p:nvPr/>
        </p:nvSpPr>
        <p:spPr bwMode="auto">
          <a:xfrm>
            <a:off x="635169" y="551260"/>
            <a:ext cx="312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Equation of motion:</a:t>
            </a:r>
          </a:p>
        </p:txBody>
      </p:sp>
      <p:sp>
        <p:nvSpPr>
          <p:cNvPr id="7" name="文字方塊 24">
            <a:extLst>
              <a:ext uri="{FF2B5EF4-FFF2-40B4-BE49-F238E27FC236}">
                <a16:creationId xmlns:a16="http://schemas.microsoft.com/office/drawing/2014/main" id="{FC1872EA-22FD-0DD1-8EE0-6BC0C029C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586" y="1338834"/>
            <a:ext cx="4388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dirty="0"/>
              <a:t>首先時間變化為簡諧振盪的</a:t>
            </a:r>
            <a:r>
              <a:rPr lang="zh-TW" altLang="en-US" sz="2000" dirty="0">
                <a:solidFill>
                  <a:srgbClr val="FF0000"/>
                </a:solidFill>
              </a:rPr>
              <a:t>模式解</a:t>
            </a:r>
            <a:r>
              <a:rPr lang="zh-TW" altLang="en-US" sz="2000" dirty="0"/>
              <a:t>：</a:t>
            </a:r>
            <a:endParaRPr lang="zh-TW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0B71C7-8C1D-93AD-EC42-30DAA9F68265}"/>
              </a:ext>
            </a:extLst>
          </p:cNvPr>
          <p:cNvSpPr txBox="1"/>
          <p:nvPr/>
        </p:nvSpPr>
        <p:spPr>
          <a:xfrm>
            <a:off x="651018" y="3111584"/>
            <a:ext cx="8471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關鍵：方程式組是線性方程式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2000" dirty="0"/>
              <a:t>模式解的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線性組合，還是方程式組的解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597C3F-FA1B-4F13-4740-A575132F3A31}"/>
                  </a:ext>
                </a:extLst>
              </p:cNvPr>
              <p:cNvSpPr txBox="1"/>
              <p:nvPr/>
            </p:nvSpPr>
            <p:spPr>
              <a:xfrm>
                <a:off x="634192" y="4343400"/>
                <a:ext cx="7985927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的起始條件分解為本徵向量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的線性組合，這永遠能作到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B3D9AC-5746-C90E-8584-737FA6113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92" y="4343400"/>
                <a:ext cx="7985927" cy="421013"/>
              </a:xfrm>
              <a:prstGeom prst="rect">
                <a:avLst/>
              </a:prstGeom>
              <a:blipFill>
                <a:blip r:embed="rId2"/>
                <a:stretch>
                  <a:fillRect l="-635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79EC0E-DB7F-AD51-33BF-B35D8FE1B965}"/>
                  </a:ext>
                </a:extLst>
              </p:cNvPr>
              <p:cNvSpPr txBox="1"/>
              <p:nvPr/>
            </p:nvSpPr>
            <p:spPr>
              <a:xfrm>
                <a:off x="590483" y="6306740"/>
                <a:ext cx="7467600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/>
                  <a:t>讓組合中的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zh-TW" altLang="en-US" sz="2000" dirty="0"/>
                  <a:t>各自作時間演化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(</a:t>
                </a:r>
                <a:r>
                  <a:rPr lang="zh-TW" altLang="en-US" sz="2000" dirty="0"/>
                  <a:t>簡諧振盪</a:t>
                </a:r>
                <a:r>
                  <a:rPr lang="en-US" sz="2000" dirty="0"/>
                  <a:t>)</a:t>
                </a:r>
                <a:r>
                  <a:rPr lang="zh-TW" altLang="en-US" sz="2000" dirty="0"/>
                  <a:t>後，到時間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再組合！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FB0B1A-E1EB-D19D-241F-C9E4343F4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83" y="6306740"/>
                <a:ext cx="7467600" cy="421013"/>
              </a:xfrm>
              <a:prstGeom prst="rect">
                <a:avLst/>
              </a:prstGeom>
              <a:blipFill>
                <a:blip r:embed="rId3"/>
                <a:stretch>
                  <a:fillRect l="-849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D966EA28-C506-6BD4-4584-ACB79D5463CB}"/>
              </a:ext>
            </a:extLst>
          </p:cNvPr>
          <p:cNvSpPr txBox="1"/>
          <p:nvPr/>
        </p:nvSpPr>
        <p:spPr>
          <a:xfrm>
            <a:off x="651018" y="2256786"/>
            <a:ext cx="4557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模式解滿足矩陣的本徵向量方程式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4A327-BB86-7CCB-206D-D28CC21EC3DD}"/>
              </a:ext>
            </a:extLst>
          </p:cNvPr>
          <p:cNvSpPr txBox="1"/>
          <p:nvPr/>
        </p:nvSpPr>
        <p:spPr>
          <a:xfrm>
            <a:off x="634192" y="120355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5F45E7-8AC1-D60D-DAC0-A3309442E78D}"/>
                  </a:ext>
                </a:extLst>
              </p:cNvPr>
              <p:cNvSpPr txBox="1"/>
              <p:nvPr/>
            </p:nvSpPr>
            <p:spPr bwMode="auto">
              <a:xfrm>
                <a:off x="4846558" y="1357423"/>
                <a:ext cx="1191415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C7495EA-EC89-5A5B-DD29-8D96799D6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6558" y="1357423"/>
                <a:ext cx="1191415" cy="317779"/>
              </a:xfrm>
              <a:prstGeom prst="rect">
                <a:avLst/>
              </a:prstGeom>
              <a:blipFill>
                <a:blip r:embed="rId4"/>
                <a:stretch>
                  <a:fillRect l="-4211" r="-2105" b="-8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5C3395-DF6D-7D18-A09D-453CAFB6FFA8}"/>
                  </a:ext>
                </a:extLst>
              </p:cNvPr>
              <p:cNvSpPr txBox="1"/>
              <p:nvPr/>
            </p:nvSpPr>
            <p:spPr>
              <a:xfrm>
                <a:off x="3855780" y="383745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E4CB5F-E755-87BF-837B-D98E28D3C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780" y="383745"/>
                <a:ext cx="1981557" cy="709874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C844DF-63ED-CF83-075C-2933B8D64D03}"/>
                  </a:ext>
                </a:extLst>
              </p:cNvPr>
              <p:cNvSpPr txBox="1"/>
              <p:nvPr/>
            </p:nvSpPr>
            <p:spPr>
              <a:xfrm>
                <a:off x="4858745" y="2272015"/>
                <a:ext cx="201699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180FB6-1896-8A61-C564-478E1962A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745" y="2272015"/>
                <a:ext cx="20169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13C6FC2-F396-322E-CBE4-A5502B28D69B}"/>
                  </a:ext>
                </a:extLst>
              </p:cNvPr>
              <p:cNvSpPr txBox="1"/>
              <p:nvPr/>
            </p:nvSpPr>
            <p:spPr bwMode="auto">
              <a:xfrm>
                <a:off x="1997714" y="4777695"/>
                <a:ext cx="2350852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9936DC-39E0-94AB-1B9F-DA8710DE5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7714" y="4777695"/>
                <a:ext cx="2350852" cy="1476558"/>
              </a:xfrm>
              <a:prstGeom prst="rect">
                <a:avLst/>
              </a:prstGeom>
              <a:blipFill>
                <a:blip r:embed="rId7"/>
                <a:stretch>
                  <a:fillRect t="-47009" r="-2151" b="-81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F9C2BCC-6E16-5139-FFDD-17A208325DF7}"/>
                  </a:ext>
                </a:extLst>
              </p:cNvPr>
              <p:cNvSpPr txBox="1"/>
              <p:nvPr/>
            </p:nvSpPr>
            <p:spPr bwMode="auto">
              <a:xfrm>
                <a:off x="5011369" y="4765415"/>
                <a:ext cx="2838068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EB881E0-3CD9-EB6D-C5FC-D7581E011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1369" y="4765415"/>
                <a:ext cx="2838068" cy="1501117"/>
              </a:xfrm>
              <a:prstGeom prst="rect">
                <a:avLst/>
              </a:prstGeom>
              <a:blipFill>
                <a:blip r:embed="rId8"/>
                <a:stretch>
                  <a:fillRect t="-45378" b="-789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F7491A-2208-C6C4-97F0-1D4EC3E936C5}"/>
                  </a:ext>
                </a:extLst>
              </p:cNvPr>
              <p:cNvSpPr txBox="1"/>
              <p:nvPr/>
            </p:nvSpPr>
            <p:spPr bwMode="auto">
              <a:xfrm>
                <a:off x="2197758" y="3503320"/>
                <a:ext cx="4818627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5852FEF-FC07-C220-93A0-48E3C4305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7758" y="3503320"/>
                <a:ext cx="4818627" cy="865301"/>
              </a:xfrm>
              <a:prstGeom prst="rect">
                <a:avLst/>
              </a:prstGeom>
              <a:blipFill>
                <a:blip r:embed="rId9"/>
                <a:stretch>
                  <a:fillRect l="-9211" t="-117391" b="-17101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EC7F0F1-C9A0-F4B0-9AB5-C6CCD51AF0E4}"/>
                  </a:ext>
                </a:extLst>
              </p:cNvPr>
              <p:cNvSpPr txBox="1"/>
              <p:nvPr/>
            </p:nvSpPr>
            <p:spPr bwMode="auto">
              <a:xfrm>
                <a:off x="6248400" y="274376"/>
                <a:ext cx="2664063" cy="146110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>
                          <a:latin typeface="Cambria Math"/>
                        </a:rPr>
                        <m:t>𝑿</m:t>
                      </m:r>
                      <m:r>
                        <a:rPr lang="en-US" altLang="zh-TW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EC7F0F1-C9A0-F4B0-9AB5-C6CCD51AF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274376"/>
                <a:ext cx="2664063" cy="1461106"/>
              </a:xfrm>
              <a:prstGeom prst="rect">
                <a:avLst/>
              </a:prstGeom>
              <a:blipFill>
                <a:blip r:embed="rId10"/>
                <a:stretch>
                  <a:fillRect l="-19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0DAA30F-B4F2-87D7-BFE9-55BF29C56CD5}"/>
                  </a:ext>
                </a:extLst>
              </p:cNvPr>
              <p:cNvSpPr txBox="1"/>
              <p:nvPr/>
            </p:nvSpPr>
            <p:spPr>
              <a:xfrm>
                <a:off x="634192" y="2648004"/>
                <a:ext cx="8089487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本徵向量數量與粒子數目相等：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99A50B-3EEF-9F34-2788-EF6DD7976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92" y="2648004"/>
                <a:ext cx="8089487" cy="421013"/>
              </a:xfrm>
              <a:prstGeom prst="rect">
                <a:avLst/>
              </a:prstGeom>
              <a:blipFill>
                <a:blip r:embed="rId11"/>
                <a:stretch>
                  <a:fillRect l="-627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DBA667-768D-D5B2-D9D3-287728D5982B}"/>
                  </a:ext>
                </a:extLst>
              </p:cNvPr>
              <p:cNvSpPr txBox="1"/>
              <p:nvPr/>
            </p:nvSpPr>
            <p:spPr>
              <a:xfrm>
                <a:off x="657867" y="1780956"/>
                <a:ext cx="833163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時間變化與足標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𝑖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=1,⋯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無關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</a:rPr>
                  <a:t>！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MingLiU" panose="02020500000000000000" pitchFamily="18" charset="-120"/>
                  </a:rPr>
                  <a:t> 也就是Separation of Variables</a:t>
                </a:r>
                <a:r>
                  <a:rPr lang="en-GB" sz="2000" dirty="0">
                    <a:solidFill>
                      <a:srgbClr val="FF0000"/>
                    </a:solidFill>
                  </a:rPr>
                  <a:t> 的精神！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DBA667-768D-D5B2-D9D3-287728D59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67" y="1780956"/>
                <a:ext cx="8331633" cy="400110"/>
              </a:xfrm>
              <a:prstGeom prst="rect">
                <a:avLst/>
              </a:prstGeom>
              <a:blipFill>
                <a:blip r:embed="rId12"/>
                <a:stretch>
                  <a:fillRect l="-76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529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23A5-FEC1-4B8C-6401-D8FB5AA6B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5B7EB097-9C4C-2576-F560-2D6934C12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207926" y="1437317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D2E1CC53-1E35-33BC-C41E-FE5E4B589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622365" y="2999116"/>
            <a:ext cx="785491" cy="981864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2463141D-3E60-9A23-C640-C995A1792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445643" y="1853235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83803174-C8E2-36FD-34A8-4FC6405E6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445643" y="230229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7AC25D-88D4-1B36-73E0-37B0B11E68BE}"/>
                  </a:ext>
                </a:extLst>
              </p:cNvPr>
              <p:cNvSpPr txBox="1"/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blipFill>
                <a:blip r:embed="rId3"/>
                <a:stretch>
                  <a:fillRect l="-4082" r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077894-833E-204F-FFB3-1EE440C019E5}"/>
                  </a:ext>
                </a:extLst>
              </p:cNvPr>
              <p:cNvSpPr txBox="1"/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D770B03-B804-2897-418C-8E602725B107}"/>
                  </a:ext>
                </a:extLst>
              </p:cNvPr>
              <p:cNvSpPr txBox="1"/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EFB16F-3774-F8C1-3360-7EC68B4854A7}"/>
                  </a:ext>
                </a:extLst>
              </p:cNvPr>
              <p:cNvSpPr txBox="1"/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4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blipFill>
                <a:blip r:embed="rId6"/>
                <a:stretch>
                  <a:fillRect b="-33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FEABAB93-2EEA-7BBF-5ECF-372B68D85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709347" y="4367301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2BE736-4529-9917-9C93-9ECA01523555}"/>
                  </a:ext>
                </a:extLst>
              </p:cNvPr>
              <p:cNvSpPr txBox="1"/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D08C9912-B243-8DA6-D65A-207CEB3C49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4901468" y="3360768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FE8CCD68-5475-89CB-18C7-D715AF89308D}"/>
              </a:ext>
            </a:extLst>
          </p:cNvPr>
          <p:cNvSpPr/>
          <p:nvPr/>
        </p:nvSpPr>
        <p:spPr>
          <a:xfrm>
            <a:off x="4969830" y="2878412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357CCB5D-C558-251F-8239-4A9B230AF2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528040" y="2176705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860AE7D-8109-2046-5A78-449B69FA4FE5}"/>
                  </a:ext>
                </a:extLst>
              </p:cNvPr>
              <p:cNvSpPr txBox="1"/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各個配料按分離烹煮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5F60A-6318-764B-9324-9E30A949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blipFill>
                <a:blip r:embed="rId10"/>
                <a:stretch>
                  <a:fillRect l="-1515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443BFD9-0EE8-DAB4-C175-7AA2823E21A3}"/>
              </a:ext>
            </a:extLst>
          </p:cNvPr>
          <p:cNvSpPr txBox="1"/>
          <p:nvPr/>
        </p:nvSpPr>
        <p:spPr bwMode="auto">
          <a:xfrm>
            <a:off x="4572000" y="1433130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個自簡諧振盪後，最後合體！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895588-F535-D4BB-A3E6-1F9F9E83A2BD}"/>
                  </a:ext>
                </a:extLst>
              </p:cNvPr>
              <p:cNvSpPr txBox="1"/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起始各個配料依配方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收集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blipFill>
                <a:blip r:embed="rId11"/>
                <a:stretch>
                  <a:fillRect l="-1748" t="-9091" b="-212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8D5EB46-634C-C68E-F1AD-AB330CCC8879}"/>
                  </a:ext>
                </a:extLst>
              </p:cNvPr>
              <p:cNvSpPr txBox="1"/>
              <p:nvPr/>
            </p:nvSpPr>
            <p:spPr bwMode="auto">
              <a:xfrm>
                <a:off x="3765869" y="5633717"/>
                <a:ext cx="4842544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9D525C-2079-6928-B4F7-1D376408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5869" y="5633717"/>
                <a:ext cx="4842544" cy="865301"/>
              </a:xfrm>
              <a:prstGeom prst="rect">
                <a:avLst/>
              </a:prstGeom>
              <a:blipFill>
                <a:blip r:embed="rId12"/>
                <a:stretch>
                  <a:fillRect l="-8377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3A80065-CFC8-2B29-831D-0C383E971343}"/>
                  </a:ext>
                </a:extLst>
              </p:cNvPr>
              <p:cNvSpPr txBox="1"/>
              <p:nvPr/>
            </p:nvSpPr>
            <p:spPr bwMode="auto">
              <a:xfrm>
                <a:off x="227191" y="3746258"/>
                <a:ext cx="2350852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E9AF0B5-3232-1E52-5074-F49EDE5F5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191" y="3746258"/>
                <a:ext cx="2350852" cy="1476558"/>
              </a:xfrm>
              <a:prstGeom prst="rect">
                <a:avLst/>
              </a:prstGeom>
              <a:blipFill>
                <a:blip r:embed="rId13"/>
                <a:stretch>
                  <a:fillRect t="-47863" r="-2139" b="-811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00A057E-2ACF-513F-BC49-696CFD4037A5}"/>
                  </a:ext>
                </a:extLst>
              </p:cNvPr>
              <p:cNvSpPr txBox="1"/>
              <p:nvPr/>
            </p:nvSpPr>
            <p:spPr bwMode="auto">
              <a:xfrm>
                <a:off x="228866" y="5288968"/>
                <a:ext cx="2590534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014C09E-3F31-D324-A310-77AFFCDE0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866" y="5288968"/>
                <a:ext cx="2590534" cy="1501117"/>
              </a:xfrm>
              <a:prstGeom prst="rect">
                <a:avLst/>
              </a:prstGeom>
              <a:blipFill>
                <a:blip r:embed="rId14"/>
                <a:stretch>
                  <a:fillRect t="-45378" b="-789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8290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323FCB4-92EF-9269-ADB2-4F1724F0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1F232D-E475-2F55-58A8-CF477C8757D3}"/>
              </a:ext>
            </a:extLst>
          </p:cNvPr>
          <p:cNvSpPr txBox="1"/>
          <p:nvPr/>
        </p:nvSpPr>
        <p:spPr bwMode="auto">
          <a:xfrm>
            <a:off x="641701" y="656674"/>
            <a:ext cx="31251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Equation of motion:</a:t>
            </a:r>
          </a:p>
        </p:txBody>
      </p:sp>
      <p:sp>
        <p:nvSpPr>
          <p:cNvPr id="7" name="文字方塊 24">
            <a:extLst>
              <a:ext uri="{FF2B5EF4-FFF2-40B4-BE49-F238E27FC236}">
                <a16:creationId xmlns:a16="http://schemas.microsoft.com/office/drawing/2014/main" id="{F401EB55-7CD5-1251-30F9-FBAD35834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490" y="1269101"/>
            <a:ext cx="43882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2000" dirty="0"/>
              <a:t>首先時間變化為簡諧振盪的</a:t>
            </a:r>
            <a:r>
              <a:rPr lang="zh-TW" altLang="en-US" sz="2000" dirty="0">
                <a:solidFill>
                  <a:srgbClr val="FF0000"/>
                </a:solidFill>
              </a:rPr>
              <a:t>模式解</a:t>
            </a:r>
            <a:r>
              <a:rPr lang="zh-TW" altLang="en-US" sz="2000" dirty="0"/>
              <a:t>：</a:t>
            </a:r>
            <a:endParaRPr lang="zh-TW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0329BD-5CDA-8E2F-12F4-1B36270290F6}"/>
              </a:ext>
            </a:extLst>
          </p:cNvPr>
          <p:cNvSpPr txBox="1"/>
          <p:nvPr/>
        </p:nvSpPr>
        <p:spPr>
          <a:xfrm>
            <a:off x="657550" y="3216998"/>
            <a:ext cx="84712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方程式組是線性方程式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en-US" sz="2000" dirty="0"/>
              <a:t>模式解的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線性組合，還是方程式組的解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86E78B-186B-ACA0-04D1-37FB936325AB}"/>
                  </a:ext>
                </a:extLst>
              </p:cNvPr>
              <p:cNvSpPr txBox="1"/>
              <p:nvPr/>
            </p:nvSpPr>
            <p:spPr>
              <a:xfrm>
                <a:off x="640724" y="4448814"/>
                <a:ext cx="7985927" cy="421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的起始條件分解為本徵向量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的線性組合，這永遠能作到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86E78B-186B-ACA0-04D1-37FB93632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24" y="4448814"/>
                <a:ext cx="7985927" cy="421013"/>
              </a:xfrm>
              <a:prstGeom prst="rect">
                <a:avLst/>
              </a:prstGeom>
              <a:blipFill>
                <a:blip r:embed="rId2"/>
                <a:stretch>
                  <a:fillRect l="-794" t="-2941" b="-2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41B94C-46DD-80FA-AD77-870908A94F57}"/>
                  </a:ext>
                </a:extLst>
              </p:cNvPr>
              <p:cNvSpPr txBox="1"/>
              <p:nvPr/>
            </p:nvSpPr>
            <p:spPr>
              <a:xfrm>
                <a:off x="629672" y="5904798"/>
                <a:ext cx="7467600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/>
                  <a:t>讓組合中的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</m:oMath>
                </a14:m>
                <a:r>
                  <a:rPr lang="zh-TW" altLang="en-US" sz="2000" dirty="0"/>
                  <a:t>各自作時間演化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(</a:t>
                </a:r>
                <a:r>
                  <a:rPr lang="zh-TW" altLang="en-US" sz="2000" dirty="0"/>
                  <a:t>簡諧振盪</a:t>
                </a:r>
                <a:r>
                  <a:rPr lang="en-US" sz="2000" dirty="0"/>
                  <a:t>)</a:t>
                </a:r>
                <a:r>
                  <a:rPr lang="zh-TW" altLang="en-US" sz="2000" dirty="0"/>
                  <a:t>後，到時間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再組合！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D41B94C-46DD-80FA-AD77-870908A94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72" y="5904798"/>
                <a:ext cx="7467600" cy="421013"/>
              </a:xfrm>
              <a:prstGeom prst="rect">
                <a:avLst/>
              </a:prstGeom>
              <a:blipFill>
                <a:blip r:embed="rId3"/>
                <a:stretch>
                  <a:fillRect l="-849" t="-2941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4C4B725-BF4C-B47D-FBAB-B886DD477A8A}"/>
              </a:ext>
            </a:extLst>
          </p:cNvPr>
          <p:cNvSpPr txBox="1"/>
          <p:nvPr/>
        </p:nvSpPr>
        <p:spPr>
          <a:xfrm>
            <a:off x="657550" y="2362200"/>
            <a:ext cx="45571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模式解滿足矩陣的本徵向量方程式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42F149-590C-176F-41A3-BFC5EF897DFD}"/>
              </a:ext>
            </a:extLst>
          </p:cNvPr>
          <p:cNvSpPr txBox="1"/>
          <p:nvPr/>
        </p:nvSpPr>
        <p:spPr>
          <a:xfrm>
            <a:off x="640724" y="225769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BF72C5-8493-9C9C-F50E-613F4DB0F643}"/>
                  </a:ext>
                </a:extLst>
              </p:cNvPr>
              <p:cNvSpPr txBox="1"/>
              <p:nvPr/>
            </p:nvSpPr>
            <p:spPr bwMode="auto">
              <a:xfrm>
                <a:off x="4843908" y="1293529"/>
                <a:ext cx="1160959" cy="3177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BBF72C5-8493-9C9C-F50E-613F4DB0F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3908" y="1293529"/>
                <a:ext cx="1160959" cy="317779"/>
              </a:xfrm>
              <a:prstGeom prst="rect">
                <a:avLst/>
              </a:prstGeom>
              <a:blipFill>
                <a:blip r:embed="rId4"/>
                <a:stretch>
                  <a:fillRect l="-2174" r="-3261" b="-384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9E34D0-86A8-8C01-98BB-1A995788F982}"/>
                  </a:ext>
                </a:extLst>
              </p:cNvPr>
              <p:cNvSpPr txBox="1"/>
              <p:nvPr/>
            </p:nvSpPr>
            <p:spPr>
              <a:xfrm>
                <a:off x="3862312" y="489159"/>
                <a:ext cx="1981557" cy="70987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79E34D0-86A8-8C01-98BB-1A995788F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2312" y="489159"/>
                <a:ext cx="1981557" cy="709874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467C99-39D4-8CCB-813E-D91925296CB9}"/>
                  </a:ext>
                </a:extLst>
              </p:cNvPr>
              <p:cNvSpPr txBox="1"/>
              <p:nvPr/>
            </p:nvSpPr>
            <p:spPr>
              <a:xfrm>
                <a:off x="4865277" y="2377429"/>
                <a:ext cx="201699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</m:d>
                      <m:r>
                        <a:rPr lang="en-US" b="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467C99-39D4-8CCB-813E-D91925296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77" y="2377429"/>
                <a:ext cx="201699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5F2E98-584F-E788-3EC0-BEFE110F2FF1}"/>
                  </a:ext>
                </a:extLst>
              </p:cNvPr>
              <p:cNvSpPr txBox="1"/>
              <p:nvPr/>
            </p:nvSpPr>
            <p:spPr bwMode="auto">
              <a:xfrm>
                <a:off x="2079984" y="4870955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5F2E98-584F-E788-3EC0-BEFE110F2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9984" y="4870955"/>
                <a:ext cx="2350852" cy="990849"/>
              </a:xfrm>
              <a:prstGeom prst="rect">
                <a:avLst/>
              </a:prstGeom>
              <a:blipFill>
                <a:blip r:embed="rId7"/>
                <a:stretch>
                  <a:fillRect t="-93671" r="-1075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5F9184-61C8-78AE-27DF-379336F96DC9}"/>
                  </a:ext>
                </a:extLst>
              </p:cNvPr>
              <p:cNvSpPr txBox="1"/>
              <p:nvPr/>
            </p:nvSpPr>
            <p:spPr bwMode="auto">
              <a:xfrm>
                <a:off x="5017900" y="4877489"/>
                <a:ext cx="2602099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5F9184-61C8-78AE-27DF-379336F96D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7900" y="4877489"/>
                <a:ext cx="2602099" cy="990849"/>
              </a:xfrm>
              <a:prstGeom prst="rect">
                <a:avLst/>
              </a:prstGeom>
              <a:blipFill>
                <a:blip r:embed="rId8"/>
                <a:stretch>
                  <a:fillRect t="-94937" r="-976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B65753-53B6-B9E8-DA13-CFD727D69F61}"/>
                  </a:ext>
                </a:extLst>
              </p:cNvPr>
              <p:cNvSpPr txBox="1"/>
              <p:nvPr/>
            </p:nvSpPr>
            <p:spPr bwMode="auto">
              <a:xfrm>
                <a:off x="2204290" y="3608734"/>
                <a:ext cx="4461413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7B65753-53B6-B9E8-DA13-CFD727D69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290" y="3608734"/>
                <a:ext cx="4461413" cy="865301"/>
              </a:xfrm>
              <a:prstGeom prst="rect">
                <a:avLst/>
              </a:prstGeom>
              <a:blipFill>
                <a:blip r:embed="rId9"/>
                <a:stretch>
                  <a:fillRect l="-9659" t="-11449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A8BB74-20F9-61E3-5D70-1C22E0334FBE}"/>
                  </a:ext>
                </a:extLst>
              </p:cNvPr>
              <p:cNvSpPr txBox="1"/>
              <p:nvPr/>
            </p:nvSpPr>
            <p:spPr bwMode="auto">
              <a:xfrm>
                <a:off x="6463728" y="1021577"/>
                <a:ext cx="2038571" cy="814647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err="1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A8BB74-20F9-61E3-5D70-1C22E0334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3728" y="1021577"/>
                <a:ext cx="2038571" cy="814647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977362-38E8-9836-82FC-44672C6FA863}"/>
                  </a:ext>
                </a:extLst>
              </p:cNvPr>
              <p:cNvSpPr txBox="1"/>
              <p:nvPr/>
            </p:nvSpPr>
            <p:spPr>
              <a:xfrm>
                <a:off x="640724" y="2753418"/>
                <a:ext cx="8089487" cy="421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本徵向量數量與粒子數目相等：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0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d>
                          <m:d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=1,⋯3</m:t>
                    </m:r>
                  </m:oMath>
                </a14:m>
                <a:r>
                  <a:rPr lang="en-US" sz="2000" dirty="0"/>
                  <a:t>！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977362-38E8-9836-82FC-44672C6FA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24" y="2753418"/>
                <a:ext cx="8089487" cy="421013"/>
              </a:xfrm>
              <a:prstGeom prst="rect">
                <a:avLst/>
              </a:prstGeom>
              <a:blipFill>
                <a:blip r:embed="rId11"/>
                <a:stretch>
                  <a:fillRect l="-784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1BBD394-E4F4-90B2-28F8-B3B2A4BFA454}"/>
              </a:ext>
            </a:extLst>
          </p:cNvPr>
          <p:cNvSpPr txBox="1"/>
          <p:nvPr/>
        </p:nvSpPr>
        <p:spPr>
          <a:xfrm>
            <a:off x="657550" y="6368805"/>
            <a:ext cx="8181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解矩陣的本徵向量方程式是關鍵，其餘都是自動完成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01A224-8ADD-F152-AA84-68FE8BF86B68}"/>
                  </a:ext>
                </a:extLst>
              </p:cNvPr>
              <p:cNvSpPr txBox="1"/>
              <p:nvPr/>
            </p:nvSpPr>
            <p:spPr>
              <a:xfrm>
                <a:off x="659121" y="1871541"/>
                <a:ext cx="833163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時間變化與足標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𝑖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PMingLiU" panose="02020500000000000000" pitchFamily="18" charset="-120"/>
                      </a:rPr>
                      <m:t>=1,2,3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無關，也就是Separation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PMingLiU" panose="02020500000000000000" pitchFamily="18" charset="-120"/>
                  </a:rPr>
                  <a:t> of Variables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</a:rPr>
                  <a:t> </a:t>
                </a:r>
                <a:r>
                  <a:rPr lang="en-GB" sz="2000" dirty="0" err="1">
                    <a:solidFill>
                      <a:srgbClr val="FF0000"/>
                    </a:solidFill>
                    <a:effectLst/>
                  </a:rPr>
                  <a:t>的精神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</a:rPr>
                  <a:t>！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01A224-8ADD-F152-AA84-68FE8BF86B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21" y="1871541"/>
                <a:ext cx="8331633" cy="400110"/>
              </a:xfrm>
              <a:prstGeom prst="rect">
                <a:avLst/>
              </a:prstGeom>
              <a:blipFill>
                <a:blip r:embed="rId12"/>
                <a:stretch>
                  <a:fillRect l="-609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1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0F3523B0-19E1-3ACD-DF26-C153A8C2C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78588" y="2128701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489F2EB4-8333-F883-8BAC-DFA001974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622365" y="2999116"/>
            <a:ext cx="785491" cy="981864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D1751ACD-F6A2-0B15-3F0A-2D79CF2D0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445643" y="1853235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302DF665-C862-0649-7B7F-D7F84EB28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445643" y="230229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/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6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6476D8-6F48-7CB1-A7D5-AC0427C4D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5134" y="2849028"/>
                <a:ext cx="613410" cy="553998"/>
              </a:xfrm>
              <a:prstGeom prst="rect">
                <a:avLst/>
              </a:prstGeom>
              <a:blipFill>
                <a:blip r:embed="rId3"/>
                <a:stretch>
                  <a:fillRect l="-4082" r="-40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/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11E8E9A-4275-2E33-D81D-F07A54996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1433130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/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790B87A-35F1-4CEE-9365-F74184306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8405" y="2576561"/>
                <a:ext cx="613410" cy="369332"/>
              </a:xfrm>
              <a:prstGeom prst="rect">
                <a:avLst/>
              </a:prstGeom>
              <a:blipFill>
                <a:blip r:embed="rId5"/>
                <a:stretch>
                  <a:fillRect b="-103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/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4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7D111-4675-C184-29E7-FE4EC4E06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950" y="4922491"/>
                <a:ext cx="613410" cy="738664"/>
              </a:xfrm>
              <a:prstGeom prst="rect">
                <a:avLst/>
              </a:prstGeom>
              <a:blipFill>
                <a:blip r:embed="rId6"/>
                <a:stretch>
                  <a:fillRect b="-33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62D3CA3B-0400-0792-378D-F8FB69A1E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709347" y="4367301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/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C913D0-4525-B301-6A09-FE155CDBC5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88554" y="3980207"/>
                <a:ext cx="613410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6BD2F274-041D-DB14-B3C6-5180F255B2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4901468" y="3360768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AAC29862-607F-9486-ACC6-129233DCE0B6}"/>
              </a:ext>
            </a:extLst>
          </p:cNvPr>
          <p:cNvSpPr/>
          <p:nvPr/>
        </p:nvSpPr>
        <p:spPr>
          <a:xfrm>
            <a:off x="4969830" y="2878412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C0BA6DBE-B13D-4990-78C3-CF5438E1C6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528040" y="2176705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5F60A-6318-764B-9324-9E30A949F254}"/>
                  </a:ext>
                </a:extLst>
              </p:cNvPr>
              <p:cNvSpPr txBox="1"/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各個配料按分離烹煮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2F5F60A-6318-764B-9324-9E30A949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990600"/>
                <a:ext cx="4186201" cy="400110"/>
              </a:xfrm>
              <a:prstGeom prst="rect">
                <a:avLst/>
              </a:prstGeom>
              <a:blipFill>
                <a:blip r:embed="rId10"/>
                <a:stretch>
                  <a:fillRect l="-1515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C7F5D26-4599-1769-5BB2-E68F8AC5EF94}"/>
              </a:ext>
            </a:extLst>
          </p:cNvPr>
          <p:cNvSpPr txBox="1"/>
          <p:nvPr/>
        </p:nvSpPr>
        <p:spPr bwMode="auto">
          <a:xfrm>
            <a:off x="4572000" y="1433130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個自簡諧振盪後，最後合體！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/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起始各個配料依配方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收集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0C1E6BD-054B-8E1E-02A7-C13A7DE7D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90600"/>
                <a:ext cx="3622365" cy="413511"/>
              </a:xfrm>
              <a:prstGeom prst="rect">
                <a:avLst/>
              </a:prstGeom>
              <a:blipFill>
                <a:blip r:embed="rId11"/>
                <a:stretch>
                  <a:fillRect l="-1748" t="-9091" b="-212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638A5D-7EC4-11FA-20FC-0C0E9F56FADD}"/>
                  </a:ext>
                </a:extLst>
              </p:cNvPr>
              <p:cNvSpPr txBox="1"/>
              <p:nvPr/>
            </p:nvSpPr>
            <p:spPr bwMode="auto">
              <a:xfrm>
                <a:off x="3765869" y="5633717"/>
                <a:ext cx="5237203" cy="865301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638A5D-7EC4-11FA-20FC-0C0E9F56F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5869" y="5633717"/>
                <a:ext cx="5237203" cy="865301"/>
              </a:xfrm>
              <a:prstGeom prst="rect">
                <a:avLst/>
              </a:prstGeom>
              <a:blipFill>
                <a:blip r:embed="rId12"/>
                <a:stretch>
                  <a:fillRect l="-242" t="-113043" b="-1739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3E59E4-C0E8-E141-504A-348EB4AB6C04}"/>
                  </a:ext>
                </a:extLst>
              </p:cNvPr>
              <p:cNvSpPr txBox="1"/>
              <p:nvPr/>
            </p:nvSpPr>
            <p:spPr bwMode="auto">
              <a:xfrm>
                <a:off x="108624" y="4448637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TW" sz="20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TW" sz="200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33E59E4-C0E8-E141-504A-348EB4AB6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8624" y="4448637"/>
                <a:ext cx="2350852" cy="990849"/>
              </a:xfrm>
              <a:prstGeom prst="rect">
                <a:avLst/>
              </a:prstGeom>
              <a:blipFill>
                <a:blip r:embed="rId13"/>
                <a:stretch>
                  <a:fillRect t="-93671" r="-538" b="-14430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0AFAD0-6006-CB68-E53C-9546EABB94DE}"/>
                  </a:ext>
                </a:extLst>
              </p:cNvPr>
              <p:cNvSpPr txBox="1"/>
              <p:nvPr/>
            </p:nvSpPr>
            <p:spPr bwMode="auto">
              <a:xfrm>
                <a:off x="131962" y="5562600"/>
                <a:ext cx="2350852" cy="990849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0AFAD0-6006-CB68-E53C-9546EABB9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1962" y="5562600"/>
                <a:ext cx="2350852" cy="990849"/>
              </a:xfrm>
              <a:prstGeom prst="rect">
                <a:avLst/>
              </a:prstGeom>
              <a:blipFill>
                <a:blip r:embed="rId14"/>
                <a:stretch>
                  <a:fillRect t="-96154" r="-538" b="-1474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8292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3FCB4-92EF-9269-ADB2-4F1724F03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1F232D-E475-2F55-58A8-CF477C8757D3}"/>
              </a:ext>
            </a:extLst>
          </p:cNvPr>
          <p:cNvSpPr txBox="1"/>
          <p:nvPr/>
        </p:nvSpPr>
        <p:spPr bwMode="auto">
          <a:xfrm>
            <a:off x="5181600" y="533400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2D2FAB73-F799-8BDC-183D-A36A423C5788}"/>
                  </a:ext>
                </a:extLst>
              </p:cNvPr>
              <p:cNvSpPr txBox="1"/>
              <p:nvPr/>
            </p:nvSpPr>
            <p:spPr bwMode="auto">
              <a:xfrm>
                <a:off x="5334000" y="1075205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2D2FAB73-F799-8BDC-183D-A36A423C5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1075205"/>
                <a:ext cx="1815112" cy="709938"/>
              </a:xfrm>
              <a:prstGeom prst="rect">
                <a:avLst/>
              </a:prstGeom>
              <a:blipFill>
                <a:blip r:embed="rId2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139DBB38-ECE1-A2D7-3C6A-88F4B49210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66667" y="3429000"/>
                <a:ext cx="2133600" cy="544893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altLang="zh-TW" sz="2000" b="0" i="1" smtClean="0">
                            <a:latin typeface="Cambria Math"/>
                          </a:rPr>
                          <m:t>,0</m:t>
                        </m:r>
                      </m:e>
                    </m:d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zh-TW" altLang="en-US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zh-TW" altLang="en-US" sz="2000" i="1" smtClean="0">
                            <a:latin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num>
                      <m:den>
                        <m:r>
                          <a:rPr lang="zh-TW" altLang="en-US" sz="2000" i="1" smtClean="0">
                            <a:latin typeface="Cambria Math"/>
                          </a:rPr>
                          <m:t>𝜕</m:t>
                        </m:r>
                        <m:r>
                          <a:rPr lang="en-US" altLang="zh-TW" sz="2000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/>
                          </a:rPr>
                          <m:t>,0</m:t>
                        </m:r>
                      </m:e>
                    </m:d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.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11">
                <a:extLst>
                  <a:ext uri="{FF2B5EF4-FFF2-40B4-BE49-F238E27FC236}">
                    <a16:creationId xmlns:a16="http://schemas.microsoft.com/office/drawing/2014/main" id="{139DBB38-ECE1-A2D7-3C6A-88F4B4921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66667" y="3429000"/>
                <a:ext cx="2133600" cy="544893"/>
              </a:xfrm>
              <a:prstGeom prst="rect">
                <a:avLst/>
              </a:prstGeom>
              <a:blipFill>
                <a:blip r:embed="rId3"/>
                <a:stretch>
                  <a:fillRect l="-1183" b="-69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3">
                <a:extLst>
                  <a:ext uri="{FF2B5EF4-FFF2-40B4-BE49-F238E27FC236}">
                    <a16:creationId xmlns:a16="http://schemas.microsoft.com/office/drawing/2014/main" id="{9B2714FA-E4B1-9B40-63F7-8DB773B7EBD0}"/>
                  </a:ext>
                </a:extLst>
              </p:cNvPr>
              <p:cNvSpPr txBox="1"/>
              <p:nvPr/>
            </p:nvSpPr>
            <p:spPr bwMode="auto">
              <a:xfrm>
                <a:off x="1752600" y="1106111"/>
                <a:ext cx="176477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3">
                <a:extLst>
                  <a:ext uri="{FF2B5EF4-FFF2-40B4-BE49-F238E27FC236}">
                    <a16:creationId xmlns:a16="http://schemas.microsoft.com/office/drawing/2014/main" id="{9B2714FA-E4B1-9B40-63F7-8DB773B7E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106111"/>
                <a:ext cx="1764778" cy="709874"/>
              </a:xfrm>
              <a:prstGeom prst="rect">
                <a:avLst/>
              </a:prstGeom>
              <a:blipFill>
                <a:blip r:embed="rId4"/>
                <a:stretch>
                  <a:fillRect b="-517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0A8A9FE-5909-572C-3B47-5F33D7485149}"/>
              </a:ext>
            </a:extLst>
          </p:cNvPr>
          <p:cNvSpPr txBox="1"/>
          <p:nvPr/>
        </p:nvSpPr>
        <p:spPr bwMode="auto">
          <a:xfrm>
            <a:off x="4039802" y="597932"/>
            <a:ext cx="11225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2F9E6B-696A-CA97-C00C-5931E9604EEC}"/>
              </a:ext>
            </a:extLst>
          </p:cNvPr>
          <p:cNvSpPr txBox="1"/>
          <p:nvPr/>
        </p:nvSpPr>
        <p:spPr>
          <a:xfrm>
            <a:off x="1647308" y="597932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of motion: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56FCEB-0891-80A9-05DB-92579EE51607}"/>
                  </a:ext>
                </a:extLst>
              </p:cNvPr>
              <p:cNvSpPr txBox="1"/>
              <p:nvPr/>
            </p:nvSpPr>
            <p:spPr bwMode="auto">
              <a:xfrm>
                <a:off x="1725183" y="3383873"/>
                <a:ext cx="1295400" cy="147655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TW" sz="2000" i="1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TW" sz="2000" i="1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en-TW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TW" sz="2000" i="1">
                                        <a:latin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(0)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en-TW" sz="2000" i="1">
                                              <a:latin typeface="Cambria Math" panose="02040503050406030204" pitchFamily="18" charset="0"/>
                                              <a:cs typeface="Times New Roman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TW" sz="20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latin typeface="Cambria Math" panose="02040503050406030204" pitchFamily="18" charset="0"/>
                                                    <a:cs typeface="Times New Roman" pitchFamily="18" charset="0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  <a:cs typeface="Times New Roman" pitchFamily="18" charset="0"/>
                                              </a:rPr>
                                              <m:t>(0)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56FCEB-0891-80A9-05DB-92579EE51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5183" y="3383873"/>
                <a:ext cx="1295400" cy="1476558"/>
              </a:xfrm>
              <a:prstGeom prst="rect">
                <a:avLst/>
              </a:prstGeom>
              <a:blipFill>
                <a:blip r:embed="rId5"/>
                <a:stretch>
                  <a:fillRect t="-1709" b="-68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85B321B-7E57-52EE-902F-85773B19C78C}"/>
                  </a:ext>
                </a:extLst>
              </p:cNvPr>
              <p:cNvSpPr txBox="1"/>
              <p:nvPr/>
            </p:nvSpPr>
            <p:spPr bwMode="auto">
              <a:xfrm>
                <a:off x="1725183" y="5001330"/>
                <a:ext cx="1369925" cy="150111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eqArrPr>
                                  <m:e>
                                    <m:sSubSup>
                                      <m:sSub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𝑗</m:t>
                                        </m:r>
                                      </m:sub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′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itchFamily="18" charset="0"/>
                                          </a:rPr>
                                          <m:t>0</m:t>
                                        </m:r>
                                      </m:e>
                                    </m:d>
                                  </m:e>
                                  <m:e>
                                    <m:r>
                                      <a:rPr lang="en-US" sz="20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⋮</m:t>
                                    </m:r>
                                  </m:e>
                                </m:eqAr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𝑁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itchFamily="18" charset="0"/>
                                      </a:rPr>
                                      <m:t>0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85B321B-7E57-52EE-902F-85773B19C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25183" y="5001330"/>
                <a:ext cx="1369925" cy="1501117"/>
              </a:xfrm>
              <a:prstGeom prst="rect">
                <a:avLst/>
              </a:prstGeom>
              <a:blipFill>
                <a:blip r:embed="rId6"/>
                <a:stretch>
                  <a:fillRect b="-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4D416D-E900-5A67-FF44-FA5C34D0BA46}"/>
                  </a:ext>
                </a:extLst>
              </p:cNvPr>
              <p:cNvSpPr txBox="1"/>
              <p:nvPr/>
            </p:nvSpPr>
            <p:spPr bwMode="auto">
              <a:xfrm>
                <a:off x="1766147" y="2162481"/>
                <a:ext cx="443653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4D416D-E900-5A67-FF44-FA5C34D0B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6147" y="2162481"/>
                <a:ext cx="443653" cy="424796"/>
              </a:xfrm>
              <a:prstGeom prst="rect">
                <a:avLst/>
              </a:prstGeom>
              <a:blipFill>
                <a:blip r:embed="rId7"/>
                <a:stretch>
                  <a:fillRect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D448D6-66CD-2548-2C33-45139FE5A19B}"/>
                  </a:ext>
                </a:extLst>
              </p:cNvPr>
              <p:cNvSpPr txBox="1"/>
              <p:nvPr/>
            </p:nvSpPr>
            <p:spPr bwMode="auto">
              <a:xfrm>
                <a:off x="5334001" y="2162481"/>
                <a:ext cx="181511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𝑗𝑑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D448D6-66CD-2548-2C33-45139FE5A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1" y="2162481"/>
                <a:ext cx="1815112" cy="400110"/>
              </a:xfrm>
              <a:prstGeom prst="rect">
                <a:avLst/>
              </a:prstGeom>
              <a:blipFill>
                <a:blip r:embed="rId8"/>
                <a:stretch>
                  <a:fillRect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A2A037C-F016-C085-254C-A02C395D0418}"/>
              </a:ext>
            </a:extLst>
          </p:cNvPr>
          <p:cNvSpPr txBox="1"/>
          <p:nvPr/>
        </p:nvSpPr>
        <p:spPr>
          <a:xfrm>
            <a:off x="5334000" y="2978119"/>
            <a:ext cx="202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Initial Condition</a:t>
            </a:r>
            <a:endParaRPr lang="en-US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B33BF9-4106-E71A-DE67-001E014BAF0D}"/>
              </a:ext>
            </a:extLst>
          </p:cNvPr>
          <p:cNvSpPr txBox="1"/>
          <p:nvPr/>
        </p:nvSpPr>
        <p:spPr>
          <a:xfrm>
            <a:off x="1686333" y="2948111"/>
            <a:ext cx="2067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Initial Condition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441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0C004-AD01-770D-88A9-4244E301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502B3D-5349-AA67-EFD8-EEF174547CBC}"/>
              </a:ext>
            </a:extLst>
          </p:cNvPr>
          <p:cNvSpPr txBox="1"/>
          <p:nvPr/>
        </p:nvSpPr>
        <p:spPr bwMode="auto">
          <a:xfrm>
            <a:off x="182545" y="540501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Solving 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FEF97D9F-1910-78E9-F8C2-C4549921331E}"/>
                  </a:ext>
                </a:extLst>
              </p:cNvPr>
              <p:cNvSpPr txBox="1"/>
              <p:nvPr/>
            </p:nvSpPr>
            <p:spPr bwMode="auto">
              <a:xfrm>
                <a:off x="2978883" y="381000"/>
                <a:ext cx="1815112" cy="709938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7">
                <a:extLst>
                  <a:ext uri="{FF2B5EF4-FFF2-40B4-BE49-F238E27FC236}">
                    <a16:creationId xmlns:a16="http://schemas.microsoft.com/office/drawing/2014/main" id="{FEF97D9F-1910-78E9-F8C2-C45499213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8883" y="381000"/>
                <a:ext cx="1815112" cy="709938"/>
              </a:xfrm>
              <a:prstGeom prst="rect">
                <a:avLst/>
              </a:prstGeom>
              <a:blipFill>
                <a:blip r:embed="rId2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C61370-816F-2B00-C2D8-8197CFF2B363}"/>
                  </a:ext>
                </a:extLst>
              </p:cNvPr>
              <p:cNvSpPr txBox="1"/>
              <p:nvPr/>
            </p:nvSpPr>
            <p:spPr>
              <a:xfrm>
                <a:off x="170516" y="5366630"/>
                <a:ext cx="900362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/>
                  <a:t>讓組合中的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sz="2000" dirty="0"/>
                  <a:t>各自依照對應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sz="2000" dirty="0"/>
                  <a:t>作時間演化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(</a:t>
                </a:r>
                <a:r>
                  <a:rPr lang="zh-TW" altLang="en-US" sz="2000" dirty="0"/>
                  <a:t>簡諧振盪</a:t>
                </a:r>
                <a:r>
                  <a:rPr lang="en-US" sz="2000" dirty="0"/>
                  <a:t>)</a:t>
                </a:r>
                <a:r>
                  <a:rPr lang="zh-TW" altLang="en-US" sz="2000" dirty="0"/>
                  <a:t>後，到時間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再組合！</a:t>
                </a:r>
                <a:r>
                  <a:rPr lang="en-GB" sz="2000" dirty="0">
                    <a:effectLst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2C61370-816F-2B00-C2D8-8197CFF2B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516" y="5366630"/>
                <a:ext cx="9003629" cy="400110"/>
              </a:xfrm>
              <a:prstGeom prst="rect">
                <a:avLst/>
              </a:prstGeom>
              <a:blipFill>
                <a:blip r:embed="rId3"/>
                <a:stretch>
                  <a:fillRect l="-704" t="-6061" r="-352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821CB3D-E115-2076-AAB6-75AD735F03F9}"/>
              </a:ext>
            </a:extLst>
          </p:cNvPr>
          <p:cNvSpPr txBox="1"/>
          <p:nvPr/>
        </p:nvSpPr>
        <p:spPr>
          <a:xfrm>
            <a:off x="181567" y="1015989"/>
            <a:ext cx="322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求解策略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807AF1B-D361-5742-8190-D73F3ACD20CD}"/>
                  </a:ext>
                </a:extLst>
              </p:cNvPr>
              <p:cNvSpPr txBox="1"/>
              <p:nvPr/>
            </p:nvSpPr>
            <p:spPr>
              <a:xfrm>
                <a:off x="190777" y="5909637"/>
                <a:ext cx="81816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解</a:t>
                </a:r>
                <a:r>
                  <a:rPr lang="en-US" sz="2000" dirty="0"/>
                  <a:t>可分離解的空間部分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是關鍵，其餘都是自動完成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807AF1B-D361-5742-8190-D73F3ACD2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7" y="5909637"/>
                <a:ext cx="8181650" cy="400110"/>
              </a:xfrm>
              <a:prstGeom prst="rect">
                <a:avLst/>
              </a:prstGeom>
              <a:blipFill>
                <a:blip r:embed="rId4"/>
                <a:stretch>
                  <a:fillRect l="-61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1FD3FDDD-9F7A-DF53-62BA-5BF13BE8F827}"/>
                  </a:ext>
                </a:extLst>
              </p:cNvPr>
              <p:cNvSpPr txBox="1"/>
              <p:nvPr/>
            </p:nvSpPr>
            <p:spPr bwMode="auto">
              <a:xfrm>
                <a:off x="227486" y="2073908"/>
                <a:ext cx="2522614" cy="40011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1FD3FDDD-9F7A-DF53-62BA-5BF13BE8F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486" y="2073908"/>
                <a:ext cx="2522614" cy="400110"/>
              </a:xfrm>
              <a:prstGeom prst="rect">
                <a:avLst/>
              </a:prstGeom>
              <a:blipFill>
                <a:blip r:embed="rId5"/>
                <a:stretch>
                  <a:fillRect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EED0B529-B3C2-76F5-F395-01606137D3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516" y="1639817"/>
                <a:ext cx="861255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sz="2000" dirty="0"/>
                  <a:t>首先尋找時間部分與空間部分，可以分離為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sz="2000" dirty="0"/>
                  <a:t>兩變數個別的函數的</a:t>
                </a:r>
                <a:r>
                  <a:rPr lang="zh-TW" altLang="en-US" sz="2000" dirty="0">
                    <a:solidFill>
                      <a:srgbClr val="FF0000"/>
                    </a:solidFill>
                  </a:rPr>
                  <a:t>模式解</a:t>
                </a:r>
                <a:r>
                  <a:rPr lang="zh-TW" altLang="en-US" sz="2000" dirty="0"/>
                  <a:t>：</a:t>
                </a:r>
                <a:endParaRPr lang="zh-TW" alt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文字方塊 24">
                <a:extLst>
                  <a:ext uri="{FF2B5EF4-FFF2-40B4-BE49-F238E27FC236}">
                    <a16:creationId xmlns:a16="http://schemas.microsoft.com/office/drawing/2014/main" id="{EED0B529-B3C2-76F5-F395-01606137D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516" y="1639817"/>
                <a:ext cx="8612557" cy="400110"/>
              </a:xfrm>
              <a:prstGeom prst="rect">
                <a:avLst/>
              </a:prstGeom>
              <a:blipFill>
                <a:blip r:embed="rId6"/>
                <a:stretch>
                  <a:fillRect l="-736" t="-9375" r="-3682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16E7E5-16C6-0092-0CF0-EA3E7376AC31}"/>
                  </a:ext>
                </a:extLst>
              </p:cNvPr>
              <p:cNvSpPr txBox="1"/>
              <p:nvPr/>
            </p:nvSpPr>
            <p:spPr>
              <a:xfrm>
                <a:off x="172473" y="3784638"/>
                <a:ext cx="87620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關鍵：波方程式是線性方程式，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作線性組合，還是波方程式的解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16E7E5-16C6-0092-0CF0-EA3E7376A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73" y="3784638"/>
                <a:ext cx="8762021" cy="400110"/>
              </a:xfrm>
              <a:prstGeom prst="rect">
                <a:avLst/>
              </a:prstGeom>
              <a:blipFill>
                <a:blip r:embed="rId7"/>
                <a:stretch>
                  <a:fillRect l="-724" t="-9375" r="-579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563FF9-CBAA-807E-D27E-0D0B12A14258}"/>
                  </a:ext>
                </a:extLst>
              </p:cNvPr>
              <p:cNvSpPr txBox="1"/>
              <p:nvPr/>
            </p:nvSpPr>
            <p:spPr>
              <a:xfrm>
                <a:off x="159465" y="4742802"/>
                <a:ext cx="839305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可以分解任意起始條件這個性質非常關鍵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稱為具有完備性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！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563FF9-CBAA-807E-D27E-0D0B12A14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65" y="4742802"/>
                <a:ext cx="8393051" cy="400110"/>
              </a:xfrm>
              <a:prstGeom prst="rect">
                <a:avLst/>
              </a:prstGeom>
              <a:blipFill>
                <a:blip r:embed="rId8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4D6F0B-386A-D159-7C90-4C98AFFC53D0}"/>
                  </a:ext>
                </a:extLst>
              </p:cNvPr>
              <p:cNvSpPr txBox="1"/>
              <p:nvPr/>
            </p:nvSpPr>
            <p:spPr>
              <a:xfrm>
                <a:off x="150523" y="2499535"/>
                <a:ext cx="808948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要求滿足邊界條件，如此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=1,⋯∞</m:t>
                    </m:r>
                  </m:oMath>
                </a14:m>
                <a:r>
                  <a:rPr lang="en-GB" sz="2000" dirty="0">
                    <a:effectLst/>
                  </a:rPr>
                  <a:t> </a:t>
                </a:r>
                <a:r>
                  <a:rPr lang="en-US" sz="2000" dirty="0"/>
                  <a:t>會是一系列可數的函數。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34D6F0B-386A-D159-7C90-4C98AFFC5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523" y="2499535"/>
                <a:ext cx="8089487" cy="400110"/>
              </a:xfrm>
              <a:prstGeom prst="rect">
                <a:avLst/>
              </a:prstGeom>
              <a:blipFill>
                <a:blip r:embed="rId9"/>
                <a:stretch>
                  <a:fillRect l="-942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075E0-EC4A-DD40-0BF3-A7CA7289880A}"/>
                  </a:ext>
                </a:extLst>
              </p:cNvPr>
              <p:cNvSpPr txBox="1"/>
              <p:nvPr/>
            </p:nvSpPr>
            <p:spPr>
              <a:xfrm>
                <a:off x="206154" y="2976024"/>
                <a:ext cx="7326596" cy="61741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TW" altLang="en-US" sz="2000" i="1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</a:rPr>
                                <m:t>𝐿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B075E0-EC4A-DD40-0BF3-A7CA72898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154" y="2976024"/>
                <a:ext cx="7326596" cy="617413"/>
              </a:xfrm>
              <a:prstGeom prst="rect">
                <a:avLst/>
              </a:prstGeom>
              <a:blipFill>
                <a:blip r:embed="rId10"/>
                <a:stretch>
                  <a:fillRect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27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13" grpId="0"/>
      <p:bldP spid="1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AD523-2AF6-A5C6-0E4B-76522EB6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5B292B11-AB22-C737-9A29-EFCFA69BA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2"/>
          <a:stretch/>
        </p:blipFill>
        <p:spPr>
          <a:xfrm>
            <a:off x="649296" y="1674805"/>
            <a:ext cx="2410925" cy="2262002"/>
          </a:xfrm>
          <a:prstGeom prst="rect">
            <a:avLst/>
          </a:prstGeom>
        </p:spPr>
      </p:pic>
      <p:pic>
        <p:nvPicPr>
          <p:cNvPr id="4" name="Picture 3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A8AD5994-9EB7-7099-CDEA-2FBD0CDAB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01" t="28886" r="31305" b="42229"/>
          <a:stretch/>
        </p:blipFill>
        <p:spPr>
          <a:xfrm>
            <a:off x="3830890" y="2833025"/>
            <a:ext cx="655508" cy="819385"/>
          </a:xfrm>
          <a:prstGeom prst="rect">
            <a:avLst/>
          </a:prstGeom>
        </p:spPr>
      </p:pic>
      <p:pic>
        <p:nvPicPr>
          <p:cNvPr id="5" name="Picture 4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47472765-4E48-F8F7-8D85-4B387615B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08" t="28885" r="7411" b="54679"/>
          <a:stretch/>
        </p:blipFill>
        <p:spPr>
          <a:xfrm>
            <a:off x="3654168" y="1756306"/>
            <a:ext cx="1138937" cy="720080"/>
          </a:xfrm>
          <a:prstGeom prst="rect">
            <a:avLst/>
          </a:prstGeom>
        </p:spPr>
      </p:pic>
      <p:pic>
        <p:nvPicPr>
          <p:cNvPr id="6" name="Picture 5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0EE67788-C598-D3FF-FF6F-03E2863F3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7" t="7519" r="13130" b="66184"/>
          <a:stretch/>
        </p:blipFill>
        <p:spPr>
          <a:xfrm>
            <a:off x="3654168" y="218127"/>
            <a:ext cx="1008112" cy="1152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ACBB3F-DA05-FDA6-E294-AE8B4A925E6F}"/>
                  </a:ext>
                </a:extLst>
              </p:cNvPr>
              <p:cNvSpPr txBox="1"/>
              <p:nvPr/>
            </p:nvSpPr>
            <p:spPr bwMode="auto">
              <a:xfrm>
                <a:off x="3016278" y="2574731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>
                          <a:latin typeface="Cambria Math" panose="02040503050406030204" pitchFamily="18" charset="0"/>
                          <a:cs typeface="Times New Roman" pitchFamily="18" charset="0"/>
                        </a:rPr>
                        <m:t>＝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ACBB3F-DA05-FDA6-E294-AE8B4A925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6278" y="2574731"/>
                <a:ext cx="61341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130057-50D3-5A6A-BCFC-6755E961E87E}"/>
                  </a:ext>
                </a:extLst>
              </p:cNvPr>
              <p:cNvSpPr txBox="1"/>
              <p:nvPr/>
            </p:nvSpPr>
            <p:spPr bwMode="auto">
              <a:xfrm>
                <a:off x="3897079" y="1421028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7130057-50D3-5A6A-BCFC-6755E961E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97079" y="1421028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48A5F-4F91-AA7B-8398-D42B70F64640}"/>
                  </a:ext>
                </a:extLst>
              </p:cNvPr>
              <p:cNvSpPr txBox="1"/>
              <p:nvPr/>
            </p:nvSpPr>
            <p:spPr bwMode="auto">
              <a:xfrm>
                <a:off x="3916930" y="2468950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748A5F-4F91-AA7B-8398-D42B70F64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16930" y="2468950"/>
                <a:ext cx="613410" cy="307777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125FAC-A5CF-ECA0-C616-DF87EECC794C}"/>
                  </a:ext>
                </a:extLst>
              </p:cNvPr>
              <p:cNvSpPr txBox="1"/>
              <p:nvPr/>
            </p:nvSpPr>
            <p:spPr bwMode="auto">
              <a:xfrm>
                <a:off x="3942189" y="4566252"/>
                <a:ext cx="61341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⋮</m:t>
                      </m:r>
                    </m:oMath>
                  </m:oMathPara>
                </a14:m>
                <a:endParaRPr lang="en-US" sz="2000" b="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125FAC-A5CF-ECA0-C616-DF87EECC7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2189" y="4566252"/>
                <a:ext cx="613410" cy="615553"/>
              </a:xfrm>
              <a:prstGeom prst="rect">
                <a:avLst/>
              </a:prstGeom>
              <a:blipFill>
                <a:blip r:embed="rId6"/>
                <a:stretch>
                  <a:fillRect b="-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pot with vegetables coming out of it&#10;&#10;Description automatically generated">
            <a:extLst>
              <a:ext uri="{FF2B5EF4-FFF2-40B4-BE49-F238E27FC236}">
                <a16:creationId xmlns:a16="http://schemas.microsoft.com/office/drawing/2014/main" id="{1D8924FF-2FCC-2C22-4ED9-F9C689E48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31001" r="54425" b="54556"/>
          <a:stretch/>
        </p:blipFill>
        <p:spPr>
          <a:xfrm>
            <a:off x="3897079" y="3972710"/>
            <a:ext cx="592617" cy="5926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6A7C13-8799-375D-60E7-51D9F6A55651}"/>
                  </a:ext>
                </a:extLst>
              </p:cNvPr>
              <p:cNvSpPr txBox="1"/>
              <p:nvPr/>
            </p:nvSpPr>
            <p:spPr bwMode="auto">
              <a:xfrm>
                <a:off x="3907475" y="3617313"/>
                <a:ext cx="6134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</m:oMath>
                  </m:oMathPara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16A7C13-8799-375D-60E7-51D9F6A556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7475" y="3617313"/>
                <a:ext cx="613410" cy="307777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pot over a campfire&#10;&#10;Description automatically generated">
            <a:extLst>
              <a:ext uri="{FF2B5EF4-FFF2-40B4-BE49-F238E27FC236}">
                <a16:creationId xmlns:a16="http://schemas.microsoft.com/office/drawing/2014/main" id="{0E5B75A6-6B9B-D7C3-4CAB-611862E636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9"/>
          <a:stretch/>
        </p:blipFill>
        <p:spPr>
          <a:xfrm>
            <a:off x="5155228" y="2860463"/>
            <a:ext cx="1275657" cy="133066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5CA7D771-8A24-3E24-DC6E-D48564AE6639}"/>
              </a:ext>
            </a:extLst>
          </p:cNvPr>
          <p:cNvSpPr/>
          <p:nvPr/>
        </p:nvSpPr>
        <p:spPr>
          <a:xfrm>
            <a:off x="5223590" y="2378107"/>
            <a:ext cx="1224136" cy="39324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pic>
        <p:nvPicPr>
          <p:cNvPr id="17" name="Picture 16" descr="A logo of a pot with a spoon and a ladle&#10;&#10;Description automatically generated">
            <a:extLst>
              <a:ext uri="{FF2B5EF4-FFF2-40B4-BE49-F238E27FC236}">
                <a16:creationId xmlns:a16="http://schemas.microsoft.com/office/drawing/2014/main" id="{7A9867A6-0334-A1D5-4BC0-186F88CDB1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6781800" y="1676400"/>
            <a:ext cx="2230161" cy="253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F0E054-F9B5-7B38-1253-1C1E992A3084}"/>
                  </a:ext>
                </a:extLst>
              </p:cNvPr>
              <p:cNvSpPr txBox="1"/>
              <p:nvPr/>
            </p:nvSpPr>
            <p:spPr bwMode="auto">
              <a:xfrm>
                <a:off x="4825759" y="490295"/>
                <a:ext cx="4186201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chemeClr val="tx1"/>
                    </a:solidFill>
                  </a:rPr>
                  <a:t>各個配料按分離烹煮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m:rPr>
                        <m:sty m:val="p"/>
                      </m:rPr>
                      <a:rPr lang="en-US" sz="2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altLang="zh-TW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F0E054-F9B5-7B38-1253-1C1E992A3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5759" y="490295"/>
                <a:ext cx="4186201" cy="400110"/>
              </a:xfrm>
              <a:prstGeom prst="rect">
                <a:avLst/>
              </a:prstGeom>
              <a:blipFill>
                <a:blip r:embed="rId9"/>
                <a:stretch>
                  <a:fillRect l="-1818" t="-6061" b="-242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6CDE635-B60F-8C7C-2785-03AE025FB762}"/>
              </a:ext>
            </a:extLst>
          </p:cNvPr>
          <p:cNvSpPr txBox="1"/>
          <p:nvPr/>
        </p:nvSpPr>
        <p:spPr bwMode="auto">
          <a:xfrm>
            <a:off x="4825760" y="932825"/>
            <a:ext cx="36249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/>
              <a:t>各自演化後，最後合體！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283583-254B-B72B-9AA8-A72160EB0CB4}"/>
                  </a:ext>
                </a:extLst>
              </p:cNvPr>
              <p:cNvSpPr txBox="1"/>
              <p:nvPr/>
            </p:nvSpPr>
            <p:spPr bwMode="auto">
              <a:xfrm>
                <a:off x="-76200" y="490295"/>
                <a:ext cx="390708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zh-TW" altLang="en-US" sz="2000" dirty="0">
                    <a:solidFill>
                      <a:schemeClr val="tx1"/>
                    </a:solidFill>
                  </a:rPr>
                  <a:t>起始各個配料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sz="2000" dirty="0">
                    <a:solidFill>
                      <a:schemeClr val="tx1"/>
                    </a:solidFill>
                  </a:rPr>
                  <a:t>依配方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sz="2000" dirty="0">
                    <a:solidFill>
                      <a:schemeClr val="tx1"/>
                    </a:solidFill>
                  </a:rPr>
                  <a:t>收集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283583-254B-B72B-9AA8-A72160EB0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76200" y="490295"/>
                <a:ext cx="3907089" cy="400110"/>
              </a:xfrm>
              <a:prstGeom prst="rect">
                <a:avLst/>
              </a:prstGeom>
              <a:blipFill>
                <a:blip r:embed="rId10"/>
                <a:stretch>
                  <a:fillRect l="-1618" t="-6061" b="-242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5">
                <a:extLst>
                  <a:ext uri="{FF2B5EF4-FFF2-40B4-BE49-F238E27FC236}">
                    <a16:creationId xmlns:a16="http://schemas.microsoft.com/office/drawing/2014/main" id="{6EE8A4E2-BDCC-3B61-E1C1-28C8F660FE93}"/>
                  </a:ext>
                </a:extLst>
              </p:cNvPr>
              <p:cNvSpPr txBox="1"/>
              <p:nvPr/>
            </p:nvSpPr>
            <p:spPr bwMode="auto">
              <a:xfrm>
                <a:off x="649296" y="5287675"/>
                <a:ext cx="7332841" cy="93160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TW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9" name="文字方塊 15">
                <a:extLst>
                  <a:ext uri="{FF2B5EF4-FFF2-40B4-BE49-F238E27FC236}">
                    <a16:creationId xmlns:a16="http://schemas.microsoft.com/office/drawing/2014/main" id="{6EE8A4E2-BDCC-3B61-E1C1-28C8F660F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9296" y="5287675"/>
                <a:ext cx="7332841" cy="931602"/>
              </a:xfrm>
              <a:prstGeom prst="rect">
                <a:avLst/>
              </a:prstGeom>
              <a:blipFill>
                <a:blip r:embed="rId11"/>
                <a:stretch>
                  <a:fillRect t="-104054" b="-158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01362F1-C2AF-1788-E11B-4D320983FDA1}"/>
              </a:ext>
            </a:extLst>
          </p:cNvPr>
          <p:cNvSpPr txBox="1"/>
          <p:nvPr/>
        </p:nvSpPr>
        <p:spPr>
          <a:xfrm>
            <a:off x="574344" y="6153875"/>
            <a:ext cx="7920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這樣的波函數顯然滿足波方程式，又滿足起始條件，就是唯一解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855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21425-842B-D7E9-97EF-F214559A3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57C0B24A-5B69-5C5C-CD20-E2844AD1B215}"/>
                  </a:ext>
                </a:extLst>
              </p:cNvPr>
              <p:cNvSpPr txBox="1"/>
              <p:nvPr/>
            </p:nvSpPr>
            <p:spPr bwMode="auto">
              <a:xfrm>
                <a:off x="1836371" y="620630"/>
                <a:ext cx="1764778" cy="7098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1" i="1" smtClean="0">
                              <a:latin typeface="Cambria Math"/>
                            </a:rPr>
                            <m:t>𝑿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3">
                <a:extLst>
                  <a:ext uri="{FF2B5EF4-FFF2-40B4-BE49-F238E27FC236}">
                    <a16:creationId xmlns:a16="http://schemas.microsoft.com/office/drawing/2014/main" id="{57C0B24A-5B69-5C5C-CD20-E2844AD1B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6371" y="620630"/>
                <a:ext cx="1764778" cy="709874"/>
              </a:xfrm>
              <a:prstGeom prst="rect">
                <a:avLst/>
              </a:prstGeom>
              <a:blipFill>
                <a:blip r:embed="rId2"/>
                <a:stretch>
                  <a:fillRect b="-701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CD61D9BE-B250-44CC-7FE1-8A36C023CF9A}"/>
                  </a:ext>
                </a:extLst>
              </p:cNvPr>
              <p:cNvSpPr txBox="1"/>
              <p:nvPr/>
            </p:nvSpPr>
            <p:spPr bwMode="auto">
              <a:xfrm>
                <a:off x="4787725" y="669166"/>
                <a:ext cx="1624034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CD61D9BE-B250-44CC-7FE1-8A36C023C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7725" y="669166"/>
                <a:ext cx="1624034" cy="617605"/>
              </a:xfrm>
              <a:prstGeom prst="rect">
                <a:avLst/>
              </a:prstGeom>
              <a:blipFill>
                <a:blip r:embed="rId3"/>
                <a:stretch>
                  <a:fillRect l="-3101" r="-4651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3">
                <a:extLst>
                  <a:ext uri="{FF2B5EF4-FFF2-40B4-BE49-F238E27FC236}">
                    <a16:creationId xmlns:a16="http://schemas.microsoft.com/office/drawing/2014/main" id="{3943EF39-F6F9-9C68-C6D7-0312CB561F32}"/>
                  </a:ext>
                </a:extLst>
              </p:cNvPr>
              <p:cNvSpPr txBox="1"/>
              <p:nvPr/>
            </p:nvSpPr>
            <p:spPr bwMode="auto">
              <a:xfrm>
                <a:off x="2470426" y="1926960"/>
                <a:ext cx="975139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𝑿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字方塊 3">
                <a:extLst>
                  <a:ext uri="{FF2B5EF4-FFF2-40B4-BE49-F238E27FC236}">
                    <a16:creationId xmlns:a16="http://schemas.microsoft.com/office/drawing/2014/main" id="{3943EF39-F6F9-9C68-C6D7-0312CB561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70426" y="1926960"/>
                <a:ext cx="9751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3">
                <a:extLst>
                  <a:ext uri="{FF2B5EF4-FFF2-40B4-BE49-F238E27FC236}">
                    <a16:creationId xmlns:a16="http://schemas.microsoft.com/office/drawing/2014/main" id="{7B8D9B7C-81B8-5384-666A-CC52707B257A}"/>
                  </a:ext>
                </a:extLst>
              </p:cNvPr>
              <p:cNvSpPr txBox="1"/>
              <p:nvPr/>
            </p:nvSpPr>
            <p:spPr bwMode="auto">
              <a:xfrm>
                <a:off x="4795406" y="1751713"/>
                <a:ext cx="706284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字方塊 13">
                <a:extLst>
                  <a:ext uri="{FF2B5EF4-FFF2-40B4-BE49-F238E27FC236}">
                    <a16:creationId xmlns:a16="http://schemas.microsoft.com/office/drawing/2014/main" id="{7B8D9B7C-81B8-5384-666A-CC52707B2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5406" y="1751713"/>
                <a:ext cx="706284" cy="617605"/>
              </a:xfrm>
              <a:prstGeom prst="rect">
                <a:avLst/>
              </a:prstGeom>
              <a:blipFill>
                <a:blip r:embed="rId5"/>
                <a:stretch>
                  <a:fillRect l="-8772" r="-10526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CAC732-C995-10F8-1E69-ABCDB054F0FD}"/>
                  </a:ext>
                </a:extLst>
              </p:cNvPr>
              <p:cNvSpPr txBox="1"/>
              <p:nvPr/>
            </p:nvSpPr>
            <p:spPr bwMode="auto">
              <a:xfrm>
                <a:off x="2917620" y="4224602"/>
                <a:ext cx="1397819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  <a:ea typeface="Cambria Math"/>
                        </a:rPr>
                        <m:t>𝒂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3CAC732-C995-10F8-1E69-ABCDB054F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7620" y="4224602"/>
                <a:ext cx="1397819" cy="307777"/>
              </a:xfrm>
              <a:prstGeom prst="rect">
                <a:avLst/>
              </a:prstGeom>
              <a:blipFill>
                <a:blip r:embed="rId6"/>
                <a:stretch>
                  <a:fillRect r="-1802" b="-76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FCAD0C-5D6F-9BBC-4524-28740DDC0431}"/>
                  </a:ext>
                </a:extLst>
              </p:cNvPr>
              <p:cNvSpPr txBox="1"/>
              <p:nvPr/>
            </p:nvSpPr>
            <p:spPr bwMode="auto">
              <a:xfrm>
                <a:off x="4846391" y="4117600"/>
                <a:ext cx="1151662" cy="61760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𝑋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1FCAD0C-5D6F-9BBC-4524-28740DDC0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6391" y="4117600"/>
                <a:ext cx="1151662" cy="617605"/>
              </a:xfrm>
              <a:prstGeom prst="rect">
                <a:avLst/>
              </a:prstGeom>
              <a:blipFill>
                <a:blip r:embed="rId7"/>
                <a:stretch>
                  <a:fillRect l="-4348" r="-3261" b="-142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96E348-AC9C-3457-8974-C952B33909DF}"/>
                  </a:ext>
                </a:extLst>
              </p:cNvPr>
              <p:cNvSpPr txBox="1"/>
              <p:nvPr/>
            </p:nvSpPr>
            <p:spPr bwMode="auto">
              <a:xfrm>
                <a:off x="340393" y="3023800"/>
                <a:ext cx="3803477" cy="31777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altLang="zh-TW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96E348-AC9C-3457-8974-C952B3390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393" y="3023800"/>
                <a:ext cx="3803477" cy="317779"/>
              </a:xfrm>
              <a:prstGeom prst="rect">
                <a:avLst/>
              </a:prstGeom>
              <a:blipFill>
                <a:blip r:embed="rId8"/>
                <a:stretch>
                  <a:fillRect l="-664" t="-3846" b="-346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FA570A-B6E1-FFC4-70F1-6C6E79D8D7C4}"/>
                  </a:ext>
                </a:extLst>
              </p:cNvPr>
              <p:cNvSpPr txBox="1"/>
              <p:nvPr/>
            </p:nvSpPr>
            <p:spPr bwMode="auto">
              <a:xfrm>
                <a:off x="4773046" y="2992117"/>
                <a:ext cx="3941976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func>
                        <m:funcPr>
                          <m:ctrlPr>
                            <a:rPr lang="en-US" altLang="zh-TW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2FA570A-B6E1-FFC4-70F1-6C6E79D8D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3046" y="2992117"/>
                <a:ext cx="3941976" cy="400110"/>
              </a:xfrm>
              <a:prstGeom prst="rect">
                <a:avLst/>
              </a:prstGeom>
              <a:blipFill>
                <a:blip r:embed="rId9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61A471DB-4C7D-233B-80D7-89231FE7977D}"/>
              </a:ext>
            </a:extLst>
          </p:cNvPr>
          <p:cNvSpPr txBox="1"/>
          <p:nvPr/>
        </p:nvSpPr>
        <p:spPr bwMode="auto">
          <a:xfrm>
            <a:off x="4006046" y="118652"/>
            <a:ext cx="11225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latin typeface="Times New Roman" panose="02020603050405020304" pitchFamily="18" charset="0"/>
                <a:cs typeface="Times New Roman" pitchFamily="18" charset="0"/>
              </a:rPr>
              <a:t>對照表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3">
                <a:extLst>
                  <a:ext uri="{FF2B5EF4-FFF2-40B4-BE49-F238E27FC236}">
                    <a16:creationId xmlns:a16="http://schemas.microsoft.com/office/drawing/2014/main" id="{EBEE85A4-183A-9657-877C-CADF68431E57}"/>
                  </a:ext>
                </a:extLst>
              </p:cNvPr>
              <p:cNvSpPr txBox="1"/>
              <p:nvPr/>
            </p:nvSpPr>
            <p:spPr bwMode="auto">
              <a:xfrm>
                <a:off x="2942858" y="2428718"/>
                <a:ext cx="418704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1" i="1" smtClean="0">
                          <a:latin typeface="Cambria Math"/>
                          <a:ea typeface="Cambria Math"/>
                        </a:rPr>
                        <m:t>𝑨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文字方塊 3">
                <a:extLst>
                  <a:ext uri="{FF2B5EF4-FFF2-40B4-BE49-F238E27FC236}">
                    <a16:creationId xmlns:a16="http://schemas.microsoft.com/office/drawing/2014/main" id="{EBEE85A4-183A-9657-877C-CADF68431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2858" y="2428718"/>
                <a:ext cx="418704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3">
                <a:extLst>
                  <a:ext uri="{FF2B5EF4-FFF2-40B4-BE49-F238E27FC236}">
                    <a16:creationId xmlns:a16="http://schemas.microsoft.com/office/drawing/2014/main" id="{1E69CB9C-00E7-4AD7-1425-4E94612A863E}"/>
                  </a:ext>
                </a:extLst>
              </p:cNvPr>
              <p:cNvSpPr txBox="1"/>
              <p:nvPr/>
            </p:nvSpPr>
            <p:spPr bwMode="auto">
              <a:xfrm>
                <a:off x="4803565" y="2360938"/>
                <a:ext cx="491288" cy="617605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文字方塊 13">
                <a:extLst>
                  <a:ext uri="{FF2B5EF4-FFF2-40B4-BE49-F238E27FC236}">
                    <a16:creationId xmlns:a16="http://schemas.microsoft.com/office/drawing/2014/main" id="{1E69CB9C-00E7-4AD7-1425-4E94612A8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3565" y="2360938"/>
                <a:ext cx="491288" cy="617605"/>
              </a:xfrm>
              <a:prstGeom prst="rect">
                <a:avLst/>
              </a:prstGeom>
              <a:blipFill>
                <a:blip r:embed="rId11"/>
                <a:stretch>
                  <a:fillRect l="-12500" r="-2500" b="-14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23164082-E35E-42BD-9ED4-8804EB4422FA}"/>
              </a:ext>
            </a:extLst>
          </p:cNvPr>
          <p:cNvSpPr txBox="1"/>
          <p:nvPr/>
        </p:nvSpPr>
        <p:spPr bwMode="auto">
          <a:xfrm>
            <a:off x="5242362" y="2425324"/>
            <a:ext cx="36434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微分運算稱為算子operator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A8C8592-BDCC-2961-BA5D-E6A0A4DAF908}"/>
                  </a:ext>
                </a:extLst>
              </p:cNvPr>
              <p:cNvSpPr txBox="1"/>
              <p:nvPr/>
            </p:nvSpPr>
            <p:spPr bwMode="auto">
              <a:xfrm>
                <a:off x="5907383" y="4130249"/>
                <a:ext cx="2978452" cy="8802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算子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的本徵值方程式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A8C8592-BDCC-2961-BA5D-E6A0A4DAF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7383" y="4130249"/>
                <a:ext cx="2978452" cy="880241"/>
              </a:xfrm>
              <a:prstGeom prst="rect">
                <a:avLst/>
              </a:prstGeom>
              <a:blipFill>
                <a:blip r:embed="rId12"/>
                <a:stretch>
                  <a:fillRect l="-2128" r="-426" b="-1285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5B87AEE3-D844-4A34-CFE3-96C5E244DBB9}"/>
              </a:ext>
            </a:extLst>
          </p:cNvPr>
          <p:cNvSpPr txBox="1"/>
          <p:nvPr/>
        </p:nvSpPr>
        <p:spPr bwMode="auto">
          <a:xfrm>
            <a:off x="29838" y="4168762"/>
            <a:ext cx="31111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矩陣的本徵值方程式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！</a:t>
            </a:r>
            <a:endParaRPr 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735217-E31E-8538-F273-0A2737D557DA}"/>
                  </a:ext>
                </a:extLst>
              </p:cNvPr>
              <p:cNvSpPr txBox="1"/>
              <p:nvPr/>
            </p:nvSpPr>
            <p:spPr bwMode="auto">
              <a:xfrm>
                <a:off x="1170505" y="5313785"/>
                <a:ext cx="7299717" cy="5724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err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就稱為微分算子Differential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Operator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TW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的本徵函數！</a:t>
                </a:r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735217-E31E-8538-F273-0A2737D55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70505" y="5313785"/>
                <a:ext cx="7299717" cy="572464"/>
              </a:xfrm>
              <a:prstGeom prst="rect">
                <a:avLst/>
              </a:prstGeom>
              <a:blipFill>
                <a:blip r:embed="rId13"/>
                <a:stretch>
                  <a:fillRect b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own Arrow 1">
            <a:extLst>
              <a:ext uri="{FF2B5EF4-FFF2-40B4-BE49-F238E27FC236}">
                <a16:creationId xmlns:a16="http://schemas.microsoft.com/office/drawing/2014/main" id="{12C90922-5C72-C23C-3603-18A65265DED9}"/>
              </a:ext>
            </a:extLst>
          </p:cNvPr>
          <p:cNvSpPr/>
          <p:nvPr/>
        </p:nvSpPr>
        <p:spPr>
          <a:xfrm>
            <a:off x="4324005" y="3309936"/>
            <a:ext cx="457200" cy="361661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470BDC-7F92-095B-16D6-63A5EE913DC7}"/>
                  </a:ext>
                </a:extLst>
              </p:cNvPr>
              <p:cNvSpPr txBox="1"/>
              <p:nvPr/>
            </p:nvSpPr>
            <p:spPr bwMode="auto">
              <a:xfrm>
                <a:off x="3889713" y="3709040"/>
                <a:ext cx="222817" cy="307777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470BDC-7F92-095B-16D6-63A5EE913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9713" y="3709040"/>
                <a:ext cx="222817" cy="307777"/>
              </a:xfrm>
              <a:prstGeom prst="rect">
                <a:avLst/>
              </a:prstGeom>
              <a:blipFill>
                <a:blip r:embed="rId14"/>
                <a:stretch>
                  <a:fillRect l="-16667" r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A8F1A-09AE-79F7-A7A5-ADA75698B0D9}"/>
                  </a:ext>
                </a:extLst>
              </p:cNvPr>
              <p:cNvSpPr txBox="1"/>
              <p:nvPr/>
            </p:nvSpPr>
            <p:spPr bwMode="auto">
              <a:xfrm>
                <a:off x="4837399" y="3700159"/>
                <a:ext cx="662168" cy="400110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DA8F1A-09AE-79F7-A7A5-ADA75698B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37399" y="3700159"/>
                <a:ext cx="66216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50FE74-7FAE-6116-82B2-D14438A30EC8}"/>
                  </a:ext>
                </a:extLst>
              </p:cNvPr>
              <p:cNvSpPr txBox="1"/>
              <p:nvPr/>
            </p:nvSpPr>
            <p:spPr bwMode="auto">
              <a:xfrm>
                <a:off x="1819296" y="4737339"/>
                <a:ext cx="2798395" cy="34958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𝑖𝑝𝑗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000" i="0" dirty="0">
                          <a:latin typeface="Times New Roman" panose="02020603050405020304" pitchFamily="18" charset="0"/>
                          <a:cs typeface="Times New Roman" pitchFamily="18" charset="0"/>
                        </a:rPr>
                        <m:t>or 虛數部</m:t>
                      </m:r>
                      <m:r>
                        <m:rPr>
                          <m:nor/>
                        </m:rPr>
                        <a:rPr lang="zh-TW" altLang="en-US" sz="2000" i="0" dirty="0">
                          <a:latin typeface="Times New Roman" panose="02020603050405020304" pitchFamily="18" charset="0"/>
                          <a:cs typeface="Times New Roman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altLang="zh-TW" sz="200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𝑝𝑗</m:t>
                          </m:r>
                        </m:e>
                      </m:func>
                    </m:oMath>
                  </m:oMathPara>
                </a14:m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50FE74-7FAE-6116-82B2-D14438A30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9296" y="4737339"/>
                <a:ext cx="2798395" cy="349583"/>
              </a:xfrm>
              <a:prstGeom prst="rect">
                <a:avLst/>
              </a:prstGeom>
              <a:blipFill>
                <a:blip r:embed="rId16"/>
                <a:stretch>
                  <a:fillRect l="-905" t="-6897" r="-2262" b="-241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5FE3A-8208-E282-C32A-338553685C80}"/>
                  </a:ext>
                </a:extLst>
              </p:cNvPr>
              <p:cNvSpPr txBox="1"/>
              <p:nvPr/>
            </p:nvSpPr>
            <p:spPr bwMode="auto">
              <a:xfrm>
                <a:off x="4864958" y="4762890"/>
                <a:ext cx="1469569" cy="307777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~</m:t>
                    </m:r>
                    <m:func>
                      <m:funcPr>
                        <m:ctrlPr>
                          <a:rPr lang="en-US" altLang="zh-TW" sz="200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TW" sz="20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altLang="zh-TW" sz="2000" i="1">
                            <a:latin typeface="Cambria Math"/>
                          </a:rPr>
                          <m:t>𝑘𝑥</m:t>
                        </m:r>
                      </m:e>
                    </m:func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:endParaRPr lang="en-TW" sz="2000" dirty="0">
                  <a:latin typeface="Times New Roman" panose="02020603050405020304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05FE3A-8208-E282-C32A-338553685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4958" y="4762890"/>
                <a:ext cx="1469569" cy="307777"/>
              </a:xfrm>
              <a:prstGeom prst="rect">
                <a:avLst/>
              </a:prstGeom>
              <a:blipFill>
                <a:blip r:embed="rId17"/>
                <a:stretch>
                  <a:fillRect l="-6034" r="-862" b="-76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EFE0679-79E7-B684-7F4B-B90D013D238D}"/>
                  </a:ext>
                </a:extLst>
              </p:cNvPr>
              <p:cNvSpPr txBox="1"/>
              <p:nvPr/>
            </p:nvSpPr>
            <p:spPr>
              <a:xfrm>
                <a:off x="1215099" y="5894139"/>
                <a:ext cx="792890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可分解波函數就對應模式的位移行向量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/>
                  <a:t>就對應本徵向量！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EFE0679-79E7-B684-7F4B-B90D013D2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099" y="5894139"/>
                <a:ext cx="7928901" cy="400110"/>
              </a:xfrm>
              <a:prstGeom prst="rect">
                <a:avLst/>
              </a:prstGeom>
              <a:blipFill>
                <a:blip r:embed="rId18"/>
                <a:stretch>
                  <a:fillRect l="-800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99054A7-4CF2-C4DB-A4EC-DB3BF453B1E7}"/>
                  </a:ext>
                </a:extLst>
              </p:cNvPr>
              <p:cNvSpPr txBox="1"/>
              <p:nvPr/>
            </p:nvSpPr>
            <p:spPr bwMode="auto">
              <a:xfrm>
                <a:off x="2920210" y="1335186"/>
                <a:ext cx="441469" cy="424796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99054A7-4CF2-C4DB-A4EC-DB3BF453B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20210" y="1335186"/>
                <a:ext cx="441469" cy="424796"/>
              </a:xfrm>
              <a:prstGeom prst="rect">
                <a:avLst/>
              </a:prstGeom>
              <a:blipFill>
                <a:blip r:embed="rId19"/>
                <a:stretch>
                  <a:fillRect b="-88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E05EB4-BBDD-47BD-673F-7DED03806E82}"/>
                  </a:ext>
                </a:extLst>
              </p:cNvPr>
              <p:cNvSpPr txBox="1"/>
              <p:nvPr/>
            </p:nvSpPr>
            <p:spPr bwMode="auto">
              <a:xfrm>
                <a:off x="4787455" y="1327050"/>
                <a:ext cx="1815112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𝑗𝑑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E05EB4-BBDD-47BD-673F-7DED03806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7455" y="1327050"/>
                <a:ext cx="1815112" cy="400110"/>
              </a:xfrm>
              <a:prstGeom prst="rect">
                <a:avLst/>
              </a:prstGeom>
              <a:blipFill>
                <a:blip r:embed="rId20"/>
                <a:stretch>
                  <a:fillRect b="-1562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26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0" grpId="0"/>
      <p:bldP spid="31" grpId="0"/>
      <p:bldP spid="6" grpId="0"/>
      <p:bldP spid="2" grpId="0" animBg="1"/>
      <p:bldP spid="3" grpId="0" animBg="1"/>
      <p:bldP spid="5" grpId="0" animBg="1"/>
      <p:bldP spid="7" grpId="0" animBg="1"/>
      <p:bldP spid="12" grpId="0" animBg="1"/>
      <p:bldP spid="4" grpId="0"/>
      <p:bldP spid="20" grpId="0" animBg="1"/>
      <p:bldP spid="2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:\Users\Chia-Hung Chang\Downloads\Data\Knight\Media\Chapter21\Images\21_11Figure-F.jpg">
            <a:extLst>
              <a:ext uri="{FF2B5EF4-FFF2-40B4-BE49-F238E27FC236}">
                <a16:creationId xmlns:a16="http://schemas.microsoft.com/office/drawing/2014/main" id="{798D1EC8-4CC1-9A74-E30A-A577F3F1C9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876"/>
          <a:stretch/>
        </p:blipFill>
        <p:spPr bwMode="auto">
          <a:xfrm>
            <a:off x="1863295" y="990600"/>
            <a:ext cx="2064609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6E115D-5345-890C-6EA6-ECD998671E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262"/>
          <a:stretch>
            <a:fillRect/>
          </a:stretch>
        </p:blipFill>
        <p:spPr>
          <a:xfrm>
            <a:off x="914400" y="136656"/>
            <a:ext cx="3733800" cy="796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B1F8D0-311F-5AFB-2CD8-7B64C579BAEA}"/>
              </a:ext>
            </a:extLst>
          </p:cNvPr>
          <p:cNvSpPr txBox="1"/>
          <p:nvPr/>
        </p:nvSpPr>
        <p:spPr>
          <a:xfrm>
            <a:off x="4938765" y="390435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Coupled springs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1D88FC-7F9A-6399-E3BB-0E4B668541A1}"/>
              </a:ext>
            </a:extLst>
          </p:cNvPr>
          <p:cNvSpPr txBox="1"/>
          <p:nvPr/>
        </p:nvSpPr>
        <p:spPr>
          <a:xfrm>
            <a:off x="4953000" y="2491833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Wave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238E0-B61E-1479-662B-AE398D8C20C1}"/>
              </a:ext>
            </a:extLst>
          </p:cNvPr>
          <p:cNvSpPr txBox="1"/>
          <p:nvPr/>
        </p:nvSpPr>
        <p:spPr>
          <a:xfrm>
            <a:off x="4953000" y="502920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Quantum Particle</a:t>
            </a:r>
          </a:p>
        </p:txBody>
      </p:sp>
      <p:pic>
        <p:nvPicPr>
          <p:cNvPr id="7" name="Picture 3" descr="C:\Users\Chia-Hung Chang\Downloads\Data\Knight\Media\Chapter41\Images\41_21Figure-F.jpg">
            <a:extLst>
              <a:ext uri="{FF2B5EF4-FFF2-40B4-BE49-F238E27FC236}">
                <a16:creationId xmlns:a16="http://schemas.microsoft.com/office/drawing/2014/main" id="{8C64E846-A98A-24EB-5DAA-7CC0DBDCF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246" y="4095690"/>
            <a:ext cx="2743201" cy="198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F661DE-81BA-42B3-A8F6-EF3743ED9AD5}"/>
              </a:ext>
            </a:extLst>
          </p:cNvPr>
          <p:cNvSpPr txBox="1"/>
          <p:nvPr/>
        </p:nvSpPr>
        <p:spPr>
          <a:xfrm>
            <a:off x="762000" y="6081432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striking all the 3 systems share the same mathematical technique.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DB5E0E-52A1-0198-5C5D-1049FD034D7E}"/>
              </a:ext>
            </a:extLst>
          </p:cNvPr>
          <p:cNvSpPr txBox="1"/>
          <p:nvPr/>
        </p:nvSpPr>
        <p:spPr>
          <a:xfrm>
            <a:off x="762000" y="6467565"/>
            <a:ext cx="5427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Separation of Variables and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</a:rPr>
              <a:t>E</a:t>
            </a:r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igenvalue problem.</a:t>
            </a:r>
            <a:r>
              <a:rPr lang="en-GB" dirty="0">
                <a:solidFill>
                  <a:srgbClr val="FF0000"/>
                </a:solidFill>
                <a:effectLst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9909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book with black text and symbols&#10;&#10;Description automatically generated">
            <a:extLst>
              <a:ext uri="{FF2B5EF4-FFF2-40B4-BE49-F238E27FC236}">
                <a16:creationId xmlns:a16="http://schemas.microsoft.com/office/drawing/2014/main" id="{6A128419-4808-D887-320F-60987B643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19200"/>
            <a:ext cx="4114800" cy="42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451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aper wi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AFC1A38E-3034-F133-0298-9212DE0F4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t="-1" r="4479" b="995"/>
          <a:stretch>
            <a:fillRect/>
          </a:stretch>
        </p:blipFill>
        <p:spPr>
          <a:xfrm>
            <a:off x="821813" y="0"/>
            <a:ext cx="7500373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2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th equations and formulas on a white background&#10;&#10;AI-generated content may be incorrect.">
            <a:extLst>
              <a:ext uri="{FF2B5EF4-FFF2-40B4-BE49-F238E27FC236}">
                <a16:creationId xmlns:a16="http://schemas.microsoft.com/office/drawing/2014/main" id="{E029B931-E5E7-5CF7-2B86-9CCDDB4E9F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86" y="0"/>
            <a:ext cx="695253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444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12A9F35F-1E9B-5E1B-3454-E1423F1DC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75404"/>
            <a:ext cx="6705600" cy="275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067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text&#10;&#10;AI-generated content may be incorrect.">
            <a:extLst>
              <a:ext uri="{FF2B5EF4-FFF2-40B4-BE49-F238E27FC236}">
                <a16:creationId xmlns:a16="http://schemas.microsoft.com/office/drawing/2014/main" id="{A5A97E2B-342E-B31D-6D09-30A6DE155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" y="0"/>
            <a:ext cx="7447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078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th equations and formulas on a white background&#10;&#10;AI-generated content may be incorrect.">
            <a:extLst>
              <a:ext uri="{FF2B5EF4-FFF2-40B4-BE49-F238E27FC236}">
                <a16:creationId xmlns:a16="http://schemas.microsoft.com/office/drawing/2014/main" id="{CC3B66F8-4E47-DC76-391B-B55E8750F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7772400" cy="392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299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01741648-1CF2-E1D7-2518-B368533DA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63" y="0"/>
            <a:ext cx="7001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453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73820864-9887-143B-67F9-D082A8228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7772400" cy="260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007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81234A-1AEB-2A03-C4D6-C353066FA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685800"/>
            <a:ext cx="7240764" cy="59211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41251A1-5716-2DA0-988B-5E9F54D7AE28}"/>
              </a:ext>
            </a:extLst>
          </p:cNvPr>
          <p:cNvSpPr/>
          <p:nvPr/>
        </p:nvSpPr>
        <p:spPr>
          <a:xfrm>
            <a:off x="1600200" y="4953000"/>
            <a:ext cx="6553200" cy="1066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9C008-953B-0114-5AC8-DD104777380E}"/>
              </a:ext>
            </a:extLst>
          </p:cNvPr>
          <p:cNvSpPr txBox="1"/>
          <p:nvPr/>
        </p:nvSpPr>
        <p:spPr>
          <a:xfrm>
            <a:off x="3810000" y="51816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 as in wave equation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795459-44FE-22AB-1F8B-D17F4F88772D}"/>
              </a:ext>
            </a:extLst>
          </p:cNvPr>
          <p:cNvSpPr txBox="1"/>
          <p:nvPr/>
        </p:nvSpPr>
        <p:spPr>
          <a:xfrm>
            <a:off x="3467982" y="239023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我們再舉兩個例子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340768970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9DF112-7533-2641-F48B-EE7A67C97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605" y="1616518"/>
            <a:ext cx="6992790" cy="25401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907191-4331-CE56-2B4C-8C83177B2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78325"/>
            <a:ext cx="4356100" cy="1104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9D7EB3-1ABA-396C-5F64-42AB33F26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605" y="4156634"/>
            <a:ext cx="6992790" cy="21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6111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xperiment to demonstrate heat transport by thermal conduction">
            <a:extLst>
              <a:ext uri="{FF2B5EF4-FFF2-40B4-BE49-F238E27FC236}">
                <a16:creationId xmlns:a16="http://schemas.microsoft.com/office/drawing/2014/main" id="{F9F9AF71-0DB3-D0AC-ABC7-A35249E0A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533" y="927100"/>
            <a:ext cx="4854222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n-thermodynamics-heat-transfer-thermal-conduction.mp4">
            <a:hlinkClick r:id="" action="ppaction://media"/>
            <a:extLst>
              <a:ext uri="{FF2B5EF4-FFF2-40B4-BE49-F238E27FC236}">
                <a16:creationId xmlns:a16="http://schemas.microsoft.com/office/drawing/2014/main" id="{6ABBAC15-39EC-9167-3CD5-96BC877E14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50533" y="3657600"/>
            <a:ext cx="4842933" cy="2724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DE2905-B524-C360-6B4F-8C4FD3C3793C}"/>
              </a:ext>
            </a:extLst>
          </p:cNvPr>
          <p:cNvSpPr txBox="1"/>
          <p:nvPr/>
        </p:nvSpPr>
        <p:spPr>
          <a:xfrm>
            <a:off x="2150533" y="43956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dirty="0">
                <a:latin typeface="+mn-lt"/>
                <a:ea typeface="新細明體" pitchFamily="18" charset="-120"/>
              </a:rPr>
              <a:t>傅立葉</a:t>
            </a:r>
            <a:r>
              <a:rPr lang="zh-TW" altLang="en-US" dirty="0">
                <a:latin typeface="+mn-lt"/>
              </a:rPr>
              <a:t>分析熱傳導棒的溫度分佈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9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 of a diagram showing a current&#10;&#10;AI-generated content may be incorrect.">
            <a:extLst>
              <a:ext uri="{FF2B5EF4-FFF2-40B4-BE49-F238E27FC236}">
                <a16:creationId xmlns:a16="http://schemas.microsoft.com/office/drawing/2014/main" id="{92F68F05-A82A-97B3-1552-FDA4D2802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2"/>
          <a:stretch>
            <a:fillRect/>
          </a:stretch>
        </p:blipFill>
        <p:spPr>
          <a:xfrm>
            <a:off x="316545" y="1308016"/>
            <a:ext cx="3429000" cy="1354401"/>
          </a:xfrm>
          <a:prstGeom prst="rect">
            <a:avLst/>
          </a:prstGeom>
        </p:spPr>
      </p:pic>
      <p:pic>
        <p:nvPicPr>
          <p:cNvPr id="5" name="Picture 4" descr="The heat current, H, in conduction = the rate of heat flow, d Q d t, which equals k times Ay times, T sub H minus T sub C, over L, where k = the thermal conductivity of the rod material, Ay = the cross sectional area of the rod, T sub H = the temperature of the hot end of the rod, T sub C = the cold end of the rod, and L = the length of the rod.&#10;">
            <a:extLst>
              <a:ext uri="{FF2B5EF4-FFF2-40B4-BE49-F238E27FC236}">
                <a16:creationId xmlns:a16="http://schemas.microsoft.com/office/drawing/2014/main" id="{840E742B-0EC6-6486-A315-0290ADEA9F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8" r="9406" b="11848"/>
          <a:stretch/>
        </p:blipFill>
        <p:spPr>
          <a:xfrm>
            <a:off x="3962400" y="1496113"/>
            <a:ext cx="4951371" cy="1020899"/>
          </a:xfrm>
          <a:prstGeom prst="rect">
            <a:avLst/>
          </a:prstGeom>
        </p:spPr>
      </p:pic>
      <p:pic>
        <p:nvPicPr>
          <p:cNvPr id="6" name="Picture 5" descr="Diagram of a diagram showing a current&#10;&#10;AI-generated content may be incorrect.">
            <a:extLst>
              <a:ext uri="{FF2B5EF4-FFF2-40B4-BE49-F238E27FC236}">
                <a16:creationId xmlns:a16="http://schemas.microsoft.com/office/drawing/2014/main" id="{1A2C1BEF-797A-8611-B3E5-0A3C6689D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2"/>
          <a:stretch>
            <a:fillRect/>
          </a:stretch>
        </p:blipFill>
        <p:spPr>
          <a:xfrm>
            <a:off x="1676400" y="4134557"/>
            <a:ext cx="3429000" cy="1354401"/>
          </a:xfrm>
          <a:prstGeom prst="rect">
            <a:avLst/>
          </a:prstGeom>
        </p:spPr>
      </p:pic>
      <p:pic>
        <p:nvPicPr>
          <p:cNvPr id="7" name="Picture 6" descr="Diagram of a diagram showing a current&#10;&#10;AI-generated content may be incorrect.">
            <a:extLst>
              <a:ext uri="{FF2B5EF4-FFF2-40B4-BE49-F238E27FC236}">
                <a16:creationId xmlns:a16="http://schemas.microsoft.com/office/drawing/2014/main" id="{1EAA9DBD-AF7B-3B14-62A0-B8ABA7D2E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5" t="25882"/>
          <a:stretch>
            <a:fillRect/>
          </a:stretch>
        </p:blipFill>
        <p:spPr>
          <a:xfrm>
            <a:off x="5105400" y="4114800"/>
            <a:ext cx="2209800" cy="13544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9291E0-1DB2-B247-D8F8-94C040B7C25F}"/>
              </a:ext>
            </a:extLst>
          </p:cNvPr>
          <p:cNvSpPr txBox="1"/>
          <p:nvPr/>
        </p:nvSpPr>
        <p:spPr>
          <a:xfrm>
            <a:off x="1511440" y="125509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沿電位相等的兩點間沒有梯度電場</a:t>
            </a:r>
            <a:r>
              <a:rPr lang="en-US" dirty="0"/>
              <a:t>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DCB485-7A9F-2E00-14E9-8E5EEBE4A151}"/>
              </a:ext>
            </a:extLst>
          </p:cNvPr>
          <p:cNvSpPr txBox="1"/>
          <p:nvPr/>
        </p:nvSpPr>
        <p:spPr>
          <a:xfrm>
            <a:off x="1511440" y="514598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溫度相等的兩點間則沒有傳導熱量流動</a:t>
            </a:r>
            <a:r>
              <a:rPr lang="en-US" dirty="0"/>
              <a:t>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65ED35-D016-9462-A6E7-25D9FBF04A0A}"/>
              </a:ext>
            </a:extLst>
          </p:cNvPr>
          <p:cNvSpPr txBox="1"/>
          <p:nvPr/>
        </p:nvSpPr>
        <p:spPr>
          <a:xfrm>
            <a:off x="1524000" y="903687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兩相近點之間的溫度差驅動熱量的流動</a:t>
            </a:r>
            <a:r>
              <a:rPr lang="en-US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63A265-2DAB-DB94-7774-0A55AA6194A6}"/>
                  </a:ext>
                </a:extLst>
              </p:cNvPr>
              <p:cNvSpPr txBox="1"/>
              <p:nvPr/>
            </p:nvSpPr>
            <p:spPr>
              <a:xfrm>
                <a:off x="1681424" y="3086503"/>
                <a:ext cx="2352695" cy="52591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63A265-2DAB-DB94-7774-0A55AA619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424" y="3086503"/>
                <a:ext cx="2352695" cy="525913"/>
              </a:xfrm>
              <a:prstGeom prst="rect">
                <a:avLst/>
              </a:prstGeom>
              <a:blipFill>
                <a:blip r:embed="rId4"/>
                <a:stretch>
                  <a:fillRect l="-1613" t="-4651" r="-1613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CFD692-3D98-6C3C-73BF-36BA00C91611}"/>
                  </a:ext>
                </a:extLst>
              </p:cNvPr>
              <p:cNvSpPr txBox="1"/>
              <p:nvPr/>
            </p:nvSpPr>
            <p:spPr>
              <a:xfrm>
                <a:off x="1556040" y="2700845"/>
                <a:ext cx="366971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當</a:t>
                </a:r>
                <a:r>
                  <a:rPr lang="en-US" dirty="0"/>
                  <a:t>溫度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/>
                  <a:t>不同兩點非常靠近時</a:t>
                </a:r>
                <a:r>
                  <a:rPr lang="en-US" dirty="0"/>
                  <a:t>：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CFD692-3D98-6C3C-73BF-36BA00C91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040" y="2700845"/>
                <a:ext cx="3669719" cy="369332"/>
              </a:xfrm>
              <a:prstGeom prst="rect">
                <a:avLst/>
              </a:prstGeom>
              <a:blipFill>
                <a:blip r:embed="rId5"/>
                <a:stretch>
                  <a:fillRect l="-1379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21D812-AED2-696A-8120-09146BCDFE4A}"/>
                  </a:ext>
                </a:extLst>
              </p:cNvPr>
              <p:cNvSpPr txBox="1"/>
              <p:nvPr/>
            </p:nvSpPr>
            <p:spPr>
              <a:xfrm>
                <a:off x="5710813" y="2615684"/>
                <a:ext cx="992002" cy="5203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21D812-AED2-696A-8120-09146BCDF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0813" y="2615684"/>
                <a:ext cx="992002" cy="520399"/>
              </a:xfrm>
              <a:prstGeom prst="rect">
                <a:avLst/>
              </a:prstGeom>
              <a:blipFill>
                <a:blip r:embed="rId6"/>
                <a:stretch>
                  <a:fillRect l="-3797" t="-2381" r="-3797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AD6C38-6619-FAE7-4758-C1A511F61CAF}"/>
                  </a:ext>
                </a:extLst>
              </p:cNvPr>
              <p:cNvSpPr txBox="1"/>
              <p:nvPr/>
            </p:nvSpPr>
            <p:spPr>
              <a:xfrm>
                <a:off x="7511506" y="2615684"/>
                <a:ext cx="808234" cy="5203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AD6C38-6619-FAE7-4758-C1A511F61C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506" y="2615684"/>
                <a:ext cx="808234" cy="520399"/>
              </a:xfrm>
              <a:prstGeom prst="rect">
                <a:avLst/>
              </a:prstGeom>
              <a:blipFill>
                <a:blip r:embed="rId7"/>
                <a:stretch>
                  <a:fillRect l="-4615" t="-2381" r="-4615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Left-right Arrow 12">
            <a:extLst>
              <a:ext uri="{FF2B5EF4-FFF2-40B4-BE49-F238E27FC236}">
                <a16:creationId xmlns:a16="http://schemas.microsoft.com/office/drawing/2014/main" id="{16192D6B-B5EB-6A05-7A21-1403B6BA8112}"/>
              </a:ext>
            </a:extLst>
          </p:cNvPr>
          <p:cNvSpPr/>
          <p:nvPr/>
        </p:nvSpPr>
        <p:spPr>
          <a:xfrm>
            <a:off x="6856304" y="2780101"/>
            <a:ext cx="418285" cy="2286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2DF281-E9BC-5583-C487-B4445FE26398}"/>
                  </a:ext>
                </a:extLst>
              </p:cNvPr>
              <p:cNvSpPr txBox="1"/>
              <p:nvPr/>
            </p:nvSpPr>
            <p:spPr>
              <a:xfrm>
                <a:off x="1654629" y="3679562"/>
                <a:ext cx="63393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將一傳導棒視為一系列非常靠近的溫度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/>
                  <a:t>不同的點</a:t>
                </a:r>
                <a:r>
                  <a:rPr lang="en-US" dirty="0"/>
                  <a:t>：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2DF281-E9BC-5583-C487-B4445FE26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629" y="3679562"/>
                <a:ext cx="6339356" cy="369332"/>
              </a:xfrm>
              <a:prstGeom prst="rect">
                <a:avLst/>
              </a:prstGeom>
              <a:blipFill>
                <a:blip r:embed="rId8"/>
                <a:stretch>
                  <a:fillRect l="-800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C27575-9F28-9824-D12E-2589B8DF2FB7}"/>
                  </a:ext>
                </a:extLst>
              </p:cNvPr>
              <p:cNvSpPr txBox="1"/>
              <p:nvPr/>
            </p:nvSpPr>
            <p:spPr>
              <a:xfrm>
                <a:off x="4034118" y="4719755"/>
                <a:ext cx="61408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C27575-9F28-9824-D12E-2589B8DF2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118" y="4719755"/>
                <a:ext cx="614081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D68B4A-E148-67C2-5191-38C188600C2B}"/>
                  </a:ext>
                </a:extLst>
              </p:cNvPr>
              <p:cNvSpPr txBox="1"/>
              <p:nvPr/>
            </p:nvSpPr>
            <p:spPr>
              <a:xfrm>
                <a:off x="6206814" y="4719755"/>
                <a:ext cx="10677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BD68B4A-E148-67C2-5191-38C188600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814" y="4719755"/>
                <a:ext cx="106777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0F0F10-9172-42AD-0497-4129CE8EED8E}"/>
                  </a:ext>
                </a:extLst>
              </p:cNvPr>
              <p:cNvSpPr txBox="1"/>
              <p:nvPr/>
            </p:nvSpPr>
            <p:spPr>
              <a:xfrm>
                <a:off x="1335523" y="4750532"/>
                <a:ext cx="1067775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0F0F10-9172-42AD-0497-4129CE8EE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523" y="4750532"/>
                <a:ext cx="106777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24B2F7-1C4A-6A72-6D8F-000A75E9405A}"/>
                  </a:ext>
                </a:extLst>
              </p:cNvPr>
              <p:cNvSpPr txBox="1"/>
              <p:nvPr/>
            </p:nvSpPr>
            <p:spPr>
              <a:xfrm>
                <a:off x="5225759" y="5058309"/>
                <a:ext cx="48505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24B2F7-1C4A-6A72-6D8F-000A75E94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759" y="5058309"/>
                <a:ext cx="485054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5852397-0C8A-6391-6343-8BD5F73B4AD2}"/>
                  </a:ext>
                </a:extLst>
              </p:cNvPr>
              <p:cNvSpPr txBox="1"/>
              <p:nvPr/>
            </p:nvSpPr>
            <p:spPr>
              <a:xfrm>
                <a:off x="2979876" y="5058309"/>
                <a:ext cx="48505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5852397-0C8A-6391-6343-8BD5F73B4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876" y="5058309"/>
                <a:ext cx="485054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5CB573-31F8-4444-BE67-8228C8943B5C}"/>
                  </a:ext>
                </a:extLst>
              </p:cNvPr>
              <p:cNvSpPr txBox="1"/>
              <p:nvPr/>
            </p:nvSpPr>
            <p:spPr>
              <a:xfrm>
                <a:off x="1676400" y="6026881"/>
                <a:ext cx="4711996" cy="57265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A5CB573-31F8-4444-BE67-8228C8943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6026881"/>
                <a:ext cx="4711996" cy="572657"/>
              </a:xfrm>
              <a:prstGeom prst="rect">
                <a:avLst/>
              </a:prstGeom>
              <a:blipFill>
                <a:blip r:embed="rId14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83FB887-BB24-F31A-7E0F-CD71079BA73B}"/>
              </a:ext>
            </a:extLst>
          </p:cNvPr>
          <p:cNvSpPr txBox="1"/>
          <p:nvPr/>
        </p:nvSpPr>
        <p:spPr>
          <a:xfrm>
            <a:off x="1593084" y="5585212"/>
            <a:ext cx="7550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中間這一點的熱量變化，正比於溫度變化，就等於兩邊熱量流動的差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69AA6D-5049-FCBE-9294-9AA84CD821A9}"/>
                  </a:ext>
                </a:extLst>
              </p:cNvPr>
              <p:cNvSpPr txBox="1"/>
              <p:nvPr/>
            </p:nvSpPr>
            <p:spPr>
              <a:xfrm>
                <a:off x="7065446" y="6014703"/>
                <a:ext cx="1014252" cy="55579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169AA6D-5049-FCBE-9294-9AA84CD82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5446" y="6014703"/>
                <a:ext cx="1014252" cy="555793"/>
              </a:xfrm>
              <a:prstGeom prst="rect">
                <a:avLst/>
              </a:prstGeom>
              <a:blipFill>
                <a:blip r:embed="rId15"/>
                <a:stretch>
                  <a:fillRect l="-5000" r="-3750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0149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F8B84B-C5FE-38DC-ACB5-E537A16CD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489" y="990600"/>
            <a:ext cx="4800600" cy="1721129"/>
          </a:xfrm>
          <a:prstGeom prst="rect">
            <a:avLst/>
          </a:prstGeom>
        </p:spPr>
      </p:pic>
      <p:pic>
        <p:nvPicPr>
          <p:cNvPr id="4" name="Picture 3" descr="A circular object with different colored metal parts&#10;&#10;AI-generated content may be incorrect.">
            <a:extLst>
              <a:ext uri="{FF2B5EF4-FFF2-40B4-BE49-F238E27FC236}">
                <a16:creationId xmlns:a16="http://schemas.microsoft.com/office/drawing/2014/main" id="{03AB1562-67A5-0F8C-8F18-407F2877D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5"/>
          <a:stretch>
            <a:fillRect/>
          </a:stretch>
        </p:blipFill>
        <p:spPr>
          <a:xfrm>
            <a:off x="1738489" y="2742773"/>
            <a:ext cx="4800600" cy="214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F21C1C-30DA-007F-00B7-8261C7AB11A6}"/>
                  </a:ext>
                </a:extLst>
              </p:cNvPr>
              <p:cNvSpPr txBox="1"/>
              <p:nvPr/>
            </p:nvSpPr>
            <p:spPr>
              <a:xfrm>
                <a:off x="4059263" y="341120"/>
                <a:ext cx="1025474" cy="55579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7F21C1C-30DA-007F-00B7-8261C7AB1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263" y="341120"/>
                <a:ext cx="1025474" cy="555793"/>
              </a:xfrm>
              <a:prstGeom prst="rect">
                <a:avLst/>
              </a:prstGeom>
              <a:blipFill>
                <a:blip r:embed="rId4"/>
                <a:stretch>
                  <a:fillRect l="-4878" r="-365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8029C80-4B22-C53A-8014-A5C5224B6664}"/>
              </a:ext>
            </a:extLst>
          </p:cNvPr>
          <p:cNvSpPr txBox="1"/>
          <p:nvPr/>
        </p:nvSpPr>
        <p:spPr>
          <a:xfrm>
            <a:off x="1752600" y="5410200"/>
            <a:ext cx="3138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週期性邊界條件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450D5-FB4E-EF07-9F2A-25346A104FC9}"/>
                  </a:ext>
                </a:extLst>
              </p:cNvPr>
              <p:cNvSpPr txBox="1"/>
              <p:nvPr/>
            </p:nvSpPr>
            <p:spPr>
              <a:xfrm>
                <a:off x="3865437" y="5481177"/>
                <a:ext cx="1799339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6450D5-FB4E-EF07-9F2A-25346A104F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437" y="5481177"/>
                <a:ext cx="1799339" cy="276999"/>
              </a:xfrm>
              <a:prstGeom prst="rect">
                <a:avLst/>
              </a:prstGeom>
              <a:blipFill>
                <a:blip r:embed="rId5"/>
                <a:stretch>
                  <a:fillRect l="-2113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F71040-A323-784D-46ED-B45231874C0B}"/>
                  </a:ext>
                </a:extLst>
              </p:cNvPr>
              <p:cNvSpPr txBox="1"/>
              <p:nvPr/>
            </p:nvSpPr>
            <p:spPr>
              <a:xfrm>
                <a:off x="3865437" y="5850509"/>
                <a:ext cx="2132763" cy="52668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F71040-A323-784D-46ED-B45231874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437" y="5850509"/>
                <a:ext cx="2132763" cy="526683"/>
              </a:xfrm>
              <a:prstGeom prst="rect">
                <a:avLst/>
              </a:prstGeom>
              <a:blipFill>
                <a:blip r:embed="rId6"/>
                <a:stretch>
                  <a:fillRect l="-2367" t="-2326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50B53BF-DBB3-252D-D01A-4F3F7C956B36}"/>
              </a:ext>
            </a:extLst>
          </p:cNvPr>
          <p:cNvSpPr txBox="1"/>
          <p:nvPr/>
        </p:nvSpPr>
        <p:spPr>
          <a:xfrm>
            <a:off x="1752600" y="50292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這個問題很難實施固定端邊界條件。自由端較方便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12145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EE7B663-6A69-085B-0B81-48774E0FF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07387933-AF99-FD5E-2517-0D1663D72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4479" b="77777"/>
          <a:stretch>
            <a:fillRect/>
          </a:stretch>
        </p:blipFill>
        <p:spPr>
          <a:xfrm>
            <a:off x="745613" y="1176749"/>
            <a:ext cx="7500373" cy="15907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CE14B7-3E23-D4B8-E640-D18B963EF1B7}"/>
              </a:ext>
            </a:extLst>
          </p:cNvPr>
          <p:cNvSpPr txBox="1"/>
          <p:nvPr/>
        </p:nvSpPr>
        <p:spPr bwMode="auto">
          <a:xfrm>
            <a:off x="745613" y="598106"/>
            <a:ext cx="2448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Solving heat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8A674B30-FA78-20AE-301C-9356BAD8D303}"/>
                  </a:ext>
                </a:extLst>
              </p:cNvPr>
              <p:cNvSpPr txBox="1"/>
              <p:nvPr/>
            </p:nvSpPr>
            <p:spPr bwMode="auto">
              <a:xfrm>
                <a:off x="748198" y="3395386"/>
                <a:ext cx="2294346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DAE78487-6A6C-1226-E993-D31D4C76A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198" y="3395386"/>
                <a:ext cx="2294346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71A7B192-D769-ACF8-EB25-0A68BF4B13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9969" y="2976766"/>
                <a:ext cx="790960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首先尋找時間部分與空間部分，可以分離為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兩變數個別的函數的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模式解</a:t>
                </a:r>
                <a:r>
                  <a:rPr lang="zh-TW" altLang="en-US" dirty="0"/>
                  <a:t>：</a:t>
                </a:r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AAFA6345-EF2E-2441-6657-74804E9ED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9969" y="2976766"/>
                <a:ext cx="7909602" cy="369332"/>
              </a:xfrm>
              <a:prstGeom prst="rect">
                <a:avLst/>
              </a:prstGeom>
              <a:blipFill>
                <a:blip r:embed="rId4"/>
                <a:stretch>
                  <a:fillRect l="-641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E7A926D-9006-3684-2901-026B900C7E79}"/>
              </a:ext>
            </a:extLst>
          </p:cNvPr>
          <p:cNvSpPr txBox="1"/>
          <p:nvPr/>
        </p:nvSpPr>
        <p:spPr>
          <a:xfrm>
            <a:off x="748198" y="3814006"/>
            <a:ext cx="809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波方程式是線性方程式，一系列這樣的模式解，作線性組合，就得到一般解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58F5E7-4944-BB13-B0B4-CF34BC89844F}"/>
                  </a:ext>
                </a:extLst>
              </p:cNvPr>
              <p:cNvSpPr txBox="1"/>
              <p:nvPr/>
            </p:nvSpPr>
            <p:spPr>
              <a:xfrm>
                <a:off x="720213" y="4194550"/>
                <a:ext cx="83035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要得到線性組合的配方係數，</a:t>
                </a:r>
                <a:r>
                  <a:rPr lang="en-GB" dirty="0">
                    <a:effectLst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起始條件分解為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永遠可以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196A696-C5D1-25F0-CC31-FD46C8957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13" y="4194550"/>
                <a:ext cx="8303547" cy="369332"/>
              </a:xfrm>
              <a:prstGeom prst="rect">
                <a:avLst/>
              </a:prstGeom>
              <a:blipFill>
                <a:blip r:embed="rId6"/>
                <a:stretch>
                  <a:fillRect l="-611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881F9F-DF23-E561-7F69-C68749412E9B}"/>
                  </a:ext>
                </a:extLst>
              </p:cNvPr>
              <p:cNvSpPr txBox="1"/>
              <p:nvPr/>
            </p:nvSpPr>
            <p:spPr>
              <a:xfrm>
                <a:off x="719976" y="4573252"/>
                <a:ext cx="81192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dirty="0"/>
                  <a:t>讓組合中的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dirty="0"/>
                  <a:t>各自作時間演化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(</a:t>
                </a:r>
                <a:r>
                  <a:rPr lang="zh-TW" altLang="en-US" dirty="0"/>
                  <a:t>簡諧振盪</a:t>
                </a:r>
                <a:r>
                  <a:rPr lang="en-US" dirty="0"/>
                  <a:t>)</a:t>
                </a:r>
                <a:r>
                  <a:rPr lang="zh-TW" altLang="en-US" dirty="0"/>
                  <a:t>後，到要求的時間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再組合！</a:t>
                </a:r>
                <a:r>
                  <a:rPr lang="en-GB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F36951-7B4E-0455-A016-D19E3CF4C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76" y="4573252"/>
                <a:ext cx="8119224" cy="369332"/>
              </a:xfrm>
              <a:prstGeom prst="rect">
                <a:avLst/>
              </a:prstGeom>
              <a:blipFill>
                <a:blip r:embed="rId7"/>
                <a:stretch>
                  <a:fillRect l="-625" t="-10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91AE8E3E-242E-A088-E048-B8B9D696C2AE}"/>
                  </a:ext>
                </a:extLst>
              </p:cNvPr>
              <p:cNvSpPr txBox="1"/>
              <p:nvPr/>
            </p:nvSpPr>
            <p:spPr bwMode="auto">
              <a:xfrm>
                <a:off x="759963" y="4961325"/>
                <a:ext cx="2917209" cy="89563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38A4F46E-078F-FC3B-470F-93980FA48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9963" y="4961325"/>
                <a:ext cx="2917209" cy="895630"/>
              </a:xfrm>
              <a:prstGeom prst="rect">
                <a:avLst/>
              </a:prstGeom>
              <a:blipFill>
                <a:blip r:embed="rId8"/>
                <a:stretch>
                  <a:fillRect t="-88889" b="-1444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D42EB24-8131-C4F0-8987-0113CDF27506}"/>
              </a:ext>
            </a:extLst>
          </p:cNvPr>
          <p:cNvSpPr txBox="1"/>
          <p:nvPr/>
        </p:nvSpPr>
        <p:spPr bwMode="auto">
          <a:xfrm>
            <a:off x="5029200" y="594224"/>
            <a:ext cx="3429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Schrodiner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Wave Equation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F8EA56-BC88-8F08-66E7-B159F0C55984}"/>
              </a:ext>
            </a:extLst>
          </p:cNvPr>
          <p:cNvSpPr txBox="1"/>
          <p:nvPr/>
        </p:nvSpPr>
        <p:spPr>
          <a:xfrm>
            <a:off x="786024" y="5967854"/>
            <a:ext cx="72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這樣的波函數既滿足波方程式，又滿足起始條件，就是唯一解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37758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DEF6642-8F1B-72E5-8815-4A6DF1A2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per with equations and formulas&#10;&#10;Description automatically generated with medium confidence">
            <a:extLst>
              <a:ext uri="{FF2B5EF4-FFF2-40B4-BE49-F238E27FC236}">
                <a16:creationId xmlns:a16="http://schemas.microsoft.com/office/drawing/2014/main" id="{2F06C65E-5F9D-13C4-DA19-DBA306FF1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4479" b="94840"/>
          <a:stretch>
            <a:fillRect/>
          </a:stretch>
        </p:blipFill>
        <p:spPr>
          <a:xfrm>
            <a:off x="792145" y="1688069"/>
            <a:ext cx="7500373" cy="369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98C212-487F-BBCF-C5F7-37362B192C02}"/>
              </a:ext>
            </a:extLst>
          </p:cNvPr>
          <p:cNvSpPr txBox="1"/>
          <p:nvPr/>
        </p:nvSpPr>
        <p:spPr bwMode="auto">
          <a:xfrm>
            <a:off x="792145" y="1109426"/>
            <a:ext cx="2448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Solving Wave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9BD98FC4-F62B-08F7-121B-9ED75EF94AE5}"/>
                  </a:ext>
                </a:extLst>
              </p:cNvPr>
              <p:cNvSpPr txBox="1"/>
              <p:nvPr/>
            </p:nvSpPr>
            <p:spPr bwMode="auto">
              <a:xfrm>
                <a:off x="800374" y="2685332"/>
                <a:ext cx="2271199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/>
                        </a:rPr>
                        <m:t>𝑢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9BD98FC4-F62B-08F7-121B-9ED75EF94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0374" y="2685332"/>
                <a:ext cx="227119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DD7341EC-4689-C5FB-4597-1D4F5AE7C8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2145" y="2266712"/>
                <a:ext cx="790960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首先尋找時間部分與空間部分，可以分離為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兩變數個別的函數的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模式解</a:t>
                </a:r>
                <a:r>
                  <a:rPr lang="zh-TW" altLang="en-US" dirty="0"/>
                  <a:t>：</a:t>
                </a:r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文字方塊 24">
                <a:extLst>
                  <a:ext uri="{FF2B5EF4-FFF2-40B4-BE49-F238E27FC236}">
                    <a16:creationId xmlns:a16="http://schemas.microsoft.com/office/drawing/2014/main" id="{DD7341EC-4689-C5FB-4597-1D4F5AE7C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145" y="2266712"/>
                <a:ext cx="7909602" cy="369332"/>
              </a:xfrm>
              <a:prstGeom prst="rect">
                <a:avLst/>
              </a:prstGeom>
              <a:blipFill>
                <a:blip r:embed="rId4"/>
                <a:stretch>
                  <a:fillRect l="-642" t="-6667" b="-23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E391A98-E7EE-CEEA-1C52-BDA29C366BDE}"/>
              </a:ext>
            </a:extLst>
          </p:cNvPr>
          <p:cNvSpPr txBox="1"/>
          <p:nvPr/>
        </p:nvSpPr>
        <p:spPr>
          <a:xfrm>
            <a:off x="800374" y="3103952"/>
            <a:ext cx="809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波方程式是線性方程式，一系列這樣的模式解，作線性組合，就得到一般解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2D8E99-78B4-3473-1379-B12BDD161934}"/>
                  </a:ext>
                </a:extLst>
              </p:cNvPr>
              <p:cNvSpPr txBox="1"/>
              <p:nvPr/>
            </p:nvSpPr>
            <p:spPr>
              <a:xfrm>
                <a:off x="772389" y="3484496"/>
                <a:ext cx="83035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要得到線性組合的配方係數，</a:t>
                </a:r>
                <a:r>
                  <a:rPr lang="en-GB" dirty="0">
                    <a:effectLst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將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起始條件分解為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altLang="zh-TW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的線性組合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永遠可以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2D8E99-78B4-3473-1379-B12BDD161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389" y="3484496"/>
                <a:ext cx="8303547" cy="369332"/>
              </a:xfrm>
              <a:prstGeom prst="rect">
                <a:avLst/>
              </a:prstGeom>
              <a:blipFill>
                <a:blip r:embed="rId5"/>
                <a:stretch>
                  <a:fillRect l="-611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6AE171-9393-CDCC-C8A6-5704E6970BDA}"/>
                  </a:ext>
                </a:extLst>
              </p:cNvPr>
              <p:cNvSpPr txBox="1"/>
              <p:nvPr/>
            </p:nvSpPr>
            <p:spPr>
              <a:xfrm>
                <a:off x="772152" y="3863198"/>
                <a:ext cx="81192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dirty="0"/>
                  <a:t>讓組合中的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dirty="0"/>
                  <a:t>各自作時間演化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/>
                  <a:t>(</a:t>
                </a:r>
                <a:r>
                  <a:rPr lang="en-US" dirty="0" err="1"/>
                  <a:t>指數遞減</a:t>
                </a:r>
                <a:r>
                  <a:rPr lang="en-US" dirty="0"/>
                  <a:t>)</a:t>
                </a:r>
                <a:r>
                  <a:rPr lang="zh-TW" altLang="en-US" dirty="0"/>
                  <a:t>後，到要求的時間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再組合！</a:t>
                </a:r>
                <a:r>
                  <a:rPr lang="en-GB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6AE171-9393-CDCC-C8A6-5704E6970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52" y="3863198"/>
                <a:ext cx="8119224" cy="369332"/>
              </a:xfrm>
              <a:prstGeom prst="rect">
                <a:avLst/>
              </a:prstGeom>
              <a:blipFill>
                <a:blip r:embed="rId6"/>
                <a:stretch>
                  <a:fillRect l="-624" t="-1333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7B1457D5-6DCE-CA95-F7D1-4D6677D61CF6}"/>
                  </a:ext>
                </a:extLst>
              </p:cNvPr>
              <p:cNvSpPr txBox="1"/>
              <p:nvPr/>
            </p:nvSpPr>
            <p:spPr bwMode="auto">
              <a:xfrm>
                <a:off x="812139" y="4251271"/>
                <a:ext cx="2917209" cy="89563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7B1457D5-6DCE-CA95-F7D1-4D6677D61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2139" y="4251271"/>
                <a:ext cx="2917209" cy="895630"/>
              </a:xfrm>
              <a:prstGeom prst="rect">
                <a:avLst/>
              </a:prstGeom>
              <a:blipFill>
                <a:blip r:embed="rId7"/>
                <a:stretch>
                  <a:fillRect t="-87500" b="-14444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0F62046-9321-1CB5-B727-90D11D81BB3E}"/>
              </a:ext>
            </a:extLst>
          </p:cNvPr>
          <p:cNvSpPr txBox="1"/>
          <p:nvPr/>
        </p:nvSpPr>
        <p:spPr bwMode="auto">
          <a:xfrm>
            <a:off x="4618532" y="1105544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幾乎就是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Schrodiner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Wave Equation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4F20A0-2869-67B7-17DD-E3740199EFC2}"/>
              </a:ext>
            </a:extLst>
          </p:cNvPr>
          <p:cNvSpPr txBox="1"/>
          <p:nvPr/>
        </p:nvSpPr>
        <p:spPr>
          <a:xfrm>
            <a:off x="838200" y="5257800"/>
            <a:ext cx="721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這樣的波函數既滿足波方程式，又滿足起始條件，就是唯一解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2AE4113E-7B7B-E3FE-998A-C2AEB9381F18}"/>
                  </a:ext>
                </a:extLst>
              </p:cNvPr>
              <p:cNvSpPr txBox="1"/>
              <p:nvPr/>
            </p:nvSpPr>
            <p:spPr bwMode="auto">
              <a:xfrm>
                <a:off x="3240417" y="929044"/>
                <a:ext cx="1225207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2AE4113E-7B7B-E3FE-998A-C2AEB9381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0417" y="929044"/>
                <a:ext cx="1225207" cy="648126"/>
              </a:xfrm>
              <a:prstGeom prst="rect">
                <a:avLst/>
              </a:prstGeom>
              <a:blipFill>
                <a:blip r:embed="rId8"/>
                <a:stretch>
                  <a:fillRect b="-377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307616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324399-AF3E-E57C-A9F7-F3E5A6F69D5D}"/>
              </a:ext>
            </a:extLst>
          </p:cNvPr>
          <p:cNvSpPr txBox="1"/>
          <p:nvPr/>
        </p:nvSpPr>
        <p:spPr>
          <a:xfrm>
            <a:off x="3352800" y="533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 Heat Conduction</a:t>
            </a:r>
          </a:p>
        </p:txBody>
      </p:sp>
      <p:pic>
        <p:nvPicPr>
          <p:cNvPr id="1028" name="Picture 4" descr="Temperature distribution in the sample (two-dimensional heat flow)">
            <a:extLst>
              <a:ext uri="{FF2B5EF4-FFF2-40B4-BE49-F238E27FC236}">
                <a16:creationId xmlns:a16="http://schemas.microsoft.com/office/drawing/2014/main" id="{7DCDEBE7-6750-46A5-1CED-3EC2A327D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33" y="928132"/>
            <a:ext cx="7687733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close-up of a scale&#10;&#10;AI-generated content may be incorrect.">
            <a:extLst>
              <a:ext uri="{FF2B5EF4-FFF2-40B4-BE49-F238E27FC236}">
                <a16:creationId xmlns:a16="http://schemas.microsoft.com/office/drawing/2014/main" id="{10F80CAA-F751-CBE2-DE9E-77576189E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467" y="4222036"/>
            <a:ext cx="4267200" cy="249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849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FBCFA9C-EA4D-810A-E762-1027139C60EC}"/>
                  </a:ext>
                </a:extLst>
              </p:cNvPr>
              <p:cNvSpPr txBox="1"/>
              <p:nvPr/>
            </p:nvSpPr>
            <p:spPr>
              <a:xfrm>
                <a:off x="2771307" y="762000"/>
                <a:ext cx="992002" cy="5203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f>
                        <m:f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FBCFA9C-EA4D-810A-E762-1027139C6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307" y="762000"/>
                <a:ext cx="992002" cy="520399"/>
              </a:xfrm>
              <a:prstGeom prst="rect">
                <a:avLst/>
              </a:prstGeom>
              <a:blipFill>
                <a:blip r:embed="rId2"/>
                <a:stretch>
                  <a:fillRect l="-5063" t="-4878" r="-3797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3F2DF4D-324B-D31D-FB94-6972033DA6CA}"/>
                  </a:ext>
                </a:extLst>
              </p:cNvPr>
              <p:cNvSpPr txBox="1"/>
              <p:nvPr/>
            </p:nvSpPr>
            <p:spPr>
              <a:xfrm>
                <a:off x="4572000" y="762000"/>
                <a:ext cx="1019831" cy="52039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3F2DF4D-324B-D31D-FB94-6972033DA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762000"/>
                <a:ext cx="1019831" cy="520399"/>
              </a:xfrm>
              <a:prstGeom prst="rect">
                <a:avLst/>
              </a:prstGeom>
              <a:blipFill>
                <a:blip r:embed="rId3"/>
                <a:stretch>
                  <a:fillRect l="-4938" t="-4878" r="-3704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-right Arrow 3">
            <a:extLst>
              <a:ext uri="{FF2B5EF4-FFF2-40B4-BE49-F238E27FC236}">
                <a16:creationId xmlns:a16="http://schemas.microsoft.com/office/drawing/2014/main" id="{8325727E-13D8-51BB-A4FC-4C19E673FF8F}"/>
              </a:ext>
            </a:extLst>
          </p:cNvPr>
          <p:cNvSpPr/>
          <p:nvPr/>
        </p:nvSpPr>
        <p:spPr>
          <a:xfrm>
            <a:off x="3916798" y="926417"/>
            <a:ext cx="418285" cy="2286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emperature distribution in the sample (two-dimensional heat flow)">
            <a:extLst>
              <a:ext uri="{FF2B5EF4-FFF2-40B4-BE49-F238E27FC236}">
                <a16:creationId xmlns:a16="http://schemas.microsoft.com/office/drawing/2014/main" id="{AF93F1AA-0B48-C671-C29C-6354B6714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648200" cy="26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diagram of a circular object with arrows&#10;&#10;AI-generated content may be incorrect.">
            <a:extLst>
              <a:ext uri="{FF2B5EF4-FFF2-40B4-BE49-F238E27FC236}">
                <a16:creationId xmlns:a16="http://schemas.microsoft.com/office/drawing/2014/main" id="{7E232487-5A34-D036-7D11-B146AF784F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2"/>
          <a:stretch>
            <a:fillRect/>
          </a:stretch>
        </p:blipFill>
        <p:spPr>
          <a:xfrm rot="5400000">
            <a:off x="5543226" y="1301085"/>
            <a:ext cx="2695939" cy="30604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9">
                <a:extLst>
                  <a:ext uri="{FF2B5EF4-FFF2-40B4-BE49-F238E27FC236}">
                    <a16:creationId xmlns:a16="http://schemas.microsoft.com/office/drawing/2014/main" id="{C83922F1-99E4-7890-8870-1C9DF7BD0872}"/>
                  </a:ext>
                </a:extLst>
              </p:cNvPr>
              <p:cNvSpPr txBox="1"/>
              <p:nvPr/>
            </p:nvSpPr>
            <p:spPr>
              <a:xfrm>
                <a:off x="5791200" y="4420876"/>
                <a:ext cx="1294898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19">
                <a:extLst>
                  <a:ext uri="{FF2B5EF4-FFF2-40B4-BE49-F238E27FC236}">
                    <a16:creationId xmlns:a16="http://schemas.microsoft.com/office/drawing/2014/main" id="{C83922F1-99E4-7890-8870-1C9DF7BD08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4420876"/>
                <a:ext cx="1294898" cy="404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8046FB62-E599-07DC-8873-779814C05208}"/>
              </a:ext>
            </a:extLst>
          </p:cNvPr>
          <p:cNvSpPr/>
          <p:nvPr/>
        </p:nvSpPr>
        <p:spPr>
          <a:xfrm>
            <a:off x="4587430" y="4541202"/>
            <a:ext cx="418285" cy="2286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9">
                <a:extLst>
                  <a:ext uri="{FF2B5EF4-FFF2-40B4-BE49-F238E27FC236}">
                    <a16:creationId xmlns:a16="http://schemas.microsoft.com/office/drawing/2014/main" id="{A83FD1BF-7612-64D1-BD3F-6881B5E3431F}"/>
                  </a:ext>
                </a:extLst>
              </p:cNvPr>
              <p:cNvSpPr txBox="1"/>
              <p:nvPr/>
            </p:nvSpPr>
            <p:spPr>
              <a:xfrm>
                <a:off x="2695107" y="4420876"/>
                <a:ext cx="1294898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19">
                <a:extLst>
                  <a:ext uri="{FF2B5EF4-FFF2-40B4-BE49-F238E27FC236}">
                    <a16:creationId xmlns:a16="http://schemas.microsoft.com/office/drawing/2014/main" id="{A83FD1BF-7612-64D1-BD3F-6881B5E3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107" y="4420876"/>
                <a:ext cx="1294898" cy="404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D35598D-6C35-F861-E9D7-E641757F7373}"/>
              </a:ext>
            </a:extLst>
          </p:cNvPr>
          <p:cNvSpPr txBox="1"/>
          <p:nvPr/>
        </p:nvSpPr>
        <p:spPr>
          <a:xfrm>
            <a:off x="2053372" y="5005332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兩相近點之間的溫度差驅動熱量的流動</a:t>
            </a:r>
            <a:r>
              <a:rPr lang="en-US" dirty="0"/>
              <a:t>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35A24E-9582-1A1F-5D96-920D0AB85DB3}"/>
              </a:ext>
            </a:extLst>
          </p:cNvPr>
          <p:cNvSpPr txBox="1"/>
          <p:nvPr/>
        </p:nvSpPr>
        <p:spPr>
          <a:xfrm>
            <a:off x="2053372" y="5411193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溫度函數的梯度就正比於熱量流動向量</a:t>
            </a:r>
            <a:r>
              <a:rPr 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395656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FE926C8-BDE5-8694-F718-B712FFF8B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87320204-672F-4F1B-4DF2-805A48FF42EA}"/>
                  </a:ext>
                </a:extLst>
              </p:cNvPr>
              <p:cNvSpPr txBox="1"/>
              <p:nvPr/>
            </p:nvSpPr>
            <p:spPr bwMode="auto">
              <a:xfrm>
                <a:off x="846430" y="799620"/>
                <a:ext cx="2271199" cy="36933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sz="1800" b="0" i="1" smtClean="0">
                          <a:latin typeface="Cambria Math" panose="02040503050406030204" pitchFamily="18" charset="0"/>
                          <a:ea typeface="Cambria Math"/>
                        </a:rPr>
                        <m:t>𝑢</m:t>
                      </m:r>
                      <m:d>
                        <m:dPr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𝑇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87320204-672F-4F1B-4DF2-805A48FF4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30" y="799620"/>
                <a:ext cx="227119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2ED7B984-170D-6068-FAA9-CE6F4A5C29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6018" y="381000"/>
                <a:ext cx="78997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首先尋找時間部分與空間部分，可以分離為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TW" altLang="en-US" dirty="0"/>
                  <a:t>兩變數個別的函數的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模式解</a:t>
                </a:r>
                <a:r>
                  <a:rPr lang="zh-TW" altLang="en-US" dirty="0"/>
                  <a:t>：</a:t>
                </a:r>
                <a:endParaRPr lang="zh-TW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文字方塊 24">
                <a:extLst>
                  <a:ext uri="{FF2B5EF4-FFF2-40B4-BE49-F238E27FC236}">
                    <a16:creationId xmlns:a16="http://schemas.microsoft.com/office/drawing/2014/main" id="{BDD28E4F-8CF4-562F-F5F4-3163C53CC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6018" y="381000"/>
                <a:ext cx="7899795" cy="369332"/>
              </a:xfrm>
              <a:prstGeom prst="rect">
                <a:avLst/>
              </a:prstGeom>
              <a:blipFill>
                <a:blip r:embed="rId3"/>
                <a:stretch>
                  <a:fillRect l="-642" t="-10000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097182BC-C615-C2C5-6234-014C78ECD484}"/>
                  </a:ext>
                </a:extLst>
              </p:cNvPr>
              <p:cNvSpPr txBox="1"/>
              <p:nvPr/>
            </p:nvSpPr>
            <p:spPr bwMode="auto">
              <a:xfrm>
                <a:off x="846430" y="1613234"/>
                <a:ext cx="1225207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4" name="文字方塊 17">
                <a:extLst>
                  <a:ext uri="{FF2B5EF4-FFF2-40B4-BE49-F238E27FC236}">
                    <a16:creationId xmlns:a16="http://schemas.microsoft.com/office/drawing/2014/main" id="{097182BC-C615-C2C5-6234-014C78ECD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30" y="1613234"/>
                <a:ext cx="1225207" cy="648126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D7632BA-4DDB-DCDE-26BE-D82A91C5615C}"/>
              </a:ext>
            </a:extLst>
          </p:cNvPr>
          <p:cNvSpPr txBox="1"/>
          <p:nvPr/>
        </p:nvSpPr>
        <p:spPr bwMode="auto">
          <a:xfrm>
            <a:off x="838201" y="1201489"/>
            <a:ext cx="34701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>
                <a:latin typeface="Times New Roman" pitchFamily="18" charset="0"/>
                <a:cs typeface="Times New Roman" pitchFamily="18" charset="0"/>
              </a:rPr>
              <a:t>代入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波</a:t>
            </a:r>
            <a:r>
              <a:rPr lang="en-TW">
                <a:latin typeface="Times New Roman" pitchFamily="18" charset="0"/>
                <a:cs typeface="Times New Roman" pitchFamily="18" charset="0"/>
              </a:rPr>
              <a:t>方程式</a:t>
            </a:r>
            <a:r>
              <a:rPr lang="en-TW" dirty="0">
                <a:latin typeface="Times New Roman" pitchFamily="18" charset="0"/>
                <a:cs typeface="Times New Roman" pitchFamily="18" charset="0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2A172EFF-A462-8162-13DB-40D3CCA2D8E7}"/>
                  </a:ext>
                </a:extLst>
              </p:cNvPr>
              <p:cNvSpPr txBox="1"/>
              <p:nvPr/>
            </p:nvSpPr>
            <p:spPr bwMode="auto">
              <a:xfrm>
                <a:off x="851922" y="2616639"/>
                <a:ext cx="2038507" cy="66941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𝑋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𝑇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6" name="文字方塊 17">
                <a:extLst>
                  <a:ext uri="{FF2B5EF4-FFF2-40B4-BE49-F238E27FC236}">
                    <a16:creationId xmlns:a16="http://schemas.microsoft.com/office/drawing/2014/main" id="{2A172EFF-A462-8162-13DB-40D3CCA2D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1922" y="2616639"/>
                <a:ext cx="2038507" cy="669414"/>
              </a:xfrm>
              <a:prstGeom prst="rect">
                <a:avLst/>
              </a:prstGeom>
              <a:blipFill>
                <a:blip r:embed="rId5"/>
                <a:stretch>
                  <a:fillRect b="-18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2840835-6330-39FE-432F-7A639F4FB20D}"/>
              </a:ext>
            </a:extLst>
          </p:cNvPr>
          <p:cNvSpPr txBox="1"/>
          <p:nvPr/>
        </p:nvSpPr>
        <p:spPr bwMode="auto">
          <a:xfrm>
            <a:off x="851921" y="2274080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itchFamily="18" charset="0"/>
                <a:cs typeface="Times New Roman" pitchFamily="18" charset="0"/>
              </a:rPr>
              <a:t>得到：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6B1368E8-9672-FDE6-0AED-AFED5137D163}"/>
                  </a:ext>
                </a:extLst>
              </p:cNvPr>
              <p:cNvSpPr txBox="1"/>
              <p:nvPr/>
            </p:nvSpPr>
            <p:spPr bwMode="auto">
              <a:xfrm>
                <a:off x="854116" y="3702846"/>
                <a:ext cx="2027769" cy="64825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f>
                        <m:f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8" name="文字方塊 17">
                <a:extLst>
                  <a:ext uri="{FF2B5EF4-FFF2-40B4-BE49-F238E27FC236}">
                    <a16:creationId xmlns:a16="http://schemas.microsoft.com/office/drawing/2014/main" id="{6B1368E8-9672-FDE6-0AED-AFED5137D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116" y="3702846"/>
                <a:ext cx="2027769" cy="648254"/>
              </a:xfrm>
              <a:prstGeom prst="rect">
                <a:avLst/>
              </a:prstGeom>
              <a:blipFill>
                <a:blip r:embed="rId6"/>
                <a:stretch>
                  <a:fillRect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DE421B7-E256-7CFE-6033-AB0004D1AF9B}"/>
                  </a:ext>
                </a:extLst>
              </p:cNvPr>
              <p:cNvSpPr txBox="1"/>
              <p:nvPr/>
            </p:nvSpPr>
            <p:spPr bwMode="auto">
              <a:xfrm>
                <a:off x="846428" y="3289554"/>
                <a:ext cx="8120167" cy="375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一般會把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TW" altLang="en-US" dirty="0"/>
                  <a:t>移到左邊，同時左右邊都除以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zh-TW" altLang="en-US" dirty="0"/>
                  <a:t>。偏微分可以寫成常微分：</a:t>
                </a:r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5CACB7D-D3B0-47CC-A083-8F374D5E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28" y="3289554"/>
                <a:ext cx="8120167" cy="375552"/>
              </a:xfrm>
              <a:prstGeom prst="rect">
                <a:avLst/>
              </a:prstGeom>
              <a:blipFill>
                <a:blip r:embed="rId7"/>
                <a:stretch>
                  <a:fillRect l="-624" t="-6667" r="-468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7CDCB1-5B91-9371-2C52-58B1BF6D287D}"/>
                  </a:ext>
                </a:extLst>
              </p:cNvPr>
              <p:cNvSpPr txBox="1"/>
              <p:nvPr/>
            </p:nvSpPr>
            <p:spPr bwMode="auto">
              <a:xfrm>
                <a:off x="846429" y="4418495"/>
                <a:ext cx="789156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現在左邊只與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有關，右邊只與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𝑡</m:t>
                    </m:r>
                  </m:oMath>
                </a14:m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有關，但兩者是獨立變數！相等並不可能</a:t>
                </a:r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  <a:endParaRPr lang="en-TW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89621C-8E03-2EA1-4E09-2A90D864F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6429" y="4418495"/>
                <a:ext cx="7891566" cy="369332"/>
              </a:xfrm>
              <a:prstGeom prst="rect">
                <a:avLst/>
              </a:prstGeom>
              <a:blipFill>
                <a:blip r:embed="rId8"/>
                <a:stretch>
                  <a:fillRect l="-643" t="-10345" b="-2413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9F3925-B183-1BA2-0345-1DCEF2FE1721}"/>
                  </a:ext>
                </a:extLst>
              </p:cNvPr>
              <p:cNvSpPr txBox="1"/>
              <p:nvPr/>
            </p:nvSpPr>
            <p:spPr bwMode="auto">
              <a:xfrm>
                <a:off x="854116" y="4780765"/>
                <a:ext cx="77082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GB" dirty="0" err="1">
                    <a:latin typeface="Times New Roman" pitchFamily="18" charset="0"/>
                    <a:cs typeface="Times New Roman" pitchFamily="18" charset="0"/>
                  </a:rPr>
                  <a:t>唯一的例外：左右兩式都與各自的變數無關，是一常數。設此常數為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dirty="0">
                    <a:latin typeface="Times New Roman" pitchFamily="18" charset="0"/>
                    <a:cs typeface="Times New Roman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6C05C-9C4C-59A1-EB50-2312E5D81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4116" y="4780765"/>
                <a:ext cx="7708294" cy="369332"/>
              </a:xfrm>
              <a:prstGeom prst="rect">
                <a:avLst/>
              </a:prstGeom>
              <a:blipFill>
                <a:blip r:embed="rId9"/>
                <a:stretch>
                  <a:fillRect l="-658" t="-6667" b="-23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92159C7B-D984-7048-9946-304C6D1307C8}"/>
                  </a:ext>
                </a:extLst>
              </p:cNvPr>
              <p:cNvSpPr txBox="1"/>
              <p:nvPr/>
            </p:nvSpPr>
            <p:spPr bwMode="auto">
              <a:xfrm>
                <a:off x="880295" y="5251571"/>
                <a:ext cx="2532481" cy="648126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den>
                      </m:f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TW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7">
                <a:extLst>
                  <a:ext uri="{FF2B5EF4-FFF2-40B4-BE49-F238E27FC236}">
                    <a16:creationId xmlns:a16="http://schemas.microsoft.com/office/drawing/2014/main" id="{92159C7B-D984-7048-9946-304C6D130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0295" y="5251571"/>
                <a:ext cx="2532481" cy="648126"/>
              </a:xfrm>
              <a:prstGeom prst="rect">
                <a:avLst/>
              </a:prstGeom>
              <a:blipFill>
                <a:blip r:embed="rId10"/>
                <a:stretch>
                  <a:fillRect b="-5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A755073-011E-6778-71EE-5EE9E901675A}"/>
              </a:ext>
            </a:extLst>
          </p:cNvPr>
          <p:cNvCxnSpPr>
            <a:cxnSpLocks/>
          </p:cNvCxnSpPr>
          <p:nvPr/>
        </p:nvCxnSpPr>
        <p:spPr>
          <a:xfrm flipH="1">
            <a:off x="1430797" y="1189635"/>
            <a:ext cx="1053136" cy="5883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75F253A-015D-0D80-2432-5EF93A17366A}"/>
              </a:ext>
            </a:extLst>
          </p:cNvPr>
          <p:cNvCxnSpPr>
            <a:cxnSpLocks/>
          </p:cNvCxnSpPr>
          <p:nvPr/>
        </p:nvCxnSpPr>
        <p:spPr>
          <a:xfrm flipH="1">
            <a:off x="2279859" y="1168952"/>
            <a:ext cx="204074" cy="5099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4809079-0340-8EE2-10BF-95337E6FDA04}"/>
              </a:ext>
            </a:extLst>
          </p:cNvPr>
          <p:cNvSpPr txBox="1"/>
          <p:nvPr/>
        </p:nvSpPr>
        <p:spPr>
          <a:xfrm>
            <a:off x="3556396" y="782869"/>
            <a:ext cx="34701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</a:rPr>
              <a:t>Method of Separation of Variables</a:t>
            </a:r>
            <a:r>
              <a:rPr lang="en-GB" dirty="0">
                <a:solidFill>
                  <a:srgbClr val="FF0000"/>
                </a:solidFill>
                <a:effectLst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8D0CB5-D082-0AF4-9FE3-C40FD1F1F38E}"/>
                  </a:ext>
                </a:extLst>
              </p:cNvPr>
              <p:cNvSpPr txBox="1"/>
              <p:nvPr/>
            </p:nvSpPr>
            <p:spPr>
              <a:xfrm>
                <a:off x="838200" y="5905815"/>
                <a:ext cx="80521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我們就得到空間部分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TW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與時間部分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TW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各自需要滿足的常微分方程式</a:t>
                </a:r>
                <a:r>
                  <a:rPr lang="zh-TW" altLang="en-US" sz="1800" dirty="0">
                    <a:effectLst/>
                    <a:latin typeface="Aptos" panose="020B0004020202020204" pitchFamily="34" charset="0"/>
                    <a:ea typeface="PMingLiU" panose="02020500000000000000" pitchFamily="18" charset="-120"/>
                    <a:cs typeface="Times New Roman" panose="02020603050405020304" pitchFamily="18" charset="0"/>
                  </a:rPr>
                  <a:t>。</a:t>
                </a:r>
                <a:r>
                  <a:rPr lang="en-GB" dirty="0">
                    <a:effectLst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402FE5A-C4D9-5E60-FF53-F62F3ED56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905815"/>
                <a:ext cx="8052196" cy="369332"/>
              </a:xfrm>
              <a:prstGeom prst="rect">
                <a:avLst/>
              </a:prstGeom>
              <a:blipFill>
                <a:blip r:embed="rId11"/>
                <a:stretch>
                  <a:fillRect l="-789" t="-103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7E58E14F-8A12-1DCE-0974-3CDA6B71C209}"/>
              </a:ext>
            </a:extLst>
          </p:cNvPr>
          <p:cNvSpPr txBox="1"/>
          <p:nvPr/>
        </p:nvSpPr>
        <p:spPr>
          <a:xfrm>
            <a:off x="838200" y="6272289"/>
            <a:ext cx="8052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將偏微分方程式分解</a:t>
            </a:r>
            <a:r>
              <a:rPr lang="en-US" altLang="zh-TW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Reduce</a:t>
            </a:r>
            <a:r>
              <a:rPr lang="zh-TW" altLang="en-US" dirty="0"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為</a:t>
            </a:r>
            <a:r>
              <a:rPr lang="zh-TW" sz="18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常微分方程式</a:t>
            </a:r>
            <a:r>
              <a:rPr lang="zh-TW" altLang="en-US" dirty="0"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，這是常見的作法</a:t>
            </a:r>
            <a:r>
              <a:rPr lang="zh-TW" altLang="en-US" sz="1800" dirty="0">
                <a:effectLst/>
                <a:latin typeface="Aptos" panose="020B00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1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10" grpId="0"/>
      <p:bldP spid="11" grpId="0"/>
      <p:bldP spid="13" grpId="0"/>
      <p:bldP spid="14" grpId="0" animBg="1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11845</TotalTime>
  <Words>5108</Words>
  <Application>Microsoft Macintosh PowerPoint</Application>
  <PresentationFormat>On-screen Show (4:3)</PresentationFormat>
  <Paragraphs>781</Paragraphs>
  <Slides>98</Slides>
  <Notes>0</Notes>
  <HiddenSlides>23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5" baseType="lpstr">
      <vt:lpstr>新細明體</vt:lpstr>
      <vt:lpstr>新細明體</vt:lpstr>
      <vt:lpstr>Aptos</vt:lpstr>
      <vt:lpstr>Arial</vt:lpstr>
      <vt:lpstr>Cambria Math</vt:lpstr>
      <vt:lpstr>Times New Roman</vt:lpstr>
      <vt:lpstr>預設簡報設計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Chia-Hung Chang</dc:creator>
  <cp:lastModifiedBy>Chia-Hung Vincent Chang</cp:lastModifiedBy>
  <cp:revision>554</cp:revision>
  <cp:lastPrinted>2025-12-03T09:06:53Z</cp:lastPrinted>
  <dcterms:created xsi:type="dcterms:W3CDTF">1601-01-01T00:00:00Z</dcterms:created>
  <dcterms:modified xsi:type="dcterms:W3CDTF">2026-09-23T13:25:48Z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