
<file path=[Content_Types].xml><?xml version="1.0" encoding="utf-8"?>
<Types xmlns="http://schemas.openxmlformats.org/package/2006/content-types">
  <Default Extension="gif" ContentType="image/gif"/>
  <Default Extension="jpeg" ContentType="image/jpeg"/>
  <Default Extension="jpg" ContentType="image/jpeg"/>
  <Default Extension="mov" ContentType="video/quicktime"/>
  <Default Extension="org&amp;utm_campaign=parser&amp;utm_content=thumbnail" ContentType="image/gi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224" r:id="rId2"/>
    <p:sldId id="2225" r:id="rId3"/>
    <p:sldId id="2226" r:id="rId4"/>
    <p:sldId id="2227" r:id="rId5"/>
    <p:sldId id="2228" r:id="rId6"/>
    <p:sldId id="490" r:id="rId7"/>
    <p:sldId id="510" r:id="rId8"/>
    <p:sldId id="777" r:id="rId9"/>
    <p:sldId id="547" r:id="rId10"/>
    <p:sldId id="2038" r:id="rId11"/>
    <p:sldId id="2116" r:id="rId12"/>
    <p:sldId id="2217" r:id="rId13"/>
    <p:sldId id="2218" r:id="rId14"/>
    <p:sldId id="2219" r:id="rId15"/>
    <p:sldId id="2165" r:id="rId16"/>
    <p:sldId id="2133" r:id="rId17"/>
    <p:sldId id="2198" r:id="rId18"/>
    <p:sldId id="427" r:id="rId19"/>
    <p:sldId id="465" r:id="rId20"/>
    <p:sldId id="2178" r:id="rId21"/>
    <p:sldId id="306" r:id="rId22"/>
    <p:sldId id="2213" r:id="rId23"/>
    <p:sldId id="568" r:id="rId24"/>
    <p:sldId id="569" r:id="rId25"/>
    <p:sldId id="570" r:id="rId26"/>
    <p:sldId id="571" r:id="rId27"/>
    <p:sldId id="2201" r:id="rId28"/>
    <p:sldId id="2150" r:id="rId29"/>
    <p:sldId id="2221" r:id="rId30"/>
    <p:sldId id="2222" r:id="rId31"/>
    <p:sldId id="2223" r:id="rId32"/>
    <p:sldId id="2075" r:id="rId33"/>
    <p:sldId id="2060" r:id="rId34"/>
    <p:sldId id="1993" r:id="rId35"/>
    <p:sldId id="2062" r:id="rId36"/>
    <p:sldId id="429" r:id="rId37"/>
    <p:sldId id="2063" r:id="rId38"/>
    <p:sldId id="2087" r:id="rId39"/>
    <p:sldId id="2086" r:id="rId40"/>
    <p:sldId id="2220" r:id="rId41"/>
    <p:sldId id="2215" r:id="rId42"/>
    <p:sldId id="788" r:id="rId43"/>
    <p:sldId id="782" r:id="rId44"/>
    <p:sldId id="2189" r:id="rId45"/>
    <p:sldId id="2065" r:id="rId46"/>
    <p:sldId id="2190" r:id="rId47"/>
    <p:sldId id="2202" r:id="rId48"/>
    <p:sldId id="2191" r:id="rId49"/>
  </p:sldIdLst>
  <p:sldSz cx="9144000" cy="6858000" type="screen4x3"/>
  <p:notesSz cx="6858000" cy="9144000"/>
  <p:defaultTextStyle>
    <a:defPPr>
      <a:defRPr lang="zh-TW"/>
    </a:defPPr>
    <a:lvl1pPr algn="l" rtl="0" fontAlgn="base">
      <a:spcBef>
        <a:spcPct val="0"/>
      </a:spcBef>
      <a:spcAft>
        <a:spcPct val="0"/>
      </a:spcAft>
      <a:defRPr kumimoji="1" kern="1200">
        <a:solidFill>
          <a:schemeClr val="tx1"/>
        </a:solidFill>
        <a:latin typeface="Arial" charset="0"/>
        <a:ea typeface="新細明體" pitchFamily="18" charset="-120"/>
        <a:cs typeface="+mn-cs"/>
      </a:defRPr>
    </a:lvl1pPr>
    <a:lvl2pPr marL="457200" algn="l" rtl="0" fontAlgn="base">
      <a:spcBef>
        <a:spcPct val="0"/>
      </a:spcBef>
      <a:spcAft>
        <a:spcPct val="0"/>
      </a:spcAft>
      <a:defRPr kumimoji="1" kern="1200">
        <a:solidFill>
          <a:schemeClr val="tx1"/>
        </a:solidFill>
        <a:latin typeface="Arial" charset="0"/>
        <a:ea typeface="新細明體" pitchFamily="18" charset="-120"/>
        <a:cs typeface="+mn-cs"/>
      </a:defRPr>
    </a:lvl2pPr>
    <a:lvl3pPr marL="914400" algn="l" rtl="0" fontAlgn="base">
      <a:spcBef>
        <a:spcPct val="0"/>
      </a:spcBef>
      <a:spcAft>
        <a:spcPct val="0"/>
      </a:spcAft>
      <a:defRPr kumimoji="1" kern="1200">
        <a:solidFill>
          <a:schemeClr val="tx1"/>
        </a:solidFill>
        <a:latin typeface="Arial" charset="0"/>
        <a:ea typeface="新細明體" pitchFamily="18" charset="-120"/>
        <a:cs typeface="+mn-cs"/>
      </a:defRPr>
    </a:lvl3pPr>
    <a:lvl4pPr marL="1371600" algn="l" rtl="0" fontAlgn="base">
      <a:spcBef>
        <a:spcPct val="0"/>
      </a:spcBef>
      <a:spcAft>
        <a:spcPct val="0"/>
      </a:spcAft>
      <a:defRPr kumimoji="1" kern="1200">
        <a:solidFill>
          <a:schemeClr val="tx1"/>
        </a:solidFill>
        <a:latin typeface="Arial" charset="0"/>
        <a:ea typeface="新細明體" pitchFamily="18" charset="-120"/>
        <a:cs typeface="+mn-cs"/>
      </a:defRPr>
    </a:lvl4pPr>
    <a:lvl5pPr marL="1828800" algn="l" rtl="0" fontAlgn="base">
      <a:spcBef>
        <a:spcPct val="0"/>
      </a:spcBef>
      <a:spcAft>
        <a:spcPct val="0"/>
      </a:spcAft>
      <a:defRPr kumimoji="1" kern="1200">
        <a:solidFill>
          <a:schemeClr val="tx1"/>
        </a:solidFill>
        <a:latin typeface="Arial" charset="0"/>
        <a:ea typeface="新細明體" pitchFamily="18" charset="-120"/>
        <a:cs typeface="+mn-cs"/>
      </a:defRPr>
    </a:lvl5pPr>
    <a:lvl6pPr marL="2286000" algn="l" defTabSz="914400" rtl="0" eaLnBrk="1" latinLnBrk="0" hangingPunct="1">
      <a:defRPr kumimoji="1" kern="1200">
        <a:solidFill>
          <a:schemeClr val="tx1"/>
        </a:solidFill>
        <a:latin typeface="Arial" charset="0"/>
        <a:ea typeface="新細明體" pitchFamily="18" charset="-120"/>
        <a:cs typeface="+mn-cs"/>
      </a:defRPr>
    </a:lvl6pPr>
    <a:lvl7pPr marL="2743200" algn="l" defTabSz="914400" rtl="0" eaLnBrk="1" latinLnBrk="0" hangingPunct="1">
      <a:defRPr kumimoji="1" kern="1200">
        <a:solidFill>
          <a:schemeClr val="tx1"/>
        </a:solidFill>
        <a:latin typeface="Arial" charset="0"/>
        <a:ea typeface="新細明體" pitchFamily="18" charset="-120"/>
        <a:cs typeface="+mn-cs"/>
      </a:defRPr>
    </a:lvl7pPr>
    <a:lvl8pPr marL="3200400" algn="l" defTabSz="914400" rtl="0" eaLnBrk="1" latinLnBrk="0" hangingPunct="1">
      <a:defRPr kumimoji="1" kern="1200">
        <a:solidFill>
          <a:schemeClr val="tx1"/>
        </a:solidFill>
        <a:latin typeface="Arial" charset="0"/>
        <a:ea typeface="新細明體" pitchFamily="18" charset="-120"/>
        <a:cs typeface="+mn-cs"/>
      </a:defRPr>
    </a:lvl8pPr>
    <a:lvl9pPr marL="3657600" algn="l" defTabSz="914400" rtl="0" eaLnBrk="1" latinLnBrk="0" hangingPunct="1">
      <a:defRPr kumimoji="1" kern="1200">
        <a:solidFill>
          <a:schemeClr val="tx1"/>
        </a:solidFill>
        <a:latin typeface="Arial" charset="0"/>
        <a:ea typeface="新細明體" pitchFamily="18" charset="-120"/>
        <a:cs typeface="+mn-cs"/>
      </a:defRPr>
    </a:lvl9pPr>
  </p:defaultTextStyle>
  <p:extLst>
    <p:ext uri="{EFAFB233-063F-42B5-8137-9DF3F51BA10A}">
      <p15:sldGuideLst xmlns:p15="http://schemas.microsoft.com/office/powerpoint/2012/main">
        <p15:guide id="1" orient="horz" pos="3504" userDrawn="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A844FA"/>
    <a:srgbClr val="8137BA"/>
    <a:srgbClr val="9A40E3"/>
    <a:srgbClr val="FFFFCC"/>
    <a:srgbClr val="CCFF99"/>
    <a:srgbClr val="E8E98C"/>
    <a:srgbClr val="FF3399"/>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103"/>
    <p:restoredTop sz="94660"/>
  </p:normalViewPr>
  <p:slideViewPr>
    <p:cSldViewPr>
      <p:cViewPr varScale="1">
        <p:scale>
          <a:sx n="120" d="100"/>
          <a:sy n="120" d="100"/>
        </p:scale>
        <p:origin x="824" y="192"/>
      </p:cViewPr>
      <p:guideLst>
        <p:guide orient="horz" pos="3504"/>
        <p:guide pos="2880"/>
      </p:guideLst>
    </p:cSldViewPr>
  </p:slideViewPr>
  <p:notesTextViewPr>
    <p:cViewPr>
      <p:scale>
        <a:sx n="100" d="100"/>
        <a:sy n="10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Times New Roman" panose="02020603050405020304" pitchFamily="18"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Times New Roman" panose="02020603050405020304" pitchFamily="18" charset="0"/>
              </a:defRPr>
            </a:lvl1pPr>
          </a:lstStyle>
          <a:p>
            <a:fld id="{D7D3C16E-C45A-F240-A40D-BDAA3505985D}" type="datetimeFigureOut">
              <a:rPr lang="en-US" smtClean="0"/>
              <a:pPr/>
              <a:t>10/8/26</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Times New Roman" panose="02020603050405020304" pitchFamily="18"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Times New Roman" panose="02020603050405020304" pitchFamily="18" charset="0"/>
              </a:defRPr>
            </a:lvl1pPr>
          </a:lstStyle>
          <a:p>
            <a:fld id="{6B43BF71-6352-FD44-B797-7BC407A86137}" type="slidenum">
              <a:rPr lang="en-US" smtClean="0"/>
              <a:pPr/>
              <a:t>‹#›</a:t>
            </a:fld>
            <a:endParaRPr lang="en-US" dirty="0"/>
          </a:p>
        </p:txBody>
      </p:sp>
    </p:spTree>
    <p:extLst>
      <p:ext uri="{BB962C8B-B14F-4D97-AF65-F5344CB8AC3E}">
        <p14:creationId xmlns:p14="http://schemas.microsoft.com/office/powerpoint/2010/main" val="3571441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Times New Roman" panose="02020603050405020304" pitchFamily="18" charset="0"/>
        <a:ea typeface="+mn-ea"/>
        <a:cs typeface="+mn-cs"/>
      </a:defRPr>
    </a:lvl1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a:t>按一下以編輯母片副標題樣式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62CD22C1-858C-40F2-9CEF-97638D975926}" type="slidenum">
              <a:rPr lang="en-US" altLang="zh-TW"/>
              <a:pPr>
                <a:defRPr/>
              </a:pPr>
              <a:t>‹#›</a:t>
            </a:fld>
            <a:endParaRPr lang="en-US" altLang="zh-TW"/>
          </a:p>
        </p:txBody>
      </p:sp>
    </p:spTree>
    <p:extLst>
      <p:ext uri="{BB962C8B-B14F-4D97-AF65-F5344CB8AC3E}">
        <p14:creationId xmlns:p14="http://schemas.microsoft.com/office/powerpoint/2010/main" val="2087177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4B918178-E5C6-425F-ABE2-C03B06F777C9}" type="slidenum">
              <a:rPr lang="en-US" altLang="zh-TW"/>
              <a:pPr>
                <a:defRPr/>
              </a:pPr>
              <a:t>‹#›</a:t>
            </a:fld>
            <a:endParaRPr lang="en-US" altLang="zh-TW"/>
          </a:p>
        </p:txBody>
      </p:sp>
    </p:spTree>
    <p:extLst>
      <p:ext uri="{BB962C8B-B14F-4D97-AF65-F5344CB8AC3E}">
        <p14:creationId xmlns:p14="http://schemas.microsoft.com/office/powerpoint/2010/main" val="1826914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A192B7B6-4B28-416C-B531-3F14524982D8}" type="slidenum">
              <a:rPr lang="en-US" altLang="zh-TW"/>
              <a:pPr>
                <a:defRPr/>
              </a:pPr>
              <a:t>‹#›</a:t>
            </a:fld>
            <a:endParaRPr lang="en-US" altLang="zh-TW"/>
          </a:p>
        </p:txBody>
      </p:sp>
    </p:spTree>
    <p:extLst>
      <p:ext uri="{BB962C8B-B14F-4D97-AF65-F5344CB8AC3E}">
        <p14:creationId xmlns:p14="http://schemas.microsoft.com/office/powerpoint/2010/main" val="758215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AF355B47-38D7-443B-8E22-B68E29E645DF}" type="slidenum">
              <a:rPr lang="en-US" altLang="zh-TW"/>
              <a:pPr>
                <a:defRPr/>
              </a:pPr>
              <a:t>‹#›</a:t>
            </a:fld>
            <a:endParaRPr lang="en-US" altLang="zh-TW"/>
          </a:p>
        </p:txBody>
      </p:sp>
    </p:spTree>
    <p:extLst>
      <p:ext uri="{BB962C8B-B14F-4D97-AF65-F5344CB8AC3E}">
        <p14:creationId xmlns:p14="http://schemas.microsoft.com/office/powerpoint/2010/main" val="2256159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6"/>
          <p:cNvSpPr>
            <a:spLocks noGrp="1" noChangeArrowheads="1"/>
          </p:cNvSpPr>
          <p:nvPr>
            <p:ph type="sldNum" sz="quarter" idx="12"/>
          </p:nvPr>
        </p:nvSpPr>
        <p:spPr>
          <a:ln/>
        </p:spPr>
        <p:txBody>
          <a:bodyPr/>
          <a:lstStyle>
            <a:lvl1pPr>
              <a:defRPr/>
            </a:lvl1pPr>
          </a:lstStyle>
          <a:p>
            <a:pPr>
              <a:defRPr/>
            </a:pPr>
            <a:fld id="{2E92DD4B-E796-4828-9B50-0763B70BA994}" type="slidenum">
              <a:rPr lang="en-US" altLang="zh-TW"/>
              <a:pPr>
                <a:defRPr/>
              </a:pPr>
              <a:t>‹#›</a:t>
            </a:fld>
            <a:endParaRPr lang="en-US" altLang="zh-TW"/>
          </a:p>
        </p:txBody>
      </p:sp>
    </p:spTree>
    <p:extLst>
      <p:ext uri="{BB962C8B-B14F-4D97-AF65-F5344CB8AC3E}">
        <p14:creationId xmlns:p14="http://schemas.microsoft.com/office/powerpoint/2010/main" val="759019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6"/>
          <p:cNvSpPr>
            <a:spLocks noGrp="1" noChangeArrowheads="1"/>
          </p:cNvSpPr>
          <p:nvPr>
            <p:ph type="sldNum" sz="quarter" idx="12"/>
          </p:nvPr>
        </p:nvSpPr>
        <p:spPr>
          <a:ln/>
        </p:spPr>
        <p:txBody>
          <a:bodyPr/>
          <a:lstStyle>
            <a:lvl1pPr>
              <a:defRPr/>
            </a:lvl1pPr>
          </a:lstStyle>
          <a:p>
            <a:pPr>
              <a:defRPr/>
            </a:pPr>
            <a:fld id="{C959B896-6B21-468E-BFFE-6871CB089516}" type="slidenum">
              <a:rPr lang="en-US" altLang="zh-TW"/>
              <a:pPr>
                <a:defRPr/>
              </a:pPr>
              <a:t>‹#›</a:t>
            </a:fld>
            <a:endParaRPr lang="en-US" altLang="zh-TW"/>
          </a:p>
        </p:txBody>
      </p:sp>
    </p:spTree>
    <p:extLst>
      <p:ext uri="{BB962C8B-B14F-4D97-AF65-F5344CB8AC3E}">
        <p14:creationId xmlns:p14="http://schemas.microsoft.com/office/powerpoint/2010/main" val="36085959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6"/>
          <p:cNvSpPr>
            <a:spLocks noGrp="1" noChangeArrowheads="1"/>
          </p:cNvSpPr>
          <p:nvPr>
            <p:ph type="sldNum" sz="quarter" idx="12"/>
          </p:nvPr>
        </p:nvSpPr>
        <p:spPr>
          <a:ln/>
        </p:spPr>
        <p:txBody>
          <a:bodyPr/>
          <a:lstStyle>
            <a:lvl1pPr>
              <a:defRPr/>
            </a:lvl1pPr>
          </a:lstStyle>
          <a:p>
            <a:pPr>
              <a:defRPr/>
            </a:pPr>
            <a:fld id="{C539F449-D3DB-4E48-96FC-673C1D460584}" type="slidenum">
              <a:rPr lang="en-US" altLang="zh-TW"/>
              <a:pPr>
                <a:defRPr/>
              </a:pPr>
              <a:t>‹#›</a:t>
            </a:fld>
            <a:endParaRPr lang="en-US" altLang="zh-TW"/>
          </a:p>
        </p:txBody>
      </p:sp>
    </p:spTree>
    <p:extLst>
      <p:ext uri="{BB962C8B-B14F-4D97-AF65-F5344CB8AC3E}">
        <p14:creationId xmlns:p14="http://schemas.microsoft.com/office/powerpoint/2010/main" val="33814983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B390728C-9714-4779-9A36-D8229DC316AC}" type="slidenum">
              <a:rPr lang="en-US" altLang="zh-TW"/>
              <a:pPr>
                <a:defRPr/>
              </a:pPr>
              <a:t>‹#›</a:t>
            </a:fld>
            <a:endParaRPr lang="en-US" altLang="zh-TW"/>
          </a:p>
        </p:txBody>
      </p:sp>
    </p:spTree>
    <p:extLst>
      <p:ext uri="{BB962C8B-B14F-4D97-AF65-F5344CB8AC3E}">
        <p14:creationId xmlns:p14="http://schemas.microsoft.com/office/powerpoint/2010/main" val="2284633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A8CF065F-69DE-4F9F-99E9-87C2C2861346}" type="slidenum">
              <a:rPr lang="en-US" altLang="zh-TW"/>
              <a:pPr>
                <a:defRPr/>
              </a:pPr>
              <a:t>‹#›</a:t>
            </a:fld>
            <a:endParaRPr lang="en-US" altLang="zh-TW"/>
          </a:p>
        </p:txBody>
      </p:sp>
    </p:spTree>
    <p:extLst>
      <p:ext uri="{BB962C8B-B14F-4D97-AF65-F5344CB8AC3E}">
        <p14:creationId xmlns:p14="http://schemas.microsoft.com/office/powerpoint/2010/main" val="707295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7139333F-DC5F-49A8-A27D-39D427AE7F32}" type="slidenum">
              <a:rPr lang="en-US" altLang="zh-TW"/>
              <a:pPr>
                <a:defRPr/>
              </a:pPr>
              <a:t>‹#›</a:t>
            </a:fld>
            <a:endParaRPr lang="en-US" altLang="zh-TW"/>
          </a:p>
        </p:txBody>
      </p:sp>
    </p:spTree>
    <p:extLst>
      <p:ext uri="{BB962C8B-B14F-4D97-AF65-F5344CB8AC3E}">
        <p14:creationId xmlns:p14="http://schemas.microsoft.com/office/powerpoint/2010/main" val="1716273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7716BD74-4370-4350-BF05-C16C365BF404}" type="slidenum">
              <a:rPr lang="en-US" altLang="zh-TW"/>
              <a:pPr>
                <a:defRPr/>
              </a:pPr>
              <a:t>‹#›</a:t>
            </a:fld>
            <a:endParaRPr lang="en-US" altLang="zh-TW"/>
          </a:p>
        </p:txBody>
      </p:sp>
    </p:spTree>
    <p:extLst>
      <p:ext uri="{BB962C8B-B14F-4D97-AF65-F5344CB8AC3E}">
        <p14:creationId xmlns:p14="http://schemas.microsoft.com/office/powerpoint/2010/main" val="3513556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dirty="0"/>
              <a:t>按一下以編輯母片標題樣式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dirty="0"/>
              <a:t>按一下以編輯母片</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400" b="0" i="0">
                <a:latin typeface="Times New Roman" panose="02020603050405020304" pitchFamily="18" charset="0"/>
                <a:ea typeface="新細明體" pitchFamily="18" charset="-120"/>
                <a:cs typeface="+mn-cs"/>
              </a:defRPr>
            </a:lvl1pPr>
          </a:lstStyle>
          <a:p>
            <a:pPr>
              <a:defRPr/>
            </a:pPr>
            <a:endParaRPr lang="en-US" altLang="zh-TW"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400" b="0" i="0">
                <a:latin typeface="Times New Roman" panose="02020603050405020304" pitchFamily="18" charset="0"/>
                <a:ea typeface="新細明體" pitchFamily="18" charset="-120"/>
                <a:cs typeface="+mn-cs"/>
              </a:defRPr>
            </a:lvl1pPr>
          </a:lstStyle>
          <a:p>
            <a:pPr>
              <a:defRPr/>
            </a:pPr>
            <a:endParaRPr lang="en-US" altLang="zh-TW"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b="0" i="0" smtClean="0">
                <a:latin typeface="Times New Roman" panose="02020603050405020304" pitchFamily="18" charset="0"/>
              </a:defRPr>
            </a:lvl1pPr>
          </a:lstStyle>
          <a:p>
            <a:pPr>
              <a:defRPr/>
            </a:pPr>
            <a:fld id="{057863CF-9144-4DAD-A8A4-D2DFDFE307F3}" type="slidenum">
              <a:rPr lang="en-US" altLang="zh-TW" smtClean="0"/>
              <a:pPr>
                <a:defRPr/>
              </a:pPr>
              <a:t>‹#›</a:t>
            </a:fld>
            <a:endParaRPr lang="en-US" altLang="zh-TW"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kumimoji="1" sz="4400" b="0" i="0">
          <a:solidFill>
            <a:schemeClr val="tx2"/>
          </a:solidFill>
          <a:latin typeface="Times New Roman" panose="02020603050405020304" pitchFamily="18" charset="0"/>
          <a:ea typeface="+mj-ea"/>
          <a:cs typeface="新細明體" charset="0"/>
        </a:defRPr>
      </a:lvl1pPr>
      <a:lvl2pPr algn="ctr" rtl="0" eaLnBrk="0" fontAlgn="base" hangingPunct="0">
        <a:spcBef>
          <a:spcPct val="0"/>
        </a:spcBef>
        <a:spcAft>
          <a:spcPct val="0"/>
        </a:spcAft>
        <a:defRPr kumimoji="1" sz="4400">
          <a:solidFill>
            <a:schemeClr val="tx2"/>
          </a:solidFill>
          <a:latin typeface="Arial" charset="0"/>
          <a:ea typeface="新細明體" pitchFamily="18" charset="-120"/>
          <a:cs typeface="新細明體" charset="0"/>
        </a:defRPr>
      </a:lvl2pPr>
      <a:lvl3pPr algn="ctr" rtl="0" eaLnBrk="0" fontAlgn="base" hangingPunct="0">
        <a:spcBef>
          <a:spcPct val="0"/>
        </a:spcBef>
        <a:spcAft>
          <a:spcPct val="0"/>
        </a:spcAft>
        <a:defRPr kumimoji="1" sz="4400">
          <a:solidFill>
            <a:schemeClr val="tx2"/>
          </a:solidFill>
          <a:latin typeface="Arial" charset="0"/>
          <a:ea typeface="新細明體" pitchFamily="18" charset="-120"/>
          <a:cs typeface="新細明體" charset="0"/>
        </a:defRPr>
      </a:lvl3pPr>
      <a:lvl4pPr algn="ctr" rtl="0" eaLnBrk="0" fontAlgn="base" hangingPunct="0">
        <a:spcBef>
          <a:spcPct val="0"/>
        </a:spcBef>
        <a:spcAft>
          <a:spcPct val="0"/>
        </a:spcAft>
        <a:defRPr kumimoji="1" sz="4400">
          <a:solidFill>
            <a:schemeClr val="tx2"/>
          </a:solidFill>
          <a:latin typeface="Arial" charset="0"/>
          <a:ea typeface="新細明體" pitchFamily="18" charset="-120"/>
          <a:cs typeface="新細明體" charset="0"/>
        </a:defRPr>
      </a:lvl4pPr>
      <a:lvl5pPr algn="ctr" rtl="0" eaLnBrk="0" fontAlgn="base" hangingPunct="0">
        <a:spcBef>
          <a:spcPct val="0"/>
        </a:spcBef>
        <a:spcAft>
          <a:spcPct val="0"/>
        </a:spcAft>
        <a:defRPr kumimoji="1" sz="4400">
          <a:solidFill>
            <a:schemeClr val="tx2"/>
          </a:solidFill>
          <a:latin typeface="Arial" charset="0"/>
          <a:ea typeface="新細明體" pitchFamily="18" charset="-120"/>
          <a:cs typeface="新細明體" charset="0"/>
        </a:defRPr>
      </a:lvl5pPr>
      <a:lvl6pPr marL="457200" algn="ctr" rtl="0" fontAlgn="base">
        <a:spcBef>
          <a:spcPct val="0"/>
        </a:spcBef>
        <a:spcAft>
          <a:spcPct val="0"/>
        </a:spcAft>
        <a:defRPr kumimoji="1" sz="4400">
          <a:solidFill>
            <a:schemeClr val="tx2"/>
          </a:solidFill>
          <a:latin typeface="Arial" charset="0"/>
          <a:ea typeface="新細明體" pitchFamily="18" charset="-120"/>
        </a:defRPr>
      </a:lvl6pPr>
      <a:lvl7pPr marL="914400" algn="ctr" rtl="0" fontAlgn="base">
        <a:spcBef>
          <a:spcPct val="0"/>
        </a:spcBef>
        <a:spcAft>
          <a:spcPct val="0"/>
        </a:spcAft>
        <a:defRPr kumimoji="1" sz="4400">
          <a:solidFill>
            <a:schemeClr val="tx2"/>
          </a:solidFill>
          <a:latin typeface="Arial" charset="0"/>
          <a:ea typeface="新細明體" pitchFamily="18" charset="-120"/>
        </a:defRPr>
      </a:lvl7pPr>
      <a:lvl8pPr marL="1371600" algn="ctr" rtl="0" fontAlgn="base">
        <a:spcBef>
          <a:spcPct val="0"/>
        </a:spcBef>
        <a:spcAft>
          <a:spcPct val="0"/>
        </a:spcAft>
        <a:defRPr kumimoji="1" sz="4400">
          <a:solidFill>
            <a:schemeClr val="tx2"/>
          </a:solidFill>
          <a:latin typeface="Arial" charset="0"/>
          <a:ea typeface="新細明體" pitchFamily="18" charset="-120"/>
        </a:defRPr>
      </a:lvl8pPr>
      <a:lvl9pPr marL="1828800" algn="ctr" rtl="0" fontAlgn="base">
        <a:spcBef>
          <a:spcPct val="0"/>
        </a:spcBef>
        <a:spcAft>
          <a:spcPct val="0"/>
        </a:spcAft>
        <a:defRPr kumimoji="1" sz="4400">
          <a:solidFill>
            <a:schemeClr val="tx2"/>
          </a:solidFill>
          <a:latin typeface="Arial"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b="0" i="0">
          <a:solidFill>
            <a:schemeClr val="tx1"/>
          </a:solidFill>
          <a:latin typeface="Times New Roman" panose="02020603050405020304" pitchFamily="18" charset="0"/>
          <a:ea typeface="+mn-ea"/>
          <a:cs typeface="新細明體" charset="0"/>
        </a:defRPr>
      </a:lvl1pPr>
      <a:lvl2pPr marL="742950" indent="-285750" algn="l" rtl="0" eaLnBrk="0" fontAlgn="base" hangingPunct="0">
        <a:spcBef>
          <a:spcPct val="20000"/>
        </a:spcBef>
        <a:spcAft>
          <a:spcPct val="0"/>
        </a:spcAft>
        <a:buChar char="–"/>
        <a:defRPr kumimoji="1" sz="2800" b="0" i="0">
          <a:solidFill>
            <a:schemeClr val="tx1"/>
          </a:solidFill>
          <a:latin typeface="Times New Roman" panose="02020603050405020304" pitchFamily="18" charset="0"/>
          <a:ea typeface="+mn-ea"/>
        </a:defRPr>
      </a:lvl2pPr>
      <a:lvl3pPr marL="1143000" indent="-228600" algn="l" rtl="0" eaLnBrk="0" fontAlgn="base" hangingPunct="0">
        <a:spcBef>
          <a:spcPct val="20000"/>
        </a:spcBef>
        <a:spcAft>
          <a:spcPct val="0"/>
        </a:spcAft>
        <a:buChar char="•"/>
        <a:defRPr kumimoji="1" sz="2400" b="0" i="0">
          <a:solidFill>
            <a:schemeClr val="tx1"/>
          </a:solidFill>
          <a:latin typeface="Times New Roman" panose="02020603050405020304" pitchFamily="18" charset="0"/>
          <a:ea typeface="+mn-ea"/>
        </a:defRPr>
      </a:lvl3pPr>
      <a:lvl4pPr marL="1600200" indent="-228600" algn="l" rtl="0" eaLnBrk="0" fontAlgn="base" hangingPunct="0">
        <a:spcBef>
          <a:spcPct val="20000"/>
        </a:spcBef>
        <a:spcAft>
          <a:spcPct val="0"/>
        </a:spcAft>
        <a:buChar char="–"/>
        <a:defRPr kumimoji="1" sz="2000" b="0" i="0">
          <a:solidFill>
            <a:schemeClr val="tx1"/>
          </a:solidFill>
          <a:latin typeface="Times New Roman" panose="02020603050405020304" pitchFamily="18" charset="0"/>
          <a:ea typeface="+mn-ea"/>
        </a:defRPr>
      </a:lvl4pPr>
      <a:lvl5pPr marL="2057400" indent="-228600" algn="l" rtl="0" eaLnBrk="0" fontAlgn="base" hangingPunct="0">
        <a:spcBef>
          <a:spcPct val="20000"/>
        </a:spcBef>
        <a:spcAft>
          <a:spcPct val="0"/>
        </a:spcAft>
        <a:buChar char="»"/>
        <a:defRPr kumimoji="1" sz="2000" b="0" i="0">
          <a:solidFill>
            <a:schemeClr val="tx1"/>
          </a:solidFill>
          <a:latin typeface="Times New Roman" panose="02020603050405020304" pitchFamily="18" charset="0"/>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670.png"/><Relationship Id="rId3" Type="http://schemas.openxmlformats.org/officeDocument/2006/relationships/image" Target="../media/image1450.png"/><Relationship Id="rId7" Type="http://schemas.openxmlformats.org/officeDocument/2006/relationships/image" Target="../media/image1660.png"/><Relationship Id="rId2" Type="http://schemas.openxmlformats.org/officeDocument/2006/relationships/image" Target="../media/image1420.png"/><Relationship Id="rId1" Type="http://schemas.openxmlformats.org/officeDocument/2006/relationships/slideLayout" Target="../slideLayouts/slideLayout7.xml"/><Relationship Id="rId6" Type="http://schemas.openxmlformats.org/officeDocument/2006/relationships/image" Target="../media/image1650.png"/><Relationship Id="rId11" Type="http://schemas.openxmlformats.org/officeDocument/2006/relationships/image" Target="../media/image11.svg"/><Relationship Id="rId5" Type="http://schemas.openxmlformats.org/officeDocument/2006/relationships/image" Target="../media/image1640.png"/><Relationship Id="rId10" Type="http://schemas.openxmlformats.org/officeDocument/2006/relationships/image" Target="../media/image10.jpeg"/><Relationship Id="rId4" Type="http://schemas.openxmlformats.org/officeDocument/2006/relationships/image" Target="../media/image1580.png"/><Relationship Id="rId9" Type="http://schemas.openxmlformats.org/officeDocument/2006/relationships/image" Target="../media/image1880.png"/></Relationships>
</file>

<file path=ppt/slides/_rels/slide10.xml.rels><?xml version="1.0" encoding="UTF-8" standalone="yes"?>
<Relationships xmlns="http://schemas.openxmlformats.org/package/2006/relationships"><Relationship Id="rId8" Type="http://schemas.openxmlformats.org/officeDocument/2006/relationships/image" Target="../media/image2230.png"/><Relationship Id="rId13" Type="http://schemas.openxmlformats.org/officeDocument/2006/relationships/image" Target="../media/image11.svg"/><Relationship Id="rId7" Type="http://schemas.openxmlformats.org/officeDocument/2006/relationships/image" Target="../media/image2221.png"/><Relationship Id="rId12" Type="http://schemas.openxmlformats.org/officeDocument/2006/relationships/image" Target="../media/image256.png"/><Relationship Id="rId2" Type="http://schemas.openxmlformats.org/officeDocument/2006/relationships/image" Target="../media/image2110.png"/><Relationship Id="rId1" Type="http://schemas.openxmlformats.org/officeDocument/2006/relationships/slideLayout" Target="../slideLayouts/slideLayout7.xml"/><Relationship Id="rId11" Type="http://schemas.openxmlformats.org/officeDocument/2006/relationships/image" Target="../media/image255.png"/><Relationship Id="rId5" Type="http://schemas.openxmlformats.org/officeDocument/2006/relationships/image" Target="../media/image253.png"/><Relationship Id="rId10" Type="http://schemas.openxmlformats.org/officeDocument/2006/relationships/image" Target="../media/image2252.png"/><Relationship Id="rId4" Type="http://schemas.openxmlformats.org/officeDocument/2006/relationships/image" Target="../media/image2130.png"/><Relationship Id="rId9" Type="http://schemas.openxmlformats.org/officeDocument/2006/relationships/image" Target="../media/image12.png"/></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1.svg"/><Relationship Id="rId2" Type="http://schemas.openxmlformats.org/officeDocument/2006/relationships/image" Target="../media/image80.png"/><Relationship Id="rId1" Type="http://schemas.openxmlformats.org/officeDocument/2006/relationships/slideLayout" Target="../slideLayouts/slideLayout7.xml"/><Relationship Id="rId6" Type="http://schemas.openxmlformats.org/officeDocument/2006/relationships/image" Target="../media/image120.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2850.png"/><Relationship Id="rId3" Type="http://schemas.openxmlformats.org/officeDocument/2006/relationships/image" Target="../media/image2790.png"/><Relationship Id="rId7" Type="http://schemas.openxmlformats.org/officeDocument/2006/relationships/image" Target="../media/image2830.png"/><Relationship Id="rId2" Type="http://schemas.openxmlformats.org/officeDocument/2006/relationships/image" Target="../media/image2781.png"/><Relationship Id="rId1" Type="http://schemas.openxmlformats.org/officeDocument/2006/relationships/slideLayout" Target="../slideLayouts/slideLayout7.xml"/><Relationship Id="rId6" Type="http://schemas.openxmlformats.org/officeDocument/2006/relationships/image" Target="../media/image2821.png"/><Relationship Id="rId5" Type="http://schemas.openxmlformats.org/officeDocument/2006/relationships/image" Target="../media/image2811.png"/><Relationship Id="rId10" Type="http://schemas.openxmlformats.org/officeDocument/2006/relationships/image" Target="../media/image22.png"/><Relationship Id="rId4" Type="http://schemas.openxmlformats.org/officeDocument/2006/relationships/image" Target="../media/image2802.png"/><Relationship Id="rId9" Type="http://schemas.openxmlformats.org/officeDocument/2006/relationships/image" Target="../media/image2860.png"/></Relationships>
</file>

<file path=ppt/slides/_rels/slide16.xml.rels><?xml version="1.0" encoding="UTF-8" standalone="yes"?>
<Relationships xmlns="http://schemas.openxmlformats.org/package/2006/relationships"><Relationship Id="rId8" Type="http://schemas.openxmlformats.org/officeDocument/2006/relationships/image" Target="../media/image276.png"/><Relationship Id="rId3" Type="http://schemas.openxmlformats.org/officeDocument/2006/relationships/image" Target="../media/image271.png"/><Relationship Id="rId7" Type="http://schemas.openxmlformats.org/officeDocument/2006/relationships/image" Target="../media/image275.png"/><Relationship Id="rId2" Type="http://schemas.openxmlformats.org/officeDocument/2006/relationships/image" Target="../media/image270.png"/><Relationship Id="rId1" Type="http://schemas.openxmlformats.org/officeDocument/2006/relationships/slideLayout" Target="../slideLayouts/slideLayout7.xml"/><Relationship Id="rId6" Type="http://schemas.openxmlformats.org/officeDocument/2006/relationships/image" Target="../media/image274.png"/><Relationship Id="rId5" Type="http://schemas.openxmlformats.org/officeDocument/2006/relationships/image" Target="../media/image273.png"/><Relationship Id="rId10" Type="http://schemas.openxmlformats.org/officeDocument/2006/relationships/image" Target="../media/image11.svg"/><Relationship Id="rId4" Type="http://schemas.openxmlformats.org/officeDocument/2006/relationships/image" Target="../media/image272.png"/><Relationship Id="rId9" Type="http://schemas.openxmlformats.org/officeDocument/2006/relationships/image" Target="../media/image23.jpeg"/></Relationships>
</file>

<file path=ppt/slides/_rels/slide17.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263.png"/><Relationship Id="rId7" Type="http://schemas.openxmlformats.org/officeDocument/2006/relationships/image" Target="../media/image27.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65.png"/><Relationship Id="rId4" Type="http://schemas.openxmlformats.org/officeDocument/2006/relationships/image" Target="../media/image24.jpeg"/><Relationship Id="rId9" Type="http://schemas.openxmlformats.org/officeDocument/2006/relationships/image" Target="../media/image23.jpeg"/></Relationships>
</file>

<file path=ppt/slides/_rels/slide18.xml.rels><?xml version="1.0" encoding="UTF-8" standalone="yes"?>
<Relationships xmlns="http://schemas.openxmlformats.org/package/2006/relationships"><Relationship Id="rId8" Type="http://schemas.openxmlformats.org/officeDocument/2006/relationships/image" Target="../media/image2640.png"/><Relationship Id="rId3" Type="http://schemas.openxmlformats.org/officeDocument/2006/relationships/image" Target="../media/image26.jpeg"/><Relationship Id="rId7" Type="http://schemas.openxmlformats.org/officeDocument/2006/relationships/image" Target="../media/image2610.png"/><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image" Target="../media/image29.png"/><Relationship Id="rId11" Type="http://schemas.openxmlformats.org/officeDocument/2006/relationships/image" Target="../media/image31.jpg"/><Relationship Id="rId5" Type="http://schemas.openxmlformats.org/officeDocument/2006/relationships/image" Target="../media/image28.png"/><Relationship Id="rId10" Type="http://schemas.openxmlformats.org/officeDocument/2006/relationships/image" Target="../media/image11.svg"/><Relationship Id="rId4" Type="http://schemas.openxmlformats.org/officeDocument/2006/relationships/image" Target="../media/image27.jpeg"/><Relationship Id="rId9" Type="http://schemas.openxmlformats.org/officeDocument/2006/relationships/image" Target="../media/image30.jpeg"/></Relationships>
</file>

<file path=ppt/slides/_rels/slide19.xml.rels><?xml version="1.0" encoding="UTF-8" standalone="yes"?>
<Relationships xmlns="http://schemas.openxmlformats.org/package/2006/relationships"><Relationship Id="rId8" Type="http://schemas.openxmlformats.org/officeDocument/2006/relationships/image" Target="../media/image288.png"/><Relationship Id="rId3" Type="http://schemas.openxmlformats.org/officeDocument/2006/relationships/image" Target="../media/image283.png"/><Relationship Id="rId7" Type="http://schemas.openxmlformats.org/officeDocument/2006/relationships/image" Target="../media/image287.png"/><Relationship Id="rId2" Type="http://schemas.openxmlformats.org/officeDocument/2006/relationships/image" Target="../media/image32.jpeg"/><Relationship Id="rId1" Type="http://schemas.openxmlformats.org/officeDocument/2006/relationships/slideLayout" Target="../slideLayouts/slideLayout7.xml"/><Relationship Id="rId6" Type="http://schemas.openxmlformats.org/officeDocument/2006/relationships/image" Target="../media/image286.png"/><Relationship Id="rId11" Type="http://schemas.openxmlformats.org/officeDocument/2006/relationships/image" Target="../media/image11.svg"/><Relationship Id="rId5" Type="http://schemas.openxmlformats.org/officeDocument/2006/relationships/image" Target="../media/image267.png"/><Relationship Id="rId10" Type="http://schemas.openxmlformats.org/officeDocument/2006/relationships/image" Target="../media/image291.png"/><Relationship Id="rId4" Type="http://schemas.openxmlformats.org/officeDocument/2006/relationships/image" Target="../media/image264.png"/><Relationship Id="rId9" Type="http://schemas.openxmlformats.org/officeDocument/2006/relationships/image" Target="../media/image290.png"/></Relationships>
</file>

<file path=ppt/slides/_rels/slide20.xml.rels><?xml version="1.0" encoding="UTF-8" standalone="yes"?>
<Relationships xmlns="http://schemas.openxmlformats.org/package/2006/relationships"><Relationship Id="rId8" Type="http://schemas.openxmlformats.org/officeDocument/2006/relationships/image" Target="../media/image292.png"/><Relationship Id="rId3" Type="http://schemas.openxmlformats.org/officeDocument/2006/relationships/image" Target="../media/image2861.png"/><Relationship Id="rId7" Type="http://schemas.openxmlformats.org/officeDocument/2006/relationships/image" Target="../media/image2910.png"/><Relationship Id="rId2" Type="http://schemas.openxmlformats.org/officeDocument/2006/relationships/image" Target="../media/image32.jpeg"/><Relationship Id="rId1" Type="http://schemas.openxmlformats.org/officeDocument/2006/relationships/slideLayout" Target="../slideLayouts/slideLayout7.xml"/><Relationship Id="rId6" Type="http://schemas.openxmlformats.org/officeDocument/2006/relationships/image" Target="../media/image2900.png"/><Relationship Id="rId11" Type="http://schemas.openxmlformats.org/officeDocument/2006/relationships/image" Target="../media/image29.png"/><Relationship Id="rId5" Type="http://schemas.openxmlformats.org/officeDocument/2006/relationships/image" Target="../media/image9.gif"/><Relationship Id="rId10" Type="http://schemas.openxmlformats.org/officeDocument/2006/relationships/image" Target="../media/image269.png"/><Relationship Id="rId4" Type="http://schemas.openxmlformats.org/officeDocument/2006/relationships/image" Target="../media/image2870.png"/><Relationship Id="rId9" Type="http://schemas.openxmlformats.org/officeDocument/2006/relationships/image" Target="../media/image11.svg"/></Relationships>
</file>

<file path=ppt/slides/_rels/slide21.xml.rels><?xml version="1.0" encoding="UTF-8" standalone="yes"?>
<Relationships xmlns="http://schemas.openxmlformats.org/package/2006/relationships"><Relationship Id="rId3" Type="http://schemas.openxmlformats.org/officeDocument/2006/relationships/image" Target="../media/image304.png"/><Relationship Id="rId7" Type="http://schemas.openxmlformats.org/officeDocument/2006/relationships/image" Target="../media/image11.svg"/><Relationship Id="rId2" Type="http://schemas.openxmlformats.org/officeDocument/2006/relationships/image" Target="../media/image303.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13.png"/></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2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 Id="rId5" Type="http://schemas.openxmlformats.org/officeDocument/2006/relationships/image" Target="../media/image321.png"/><Relationship Id="rId4" Type="http://schemas.openxmlformats.org/officeDocument/2006/relationships/image" Target="../media/image320.png"/></Relationships>
</file>

<file path=ppt/slides/_rels/slide2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180.pn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29.xml.rels><?xml version="1.0" encoding="UTF-8" standalone="yes"?>
<Relationships xmlns="http://schemas.openxmlformats.org/package/2006/relationships"><Relationship Id="rId3" Type="http://schemas.openxmlformats.org/officeDocument/2006/relationships/image" Target="../media/image431.png"/><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31.jpg"/><Relationship Id="rId5" Type="http://schemas.openxmlformats.org/officeDocument/2006/relationships/image" Target="../media/image45.png"/><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51.pn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31.xml.rels><?xml version="1.0" encoding="UTF-8" standalone="yes"?>
<Relationships xmlns="http://schemas.openxmlformats.org/package/2006/relationships"><Relationship Id="rId8" Type="http://schemas.openxmlformats.org/officeDocument/2006/relationships/image" Target="../media/image190.png"/><Relationship Id="rId3" Type="http://schemas.openxmlformats.org/officeDocument/2006/relationships/image" Target="../media/image130.png"/><Relationship Id="rId7" Type="http://schemas.openxmlformats.org/officeDocument/2006/relationships/image" Target="../media/image1411.png"/><Relationship Id="rId12" Type="http://schemas.openxmlformats.org/officeDocument/2006/relationships/image" Target="../media/image200.png"/><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135.png"/><Relationship Id="rId11" Type="http://schemas.openxmlformats.org/officeDocument/2006/relationships/image" Target="../media/image240.png"/><Relationship Id="rId5" Type="http://schemas.openxmlformats.org/officeDocument/2006/relationships/image" Target="../media/image170.png"/><Relationship Id="rId10" Type="http://schemas.openxmlformats.org/officeDocument/2006/relationships/image" Target="../media/image230.png"/><Relationship Id="rId4" Type="http://schemas.openxmlformats.org/officeDocument/2006/relationships/image" Target="../media/image140.png"/><Relationship Id="rId9" Type="http://schemas.openxmlformats.org/officeDocument/2006/relationships/image" Target="../media/image1911.png"/></Relationships>
</file>

<file path=ppt/slides/_rels/slide32.xml.rels><?xml version="1.0" encoding="UTF-8" standalone="yes"?>
<Relationships xmlns="http://schemas.openxmlformats.org/package/2006/relationships"><Relationship Id="rId8" Type="http://schemas.openxmlformats.org/officeDocument/2006/relationships/image" Target="../media/image3050.png"/><Relationship Id="rId13" Type="http://schemas.openxmlformats.org/officeDocument/2006/relationships/image" Target="../media/image310.png"/><Relationship Id="rId3" Type="http://schemas.openxmlformats.org/officeDocument/2006/relationships/image" Target="../media/image2902.png"/><Relationship Id="rId7" Type="http://schemas.openxmlformats.org/officeDocument/2006/relationships/image" Target="../media/image3040.png"/><Relationship Id="rId12" Type="http://schemas.openxmlformats.org/officeDocument/2006/relationships/image" Target="../media/image309.png"/><Relationship Id="rId2" Type="http://schemas.openxmlformats.org/officeDocument/2006/relationships/image" Target="../media/image250.png"/><Relationship Id="rId16" Type="http://schemas.openxmlformats.org/officeDocument/2006/relationships/image" Target="../media/image3130.png"/><Relationship Id="rId1" Type="http://schemas.openxmlformats.org/officeDocument/2006/relationships/slideLayout" Target="../slideLayouts/slideLayout7.xml"/><Relationship Id="rId6" Type="http://schemas.openxmlformats.org/officeDocument/2006/relationships/image" Target="../media/image300.png"/><Relationship Id="rId11" Type="http://schemas.openxmlformats.org/officeDocument/2006/relationships/image" Target="../media/image277.png"/><Relationship Id="rId5" Type="http://schemas.openxmlformats.org/officeDocument/2006/relationships/image" Target="../media/image2911.png"/><Relationship Id="rId15" Type="http://schemas.openxmlformats.org/officeDocument/2006/relationships/image" Target="../media/image312.png"/><Relationship Id="rId10" Type="http://schemas.openxmlformats.org/officeDocument/2006/relationships/image" Target="../media/image307.png"/><Relationship Id="rId4" Type="http://schemas.openxmlformats.org/officeDocument/2006/relationships/image" Target="../media/image43.png"/><Relationship Id="rId9" Type="http://schemas.openxmlformats.org/officeDocument/2006/relationships/image" Target="../media/image260.png"/><Relationship Id="rId14" Type="http://schemas.openxmlformats.org/officeDocument/2006/relationships/image" Target="../media/image311.png"/></Relationships>
</file>

<file path=ppt/slides/_rels/slide33.xml.rels><?xml version="1.0" encoding="UTF-8" standalone="yes"?>
<Relationships xmlns="http://schemas.openxmlformats.org/package/2006/relationships"><Relationship Id="rId3" Type="http://schemas.openxmlformats.org/officeDocument/2006/relationships/image" Target="../media/image710.png"/><Relationship Id="rId7" Type="http://schemas.openxmlformats.org/officeDocument/2006/relationships/image" Target="../media/image2760.png"/><Relationship Id="rId2" Type="http://schemas.openxmlformats.org/officeDocument/2006/relationships/image" Target="../media/image46.jpg"/><Relationship Id="rId1" Type="http://schemas.openxmlformats.org/officeDocument/2006/relationships/slideLayout" Target="../slideLayouts/slideLayout7.xml"/><Relationship Id="rId5" Type="http://schemas.openxmlformats.org/officeDocument/2006/relationships/image" Target="../media/image2740.png"/><Relationship Id="rId4" Type="http://schemas.openxmlformats.org/officeDocument/2006/relationships/image" Target="../media/image47.jpg"/></Relationships>
</file>

<file path=ppt/slides/_rels/slide34.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350.png"/><Relationship Id="rId7" Type="http://schemas.openxmlformats.org/officeDocument/2006/relationships/image" Target="../media/image9.gif"/><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54.org&amp;utm_campaign=parser&amp;utm_content=thumbnail"/><Relationship Id="rId5" Type="http://schemas.openxmlformats.org/officeDocument/2006/relationships/image" Target="../media/image53.png"/><Relationship Id="rId4" Type="http://schemas.openxmlformats.org/officeDocument/2006/relationships/image" Target="../media/image52.png"/><Relationship Id="rId9" Type="http://schemas.openxmlformats.org/officeDocument/2006/relationships/image" Target="../media/image56.png"/></Relationships>
</file>

<file path=ppt/slides/_rels/slide35.xml.rels><?xml version="1.0" encoding="UTF-8" standalone="yes"?>
<Relationships xmlns="http://schemas.openxmlformats.org/package/2006/relationships"><Relationship Id="rId2" Type="http://schemas.openxmlformats.org/officeDocument/2006/relationships/image" Target="../media/image3013.png"/><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57.jpeg"/><Relationship Id="rId4" Type="http://schemas.openxmlformats.org/officeDocument/2006/relationships/image" Target="../media/image317.png"/></Relationships>
</file>

<file path=ppt/slides/_rels/slide36.xml.rels><?xml version="1.0" encoding="UTF-8" standalone="yes"?>
<Relationships xmlns="http://schemas.openxmlformats.org/package/2006/relationships"><Relationship Id="rId8" Type="http://schemas.openxmlformats.org/officeDocument/2006/relationships/image" Target="../media/image470.png"/><Relationship Id="rId18" Type="http://schemas.openxmlformats.org/officeDocument/2006/relationships/image" Target="../media/image510.png"/><Relationship Id="rId3" Type="http://schemas.openxmlformats.org/officeDocument/2006/relationships/image" Target="../media/image430.png"/><Relationship Id="rId7" Type="http://schemas.openxmlformats.org/officeDocument/2006/relationships/image" Target="../media/image341.png"/><Relationship Id="rId12" Type="http://schemas.openxmlformats.org/officeDocument/2006/relationships/image" Target="../media/image480.png"/><Relationship Id="rId17" Type="http://schemas.openxmlformats.org/officeDocument/2006/relationships/image" Target="../media/image500.png"/><Relationship Id="rId2" Type="http://schemas.openxmlformats.org/officeDocument/2006/relationships/image" Target="../media/image420.png"/><Relationship Id="rId16" Type="http://schemas.openxmlformats.org/officeDocument/2006/relationships/image" Target="../media/image490.png"/><Relationship Id="rId1" Type="http://schemas.openxmlformats.org/officeDocument/2006/relationships/slideLayout" Target="../slideLayouts/slideLayout7.xml"/><Relationship Id="rId6" Type="http://schemas.openxmlformats.org/officeDocument/2006/relationships/image" Target="../media/image46.png"/><Relationship Id="rId11" Type="http://schemas.openxmlformats.org/officeDocument/2006/relationships/image" Target="../media/image345.png"/><Relationship Id="rId5" Type="http://schemas.openxmlformats.org/officeDocument/2006/relationships/image" Target="../media/image450.png"/><Relationship Id="rId15" Type="http://schemas.openxmlformats.org/officeDocument/2006/relationships/image" Target="../media/image11.svg"/><Relationship Id="rId10" Type="http://schemas.openxmlformats.org/officeDocument/2006/relationships/image" Target="../media/image344.png"/><Relationship Id="rId19" Type="http://schemas.openxmlformats.org/officeDocument/2006/relationships/image" Target="../media/image520.png"/><Relationship Id="rId4" Type="http://schemas.openxmlformats.org/officeDocument/2006/relationships/image" Target="../media/image440.png"/><Relationship Id="rId9" Type="http://schemas.openxmlformats.org/officeDocument/2006/relationships/image" Target="../media/image343.png"/><Relationship Id="rId14" Type="http://schemas.openxmlformats.org/officeDocument/2006/relationships/image" Target="../media/image348.png"/></Relationships>
</file>

<file path=ppt/slides/_rels/slide37.xml.rels><?xml version="1.0" encoding="UTF-8" standalone="yes"?>
<Relationships xmlns="http://schemas.openxmlformats.org/package/2006/relationships"><Relationship Id="rId8" Type="http://schemas.openxmlformats.org/officeDocument/2006/relationships/image" Target="../media/image356.png"/><Relationship Id="rId13" Type="http://schemas.openxmlformats.org/officeDocument/2006/relationships/image" Target="../media/image359.png"/><Relationship Id="rId3" Type="http://schemas.openxmlformats.org/officeDocument/2006/relationships/image" Target="../media/image540.png"/><Relationship Id="rId7" Type="http://schemas.openxmlformats.org/officeDocument/2006/relationships/image" Target="../media/image355.png"/><Relationship Id="rId12" Type="http://schemas.openxmlformats.org/officeDocument/2006/relationships/image" Target="../media/image57.jpeg"/><Relationship Id="rId2" Type="http://schemas.openxmlformats.org/officeDocument/2006/relationships/image" Target="../media/image58.jpeg"/><Relationship Id="rId1" Type="http://schemas.openxmlformats.org/officeDocument/2006/relationships/slideLayout" Target="../slideLayouts/slideLayout7.xml"/><Relationship Id="rId6" Type="http://schemas.openxmlformats.org/officeDocument/2006/relationships/image" Target="../media/image59.png"/><Relationship Id="rId11" Type="http://schemas.openxmlformats.org/officeDocument/2006/relationships/image" Target="../media/image11.svg"/><Relationship Id="rId5" Type="http://schemas.openxmlformats.org/officeDocument/2006/relationships/image" Target="../media/image352.png"/><Relationship Id="rId10" Type="http://schemas.openxmlformats.org/officeDocument/2006/relationships/image" Target="../media/image560.png"/><Relationship Id="rId4" Type="http://schemas.openxmlformats.org/officeDocument/2006/relationships/image" Target="../media/image550.png"/><Relationship Id="rId9" Type="http://schemas.openxmlformats.org/officeDocument/2006/relationships/image" Target="../media/image357.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31.jpg"/><Relationship Id="rId4" Type="http://schemas.openxmlformats.org/officeDocument/2006/relationships/image" Target="../media/image60.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ov"/><Relationship Id="rId1" Type="http://schemas.microsoft.com/office/2007/relationships/media" Target="../media/media2.mov"/><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hyperlink" Target="https://www.facebook.com/watch/?v=492234720628603" TargetMode="External"/></Relationships>
</file>

<file path=ppt/slides/_rels/slide40.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20.png"/><Relationship Id="rId7" Type="http://schemas.openxmlformats.org/officeDocument/2006/relationships/image" Target="../media/image65.png"/><Relationship Id="rId2" Type="http://schemas.openxmlformats.org/officeDocument/2006/relationships/image" Target="../media/image610.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64.png"/><Relationship Id="rId10" Type="http://schemas.openxmlformats.org/officeDocument/2006/relationships/image" Target="../media/image52.png"/><Relationship Id="rId4" Type="http://schemas.openxmlformats.org/officeDocument/2006/relationships/image" Target="../media/image630.png"/><Relationship Id="rId9" Type="http://schemas.openxmlformats.org/officeDocument/2006/relationships/image" Target="../media/image67.png"/></Relationships>
</file>

<file path=ppt/slides/_rels/slide41.xml.rels><?xml version="1.0" encoding="UTF-8" standalone="yes"?>
<Relationships xmlns="http://schemas.openxmlformats.org/package/2006/relationships"><Relationship Id="rId8" Type="http://schemas.openxmlformats.org/officeDocument/2006/relationships/image" Target="../media/image296.png"/><Relationship Id="rId3" Type="http://schemas.openxmlformats.org/officeDocument/2006/relationships/image" Target="NULL"/><Relationship Id="rId7" Type="http://schemas.openxmlformats.org/officeDocument/2006/relationships/image" Target="../media/image294.png"/><Relationship Id="rId1" Type="http://schemas.openxmlformats.org/officeDocument/2006/relationships/slideLayout" Target="../slideLayouts/slideLayout7.xml"/><Relationship Id="rId6" Type="http://schemas.openxmlformats.org/officeDocument/2006/relationships/image" Target="../media/image293.png"/><Relationship Id="rId11" Type="http://schemas.openxmlformats.org/officeDocument/2006/relationships/image" Target="../media/image63.png"/><Relationship Id="rId5" Type="http://schemas.openxmlformats.org/officeDocument/2006/relationships/image" Target="NULL"/><Relationship Id="rId10" Type="http://schemas.openxmlformats.org/officeDocument/2006/relationships/image" Target="../media/image11.svg"/><Relationship Id="rId4" Type="http://schemas.openxmlformats.org/officeDocument/2006/relationships/image" Target="NULL"/><Relationship Id="rId9" Type="http://schemas.openxmlformats.org/officeDocument/2006/relationships/image" Target="../media/image301.png"/></Relationships>
</file>

<file path=ppt/slides/_rels/slide42.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306.png"/><Relationship Id="rId7" Type="http://schemas.openxmlformats.org/officeDocument/2006/relationships/image" Target="../media/image362.png"/><Relationship Id="rId2" Type="http://schemas.openxmlformats.org/officeDocument/2006/relationships/image" Target="../media/image305.png"/><Relationship Id="rId1" Type="http://schemas.openxmlformats.org/officeDocument/2006/relationships/slideLayout" Target="../slideLayouts/slideLayout7.xml"/><Relationship Id="rId6" Type="http://schemas.openxmlformats.org/officeDocument/2006/relationships/image" Target="../media/image361.png"/><Relationship Id="rId5" Type="http://schemas.openxmlformats.org/officeDocument/2006/relationships/image" Target="../media/image349.png"/><Relationship Id="rId4" Type="http://schemas.openxmlformats.org/officeDocument/2006/relationships/image" Target="../media/image68.png"/></Relationships>
</file>

<file path=ppt/slides/_rels/slide43.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70.jpeg"/><Relationship Id="rId7" Type="http://schemas.openxmlformats.org/officeDocument/2006/relationships/image" Target="../media/image368.png"/><Relationship Id="rId2" Type="http://schemas.openxmlformats.org/officeDocument/2006/relationships/image" Target="../media/image69.jpeg"/><Relationship Id="rId1" Type="http://schemas.openxmlformats.org/officeDocument/2006/relationships/slideLayout" Target="../slideLayouts/slideLayout7.xml"/><Relationship Id="rId6" Type="http://schemas.openxmlformats.org/officeDocument/2006/relationships/image" Target="../media/image367.png"/><Relationship Id="rId5" Type="http://schemas.openxmlformats.org/officeDocument/2006/relationships/image" Target="../media/image366.png"/><Relationship Id="rId4" Type="http://schemas.openxmlformats.org/officeDocument/2006/relationships/image" Target="../media/image365.png"/></Relationships>
</file>

<file path=ppt/slides/_rels/slide4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image" Target="../media/image3610.png"/><Relationship Id="rId1" Type="http://schemas.openxmlformats.org/officeDocument/2006/relationships/slideLayout" Target="../slideLayouts/slideLayout7.xml"/><Relationship Id="rId5" Type="http://schemas.openxmlformats.org/officeDocument/2006/relationships/image" Target="../media/image11.svg"/><Relationship Id="rId4" Type="http://schemas.openxmlformats.org/officeDocument/2006/relationships/image" Target="../media/image363.png"/></Relationships>
</file>

<file path=ppt/slides/_rels/slide45.xml.rels><?xml version="1.0" encoding="UTF-8" standalone="yes"?>
<Relationships xmlns="http://schemas.openxmlformats.org/package/2006/relationships"><Relationship Id="rId3" Type="http://schemas.openxmlformats.org/officeDocument/2006/relationships/image" Target="../media/image3650.png"/><Relationship Id="rId2" Type="http://schemas.openxmlformats.org/officeDocument/2006/relationships/image" Target="../media/image72.jpeg"/><Relationship Id="rId1" Type="http://schemas.openxmlformats.org/officeDocument/2006/relationships/slideLayout" Target="../slideLayouts/slideLayout7.xml"/><Relationship Id="rId5" Type="http://schemas.openxmlformats.org/officeDocument/2006/relationships/image" Target="../media/image3670.png"/><Relationship Id="rId4" Type="http://schemas.openxmlformats.org/officeDocument/2006/relationships/image" Target="../media/image3660.png"/></Relationships>
</file>

<file path=ppt/slides/_rels/slide46.xml.rels><?xml version="1.0" encoding="UTF-8" standalone="yes"?>
<Relationships xmlns="http://schemas.openxmlformats.org/package/2006/relationships"><Relationship Id="rId3" Type="http://schemas.openxmlformats.org/officeDocument/2006/relationships/image" Target="../media/image3250.png"/><Relationship Id="rId2" Type="http://schemas.openxmlformats.org/officeDocument/2006/relationships/image" Target="../media/image71.jpg"/><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73.jpeg"/><Relationship Id="rId4" Type="http://schemas.openxmlformats.org/officeDocument/2006/relationships/image" Target="../media/image3680.png"/></Relationships>
</file>

<file path=ppt/slides/_rels/slide4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58.jpeg"/><Relationship Id="rId4" Type="http://schemas.openxmlformats.org/officeDocument/2006/relationships/image" Target="../media/image76.jpg"/></Relationships>
</file>

<file path=ppt/slides/_rels/slide48.xml.rels><?xml version="1.0" encoding="UTF-8" standalone="yes"?>
<Relationships xmlns="http://schemas.openxmlformats.org/package/2006/relationships"><Relationship Id="rId8" Type="http://schemas.openxmlformats.org/officeDocument/2006/relationships/image" Target="../media/image3480.png"/><Relationship Id="rId3" Type="http://schemas.openxmlformats.org/officeDocument/2006/relationships/image" Target="../media/image3380.png"/><Relationship Id="rId7" Type="http://schemas.openxmlformats.org/officeDocument/2006/relationships/image" Target="../media/image3470.png"/><Relationship Id="rId2" Type="http://schemas.openxmlformats.org/officeDocument/2006/relationships/image" Target="../media/image3191.png"/><Relationship Id="rId1" Type="http://schemas.openxmlformats.org/officeDocument/2006/relationships/slideLayout" Target="../slideLayouts/slideLayout7.xml"/><Relationship Id="rId6" Type="http://schemas.openxmlformats.org/officeDocument/2006/relationships/image" Target="../media/image47.jpg"/><Relationship Id="rId5" Type="http://schemas.openxmlformats.org/officeDocument/2006/relationships/image" Target="../media/image3410.png"/><Relationship Id="rId4" Type="http://schemas.openxmlformats.org/officeDocument/2006/relationships/image" Target="../media/image3390.png"/><Relationship Id="rId9" Type="http://schemas.openxmlformats.org/officeDocument/2006/relationships/image" Target="../media/image35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456E2-372D-F775-B649-B8AAA116B245}"/>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20786E1F-F844-C5A0-DC5F-543D4E247C1D}"/>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CCEACDD6-50BC-970B-6D6F-9EA7283345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969" y="1089564"/>
            <a:ext cx="7772400" cy="4678872"/>
          </a:xfrm>
          <a:prstGeom prst="rect">
            <a:avLst/>
          </a:prstGeom>
        </p:spPr>
      </p:pic>
    </p:spTree>
    <p:extLst>
      <p:ext uri="{BB962C8B-B14F-4D97-AF65-F5344CB8AC3E}">
        <p14:creationId xmlns:p14="http://schemas.microsoft.com/office/powerpoint/2010/main" val="1486373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1B8B5-5515-877D-8206-9C5F9016FA2A}"/>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EC04E27E-3C34-69E4-F2AC-05FC3A46222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609600" y="823118"/>
            <a:ext cx="7149944" cy="521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5170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B210C-6D84-8261-62BA-3A5A24573C1C}"/>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D27429E0-6305-3BB6-7603-C5F643CEF83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1219199" y="609600"/>
            <a:ext cx="6667967"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20073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89587-B8E0-2692-FDA7-CC48375363F5}"/>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75472604-7D68-B7F7-1426-BA64A1134D6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1219200" y="1166018"/>
            <a:ext cx="629807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6431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55FE2-48EE-6403-701D-BCA05704AA1D}"/>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ED73232E-1C50-5448-B4EE-A4ED4E08302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488576" y="762000"/>
            <a:ext cx="795152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80469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lstStyle/>
          <a:p>
            <a:endParaRPr lang="zh-TW" altLang="en-US"/>
          </a:p>
        </p:txBody>
      </p:sp>
      <p:sp>
        <p:nvSpPr>
          <p:cNvPr id="3" name="副標題 2"/>
          <p:cNvSpPr>
            <a:spLocks noGrp="1"/>
          </p:cNvSpPr>
          <p:nvPr>
            <p:ph type="subTitle" idx="1"/>
          </p:nvPr>
        </p:nvSpPr>
        <p:spPr/>
        <p:txBody>
          <a:bodyPr/>
          <a:lstStyle/>
          <a:p>
            <a:endParaRPr lang="zh-TW" altLang="en-US"/>
          </a:p>
        </p:txBody>
      </p:sp>
      <p:pic>
        <p:nvPicPr>
          <p:cNvPr id="4" name="Picture 1" descr="30_00_C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422" y="660400"/>
            <a:ext cx="8218733" cy="5288880"/>
          </a:xfrm>
          <a:prstGeom prst="rect">
            <a:avLst/>
          </a:prstGeom>
        </p:spPr>
      </p:pic>
      <p:sp>
        <p:nvSpPr>
          <p:cNvPr id="5" name="矩形 4"/>
          <p:cNvSpPr/>
          <p:nvPr/>
        </p:nvSpPr>
        <p:spPr>
          <a:xfrm>
            <a:off x="2411760" y="5949280"/>
            <a:ext cx="4572000" cy="369332"/>
          </a:xfrm>
          <a:prstGeom prst="rect">
            <a:avLst/>
          </a:prstGeom>
        </p:spPr>
        <p:txBody>
          <a:bodyPr>
            <a:spAutoFit/>
          </a:bodyPr>
          <a:lstStyle/>
          <a:p>
            <a:r>
              <a:rPr lang="en-US" altLang="zh-TW" sz="1800" dirty="0"/>
              <a:t>ALMA, the Atacama Large Millimeter Array</a:t>
            </a:r>
            <a:endParaRPr lang="zh-TW" altLang="en-US" sz="1800" dirty="0"/>
          </a:p>
        </p:txBody>
      </p:sp>
      <p:sp>
        <p:nvSpPr>
          <p:cNvPr id="6" name="文字方塊 5"/>
          <p:cNvSpPr txBox="1"/>
          <p:nvPr/>
        </p:nvSpPr>
        <p:spPr>
          <a:xfrm>
            <a:off x="2411760" y="6318612"/>
            <a:ext cx="4455495" cy="369332"/>
          </a:xfrm>
          <a:prstGeom prst="rect">
            <a:avLst/>
          </a:prstGeom>
          <a:noFill/>
        </p:spPr>
        <p:txBody>
          <a:bodyPr wrap="square" rtlCol="0">
            <a:spAutoFit/>
          </a:bodyPr>
          <a:lstStyle/>
          <a:p>
            <a:r>
              <a:rPr lang="zh-TW" altLang="en-US" sz="1800" dirty="0"/>
              <a:t>電磁波偵測天線陣列</a:t>
            </a:r>
          </a:p>
        </p:txBody>
      </p:sp>
    </p:spTree>
    <p:extLst>
      <p:ext uri="{BB962C8B-B14F-4D97-AF65-F5344CB8AC3E}">
        <p14:creationId xmlns:p14="http://schemas.microsoft.com/office/powerpoint/2010/main" val="3964151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內容版面配置區 3"/>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1106616" y="478184"/>
            <a:ext cx="4545505" cy="4525991"/>
          </a:xfrm>
        </p:spPr>
      </p:pic>
      <p:sp>
        <p:nvSpPr>
          <p:cNvPr id="5" name="矩形 4"/>
          <p:cNvSpPr/>
          <p:nvPr/>
        </p:nvSpPr>
        <p:spPr>
          <a:xfrm>
            <a:off x="6102171" y="3131933"/>
            <a:ext cx="2655295" cy="1815882"/>
          </a:xfrm>
          <a:prstGeom prst="rect">
            <a:avLst/>
          </a:prstGeom>
        </p:spPr>
        <p:txBody>
          <a:bodyPr wrap="square">
            <a:spAutoFit/>
          </a:bodyPr>
          <a:lstStyle/>
          <a:p>
            <a:r>
              <a:rPr lang="en-US" altLang="zh-TW" sz="1600" dirty="0"/>
              <a:t>The Antennae Galaxies (also known as NGC 4038 and 4039) are a pair of distorted colliding spiral galaxies about 70 million light-years away, in the constellation of </a:t>
            </a:r>
            <a:r>
              <a:rPr lang="en-US" altLang="zh-TW" sz="1600" dirty="0" err="1"/>
              <a:t>Corvus</a:t>
            </a:r>
            <a:r>
              <a:rPr lang="en-US" altLang="zh-TW" sz="1600" dirty="0"/>
              <a:t> (The Crow)</a:t>
            </a:r>
            <a:endParaRPr lang="zh-TW" altLang="en-US" sz="1600" dirty="0"/>
          </a:p>
        </p:txBody>
      </p:sp>
      <p:sp>
        <p:nvSpPr>
          <p:cNvPr id="3" name="文字方塊 2"/>
          <p:cNvSpPr txBox="1"/>
          <p:nvPr/>
        </p:nvSpPr>
        <p:spPr>
          <a:xfrm>
            <a:off x="1061611" y="5202163"/>
            <a:ext cx="6525725" cy="369332"/>
          </a:xfrm>
          <a:prstGeom prst="rect">
            <a:avLst/>
          </a:prstGeom>
          <a:noFill/>
        </p:spPr>
        <p:txBody>
          <a:bodyPr wrap="square" rtlCol="0">
            <a:spAutoFit/>
          </a:bodyPr>
          <a:lstStyle/>
          <a:p>
            <a:r>
              <a:rPr lang="zh-TW" altLang="en-US" sz="1800" dirty="0"/>
              <a:t>電磁波孤獨旅行了七千萬光年的空間，七千萬年後才到達地球，</a:t>
            </a:r>
          </a:p>
        </p:txBody>
      </p:sp>
      <p:sp>
        <p:nvSpPr>
          <p:cNvPr id="6" name="文字方塊 5"/>
          <p:cNvSpPr txBox="1"/>
          <p:nvPr/>
        </p:nvSpPr>
        <p:spPr>
          <a:xfrm>
            <a:off x="1061611" y="5652213"/>
            <a:ext cx="6705745" cy="369332"/>
          </a:xfrm>
          <a:prstGeom prst="rect">
            <a:avLst/>
          </a:prstGeom>
          <a:noFill/>
        </p:spPr>
        <p:txBody>
          <a:bodyPr wrap="square" rtlCol="0">
            <a:spAutoFit/>
          </a:bodyPr>
          <a:lstStyle/>
          <a:p>
            <a:r>
              <a:rPr lang="zh-TW" altLang="en-US" sz="1800" dirty="0"/>
              <a:t>可以想見，此時，發出這些電磁波的星體，可能已不存在了。</a:t>
            </a:r>
          </a:p>
        </p:txBody>
      </p:sp>
      <p:sp>
        <p:nvSpPr>
          <p:cNvPr id="7" name="文字方塊 6"/>
          <p:cNvSpPr txBox="1"/>
          <p:nvPr/>
        </p:nvSpPr>
        <p:spPr>
          <a:xfrm>
            <a:off x="1061612" y="6147268"/>
            <a:ext cx="6750750" cy="369332"/>
          </a:xfrm>
          <a:prstGeom prst="rect">
            <a:avLst/>
          </a:prstGeom>
          <a:noFill/>
        </p:spPr>
        <p:txBody>
          <a:bodyPr wrap="square" rtlCol="0">
            <a:spAutoFit/>
          </a:bodyPr>
          <a:lstStyle/>
          <a:p>
            <a:r>
              <a:rPr lang="zh-TW" altLang="en-US" sz="1800" dirty="0"/>
              <a:t>是甚麼樣的機制，維持這些電磁波可以單獨旅行這麼久這麼遠？</a:t>
            </a:r>
          </a:p>
        </p:txBody>
      </p:sp>
    </p:spTree>
    <p:extLst>
      <p:ext uri="{BB962C8B-B14F-4D97-AF65-F5344CB8AC3E}">
        <p14:creationId xmlns:p14="http://schemas.microsoft.com/office/powerpoint/2010/main" val="2921142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106615" y="562098"/>
            <a:ext cx="4572000" cy="369332"/>
          </a:xfrm>
          <a:prstGeom prst="rect">
            <a:avLst/>
          </a:prstGeom>
        </p:spPr>
        <p:txBody>
          <a:bodyPr>
            <a:spAutoFit/>
          </a:bodyPr>
          <a:lstStyle/>
          <a:p>
            <a:r>
              <a:rPr lang="zh-TW" altLang="en-US" sz="1800" dirty="0"/>
              <a:t>電磁波：電與磁的自動化</a:t>
            </a:r>
          </a:p>
        </p:txBody>
      </p:sp>
      <p:sp>
        <p:nvSpPr>
          <p:cNvPr id="5" name="矩形 4"/>
          <p:cNvSpPr/>
          <p:nvPr/>
        </p:nvSpPr>
        <p:spPr>
          <a:xfrm>
            <a:off x="1106615" y="1158462"/>
            <a:ext cx="4572000" cy="369332"/>
          </a:xfrm>
          <a:prstGeom prst="rect">
            <a:avLst/>
          </a:prstGeom>
        </p:spPr>
        <p:txBody>
          <a:bodyPr>
            <a:spAutoFit/>
          </a:bodyPr>
          <a:lstStyle/>
          <a:p>
            <a:r>
              <a:rPr lang="zh-TW" altLang="en-US" sz="1800" dirty="0"/>
              <a:t>馬克思威爾及當時的科學家</a:t>
            </a:r>
          </a:p>
        </p:txBody>
      </p:sp>
      <p:pic>
        <p:nvPicPr>
          <p:cNvPr id="153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8896" y="1788532"/>
            <a:ext cx="304800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矩形 5"/>
          <p:cNvSpPr/>
          <p:nvPr/>
        </p:nvSpPr>
        <p:spPr>
          <a:xfrm>
            <a:off x="1115785" y="5723638"/>
            <a:ext cx="3448380" cy="369332"/>
          </a:xfrm>
          <a:prstGeom prst="rect">
            <a:avLst/>
          </a:prstGeom>
        </p:spPr>
        <p:txBody>
          <a:bodyPr wrap="none">
            <a:spAutoFit/>
          </a:bodyPr>
          <a:lstStyle/>
          <a:p>
            <a:r>
              <a:rPr lang="en-US" altLang="zh-TW" sz="1800" dirty="0"/>
              <a:t>James Clerk Maxwell (1831–1879)</a:t>
            </a:r>
            <a:endParaRPr lang="zh-TW" altLang="en-US" sz="1800" dirty="0"/>
          </a:p>
        </p:txBody>
      </p:sp>
      <p:sp>
        <p:nvSpPr>
          <p:cNvPr id="7" name="矩形 6"/>
          <p:cNvSpPr/>
          <p:nvPr/>
        </p:nvSpPr>
        <p:spPr>
          <a:xfrm>
            <a:off x="4797025" y="5229200"/>
            <a:ext cx="3375375" cy="369332"/>
          </a:xfrm>
          <a:prstGeom prst="rect">
            <a:avLst/>
          </a:prstGeom>
        </p:spPr>
        <p:txBody>
          <a:bodyPr wrap="square">
            <a:spAutoFit/>
          </a:bodyPr>
          <a:lstStyle/>
          <a:p>
            <a:r>
              <a:rPr lang="en-US" altLang="zh-TW" sz="1800" dirty="0"/>
              <a:t>many thanks to Fu-</a:t>
            </a:r>
            <a:r>
              <a:rPr lang="en-US" altLang="zh-TW" sz="1800" dirty="0" err="1"/>
              <a:t>Kwun</a:t>
            </a:r>
            <a:r>
              <a:rPr lang="en-US" altLang="zh-TW" sz="1800" dirty="0"/>
              <a:t> Hwang</a:t>
            </a:r>
            <a:endParaRPr lang="zh-TW" altLang="en-US" sz="1800" dirty="0"/>
          </a:p>
        </p:txBody>
      </p:sp>
      <p:pic>
        <p:nvPicPr>
          <p:cNvPr id="153603" name="Picture 3" descr="\\Mac\Home\Downloads\Electromagneticwave3D.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797025" y="1752243"/>
            <a:ext cx="3026730" cy="3006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75281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字方塊 20"/>
          <p:cNvSpPr txBox="1"/>
          <p:nvPr/>
        </p:nvSpPr>
        <p:spPr>
          <a:xfrm>
            <a:off x="639020" y="5200376"/>
            <a:ext cx="7288696" cy="400110"/>
          </a:xfrm>
          <a:prstGeom prst="rect">
            <a:avLst/>
          </a:prstGeom>
          <a:noFill/>
        </p:spPr>
        <p:txBody>
          <a:bodyPr wrap="square" rtlCol="0">
            <a:spAutoFit/>
          </a:bodyPr>
          <a:lstStyle/>
          <a:p>
            <a:r>
              <a:rPr lang="en-US" altLang="zh-TW" sz="2000" dirty="0">
                <a:solidFill>
                  <a:srgbClr val="FF0000"/>
                </a:solidFill>
                <a:latin typeface="Times New Roman" panose="02020603050405020304" pitchFamily="18" charset="0"/>
                <a:cs typeface="Times New Roman" panose="02020603050405020304" pitchFamily="18" charset="0"/>
              </a:rPr>
              <a:t>Electric Potential satisfies Laplacian</a:t>
            </a:r>
            <a:r>
              <a:rPr lang="zh-TW" altLang="en-US" sz="2000" dirty="0">
                <a:solidFill>
                  <a:srgbClr val="FF0000"/>
                </a:solidFill>
                <a:latin typeface="Times New Roman" panose="02020603050405020304" pitchFamily="18" charset="0"/>
                <a:cs typeface="Times New Roman" panose="02020603050405020304" pitchFamily="18" charset="0"/>
              </a:rPr>
              <a:t> </a:t>
            </a:r>
            <a:r>
              <a:rPr lang="en-US" altLang="zh-TW" sz="2000" dirty="0">
                <a:solidFill>
                  <a:srgbClr val="FF0000"/>
                </a:solidFill>
                <a:latin typeface="Times New Roman" panose="02020603050405020304" pitchFamily="18" charset="0"/>
                <a:cs typeface="Times New Roman" panose="02020603050405020304" pitchFamily="18" charset="0"/>
              </a:rPr>
              <a:t>Equation!</a:t>
            </a:r>
            <a:endParaRPr lang="zh-TW" altLang="en-US" sz="2000" dirty="0">
              <a:solidFill>
                <a:srgbClr val="FF0000"/>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4" name="文字方塊 23"/>
              <p:cNvSpPr txBox="1"/>
              <p:nvPr/>
            </p:nvSpPr>
            <p:spPr>
              <a:xfrm>
                <a:off x="1172924" y="3429000"/>
                <a:ext cx="1093633" cy="439351"/>
              </a:xfrm>
              <a:prstGeom prst="rect">
                <a:avLst/>
              </a:prstGeom>
              <a:solidFill>
                <a:srgbClr val="FFFF99"/>
              </a:solidFill>
            </p:spPr>
            <p:txBody>
              <a:bodyPr wrap="none" rtlCol="0">
                <a:spAutoFit/>
              </a:bodyPr>
              <a:lstStyle/>
              <a:p>
                <a:pPr/>
                <a14:m>
                  <m:oMathPara xmlns:m="http://schemas.openxmlformats.org/officeDocument/2006/math">
                    <m:oMath>
                      <m:acc>
                        <m:accPr>
                          <m:chr m:val="⃗"/>
                          <m:ctrlPr>
                            <a:rPr lang="en-US" altLang="zh-TW" sz="2000" b="0" i="1" smtClean="0">
                              <a:latin typeface="Cambria Math"/>
                            </a:rPr>
                          </m:ctrlPr>
                        </m:accPr>
                        <m:e>
                          <m:r>
                            <a:rPr lang="en-US" altLang="zh-TW" sz="2000" b="0" i="1" smtClean="0">
                              <a:latin typeface="Cambria Math"/>
                            </a:rPr>
                            <m:t>𝐸</m:t>
                          </m:r>
                        </m:e>
                      </m:acc>
                      <m:r>
                        <a:rPr lang="en-US" altLang="zh-TW" sz="2000" b="0" i="1" smtClean="0">
                          <a:latin typeface="Cambria Math"/>
                        </a:rPr>
                        <m:t>=</m:t>
                      </m:r>
                      <m:acc>
                        <m:accPr>
                          <m:chr m:val="⃗"/>
                          <m:ctrlPr>
                            <a:rPr lang="en-US" altLang="zh-TW" sz="2000" i="1">
                              <a:latin typeface="Cambria Math"/>
                              <a:ea typeface="Cambria Math"/>
                            </a:rPr>
                          </m:ctrlPr>
                        </m:accPr>
                        <m:e>
                          <m:r>
                            <a:rPr lang="en-US" altLang="zh-TW" sz="2000" i="1">
                              <a:latin typeface="Cambria Math"/>
                              <a:ea typeface="Cambria Math"/>
                            </a:rPr>
                            <m:t>𝛻</m:t>
                          </m:r>
                        </m:e>
                      </m:acc>
                      <m:r>
                        <a:rPr lang="en-US" altLang="zh-TW" sz="2000" b="0" i="1" smtClean="0">
                          <a:latin typeface="Cambria Math"/>
                          <a:ea typeface="Cambria Math"/>
                        </a:rPr>
                        <m:t>𝑉</m:t>
                      </m:r>
                    </m:oMath>
                  </m:oMathPara>
                </a14:m>
                <a:endParaRPr lang="zh-TW" altLang="en-US" sz="2000" dirty="0"/>
              </a:p>
            </p:txBody>
          </p:sp>
        </mc:Choice>
        <mc:Fallback xmlns="">
          <p:sp>
            <p:nvSpPr>
              <p:cNvPr id="24" name="文字方塊 23"/>
              <p:cNvSpPr txBox="1">
                <a:spLocks noRot="1" noChangeAspect="1" noMove="1" noResize="1" noEditPoints="1" noAdjustHandles="1" noChangeArrowheads="1" noChangeShapeType="1" noTextEdit="1"/>
              </p:cNvSpPr>
              <p:nvPr/>
            </p:nvSpPr>
            <p:spPr>
              <a:xfrm>
                <a:off x="1172924" y="3429000"/>
                <a:ext cx="1093633" cy="439351"/>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矩形 24"/>
              <p:cNvSpPr/>
              <p:nvPr/>
            </p:nvSpPr>
            <p:spPr>
              <a:xfrm>
                <a:off x="2438400" y="3429000"/>
                <a:ext cx="1343509" cy="671530"/>
              </a:xfrm>
              <a:prstGeom prst="rect">
                <a:avLst/>
              </a:prstGeom>
              <a:solidFill>
                <a:srgbClr val="FFFF99"/>
              </a:solidFill>
            </p:spPr>
            <p:txBody>
              <a:bodyPr wrap="none">
                <a:spAutoFit/>
              </a:bodyPr>
              <a:lstStyle/>
              <a:p>
                <a:pPr/>
                <a14:m>
                  <m:oMathPara xmlns:m="http://schemas.openxmlformats.org/officeDocument/2006/math">
                    <m:oMath>
                      <m:acc>
                        <m:accPr>
                          <m:chr m:val="⃗"/>
                          <m:ctrlPr>
                            <a:rPr lang="en-US" altLang="zh-TW" sz="2000" i="1">
                              <a:latin typeface="Cambria Math"/>
                              <a:ea typeface="Cambria Math"/>
                            </a:rPr>
                          </m:ctrlPr>
                        </m:accPr>
                        <m:e>
                          <m:r>
                            <a:rPr lang="en-US" altLang="zh-TW" sz="2000" i="1">
                              <a:latin typeface="Cambria Math"/>
                              <a:ea typeface="Cambria Math"/>
                            </a:rPr>
                            <m:t>𝛻</m:t>
                          </m:r>
                        </m:e>
                      </m:acc>
                      <m:r>
                        <a:rPr lang="en-US" altLang="zh-TW" sz="2000" i="1" smtClean="0">
                          <a:latin typeface="Cambria Math"/>
                          <a:ea typeface="Cambria Math"/>
                        </a:rPr>
                        <m:t>∙</m:t>
                      </m:r>
                      <m:acc>
                        <m:accPr>
                          <m:chr m:val="⃗"/>
                          <m:ctrlPr>
                            <a:rPr lang="en-US" altLang="zh-TW" sz="2000" i="1">
                              <a:latin typeface="Cambria Math"/>
                            </a:rPr>
                          </m:ctrlPr>
                        </m:accPr>
                        <m:e>
                          <m:r>
                            <a:rPr lang="en-US" altLang="zh-TW" sz="2000" i="1">
                              <a:latin typeface="Cambria Math"/>
                            </a:rPr>
                            <m:t>𝐸</m:t>
                          </m:r>
                        </m:e>
                      </m:acc>
                      <m:r>
                        <a:rPr lang="en-US" altLang="zh-TW" sz="2000" b="0" i="1" smtClean="0">
                          <a:latin typeface="Cambria Math"/>
                        </a:rPr>
                        <m:t>=</m:t>
                      </m:r>
                      <m:f>
                        <m:fPr>
                          <m:ctrlPr>
                            <a:rPr lang="zh-TW" altLang="en-US" sz="2000" b="0" i="1" smtClean="0">
                              <a:latin typeface="Cambria Math"/>
                            </a:rPr>
                          </m:ctrlPr>
                        </m:fPr>
                        <m:num>
                          <m:r>
                            <a:rPr lang="zh-TW" altLang="en-US" sz="2000" b="0" i="1" smtClean="0">
                              <a:latin typeface="Cambria Math"/>
                            </a:rPr>
                            <m:t>𝜌</m:t>
                          </m:r>
                        </m:num>
                        <m:den>
                          <m:sSub>
                            <m:sSubPr>
                              <m:ctrlPr>
                                <a:rPr lang="zh-TW" altLang="en-US" sz="2000" i="1">
                                  <a:latin typeface="Cambria Math"/>
                                </a:rPr>
                              </m:ctrlPr>
                            </m:sSubPr>
                            <m:e>
                              <m:r>
                                <a:rPr lang="zh-TW" altLang="en-US" sz="2000" i="1">
                                  <a:latin typeface="Cambria Math"/>
                                </a:rPr>
                                <m:t>𝜀</m:t>
                              </m:r>
                            </m:e>
                            <m:sub>
                              <m:r>
                                <a:rPr lang="en-US" altLang="zh-TW" sz="2000" b="0" i="1" smtClean="0">
                                  <a:latin typeface="Cambria Math"/>
                                </a:rPr>
                                <m:t>0</m:t>
                              </m:r>
                            </m:sub>
                          </m:sSub>
                        </m:den>
                      </m:f>
                    </m:oMath>
                  </m:oMathPara>
                </a14:m>
                <a:endParaRPr lang="zh-CN" altLang="en-US" sz="2000" dirty="0"/>
              </a:p>
            </p:txBody>
          </p:sp>
        </mc:Choice>
        <mc:Fallback xmlns="">
          <p:sp>
            <p:nvSpPr>
              <p:cNvPr id="25" name="矩形 24"/>
              <p:cNvSpPr>
                <a:spLocks noRot="1" noChangeAspect="1" noMove="1" noResize="1" noEditPoints="1" noAdjustHandles="1" noChangeArrowheads="1" noChangeShapeType="1" noTextEdit="1"/>
              </p:cNvSpPr>
              <p:nvPr/>
            </p:nvSpPr>
            <p:spPr>
              <a:xfrm>
                <a:off x="2438400" y="3429000"/>
                <a:ext cx="1343509" cy="671530"/>
              </a:xfrm>
              <a:prstGeom prst="rect">
                <a:avLst/>
              </a:prstGeom>
              <a:blipFill>
                <a:blip r:embed="rId3"/>
                <a:stretch>
                  <a:fillRect b="-1852"/>
                </a:stretch>
              </a:blipFill>
            </p:spPr>
            <p:txBody>
              <a:bodyPr/>
              <a:lstStyle/>
              <a:p>
                <a:r>
                  <a:rPr lang="en-US">
                    <a:noFill/>
                  </a:rPr>
                  <a:t> </a:t>
                </a:r>
              </a:p>
            </p:txBody>
          </p:sp>
        </mc:Fallback>
      </mc:AlternateContent>
      <p:sp>
        <p:nvSpPr>
          <p:cNvPr id="3" name="文字方塊 2"/>
          <p:cNvSpPr txBox="1"/>
          <p:nvPr/>
        </p:nvSpPr>
        <p:spPr>
          <a:xfrm>
            <a:off x="683000" y="4121182"/>
            <a:ext cx="4780556" cy="400110"/>
          </a:xfrm>
          <a:prstGeom prst="rect">
            <a:avLst/>
          </a:prstGeom>
          <a:noFill/>
        </p:spPr>
        <p:txBody>
          <a:bodyPr wrap="square" rtlCol="0">
            <a:spAutoFit/>
          </a:bodyPr>
          <a:lstStyle/>
          <a:p>
            <a:r>
              <a:rPr lang="en-US" altLang="zh-TW" sz="2000" dirty="0">
                <a:latin typeface="Times New Roman" panose="02020603050405020304" pitchFamily="18" charset="0"/>
                <a:cs typeface="Times New Roman" panose="02020603050405020304" pitchFamily="18" charset="0"/>
              </a:rPr>
              <a:t>Plug the first formula into the second</a:t>
            </a:r>
            <a:r>
              <a:rPr lang="zh-TW" altLang="en-US" sz="2000" dirty="0">
                <a:latin typeface="Times New Roman" panose="02020603050405020304" pitchFamily="18" charset="0"/>
                <a:cs typeface="Times New Roman" panose="02020603050405020304" pitchFamily="18" charset="0"/>
              </a:rPr>
              <a:t>：</a:t>
            </a:r>
            <a:endParaRPr lang="en-US" altLang="zh-TW" sz="20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6" name="文字方塊 25"/>
              <p:cNvSpPr txBox="1"/>
              <p:nvPr/>
            </p:nvSpPr>
            <p:spPr>
              <a:xfrm>
                <a:off x="2417417" y="4506761"/>
                <a:ext cx="3385863" cy="671530"/>
              </a:xfrm>
              <a:prstGeom prst="rect">
                <a:avLst/>
              </a:prstGeom>
              <a:solidFill>
                <a:srgbClr val="FFFF99"/>
              </a:solidFill>
            </p:spPr>
            <p:txBody>
              <a:bodyPr wrap="none" rtlCol="0">
                <a:spAutoFit/>
              </a:bodyPr>
              <a:lstStyle/>
              <a:p>
                <a:pPr/>
                <a14:m>
                  <m:oMathPara xmlns:m="http://schemas.openxmlformats.org/officeDocument/2006/math">
                    <m:oMath>
                      <m:acc>
                        <m:accPr>
                          <m:chr m:val="⃗"/>
                          <m:ctrlPr>
                            <a:rPr lang="en-US" altLang="zh-TW" sz="2000" i="1">
                              <a:latin typeface="Cambria Math"/>
                              <a:ea typeface="Cambria Math"/>
                            </a:rPr>
                          </m:ctrlPr>
                        </m:accPr>
                        <m:e>
                          <m:r>
                            <a:rPr lang="en-US" altLang="zh-TW" sz="2000" i="1">
                              <a:latin typeface="Cambria Math"/>
                              <a:ea typeface="Cambria Math"/>
                            </a:rPr>
                            <m:t>𝛻</m:t>
                          </m:r>
                        </m:e>
                      </m:acc>
                      <m:r>
                        <a:rPr lang="en-US" altLang="zh-TW" sz="2000" i="1">
                          <a:latin typeface="Cambria Math"/>
                          <a:ea typeface="Cambria Math"/>
                        </a:rPr>
                        <m:t>∙</m:t>
                      </m:r>
                      <m:acc>
                        <m:accPr>
                          <m:chr m:val="⃗"/>
                          <m:ctrlPr>
                            <a:rPr lang="en-US" altLang="zh-TW" sz="2000" i="1">
                              <a:latin typeface="Cambria Math"/>
                            </a:rPr>
                          </m:ctrlPr>
                        </m:accPr>
                        <m:e>
                          <m:r>
                            <a:rPr lang="en-US" altLang="zh-TW" sz="2000" i="1">
                              <a:latin typeface="Cambria Math"/>
                            </a:rPr>
                            <m:t>𝐸</m:t>
                          </m:r>
                        </m:e>
                      </m:acc>
                      <m:r>
                        <a:rPr lang="en-US" altLang="zh-TW" sz="2000" b="0" i="1" smtClean="0">
                          <a:latin typeface="Cambria Math"/>
                        </a:rPr>
                        <m:t>=</m:t>
                      </m:r>
                      <m:acc>
                        <m:accPr>
                          <m:chr m:val="⃗"/>
                          <m:ctrlPr>
                            <a:rPr lang="en-US" altLang="zh-TW" sz="2000" i="1">
                              <a:latin typeface="Cambria Math"/>
                              <a:ea typeface="Cambria Math"/>
                            </a:rPr>
                          </m:ctrlPr>
                        </m:accPr>
                        <m:e>
                          <m:r>
                            <a:rPr lang="en-US" altLang="zh-TW" sz="2000" i="1">
                              <a:latin typeface="Cambria Math"/>
                              <a:ea typeface="Cambria Math"/>
                            </a:rPr>
                            <m:t>𝛻</m:t>
                          </m:r>
                        </m:e>
                      </m:acc>
                      <m:r>
                        <a:rPr lang="en-US" altLang="zh-TW" sz="2000" i="1">
                          <a:latin typeface="Cambria Math"/>
                          <a:ea typeface="Cambria Math"/>
                        </a:rPr>
                        <m:t>∙</m:t>
                      </m:r>
                      <m:d>
                        <m:dPr>
                          <m:ctrlPr>
                            <a:rPr lang="en-US" altLang="zh-TW" sz="2000" i="1">
                              <a:latin typeface="Cambria Math" panose="02040503050406030204" pitchFamily="18" charset="0"/>
                              <a:ea typeface="Cambria Math"/>
                            </a:rPr>
                          </m:ctrlPr>
                        </m:dPr>
                        <m:e>
                          <m:acc>
                            <m:accPr>
                              <m:chr m:val="⃗"/>
                              <m:ctrlPr>
                                <a:rPr lang="en-US" altLang="zh-TW" sz="2000" i="1">
                                  <a:latin typeface="Cambria Math"/>
                                  <a:ea typeface="Cambria Math"/>
                                </a:rPr>
                              </m:ctrlPr>
                            </m:accPr>
                            <m:e>
                              <m:r>
                                <a:rPr lang="en-US" altLang="zh-TW" sz="2000" i="1">
                                  <a:latin typeface="Cambria Math"/>
                                  <a:ea typeface="Cambria Math"/>
                                </a:rPr>
                                <m:t>𝛻</m:t>
                              </m:r>
                            </m:e>
                          </m:acc>
                          <m:r>
                            <a:rPr lang="en-US" altLang="zh-TW" sz="2000" b="0" i="1" smtClean="0">
                              <a:latin typeface="Cambria Math"/>
                              <a:ea typeface="Cambria Math"/>
                            </a:rPr>
                            <m:t>𝑉</m:t>
                          </m:r>
                        </m:e>
                      </m:d>
                      <m:r>
                        <a:rPr lang="en-US" altLang="zh-TW" sz="2000" b="0" i="1" smtClean="0">
                          <a:latin typeface="Cambria Math"/>
                        </a:rPr>
                        <m:t>=</m:t>
                      </m:r>
                      <m:sSup>
                        <m:sSupPr>
                          <m:ctrlPr>
                            <a:rPr lang="en-US" altLang="zh-TW" sz="2000" i="1">
                              <a:latin typeface="Cambria Math"/>
                              <a:ea typeface="Cambria Math"/>
                            </a:rPr>
                          </m:ctrlPr>
                        </m:sSupPr>
                        <m:e>
                          <m:r>
                            <a:rPr lang="en-US" altLang="zh-TW" sz="2000" i="1">
                              <a:latin typeface="Cambria Math"/>
                              <a:ea typeface="Cambria Math"/>
                            </a:rPr>
                            <m:t>𝛻</m:t>
                          </m:r>
                        </m:e>
                        <m:sup>
                          <m:r>
                            <a:rPr lang="en-US" altLang="zh-TW" sz="2000" i="1">
                              <a:latin typeface="Cambria Math"/>
                              <a:ea typeface="Cambria Math"/>
                            </a:rPr>
                            <m:t>2</m:t>
                          </m:r>
                        </m:sup>
                      </m:sSup>
                      <m:r>
                        <a:rPr lang="en-US" altLang="zh-TW" sz="2000" b="0" i="1" smtClean="0">
                          <a:latin typeface="Cambria Math"/>
                          <a:ea typeface="Cambria Math"/>
                        </a:rPr>
                        <m:t>𝑉</m:t>
                      </m:r>
                      <m:r>
                        <a:rPr lang="en-US" altLang="zh-TW" sz="2000" b="0" i="1" smtClean="0">
                          <a:latin typeface="Cambria Math"/>
                          <a:ea typeface="Cambria Math"/>
                        </a:rPr>
                        <m:t>=</m:t>
                      </m:r>
                      <m:f>
                        <m:fPr>
                          <m:ctrlPr>
                            <a:rPr lang="zh-TW" altLang="en-US" sz="2000" i="1">
                              <a:latin typeface="Cambria Math"/>
                            </a:rPr>
                          </m:ctrlPr>
                        </m:fPr>
                        <m:num>
                          <m:r>
                            <a:rPr lang="zh-TW" altLang="en-US" sz="2000" i="1">
                              <a:latin typeface="Cambria Math"/>
                            </a:rPr>
                            <m:t>𝜌</m:t>
                          </m:r>
                        </m:num>
                        <m:den>
                          <m:sSub>
                            <m:sSubPr>
                              <m:ctrlPr>
                                <a:rPr lang="zh-TW" altLang="en-US" sz="2000" i="1">
                                  <a:latin typeface="Cambria Math"/>
                                </a:rPr>
                              </m:ctrlPr>
                            </m:sSubPr>
                            <m:e>
                              <m:r>
                                <a:rPr lang="zh-TW" altLang="en-US" sz="2000" i="1">
                                  <a:latin typeface="Cambria Math"/>
                                </a:rPr>
                                <m:t>𝜀</m:t>
                              </m:r>
                            </m:e>
                            <m:sub>
                              <m:r>
                                <a:rPr lang="en-US" altLang="zh-TW" sz="2000" i="1">
                                  <a:latin typeface="Cambria Math"/>
                                </a:rPr>
                                <m:t>0</m:t>
                              </m:r>
                            </m:sub>
                          </m:sSub>
                        </m:den>
                      </m:f>
                    </m:oMath>
                  </m:oMathPara>
                </a14:m>
                <a:endParaRPr lang="zh-TW" altLang="en-US" sz="2000" dirty="0"/>
              </a:p>
            </p:txBody>
          </p:sp>
        </mc:Choice>
        <mc:Fallback xmlns="">
          <p:sp>
            <p:nvSpPr>
              <p:cNvPr id="26" name="文字方塊 25"/>
              <p:cNvSpPr txBox="1">
                <a:spLocks noRot="1" noChangeAspect="1" noMove="1" noResize="1" noEditPoints="1" noAdjustHandles="1" noChangeArrowheads="1" noChangeShapeType="1" noTextEdit="1"/>
              </p:cNvSpPr>
              <p:nvPr/>
            </p:nvSpPr>
            <p:spPr>
              <a:xfrm>
                <a:off x="2417417" y="4506761"/>
                <a:ext cx="3385863" cy="671530"/>
              </a:xfrm>
              <a:prstGeom prst="rect">
                <a:avLst/>
              </a:prstGeom>
              <a:blipFill>
                <a:blip r:embed="rId4"/>
                <a:stretch>
                  <a:fillRect b="-18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文字方塊 26"/>
              <p:cNvSpPr txBox="1"/>
              <p:nvPr/>
            </p:nvSpPr>
            <p:spPr>
              <a:xfrm>
                <a:off x="2438400" y="5627835"/>
                <a:ext cx="1280159" cy="671530"/>
              </a:xfrm>
              <a:prstGeom prst="rect">
                <a:avLst/>
              </a:prstGeom>
              <a:solidFill>
                <a:srgbClr val="FFFF00"/>
              </a:solidFill>
            </p:spPr>
            <p:txBody>
              <a:bodyPr wrap="none" rtlCol="0">
                <a:spAutoFit/>
              </a:bodyPr>
              <a:lstStyle/>
              <a:p>
                <a:pPr/>
                <a14:m>
                  <m:oMathPara xmlns:m="http://schemas.openxmlformats.org/officeDocument/2006/math">
                    <m:oMath>
                      <m:sSup>
                        <m:sSupPr>
                          <m:ctrlPr>
                            <a:rPr lang="en-US" altLang="zh-TW" sz="2000" i="1">
                              <a:latin typeface="Cambria Math"/>
                              <a:ea typeface="Cambria Math"/>
                            </a:rPr>
                          </m:ctrlPr>
                        </m:sSupPr>
                        <m:e>
                          <m:r>
                            <a:rPr lang="en-US" altLang="zh-TW" sz="2000" i="1">
                              <a:latin typeface="Cambria Math"/>
                              <a:ea typeface="Cambria Math"/>
                            </a:rPr>
                            <m:t>𝛻</m:t>
                          </m:r>
                        </m:e>
                        <m:sup>
                          <m:r>
                            <a:rPr lang="en-US" altLang="zh-TW" sz="2000" i="1">
                              <a:latin typeface="Cambria Math"/>
                              <a:ea typeface="Cambria Math"/>
                            </a:rPr>
                            <m:t>2</m:t>
                          </m:r>
                        </m:sup>
                      </m:sSup>
                      <m:r>
                        <a:rPr lang="en-US" altLang="zh-TW" sz="2000" b="0" i="1" smtClean="0">
                          <a:latin typeface="Cambria Math"/>
                          <a:ea typeface="Cambria Math"/>
                        </a:rPr>
                        <m:t>𝑉</m:t>
                      </m:r>
                      <m:r>
                        <a:rPr lang="en-US" altLang="zh-TW" sz="2000" b="0" i="1" smtClean="0">
                          <a:latin typeface="Cambria Math"/>
                          <a:ea typeface="Cambria Math"/>
                        </a:rPr>
                        <m:t>=</m:t>
                      </m:r>
                      <m:f>
                        <m:fPr>
                          <m:ctrlPr>
                            <a:rPr lang="zh-TW" altLang="en-US" sz="2000" i="1">
                              <a:latin typeface="Cambria Math"/>
                            </a:rPr>
                          </m:ctrlPr>
                        </m:fPr>
                        <m:num>
                          <m:r>
                            <a:rPr lang="zh-TW" altLang="en-US" sz="2000" i="1">
                              <a:latin typeface="Cambria Math"/>
                            </a:rPr>
                            <m:t>𝜌</m:t>
                          </m:r>
                        </m:num>
                        <m:den>
                          <m:sSub>
                            <m:sSubPr>
                              <m:ctrlPr>
                                <a:rPr lang="zh-TW" altLang="en-US" sz="2000" i="1">
                                  <a:latin typeface="Cambria Math"/>
                                </a:rPr>
                              </m:ctrlPr>
                            </m:sSubPr>
                            <m:e>
                              <m:r>
                                <a:rPr lang="zh-TW" altLang="en-US" sz="2000" i="1">
                                  <a:latin typeface="Cambria Math"/>
                                </a:rPr>
                                <m:t>𝜀</m:t>
                              </m:r>
                            </m:e>
                            <m:sub>
                              <m:r>
                                <a:rPr lang="en-US" altLang="zh-TW" sz="2000" i="1">
                                  <a:latin typeface="Cambria Math"/>
                                </a:rPr>
                                <m:t>0</m:t>
                              </m:r>
                            </m:sub>
                          </m:sSub>
                        </m:den>
                      </m:f>
                    </m:oMath>
                  </m:oMathPara>
                </a14:m>
                <a:endParaRPr lang="zh-TW" altLang="en-US" sz="2000" dirty="0"/>
              </a:p>
            </p:txBody>
          </p:sp>
        </mc:Choice>
        <mc:Fallback xmlns="">
          <p:sp>
            <p:nvSpPr>
              <p:cNvPr id="27" name="文字方塊 26"/>
              <p:cNvSpPr txBox="1">
                <a:spLocks noRot="1" noChangeAspect="1" noMove="1" noResize="1" noEditPoints="1" noAdjustHandles="1" noChangeArrowheads="1" noChangeShapeType="1" noTextEdit="1"/>
              </p:cNvSpPr>
              <p:nvPr/>
            </p:nvSpPr>
            <p:spPr>
              <a:xfrm>
                <a:off x="2438400" y="5627835"/>
                <a:ext cx="1280159" cy="671530"/>
              </a:xfrm>
              <a:prstGeom prst="rect">
                <a:avLst/>
              </a:prstGeom>
              <a:blipFill>
                <a:blip r:embed="rId5"/>
                <a:stretch>
                  <a:fillRect b="-377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文字方塊 27"/>
              <p:cNvSpPr txBox="1"/>
              <p:nvPr/>
            </p:nvSpPr>
            <p:spPr>
              <a:xfrm>
                <a:off x="4082633" y="5616799"/>
                <a:ext cx="2761846" cy="762516"/>
              </a:xfrm>
              <a:prstGeom prst="rect">
                <a:avLst/>
              </a:prstGeom>
              <a:solidFill>
                <a:srgbClr val="FFFF99"/>
              </a:solidFill>
            </p:spPr>
            <p:txBody>
              <a:bodyPr wrap="none" rtlCol="0">
                <a:spAutoFit/>
              </a:bodyPr>
              <a:lstStyle/>
              <a:p>
                <a:pPr/>
                <a14:m>
                  <m:oMathPara xmlns:m="http://schemas.openxmlformats.org/officeDocument/2006/math">
                    <m:oMath>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i="1">
                                  <a:latin typeface="Cambria Math"/>
                                  <a:ea typeface="Cambria Math"/>
                                </a:rPr>
                                <m:t>2</m:t>
                              </m:r>
                            </m:sup>
                          </m:sSup>
                          <m:r>
                            <a:rPr lang="en-US" altLang="zh-TW" sz="2000" b="0" i="1" smtClean="0">
                              <a:latin typeface="Cambria Math"/>
                              <a:ea typeface="Cambria Math"/>
                            </a:rPr>
                            <m:t>𝑉</m:t>
                          </m:r>
                        </m:num>
                        <m:den>
                          <m:r>
                            <a:rPr lang="zh-TW" altLang="en-US" sz="2000" i="1">
                              <a:latin typeface="Cambria Math"/>
                              <a:ea typeface="Cambria Math"/>
                            </a:rPr>
                            <m:t>𝜕</m:t>
                          </m:r>
                          <m:sSup>
                            <m:sSupPr>
                              <m:ctrlPr>
                                <a:rPr lang="en-US" altLang="zh-TW" sz="2000" i="1">
                                  <a:latin typeface="Cambria Math"/>
                                  <a:ea typeface="Cambria Math"/>
                                </a:rPr>
                              </m:ctrlPr>
                            </m:sSupPr>
                            <m:e>
                              <m:r>
                                <a:rPr lang="en-US" altLang="zh-TW" sz="2000" i="1">
                                  <a:latin typeface="Cambria Math"/>
                                  <a:ea typeface="Cambria Math"/>
                                </a:rPr>
                                <m:t>𝑥</m:t>
                              </m:r>
                            </m:e>
                            <m:sup>
                              <m:r>
                                <a:rPr lang="en-US" altLang="zh-TW" sz="2000" i="1">
                                  <a:latin typeface="Cambria Math"/>
                                  <a:ea typeface="Cambria Math"/>
                                </a:rPr>
                                <m:t>2</m:t>
                              </m:r>
                            </m:sup>
                          </m:sSup>
                        </m:den>
                      </m:f>
                      <m:r>
                        <a:rPr lang="en-US" altLang="zh-TW" sz="2000" i="1">
                          <a:latin typeface="Cambria Math"/>
                          <a:ea typeface="Cambria Math"/>
                        </a:rPr>
                        <m:t>+</m:t>
                      </m:r>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i="1">
                                  <a:latin typeface="Cambria Math"/>
                                  <a:ea typeface="Cambria Math"/>
                                </a:rPr>
                                <m:t>2</m:t>
                              </m:r>
                            </m:sup>
                          </m:sSup>
                          <m:r>
                            <a:rPr lang="en-US" altLang="zh-TW" sz="2000" b="0" i="1" smtClean="0">
                              <a:latin typeface="Cambria Math"/>
                              <a:ea typeface="Cambria Math"/>
                            </a:rPr>
                            <m:t>𝑉</m:t>
                          </m:r>
                        </m:num>
                        <m:den>
                          <m:r>
                            <a:rPr lang="zh-TW" altLang="en-US" sz="2000" i="1">
                              <a:latin typeface="Cambria Math"/>
                              <a:ea typeface="Cambria Math"/>
                            </a:rPr>
                            <m:t>𝜕</m:t>
                          </m:r>
                          <m:sSup>
                            <m:sSupPr>
                              <m:ctrlPr>
                                <a:rPr lang="en-US" altLang="zh-TW" sz="2000" i="1">
                                  <a:latin typeface="Cambria Math"/>
                                  <a:ea typeface="Cambria Math"/>
                                </a:rPr>
                              </m:ctrlPr>
                            </m:sSupPr>
                            <m:e>
                              <m:r>
                                <a:rPr lang="en-US" altLang="zh-TW" sz="2000" i="1">
                                  <a:latin typeface="Cambria Math"/>
                                  <a:ea typeface="Cambria Math"/>
                                </a:rPr>
                                <m:t>𝑦</m:t>
                              </m:r>
                            </m:e>
                            <m:sup>
                              <m:r>
                                <a:rPr lang="en-US" altLang="zh-TW" sz="2000" i="1">
                                  <a:latin typeface="Cambria Math"/>
                                  <a:ea typeface="Cambria Math"/>
                                </a:rPr>
                                <m:t>2</m:t>
                              </m:r>
                            </m:sup>
                          </m:sSup>
                        </m:den>
                      </m:f>
                      <m:r>
                        <a:rPr lang="en-US" altLang="zh-TW" sz="2000" i="1">
                          <a:latin typeface="Cambria Math"/>
                          <a:ea typeface="Cambria Math"/>
                        </a:rPr>
                        <m:t>+</m:t>
                      </m:r>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i="1">
                                  <a:latin typeface="Cambria Math"/>
                                  <a:ea typeface="Cambria Math"/>
                                </a:rPr>
                                <m:t>2</m:t>
                              </m:r>
                            </m:sup>
                          </m:sSup>
                          <m:r>
                            <a:rPr lang="en-US" altLang="zh-TW" sz="2000" b="0" i="1" smtClean="0">
                              <a:latin typeface="Cambria Math"/>
                              <a:ea typeface="Cambria Math"/>
                            </a:rPr>
                            <m:t>𝑉</m:t>
                          </m:r>
                        </m:num>
                        <m:den>
                          <m:r>
                            <a:rPr lang="zh-TW" altLang="en-US" sz="2000" i="1">
                              <a:latin typeface="Cambria Math"/>
                              <a:ea typeface="Cambria Math"/>
                            </a:rPr>
                            <m:t>𝜕</m:t>
                          </m:r>
                          <m:sSup>
                            <m:sSupPr>
                              <m:ctrlPr>
                                <a:rPr lang="en-US" altLang="zh-TW" sz="2000" i="1">
                                  <a:latin typeface="Cambria Math"/>
                                  <a:ea typeface="Cambria Math"/>
                                </a:rPr>
                              </m:ctrlPr>
                            </m:sSupPr>
                            <m:e>
                              <m:r>
                                <a:rPr lang="en-US" altLang="zh-TW" sz="2000" i="1">
                                  <a:latin typeface="Cambria Math"/>
                                  <a:ea typeface="Cambria Math"/>
                                </a:rPr>
                                <m:t>𝑧</m:t>
                              </m:r>
                            </m:e>
                            <m:sup>
                              <m:r>
                                <a:rPr lang="en-US" altLang="zh-TW" sz="2000" i="1">
                                  <a:latin typeface="Cambria Math"/>
                                  <a:ea typeface="Cambria Math"/>
                                </a:rPr>
                                <m:t>2</m:t>
                              </m:r>
                            </m:sup>
                          </m:sSup>
                        </m:den>
                      </m:f>
                      <m:r>
                        <a:rPr lang="en-US" altLang="zh-TW" sz="2000" b="0" i="1" smtClean="0">
                          <a:latin typeface="Cambria Math"/>
                          <a:ea typeface="Cambria Math"/>
                        </a:rPr>
                        <m:t>=</m:t>
                      </m:r>
                      <m:f>
                        <m:fPr>
                          <m:ctrlPr>
                            <a:rPr lang="zh-TW" altLang="en-US" sz="2000" i="1">
                              <a:latin typeface="Cambria Math"/>
                            </a:rPr>
                          </m:ctrlPr>
                        </m:fPr>
                        <m:num>
                          <m:r>
                            <a:rPr lang="zh-TW" altLang="en-US" sz="2000" i="1">
                              <a:latin typeface="Cambria Math"/>
                            </a:rPr>
                            <m:t>𝜌</m:t>
                          </m:r>
                        </m:num>
                        <m:den>
                          <m:sSub>
                            <m:sSubPr>
                              <m:ctrlPr>
                                <a:rPr lang="zh-TW" altLang="en-US" sz="2000" i="1">
                                  <a:latin typeface="Cambria Math"/>
                                </a:rPr>
                              </m:ctrlPr>
                            </m:sSubPr>
                            <m:e>
                              <m:r>
                                <a:rPr lang="zh-TW" altLang="en-US" sz="2000" i="1">
                                  <a:latin typeface="Cambria Math"/>
                                </a:rPr>
                                <m:t>𝜀</m:t>
                              </m:r>
                            </m:e>
                            <m:sub>
                              <m:r>
                                <a:rPr lang="en-US" altLang="zh-TW" sz="2000" i="1">
                                  <a:latin typeface="Cambria Math"/>
                                </a:rPr>
                                <m:t>0</m:t>
                              </m:r>
                            </m:sub>
                          </m:sSub>
                        </m:den>
                      </m:f>
                    </m:oMath>
                  </m:oMathPara>
                </a14:m>
                <a:endParaRPr lang="zh-TW" altLang="en-US" sz="2000" dirty="0"/>
              </a:p>
            </p:txBody>
          </p:sp>
        </mc:Choice>
        <mc:Fallback xmlns="">
          <p:sp>
            <p:nvSpPr>
              <p:cNvPr id="28" name="文字方塊 27"/>
              <p:cNvSpPr txBox="1">
                <a:spLocks noRot="1" noChangeAspect="1" noMove="1" noResize="1" noEditPoints="1" noAdjustHandles="1" noChangeArrowheads="1" noChangeShapeType="1" noTextEdit="1"/>
              </p:cNvSpPr>
              <p:nvPr/>
            </p:nvSpPr>
            <p:spPr>
              <a:xfrm>
                <a:off x="4082633" y="5616799"/>
                <a:ext cx="2761846" cy="762516"/>
              </a:xfrm>
              <a:prstGeom prst="rect">
                <a:avLst/>
              </a:prstGeom>
              <a:blipFill>
                <a:blip r:embed="rId6"/>
                <a:stretch>
                  <a:fillRect b="-49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矩形 11">
                <a:extLst>
                  <a:ext uri="{FF2B5EF4-FFF2-40B4-BE49-F238E27FC236}">
                    <a16:creationId xmlns:a16="http://schemas.microsoft.com/office/drawing/2014/main" id="{F2FD02ED-ED45-774D-9C76-E97180AD8518}"/>
                  </a:ext>
                </a:extLst>
              </p:cNvPr>
              <p:cNvSpPr/>
              <p:nvPr/>
            </p:nvSpPr>
            <p:spPr>
              <a:xfrm>
                <a:off x="699089" y="1853262"/>
                <a:ext cx="4071179" cy="762516"/>
              </a:xfrm>
              <a:prstGeom prst="rect">
                <a:avLst/>
              </a:prstGeom>
              <a:solidFill>
                <a:srgbClr val="FFFF00"/>
              </a:solidFill>
            </p:spPr>
            <p:txBody>
              <a:bodyPr wrap="none">
                <a:spAutoFit/>
              </a:bodyPr>
              <a:lstStyle/>
              <a:p>
                <a:pPr/>
                <a14:m>
                  <m:oMathPara xmlns:m="http://schemas.openxmlformats.org/officeDocument/2006/math">
                    <m:oMath>
                      <m:acc>
                        <m:accPr>
                          <m:chr m:val="⃗"/>
                          <m:ctrlPr>
                            <a:rPr lang="en-US" altLang="zh-TW" sz="2000" i="1">
                              <a:latin typeface="Cambria Math"/>
                              <a:ea typeface="Cambria Math"/>
                            </a:rPr>
                          </m:ctrlPr>
                        </m:accPr>
                        <m:e>
                          <m:r>
                            <a:rPr lang="en-US" altLang="zh-TW" sz="2000" i="1">
                              <a:latin typeface="Cambria Math"/>
                              <a:ea typeface="Cambria Math"/>
                            </a:rPr>
                            <m:t>𝛻</m:t>
                          </m:r>
                        </m:e>
                      </m:acc>
                      <m:r>
                        <a:rPr lang="en-US" altLang="zh-TW" sz="2000" i="1" smtClean="0">
                          <a:latin typeface="Cambria Math"/>
                          <a:ea typeface="Cambria Math"/>
                        </a:rPr>
                        <m:t>∙</m:t>
                      </m:r>
                      <m:acc>
                        <m:accPr>
                          <m:chr m:val="⃗"/>
                          <m:ctrlPr>
                            <a:rPr lang="en-US" altLang="zh-TW" sz="2000" i="1">
                              <a:latin typeface="Cambria Math"/>
                              <a:ea typeface="Cambria Math"/>
                            </a:rPr>
                          </m:ctrlPr>
                        </m:accPr>
                        <m:e>
                          <m:r>
                            <a:rPr lang="en-US" altLang="zh-TW" sz="2000" i="1">
                              <a:latin typeface="Cambria Math"/>
                              <a:ea typeface="Cambria Math"/>
                            </a:rPr>
                            <m:t>𝛻</m:t>
                          </m:r>
                        </m:e>
                      </m:acc>
                      <m:r>
                        <a:rPr lang="en-US" altLang="zh-TW" sz="2000" b="0" i="1" smtClean="0">
                          <a:latin typeface="Cambria Math"/>
                          <a:ea typeface="Cambria Math"/>
                        </a:rPr>
                        <m:t>𝑈</m:t>
                      </m:r>
                      <m:r>
                        <a:rPr lang="en-US" altLang="zh-TW" sz="2000" b="0" i="1" smtClean="0">
                          <a:latin typeface="Cambria Math"/>
                          <a:ea typeface="Cambria Math"/>
                        </a:rPr>
                        <m:t>=</m:t>
                      </m:r>
                      <m:sSup>
                        <m:sSupPr>
                          <m:ctrlPr>
                            <a:rPr lang="en-US" altLang="zh-TW" sz="2000" b="0" i="1" smtClean="0">
                              <a:latin typeface="Cambria Math"/>
                              <a:ea typeface="Cambria Math"/>
                            </a:rPr>
                          </m:ctrlPr>
                        </m:sSupPr>
                        <m:e>
                          <m:r>
                            <a:rPr lang="en-US" altLang="zh-TW" sz="2000" b="0" i="1" smtClean="0">
                              <a:latin typeface="Cambria Math"/>
                              <a:ea typeface="Cambria Math"/>
                            </a:rPr>
                            <m:t>𝛻</m:t>
                          </m:r>
                        </m:e>
                        <m:sup>
                          <m:r>
                            <a:rPr lang="en-US" altLang="zh-TW" sz="2000" b="0" i="1" smtClean="0">
                              <a:latin typeface="Cambria Math"/>
                              <a:ea typeface="Cambria Math"/>
                            </a:rPr>
                            <m:t>2</m:t>
                          </m:r>
                        </m:sup>
                      </m:sSup>
                      <m:r>
                        <a:rPr lang="en-US" altLang="zh-TW" sz="2000" b="0" i="1" smtClean="0">
                          <a:latin typeface="Cambria Math"/>
                          <a:ea typeface="Cambria Math"/>
                        </a:rPr>
                        <m:t>𝑈</m:t>
                      </m:r>
                      <m:r>
                        <a:rPr lang="en-US" altLang="zh-TW" sz="2000" i="1">
                          <a:latin typeface="Cambria Math"/>
                          <a:ea typeface="Cambria Math"/>
                        </a:rPr>
                        <m:t>≡</m:t>
                      </m:r>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i="1">
                                  <a:latin typeface="Cambria Math"/>
                                  <a:ea typeface="Cambria Math"/>
                                </a:rPr>
                                <m:t>2</m:t>
                              </m:r>
                            </m:sup>
                          </m:sSup>
                          <m:r>
                            <a:rPr lang="en-US" altLang="zh-TW" sz="2000" b="0" i="1" smtClean="0">
                              <a:latin typeface="Cambria Math"/>
                              <a:ea typeface="Cambria Math"/>
                            </a:rPr>
                            <m:t>𝑈</m:t>
                          </m:r>
                        </m:num>
                        <m:den>
                          <m:r>
                            <a:rPr lang="zh-TW" altLang="en-US" sz="2000" i="1">
                              <a:latin typeface="Cambria Math"/>
                              <a:ea typeface="Cambria Math"/>
                            </a:rPr>
                            <m:t>𝜕</m:t>
                          </m:r>
                          <m:sSup>
                            <m:sSupPr>
                              <m:ctrlPr>
                                <a:rPr lang="en-US" altLang="zh-TW" sz="2000" i="1">
                                  <a:latin typeface="Cambria Math"/>
                                  <a:ea typeface="Cambria Math"/>
                                </a:rPr>
                              </m:ctrlPr>
                            </m:sSupPr>
                            <m:e>
                              <m:r>
                                <a:rPr lang="en-US" altLang="zh-TW" sz="2000" i="1">
                                  <a:latin typeface="Cambria Math"/>
                                  <a:ea typeface="Cambria Math"/>
                                </a:rPr>
                                <m:t>𝑥</m:t>
                              </m:r>
                            </m:e>
                            <m:sup>
                              <m:r>
                                <a:rPr lang="en-US" altLang="zh-TW" sz="2000" i="1">
                                  <a:latin typeface="Cambria Math"/>
                                  <a:ea typeface="Cambria Math"/>
                                </a:rPr>
                                <m:t>2</m:t>
                              </m:r>
                            </m:sup>
                          </m:sSup>
                        </m:den>
                      </m:f>
                      <m:r>
                        <a:rPr lang="en-US" altLang="zh-TW" sz="2000" i="1">
                          <a:latin typeface="Cambria Math"/>
                          <a:ea typeface="Cambria Math"/>
                        </a:rPr>
                        <m:t>+</m:t>
                      </m:r>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i="1">
                                  <a:latin typeface="Cambria Math"/>
                                  <a:ea typeface="Cambria Math"/>
                                </a:rPr>
                                <m:t>2</m:t>
                              </m:r>
                            </m:sup>
                          </m:sSup>
                          <m:r>
                            <a:rPr lang="en-US" altLang="zh-TW" sz="2000" b="0" i="1" smtClean="0">
                              <a:latin typeface="Cambria Math"/>
                              <a:ea typeface="Cambria Math"/>
                            </a:rPr>
                            <m:t>𝑈</m:t>
                          </m:r>
                        </m:num>
                        <m:den>
                          <m:r>
                            <a:rPr lang="zh-TW" altLang="en-US" sz="2000" i="1">
                              <a:latin typeface="Cambria Math"/>
                              <a:ea typeface="Cambria Math"/>
                            </a:rPr>
                            <m:t>𝜕</m:t>
                          </m:r>
                          <m:sSup>
                            <m:sSupPr>
                              <m:ctrlPr>
                                <a:rPr lang="en-US" altLang="zh-TW" sz="2000" i="1">
                                  <a:latin typeface="Cambria Math"/>
                                  <a:ea typeface="Cambria Math"/>
                                </a:rPr>
                              </m:ctrlPr>
                            </m:sSupPr>
                            <m:e>
                              <m:r>
                                <a:rPr lang="en-US" altLang="zh-TW" sz="2000" i="1">
                                  <a:latin typeface="Cambria Math"/>
                                  <a:ea typeface="Cambria Math"/>
                                </a:rPr>
                                <m:t>𝑦</m:t>
                              </m:r>
                            </m:e>
                            <m:sup>
                              <m:r>
                                <a:rPr lang="en-US" altLang="zh-TW" sz="2000" i="1">
                                  <a:latin typeface="Cambria Math"/>
                                  <a:ea typeface="Cambria Math"/>
                                </a:rPr>
                                <m:t>2</m:t>
                              </m:r>
                            </m:sup>
                          </m:sSup>
                        </m:den>
                      </m:f>
                      <m:r>
                        <a:rPr lang="en-US" altLang="zh-TW" sz="2000" i="1">
                          <a:latin typeface="Cambria Math"/>
                          <a:ea typeface="Cambria Math"/>
                        </a:rPr>
                        <m:t>+</m:t>
                      </m:r>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i="1">
                                  <a:latin typeface="Cambria Math"/>
                                  <a:ea typeface="Cambria Math"/>
                                </a:rPr>
                                <m:t>2</m:t>
                              </m:r>
                            </m:sup>
                          </m:sSup>
                          <m:r>
                            <a:rPr lang="en-US" altLang="zh-TW" sz="2000" b="0" i="1" smtClean="0">
                              <a:latin typeface="Cambria Math"/>
                              <a:ea typeface="Cambria Math"/>
                            </a:rPr>
                            <m:t>𝑈</m:t>
                          </m:r>
                        </m:num>
                        <m:den>
                          <m:r>
                            <a:rPr lang="zh-TW" altLang="en-US" sz="2000" i="1">
                              <a:latin typeface="Cambria Math"/>
                              <a:ea typeface="Cambria Math"/>
                            </a:rPr>
                            <m:t>𝜕</m:t>
                          </m:r>
                          <m:sSup>
                            <m:sSupPr>
                              <m:ctrlPr>
                                <a:rPr lang="en-US" altLang="zh-TW" sz="2000" i="1">
                                  <a:latin typeface="Cambria Math"/>
                                  <a:ea typeface="Cambria Math"/>
                                </a:rPr>
                              </m:ctrlPr>
                            </m:sSupPr>
                            <m:e>
                              <m:r>
                                <a:rPr lang="en-US" altLang="zh-TW" sz="2000" i="1">
                                  <a:latin typeface="Cambria Math"/>
                                  <a:ea typeface="Cambria Math"/>
                                </a:rPr>
                                <m:t>𝑧</m:t>
                              </m:r>
                            </m:e>
                            <m:sup>
                              <m:r>
                                <a:rPr lang="en-US" altLang="zh-TW" sz="2000" i="1">
                                  <a:latin typeface="Cambria Math"/>
                                  <a:ea typeface="Cambria Math"/>
                                </a:rPr>
                                <m:t>2</m:t>
                              </m:r>
                            </m:sup>
                          </m:sSup>
                        </m:den>
                      </m:f>
                    </m:oMath>
                  </m:oMathPara>
                </a14:m>
                <a:endParaRPr lang="zh-TW" altLang="en-US" sz="2000" dirty="0"/>
              </a:p>
            </p:txBody>
          </p:sp>
        </mc:Choice>
        <mc:Fallback xmlns="">
          <p:sp>
            <p:nvSpPr>
              <p:cNvPr id="12" name="矩形 11">
                <a:extLst>
                  <a:ext uri="{FF2B5EF4-FFF2-40B4-BE49-F238E27FC236}">
                    <a16:creationId xmlns:a16="http://schemas.microsoft.com/office/drawing/2014/main" id="{F2FD02ED-ED45-774D-9C76-E97180AD8518}"/>
                  </a:ext>
                </a:extLst>
              </p:cNvPr>
              <p:cNvSpPr>
                <a:spLocks noRot="1" noChangeAspect="1" noMove="1" noResize="1" noEditPoints="1" noAdjustHandles="1" noChangeArrowheads="1" noChangeShapeType="1" noTextEdit="1"/>
              </p:cNvSpPr>
              <p:nvPr/>
            </p:nvSpPr>
            <p:spPr>
              <a:xfrm>
                <a:off x="699089" y="1853262"/>
                <a:ext cx="4071179" cy="762516"/>
              </a:xfrm>
              <a:prstGeom prst="rect">
                <a:avLst/>
              </a:prstGeom>
              <a:blipFill>
                <a:blip r:embed="rId7"/>
                <a:stretch>
                  <a:fillRect b="-6557"/>
                </a:stretch>
              </a:blipFill>
            </p:spPr>
            <p:txBody>
              <a:bodyPr/>
              <a:lstStyle/>
              <a:p>
                <a:r>
                  <a:rPr lang="en-US">
                    <a:noFill/>
                  </a:rPr>
                  <a:t> </a:t>
                </a:r>
              </a:p>
            </p:txBody>
          </p:sp>
        </mc:Fallback>
      </mc:AlternateContent>
      <p:sp>
        <p:nvSpPr>
          <p:cNvPr id="13" name="文字方塊 12">
            <a:extLst>
              <a:ext uri="{FF2B5EF4-FFF2-40B4-BE49-F238E27FC236}">
                <a16:creationId xmlns:a16="http://schemas.microsoft.com/office/drawing/2014/main" id="{2426015C-73A9-C444-9D4E-06A3A3A0B9E3}"/>
              </a:ext>
            </a:extLst>
          </p:cNvPr>
          <p:cNvSpPr txBox="1"/>
          <p:nvPr/>
        </p:nvSpPr>
        <p:spPr>
          <a:xfrm>
            <a:off x="639020" y="2643311"/>
            <a:ext cx="4824536" cy="400110"/>
          </a:xfrm>
          <a:prstGeom prst="rect">
            <a:avLst/>
          </a:prstGeom>
          <a:noFill/>
        </p:spPr>
        <p:txBody>
          <a:bodyPr wrap="square" rtlCol="0">
            <a:spAutoFit/>
          </a:bodyPr>
          <a:lstStyle/>
          <a:p>
            <a:r>
              <a:rPr lang="en-US" altLang="zh-TW" sz="2000" dirty="0">
                <a:latin typeface="Times New Roman" panose="02020603050405020304" pitchFamily="18" charset="0"/>
                <a:cs typeface="Times New Roman" panose="02020603050405020304" pitchFamily="18" charset="0"/>
              </a:rPr>
              <a:t>This operation is called Laplacian</a:t>
            </a:r>
            <a:r>
              <a:rPr lang="zh-TW" altLang="en-US" sz="2000" dirty="0">
                <a:latin typeface="Times New Roman" panose="02020603050405020304" pitchFamily="18" charset="0"/>
                <a:cs typeface="Times New Roman" panose="02020603050405020304" pitchFamily="18" charset="0"/>
              </a:rPr>
              <a:t>。</a:t>
            </a:r>
          </a:p>
        </p:txBody>
      </p:sp>
      <mc:AlternateContent xmlns:mc="http://schemas.openxmlformats.org/markup-compatibility/2006" xmlns:a14="http://schemas.microsoft.com/office/drawing/2010/main">
        <mc:Choice Requires="a14">
          <p:sp>
            <p:nvSpPr>
              <p:cNvPr id="14" name="文字方塊 13">
                <a:extLst>
                  <a:ext uri="{FF2B5EF4-FFF2-40B4-BE49-F238E27FC236}">
                    <a16:creationId xmlns:a16="http://schemas.microsoft.com/office/drawing/2014/main" id="{F31BEC67-65A9-8C4D-BB51-7B75D93D9C6B}"/>
                  </a:ext>
                </a:extLst>
              </p:cNvPr>
              <p:cNvSpPr txBox="1"/>
              <p:nvPr/>
            </p:nvSpPr>
            <p:spPr>
              <a:xfrm>
                <a:off x="631396" y="245572"/>
                <a:ext cx="8390127" cy="439351"/>
              </a:xfrm>
              <a:prstGeom prst="rect">
                <a:avLst/>
              </a:prstGeom>
              <a:noFill/>
            </p:spPr>
            <p:txBody>
              <a:bodyPr wrap="square" rtlCol="0">
                <a:spAutoFit/>
              </a:bodyPr>
              <a:lstStyle/>
              <a:p>
                <a:r>
                  <a:rPr lang="en-US" altLang="zh-TW" dirty="0">
                    <a:latin typeface="Times New Roman" panose="02020603050405020304" pitchFamily="18" charset="0"/>
                    <a:cs typeface="Times New Roman" panose="02020603050405020304" pitchFamily="18" charset="0"/>
                  </a:rPr>
                  <a:t>I</a:t>
                </a:r>
                <a:r>
                  <a:rPr lang="en-US" altLang="zh-TW" sz="2000" dirty="0">
                    <a:latin typeface="Times New Roman" panose="02020603050405020304" pitchFamily="18" charset="0"/>
                    <a:cs typeface="Times New Roman" panose="02020603050405020304" pitchFamily="18" charset="0"/>
                  </a:rPr>
                  <a:t>f </a:t>
                </a:r>
                <a14:m>
                  <m:oMath xmlns:m="http://schemas.openxmlformats.org/officeDocument/2006/math">
                    <m:acc>
                      <m:accPr>
                        <m:chr m:val="⃗"/>
                        <m:ctrlPr>
                          <a:rPr lang="en-US" altLang="zh-TW" sz="2000" i="1">
                            <a:latin typeface="Cambria Math"/>
                            <a:ea typeface="Cambria Math"/>
                          </a:rPr>
                        </m:ctrlPr>
                      </m:accPr>
                      <m:e>
                        <m:r>
                          <a:rPr lang="en-US" altLang="zh-TW" sz="2000" i="1">
                            <a:latin typeface="Cambria Math"/>
                            <a:ea typeface="Cambria Math"/>
                          </a:rPr>
                          <m:t>𝛻</m:t>
                        </m:r>
                      </m:e>
                    </m:acc>
                  </m:oMath>
                </a14:m>
                <a:r>
                  <a:rPr lang="en-US" altLang="zh-TW" sz="2000" dirty="0">
                    <a:latin typeface="Times New Roman" panose="02020603050405020304" pitchFamily="18" charset="0"/>
                    <a:cs typeface="Times New Roman" panose="02020603050405020304" pitchFamily="18" charset="0"/>
                  </a:rPr>
                  <a:t> acts like a vector, combining two </a:t>
                </a:r>
                <a14:m>
                  <m:oMath xmlns:m="http://schemas.openxmlformats.org/officeDocument/2006/math">
                    <m:acc>
                      <m:accPr>
                        <m:chr m:val="⃗"/>
                        <m:ctrlPr>
                          <a:rPr lang="en-US" altLang="zh-TW" sz="2000" i="1">
                            <a:latin typeface="Cambria Math"/>
                            <a:ea typeface="Cambria Math"/>
                          </a:rPr>
                        </m:ctrlPr>
                      </m:accPr>
                      <m:e>
                        <m:r>
                          <a:rPr lang="en-US" altLang="zh-TW" sz="2000" i="1">
                            <a:latin typeface="Cambria Math"/>
                            <a:ea typeface="Cambria Math"/>
                          </a:rPr>
                          <m:t>𝛻</m:t>
                        </m:r>
                      </m:e>
                    </m:acc>
                  </m:oMath>
                </a14:m>
                <a:r>
                  <a:rPr lang="en-US" altLang="zh-TW" sz="2000" dirty="0">
                    <a:latin typeface="Times New Roman" panose="02020603050405020304" pitchFamily="18" charset="0"/>
                    <a:cs typeface="Times New Roman" panose="02020603050405020304" pitchFamily="18" charset="0"/>
                  </a:rPr>
                  <a:t>’s as inner product generates a scalar.</a:t>
                </a:r>
                <a:endParaRPr lang="zh-TW" altLang="en-US" sz="2000" dirty="0">
                  <a:latin typeface="Times New Roman" panose="02020603050405020304" pitchFamily="18" charset="0"/>
                  <a:cs typeface="Times New Roman" panose="02020603050405020304" pitchFamily="18" charset="0"/>
                </a:endParaRPr>
              </a:p>
            </p:txBody>
          </p:sp>
        </mc:Choice>
        <mc:Fallback xmlns="">
          <p:sp>
            <p:nvSpPr>
              <p:cNvPr id="14" name="文字方塊 13">
                <a:extLst>
                  <a:ext uri="{FF2B5EF4-FFF2-40B4-BE49-F238E27FC236}">
                    <a16:creationId xmlns:a16="http://schemas.microsoft.com/office/drawing/2014/main" id="{F31BEC67-65A9-8C4D-BB51-7B75D93D9C6B}"/>
                  </a:ext>
                </a:extLst>
              </p:cNvPr>
              <p:cNvSpPr txBox="1">
                <a:spLocks noRot="1" noChangeAspect="1" noMove="1" noResize="1" noEditPoints="1" noAdjustHandles="1" noChangeArrowheads="1" noChangeShapeType="1" noTextEdit="1"/>
              </p:cNvSpPr>
              <p:nvPr/>
            </p:nvSpPr>
            <p:spPr>
              <a:xfrm>
                <a:off x="631396" y="245572"/>
                <a:ext cx="8390127" cy="439351"/>
              </a:xfrm>
              <a:prstGeom prst="rect">
                <a:avLst/>
              </a:prstGeom>
              <a:blipFill>
                <a:blip r:embed="rId8"/>
                <a:stretch>
                  <a:fillRect l="-604" b="-2571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矩形 15">
                <a:extLst>
                  <a:ext uri="{FF2B5EF4-FFF2-40B4-BE49-F238E27FC236}">
                    <a16:creationId xmlns:a16="http://schemas.microsoft.com/office/drawing/2014/main" id="{FF2C0AB6-E266-5546-9646-5FB8D9148301}"/>
                  </a:ext>
                </a:extLst>
              </p:cNvPr>
              <p:cNvSpPr/>
              <p:nvPr/>
            </p:nvSpPr>
            <p:spPr>
              <a:xfrm>
                <a:off x="699089" y="685875"/>
                <a:ext cx="7055426" cy="762516"/>
              </a:xfrm>
              <a:prstGeom prst="rect">
                <a:avLst/>
              </a:prstGeom>
              <a:solidFill>
                <a:srgbClr val="FFFF99"/>
              </a:solidFill>
            </p:spPr>
            <p:txBody>
              <a:bodyPr wrap="square">
                <a:spAutoFit/>
              </a:bodyPr>
              <a:lstStyle/>
              <a:p>
                <a:pPr/>
                <a14:m>
                  <m:oMathPara xmlns:m="http://schemas.openxmlformats.org/officeDocument/2006/math">
                    <m:oMath>
                      <m:acc>
                        <m:accPr>
                          <m:chr m:val="⃗"/>
                          <m:ctrlPr>
                            <a:rPr lang="en-US" altLang="zh-TW" sz="2000" i="1">
                              <a:latin typeface="Cambria Math"/>
                              <a:ea typeface="Cambria Math"/>
                            </a:rPr>
                          </m:ctrlPr>
                        </m:accPr>
                        <m:e>
                          <m:r>
                            <a:rPr lang="en-US" altLang="zh-TW" sz="2000" i="1">
                              <a:latin typeface="Cambria Math"/>
                              <a:ea typeface="Cambria Math"/>
                            </a:rPr>
                            <m:t>𝛻</m:t>
                          </m:r>
                        </m:e>
                      </m:acc>
                      <m:r>
                        <a:rPr lang="en-US" altLang="zh-TW" sz="2000" i="1">
                          <a:latin typeface="Cambria Math"/>
                          <a:ea typeface="Cambria Math"/>
                        </a:rPr>
                        <m:t>∙</m:t>
                      </m:r>
                      <m:acc>
                        <m:accPr>
                          <m:chr m:val="⃗"/>
                          <m:ctrlPr>
                            <a:rPr lang="en-US" altLang="zh-TW" sz="2000" i="1">
                              <a:latin typeface="Cambria Math"/>
                              <a:ea typeface="Cambria Math"/>
                            </a:rPr>
                          </m:ctrlPr>
                        </m:accPr>
                        <m:e>
                          <m:r>
                            <a:rPr lang="en-US" altLang="zh-TW" sz="2000" i="1">
                              <a:latin typeface="Cambria Math"/>
                              <a:ea typeface="Cambria Math"/>
                            </a:rPr>
                            <m:t>𝛻</m:t>
                          </m:r>
                        </m:e>
                      </m:acc>
                      <m:r>
                        <a:rPr lang="en-US" altLang="zh-TW" sz="2000" b="0" i="1" smtClean="0">
                          <a:latin typeface="Cambria Math"/>
                          <a:ea typeface="Cambria Math"/>
                        </a:rPr>
                        <m:t>=</m:t>
                      </m:r>
                      <m:d>
                        <m:dPr>
                          <m:ctrlPr>
                            <a:rPr lang="zh-TW" altLang="en-US" sz="2000" i="1">
                              <a:latin typeface="Cambria Math" panose="02040503050406030204" pitchFamily="18" charset="0"/>
                              <a:ea typeface="Cambria Math"/>
                            </a:rPr>
                          </m:ctrlPr>
                        </m:dPr>
                        <m:e>
                          <m:f>
                            <m:fPr>
                              <m:ctrlPr>
                                <a:rPr lang="zh-TW" altLang="en-US" sz="2000" i="1">
                                  <a:latin typeface="Cambria Math"/>
                                  <a:ea typeface="Cambria Math"/>
                                </a:rPr>
                              </m:ctrlPr>
                            </m:fPr>
                            <m:num>
                              <m:r>
                                <a:rPr lang="zh-TW" altLang="en-US" sz="2000" i="1">
                                  <a:latin typeface="Cambria Math"/>
                                  <a:ea typeface="Cambria Math"/>
                                </a:rPr>
                                <m:t>𝜕</m:t>
                              </m:r>
                            </m:num>
                            <m:den>
                              <m:r>
                                <a:rPr lang="zh-TW" altLang="en-US" sz="2000" i="1">
                                  <a:latin typeface="Cambria Math"/>
                                  <a:ea typeface="Cambria Math"/>
                                </a:rPr>
                                <m:t>𝜕</m:t>
                              </m:r>
                              <m:r>
                                <a:rPr lang="en-US" altLang="zh-TW" sz="2000" i="1">
                                  <a:latin typeface="Cambria Math"/>
                                  <a:ea typeface="Cambria Math"/>
                                </a:rPr>
                                <m:t>𝑥</m:t>
                              </m:r>
                            </m:den>
                          </m:f>
                          <m:f>
                            <m:fPr>
                              <m:ctrlPr>
                                <a:rPr lang="zh-TW" altLang="en-US" sz="2000" i="1">
                                  <a:latin typeface="Cambria Math"/>
                                  <a:ea typeface="Cambria Math"/>
                                </a:rPr>
                              </m:ctrlPr>
                            </m:fPr>
                            <m:num>
                              <m:r>
                                <a:rPr lang="zh-TW" altLang="en-US" sz="2000" i="1">
                                  <a:latin typeface="Cambria Math"/>
                                  <a:ea typeface="Cambria Math"/>
                                </a:rPr>
                                <m:t>𝜕</m:t>
                              </m:r>
                            </m:num>
                            <m:den>
                              <m:r>
                                <a:rPr lang="zh-TW" altLang="en-US" sz="2000" i="1">
                                  <a:latin typeface="Cambria Math"/>
                                  <a:ea typeface="Cambria Math"/>
                                </a:rPr>
                                <m:t>𝜕</m:t>
                              </m:r>
                              <m:r>
                                <a:rPr lang="en-US" altLang="zh-TW" sz="2000" i="1">
                                  <a:latin typeface="Cambria Math"/>
                                  <a:ea typeface="Cambria Math"/>
                                </a:rPr>
                                <m:t>𝑥</m:t>
                              </m:r>
                            </m:den>
                          </m:f>
                          <m:r>
                            <a:rPr lang="en-US" altLang="zh-TW" sz="2000">
                              <a:latin typeface="Cambria Math"/>
                              <a:ea typeface="Cambria Math"/>
                            </a:rPr>
                            <m:t>+</m:t>
                          </m:r>
                          <m:f>
                            <m:fPr>
                              <m:ctrlPr>
                                <a:rPr lang="zh-TW" altLang="en-US" sz="2000" i="1">
                                  <a:latin typeface="Cambria Math"/>
                                  <a:ea typeface="Cambria Math"/>
                                </a:rPr>
                              </m:ctrlPr>
                            </m:fPr>
                            <m:num>
                              <m:r>
                                <a:rPr lang="zh-TW" altLang="en-US" sz="2000" i="1">
                                  <a:latin typeface="Cambria Math"/>
                                  <a:ea typeface="Cambria Math"/>
                                </a:rPr>
                                <m:t>𝜕</m:t>
                              </m:r>
                            </m:num>
                            <m:den>
                              <m:r>
                                <a:rPr lang="zh-TW" altLang="en-US" sz="2000" i="1">
                                  <a:latin typeface="Cambria Math"/>
                                  <a:ea typeface="Cambria Math"/>
                                </a:rPr>
                                <m:t>𝜕</m:t>
                              </m:r>
                              <m:r>
                                <a:rPr lang="en-US" altLang="zh-TW" sz="2000" i="1">
                                  <a:latin typeface="Cambria Math"/>
                                  <a:ea typeface="Cambria Math"/>
                                </a:rPr>
                                <m:t>𝑦</m:t>
                              </m:r>
                            </m:den>
                          </m:f>
                          <m:f>
                            <m:fPr>
                              <m:ctrlPr>
                                <a:rPr lang="zh-TW" altLang="en-US" sz="2000" i="1">
                                  <a:latin typeface="Cambria Math"/>
                                  <a:ea typeface="Cambria Math"/>
                                </a:rPr>
                              </m:ctrlPr>
                            </m:fPr>
                            <m:num>
                              <m:r>
                                <a:rPr lang="zh-TW" altLang="en-US" sz="2000" i="1">
                                  <a:latin typeface="Cambria Math"/>
                                  <a:ea typeface="Cambria Math"/>
                                </a:rPr>
                                <m:t>𝜕</m:t>
                              </m:r>
                            </m:num>
                            <m:den>
                              <m:r>
                                <a:rPr lang="zh-TW" altLang="en-US" sz="2000" i="1">
                                  <a:latin typeface="Cambria Math"/>
                                  <a:ea typeface="Cambria Math"/>
                                </a:rPr>
                                <m:t>𝜕</m:t>
                              </m:r>
                              <m:r>
                                <a:rPr lang="en-US" altLang="zh-TW" sz="2000" i="1">
                                  <a:latin typeface="Cambria Math"/>
                                  <a:ea typeface="Cambria Math"/>
                                </a:rPr>
                                <m:t>𝑦</m:t>
                              </m:r>
                            </m:den>
                          </m:f>
                          <m:r>
                            <a:rPr lang="en-US" altLang="zh-TW" sz="2000" i="1">
                              <a:latin typeface="Cambria Math"/>
                              <a:ea typeface="Cambria Math"/>
                            </a:rPr>
                            <m:t>+</m:t>
                          </m:r>
                          <m:f>
                            <m:fPr>
                              <m:ctrlPr>
                                <a:rPr lang="zh-TW" altLang="en-US" sz="2000" i="1">
                                  <a:latin typeface="Cambria Math"/>
                                  <a:ea typeface="Cambria Math"/>
                                </a:rPr>
                              </m:ctrlPr>
                            </m:fPr>
                            <m:num>
                              <m:r>
                                <a:rPr lang="zh-TW" altLang="en-US" sz="2000" i="1">
                                  <a:latin typeface="Cambria Math"/>
                                  <a:ea typeface="Cambria Math"/>
                                </a:rPr>
                                <m:t>𝜕</m:t>
                              </m:r>
                            </m:num>
                            <m:den>
                              <m:r>
                                <a:rPr lang="zh-TW" altLang="en-US" sz="2000" i="1">
                                  <a:latin typeface="Cambria Math"/>
                                  <a:ea typeface="Cambria Math"/>
                                </a:rPr>
                                <m:t>𝜕</m:t>
                              </m:r>
                              <m:r>
                                <a:rPr lang="en-US" altLang="zh-TW" sz="2000" i="1">
                                  <a:latin typeface="Cambria Math"/>
                                  <a:ea typeface="Cambria Math"/>
                                </a:rPr>
                                <m:t>𝑧</m:t>
                              </m:r>
                            </m:den>
                          </m:f>
                          <m:f>
                            <m:fPr>
                              <m:ctrlPr>
                                <a:rPr lang="zh-TW" altLang="en-US" sz="2000" i="1">
                                  <a:latin typeface="Cambria Math"/>
                                  <a:ea typeface="Cambria Math"/>
                                </a:rPr>
                              </m:ctrlPr>
                            </m:fPr>
                            <m:num>
                              <m:r>
                                <a:rPr lang="zh-TW" altLang="en-US" sz="2000" i="1">
                                  <a:latin typeface="Cambria Math"/>
                                  <a:ea typeface="Cambria Math"/>
                                </a:rPr>
                                <m:t>𝜕</m:t>
                              </m:r>
                            </m:num>
                            <m:den>
                              <m:r>
                                <a:rPr lang="zh-TW" altLang="en-US" sz="2000" i="1">
                                  <a:latin typeface="Cambria Math"/>
                                  <a:ea typeface="Cambria Math"/>
                                </a:rPr>
                                <m:t>𝜕</m:t>
                              </m:r>
                              <m:r>
                                <a:rPr lang="en-US" altLang="zh-TW" sz="2000" i="1">
                                  <a:latin typeface="Cambria Math"/>
                                  <a:ea typeface="Cambria Math"/>
                                </a:rPr>
                                <m:t>𝑧</m:t>
                              </m:r>
                            </m:den>
                          </m:f>
                        </m:e>
                      </m:d>
                      <m:r>
                        <a:rPr lang="en-US" altLang="zh-TW" sz="2000" b="0" i="1" smtClean="0">
                          <a:latin typeface="Cambria Math"/>
                          <a:ea typeface="Cambria Math"/>
                        </a:rPr>
                        <m:t>=</m:t>
                      </m:r>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i="1">
                                  <a:latin typeface="Cambria Math"/>
                                  <a:ea typeface="Cambria Math"/>
                                </a:rPr>
                                <m:t>2</m:t>
                              </m:r>
                            </m:sup>
                          </m:sSup>
                        </m:num>
                        <m:den>
                          <m:r>
                            <a:rPr lang="zh-TW" altLang="en-US" sz="2000" i="1">
                              <a:latin typeface="Cambria Math"/>
                              <a:ea typeface="Cambria Math"/>
                            </a:rPr>
                            <m:t>𝜕</m:t>
                          </m:r>
                          <m:sSup>
                            <m:sSupPr>
                              <m:ctrlPr>
                                <a:rPr lang="en-US" altLang="zh-TW" sz="2000" i="1">
                                  <a:latin typeface="Cambria Math"/>
                                  <a:ea typeface="Cambria Math"/>
                                </a:rPr>
                              </m:ctrlPr>
                            </m:sSupPr>
                            <m:e>
                              <m:r>
                                <a:rPr lang="en-US" altLang="zh-TW" sz="2000" i="1">
                                  <a:latin typeface="Cambria Math"/>
                                  <a:ea typeface="Cambria Math"/>
                                </a:rPr>
                                <m:t>𝑥</m:t>
                              </m:r>
                            </m:e>
                            <m:sup>
                              <m:r>
                                <a:rPr lang="en-US" altLang="zh-TW" sz="2000" i="1">
                                  <a:latin typeface="Cambria Math"/>
                                  <a:ea typeface="Cambria Math"/>
                                </a:rPr>
                                <m:t>2</m:t>
                              </m:r>
                            </m:sup>
                          </m:sSup>
                        </m:den>
                      </m:f>
                      <m:r>
                        <a:rPr lang="en-US" altLang="zh-TW" sz="2000" i="1">
                          <a:latin typeface="Cambria Math"/>
                          <a:ea typeface="Cambria Math"/>
                        </a:rPr>
                        <m:t>+</m:t>
                      </m:r>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i="1">
                                  <a:latin typeface="Cambria Math"/>
                                  <a:ea typeface="Cambria Math"/>
                                </a:rPr>
                                <m:t>2</m:t>
                              </m:r>
                            </m:sup>
                          </m:sSup>
                        </m:num>
                        <m:den>
                          <m:r>
                            <a:rPr lang="zh-TW" altLang="en-US" sz="2000" i="1">
                              <a:latin typeface="Cambria Math"/>
                              <a:ea typeface="Cambria Math"/>
                            </a:rPr>
                            <m:t>𝜕</m:t>
                          </m:r>
                          <m:sSup>
                            <m:sSupPr>
                              <m:ctrlPr>
                                <a:rPr lang="en-US" altLang="zh-TW" sz="2000" i="1">
                                  <a:latin typeface="Cambria Math"/>
                                  <a:ea typeface="Cambria Math"/>
                                </a:rPr>
                              </m:ctrlPr>
                            </m:sSupPr>
                            <m:e>
                              <m:r>
                                <a:rPr lang="en-US" altLang="zh-TW" sz="2000" i="1">
                                  <a:latin typeface="Cambria Math"/>
                                  <a:ea typeface="Cambria Math"/>
                                </a:rPr>
                                <m:t>𝑦</m:t>
                              </m:r>
                            </m:e>
                            <m:sup>
                              <m:r>
                                <a:rPr lang="en-US" altLang="zh-TW" sz="2000" i="1">
                                  <a:latin typeface="Cambria Math"/>
                                  <a:ea typeface="Cambria Math"/>
                                </a:rPr>
                                <m:t>2</m:t>
                              </m:r>
                            </m:sup>
                          </m:sSup>
                        </m:den>
                      </m:f>
                      <m:r>
                        <a:rPr lang="en-US" altLang="zh-TW" sz="2000" i="1">
                          <a:latin typeface="Cambria Math"/>
                          <a:ea typeface="Cambria Math"/>
                        </a:rPr>
                        <m:t>+</m:t>
                      </m:r>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i="1">
                                  <a:latin typeface="Cambria Math"/>
                                  <a:ea typeface="Cambria Math"/>
                                </a:rPr>
                                <m:t>2</m:t>
                              </m:r>
                            </m:sup>
                          </m:sSup>
                        </m:num>
                        <m:den>
                          <m:r>
                            <a:rPr lang="zh-TW" altLang="en-US" sz="2000" i="1">
                              <a:latin typeface="Cambria Math"/>
                              <a:ea typeface="Cambria Math"/>
                            </a:rPr>
                            <m:t>𝜕</m:t>
                          </m:r>
                          <m:sSup>
                            <m:sSupPr>
                              <m:ctrlPr>
                                <a:rPr lang="en-US" altLang="zh-TW" sz="2000" i="1">
                                  <a:latin typeface="Cambria Math"/>
                                  <a:ea typeface="Cambria Math"/>
                                </a:rPr>
                              </m:ctrlPr>
                            </m:sSupPr>
                            <m:e>
                              <m:r>
                                <a:rPr lang="en-US" altLang="zh-TW" sz="2000" i="1">
                                  <a:latin typeface="Cambria Math"/>
                                  <a:ea typeface="Cambria Math"/>
                                </a:rPr>
                                <m:t>𝑧</m:t>
                              </m:r>
                            </m:e>
                            <m:sup>
                              <m:r>
                                <a:rPr lang="en-US" altLang="zh-TW" sz="2000" i="1">
                                  <a:latin typeface="Cambria Math"/>
                                  <a:ea typeface="Cambria Math"/>
                                </a:rPr>
                                <m:t>2</m:t>
                              </m:r>
                            </m:sup>
                          </m:sSup>
                        </m:den>
                      </m:f>
                      <m:r>
                        <a:rPr lang="en-US" altLang="zh-TW" sz="2000" i="1" smtClean="0">
                          <a:latin typeface="Cambria Math"/>
                          <a:ea typeface="Cambria Math"/>
                        </a:rPr>
                        <m:t>≡</m:t>
                      </m:r>
                      <m:sSup>
                        <m:sSupPr>
                          <m:ctrlPr>
                            <a:rPr lang="en-US" altLang="zh-TW" sz="2000" i="1">
                              <a:latin typeface="Cambria Math"/>
                              <a:ea typeface="Cambria Math"/>
                            </a:rPr>
                          </m:ctrlPr>
                        </m:sSupPr>
                        <m:e>
                          <m:r>
                            <a:rPr lang="en-US" altLang="zh-TW" sz="2000" i="1">
                              <a:latin typeface="Cambria Math"/>
                              <a:ea typeface="Cambria Math"/>
                            </a:rPr>
                            <m:t>𝛻</m:t>
                          </m:r>
                        </m:e>
                        <m:sup>
                          <m:r>
                            <a:rPr lang="en-US" altLang="zh-TW" sz="2000" i="1">
                              <a:latin typeface="Cambria Math"/>
                              <a:ea typeface="Cambria Math"/>
                            </a:rPr>
                            <m:t>2</m:t>
                          </m:r>
                        </m:sup>
                      </m:sSup>
                    </m:oMath>
                  </m:oMathPara>
                </a14:m>
                <a:endParaRPr lang="zh-TW" altLang="en-US" sz="2000" dirty="0"/>
              </a:p>
            </p:txBody>
          </p:sp>
        </mc:Choice>
        <mc:Fallback xmlns="">
          <p:sp>
            <p:nvSpPr>
              <p:cNvPr id="16" name="矩形 15">
                <a:extLst>
                  <a:ext uri="{FF2B5EF4-FFF2-40B4-BE49-F238E27FC236}">
                    <a16:creationId xmlns:a16="http://schemas.microsoft.com/office/drawing/2014/main" id="{FF2C0AB6-E266-5546-9646-5FB8D9148301}"/>
                  </a:ext>
                </a:extLst>
              </p:cNvPr>
              <p:cNvSpPr>
                <a:spLocks noRot="1" noChangeAspect="1" noMove="1" noResize="1" noEditPoints="1" noAdjustHandles="1" noChangeArrowheads="1" noChangeShapeType="1" noTextEdit="1"/>
              </p:cNvSpPr>
              <p:nvPr/>
            </p:nvSpPr>
            <p:spPr>
              <a:xfrm>
                <a:off x="699089" y="685875"/>
                <a:ext cx="7055426" cy="762516"/>
              </a:xfrm>
              <a:prstGeom prst="rect">
                <a:avLst/>
              </a:prstGeom>
              <a:blipFill>
                <a:blip r:embed="rId9"/>
                <a:stretch>
                  <a:fillRect b="-4918"/>
                </a:stretch>
              </a:blipFill>
            </p:spPr>
            <p:txBody>
              <a:bodyPr/>
              <a:lstStyle/>
              <a:p>
                <a:r>
                  <a:rPr lang="en-US">
                    <a:noFill/>
                  </a:rPr>
                  <a:t> </a:t>
                </a:r>
              </a:p>
            </p:txBody>
          </p:sp>
        </mc:Fallback>
      </mc:AlternateContent>
      <p:sp>
        <p:nvSpPr>
          <p:cNvPr id="17" name="文字方塊 16">
            <a:extLst>
              <a:ext uri="{FF2B5EF4-FFF2-40B4-BE49-F238E27FC236}">
                <a16:creationId xmlns:a16="http://schemas.microsoft.com/office/drawing/2014/main" id="{C7F8FB29-5EFA-FA47-9314-809F4E6866EB}"/>
              </a:ext>
            </a:extLst>
          </p:cNvPr>
          <p:cNvSpPr txBox="1"/>
          <p:nvPr/>
        </p:nvSpPr>
        <p:spPr>
          <a:xfrm>
            <a:off x="663703" y="1452444"/>
            <a:ext cx="7416824" cy="400110"/>
          </a:xfrm>
          <a:prstGeom prst="rect">
            <a:avLst/>
          </a:prstGeom>
          <a:noFill/>
        </p:spPr>
        <p:txBody>
          <a:bodyPr wrap="square" rtlCol="0">
            <a:spAutoFit/>
          </a:bodyPr>
          <a:lstStyle/>
          <a:p>
            <a:r>
              <a:rPr lang="en-US" altLang="zh-TW" sz="2000" dirty="0">
                <a:latin typeface="Times New Roman" panose="02020603050405020304" pitchFamily="18" charset="0"/>
                <a:cs typeface="Times New Roman" panose="02020603050405020304" pitchFamily="18" charset="0"/>
              </a:rPr>
              <a:t>This is an operation to be acted on functions.</a:t>
            </a:r>
            <a:endParaRPr lang="zh-TW" altLang="en-US" sz="20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41D49367-08D2-1F78-F37A-98C577A77BB8}"/>
              </a:ext>
            </a:extLst>
          </p:cNvPr>
          <p:cNvSpPr txBox="1"/>
          <p:nvPr/>
        </p:nvSpPr>
        <p:spPr>
          <a:xfrm>
            <a:off x="6049724" y="4643965"/>
            <a:ext cx="2667000" cy="307777"/>
          </a:xfrm>
          <a:prstGeom prst="rect">
            <a:avLst/>
          </a:prstGeom>
          <a:noFill/>
        </p:spPr>
        <p:txBody>
          <a:bodyPr wrap="square">
            <a:spAutoFit/>
          </a:bodyPr>
          <a:lstStyle/>
          <a:p>
            <a:r>
              <a:rPr lang="en-GB" sz="1400" i="0" u="none" strike="noStrike" dirty="0">
                <a:solidFill>
                  <a:srgbClr val="000000"/>
                </a:solidFill>
                <a:effectLst/>
                <a:latin typeface="Times New Roman" panose="02020603050405020304" pitchFamily="18" charset="0"/>
                <a:cs typeface="Times New Roman" panose="02020603050405020304" pitchFamily="18" charset="0"/>
              </a:rPr>
              <a:t>Pierre-Simon Laplace 1749-1827</a:t>
            </a:r>
            <a:endParaRPr lang="en-US" sz="1400" dirty="0">
              <a:latin typeface="Times New Roman" panose="02020603050405020304" pitchFamily="18" charset="0"/>
              <a:cs typeface="Times New Roman" panose="02020603050405020304" pitchFamily="18" charset="0"/>
            </a:endParaRPr>
          </a:p>
        </p:txBody>
      </p:sp>
      <p:pic>
        <p:nvPicPr>
          <p:cNvPr id="1026" name="Picture 2" descr="undefined">
            <a:extLst>
              <a:ext uri="{FF2B5EF4-FFF2-40B4-BE49-F238E27FC236}">
                <a16:creationId xmlns:a16="http://schemas.microsoft.com/office/drawing/2014/main" id="{0F747E49-4327-D4C5-CAD5-D43B5913DBB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56626" y="1809241"/>
            <a:ext cx="2260098" cy="2648552"/>
          </a:xfrm>
          <a:prstGeom prst="rect">
            <a:avLst/>
          </a:prstGeom>
          <a:noFill/>
          <a:extLst>
            <a:ext uri="{909E8E84-426E-40DD-AFC4-6F175D3DCCD1}">
              <a14:hiddenFill xmlns:a14="http://schemas.microsoft.com/office/drawing/2010/main">
                <a:solidFill>
                  <a:srgbClr val="FFFFFF"/>
                </a:solidFill>
              </a14:hiddenFill>
            </a:ext>
          </a:extLst>
        </p:spPr>
      </p:pic>
      <p:pic>
        <p:nvPicPr>
          <p:cNvPr id="2" name="Graphic 1" descr="Cat with solid fill">
            <a:extLst>
              <a:ext uri="{FF2B5EF4-FFF2-40B4-BE49-F238E27FC236}">
                <a16:creationId xmlns:a16="http://schemas.microsoft.com/office/drawing/2014/main" id="{054FF2D6-29A8-695A-F28E-247703D9B00F}"/>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181749" y="684923"/>
            <a:ext cx="668520" cy="668520"/>
          </a:xfrm>
          <a:prstGeom prst="rect">
            <a:avLst/>
          </a:prstGeom>
        </p:spPr>
      </p:pic>
    </p:spTree>
    <p:extLst>
      <p:ext uri="{BB962C8B-B14F-4D97-AF65-F5344CB8AC3E}">
        <p14:creationId xmlns:p14="http://schemas.microsoft.com/office/powerpoint/2010/main" val="3068683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26"/>
                                        </p:tgtEl>
                                        <p:attrNameLst>
                                          <p:attrName>style.visibility</p:attrName>
                                        </p:attrNameLst>
                                      </p:cBhvr>
                                      <p:to>
                                        <p:strVal val="visible"/>
                                      </p:to>
                                    </p:set>
                                    <p:anim calcmode="lin" valueType="num">
                                      <p:cBhvr additive="base">
                                        <p:cTn id="11" dur="500" fill="hold"/>
                                        <p:tgtEl>
                                          <p:spTgt spid="1026"/>
                                        </p:tgtEl>
                                        <p:attrNameLst>
                                          <p:attrName>ppt_x</p:attrName>
                                        </p:attrNameLst>
                                      </p:cBhvr>
                                      <p:tavLst>
                                        <p:tav tm="0">
                                          <p:val>
                                            <p:strVal val="#ppt_x"/>
                                          </p:val>
                                        </p:tav>
                                        <p:tav tm="100000">
                                          <p:val>
                                            <p:strVal val="#ppt_x"/>
                                          </p:val>
                                        </p:tav>
                                      </p:tavLst>
                                    </p:anim>
                                    <p:anim calcmode="lin" valueType="num">
                                      <p:cBhvr additive="base">
                                        <p:cTn id="12"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ppt_x"/>
                                          </p:val>
                                        </p:tav>
                                        <p:tav tm="100000">
                                          <p:val>
                                            <p:strVal val="#ppt_x"/>
                                          </p:val>
                                        </p:tav>
                                      </p:tavLst>
                                    </p:anim>
                                    <p:anim calcmode="lin" valueType="num">
                                      <p:cBhvr additive="base">
                                        <p:cTn id="18" dur="500" fill="hold"/>
                                        <p:tgtEl>
                                          <p:spTgt spid="2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00" fill="hold"/>
                                        <p:tgtEl>
                                          <p:spTgt spid="25"/>
                                        </p:tgtEl>
                                        <p:attrNameLst>
                                          <p:attrName>ppt_x</p:attrName>
                                        </p:attrNameLst>
                                      </p:cBhvr>
                                      <p:tavLst>
                                        <p:tav tm="0">
                                          <p:val>
                                            <p:strVal val="#ppt_x"/>
                                          </p:val>
                                        </p:tav>
                                        <p:tav tm="100000">
                                          <p:val>
                                            <p:strVal val="#ppt_x"/>
                                          </p:val>
                                        </p:tav>
                                      </p:tavLst>
                                    </p:anim>
                                    <p:anim calcmode="lin" valueType="num">
                                      <p:cBhvr additive="base">
                                        <p:cTn id="2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ppt_x"/>
                                          </p:val>
                                        </p:tav>
                                        <p:tav tm="100000">
                                          <p:val>
                                            <p:strVal val="#ppt_x"/>
                                          </p:val>
                                        </p:tav>
                                      </p:tavLst>
                                    </p:anim>
                                    <p:anim calcmode="lin" valueType="num">
                                      <p:cBhvr additive="base">
                                        <p:cTn id="28" dur="500" fill="hold"/>
                                        <p:tgtEl>
                                          <p:spTgt spid="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500" fill="hold"/>
                                        <p:tgtEl>
                                          <p:spTgt spid="26"/>
                                        </p:tgtEl>
                                        <p:attrNameLst>
                                          <p:attrName>ppt_x</p:attrName>
                                        </p:attrNameLst>
                                      </p:cBhvr>
                                      <p:tavLst>
                                        <p:tav tm="0">
                                          <p:val>
                                            <p:strVal val="#ppt_x"/>
                                          </p:val>
                                        </p:tav>
                                        <p:tav tm="100000">
                                          <p:val>
                                            <p:strVal val="#ppt_x"/>
                                          </p:val>
                                        </p:tav>
                                      </p:tavLst>
                                    </p:anim>
                                    <p:anim calcmode="lin" valueType="num">
                                      <p:cBhvr additive="base">
                                        <p:cTn id="3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fill="hold"/>
                                        <p:tgtEl>
                                          <p:spTgt spid="21"/>
                                        </p:tgtEl>
                                        <p:attrNameLst>
                                          <p:attrName>ppt_x</p:attrName>
                                        </p:attrNameLst>
                                      </p:cBhvr>
                                      <p:tavLst>
                                        <p:tav tm="0">
                                          <p:val>
                                            <p:strVal val="#ppt_x"/>
                                          </p:val>
                                        </p:tav>
                                        <p:tav tm="100000">
                                          <p:val>
                                            <p:strVal val="#ppt_x"/>
                                          </p:val>
                                        </p:tav>
                                      </p:tavLst>
                                    </p:anim>
                                    <p:anim calcmode="lin" valueType="num">
                                      <p:cBhvr additive="base">
                                        <p:cTn id="38" dur="500" fill="hold"/>
                                        <p:tgtEl>
                                          <p:spTgt spid="21"/>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additive="base">
                                        <p:cTn id="41" dur="500" fill="hold"/>
                                        <p:tgtEl>
                                          <p:spTgt spid="27"/>
                                        </p:tgtEl>
                                        <p:attrNameLst>
                                          <p:attrName>ppt_x</p:attrName>
                                        </p:attrNameLst>
                                      </p:cBhvr>
                                      <p:tavLst>
                                        <p:tav tm="0">
                                          <p:val>
                                            <p:strVal val="#ppt_x"/>
                                          </p:val>
                                        </p:tav>
                                        <p:tav tm="100000">
                                          <p:val>
                                            <p:strVal val="#ppt_x"/>
                                          </p:val>
                                        </p:tav>
                                      </p:tavLst>
                                    </p:anim>
                                    <p:anim calcmode="lin" valueType="num">
                                      <p:cBhvr additive="base">
                                        <p:cTn id="42" dur="500" fill="hold"/>
                                        <p:tgtEl>
                                          <p:spTgt spid="27"/>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cBhvr additive="base">
                                        <p:cTn id="45" dur="500" fill="hold"/>
                                        <p:tgtEl>
                                          <p:spTgt spid="28"/>
                                        </p:tgtEl>
                                        <p:attrNameLst>
                                          <p:attrName>ppt_x</p:attrName>
                                        </p:attrNameLst>
                                      </p:cBhvr>
                                      <p:tavLst>
                                        <p:tav tm="0">
                                          <p:val>
                                            <p:strVal val="#ppt_x"/>
                                          </p:val>
                                        </p:tav>
                                        <p:tav tm="100000">
                                          <p:val>
                                            <p:strVal val="#ppt_x"/>
                                          </p:val>
                                        </p:tav>
                                      </p:tavLst>
                                    </p:anim>
                                    <p:anim calcmode="lin" valueType="num">
                                      <p:cBhvr additive="base">
                                        <p:cTn id="46"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4" grpId="0" animBg="1"/>
      <p:bldP spid="25" grpId="0" animBg="1"/>
      <p:bldP spid="3" grpId="0"/>
      <p:bldP spid="26" grpId="0" animBg="1"/>
      <p:bldP spid="27" grpId="0" animBg="1"/>
      <p:bldP spid="28" grpId="0" animBg="1"/>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矩形 17">
                <a:extLst>
                  <a:ext uri="{FF2B5EF4-FFF2-40B4-BE49-F238E27FC236}">
                    <a16:creationId xmlns:a16="http://schemas.microsoft.com/office/drawing/2014/main" id="{FF3514A5-299E-18A5-8E4B-3356C590CD53}"/>
                  </a:ext>
                </a:extLst>
              </p:cNvPr>
              <p:cNvSpPr/>
              <p:nvPr/>
            </p:nvSpPr>
            <p:spPr>
              <a:xfrm>
                <a:off x="620486" y="1553445"/>
                <a:ext cx="1253998" cy="439351"/>
              </a:xfrm>
              <a:prstGeom prst="rect">
                <a:avLst/>
              </a:prstGeom>
              <a:solidFill>
                <a:srgbClr val="FFFF99"/>
              </a:solidFill>
            </p:spPr>
            <p:txBody>
              <a:bodyPr wrap="none">
                <a:spAutoFit/>
              </a:bodyPr>
              <a:lstStyle/>
              <a:p>
                <a:pPr/>
                <a14:m>
                  <m:oMathPara xmlns:m="http://schemas.openxmlformats.org/officeDocument/2006/math">
                    <m:oMath>
                      <m:acc>
                        <m:accPr>
                          <m:chr m:val="⃗"/>
                          <m:ctrlPr>
                            <a:rPr lang="en-US" altLang="zh-TW" sz="2000" i="1">
                              <a:latin typeface="Cambria Math"/>
                              <a:ea typeface="Cambria Math"/>
                            </a:rPr>
                          </m:ctrlPr>
                        </m:accPr>
                        <m:e>
                          <m:r>
                            <a:rPr lang="en-US" altLang="zh-TW" sz="2000" i="1">
                              <a:latin typeface="Cambria Math"/>
                              <a:ea typeface="Cambria Math"/>
                            </a:rPr>
                            <m:t>𝛻</m:t>
                          </m:r>
                        </m:e>
                      </m:acc>
                      <m:r>
                        <a:rPr lang="en-US" altLang="zh-TW" sz="2000" i="1" smtClean="0">
                          <a:latin typeface="Cambria Math"/>
                          <a:ea typeface="Cambria Math"/>
                        </a:rPr>
                        <m:t>∙</m:t>
                      </m:r>
                      <m:acc>
                        <m:accPr>
                          <m:chr m:val="⃗"/>
                          <m:ctrlPr>
                            <a:rPr lang="en-US" altLang="zh-TW" sz="2000" i="1">
                              <a:latin typeface="Cambria Math"/>
                            </a:rPr>
                          </m:ctrlPr>
                        </m:accPr>
                        <m:e>
                          <m:r>
                            <a:rPr lang="en-US" altLang="zh-TW" sz="2000" i="1">
                              <a:latin typeface="Cambria Math"/>
                            </a:rPr>
                            <m:t>𝐸</m:t>
                          </m:r>
                        </m:e>
                      </m:acc>
                      <m:r>
                        <a:rPr lang="en-US" altLang="zh-TW" sz="2000" b="0" i="1" smtClean="0">
                          <a:latin typeface="Cambria Math"/>
                        </a:rPr>
                        <m:t>=</m:t>
                      </m:r>
                      <m:r>
                        <a:rPr lang="en-US" altLang="zh-TW" sz="2000" b="0" i="1" smtClean="0">
                          <a:latin typeface="Cambria Math" panose="02040503050406030204" pitchFamily="18" charset="0"/>
                        </a:rPr>
                        <m:t>0</m:t>
                      </m:r>
                    </m:oMath>
                  </m:oMathPara>
                </a14:m>
                <a:endParaRPr lang="zh-CN" altLang="en-US" sz="2000" dirty="0"/>
              </a:p>
            </p:txBody>
          </p:sp>
        </mc:Choice>
        <mc:Fallback xmlns="">
          <p:sp>
            <p:nvSpPr>
              <p:cNvPr id="3" name="矩形 17">
                <a:extLst>
                  <a:ext uri="{FF2B5EF4-FFF2-40B4-BE49-F238E27FC236}">
                    <a16:creationId xmlns:a16="http://schemas.microsoft.com/office/drawing/2014/main" id="{FF3514A5-299E-18A5-8E4B-3356C590CD53}"/>
                  </a:ext>
                </a:extLst>
              </p:cNvPr>
              <p:cNvSpPr>
                <a:spLocks noRot="1" noChangeAspect="1" noMove="1" noResize="1" noEditPoints="1" noAdjustHandles="1" noChangeArrowheads="1" noChangeShapeType="1" noTextEdit="1"/>
              </p:cNvSpPr>
              <p:nvPr/>
            </p:nvSpPr>
            <p:spPr>
              <a:xfrm>
                <a:off x="620486" y="1553445"/>
                <a:ext cx="1253998" cy="439351"/>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矩形 19">
                <a:extLst>
                  <a:ext uri="{FF2B5EF4-FFF2-40B4-BE49-F238E27FC236}">
                    <a16:creationId xmlns:a16="http://schemas.microsoft.com/office/drawing/2014/main" id="{C7B14195-F138-9F50-A698-F75B22EF01FD}"/>
                  </a:ext>
                </a:extLst>
              </p:cNvPr>
              <p:cNvSpPr/>
              <p:nvPr/>
            </p:nvSpPr>
            <p:spPr>
              <a:xfrm>
                <a:off x="2001445" y="1561946"/>
                <a:ext cx="1258871" cy="439351"/>
              </a:xfrm>
              <a:prstGeom prst="rect">
                <a:avLst/>
              </a:prstGeom>
              <a:solidFill>
                <a:srgbClr val="FFFF99"/>
              </a:solidFill>
            </p:spPr>
            <p:txBody>
              <a:bodyPr wrap="none">
                <a:spAutoFit/>
              </a:bodyPr>
              <a:lstStyle/>
              <a:p>
                <a:pPr/>
                <a14:m>
                  <m:oMathPara xmlns:m="http://schemas.openxmlformats.org/officeDocument/2006/math">
                    <m:oMath>
                      <m:acc>
                        <m:accPr>
                          <m:chr m:val="⃗"/>
                          <m:ctrlPr>
                            <a:rPr lang="en-US" altLang="zh-TW" sz="2000" i="1">
                              <a:latin typeface="Cambria Math"/>
                              <a:ea typeface="Cambria Math"/>
                            </a:rPr>
                          </m:ctrlPr>
                        </m:accPr>
                        <m:e>
                          <m:r>
                            <a:rPr lang="en-US" altLang="zh-TW" sz="2000" i="1">
                              <a:latin typeface="Cambria Math"/>
                              <a:ea typeface="Cambria Math"/>
                            </a:rPr>
                            <m:t>𝛻</m:t>
                          </m:r>
                        </m:e>
                      </m:acc>
                      <m:r>
                        <a:rPr lang="en-US" altLang="zh-TW" sz="2000" i="1" smtClean="0">
                          <a:latin typeface="Cambria Math"/>
                          <a:ea typeface="Cambria Math"/>
                        </a:rPr>
                        <m:t>∙</m:t>
                      </m:r>
                      <m:acc>
                        <m:accPr>
                          <m:chr m:val="⃗"/>
                          <m:ctrlPr>
                            <a:rPr lang="en-US" altLang="zh-TW" sz="2000" b="0" i="1" smtClean="0">
                              <a:latin typeface="Cambria Math"/>
                            </a:rPr>
                          </m:ctrlPr>
                        </m:accPr>
                        <m:e>
                          <m:r>
                            <a:rPr lang="en-US" altLang="zh-TW" sz="2000" b="0" i="1" smtClean="0">
                              <a:latin typeface="Cambria Math"/>
                            </a:rPr>
                            <m:t>𝐵</m:t>
                          </m:r>
                        </m:e>
                      </m:acc>
                      <m:r>
                        <a:rPr lang="en-US" altLang="zh-TW" sz="2000" b="0" i="1" smtClean="0">
                          <a:latin typeface="Cambria Math"/>
                        </a:rPr>
                        <m:t>=0</m:t>
                      </m:r>
                    </m:oMath>
                  </m:oMathPara>
                </a14:m>
                <a:endParaRPr lang="zh-CN" altLang="en-US" sz="2000" dirty="0"/>
              </a:p>
            </p:txBody>
          </p:sp>
        </mc:Choice>
        <mc:Fallback xmlns="">
          <p:sp>
            <p:nvSpPr>
              <p:cNvPr id="5" name="矩形 19">
                <a:extLst>
                  <a:ext uri="{FF2B5EF4-FFF2-40B4-BE49-F238E27FC236}">
                    <a16:creationId xmlns:a16="http://schemas.microsoft.com/office/drawing/2014/main" id="{C7B14195-F138-9F50-A698-F75B22EF01FD}"/>
                  </a:ext>
                </a:extLst>
              </p:cNvPr>
              <p:cNvSpPr>
                <a:spLocks noRot="1" noChangeAspect="1" noMove="1" noResize="1" noEditPoints="1" noAdjustHandles="1" noChangeArrowheads="1" noChangeShapeType="1" noTextEdit="1"/>
              </p:cNvSpPr>
              <p:nvPr/>
            </p:nvSpPr>
            <p:spPr>
              <a:xfrm>
                <a:off x="2001445" y="1561946"/>
                <a:ext cx="1258871" cy="439351"/>
              </a:xfrm>
              <a:prstGeom prst="rect">
                <a:avLst/>
              </a:prstGeom>
              <a:blipFill>
                <a:blip r:embed="rId4"/>
                <a:stretch>
                  <a:fillRect/>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C56F9E68-CB89-16F6-976C-EBB574F7A699}"/>
              </a:ext>
            </a:extLst>
          </p:cNvPr>
          <p:cNvSpPr txBox="1"/>
          <p:nvPr/>
        </p:nvSpPr>
        <p:spPr>
          <a:xfrm>
            <a:off x="609600" y="1032624"/>
            <a:ext cx="4040204"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Maxwell Equations in vacuum</a:t>
            </a:r>
            <a:endParaRPr lang="en-US" sz="2000" dirty="0"/>
          </a:p>
        </p:txBody>
      </p:sp>
      <mc:AlternateContent xmlns:mc="http://schemas.openxmlformats.org/markup-compatibility/2006" xmlns:a14="http://schemas.microsoft.com/office/drawing/2010/main">
        <mc:Choice Requires="a14">
          <p:sp>
            <p:nvSpPr>
              <p:cNvPr id="8" name="矩形 18">
                <a:extLst>
                  <a:ext uri="{FF2B5EF4-FFF2-40B4-BE49-F238E27FC236}">
                    <a16:creationId xmlns:a16="http://schemas.microsoft.com/office/drawing/2014/main" id="{982F492B-AB37-96C1-31D0-8847D1E2E938}"/>
                  </a:ext>
                </a:extLst>
              </p:cNvPr>
              <p:cNvSpPr/>
              <p:nvPr/>
            </p:nvSpPr>
            <p:spPr>
              <a:xfrm>
                <a:off x="620486" y="2794995"/>
                <a:ext cx="2873427" cy="748154"/>
              </a:xfrm>
              <a:prstGeom prst="rect">
                <a:avLst/>
              </a:prstGeom>
              <a:solidFill>
                <a:srgbClr val="FFFF99"/>
              </a:solidFill>
            </p:spPr>
            <p:txBody>
              <a:bodyPr wrap="square">
                <a:spAutoFit/>
              </a:bodyPr>
              <a:lstStyle/>
              <a:p>
                <a:pPr/>
                <a14:m>
                  <m:oMathPara xmlns:m="http://schemas.openxmlformats.org/officeDocument/2006/math">
                    <m:oMath>
                      <m:r>
                        <m:rPr>
                          <m:sty m:val="p"/>
                        </m:rPr>
                        <a:rPr lang="zh-TW" altLang="en-US" sz="2000" i="1" smtClean="0">
                          <a:latin typeface="Cambria Math" panose="02040503050406030204" pitchFamily="18" charset="0"/>
                        </a:rPr>
                        <m:t>∇</m:t>
                      </m:r>
                      <m:r>
                        <a:rPr lang="en-US" altLang="zh-TW" sz="2000" i="1" smtClean="0">
                          <a:latin typeface="Cambria Math" panose="02040503050406030204" pitchFamily="18" charset="0"/>
                          <a:ea typeface="Cambria Math" panose="02040503050406030204" pitchFamily="18" charset="0"/>
                        </a:rPr>
                        <m:t>×</m:t>
                      </m:r>
                      <m:d>
                        <m:dPr>
                          <m:ctrlPr>
                            <a:rPr lang="en-US" altLang="zh-TW" sz="2000" i="1">
                              <a:latin typeface="Cambria Math" panose="02040503050406030204" pitchFamily="18" charset="0"/>
                              <a:ea typeface="Cambria Math"/>
                            </a:rPr>
                          </m:ctrlPr>
                        </m:dPr>
                        <m:e>
                          <m:acc>
                            <m:accPr>
                              <m:chr m:val="⃗"/>
                              <m:ctrlPr>
                                <a:rPr lang="en-US" altLang="zh-TW" sz="2000" i="1">
                                  <a:latin typeface="Cambria Math"/>
                                  <a:ea typeface="Cambria Math"/>
                                </a:rPr>
                              </m:ctrlPr>
                            </m:accPr>
                            <m:e>
                              <m:r>
                                <a:rPr lang="en-US" altLang="zh-TW" sz="2000" i="1">
                                  <a:latin typeface="Cambria Math"/>
                                  <a:ea typeface="Cambria Math"/>
                                </a:rPr>
                                <m:t>𝛻</m:t>
                              </m:r>
                            </m:e>
                          </m:acc>
                          <m:r>
                            <a:rPr lang="en-US" altLang="zh-TW" sz="2000" i="1">
                              <a:latin typeface="Cambria Math"/>
                              <a:ea typeface="Cambria Math"/>
                            </a:rPr>
                            <m:t>×</m:t>
                          </m:r>
                          <m:acc>
                            <m:accPr>
                              <m:chr m:val="⃗"/>
                              <m:ctrlPr>
                                <a:rPr lang="en-US" altLang="zh-TW" sz="2000" i="1">
                                  <a:latin typeface="Cambria Math"/>
                                </a:rPr>
                              </m:ctrlPr>
                            </m:accPr>
                            <m:e>
                              <m:r>
                                <a:rPr lang="en-US" altLang="zh-TW" sz="2000" i="1">
                                  <a:latin typeface="Cambria Math"/>
                                </a:rPr>
                                <m:t>𝐸</m:t>
                              </m:r>
                            </m:e>
                          </m:acc>
                        </m:e>
                      </m:d>
                      <m:r>
                        <a:rPr lang="en-US" altLang="zh-TW" sz="2000" b="0" i="1" smtClean="0">
                          <a:latin typeface="Cambria Math"/>
                        </a:rPr>
                        <m:t>=</m:t>
                      </m:r>
                      <m:r>
                        <a:rPr lang="en-US" altLang="zh-TW" sz="2000" i="1">
                          <a:latin typeface="Cambria Math"/>
                          <a:ea typeface="Cambria Math"/>
                        </a:rPr>
                        <m:t>−</m:t>
                      </m:r>
                      <m:r>
                        <m:rPr>
                          <m:sty m:val="p"/>
                        </m:rPr>
                        <a:rPr lang="zh-TW" altLang="en-US" sz="2000" i="1">
                          <a:latin typeface="Cambria Math" panose="02040503050406030204" pitchFamily="18" charset="0"/>
                        </a:rPr>
                        <m:t>∇</m:t>
                      </m:r>
                      <m:r>
                        <a:rPr lang="en-US" altLang="zh-TW" sz="2000" i="1">
                          <a:latin typeface="Cambria Math" panose="02040503050406030204" pitchFamily="18" charset="0"/>
                          <a:ea typeface="Cambria Math" panose="02040503050406030204" pitchFamily="18" charset="0"/>
                        </a:rPr>
                        <m:t>×</m:t>
                      </m:r>
                      <m:f>
                        <m:fPr>
                          <m:ctrlPr>
                            <a:rPr lang="zh-TW" altLang="en-US" sz="2000" i="1">
                              <a:latin typeface="Cambria Math"/>
                              <a:ea typeface="Cambria Math"/>
                            </a:rPr>
                          </m:ctrlPr>
                        </m:fPr>
                        <m:num>
                          <m:r>
                            <a:rPr lang="zh-TW" altLang="en-US" sz="2000" i="1">
                              <a:latin typeface="Cambria Math"/>
                              <a:ea typeface="Cambria Math"/>
                            </a:rPr>
                            <m:t>𝜕</m:t>
                          </m:r>
                          <m:acc>
                            <m:accPr>
                              <m:chr m:val="⃗"/>
                              <m:ctrlPr>
                                <a:rPr lang="en-US" altLang="zh-TW" sz="2000" i="1">
                                  <a:latin typeface="Cambria Math"/>
                                  <a:ea typeface="Cambria Math"/>
                                </a:rPr>
                              </m:ctrlPr>
                            </m:accPr>
                            <m:e>
                              <m:r>
                                <a:rPr lang="en-US" altLang="zh-TW" sz="2000" i="1">
                                  <a:latin typeface="Cambria Math"/>
                                  <a:ea typeface="Cambria Math"/>
                                </a:rPr>
                                <m:t>𝐵</m:t>
                              </m:r>
                            </m:e>
                          </m:acc>
                        </m:num>
                        <m:den>
                          <m:r>
                            <a:rPr lang="zh-TW" altLang="en-US" sz="2000" i="1">
                              <a:latin typeface="Cambria Math"/>
                              <a:ea typeface="Cambria Math"/>
                            </a:rPr>
                            <m:t>𝜕</m:t>
                          </m:r>
                          <m:r>
                            <a:rPr lang="en-US" altLang="zh-TW" sz="2000" i="1">
                              <a:latin typeface="Cambria Math"/>
                              <a:ea typeface="Cambria Math"/>
                            </a:rPr>
                            <m:t>𝑡</m:t>
                          </m:r>
                        </m:den>
                      </m:f>
                    </m:oMath>
                  </m:oMathPara>
                </a14:m>
                <a:endParaRPr lang="zh-CN" altLang="en-US" sz="2000" dirty="0"/>
              </a:p>
            </p:txBody>
          </p:sp>
        </mc:Choice>
        <mc:Fallback xmlns="">
          <p:sp>
            <p:nvSpPr>
              <p:cNvPr id="8" name="矩形 18">
                <a:extLst>
                  <a:ext uri="{FF2B5EF4-FFF2-40B4-BE49-F238E27FC236}">
                    <a16:creationId xmlns:a16="http://schemas.microsoft.com/office/drawing/2014/main" id="{982F492B-AB37-96C1-31D0-8847D1E2E938}"/>
                  </a:ext>
                </a:extLst>
              </p:cNvPr>
              <p:cNvSpPr>
                <a:spLocks noRot="1" noChangeAspect="1" noMove="1" noResize="1" noEditPoints="1" noAdjustHandles="1" noChangeArrowheads="1" noChangeShapeType="1" noTextEdit="1"/>
              </p:cNvSpPr>
              <p:nvPr/>
            </p:nvSpPr>
            <p:spPr>
              <a:xfrm>
                <a:off x="620486" y="2794995"/>
                <a:ext cx="2873427" cy="748154"/>
              </a:xfrm>
              <a:prstGeom prst="rect">
                <a:avLst/>
              </a:prstGeom>
              <a:blipFill>
                <a:blip r:embed="rId5"/>
                <a:stretch>
                  <a:fillRect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矩形 18">
                <a:extLst>
                  <a:ext uri="{FF2B5EF4-FFF2-40B4-BE49-F238E27FC236}">
                    <a16:creationId xmlns:a16="http://schemas.microsoft.com/office/drawing/2014/main" id="{260090CE-34E5-78BB-1C61-5F259FB7E142}"/>
                  </a:ext>
                </a:extLst>
              </p:cNvPr>
              <p:cNvSpPr/>
              <p:nvPr/>
            </p:nvSpPr>
            <p:spPr>
              <a:xfrm>
                <a:off x="609600" y="4038600"/>
                <a:ext cx="4892237" cy="749885"/>
              </a:xfrm>
              <a:prstGeom prst="rect">
                <a:avLst/>
              </a:prstGeom>
              <a:solidFill>
                <a:srgbClr val="FFFF99"/>
              </a:solidFill>
            </p:spPr>
            <p:txBody>
              <a:bodyPr wrap="none">
                <a:spAutoFit/>
              </a:bodyPr>
              <a:lstStyle/>
              <a:p>
                <a:pPr/>
                <a14:m>
                  <m:oMathPara xmlns:m="http://schemas.openxmlformats.org/officeDocument/2006/math">
                    <m:oMath>
                      <m:r>
                        <m:rPr>
                          <m:sty m:val="p"/>
                        </m:rPr>
                        <a:rPr lang="zh-TW" altLang="en-US" sz="2000" i="1" smtClean="0">
                          <a:latin typeface="Cambria Math" panose="02040503050406030204" pitchFamily="18" charset="0"/>
                        </a:rPr>
                        <m:t>∇</m:t>
                      </m:r>
                      <m:d>
                        <m:dPr>
                          <m:ctrlPr>
                            <a:rPr lang="en-US" altLang="zh-TW" sz="2000" i="1">
                              <a:latin typeface="Cambria Math" panose="02040503050406030204" pitchFamily="18" charset="0"/>
                              <a:ea typeface="Cambria Math"/>
                            </a:rPr>
                          </m:ctrlPr>
                        </m:dPr>
                        <m:e>
                          <m:acc>
                            <m:accPr>
                              <m:chr m:val="⃗"/>
                              <m:ctrlPr>
                                <a:rPr lang="en-US" altLang="zh-TW" sz="2000" i="1">
                                  <a:latin typeface="Cambria Math"/>
                                  <a:ea typeface="Cambria Math"/>
                                </a:rPr>
                              </m:ctrlPr>
                            </m:accPr>
                            <m:e>
                              <m:r>
                                <a:rPr lang="en-US" altLang="zh-TW" sz="2000" i="1">
                                  <a:latin typeface="Cambria Math"/>
                                  <a:ea typeface="Cambria Math"/>
                                </a:rPr>
                                <m:t>𝛻</m:t>
                              </m:r>
                            </m:e>
                          </m:acc>
                          <m:r>
                            <a:rPr lang="en-US" altLang="zh-TW" sz="2000" i="1">
                              <a:latin typeface="Cambria Math"/>
                              <a:ea typeface="Cambria Math"/>
                            </a:rPr>
                            <m:t>∙</m:t>
                          </m:r>
                          <m:acc>
                            <m:accPr>
                              <m:chr m:val="⃗"/>
                              <m:ctrlPr>
                                <a:rPr lang="en-US" altLang="zh-TW" sz="2000" i="1">
                                  <a:latin typeface="Cambria Math"/>
                                </a:rPr>
                              </m:ctrlPr>
                            </m:accPr>
                            <m:e>
                              <m:r>
                                <a:rPr lang="en-US" altLang="zh-TW" sz="2000" i="1">
                                  <a:latin typeface="Cambria Math"/>
                                </a:rPr>
                                <m:t>𝐸</m:t>
                              </m:r>
                            </m:e>
                          </m:acc>
                        </m:e>
                      </m:d>
                      <m:r>
                        <a:rPr lang="en-US" altLang="zh-TW" sz="2000" b="0" i="1" smtClean="0">
                          <a:latin typeface="Cambria Math" panose="02040503050406030204" pitchFamily="18" charset="0"/>
                          <a:ea typeface="Cambria Math" panose="02040503050406030204" pitchFamily="18" charset="0"/>
                        </a:rPr>
                        <m:t>−</m:t>
                      </m:r>
                      <m:sSup>
                        <m:sSupPr>
                          <m:ctrlPr>
                            <a:rPr lang="en-US" altLang="zh-TW" sz="2000" i="1">
                              <a:latin typeface="Cambria Math"/>
                              <a:ea typeface="Cambria Math"/>
                            </a:rPr>
                          </m:ctrlPr>
                        </m:sSupPr>
                        <m:e>
                          <m:r>
                            <a:rPr lang="en-US" altLang="zh-TW" sz="2000" i="1">
                              <a:latin typeface="Cambria Math"/>
                              <a:ea typeface="Cambria Math"/>
                            </a:rPr>
                            <m:t>𝛻</m:t>
                          </m:r>
                        </m:e>
                        <m:sup>
                          <m:r>
                            <a:rPr lang="en-US" altLang="zh-TW" sz="2000" i="1">
                              <a:latin typeface="Cambria Math"/>
                              <a:ea typeface="Cambria Math"/>
                            </a:rPr>
                            <m:t>2</m:t>
                          </m:r>
                        </m:sup>
                      </m:sSup>
                      <m:acc>
                        <m:accPr>
                          <m:chr m:val="⃗"/>
                          <m:ctrlPr>
                            <a:rPr lang="en-US" altLang="zh-TW" sz="2000" i="1">
                              <a:latin typeface="Cambria Math"/>
                            </a:rPr>
                          </m:ctrlPr>
                        </m:accPr>
                        <m:e>
                          <m:r>
                            <a:rPr lang="en-US" altLang="zh-TW" sz="2000" i="1">
                              <a:latin typeface="Cambria Math"/>
                            </a:rPr>
                            <m:t>𝐸</m:t>
                          </m:r>
                        </m:e>
                      </m:acc>
                      <m:r>
                        <a:rPr lang="en-US" altLang="zh-TW" sz="2000" b="0" i="1" smtClean="0">
                          <a:latin typeface="Cambria Math"/>
                        </a:rPr>
                        <m:t>=</m:t>
                      </m:r>
                      <m:r>
                        <a:rPr lang="en-US" altLang="zh-TW" sz="2000" i="1">
                          <a:latin typeface="Cambria Math"/>
                          <a:ea typeface="Cambria Math"/>
                        </a:rPr>
                        <m:t>−</m:t>
                      </m:r>
                      <m:f>
                        <m:fPr>
                          <m:ctrlPr>
                            <a:rPr lang="zh-TW" altLang="en-US" sz="2000" i="1">
                              <a:latin typeface="Cambria Math"/>
                              <a:ea typeface="Cambria Math"/>
                            </a:rPr>
                          </m:ctrlPr>
                        </m:fPr>
                        <m:num>
                          <m:r>
                            <a:rPr lang="zh-TW" altLang="en-US" sz="2000" i="1">
                              <a:latin typeface="Cambria Math"/>
                              <a:ea typeface="Cambria Math"/>
                            </a:rPr>
                            <m:t>𝜕</m:t>
                          </m:r>
                          <m:d>
                            <m:dPr>
                              <m:ctrlPr>
                                <a:rPr lang="zh-TW" altLang="en-US" sz="2000" i="1">
                                  <a:latin typeface="Cambria Math" panose="02040503050406030204" pitchFamily="18" charset="0"/>
                                </a:rPr>
                              </m:ctrlPr>
                            </m:dPr>
                            <m:e>
                              <m:r>
                                <m:rPr>
                                  <m:sty m:val="p"/>
                                </m:rPr>
                                <a:rPr lang="zh-TW" altLang="en-US" sz="2000" i="1">
                                  <a:latin typeface="Cambria Math" panose="02040503050406030204" pitchFamily="18" charset="0"/>
                                </a:rPr>
                                <m:t>∇</m:t>
                              </m:r>
                              <m:r>
                                <a:rPr lang="en-US" altLang="zh-TW" sz="2000" i="1">
                                  <a:latin typeface="Cambria Math" panose="02040503050406030204" pitchFamily="18" charset="0"/>
                                  <a:ea typeface="Cambria Math" panose="02040503050406030204" pitchFamily="18" charset="0"/>
                                </a:rPr>
                                <m:t>×</m:t>
                              </m:r>
                              <m:acc>
                                <m:accPr>
                                  <m:chr m:val="⃗"/>
                                  <m:ctrlPr>
                                    <a:rPr lang="en-US" altLang="zh-TW" sz="2000" i="1">
                                      <a:latin typeface="Cambria Math"/>
                                      <a:ea typeface="Cambria Math"/>
                                    </a:rPr>
                                  </m:ctrlPr>
                                </m:accPr>
                                <m:e>
                                  <m:r>
                                    <a:rPr lang="en-US" altLang="zh-TW" sz="2000" i="1">
                                      <a:latin typeface="Cambria Math"/>
                                      <a:ea typeface="Cambria Math"/>
                                    </a:rPr>
                                    <m:t>𝐵</m:t>
                                  </m:r>
                                </m:e>
                              </m:acc>
                            </m:e>
                          </m:d>
                        </m:num>
                        <m:den>
                          <m:r>
                            <a:rPr lang="zh-TW" altLang="en-US" sz="2000" i="1">
                              <a:latin typeface="Cambria Math"/>
                              <a:ea typeface="Cambria Math"/>
                            </a:rPr>
                            <m:t>𝜕</m:t>
                          </m:r>
                          <m:r>
                            <a:rPr lang="en-US" altLang="zh-TW" sz="2000" i="1">
                              <a:latin typeface="Cambria Math"/>
                              <a:ea typeface="Cambria Math"/>
                            </a:rPr>
                            <m:t>𝑡</m:t>
                          </m:r>
                        </m:den>
                      </m:f>
                      <m:r>
                        <a:rPr lang="en-US" altLang="zh-TW" sz="2000" b="0" i="0" smtClean="0">
                          <a:latin typeface="Cambria Math" panose="02040503050406030204" pitchFamily="18" charset="0"/>
                          <a:ea typeface="Cambria Math"/>
                        </a:rPr>
                        <m:t>=−</m:t>
                      </m:r>
                      <m:sSub>
                        <m:sSubPr>
                          <m:ctrlPr>
                            <a:rPr lang="zh-TW" altLang="en-US" sz="2000" i="1">
                              <a:latin typeface="Cambria Math"/>
                            </a:rPr>
                          </m:ctrlPr>
                        </m:sSubPr>
                        <m:e>
                          <m:r>
                            <a:rPr lang="zh-TW" altLang="en-US" sz="2000" i="1">
                              <a:latin typeface="Cambria Math"/>
                            </a:rPr>
                            <m:t>𝜇</m:t>
                          </m:r>
                        </m:e>
                        <m:sub>
                          <m:r>
                            <a:rPr lang="en-US" altLang="zh-TW" sz="2000" i="1">
                              <a:latin typeface="Cambria Math"/>
                            </a:rPr>
                            <m:t>0</m:t>
                          </m:r>
                        </m:sub>
                      </m:sSub>
                      <m:sSub>
                        <m:sSubPr>
                          <m:ctrlPr>
                            <a:rPr lang="zh-TW" altLang="en-US" sz="2000" i="1">
                              <a:latin typeface="Cambria Math"/>
                            </a:rPr>
                          </m:ctrlPr>
                        </m:sSubPr>
                        <m:e>
                          <m:r>
                            <a:rPr lang="zh-TW" altLang="en-US" sz="2000" i="1">
                              <a:latin typeface="Cambria Math"/>
                            </a:rPr>
                            <m:t>𝜀</m:t>
                          </m:r>
                        </m:e>
                        <m:sub>
                          <m:r>
                            <a:rPr lang="en-US" altLang="zh-TW" sz="2000" i="1">
                              <a:latin typeface="Cambria Math"/>
                            </a:rPr>
                            <m:t>0</m:t>
                          </m:r>
                        </m:sub>
                      </m:sSub>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b="0" i="1" smtClean="0">
                                  <a:latin typeface="Cambria Math" panose="02040503050406030204" pitchFamily="18" charset="0"/>
                                  <a:ea typeface="Cambria Math"/>
                                </a:rPr>
                                <m:t>2</m:t>
                              </m:r>
                            </m:sup>
                          </m:sSup>
                          <m:acc>
                            <m:accPr>
                              <m:chr m:val="⃗"/>
                              <m:ctrlPr>
                                <a:rPr lang="en-US" altLang="zh-TW" sz="2000" i="1">
                                  <a:latin typeface="Cambria Math"/>
                                  <a:ea typeface="Cambria Math"/>
                                </a:rPr>
                              </m:ctrlPr>
                            </m:accPr>
                            <m:e>
                              <m:r>
                                <a:rPr lang="en-US" altLang="zh-TW" sz="2000" i="1">
                                  <a:latin typeface="Cambria Math"/>
                                  <a:ea typeface="Cambria Math"/>
                                </a:rPr>
                                <m:t>𝐸</m:t>
                              </m:r>
                            </m:e>
                          </m:acc>
                        </m:num>
                        <m:den>
                          <m:r>
                            <a:rPr lang="zh-TW" altLang="en-US" sz="2000" i="1">
                              <a:latin typeface="Cambria Math"/>
                              <a:ea typeface="Cambria Math"/>
                            </a:rPr>
                            <m:t>𝜕</m:t>
                          </m:r>
                          <m:sSup>
                            <m:sSupPr>
                              <m:ctrlPr>
                                <a:rPr lang="en-US" altLang="zh-TW" sz="2000" b="0" i="1" smtClean="0">
                                  <a:latin typeface="Cambria Math" panose="02040503050406030204" pitchFamily="18" charset="0"/>
                                  <a:ea typeface="Cambria Math"/>
                                </a:rPr>
                              </m:ctrlPr>
                            </m:sSupPr>
                            <m:e>
                              <m:r>
                                <a:rPr lang="en-US" altLang="zh-TW" sz="2000" b="0" i="1" smtClean="0">
                                  <a:latin typeface="Cambria Math" panose="02040503050406030204" pitchFamily="18" charset="0"/>
                                  <a:ea typeface="Cambria Math"/>
                                </a:rPr>
                                <m:t>𝑡</m:t>
                              </m:r>
                            </m:e>
                            <m:sup>
                              <m:r>
                                <a:rPr lang="en-US" altLang="zh-TW" sz="2000" b="0" i="1" smtClean="0">
                                  <a:latin typeface="Cambria Math" panose="02040503050406030204" pitchFamily="18" charset="0"/>
                                  <a:ea typeface="Cambria Math"/>
                                </a:rPr>
                                <m:t>2</m:t>
                              </m:r>
                            </m:sup>
                          </m:sSup>
                        </m:den>
                      </m:f>
                    </m:oMath>
                  </m:oMathPara>
                </a14:m>
                <a:endParaRPr lang="zh-CN" altLang="en-US" sz="2000" dirty="0"/>
              </a:p>
            </p:txBody>
          </p:sp>
        </mc:Choice>
        <mc:Fallback xmlns="">
          <p:sp>
            <p:nvSpPr>
              <p:cNvPr id="9" name="矩形 18">
                <a:extLst>
                  <a:ext uri="{FF2B5EF4-FFF2-40B4-BE49-F238E27FC236}">
                    <a16:creationId xmlns:a16="http://schemas.microsoft.com/office/drawing/2014/main" id="{260090CE-34E5-78BB-1C61-5F259FB7E142}"/>
                  </a:ext>
                </a:extLst>
              </p:cNvPr>
              <p:cNvSpPr>
                <a:spLocks noRot="1" noChangeAspect="1" noMove="1" noResize="1" noEditPoints="1" noAdjustHandles="1" noChangeArrowheads="1" noChangeShapeType="1" noTextEdit="1"/>
              </p:cNvSpPr>
              <p:nvPr/>
            </p:nvSpPr>
            <p:spPr>
              <a:xfrm>
                <a:off x="609600" y="4038600"/>
                <a:ext cx="4892237" cy="749885"/>
              </a:xfrm>
              <a:prstGeom prst="rect">
                <a:avLst/>
              </a:prstGeom>
              <a:blipFill>
                <a:blip r:embed="rId7"/>
                <a:stretch>
                  <a:fillRect b="-5000"/>
                </a:stretch>
              </a:blipFill>
            </p:spPr>
            <p:txBody>
              <a:bodyPr/>
              <a:lstStyle/>
              <a:p>
                <a:r>
                  <a:rPr lang="en-US">
                    <a:noFill/>
                  </a:rPr>
                  <a:t> </a:t>
                </a:r>
              </a:p>
            </p:txBody>
          </p:sp>
        </mc:Fallback>
      </mc:AlternateContent>
      <p:cxnSp>
        <p:nvCxnSpPr>
          <p:cNvPr id="11" name="Straight Arrow Connector 10">
            <a:extLst>
              <a:ext uri="{FF2B5EF4-FFF2-40B4-BE49-F238E27FC236}">
                <a16:creationId xmlns:a16="http://schemas.microsoft.com/office/drawing/2014/main" id="{D32253B1-B626-934A-96C1-438E51B7402A}"/>
              </a:ext>
            </a:extLst>
          </p:cNvPr>
          <p:cNvCxnSpPr/>
          <p:nvPr/>
        </p:nvCxnSpPr>
        <p:spPr>
          <a:xfrm flipV="1">
            <a:off x="1080221" y="4165009"/>
            <a:ext cx="228600" cy="48236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63D3171B-521D-38E9-1E72-0057CE9663E7}"/>
              </a:ext>
            </a:extLst>
          </p:cNvPr>
          <p:cNvCxnSpPr>
            <a:cxnSpLocks/>
          </p:cNvCxnSpPr>
          <p:nvPr/>
        </p:nvCxnSpPr>
        <p:spPr>
          <a:xfrm flipH="1">
            <a:off x="3493913" y="1958108"/>
            <a:ext cx="2658120" cy="220690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FFACE4F-74FA-BCF0-1323-0A9FE260A449}"/>
              </a:ext>
            </a:extLst>
          </p:cNvPr>
          <p:cNvCxnSpPr>
            <a:cxnSpLocks/>
          </p:cNvCxnSpPr>
          <p:nvPr/>
        </p:nvCxnSpPr>
        <p:spPr>
          <a:xfrm flipH="1">
            <a:off x="1864943" y="2007608"/>
            <a:ext cx="2382090" cy="110728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08E9991A-D200-1F6D-FBAE-118C6A2D6960}"/>
              </a:ext>
            </a:extLst>
          </p:cNvPr>
          <p:cNvCxnSpPr>
            <a:cxnSpLocks/>
          </p:cNvCxnSpPr>
          <p:nvPr/>
        </p:nvCxnSpPr>
        <p:spPr>
          <a:xfrm>
            <a:off x="940042" y="1958108"/>
            <a:ext cx="140179" cy="232112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矩形 18">
                <a:extLst>
                  <a:ext uri="{FF2B5EF4-FFF2-40B4-BE49-F238E27FC236}">
                    <a16:creationId xmlns:a16="http://schemas.microsoft.com/office/drawing/2014/main" id="{DF17F646-2F5D-F85D-3E3E-FA60B45D6671}"/>
                  </a:ext>
                </a:extLst>
              </p:cNvPr>
              <p:cNvSpPr/>
              <p:nvPr/>
            </p:nvSpPr>
            <p:spPr>
              <a:xfrm>
                <a:off x="620486" y="5041235"/>
                <a:ext cx="2029658" cy="748154"/>
              </a:xfrm>
              <a:prstGeom prst="rect">
                <a:avLst/>
              </a:prstGeom>
              <a:solidFill>
                <a:srgbClr val="FFFF00"/>
              </a:solidFill>
            </p:spPr>
            <p:txBody>
              <a:bodyPr wrap="none">
                <a:spAutoFit/>
              </a:bodyPr>
              <a:lstStyle/>
              <a:p>
                <a:pPr/>
                <a14:m>
                  <m:oMathPara xmlns:m="http://schemas.openxmlformats.org/officeDocument/2006/math">
                    <m:oMath>
                      <m:sSup>
                        <m:sSupPr>
                          <m:ctrlPr>
                            <a:rPr lang="en-US" altLang="zh-TW" sz="2000" i="1">
                              <a:latin typeface="Cambria Math"/>
                              <a:ea typeface="Cambria Math"/>
                            </a:rPr>
                          </m:ctrlPr>
                        </m:sSupPr>
                        <m:e>
                          <m:r>
                            <a:rPr lang="en-US" altLang="zh-TW" sz="2000" i="1">
                              <a:latin typeface="Cambria Math"/>
                              <a:ea typeface="Cambria Math"/>
                            </a:rPr>
                            <m:t>𝛻</m:t>
                          </m:r>
                        </m:e>
                        <m:sup>
                          <m:r>
                            <a:rPr lang="en-US" altLang="zh-TW" sz="2000" i="1">
                              <a:latin typeface="Cambria Math"/>
                              <a:ea typeface="Cambria Math"/>
                            </a:rPr>
                            <m:t>2</m:t>
                          </m:r>
                        </m:sup>
                      </m:sSup>
                      <m:acc>
                        <m:accPr>
                          <m:chr m:val="⃗"/>
                          <m:ctrlPr>
                            <a:rPr lang="en-US" altLang="zh-TW" sz="2000" i="1">
                              <a:latin typeface="Cambria Math"/>
                            </a:rPr>
                          </m:ctrlPr>
                        </m:accPr>
                        <m:e>
                          <m:r>
                            <a:rPr lang="en-US" altLang="zh-TW" sz="2000" i="1">
                              <a:latin typeface="Cambria Math"/>
                            </a:rPr>
                            <m:t>𝐸</m:t>
                          </m:r>
                        </m:e>
                      </m:acc>
                      <m:r>
                        <a:rPr lang="en-US" altLang="zh-TW" sz="2000" b="0" i="1" smtClean="0">
                          <a:latin typeface="Cambria Math"/>
                        </a:rPr>
                        <m:t>=</m:t>
                      </m:r>
                      <m:sSub>
                        <m:sSubPr>
                          <m:ctrlPr>
                            <a:rPr lang="zh-TW" altLang="en-US" sz="2000" i="1">
                              <a:latin typeface="Cambria Math"/>
                            </a:rPr>
                          </m:ctrlPr>
                        </m:sSubPr>
                        <m:e>
                          <m:r>
                            <a:rPr lang="zh-TW" altLang="en-US" sz="2000" i="1">
                              <a:latin typeface="Cambria Math"/>
                            </a:rPr>
                            <m:t>𝜇</m:t>
                          </m:r>
                        </m:e>
                        <m:sub>
                          <m:r>
                            <a:rPr lang="en-US" altLang="zh-TW" sz="2000" i="1">
                              <a:latin typeface="Cambria Math"/>
                            </a:rPr>
                            <m:t>0</m:t>
                          </m:r>
                        </m:sub>
                      </m:sSub>
                      <m:sSub>
                        <m:sSubPr>
                          <m:ctrlPr>
                            <a:rPr lang="zh-TW" altLang="en-US" sz="2000" i="1">
                              <a:latin typeface="Cambria Math"/>
                            </a:rPr>
                          </m:ctrlPr>
                        </m:sSubPr>
                        <m:e>
                          <m:r>
                            <a:rPr lang="zh-TW" altLang="en-US" sz="2000" i="1">
                              <a:latin typeface="Cambria Math"/>
                            </a:rPr>
                            <m:t>𝜀</m:t>
                          </m:r>
                        </m:e>
                        <m:sub>
                          <m:r>
                            <a:rPr lang="en-US" altLang="zh-TW" sz="2000" i="1">
                              <a:latin typeface="Cambria Math"/>
                            </a:rPr>
                            <m:t>0</m:t>
                          </m:r>
                        </m:sub>
                      </m:sSub>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b="0" i="1" smtClean="0">
                                  <a:latin typeface="Cambria Math" panose="02040503050406030204" pitchFamily="18" charset="0"/>
                                  <a:ea typeface="Cambria Math"/>
                                </a:rPr>
                                <m:t>2</m:t>
                              </m:r>
                            </m:sup>
                          </m:sSup>
                          <m:acc>
                            <m:accPr>
                              <m:chr m:val="⃗"/>
                              <m:ctrlPr>
                                <a:rPr lang="en-US" altLang="zh-TW" sz="2000" i="1">
                                  <a:latin typeface="Cambria Math"/>
                                  <a:ea typeface="Cambria Math"/>
                                </a:rPr>
                              </m:ctrlPr>
                            </m:accPr>
                            <m:e>
                              <m:r>
                                <a:rPr lang="en-US" altLang="zh-TW" sz="2000" i="1">
                                  <a:latin typeface="Cambria Math"/>
                                  <a:ea typeface="Cambria Math"/>
                                </a:rPr>
                                <m:t>𝐸</m:t>
                              </m:r>
                            </m:e>
                          </m:acc>
                        </m:num>
                        <m:den>
                          <m:r>
                            <a:rPr lang="zh-TW" altLang="en-US" sz="2000" i="1">
                              <a:latin typeface="Cambria Math"/>
                              <a:ea typeface="Cambria Math"/>
                            </a:rPr>
                            <m:t>𝜕</m:t>
                          </m:r>
                          <m:sSup>
                            <m:sSupPr>
                              <m:ctrlPr>
                                <a:rPr lang="en-US" altLang="zh-TW" sz="2000" b="0" i="1" smtClean="0">
                                  <a:latin typeface="Cambria Math" panose="02040503050406030204" pitchFamily="18" charset="0"/>
                                  <a:ea typeface="Cambria Math"/>
                                </a:rPr>
                              </m:ctrlPr>
                            </m:sSupPr>
                            <m:e>
                              <m:r>
                                <a:rPr lang="en-US" altLang="zh-TW" sz="2000" b="0" i="1" smtClean="0">
                                  <a:latin typeface="Cambria Math" panose="02040503050406030204" pitchFamily="18" charset="0"/>
                                  <a:ea typeface="Cambria Math"/>
                                </a:rPr>
                                <m:t>𝑡</m:t>
                              </m:r>
                            </m:e>
                            <m:sup>
                              <m:r>
                                <a:rPr lang="en-US" altLang="zh-TW" sz="2000" b="0" i="1" smtClean="0">
                                  <a:latin typeface="Cambria Math" panose="02040503050406030204" pitchFamily="18" charset="0"/>
                                  <a:ea typeface="Cambria Math"/>
                                </a:rPr>
                                <m:t>2</m:t>
                              </m:r>
                            </m:sup>
                          </m:sSup>
                        </m:den>
                      </m:f>
                    </m:oMath>
                  </m:oMathPara>
                </a14:m>
                <a:endParaRPr lang="zh-CN" altLang="en-US" sz="2000" dirty="0"/>
              </a:p>
            </p:txBody>
          </p:sp>
        </mc:Choice>
        <mc:Fallback xmlns="">
          <p:sp>
            <p:nvSpPr>
              <p:cNvPr id="18" name="矩形 18">
                <a:extLst>
                  <a:ext uri="{FF2B5EF4-FFF2-40B4-BE49-F238E27FC236}">
                    <a16:creationId xmlns:a16="http://schemas.microsoft.com/office/drawing/2014/main" id="{DF17F646-2F5D-F85D-3E3E-FA60B45D6671}"/>
                  </a:ext>
                </a:extLst>
              </p:cNvPr>
              <p:cNvSpPr>
                <a:spLocks noRot="1" noChangeAspect="1" noMove="1" noResize="1" noEditPoints="1" noAdjustHandles="1" noChangeArrowheads="1" noChangeShapeType="1" noTextEdit="1"/>
              </p:cNvSpPr>
              <p:nvPr/>
            </p:nvSpPr>
            <p:spPr>
              <a:xfrm>
                <a:off x="620486" y="5041235"/>
                <a:ext cx="2029658" cy="748154"/>
              </a:xfrm>
              <a:prstGeom prst="rect">
                <a:avLst/>
              </a:prstGeom>
              <a:blipFill>
                <a:blip r:embed="rId8"/>
                <a:stretch>
                  <a:fillRect b="-4918"/>
                </a:stretch>
              </a:blipFill>
            </p:spPr>
            <p:txBody>
              <a:bodyPr/>
              <a:lstStyle/>
              <a:p>
                <a:r>
                  <a:rPr lang="en-US">
                    <a:noFill/>
                  </a:rPr>
                  <a:t> </a:t>
                </a:r>
              </a:p>
            </p:txBody>
          </p:sp>
        </mc:Fallback>
      </mc:AlternateContent>
      <p:pic>
        <p:nvPicPr>
          <p:cNvPr id="20" name="Picture 19">
            <a:extLst>
              <a:ext uri="{FF2B5EF4-FFF2-40B4-BE49-F238E27FC236}">
                <a16:creationId xmlns:a16="http://schemas.microsoft.com/office/drawing/2014/main" id="{94140C70-FF9F-47E4-1FED-17759B344D32}"/>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39" t="65667" r="-156" b="135"/>
          <a:stretch/>
        </p:blipFill>
        <p:spPr bwMode="auto">
          <a:xfrm>
            <a:off x="5121755" y="4834341"/>
            <a:ext cx="3534903" cy="17390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Box 16">
            <a:extLst>
              <a:ext uri="{FF2B5EF4-FFF2-40B4-BE49-F238E27FC236}">
                <a16:creationId xmlns:a16="http://schemas.microsoft.com/office/drawing/2014/main" id="{CAD30D08-21FB-68C6-6560-C309389F3B2C}"/>
              </a:ext>
            </a:extLst>
          </p:cNvPr>
          <p:cNvSpPr txBox="1"/>
          <p:nvPr/>
        </p:nvSpPr>
        <p:spPr>
          <a:xfrm>
            <a:off x="559750" y="2183338"/>
            <a:ext cx="8674437"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Spatial change of electric field is interrelated to temporal change of magnetic field.</a:t>
            </a:r>
            <a:endParaRPr lang="en-US" sz="2000" dirty="0"/>
          </a:p>
        </p:txBody>
      </p:sp>
      <p:sp>
        <p:nvSpPr>
          <p:cNvPr id="23" name="TextBox 22">
            <a:extLst>
              <a:ext uri="{FF2B5EF4-FFF2-40B4-BE49-F238E27FC236}">
                <a16:creationId xmlns:a16="http://schemas.microsoft.com/office/drawing/2014/main" id="{5FD230B4-401D-2F0C-0056-7B3393E7454F}"/>
              </a:ext>
            </a:extLst>
          </p:cNvPr>
          <p:cNvSpPr txBox="1"/>
          <p:nvPr/>
        </p:nvSpPr>
        <p:spPr>
          <a:xfrm>
            <a:off x="559750" y="3592634"/>
            <a:ext cx="8674437"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Spatial change of magnetic field is interrelated to temporal change of electric field.</a:t>
            </a:r>
            <a:endParaRPr lang="en-US" sz="2000" dirty="0"/>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A6533DD9-2995-B942-217B-58ADF706B94B}"/>
                  </a:ext>
                </a:extLst>
              </p:cNvPr>
              <p:cNvSpPr txBox="1"/>
              <p:nvPr/>
            </p:nvSpPr>
            <p:spPr>
              <a:xfrm>
                <a:off x="5146564" y="2923074"/>
                <a:ext cx="3614152" cy="462114"/>
              </a:xfrm>
              <a:prstGeom prst="rect">
                <a:avLst/>
              </a:prstGeom>
              <a:solidFill>
                <a:srgbClr val="FFFF99"/>
              </a:solidFill>
            </p:spPr>
            <p:txBody>
              <a:bodyPr wrap="square">
                <a:spAutoFit/>
              </a:bodyPr>
              <a:lstStyle/>
              <a:p>
                <a:pPr/>
                <a14:m>
                  <m:oMathPara xmlns:m="http://schemas.openxmlformats.org/officeDocument/2006/math">
                    <m:oMath>
                      <m:acc>
                        <m:accPr>
                          <m:chr m:val="⃗"/>
                          <m:ctrlPr>
                            <a:rPr lang="en-US" altLang="zh-TW" sz="2000" i="1" smtClean="0">
                              <a:latin typeface="Cambria Math" panose="02040503050406030204" pitchFamily="18" charset="0"/>
                              <a:ea typeface="Cambria Math" panose="02040503050406030204" pitchFamily="18" charset="0"/>
                            </a:rPr>
                          </m:ctrlPr>
                        </m:accPr>
                        <m:e>
                          <m:r>
                            <m:rPr>
                              <m:sty m:val="p"/>
                            </m:rPr>
                            <a:rPr lang="en-US" altLang="zh-TW" sz="2000" i="1" smtClean="0">
                              <a:latin typeface="Cambria Math" panose="02040503050406030204" pitchFamily="18" charset="0"/>
                              <a:ea typeface="Cambria Math" panose="02040503050406030204" pitchFamily="18" charset="0"/>
                            </a:rPr>
                            <m:t>∇</m:t>
                          </m:r>
                        </m:e>
                      </m:acc>
                      <m:r>
                        <a:rPr lang="en-US" altLang="zh-TW" sz="2000" i="1">
                          <a:latin typeface="Cambria Math"/>
                          <a:ea typeface="Cambria Math"/>
                        </a:rPr>
                        <m:t>×</m:t>
                      </m:r>
                      <m:d>
                        <m:dPr>
                          <m:ctrlPr>
                            <a:rPr lang="en-US" altLang="zh-TW" sz="2000" i="1" smtClean="0">
                              <a:latin typeface="Cambria Math" panose="02040503050406030204" pitchFamily="18" charset="0"/>
                              <a:ea typeface="Cambria Math" panose="02040503050406030204" pitchFamily="18" charset="0"/>
                            </a:rPr>
                          </m:ctrlPr>
                        </m:dPr>
                        <m:e>
                          <m:acc>
                            <m:accPr>
                              <m:chr m:val="⃗"/>
                              <m:ctrlPr>
                                <a:rPr lang="en-US" altLang="zh-TW" sz="2000" i="1" smtClean="0">
                                  <a:latin typeface="Cambria Math" panose="02040503050406030204" pitchFamily="18" charset="0"/>
                                  <a:ea typeface="Cambria Math" panose="02040503050406030204" pitchFamily="18" charset="0"/>
                                </a:rPr>
                              </m:ctrlPr>
                            </m:accPr>
                            <m:e>
                              <m:r>
                                <m:rPr>
                                  <m:sty m:val="p"/>
                                </m:rPr>
                                <a:rPr lang="en-US" altLang="zh-TW" sz="2000" i="1" smtClean="0">
                                  <a:latin typeface="Cambria Math" panose="02040503050406030204" pitchFamily="18" charset="0"/>
                                  <a:ea typeface="Cambria Math" panose="02040503050406030204" pitchFamily="18" charset="0"/>
                                </a:rPr>
                                <m:t>∇</m:t>
                              </m:r>
                            </m:e>
                          </m:acc>
                          <m:r>
                            <a:rPr lang="en-US" altLang="zh-TW" sz="2000" i="1">
                              <a:latin typeface="Cambria Math" panose="02040503050406030204" pitchFamily="18" charset="0"/>
                              <a:ea typeface="Cambria Math" panose="02040503050406030204" pitchFamily="18" charset="0"/>
                            </a:rPr>
                            <m:t>×</m:t>
                          </m:r>
                          <m:acc>
                            <m:accPr>
                              <m:chr m:val="⃗"/>
                              <m:ctrlPr>
                                <a:rPr lang="en-US" altLang="zh-TW" sz="2000" b="0" i="1" smtClean="0">
                                  <a:latin typeface="Cambria Math" panose="02040503050406030204" pitchFamily="18" charset="0"/>
                                  <a:ea typeface="Cambria Math" panose="02040503050406030204" pitchFamily="18" charset="0"/>
                                </a:rPr>
                              </m:ctrlPr>
                            </m:accPr>
                            <m:e>
                              <m:r>
                                <a:rPr lang="en-US" altLang="zh-TW" sz="2000" b="0" i="1" smtClean="0">
                                  <a:latin typeface="Cambria Math" panose="02040503050406030204" pitchFamily="18" charset="0"/>
                                  <a:ea typeface="Cambria Math" panose="02040503050406030204" pitchFamily="18" charset="0"/>
                                </a:rPr>
                                <m:t>𝐹</m:t>
                              </m:r>
                            </m:e>
                          </m:acc>
                        </m:e>
                      </m:d>
                      <m:r>
                        <a:rPr lang="en-US" altLang="zh-TW" sz="2000" b="0" i="1" smtClean="0">
                          <a:latin typeface="Cambria Math" panose="02040503050406030204" pitchFamily="18" charset="0"/>
                          <a:ea typeface="Cambria Math" panose="02040503050406030204" pitchFamily="18" charset="0"/>
                        </a:rPr>
                        <m:t>=</m:t>
                      </m:r>
                      <m:acc>
                        <m:accPr>
                          <m:chr m:val="⃗"/>
                          <m:ctrlPr>
                            <a:rPr lang="en-US" altLang="zh-TW" sz="2000" i="1">
                              <a:latin typeface="Cambria Math" panose="02040503050406030204" pitchFamily="18" charset="0"/>
                              <a:ea typeface="Cambria Math" panose="02040503050406030204" pitchFamily="18" charset="0"/>
                            </a:rPr>
                          </m:ctrlPr>
                        </m:accPr>
                        <m:e>
                          <m:r>
                            <m:rPr>
                              <m:sty m:val="p"/>
                            </m:rPr>
                            <a:rPr lang="en-US" altLang="zh-TW" sz="2000" i="1">
                              <a:latin typeface="Cambria Math" panose="02040503050406030204" pitchFamily="18" charset="0"/>
                              <a:ea typeface="Cambria Math" panose="02040503050406030204" pitchFamily="18" charset="0"/>
                            </a:rPr>
                            <m:t>∇</m:t>
                          </m:r>
                        </m:e>
                      </m:acc>
                      <m:d>
                        <m:dPr>
                          <m:ctrlPr>
                            <a:rPr lang="en-US" altLang="zh-TW" sz="2000" i="1">
                              <a:latin typeface="Cambria Math" panose="02040503050406030204" pitchFamily="18" charset="0"/>
                              <a:ea typeface="Cambria Math" panose="02040503050406030204" pitchFamily="18" charset="0"/>
                            </a:rPr>
                          </m:ctrlPr>
                        </m:dPr>
                        <m:e>
                          <m:acc>
                            <m:accPr>
                              <m:chr m:val="⃗"/>
                              <m:ctrlPr>
                                <a:rPr lang="en-US" altLang="zh-TW" sz="2000" i="1">
                                  <a:latin typeface="Cambria Math" panose="02040503050406030204" pitchFamily="18" charset="0"/>
                                  <a:ea typeface="Cambria Math" panose="02040503050406030204" pitchFamily="18" charset="0"/>
                                </a:rPr>
                              </m:ctrlPr>
                            </m:accPr>
                            <m:e>
                              <m:r>
                                <m:rPr>
                                  <m:sty m:val="p"/>
                                </m:rPr>
                                <a:rPr lang="en-US" altLang="zh-TW" sz="2000" i="1">
                                  <a:latin typeface="Cambria Math" panose="02040503050406030204" pitchFamily="18" charset="0"/>
                                  <a:ea typeface="Cambria Math" panose="02040503050406030204" pitchFamily="18" charset="0"/>
                                </a:rPr>
                                <m:t>∇</m:t>
                              </m:r>
                            </m:e>
                          </m:acc>
                          <m:r>
                            <a:rPr lang="en-US" altLang="zh-TW" sz="2000" i="1">
                              <a:latin typeface="Cambria Math" panose="02040503050406030204" pitchFamily="18" charset="0"/>
                              <a:ea typeface="Cambria Math" panose="02040503050406030204" pitchFamily="18" charset="0"/>
                            </a:rPr>
                            <m:t>∙</m:t>
                          </m:r>
                          <m:acc>
                            <m:accPr>
                              <m:chr m:val="⃗"/>
                              <m:ctrlPr>
                                <a:rPr lang="en-US" altLang="zh-TW" sz="2000" i="1">
                                  <a:latin typeface="Cambria Math" panose="02040503050406030204" pitchFamily="18" charset="0"/>
                                  <a:ea typeface="Cambria Math" panose="02040503050406030204" pitchFamily="18" charset="0"/>
                                </a:rPr>
                              </m:ctrlPr>
                            </m:accPr>
                            <m:e>
                              <m:r>
                                <a:rPr lang="en-US" altLang="zh-TW" sz="2000" i="1">
                                  <a:latin typeface="Cambria Math" panose="02040503050406030204" pitchFamily="18" charset="0"/>
                                  <a:ea typeface="Cambria Math" panose="02040503050406030204" pitchFamily="18" charset="0"/>
                                </a:rPr>
                                <m:t>𝐹</m:t>
                              </m:r>
                            </m:e>
                          </m:acc>
                        </m:e>
                      </m:d>
                      <m:r>
                        <a:rPr lang="en-US" altLang="zh-TW" sz="2000" i="1">
                          <a:latin typeface="Cambria Math" panose="02040503050406030204" pitchFamily="18" charset="0"/>
                          <a:ea typeface="Cambria Math"/>
                        </a:rPr>
                        <m:t>−</m:t>
                      </m:r>
                      <m:sSup>
                        <m:sSupPr>
                          <m:ctrlPr>
                            <a:rPr lang="en-US" altLang="zh-TW" sz="2000" i="1">
                              <a:latin typeface="Cambria Math"/>
                              <a:ea typeface="Cambria Math"/>
                            </a:rPr>
                          </m:ctrlPr>
                        </m:sSupPr>
                        <m:e>
                          <m:r>
                            <a:rPr lang="en-US" altLang="zh-TW" sz="2000" i="1">
                              <a:latin typeface="Cambria Math"/>
                              <a:ea typeface="Cambria Math"/>
                            </a:rPr>
                            <m:t>𝛻</m:t>
                          </m:r>
                        </m:e>
                        <m:sup>
                          <m:r>
                            <a:rPr lang="en-US" altLang="zh-TW" sz="2000" i="1">
                              <a:latin typeface="Cambria Math"/>
                              <a:ea typeface="Cambria Math"/>
                            </a:rPr>
                            <m:t>2</m:t>
                          </m:r>
                        </m:sup>
                      </m:sSup>
                      <m:acc>
                        <m:accPr>
                          <m:chr m:val="⃗"/>
                          <m:ctrlPr>
                            <a:rPr lang="en-US" altLang="zh-TW" sz="2000" i="1">
                              <a:latin typeface="Cambria Math" panose="02040503050406030204" pitchFamily="18" charset="0"/>
                              <a:ea typeface="Cambria Math" panose="02040503050406030204" pitchFamily="18" charset="0"/>
                            </a:rPr>
                          </m:ctrlPr>
                        </m:accPr>
                        <m:e>
                          <m:r>
                            <a:rPr lang="en-US" altLang="zh-TW" sz="2000" i="1">
                              <a:latin typeface="Cambria Math" panose="02040503050406030204" pitchFamily="18" charset="0"/>
                              <a:ea typeface="Cambria Math" panose="02040503050406030204" pitchFamily="18" charset="0"/>
                            </a:rPr>
                            <m:t>𝐹</m:t>
                          </m:r>
                        </m:e>
                      </m:acc>
                    </m:oMath>
                  </m:oMathPara>
                </a14:m>
                <a:endParaRPr lang="en-US" sz="2000" dirty="0"/>
              </a:p>
            </p:txBody>
          </p:sp>
        </mc:Choice>
        <mc:Fallback xmlns="">
          <p:sp>
            <p:nvSpPr>
              <p:cNvPr id="10" name="TextBox 9">
                <a:extLst>
                  <a:ext uri="{FF2B5EF4-FFF2-40B4-BE49-F238E27FC236}">
                    <a16:creationId xmlns:a16="http://schemas.microsoft.com/office/drawing/2014/main" id="{A6533DD9-2995-B942-217B-58ADF706B94B}"/>
                  </a:ext>
                </a:extLst>
              </p:cNvPr>
              <p:cNvSpPr txBox="1">
                <a:spLocks noRot="1" noChangeAspect="1" noMove="1" noResize="1" noEditPoints="1" noAdjustHandles="1" noChangeArrowheads="1" noChangeShapeType="1" noTextEdit="1"/>
              </p:cNvSpPr>
              <p:nvPr/>
            </p:nvSpPr>
            <p:spPr>
              <a:xfrm>
                <a:off x="5146564" y="2923074"/>
                <a:ext cx="3614152" cy="462114"/>
              </a:xfrm>
              <a:prstGeom prst="rect">
                <a:avLst/>
              </a:prstGeom>
              <a:blipFill>
                <a:blip r:embed="rId10"/>
                <a:stretch>
                  <a:fillRect t="-18919"/>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E2FEA0F0-2EB8-B2FC-DBD2-B534664A82CA}"/>
              </a:ext>
            </a:extLst>
          </p:cNvPr>
          <p:cNvSpPr txBox="1"/>
          <p:nvPr/>
        </p:nvSpPr>
        <p:spPr>
          <a:xfrm>
            <a:off x="598967" y="487301"/>
            <a:ext cx="8382000" cy="400110"/>
          </a:xfrm>
          <a:prstGeom prst="rect">
            <a:avLst/>
          </a:prstGeom>
          <a:noFill/>
        </p:spPr>
        <p:txBody>
          <a:bodyPr wrap="square" rtlCol="0">
            <a:spAutoFit/>
          </a:bodyPr>
          <a:lstStyle/>
          <a:p>
            <a:r>
              <a:rPr lang="en-US" sz="2000" dirty="0">
                <a:solidFill>
                  <a:srgbClr val="FF0000"/>
                </a:solidFill>
                <a:latin typeface="Times New Roman" panose="02020603050405020304" pitchFamily="18" charset="0"/>
                <a:cs typeface="Times New Roman" panose="02020603050405020304" pitchFamily="18" charset="0"/>
              </a:rPr>
              <a:t>Using differential Maxwell Eq, EM wave equation is easy to derive.</a:t>
            </a:r>
          </a:p>
        </p:txBody>
      </p:sp>
      <mc:AlternateContent xmlns:mc="http://schemas.openxmlformats.org/markup-compatibility/2006" xmlns:a14="http://schemas.microsoft.com/office/drawing/2010/main">
        <mc:Choice Requires="a14">
          <p:sp>
            <p:nvSpPr>
              <p:cNvPr id="12" name="矩形 18">
                <a:extLst>
                  <a:ext uri="{FF2B5EF4-FFF2-40B4-BE49-F238E27FC236}">
                    <a16:creationId xmlns:a16="http://schemas.microsoft.com/office/drawing/2014/main" id="{64891B9B-0948-758A-6D1B-D7535A2D131B}"/>
                  </a:ext>
                </a:extLst>
              </p:cNvPr>
              <p:cNvSpPr/>
              <p:nvPr/>
            </p:nvSpPr>
            <p:spPr>
              <a:xfrm>
                <a:off x="3655322" y="1418065"/>
                <a:ext cx="1667444" cy="748154"/>
              </a:xfrm>
              <a:prstGeom prst="rect">
                <a:avLst/>
              </a:prstGeom>
              <a:solidFill>
                <a:srgbClr val="FFFF00"/>
              </a:solidFill>
            </p:spPr>
            <p:txBody>
              <a:bodyPr wrap="none">
                <a:spAutoFit/>
              </a:bodyPr>
              <a:lstStyle/>
              <a:p>
                <a:pPr/>
                <a14:m>
                  <m:oMathPara xmlns:m="http://schemas.openxmlformats.org/officeDocument/2006/math">
                    <m:oMath>
                      <m:acc>
                        <m:accPr>
                          <m:chr m:val="⃗"/>
                          <m:ctrlPr>
                            <a:rPr lang="en-US" altLang="zh-TW" sz="2000" i="1">
                              <a:latin typeface="Cambria Math"/>
                              <a:ea typeface="Cambria Math"/>
                            </a:rPr>
                          </m:ctrlPr>
                        </m:accPr>
                        <m:e>
                          <m:r>
                            <a:rPr lang="en-US" altLang="zh-TW" sz="2000" i="1">
                              <a:latin typeface="Cambria Math"/>
                              <a:ea typeface="Cambria Math"/>
                            </a:rPr>
                            <m:t>𝛻</m:t>
                          </m:r>
                        </m:e>
                      </m:acc>
                      <m:r>
                        <a:rPr lang="en-US" altLang="zh-TW" sz="2000" i="1">
                          <a:latin typeface="Cambria Math"/>
                          <a:ea typeface="Cambria Math"/>
                        </a:rPr>
                        <m:t>×</m:t>
                      </m:r>
                      <m:acc>
                        <m:accPr>
                          <m:chr m:val="⃗"/>
                          <m:ctrlPr>
                            <a:rPr lang="en-US" altLang="zh-TW" sz="2000" i="1">
                              <a:latin typeface="Cambria Math"/>
                            </a:rPr>
                          </m:ctrlPr>
                        </m:accPr>
                        <m:e>
                          <m:r>
                            <a:rPr lang="en-US" altLang="zh-TW" sz="2000" i="1">
                              <a:latin typeface="Cambria Math"/>
                            </a:rPr>
                            <m:t>𝐸</m:t>
                          </m:r>
                        </m:e>
                      </m:acc>
                      <m:r>
                        <a:rPr lang="en-US" altLang="zh-TW" sz="2000" b="0" i="1" smtClean="0">
                          <a:latin typeface="Cambria Math"/>
                        </a:rPr>
                        <m:t>=</m:t>
                      </m:r>
                      <m:r>
                        <a:rPr lang="en-US" altLang="zh-TW" sz="2000" i="1">
                          <a:latin typeface="Cambria Math"/>
                          <a:ea typeface="Cambria Math"/>
                        </a:rPr>
                        <m:t>−</m:t>
                      </m:r>
                      <m:f>
                        <m:fPr>
                          <m:ctrlPr>
                            <a:rPr lang="zh-TW" altLang="en-US" sz="2000" i="1">
                              <a:latin typeface="Cambria Math"/>
                              <a:ea typeface="Cambria Math"/>
                            </a:rPr>
                          </m:ctrlPr>
                        </m:fPr>
                        <m:num>
                          <m:r>
                            <a:rPr lang="zh-TW" altLang="en-US" sz="2000" i="1">
                              <a:latin typeface="Cambria Math"/>
                              <a:ea typeface="Cambria Math"/>
                            </a:rPr>
                            <m:t>𝜕</m:t>
                          </m:r>
                          <m:acc>
                            <m:accPr>
                              <m:chr m:val="⃗"/>
                              <m:ctrlPr>
                                <a:rPr lang="en-US" altLang="zh-TW" sz="2000" i="1">
                                  <a:latin typeface="Cambria Math"/>
                                  <a:ea typeface="Cambria Math"/>
                                </a:rPr>
                              </m:ctrlPr>
                            </m:accPr>
                            <m:e>
                              <m:r>
                                <a:rPr lang="en-US" altLang="zh-TW" sz="2000" i="1">
                                  <a:latin typeface="Cambria Math"/>
                                  <a:ea typeface="Cambria Math"/>
                                </a:rPr>
                                <m:t>𝐵</m:t>
                              </m:r>
                            </m:e>
                          </m:acc>
                        </m:num>
                        <m:den>
                          <m:r>
                            <a:rPr lang="zh-TW" altLang="en-US" sz="2000" i="1">
                              <a:latin typeface="Cambria Math"/>
                              <a:ea typeface="Cambria Math"/>
                            </a:rPr>
                            <m:t>𝜕</m:t>
                          </m:r>
                          <m:r>
                            <a:rPr lang="en-US" altLang="zh-TW" sz="2000" i="1">
                              <a:latin typeface="Cambria Math"/>
                              <a:ea typeface="Cambria Math"/>
                            </a:rPr>
                            <m:t>𝑡</m:t>
                          </m:r>
                        </m:den>
                      </m:f>
                    </m:oMath>
                  </m:oMathPara>
                </a14:m>
                <a:endParaRPr lang="zh-CN" altLang="en-US" sz="2000" dirty="0"/>
              </a:p>
            </p:txBody>
          </p:sp>
        </mc:Choice>
        <mc:Fallback xmlns="">
          <p:sp>
            <p:nvSpPr>
              <p:cNvPr id="12" name="矩形 18">
                <a:extLst>
                  <a:ext uri="{FF2B5EF4-FFF2-40B4-BE49-F238E27FC236}">
                    <a16:creationId xmlns:a16="http://schemas.microsoft.com/office/drawing/2014/main" id="{64891B9B-0948-758A-6D1B-D7535A2D131B}"/>
                  </a:ext>
                </a:extLst>
              </p:cNvPr>
              <p:cNvSpPr>
                <a:spLocks noRot="1" noChangeAspect="1" noMove="1" noResize="1" noEditPoints="1" noAdjustHandles="1" noChangeArrowheads="1" noChangeShapeType="1" noTextEdit="1"/>
              </p:cNvSpPr>
              <p:nvPr/>
            </p:nvSpPr>
            <p:spPr>
              <a:xfrm>
                <a:off x="3655322" y="1418065"/>
                <a:ext cx="1667444" cy="748154"/>
              </a:xfrm>
              <a:prstGeom prst="rect">
                <a:avLst/>
              </a:prstGeom>
              <a:blipFill>
                <a:blip r:embed="rId11"/>
                <a:stretch>
                  <a:fillRect b="-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矩形 20">
                <a:extLst>
                  <a:ext uri="{FF2B5EF4-FFF2-40B4-BE49-F238E27FC236}">
                    <a16:creationId xmlns:a16="http://schemas.microsoft.com/office/drawing/2014/main" id="{69E81E50-B891-D363-8E70-70DA95C59DC8}"/>
                  </a:ext>
                </a:extLst>
              </p:cNvPr>
              <p:cNvSpPr/>
              <p:nvPr/>
            </p:nvSpPr>
            <p:spPr>
              <a:xfrm>
                <a:off x="5563051" y="1392949"/>
                <a:ext cx="1967975" cy="748154"/>
              </a:xfrm>
              <a:prstGeom prst="rect">
                <a:avLst/>
              </a:prstGeom>
              <a:solidFill>
                <a:srgbClr val="FFFF00"/>
              </a:solidFill>
            </p:spPr>
            <p:txBody>
              <a:bodyPr wrap="none">
                <a:spAutoFit/>
              </a:bodyPr>
              <a:lstStyle/>
              <a:p>
                <a:pPr/>
                <a14:m>
                  <m:oMathPara xmlns:m="http://schemas.openxmlformats.org/officeDocument/2006/math">
                    <m:oMath>
                      <m:acc>
                        <m:accPr>
                          <m:chr m:val="⃗"/>
                          <m:ctrlPr>
                            <a:rPr lang="en-US" altLang="zh-TW" sz="2000" i="1">
                              <a:latin typeface="Cambria Math"/>
                              <a:ea typeface="Cambria Math"/>
                            </a:rPr>
                          </m:ctrlPr>
                        </m:accPr>
                        <m:e>
                          <m:r>
                            <a:rPr lang="en-US" altLang="zh-TW" sz="2000" i="1">
                              <a:latin typeface="Cambria Math"/>
                              <a:ea typeface="Cambria Math"/>
                            </a:rPr>
                            <m:t>𝛻</m:t>
                          </m:r>
                        </m:e>
                      </m:acc>
                      <m:r>
                        <a:rPr lang="en-US" altLang="zh-TW" sz="2000" i="1">
                          <a:latin typeface="Cambria Math"/>
                          <a:ea typeface="Cambria Math"/>
                        </a:rPr>
                        <m:t>×</m:t>
                      </m:r>
                      <m:acc>
                        <m:accPr>
                          <m:chr m:val="⃗"/>
                          <m:ctrlPr>
                            <a:rPr lang="en-US" altLang="zh-TW" sz="2000" b="0" i="1" smtClean="0">
                              <a:latin typeface="Cambria Math"/>
                            </a:rPr>
                          </m:ctrlPr>
                        </m:accPr>
                        <m:e>
                          <m:r>
                            <a:rPr lang="en-US" altLang="zh-TW" sz="2000" b="0" i="1" smtClean="0">
                              <a:latin typeface="Cambria Math"/>
                            </a:rPr>
                            <m:t>𝐵</m:t>
                          </m:r>
                        </m:e>
                      </m:acc>
                      <m:r>
                        <a:rPr lang="en-US" altLang="zh-TW" sz="2000" b="0" i="1" smtClean="0">
                          <a:latin typeface="Cambria Math"/>
                        </a:rPr>
                        <m:t>=</m:t>
                      </m:r>
                      <m:sSub>
                        <m:sSubPr>
                          <m:ctrlPr>
                            <a:rPr lang="zh-TW" altLang="en-US" sz="2000" i="1">
                              <a:latin typeface="Cambria Math"/>
                            </a:rPr>
                          </m:ctrlPr>
                        </m:sSubPr>
                        <m:e>
                          <m:r>
                            <a:rPr lang="zh-TW" altLang="en-US" sz="2000" i="1">
                              <a:latin typeface="Cambria Math"/>
                            </a:rPr>
                            <m:t>𝜇</m:t>
                          </m:r>
                        </m:e>
                        <m:sub>
                          <m:r>
                            <a:rPr lang="en-US" altLang="zh-TW" sz="2000" i="1">
                              <a:latin typeface="Cambria Math"/>
                            </a:rPr>
                            <m:t>0</m:t>
                          </m:r>
                        </m:sub>
                      </m:sSub>
                      <m:sSub>
                        <m:sSubPr>
                          <m:ctrlPr>
                            <a:rPr lang="zh-TW" altLang="en-US" sz="2000" i="1">
                              <a:latin typeface="Cambria Math"/>
                            </a:rPr>
                          </m:ctrlPr>
                        </m:sSubPr>
                        <m:e>
                          <m:r>
                            <a:rPr lang="zh-TW" altLang="en-US" sz="2000" i="1">
                              <a:latin typeface="Cambria Math"/>
                            </a:rPr>
                            <m:t>𝜀</m:t>
                          </m:r>
                        </m:e>
                        <m:sub>
                          <m:r>
                            <a:rPr lang="en-US" altLang="zh-TW" sz="2000" i="1">
                              <a:latin typeface="Cambria Math"/>
                            </a:rPr>
                            <m:t>0</m:t>
                          </m:r>
                        </m:sub>
                      </m:sSub>
                      <m:f>
                        <m:fPr>
                          <m:ctrlPr>
                            <a:rPr lang="zh-TW" altLang="en-US" sz="2000" i="1">
                              <a:latin typeface="Cambria Math"/>
                              <a:ea typeface="Cambria Math"/>
                            </a:rPr>
                          </m:ctrlPr>
                        </m:fPr>
                        <m:num>
                          <m:r>
                            <a:rPr lang="zh-TW" altLang="en-US" sz="2000" i="1">
                              <a:latin typeface="Cambria Math"/>
                              <a:ea typeface="Cambria Math"/>
                            </a:rPr>
                            <m:t>𝜕</m:t>
                          </m:r>
                          <m:acc>
                            <m:accPr>
                              <m:chr m:val="⃗"/>
                              <m:ctrlPr>
                                <a:rPr lang="en-US" altLang="zh-TW" sz="2000" i="1">
                                  <a:latin typeface="Cambria Math"/>
                                  <a:ea typeface="Cambria Math"/>
                                </a:rPr>
                              </m:ctrlPr>
                            </m:accPr>
                            <m:e>
                              <m:r>
                                <a:rPr lang="en-US" altLang="zh-TW" sz="2000" i="1">
                                  <a:latin typeface="Cambria Math"/>
                                  <a:ea typeface="Cambria Math"/>
                                </a:rPr>
                                <m:t>𝐸</m:t>
                              </m:r>
                            </m:e>
                          </m:acc>
                        </m:num>
                        <m:den>
                          <m:r>
                            <a:rPr lang="zh-TW" altLang="en-US" sz="2000" i="1">
                              <a:latin typeface="Cambria Math"/>
                              <a:ea typeface="Cambria Math"/>
                            </a:rPr>
                            <m:t>𝜕</m:t>
                          </m:r>
                          <m:r>
                            <a:rPr lang="en-US" altLang="zh-TW" sz="2000" i="1">
                              <a:latin typeface="Cambria Math"/>
                              <a:ea typeface="Cambria Math"/>
                            </a:rPr>
                            <m:t>𝑡</m:t>
                          </m:r>
                        </m:den>
                      </m:f>
                    </m:oMath>
                  </m:oMathPara>
                </a14:m>
                <a:endParaRPr lang="zh-CN" altLang="en-US" sz="2000" dirty="0"/>
              </a:p>
            </p:txBody>
          </p:sp>
        </mc:Choice>
        <mc:Fallback xmlns="">
          <p:sp>
            <p:nvSpPr>
              <p:cNvPr id="15" name="矩形 20">
                <a:extLst>
                  <a:ext uri="{FF2B5EF4-FFF2-40B4-BE49-F238E27FC236}">
                    <a16:creationId xmlns:a16="http://schemas.microsoft.com/office/drawing/2014/main" id="{69E81E50-B891-D363-8E70-70DA95C59DC8}"/>
                  </a:ext>
                </a:extLst>
              </p:cNvPr>
              <p:cNvSpPr>
                <a:spLocks noRot="1" noChangeAspect="1" noMove="1" noResize="1" noEditPoints="1" noAdjustHandles="1" noChangeArrowheads="1" noChangeShapeType="1" noTextEdit="1"/>
              </p:cNvSpPr>
              <p:nvPr/>
            </p:nvSpPr>
            <p:spPr>
              <a:xfrm>
                <a:off x="5563051" y="1392949"/>
                <a:ext cx="1967975" cy="748154"/>
              </a:xfrm>
              <a:prstGeom prst="rect">
                <a:avLst/>
              </a:prstGeom>
              <a:blipFill>
                <a:blip r:embed="rId12"/>
                <a:stretch>
                  <a:fillRect b="-5000"/>
                </a:stretch>
              </a:blipFill>
            </p:spPr>
            <p:txBody>
              <a:bodyPr/>
              <a:lstStyle/>
              <a:p>
                <a:r>
                  <a:rPr lang="en-US">
                    <a:noFill/>
                  </a:rPr>
                  <a:t> </a:t>
                </a:r>
              </a:p>
            </p:txBody>
          </p:sp>
        </mc:Fallback>
      </mc:AlternateContent>
      <p:sp>
        <p:nvSpPr>
          <p:cNvPr id="21" name="TextBox 20">
            <a:extLst>
              <a:ext uri="{FF2B5EF4-FFF2-40B4-BE49-F238E27FC236}">
                <a16:creationId xmlns:a16="http://schemas.microsoft.com/office/drawing/2014/main" id="{B7442370-9CC4-C7D5-287C-9B289F55F994}"/>
              </a:ext>
            </a:extLst>
          </p:cNvPr>
          <p:cNvSpPr txBox="1"/>
          <p:nvPr/>
        </p:nvSpPr>
        <p:spPr>
          <a:xfrm>
            <a:off x="538485" y="5970589"/>
            <a:ext cx="3954638"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Wave Equation for Electric Field</a:t>
            </a:r>
          </a:p>
        </p:txBody>
      </p:sp>
      <p:pic>
        <p:nvPicPr>
          <p:cNvPr id="19" name="Graphic 18" descr="Cat with solid fill">
            <a:extLst>
              <a:ext uri="{FF2B5EF4-FFF2-40B4-BE49-F238E27FC236}">
                <a16:creationId xmlns:a16="http://schemas.microsoft.com/office/drawing/2014/main" id="{A1B3E1B0-7F0F-B0D3-08C0-ED1D16EC0FA8}"/>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8210773" y="465530"/>
            <a:ext cx="668520" cy="668520"/>
          </a:xfrm>
          <a:prstGeom prst="rect">
            <a:avLst/>
          </a:prstGeom>
        </p:spPr>
      </p:pic>
    </p:spTree>
    <p:extLst>
      <p:ext uri="{BB962C8B-B14F-4D97-AF65-F5344CB8AC3E}">
        <p14:creationId xmlns:p14="http://schemas.microsoft.com/office/powerpoint/2010/main" val="3188873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ppt_x"/>
                                          </p:val>
                                        </p:tav>
                                        <p:tav tm="100000">
                                          <p:val>
                                            <p:strVal val="#ppt_x"/>
                                          </p:val>
                                        </p:tav>
                                      </p:tavLst>
                                    </p:anim>
                                    <p:anim calcmode="lin" valueType="num">
                                      <p:cBhvr additive="base">
                                        <p:cTn id="36" dur="500" fill="hold"/>
                                        <p:tgtEl>
                                          <p:spTgt spid="16"/>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additive="base">
                                        <p:cTn id="45" dur="500" fill="hold"/>
                                        <p:tgtEl>
                                          <p:spTgt spid="23"/>
                                        </p:tgtEl>
                                        <p:attrNameLst>
                                          <p:attrName>ppt_x</p:attrName>
                                        </p:attrNameLst>
                                      </p:cBhvr>
                                      <p:tavLst>
                                        <p:tav tm="0">
                                          <p:val>
                                            <p:strVal val="#ppt_x"/>
                                          </p:val>
                                        </p:tav>
                                        <p:tav tm="100000">
                                          <p:val>
                                            <p:strVal val="#ppt_x"/>
                                          </p:val>
                                        </p:tav>
                                      </p:tavLst>
                                    </p:anim>
                                    <p:anim calcmode="lin" valueType="num">
                                      <p:cBhvr additive="base">
                                        <p:cTn id="46" dur="500" fill="hold"/>
                                        <p:tgtEl>
                                          <p:spTgt spid="23"/>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ppt_x"/>
                                          </p:val>
                                        </p:tav>
                                        <p:tav tm="100000">
                                          <p:val>
                                            <p:strVal val="#ppt_x"/>
                                          </p:val>
                                        </p:tav>
                                      </p:tavLst>
                                    </p:anim>
                                    <p:anim calcmode="lin" valueType="num">
                                      <p:cBhvr additive="base">
                                        <p:cTn id="5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500" fill="hold"/>
                                        <p:tgtEl>
                                          <p:spTgt spid="18"/>
                                        </p:tgtEl>
                                        <p:attrNameLst>
                                          <p:attrName>ppt_x</p:attrName>
                                        </p:attrNameLst>
                                      </p:cBhvr>
                                      <p:tavLst>
                                        <p:tav tm="0">
                                          <p:val>
                                            <p:strVal val="#ppt_x"/>
                                          </p:val>
                                        </p:tav>
                                        <p:tav tm="100000">
                                          <p:val>
                                            <p:strVal val="#ppt_x"/>
                                          </p:val>
                                        </p:tav>
                                      </p:tavLst>
                                    </p:anim>
                                    <p:anim calcmode="lin" valueType="num">
                                      <p:cBhvr additive="base">
                                        <p:cTn id="56" dur="500" fill="hold"/>
                                        <p:tgtEl>
                                          <p:spTgt spid="18"/>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fill="hold"/>
                                        <p:tgtEl>
                                          <p:spTgt spid="20"/>
                                        </p:tgtEl>
                                        <p:attrNameLst>
                                          <p:attrName>ppt_x</p:attrName>
                                        </p:attrNameLst>
                                      </p:cBhvr>
                                      <p:tavLst>
                                        <p:tav tm="0">
                                          <p:val>
                                            <p:strVal val="#ppt_x"/>
                                          </p:val>
                                        </p:tav>
                                        <p:tav tm="100000">
                                          <p:val>
                                            <p:strVal val="#ppt_x"/>
                                          </p:val>
                                        </p:tav>
                                      </p:tavLst>
                                    </p:anim>
                                    <p:anim calcmode="lin" valueType="num">
                                      <p:cBhvr additive="base">
                                        <p:cTn id="60" dur="500" fill="hold"/>
                                        <p:tgtEl>
                                          <p:spTgt spid="20"/>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additive="base">
                                        <p:cTn id="63" dur="500" fill="hold"/>
                                        <p:tgtEl>
                                          <p:spTgt spid="21"/>
                                        </p:tgtEl>
                                        <p:attrNameLst>
                                          <p:attrName>ppt_x</p:attrName>
                                        </p:attrNameLst>
                                      </p:cBhvr>
                                      <p:tavLst>
                                        <p:tav tm="0">
                                          <p:val>
                                            <p:strVal val="#ppt_x"/>
                                          </p:val>
                                        </p:tav>
                                        <p:tav tm="100000">
                                          <p:val>
                                            <p:strVal val="#ppt_x"/>
                                          </p:val>
                                        </p:tav>
                                      </p:tavLst>
                                    </p:anim>
                                    <p:anim calcmode="lin" valueType="num">
                                      <p:cBhvr additive="base">
                                        <p:cTn id="6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8" grpId="0" animBg="1"/>
      <p:bldP spid="17" grpId="0"/>
      <p:bldP spid="23" grpId="0"/>
      <p:bldP spid="10" grpId="0" animBg="1"/>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2188D-AF72-39E4-C8F4-D6B4A3E4EE53}"/>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497AD0E1-1451-A716-83BD-DD204343C29D}"/>
                  </a:ext>
                </a:extLst>
              </p:cNvPr>
              <p:cNvSpPr txBox="1"/>
              <p:nvPr/>
            </p:nvSpPr>
            <p:spPr>
              <a:xfrm>
                <a:off x="944156" y="312593"/>
                <a:ext cx="1480457" cy="464101"/>
              </a:xfrm>
              <a:prstGeom prst="rect">
                <a:avLst/>
              </a:prstGeom>
              <a:solidFill>
                <a:srgbClr val="FFFF99"/>
              </a:solidFill>
            </p:spPr>
            <p:txBody>
              <a:bodyPr wrap="square">
                <a:spAutoFit/>
              </a:bodyPr>
              <a:lstStyle/>
              <a:p>
                <a:pPr/>
                <a14:m>
                  <m:oMathPara xmlns:m="http://schemas.openxmlformats.org/officeDocument/2006/math">
                    <m:oMath>
                      <m:acc>
                        <m:accPr>
                          <m:chr m:val="⃗"/>
                          <m:ctrlPr>
                            <a:rPr lang="en-US" altLang="zh-TW" sz="2000" b="0" i="1" smtClean="0">
                              <a:latin typeface="Cambria Math" panose="02040503050406030204" pitchFamily="18" charset="0"/>
                              <a:ea typeface="Cambria Math" panose="02040503050406030204" pitchFamily="18" charset="0"/>
                            </a:rPr>
                          </m:ctrlPr>
                        </m:accPr>
                        <m:e>
                          <m:r>
                            <a:rPr lang="en-US" altLang="zh-TW" sz="2000" b="0" i="1" smtClean="0">
                              <a:latin typeface="Cambria Math" panose="02040503050406030204" pitchFamily="18" charset="0"/>
                              <a:ea typeface="Cambria Math" panose="02040503050406030204" pitchFamily="18" charset="0"/>
                            </a:rPr>
                            <m:t>𝐴</m:t>
                          </m:r>
                        </m:e>
                      </m:acc>
                      <m:r>
                        <a:rPr lang="en-US" altLang="zh-TW" sz="2000" i="1">
                          <a:latin typeface="Cambria Math"/>
                          <a:ea typeface="Cambria Math"/>
                        </a:rPr>
                        <m:t>×</m:t>
                      </m:r>
                      <m:d>
                        <m:dPr>
                          <m:ctrlPr>
                            <a:rPr lang="en-US" altLang="zh-TW" sz="2000" b="0" i="1" smtClean="0">
                              <a:latin typeface="Cambria Math" panose="02040503050406030204" pitchFamily="18" charset="0"/>
                              <a:ea typeface="Cambria Math" panose="02040503050406030204" pitchFamily="18" charset="0"/>
                            </a:rPr>
                          </m:ctrlPr>
                        </m:dPr>
                        <m:e>
                          <m:acc>
                            <m:accPr>
                              <m:chr m:val="⃗"/>
                              <m:ctrlPr>
                                <a:rPr lang="en-US" altLang="zh-TW" sz="2000" b="0" i="1" smtClean="0">
                                  <a:latin typeface="Cambria Math" panose="02040503050406030204" pitchFamily="18" charset="0"/>
                                  <a:ea typeface="Cambria Math" panose="02040503050406030204" pitchFamily="18" charset="0"/>
                                </a:rPr>
                              </m:ctrlPr>
                            </m:accPr>
                            <m:e>
                              <m:r>
                                <a:rPr lang="en-US" altLang="zh-TW" sz="2000" b="0" i="1" smtClean="0">
                                  <a:latin typeface="Cambria Math" panose="02040503050406030204" pitchFamily="18" charset="0"/>
                                  <a:ea typeface="Cambria Math" panose="02040503050406030204" pitchFamily="18" charset="0"/>
                                </a:rPr>
                                <m:t>𝐵</m:t>
                              </m:r>
                            </m:e>
                          </m:acc>
                          <m:r>
                            <a:rPr lang="en-US" altLang="zh-TW" sz="2000" i="1" smtClean="0">
                              <a:latin typeface="Cambria Math" panose="02040503050406030204" pitchFamily="18" charset="0"/>
                              <a:ea typeface="Cambria Math" panose="02040503050406030204" pitchFamily="18" charset="0"/>
                            </a:rPr>
                            <m:t>×</m:t>
                          </m:r>
                          <m:acc>
                            <m:accPr>
                              <m:chr m:val="⃗"/>
                              <m:ctrlPr>
                                <a:rPr lang="en-US" altLang="zh-TW" sz="2000" b="0" i="1" smtClean="0">
                                  <a:latin typeface="Cambria Math" panose="02040503050406030204" pitchFamily="18" charset="0"/>
                                  <a:ea typeface="Cambria Math" panose="02040503050406030204" pitchFamily="18" charset="0"/>
                                </a:rPr>
                              </m:ctrlPr>
                            </m:accPr>
                            <m:e>
                              <m:r>
                                <a:rPr lang="en-US" altLang="zh-TW" sz="2000" b="0" i="1" smtClean="0">
                                  <a:latin typeface="Cambria Math" panose="02040503050406030204" pitchFamily="18" charset="0"/>
                                  <a:ea typeface="Cambria Math" panose="02040503050406030204" pitchFamily="18" charset="0"/>
                                </a:rPr>
                                <m:t>𝐶</m:t>
                              </m:r>
                            </m:e>
                          </m:acc>
                        </m:e>
                      </m:d>
                    </m:oMath>
                  </m:oMathPara>
                </a14:m>
                <a:endParaRPr lang="en-US" sz="2000" dirty="0"/>
              </a:p>
            </p:txBody>
          </p:sp>
        </mc:Choice>
        <mc:Fallback xmlns="">
          <p:sp>
            <p:nvSpPr>
              <p:cNvPr id="3" name="TextBox 2">
                <a:extLst>
                  <a:ext uri="{FF2B5EF4-FFF2-40B4-BE49-F238E27FC236}">
                    <a16:creationId xmlns:a16="http://schemas.microsoft.com/office/drawing/2014/main" id="{497AD0E1-1451-A716-83BD-DD204343C29D}"/>
                  </a:ext>
                </a:extLst>
              </p:cNvPr>
              <p:cNvSpPr txBox="1">
                <a:spLocks noRot="1" noChangeAspect="1" noMove="1" noResize="1" noEditPoints="1" noAdjustHandles="1" noChangeArrowheads="1" noChangeShapeType="1" noTextEdit="1"/>
              </p:cNvSpPr>
              <p:nvPr/>
            </p:nvSpPr>
            <p:spPr>
              <a:xfrm>
                <a:off x="944156" y="312593"/>
                <a:ext cx="1480457" cy="464101"/>
              </a:xfrm>
              <a:prstGeom prst="rect">
                <a:avLst/>
              </a:prstGeom>
              <a:blipFill>
                <a:blip r:embed="rId2"/>
                <a:stretch>
                  <a:fillRect t="-1351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80DEB5A0-C29C-3115-ACAA-0A561BBB52A4}"/>
                  </a:ext>
                </a:extLst>
              </p:cNvPr>
              <p:cNvSpPr txBox="1"/>
              <p:nvPr/>
            </p:nvSpPr>
            <p:spPr>
              <a:xfrm>
                <a:off x="878840" y="1223980"/>
                <a:ext cx="4615543" cy="540148"/>
              </a:xfrm>
              <a:prstGeom prst="rect">
                <a:avLst/>
              </a:prstGeom>
              <a:solidFill>
                <a:srgbClr val="FFFF99"/>
              </a:solidFill>
            </p:spPr>
            <p:txBody>
              <a:bodyPr wrap="square">
                <a:spAutoFit/>
              </a:bodyPr>
              <a:lstStyle/>
              <a:p>
                <a:pPr/>
                <a14:m>
                  <m:oMathPara xmlns:m="http://schemas.openxmlformats.org/officeDocument/2006/math">
                    <m:oMath>
                      <m:sSub>
                        <m:sSubPr>
                          <m:ctrlPr>
                            <a:rPr lang="en-US" altLang="zh-TW" sz="2000" i="1">
                              <a:latin typeface="Cambria Math" panose="02040503050406030204" pitchFamily="18" charset="0"/>
                              <a:ea typeface="Cambria Math" panose="02040503050406030204" pitchFamily="18" charset="0"/>
                            </a:rPr>
                          </m:ctrlPr>
                        </m:sSubPr>
                        <m:e>
                          <m:d>
                            <m:dPr>
                              <m:begChr m:val="["/>
                              <m:endChr m:val="]"/>
                              <m:ctrlPr>
                                <a:rPr lang="en-US" altLang="zh-TW" sz="2000" i="1">
                                  <a:latin typeface="Cambria Math" panose="02040503050406030204" pitchFamily="18" charset="0"/>
                                  <a:ea typeface="Cambria Math" panose="02040503050406030204" pitchFamily="18" charset="0"/>
                                </a:rPr>
                              </m:ctrlPr>
                            </m:dPr>
                            <m:e>
                              <m:acc>
                                <m:accPr>
                                  <m:chr m:val="⃗"/>
                                  <m:ctrlPr>
                                    <a:rPr lang="en-US" altLang="zh-TW" sz="2000" i="1">
                                      <a:latin typeface="Cambria Math" panose="02040503050406030204" pitchFamily="18" charset="0"/>
                                      <a:ea typeface="Cambria Math" panose="02040503050406030204" pitchFamily="18" charset="0"/>
                                    </a:rPr>
                                  </m:ctrlPr>
                                </m:accPr>
                                <m:e>
                                  <m:r>
                                    <a:rPr lang="en-US" altLang="zh-TW" sz="2000" i="1">
                                      <a:latin typeface="Cambria Math" panose="02040503050406030204" pitchFamily="18" charset="0"/>
                                      <a:ea typeface="Cambria Math" panose="02040503050406030204" pitchFamily="18" charset="0"/>
                                    </a:rPr>
                                    <m:t>𝐴</m:t>
                                  </m:r>
                                </m:e>
                              </m:acc>
                              <m:r>
                                <a:rPr lang="en-US" altLang="zh-TW" sz="2000" i="1">
                                  <a:latin typeface="Cambria Math"/>
                                  <a:ea typeface="Cambria Math"/>
                                </a:rPr>
                                <m:t>×</m:t>
                              </m:r>
                              <m:d>
                                <m:dPr>
                                  <m:ctrlPr>
                                    <a:rPr lang="en-US" altLang="zh-TW" sz="2000" i="1">
                                      <a:latin typeface="Cambria Math" panose="02040503050406030204" pitchFamily="18" charset="0"/>
                                      <a:ea typeface="Cambria Math" panose="02040503050406030204" pitchFamily="18" charset="0"/>
                                    </a:rPr>
                                  </m:ctrlPr>
                                </m:dPr>
                                <m:e>
                                  <m:acc>
                                    <m:accPr>
                                      <m:chr m:val="⃗"/>
                                      <m:ctrlPr>
                                        <a:rPr lang="en-US" altLang="zh-TW" sz="2000" i="1">
                                          <a:latin typeface="Cambria Math" panose="02040503050406030204" pitchFamily="18" charset="0"/>
                                          <a:ea typeface="Cambria Math" panose="02040503050406030204" pitchFamily="18" charset="0"/>
                                        </a:rPr>
                                      </m:ctrlPr>
                                    </m:accPr>
                                    <m:e>
                                      <m:r>
                                        <a:rPr lang="en-US" altLang="zh-TW" sz="2000" i="1">
                                          <a:latin typeface="Cambria Math" panose="02040503050406030204" pitchFamily="18" charset="0"/>
                                          <a:ea typeface="Cambria Math" panose="02040503050406030204" pitchFamily="18" charset="0"/>
                                        </a:rPr>
                                        <m:t>𝐵</m:t>
                                      </m:r>
                                    </m:e>
                                  </m:acc>
                                  <m:r>
                                    <a:rPr lang="en-US" altLang="zh-TW" sz="2000" i="1">
                                      <a:latin typeface="Cambria Math" panose="02040503050406030204" pitchFamily="18" charset="0"/>
                                      <a:ea typeface="Cambria Math" panose="02040503050406030204" pitchFamily="18" charset="0"/>
                                    </a:rPr>
                                    <m:t>×</m:t>
                                  </m:r>
                                  <m:acc>
                                    <m:accPr>
                                      <m:chr m:val="⃗"/>
                                      <m:ctrlPr>
                                        <a:rPr lang="en-US" altLang="zh-TW" sz="2000" i="1">
                                          <a:latin typeface="Cambria Math" panose="02040503050406030204" pitchFamily="18" charset="0"/>
                                          <a:ea typeface="Cambria Math" panose="02040503050406030204" pitchFamily="18" charset="0"/>
                                        </a:rPr>
                                      </m:ctrlPr>
                                    </m:accPr>
                                    <m:e>
                                      <m:r>
                                        <a:rPr lang="en-US" altLang="zh-TW" sz="2000" i="1">
                                          <a:latin typeface="Cambria Math" panose="02040503050406030204" pitchFamily="18" charset="0"/>
                                          <a:ea typeface="Cambria Math" panose="02040503050406030204" pitchFamily="18" charset="0"/>
                                        </a:rPr>
                                        <m:t>𝐶</m:t>
                                      </m:r>
                                    </m:e>
                                  </m:acc>
                                </m:e>
                              </m:d>
                            </m:e>
                          </m:d>
                        </m:e>
                        <m:sub>
                          <m:r>
                            <a:rPr lang="en-US" altLang="zh-TW" sz="2000" b="0" i="1" smtClean="0">
                              <a:latin typeface="Cambria Math" panose="02040503050406030204" pitchFamily="18" charset="0"/>
                              <a:ea typeface="Cambria Math"/>
                            </a:rPr>
                            <m:t>𝑧</m:t>
                          </m:r>
                        </m:sub>
                      </m:sSub>
                      <m:r>
                        <a:rPr lang="en-US" altLang="zh-TW" sz="2000" b="0" i="1" smtClean="0">
                          <a:latin typeface="Cambria Math" panose="02040503050406030204" pitchFamily="18" charset="0"/>
                          <a:ea typeface="Cambria Math"/>
                        </a:rPr>
                        <m:t>=</m:t>
                      </m:r>
                      <m:sSub>
                        <m:sSubPr>
                          <m:ctrlPr>
                            <a:rPr lang="en-US" altLang="zh-TW" sz="2000" b="0" i="1" smtClean="0">
                              <a:latin typeface="Cambria Math" panose="02040503050406030204" pitchFamily="18" charset="0"/>
                              <a:ea typeface="Cambria Math"/>
                            </a:rPr>
                          </m:ctrlPr>
                        </m:sSubPr>
                        <m:e>
                          <m:r>
                            <a:rPr lang="en-US" altLang="zh-TW" sz="2000" b="0" i="1" smtClean="0">
                              <a:latin typeface="Cambria Math" panose="02040503050406030204" pitchFamily="18" charset="0"/>
                              <a:ea typeface="Cambria Math"/>
                            </a:rPr>
                            <m:t>𝐴</m:t>
                          </m:r>
                        </m:e>
                        <m:sub>
                          <m:r>
                            <a:rPr lang="en-US" altLang="zh-TW" sz="2000" b="0" i="1" smtClean="0">
                              <a:latin typeface="Cambria Math" panose="02040503050406030204" pitchFamily="18" charset="0"/>
                              <a:ea typeface="Cambria Math"/>
                            </a:rPr>
                            <m:t>𝑥</m:t>
                          </m:r>
                        </m:sub>
                      </m:sSub>
                      <m:sSub>
                        <m:sSubPr>
                          <m:ctrlPr>
                            <a:rPr lang="en-US" altLang="zh-TW" sz="2000" i="1">
                              <a:latin typeface="Cambria Math" panose="02040503050406030204" pitchFamily="18" charset="0"/>
                              <a:ea typeface="Cambria Math" panose="02040503050406030204" pitchFamily="18" charset="0"/>
                            </a:rPr>
                          </m:ctrlPr>
                        </m:sSubPr>
                        <m:e>
                          <m:d>
                            <m:dPr>
                              <m:ctrlPr>
                                <a:rPr lang="en-US" altLang="zh-TW" sz="2000" i="1">
                                  <a:latin typeface="Cambria Math" panose="02040503050406030204" pitchFamily="18" charset="0"/>
                                  <a:ea typeface="Cambria Math" panose="02040503050406030204" pitchFamily="18" charset="0"/>
                                </a:rPr>
                              </m:ctrlPr>
                            </m:dPr>
                            <m:e>
                              <m:acc>
                                <m:accPr>
                                  <m:chr m:val="⃗"/>
                                  <m:ctrlPr>
                                    <a:rPr lang="en-US" altLang="zh-TW" sz="2000" i="1">
                                      <a:latin typeface="Cambria Math" panose="02040503050406030204" pitchFamily="18" charset="0"/>
                                      <a:ea typeface="Cambria Math" panose="02040503050406030204" pitchFamily="18" charset="0"/>
                                    </a:rPr>
                                  </m:ctrlPr>
                                </m:accPr>
                                <m:e>
                                  <m:r>
                                    <a:rPr lang="en-US" altLang="zh-TW" sz="2000" i="1">
                                      <a:latin typeface="Cambria Math" panose="02040503050406030204" pitchFamily="18" charset="0"/>
                                      <a:ea typeface="Cambria Math" panose="02040503050406030204" pitchFamily="18" charset="0"/>
                                    </a:rPr>
                                    <m:t>𝐵</m:t>
                                  </m:r>
                                </m:e>
                              </m:acc>
                              <m:r>
                                <a:rPr lang="en-US" altLang="zh-TW" sz="2000" i="1">
                                  <a:latin typeface="Cambria Math" panose="02040503050406030204" pitchFamily="18" charset="0"/>
                                  <a:ea typeface="Cambria Math" panose="02040503050406030204" pitchFamily="18" charset="0"/>
                                </a:rPr>
                                <m:t>×</m:t>
                              </m:r>
                              <m:acc>
                                <m:accPr>
                                  <m:chr m:val="⃗"/>
                                  <m:ctrlPr>
                                    <a:rPr lang="en-US" altLang="zh-TW" sz="2000" i="1">
                                      <a:latin typeface="Cambria Math" panose="02040503050406030204" pitchFamily="18" charset="0"/>
                                      <a:ea typeface="Cambria Math" panose="02040503050406030204" pitchFamily="18" charset="0"/>
                                    </a:rPr>
                                  </m:ctrlPr>
                                </m:accPr>
                                <m:e>
                                  <m:r>
                                    <a:rPr lang="en-US" altLang="zh-TW" sz="2000" i="1">
                                      <a:latin typeface="Cambria Math" panose="02040503050406030204" pitchFamily="18" charset="0"/>
                                      <a:ea typeface="Cambria Math" panose="02040503050406030204" pitchFamily="18" charset="0"/>
                                    </a:rPr>
                                    <m:t>𝐶</m:t>
                                  </m:r>
                                </m:e>
                              </m:acc>
                            </m:e>
                          </m:d>
                        </m:e>
                        <m:sub>
                          <m:r>
                            <a:rPr lang="en-US" altLang="zh-TW" sz="2000" b="0" i="1" smtClean="0">
                              <a:latin typeface="Cambria Math" panose="02040503050406030204" pitchFamily="18" charset="0"/>
                              <a:ea typeface="Cambria Math"/>
                            </a:rPr>
                            <m:t>𝑦</m:t>
                          </m:r>
                        </m:sub>
                      </m:sSub>
                      <m:r>
                        <a:rPr lang="en-US" altLang="zh-TW" sz="2000" b="0" i="1" smtClean="0">
                          <a:latin typeface="Cambria Math" panose="02040503050406030204" pitchFamily="18" charset="0"/>
                          <a:ea typeface="Cambria Math"/>
                        </a:rPr>
                        <m:t>−</m:t>
                      </m:r>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𝐴</m:t>
                          </m:r>
                        </m:e>
                        <m:sub>
                          <m:r>
                            <a:rPr lang="en-US" altLang="zh-TW" sz="2000" b="0" i="1" smtClean="0">
                              <a:latin typeface="Cambria Math" panose="02040503050406030204" pitchFamily="18" charset="0"/>
                              <a:ea typeface="Cambria Math"/>
                            </a:rPr>
                            <m:t>𝑦</m:t>
                          </m:r>
                        </m:sub>
                      </m:sSub>
                      <m:sSub>
                        <m:sSubPr>
                          <m:ctrlPr>
                            <a:rPr lang="en-US" altLang="zh-TW" sz="2000" i="1">
                              <a:latin typeface="Cambria Math" panose="02040503050406030204" pitchFamily="18" charset="0"/>
                              <a:ea typeface="Cambria Math" panose="02040503050406030204" pitchFamily="18" charset="0"/>
                            </a:rPr>
                          </m:ctrlPr>
                        </m:sSubPr>
                        <m:e>
                          <m:d>
                            <m:dPr>
                              <m:ctrlPr>
                                <a:rPr lang="en-US" altLang="zh-TW" sz="2000" i="1">
                                  <a:latin typeface="Cambria Math" panose="02040503050406030204" pitchFamily="18" charset="0"/>
                                  <a:ea typeface="Cambria Math" panose="02040503050406030204" pitchFamily="18" charset="0"/>
                                </a:rPr>
                              </m:ctrlPr>
                            </m:dPr>
                            <m:e>
                              <m:acc>
                                <m:accPr>
                                  <m:chr m:val="⃗"/>
                                  <m:ctrlPr>
                                    <a:rPr lang="en-US" altLang="zh-TW" sz="2000" i="1">
                                      <a:latin typeface="Cambria Math" panose="02040503050406030204" pitchFamily="18" charset="0"/>
                                      <a:ea typeface="Cambria Math" panose="02040503050406030204" pitchFamily="18" charset="0"/>
                                    </a:rPr>
                                  </m:ctrlPr>
                                </m:accPr>
                                <m:e>
                                  <m:r>
                                    <a:rPr lang="en-US" altLang="zh-TW" sz="2000" i="1">
                                      <a:latin typeface="Cambria Math" panose="02040503050406030204" pitchFamily="18" charset="0"/>
                                      <a:ea typeface="Cambria Math" panose="02040503050406030204" pitchFamily="18" charset="0"/>
                                    </a:rPr>
                                    <m:t>𝐵</m:t>
                                  </m:r>
                                </m:e>
                              </m:acc>
                              <m:r>
                                <a:rPr lang="en-US" altLang="zh-TW" sz="2000" i="1">
                                  <a:latin typeface="Cambria Math" panose="02040503050406030204" pitchFamily="18" charset="0"/>
                                  <a:ea typeface="Cambria Math" panose="02040503050406030204" pitchFamily="18" charset="0"/>
                                </a:rPr>
                                <m:t>×</m:t>
                              </m:r>
                              <m:acc>
                                <m:accPr>
                                  <m:chr m:val="⃗"/>
                                  <m:ctrlPr>
                                    <a:rPr lang="en-US" altLang="zh-TW" sz="2000" i="1">
                                      <a:latin typeface="Cambria Math" panose="02040503050406030204" pitchFamily="18" charset="0"/>
                                      <a:ea typeface="Cambria Math" panose="02040503050406030204" pitchFamily="18" charset="0"/>
                                    </a:rPr>
                                  </m:ctrlPr>
                                </m:accPr>
                                <m:e>
                                  <m:r>
                                    <a:rPr lang="en-US" altLang="zh-TW" sz="2000" i="1">
                                      <a:latin typeface="Cambria Math" panose="02040503050406030204" pitchFamily="18" charset="0"/>
                                      <a:ea typeface="Cambria Math" panose="02040503050406030204" pitchFamily="18" charset="0"/>
                                    </a:rPr>
                                    <m:t>𝐶</m:t>
                                  </m:r>
                                </m:e>
                              </m:acc>
                            </m:e>
                          </m:d>
                        </m:e>
                        <m:sub>
                          <m:r>
                            <a:rPr lang="en-US" altLang="zh-TW" sz="2000" b="0" i="1" smtClean="0">
                              <a:latin typeface="Cambria Math" panose="02040503050406030204" pitchFamily="18" charset="0"/>
                              <a:ea typeface="Cambria Math" panose="02040503050406030204" pitchFamily="18" charset="0"/>
                            </a:rPr>
                            <m:t>𝑥</m:t>
                          </m:r>
                        </m:sub>
                      </m:sSub>
                    </m:oMath>
                  </m:oMathPara>
                </a14:m>
                <a:endParaRPr lang="en-US" sz="2000" dirty="0"/>
              </a:p>
            </p:txBody>
          </p:sp>
        </mc:Choice>
        <mc:Fallback xmlns="">
          <p:sp>
            <p:nvSpPr>
              <p:cNvPr id="4" name="TextBox 3">
                <a:extLst>
                  <a:ext uri="{FF2B5EF4-FFF2-40B4-BE49-F238E27FC236}">
                    <a16:creationId xmlns:a16="http://schemas.microsoft.com/office/drawing/2014/main" id="{80DEB5A0-C29C-3115-ACAA-0A561BBB52A4}"/>
                  </a:ext>
                </a:extLst>
              </p:cNvPr>
              <p:cNvSpPr txBox="1">
                <a:spLocks noRot="1" noChangeAspect="1" noMove="1" noResize="1" noEditPoints="1" noAdjustHandles="1" noChangeArrowheads="1" noChangeShapeType="1" noTextEdit="1"/>
              </p:cNvSpPr>
              <p:nvPr/>
            </p:nvSpPr>
            <p:spPr>
              <a:xfrm>
                <a:off x="878840" y="1223980"/>
                <a:ext cx="4615543" cy="540148"/>
              </a:xfrm>
              <a:prstGeom prst="rect">
                <a:avLst/>
              </a:prstGeom>
              <a:blipFill>
                <a:blip r:embed="rId3"/>
                <a:stretch>
                  <a:fillRect t="-13953" b="-23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A0D13E74-951C-0840-C532-182AD3EB995A}"/>
                  </a:ext>
                </a:extLst>
              </p:cNvPr>
              <p:cNvSpPr txBox="1"/>
              <p:nvPr/>
            </p:nvSpPr>
            <p:spPr>
              <a:xfrm>
                <a:off x="878840" y="1901981"/>
                <a:ext cx="4844144" cy="446404"/>
              </a:xfrm>
              <a:prstGeom prst="rect">
                <a:avLst/>
              </a:prstGeom>
              <a:solidFill>
                <a:srgbClr val="FFFF99"/>
              </a:solidFill>
            </p:spPr>
            <p:txBody>
              <a:bodyPr wrap="square">
                <a:spAutoFit/>
              </a:bodyPr>
              <a:lstStyle/>
              <a:p>
                <a:pPr/>
                <a14:m>
                  <m:oMathPara xmlns:m="http://schemas.openxmlformats.org/officeDocument/2006/math">
                    <m:oMath>
                      <m:r>
                        <a:rPr lang="en-US" altLang="zh-TW" sz="2000" b="0" i="1" smtClean="0">
                          <a:latin typeface="Cambria Math" panose="02040503050406030204" pitchFamily="18" charset="0"/>
                          <a:ea typeface="Cambria Math"/>
                        </a:rPr>
                        <m:t>=</m:t>
                      </m:r>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𝐴</m:t>
                          </m:r>
                        </m:e>
                        <m:sub>
                          <m:r>
                            <a:rPr lang="en-US" altLang="zh-TW" sz="2000" i="1">
                              <a:latin typeface="Cambria Math" panose="02040503050406030204" pitchFamily="18" charset="0"/>
                              <a:ea typeface="Cambria Math"/>
                            </a:rPr>
                            <m:t>𝑥</m:t>
                          </m:r>
                        </m:sub>
                      </m:sSub>
                      <m:d>
                        <m:dPr>
                          <m:ctrlPr>
                            <a:rPr lang="en-US" altLang="zh-TW" sz="2000" b="0" i="1" smtClean="0">
                              <a:latin typeface="Cambria Math" panose="02040503050406030204" pitchFamily="18" charset="0"/>
                              <a:ea typeface="Cambria Math"/>
                            </a:rPr>
                          </m:ctrlPr>
                        </m:dPr>
                        <m:e>
                          <m:sSub>
                            <m:sSubPr>
                              <m:ctrlPr>
                                <a:rPr lang="en-US" altLang="zh-TW" sz="2000" b="0" i="1" smtClean="0">
                                  <a:latin typeface="Cambria Math" panose="02040503050406030204" pitchFamily="18" charset="0"/>
                                  <a:ea typeface="Cambria Math"/>
                                </a:rPr>
                              </m:ctrlPr>
                            </m:sSubPr>
                            <m:e>
                              <m:r>
                                <a:rPr lang="en-US" altLang="zh-TW" sz="2000" b="0" i="1" smtClean="0">
                                  <a:latin typeface="Cambria Math" panose="02040503050406030204" pitchFamily="18" charset="0"/>
                                  <a:ea typeface="Cambria Math"/>
                                </a:rPr>
                                <m:t>𝐵</m:t>
                              </m:r>
                            </m:e>
                            <m:sub>
                              <m:r>
                                <a:rPr lang="en-US" altLang="zh-TW" sz="2000" b="0" i="1" smtClean="0">
                                  <a:latin typeface="Cambria Math" panose="02040503050406030204" pitchFamily="18" charset="0"/>
                                  <a:ea typeface="Cambria Math"/>
                                </a:rPr>
                                <m:t>𝑧</m:t>
                              </m:r>
                            </m:sub>
                          </m:sSub>
                          <m:sSub>
                            <m:sSubPr>
                              <m:ctrlPr>
                                <a:rPr lang="en-US" altLang="zh-TW" sz="2000" b="0" i="1" smtClean="0">
                                  <a:latin typeface="Cambria Math" panose="02040503050406030204" pitchFamily="18" charset="0"/>
                                  <a:ea typeface="Cambria Math"/>
                                </a:rPr>
                              </m:ctrlPr>
                            </m:sSubPr>
                            <m:e>
                              <m:r>
                                <a:rPr lang="en-US" altLang="zh-TW" sz="2000" b="0" i="1" smtClean="0">
                                  <a:latin typeface="Cambria Math" panose="02040503050406030204" pitchFamily="18" charset="0"/>
                                  <a:ea typeface="Cambria Math"/>
                                </a:rPr>
                                <m:t>𝐶</m:t>
                              </m:r>
                            </m:e>
                            <m:sub>
                              <m:r>
                                <a:rPr lang="en-US" altLang="zh-TW" sz="2000" b="0" i="1" smtClean="0">
                                  <a:latin typeface="Cambria Math" panose="02040503050406030204" pitchFamily="18" charset="0"/>
                                  <a:ea typeface="Cambria Math"/>
                                </a:rPr>
                                <m:t>𝑥</m:t>
                              </m:r>
                            </m:sub>
                          </m:sSub>
                          <m:r>
                            <a:rPr lang="en-US" altLang="zh-TW" sz="2000" b="0" i="1" smtClean="0">
                              <a:latin typeface="Cambria Math" panose="02040503050406030204" pitchFamily="18" charset="0"/>
                              <a:ea typeface="Cambria Math"/>
                            </a:rPr>
                            <m:t>−</m:t>
                          </m:r>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𝐵</m:t>
                              </m:r>
                            </m:e>
                            <m:sub>
                              <m:r>
                                <a:rPr lang="en-US" altLang="zh-TW" sz="2000" b="0" i="1" smtClean="0">
                                  <a:latin typeface="Cambria Math" panose="02040503050406030204" pitchFamily="18" charset="0"/>
                                  <a:ea typeface="Cambria Math"/>
                                </a:rPr>
                                <m:t>𝑥</m:t>
                              </m:r>
                            </m:sub>
                          </m:sSub>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𝐶</m:t>
                              </m:r>
                            </m:e>
                            <m:sub>
                              <m:r>
                                <a:rPr lang="en-US" altLang="zh-TW" sz="2000" b="0" i="1" smtClean="0">
                                  <a:latin typeface="Cambria Math" panose="02040503050406030204" pitchFamily="18" charset="0"/>
                                  <a:ea typeface="Cambria Math"/>
                                </a:rPr>
                                <m:t>𝑧</m:t>
                              </m:r>
                            </m:sub>
                          </m:sSub>
                        </m:e>
                      </m:d>
                      <m:r>
                        <a:rPr lang="en-US" altLang="zh-TW" sz="2000" b="0" i="1" smtClean="0">
                          <a:latin typeface="Cambria Math" panose="02040503050406030204" pitchFamily="18" charset="0"/>
                          <a:ea typeface="Cambria Math"/>
                        </a:rPr>
                        <m:t>−</m:t>
                      </m:r>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𝐴</m:t>
                          </m:r>
                        </m:e>
                        <m:sub>
                          <m:r>
                            <a:rPr lang="en-US" altLang="zh-TW" sz="2000" b="0" i="1" smtClean="0">
                              <a:latin typeface="Cambria Math" panose="02040503050406030204" pitchFamily="18" charset="0"/>
                              <a:ea typeface="Cambria Math"/>
                            </a:rPr>
                            <m:t>𝑦</m:t>
                          </m:r>
                        </m:sub>
                      </m:sSub>
                      <m:d>
                        <m:dPr>
                          <m:ctrlPr>
                            <a:rPr lang="en-US" altLang="zh-TW" sz="2000" i="1">
                              <a:latin typeface="Cambria Math" panose="02040503050406030204" pitchFamily="18" charset="0"/>
                              <a:ea typeface="Cambria Math"/>
                            </a:rPr>
                          </m:ctrlPr>
                        </m:dPr>
                        <m:e>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𝐵</m:t>
                              </m:r>
                            </m:e>
                            <m:sub>
                              <m:r>
                                <a:rPr lang="en-US" altLang="zh-TW" sz="2000" i="1">
                                  <a:latin typeface="Cambria Math" panose="02040503050406030204" pitchFamily="18" charset="0"/>
                                  <a:ea typeface="Cambria Math"/>
                                </a:rPr>
                                <m:t>𝑦</m:t>
                              </m:r>
                            </m:sub>
                          </m:sSub>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𝐶</m:t>
                              </m:r>
                            </m:e>
                            <m:sub>
                              <m:r>
                                <a:rPr lang="en-US" altLang="zh-TW" sz="2000" i="1">
                                  <a:latin typeface="Cambria Math" panose="02040503050406030204" pitchFamily="18" charset="0"/>
                                  <a:ea typeface="Cambria Math"/>
                                </a:rPr>
                                <m:t>𝑧</m:t>
                              </m:r>
                            </m:sub>
                          </m:sSub>
                          <m:r>
                            <a:rPr lang="en-US" altLang="zh-TW" sz="2000" i="1">
                              <a:latin typeface="Cambria Math" panose="02040503050406030204" pitchFamily="18" charset="0"/>
                              <a:ea typeface="Cambria Math"/>
                            </a:rPr>
                            <m:t>−</m:t>
                          </m:r>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𝐵</m:t>
                              </m:r>
                            </m:e>
                            <m:sub>
                              <m:r>
                                <a:rPr lang="en-US" altLang="zh-TW" sz="2000" i="1">
                                  <a:latin typeface="Cambria Math" panose="02040503050406030204" pitchFamily="18" charset="0"/>
                                  <a:ea typeface="Cambria Math"/>
                                </a:rPr>
                                <m:t>𝑧</m:t>
                              </m:r>
                            </m:sub>
                          </m:sSub>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𝐶</m:t>
                              </m:r>
                            </m:e>
                            <m:sub>
                              <m:r>
                                <a:rPr lang="en-US" altLang="zh-TW" sz="2000" i="1">
                                  <a:latin typeface="Cambria Math" panose="02040503050406030204" pitchFamily="18" charset="0"/>
                                  <a:ea typeface="Cambria Math"/>
                                </a:rPr>
                                <m:t>𝑦</m:t>
                              </m:r>
                            </m:sub>
                          </m:sSub>
                        </m:e>
                      </m:d>
                    </m:oMath>
                  </m:oMathPara>
                </a14:m>
                <a:endParaRPr lang="en-US" sz="2000" dirty="0"/>
              </a:p>
            </p:txBody>
          </p:sp>
        </mc:Choice>
        <mc:Fallback xmlns="">
          <p:sp>
            <p:nvSpPr>
              <p:cNvPr id="6" name="TextBox 5">
                <a:extLst>
                  <a:ext uri="{FF2B5EF4-FFF2-40B4-BE49-F238E27FC236}">
                    <a16:creationId xmlns:a16="http://schemas.microsoft.com/office/drawing/2014/main" id="{A0D13E74-951C-0840-C532-182AD3EB995A}"/>
                  </a:ext>
                </a:extLst>
              </p:cNvPr>
              <p:cNvSpPr txBox="1">
                <a:spLocks noRot="1" noChangeAspect="1" noMove="1" noResize="1" noEditPoints="1" noAdjustHandles="1" noChangeArrowheads="1" noChangeShapeType="1" noTextEdit="1"/>
              </p:cNvSpPr>
              <p:nvPr/>
            </p:nvSpPr>
            <p:spPr>
              <a:xfrm>
                <a:off x="878840" y="1901981"/>
                <a:ext cx="4844144" cy="446404"/>
              </a:xfrm>
              <a:prstGeom prst="rect">
                <a:avLst/>
              </a:prstGeom>
              <a:blipFill>
                <a:blip r:embed="rId4"/>
                <a:stretch>
                  <a:fillRect b="-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40023734-1C50-19B0-6FC7-42E780285A99}"/>
                  </a:ext>
                </a:extLst>
              </p:cNvPr>
              <p:cNvSpPr txBox="1"/>
              <p:nvPr/>
            </p:nvSpPr>
            <p:spPr>
              <a:xfrm>
                <a:off x="878840" y="2515483"/>
                <a:ext cx="5377543" cy="446404"/>
              </a:xfrm>
              <a:prstGeom prst="rect">
                <a:avLst/>
              </a:prstGeom>
              <a:solidFill>
                <a:srgbClr val="FFFF99"/>
              </a:solidFill>
            </p:spPr>
            <p:txBody>
              <a:bodyPr wrap="square">
                <a:spAutoFit/>
              </a:bodyPr>
              <a:lstStyle/>
              <a:p>
                <a:pPr/>
                <a14:m>
                  <m:oMathPara xmlns:m="http://schemas.openxmlformats.org/officeDocument/2006/math">
                    <m:oMath>
                      <m:r>
                        <a:rPr lang="en-US" altLang="zh-TW" sz="2000" b="0" i="1" smtClean="0">
                          <a:latin typeface="Cambria Math" panose="02040503050406030204" pitchFamily="18" charset="0"/>
                          <a:ea typeface="Cambria Math"/>
                        </a:rPr>
                        <m:t>=</m:t>
                      </m:r>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𝐵</m:t>
                          </m:r>
                        </m:e>
                        <m:sub>
                          <m:r>
                            <a:rPr lang="en-US" altLang="zh-TW" sz="2000" i="1">
                              <a:latin typeface="Cambria Math" panose="02040503050406030204" pitchFamily="18" charset="0"/>
                              <a:ea typeface="Cambria Math"/>
                            </a:rPr>
                            <m:t>𝑧</m:t>
                          </m:r>
                        </m:sub>
                      </m:sSub>
                      <m:d>
                        <m:dPr>
                          <m:ctrlPr>
                            <a:rPr lang="en-US" altLang="zh-TW" sz="2000" i="1">
                              <a:latin typeface="Cambria Math" panose="02040503050406030204" pitchFamily="18" charset="0"/>
                              <a:ea typeface="Cambria Math"/>
                            </a:rPr>
                          </m:ctrlPr>
                        </m:dPr>
                        <m:e>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𝐴</m:t>
                              </m:r>
                            </m:e>
                            <m:sub>
                              <m:r>
                                <a:rPr lang="en-US" altLang="zh-TW" sz="2000" i="1">
                                  <a:latin typeface="Cambria Math" panose="02040503050406030204" pitchFamily="18" charset="0"/>
                                  <a:ea typeface="Cambria Math"/>
                                </a:rPr>
                                <m:t>𝑥</m:t>
                              </m:r>
                            </m:sub>
                          </m:sSub>
                          <m:sSub>
                            <m:sSubPr>
                              <m:ctrlPr>
                                <a:rPr lang="en-US" altLang="zh-TW" sz="2000" b="0" i="1" smtClean="0">
                                  <a:latin typeface="Cambria Math" panose="02040503050406030204" pitchFamily="18" charset="0"/>
                                  <a:ea typeface="Cambria Math"/>
                                </a:rPr>
                              </m:ctrlPr>
                            </m:sSubPr>
                            <m:e>
                              <m:r>
                                <a:rPr lang="en-US" altLang="zh-TW" sz="2000" b="0" i="1" smtClean="0">
                                  <a:latin typeface="Cambria Math" panose="02040503050406030204" pitchFamily="18" charset="0"/>
                                  <a:ea typeface="Cambria Math"/>
                                </a:rPr>
                                <m:t>𝐶</m:t>
                              </m:r>
                            </m:e>
                            <m:sub>
                              <m:r>
                                <a:rPr lang="en-US" altLang="zh-TW" sz="2000" b="0" i="1" smtClean="0">
                                  <a:latin typeface="Cambria Math" panose="02040503050406030204" pitchFamily="18" charset="0"/>
                                  <a:ea typeface="Cambria Math"/>
                                </a:rPr>
                                <m:t>𝑥</m:t>
                              </m:r>
                            </m:sub>
                          </m:sSub>
                          <m:r>
                            <a:rPr lang="en-US" altLang="zh-TW" sz="2000" b="0" i="1" smtClean="0">
                              <a:latin typeface="Cambria Math" panose="02040503050406030204" pitchFamily="18" charset="0"/>
                              <a:ea typeface="Cambria Math"/>
                            </a:rPr>
                            <m:t>+</m:t>
                          </m:r>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𝐴</m:t>
                              </m:r>
                            </m:e>
                            <m:sub>
                              <m:r>
                                <a:rPr lang="en-US" altLang="zh-TW" sz="2000" b="0" i="1" smtClean="0">
                                  <a:latin typeface="Cambria Math" panose="02040503050406030204" pitchFamily="18" charset="0"/>
                                  <a:ea typeface="Cambria Math"/>
                                </a:rPr>
                                <m:t>𝑦</m:t>
                              </m:r>
                            </m:sub>
                          </m:sSub>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𝐶</m:t>
                              </m:r>
                            </m:e>
                            <m:sub>
                              <m:r>
                                <a:rPr lang="en-US" altLang="zh-TW" sz="2000" b="0" i="1" smtClean="0">
                                  <a:latin typeface="Cambria Math" panose="02040503050406030204" pitchFamily="18" charset="0"/>
                                  <a:ea typeface="Cambria Math"/>
                                </a:rPr>
                                <m:t>𝑦</m:t>
                              </m:r>
                            </m:sub>
                          </m:sSub>
                        </m:e>
                      </m:d>
                      <m:r>
                        <a:rPr lang="en-US" altLang="zh-TW" sz="2000" b="0" i="1" smtClean="0">
                          <a:latin typeface="Cambria Math" panose="02040503050406030204" pitchFamily="18" charset="0"/>
                          <a:ea typeface="Cambria Math"/>
                        </a:rPr>
                        <m:t>−</m:t>
                      </m:r>
                      <m:d>
                        <m:dPr>
                          <m:ctrlPr>
                            <a:rPr lang="en-US" altLang="zh-TW" sz="2000" b="0" i="1" smtClean="0">
                              <a:latin typeface="Cambria Math" panose="02040503050406030204" pitchFamily="18" charset="0"/>
                              <a:ea typeface="Cambria Math"/>
                            </a:rPr>
                          </m:ctrlPr>
                        </m:dPr>
                        <m:e>
                          <m:sSub>
                            <m:sSubPr>
                              <m:ctrlPr>
                                <a:rPr lang="en-US" altLang="zh-TW" sz="2000" b="0" i="1" smtClean="0">
                                  <a:latin typeface="Cambria Math" panose="02040503050406030204" pitchFamily="18" charset="0"/>
                                  <a:ea typeface="Cambria Math"/>
                                </a:rPr>
                              </m:ctrlPr>
                            </m:sSubPr>
                            <m:e>
                              <m:r>
                                <a:rPr lang="en-US" altLang="zh-TW" sz="2000" b="0" i="1" smtClean="0">
                                  <a:latin typeface="Cambria Math" panose="02040503050406030204" pitchFamily="18" charset="0"/>
                                  <a:ea typeface="Cambria Math"/>
                                </a:rPr>
                                <m:t>𝐴</m:t>
                              </m:r>
                            </m:e>
                            <m:sub>
                              <m:r>
                                <a:rPr lang="en-US" altLang="zh-TW" sz="2000" b="0" i="1" smtClean="0">
                                  <a:latin typeface="Cambria Math" panose="02040503050406030204" pitchFamily="18" charset="0"/>
                                  <a:ea typeface="Cambria Math"/>
                                </a:rPr>
                                <m:t>𝑥</m:t>
                              </m:r>
                            </m:sub>
                          </m:sSub>
                          <m:sSub>
                            <m:sSubPr>
                              <m:ctrlPr>
                                <a:rPr lang="en-US" altLang="zh-TW" sz="2000" b="0" i="1" smtClean="0">
                                  <a:latin typeface="Cambria Math" panose="02040503050406030204" pitchFamily="18" charset="0"/>
                                  <a:ea typeface="Cambria Math"/>
                                </a:rPr>
                              </m:ctrlPr>
                            </m:sSubPr>
                            <m:e>
                              <m:r>
                                <a:rPr lang="en-US" altLang="zh-TW" sz="2000" b="0" i="1" smtClean="0">
                                  <a:latin typeface="Cambria Math" panose="02040503050406030204" pitchFamily="18" charset="0"/>
                                  <a:ea typeface="Cambria Math"/>
                                </a:rPr>
                                <m:t>𝐵</m:t>
                              </m:r>
                            </m:e>
                            <m:sub>
                              <m:r>
                                <a:rPr lang="en-US" altLang="zh-TW" sz="2000" b="0" i="1" smtClean="0">
                                  <a:latin typeface="Cambria Math" panose="02040503050406030204" pitchFamily="18" charset="0"/>
                                  <a:ea typeface="Cambria Math"/>
                                </a:rPr>
                                <m:t>𝑥</m:t>
                              </m:r>
                            </m:sub>
                          </m:sSub>
                          <m:r>
                            <a:rPr lang="en-US" altLang="zh-TW" sz="2000" b="0" i="1" smtClean="0">
                              <a:latin typeface="Cambria Math" panose="02040503050406030204" pitchFamily="18" charset="0"/>
                              <a:ea typeface="Cambria Math"/>
                            </a:rPr>
                            <m:t>+</m:t>
                          </m:r>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𝐴</m:t>
                              </m:r>
                            </m:e>
                            <m:sub>
                              <m:r>
                                <a:rPr lang="en-US" altLang="zh-TW" sz="2000" b="0" i="1" smtClean="0">
                                  <a:latin typeface="Cambria Math" panose="02040503050406030204" pitchFamily="18" charset="0"/>
                                  <a:ea typeface="Cambria Math"/>
                                </a:rPr>
                                <m:t>𝑦</m:t>
                              </m:r>
                            </m:sub>
                          </m:sSub>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𝐵</m:t>
                              </m:r>
                            </m:e>
                            <m:sub>
                              <m:r>
                                <a:rPr lang="en-US" altLang="zh-TW" sz="2000" b="0" i="1" smtClean="0">
                                  <a:latin typeface="Cambria Math" panose="02040503050406030204" pitchFamily="18" charset="0"/>
                                  <a:ea typeface="Cambria Math"/>
                                </a:rPr>
                                <m:t>𝑦</m:t>
                              </m:r>
                            </m:sub>
                          </m:sSub>
                        </m:e>
                      </m:d>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𝐶</m:t>
                          </m:r>
                        </m:e>
                        <m:sub>
                          <m:r>
                            <a:rPr lang="en-US" altLang="zh-TW" sz="2000" i="1">
                              <a:latin typeface="Cambria Math" panose="02040503050406030204" pitchFamily="18" charset="0"/>
                              <a:ea typeface="Cambria Math"/>
                            </a:rPr>
                            <m:t>𝑧</m:t>
                          </m:r>
                        </m:sub>
                      </m:sSub>
                    </m:oMath>
                  </m:oMathPara>
                </a14:m>
                <a:endParaRPr lang="en-US" sz="2000" dirty="0"/>
              </a:p>
            </p:txBody>
          </p:sp>
        </mc:Choice>
        <mc:Fallback xmlns="">
          <p:sp>
            <p:nvSpPr>
              <p:cNvPr id="7" name="TextBox 6">
                <a:extLst>
                  <a:ext uri="{FF2B5EF4-FFF2-40B4-BE49-F238E27FC236}">
                    <a16:creationId xmlns:a16="http://schemas.microsoft.com/office/drawing/2014/main" id="{40023734-1C50-19B0-6FC7-42E780285A99}"/>
                  </a:ext>
                </a:extLst>
              </p:cNvPr>
              <p:cNvSpPr txBox="1">
                <a:spLocks noRot="1" noChangeAspect="1" noMove="1" noResize="1" noEditPoints="1" noAdjustHandles="1" noChangeArrowheads="1" noChangeShapeType="1" noTextEdit="1"/>
              </p:cNvSpPr>
              <p:nvPr/>
            </p:nvSpPr>
            <p:spPr>
              <a:xfrm>
                <a:off x="878840" y="2515483"/>
                <a:ext cx="5377543" cy="446404"/>
              </a:xfrm>
              <a:prstGeom prst="rect">
                <a:avLst/>
              </a:prstGeom>
              <a:blipFill>
                <a:blip r:embed="rId5"/>
                <a:stretch>
                  <a:fillRect b="-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9165921A-5B8B-9596-D2FF-8ADBAC042B8C}"/>
                  </a:ext>
                </a:extLst>
              </p:cNvPr>
              <p:cNvSpPr txBox="1"/>
              <p:nvPr/>
            </p:nvSpPr>
            <p:spPr>
              <a:xfrm>
                <a:off x="911498" y="3104254"/>
                <a:ext cx="6335486" cy="446404"/>
              </a:xfrm>
              <a:prstGeom prst="rect">
                <a:avLst/>
              </a:prstGeom>
              <a:solidFill>
                <a:srgbClr val="FFFF99"/>
              </a:solidFill>
            </p:spPr>
            <p:txBody>
              <a:bodyPr wrap="square">
                <a:spAutoFit/>
              </a:bodyPr>
              <a:lstStyle/>
              <a:p>
                <a:pPr/>
                <a14:m>
                  <m:oMathPara xmlns:m="http://schemas.openxmlformats.org/officeDocument/2006/math">
                    <m:oMath>
                      <m:r>
                        <a:rPr lang="en-US" altLang="zh-TW" sz="2000" b="0" i="1" smtClean="0">
                          <a:latin typeface="Cambria Math" panose="02040503050406030204" pitchFamily="18" charset="0"/>
                          <a:ea typeface="Cambria Math"/>
                        </a:rPr>
                        <m:t>=</m:t>
                      </m:r>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𝐵</m:t>
                          </m:r>
                        </m:e>
                        <m:sub>
                          <m:r>
                            <a:rPr lang="en-US" altLang="zh-TW" sz="2000" i="1">
                              <a:latin typeface="Cambria Math" panose="02040503050406030204" pitchFamily="18" charset="0"/>
                              <a:ea typeface="Cambria Math"/>
                            </a:rPr>
                            <m:t>𝑧</m:t>
                          </m:r>
                        </m:sub>
                      </m:sSub>
                      <m:d>
                        <m:dPr>
                          <m:ctrlPr>
                            <a:rPr lang="en-US" altLang="zh-TW" sz="2000" i="1">
                              <a:latin typeface="Cambria Math" panose="02040503050406030204" pitchFamily="18" charset="0"/>
                              <a:ea typeface="Cambria Math"/>
                            </a:rPr>
                          </m:ctrlPr>
                        </m:dPr>
                        <m:e>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𝐴</m:t>
                              </m:r>
                            </m:e>
                            <m:sub>
                              <m:r>
                                <a:rPr lang="en-US" altLang="zh-TW" sz="2000" i="1">
                                  <a:latin typeface="Cambria Math" panose="02040503050406030204" pitchFamily="18" charset="0"/>
                                  <a:ea typeface="Cambria Math"/>
                                </a:rPr>
                                <m:t>𝑥</m:t>
                              </m:r>
                            </m:sub>
                          </m:sSub>
                          <m:sSub>
                            <m:sSubPr>
                              <m:ctrlPr>
                                <a:rPr lang="en-US" altLang="zh-TW" sz="2000" b="0" i="1" smtClean="0">
                                  <a:latin typeface="Cambria Math" panose="02040503050406030204" pitchFamily="18" charset="0"/>
                                  <a:ea typeface="Cambria Math"/>
                                </a:rPr>
                              </m:ctrlPr>
                            </m:sSubPr>
                            <m:e>
                              <m:r>
                                <a:rPr lang="en-US" altLang="zh-TW" sz="2000" b="0" i="1" smtClean="0">
                                  <a:latin typeface="Cambria Math" panose="02040503050406030204" pitchFamily="18" charset="0"/>
                                  <a:ea typeface="Cambria Math"/>
                                </a:rPr>
                                <m:t>𝐶</m:t>
                              </m:r>
                            </m:e>
                            <m:sub>
                              <m:r>
                                <a:rPr lang="en-US" altLang="zh-TW" sz="2000" b="0" i="1" smtClean="0">
                                  <a:latin typeface="Cambria Math" panose="02040503050406030204" pitchFamily="18" charset="0"/>
                                  <a:ea typeface="Cambria Math"/>
                                </a:rPr>
                                <m:t>𝑥</m:t>
                              </m:r>
                            </m:sub>
                          </m:sSub>
                          <m:r>
                            <a:rPr lang="en-US" altLang="zh-TW" sz="2000" b="0" i="1" smtClean="0">
                              <a:latin typeface="Cambria Math" panose="02040503050406030204" pitchFamily="18" charset="0"/>
                              <a:ea typeface="Cambria Math"/>
                            </a:rPr>
                            <m:t>+</m:t>
                          </m:r>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𝐴</m:t>
                              </m:r>
                            </m:e>
                            <m:sub>
                              <m:r>
                                <a:rPr lang="en-US" altLang="zh-TW" sz="2000" b="0" i="1" smtClean="0">
                                  <a:latin typeface="Cambria Math" panose="02040503050406030204" pitchFamily="18" charset="0"/>
                                  <a:ea typeface="Cambria Math"/>
                                </a:rPr>
                                <m:t>𝑦</m:t>
                              </m:r>
                            </m:sub>
                          </m:sSub>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𝐶</m:t>
                              </m:r>
                            </m:e>
                            <m:sub>
                              <m:r>
                                <a:rPr lang="en-US" altLang="zh-TW" sz="2000" b="0" i="1" smtClean="0">
                                  <a:latin typeface="Cambria Math" panose="02040503050406030204" pitchFamily="18" charset="0"/>
                                  <a:ea typeface="Cambria Math"/>
                                </a:rPr>
                                <m:t>𝑦</m:t>
                              </m:r>
                            </m:sub>
                          </m:sSub>
                          <m:r>
                            <a:rPr lang="en-US" altLang="zh-TW" sz="2000" b="0" i="1" smtClean="0">
                              <a:latin typeface="Cambria Math" panose="02040503050406030204" pitchFamily="18" charset="0"/>
                              <a:ea typeface="Cambria Math"/>
                            </a:rPr>
                            <m:t>+</m:t>
                          </m:r>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𝐴</m:t>
                              </m:r>
                            </m:e>
                            <m:sub>
                              <m:r>
                                <a:rPr lang="en-US" altLang="zh-TW" sz="2000" b="0" i="1" smtClean="0">
                                  <a:latin typeface="Cambria Math" panose="02040503050406030204" pitchFamily="18" charset="0"/>
                                  <a:ea typeface="Cambria Math"/>
                                </a:rPr>
                                <m:t>𝑧</m:t>
                              </m:r>
                            </m:sub>
                          </m:sSub>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𝐶</m:t>
                              </m:r>
                            </m:e>
                            <m:sub>
                              <m:r>
                                <a:rPr lang="en-US" altLang="zh-TW" sz="2000" b="0" i="1" smtClean="0">
                                  <a:latin typeface="Cambria Math" panose="02040503050406030204" pitchFamily="18" charset="0"/>
                                  <a:ea typeface="Cambria Math"/>
                                </a:rPr>
                                <m:t>𝑧</m:t>
                              </m:r>
                            </m:sub>
                          </m:sSub>
                        </m:e>
                      </m:d>
                      <m:r>
                        <a:rPr lang="en-US" altLang="zh-TW" sz="2000" b="0" i="1" smtClean="0">
                          <a:latin typeface="Cambria Math" panose="02040503050406030204" pitchFamily="18" charset="0"/>
                          <a:ea typeface="Cambria Math"/>
                        </a:rPr>
                        <m:t>−</m:t>
                      </m:r>
                      <m:d>
                        <m:dPr>
                          <m:ctrlPr>
                            <a:rPr lang="en-US" altLang="zh-TW" sz="2000" b="0" i="1" smtClean="0">
                              <a:latin typeface="Cambria Math" panose="02040503050406030204" pitchFamily="18" charset="0"/>
                              <a:ea typeface="Cambria Math"/>
                            </a:rPr>
                          </m:ctrlPr>
                        </m:dPr>
                        <m:e>
                          <m:sSub>
                            <m:sSubPr>
                              <m:ctrlPr>
                                <a:rPr lang="en-US" altLang="zh-TW" sz="2000" b="0" i="1" smtClean="0">
                                  <a:latin typeface="Cambria Math" panose="02040503050406030204" pitchFamily="18" charset="0"/>
                                  <a:ea typeface="Cambria Math"/>
                                </a:rPr>
                              </m:ctrlPr>
                            </m:sSubPr>
                            <m:e>
                              <m:r>
                                <a:rPr lang="en-US" altLang="zh-TW" sz="2000" b="0" i="1" smtClean="0">
                                  <a:latin typeface="Cambria Math" panose="02040503050406030204" pitchFamily="18" charset="0"/>
                                  <a:ea typeface="Cambria Math"/>
                                </a:rPr>
                                <m:t>𝐴</m:t>
                              </m:r>
                            </m:e>
                            <m:sub>
                              <m:r>
                                <a:rPr lang="en-US" altLang="zh-TW" sz="2000" b="0" i="1" smtClean="0">
                                  <a:latin typeface="Cambria Math" panose="02040503050406030204" pitchFamily="18" charset="0"/>
                                  <a:ea typeface="Cambria Math"/>
                                </a:rPr>
                                <m:t>𝑥</m:t>
                              </m:r>
                            </m:sub>
                          </m:sSub>
                          <m:sSub>
                            <m:sSubPr>
                              <m:ctrlPr>
                                <a:rPr lang="en-US" altLang="zh-TW" sz="2000" b="0" i="1" smtClean="0">
                                  <a:latin typeface="Cambria Math" panose="02040503050406030204" pitchFamily="18" charset="0"/>
                                  <a:ea typeface="Cambria Math"/>
                                </a:rPr>
                              </m:ctrlPr>
                            </m:sSubPr>
                            <m:e>
                              <m:r>
                                <a:rPr lang="en-US" altLang="zh-TW" sz="2000" b="0" i="1" smtClean="0">
                                  <a:latin typeface="Cambria Math" panose="02040503050406030204" pitchFamily="18" charset="0"/>
                                  <a:ea typeface="Cambria Math"/>
                                </a:rPr>
                                <m:t>𝐵</m:t>
                              </m:r>
                            </m:e>
                            <m:sub>
                              <m:r>
                                <a:rPr lang="en-US" altLang="zh-TW" sz="2000" b="0" i="1" smtClean="0">
                                  <a:latin typeface="Cambria Math" panose="02040503050406030204" pitchFamily="18" charset="0"/>
                                  <a:ea typeface="Cambria Math"/>
                                </a:rPr>
                                <m:t>𝑥</m:t>
                              </m:r>
                            </m:sub>
                          </m:sSub>
                          <m:r>
                            <a:rPr lang="en-US" altLang="zh-TW" sz="2000" b="0" i="1" smtClean="0">
                              <a:latin typeface="Cambria Math" panose="02040503050406030204" pitchFamily="18" charset="0"/>
                              <a:ea typeface="Cambria Math"/>
                            </a:rPr>
                            <m:t>+</m:t>
                          </m:r>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𝐴</m:t>
                              </m:r>
                            </m:e>
                            <m:sub>
                              <m:r>
                                <a:rPr lang="en-US" altLang="zh-TW" sz="2000" b="0" i="1" smtClean="0">
                                  <a:latin typeface="Cambria Math" panose="02040503050406030204" pitchFamily="18" charset="0"/>
                                  <a:ea typeface="Cambria Math"/>
                                </a:rPr>
                                <m:t>𝑦</m:t>
                              </m:r>
                            </m:sub>
                          </m:sSub>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𝐵</m:t>
                              </m:r>
                            </m:e>
                            <m:sub>
                              <m:r>
                                <a:rPr lang="en-US" altLang="zh-TW" sz="2000" b="0" i="1" smtClean="0">
                                  <a:latin typeface="Cambria Math" panose="02040503050406030204" pitchFamily="18" charset="0"/>
                                  <a:ea typeface="Cambria Math"/>
                                </a:rPr>
                                <m:t>𝑦</m:t>
                              </m:r>
                            </m:sub>
                          </m:sSub>
                          <m:r>
                            <a:rPr lang="en-US" altLang="zh-TW" sz="2000" b="0" i="1" smtClean="0">
                              <a:latin typeface="Cambria Math" panose="02040503050406030204" pitchFamily="18" charset="0"/>
                              <a:ea typeface="Cambria Math"/>
                            </a:rPr>
                            <m:t>+</m:t>
                          </m:r>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𝐴</m:t>
                              </m:r>
                            </m:e>
                            <m:sub>
                              <m:r>
                                <a:rPr lang="en-US" altLang="zh-TW" sz="2000" b="0" i="1" smtClean="0">
                                  <a:latin typeface="Cambria Math" panose="02040503050406030204" pitchFamily="18" charset="0"/>
                                  <a:ea typeface="Cambria Math"/>
                                </a:rPr>
                                <m:t>𝑧</m:t>
                              </m:r>
                            </m:sub>
                          </m:sSub>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𝐵</m:t>
                              </m:r>
                            </m:e>
                            <m:sub>
                              <m:r>
                                <a:rPr lang="en-US" altLang="zh-TW" sz="2000" b="0" i="1" smtClean="0">
                                  <a:latin typeface="Cambria Math" panose="02040503050406030204" pitchFamily="18" charset="0"/>
                                  <a:ea typeface="Cambria Math"/>
                                </a:rPr>
                                <m:t>𝑧</m:t>
                              </m:r>
                            </m:sub>
                          </m:sSub>
                        </m:e>
                      </m:d>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𝐶</m:t>
                          </m:r>
                        </m:e>
                        <m:sub>
                          <m:r>
                            <a:rPr lang="en-US" altLang="zh-TW" sz="2000" i="1">
                              <a:latin typeface="Cambria Math" panose="02040503050406030204" pitchFamily="18" charset="0"/>
                              <a:ea typeface="Cambria Math"/>
                            </a:rPr>
                            <m:t>𝑧</m:t>
                          </m:r>
                        </m:sub>
                      </m:sSub>
                    </m:oMath>
                  </m:oMathPara>
                </a14:m>
                <a:endParaRPr lang="en-US" sz="2000" dirty="0"/>
              </a:p>
            </p:txBody>
          </p:sp>
        </mc:Choice>
        <mc:Fallback xmlns="">
          <p:sp>
            <p:nvSpPr>
              <p:cNvPr id="8" name="TextBox 7">
                <a:extLst>
                  <a:ext uri="{FF2B5EF4-FFF2-40B4-BE49-F238E27FC236}">
                    <a16:creationId xmlns:a16="http://schemas.microsoft.com/office/drawing/2014/main" id="{9165921A-5B8B-9596-D2FF-8ADBAC042B8C}"/>
                  </a:ext>
                </a:extLst>
              </p:cNvPr>
              <p:cNvSpPr txBox="1">
                <a:spLocks noRot="1" noChangeAspect="1" noMove="1" noResize="1" noEditPoints="1" noAdjustHandles="1" noChangeArrowheads="1" noChangeShapeType="1" noTextEdit="1"/>
              </p:cNvSpPr>
              <p:nvPr/>
            </p:nvSpPr>
            <p:spPr>
              <a:xfrm>
                <a:off x="911498" y="3104254"/>
                <a:ext cx="6335486" cy="446404"/>
              </a:xfrm>
              <a:prstGeom prst="rect">
                <a:avLst/>
              </a:prstGeom>
              <a:blipFill>
                <a:blip r:embed="rId6"/>
                <a:stretch>
                  <a:fillRect b="-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70936203-DE3A-C824-8F9E-1F58908DA328}"/>
                  </a:ext>
                </a:extLst>
              </p:cNvPr>
              <p:cNvSpPr txBox="1"/>
              <p:nvPr/>
            </p:nvSpPr>
            <p:spPr>
              <a:xfrm>
                <a:off x="878841" y="3645332"/>
                <a:ext cx="2939143" cy="464101"/>
              </a:xfrm>
              <a:prstGeom prst="rect">
                <a:avLst/>
              </a:prstGeom>
              <a:solidFill>
                <a:srgbClr val="FFFF99"/>
              </a:solidFill>
            </p:spPr>
            <p:txBody>
              <a:bodyPr wrap="square">
                <a:spAutoFit/>
              </a:bodyPr>
              <a:lstStyle/>
              <a:p>
                <a:pPr/>
                <a14:m>
                  <m:oMathPara xmlns:m="http://schemas.openxmlformats.org/officeDocument/2006/math">
                    <m:oMath>
                      <m:r>
                        <a:rPr lang="en-US" altLang="zh-TW" sz="2000" b="0" i="1" smtClean="0">
                          <a:latin typeface="Cambria Math" panose="02040503050406030204" pitchFamily="18" charset="0"/>
                          <a:ea typeface="Cambria Math"/>
                        </a:rPr>
                        <m:t>=</m:t>
                      </m:r>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𝐵</m:t>
                          </m:r>
                        </m:e>
                        <m:sub>
                          <m:r>
                            <a:rPr lang="en-US" altLang="zh-TW" sz="2000" i="1">
                              <a:latin typeface="Cambria Math" panose="02040503050406030204" pitchFamily="18" charset="0"/>
                              <a:ea typeface="Cambria Math"/>
                            </a:rPr>
                            <m:t>𝑧</m:t>
                          </m:r>
                        </m:sub>
                      </m:sSub>
                      <m:d>
                        <m:dPr>
                          <m:ctrlPr>
                            <a:rPr lang="en-US" altLang="zh-TW" sz="2000" i="1">
                              <a:latin typeface="Cambria Math" panose="02040503050406030204" pitchFamily="18" charset="0"/>
                              <a:ea typeface="Cambria Math" panose="02040503050406030204" pitchFamily="18" charset="0"/>
                            </a:rPr>
                          </m:ctrlPr>
                        </m:dPr>
                        <m:e>
                          <m:acc>
                            <m:accPr>
                              <m:chr m:val="⃗"/>
                              <m:ctrlPr>
                                <a:rPr lang="en-US" altLang="zh-TW" sz="2000" i="1">
                                  <a:latin typeface="Cambria Math" panose="02040503050406030204" pitchFamily="18" charset="0"/>
                                  <a:ea typeface="Cambria Math" panose="02040503050406030204" pitchFamily="18" charset="0"/>
                                </a:rPr>
                              </m:ctrlPr>
                            </m:accPr>
                            <m:e>
                              <m:r>
                                <a:rPr lang="en-US" altLang="zh-TW" sz="2000" i="1">
                                  <a:latin typeface="Cambria Math" panose="02040503050406030204" pitchFamily="18" charset="0"/>
                                  <a:ea typeface="Cambria Math" panose="02040503050406030204" pitchFamily="18" charset="0"/>
                                </a:rPr>
                                <m:t>𝐴</m:t>
                              </m:r>
                            </m:e>
                          </m:acc>
                          <m:r>
                            <a:rPr lang="en-US" altLang="zh-TW" sz="2000" i="1" smtClean="0">
                              <a:latin typeface="Cambria Math" panose="02040503050406030204" pitchFamily="18" charset="0"/>
                              <a:ea typeface="Cambria Math" panose="02040503050406030204" pitchFamily="18" charset="0"/>
                            </a:rPr>
                            <m:t>∙</m:t>
                          </m:r>
                          <m:acc>
                            <m:accPr>
                              <m:chr m:val="⃗"/>
                              <m:ctrlPr>
                                <a:rPr lang="en-US" altLang="zh-TW" sz="2000" i="1">
                                  <a:latin typeface="Cambria Math" panose="02040503050406030204" pitchFamily="18" charset="0"/>
                                  <a:ea typeface="Cambria Math" panose="02040503050406030204" pitchFamily="18" charset="0"/>
                                </a:rPr>
                              </m:ctrlPr>
                            </m:accPr>
                            <m:e>
                              <m:r>
                                <a:rPr lang="en-US" altLang="zh-TW" sz="2000" i="1">
                                  <a:latin typeface="Cambria Math" panose="02040503050406030204" pitchFamily="18" charset="0"/>
                                  <a:ea typeface="Cambria Math" panose="02040503050406030204" pitchFamily="18" charset="0"/>
                                </a:rPr>
                                <m:t>𝐶</m:t>
                              </m:r>
                            </m:e>
                          </m:acc>
                        </m:e>
                      </m:d>
                      <m:r>
                        <a:rPr lang="en-US" altLang="zh-TW" sz="2000" b="0" i="1" smtClean="0">
                          <a:latin typeface="Cambria Math" panose="02040503050406030204" pitchFamily="18" charset="0"/>
                          <a:ea typeface="Cambria Math"/>
                        </a:rPr>
                        <m:t>−</m:t>
                      </m:r>
                      <m:d>
                        <m:dPr>
                          <m:ctrlPr>
                            <a:rPr lang="en-US" altLang="zh-TW" sz="2000" i="1">
                              <a:latin typeface="Cambria Math" panose="02040503050406030204" pitchFamily="18" charset="0"/>
                              <a:ea typeface="Cambria Math" panose="02040503050406030204" pitchFamily="18" charset="0"/>
                            </a:rPr>
                          </m:ctrlPr>
                        </m:dPr>
                        <m:e>
                          <m:acc>
                            <m:accPr>
                              <m:chr m:val="⃗"/>
                              <m:ctrlPr>
                                <a:rPr lang="en-US" altLang="zh-TW" sz="2000" i="1">
                                  <a:latin typeface="Cambria Math" panose="02040503050406030204" pitchFamily="18" charset="0"/>
                                  <a:ea typeface="Cambria Math" panose="02040503050406030204" pitchFamily="18" charset="0"/>
                                </a:rPr>
                              </m:ctrlPr>
                            </m:accPr>
                            <m:e>
                              <m:r>
                                <a:rPr lang="en-US" altLang="zh-TW" sz="2000" i="1">
                                  <a:latin typeface="Cambria Math" panose="02040503050406030204" pitchFamily="18" charset="0"/>
                                  <a:ea typeface="Cambria Math" panose="02040503050406030204" pitchFamily="18" charset="0"/>
                                </a:rPr>
                                <m:t>𝐴</m:t>
                              </m:r>
                            </m:e>
                          </m:acc>
                          <m:r>
                            <a:rPr lang="en-US" altLang="zh-TW" sz="2000" i="1">
                              <a:latin typeface="Cambria Math" panose="02040503050406030204" pitchFamily="18" charset="0"/>
                              <a:ea typeface="Cambria Math" panose="02040503050406030204" pitchFamily="18" charset="0"/>
                            </a:rPr>
                            <m:t>∙</m:t>
                          </m:r>
                          <m:acc>
                            <m:accPr>
                              <m:chr m:val="⃗"/>
                              <m:ctrlPr>
                                <a:rPr lang="en-US" altLang="zh-TW" sz="2000" b="0" i="1" smtClean="0">
                                  <a:latin typeface="Cambria Math" panose="02040503050406030204" pitchFamily="18" charset="0"/>
                                  <a:ea typeface="Cambria Math" panose="02040503050406030204" pitchFamily="18" charset="0"/>
                                </a:rPr>
                              </m:ctrlPr>
                            </m:accPr>
                            <m:e>
                              <m:r>
                                <a:rPr lang="en-US" altLang="zh-TW" sz="2000" b="0" i="1" smtClean="0">
                                  <a:latin typeface="Cambria Math" panose="02040503050406030204" pitchFamily="18" charset="0"/>
                                  <a:ea typeface="Cambria Math" panose="02040503050406030204" pitchFamily="18" charset="0"/>
                                </a:rPr>
                                <m:t>𝐵</m:t>
                              </m:r>
                            </m:e>
                          </m:acc>
                        </m:e>
                      </m:d>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𝐶</m:t>
                          </m:r>
                        </m:e>
                        <m:sub>
                          <m:r>
                            <a:rPr lang="en-US" altLang="zh-TW" sz="2000" i="1">
                              <a:latin typeface="Cambria Math" panose="02040503050406030204" pitchFamily="18" charset="0"/>
                              <a:ea typeface="Cambria Math"/>
                            </a:rPr>
                            <m:t>𝑧</m:t>
                          </m:r>
                        </m:sub>
                      </m:sSub>
                    </m:oMath>
                  </m:oMathPara>
                </a14:m>
                <a:endParaRPr lang="en-US" sz="2000" dirty="0"/>
              </a:p>
            </p:txBody>
          </p:sp>
        </mc:Choice>
        <mc:Fallback xmlns="">
          <p:sp>
            <p:nvSpPr>
              <p:cNvPr id="9" name="TextBox 8">
                <a:extLst>
                  <a:ext uri="{FF2B5EF4-FFF2-40B4-BE49-F238E27FC236}">
                    <a16:creationId xmlns:a16="http://schemas.microsoft.com/office/drawing/2014/main" id="{70936203-DE3A-C824-8F9E-1F58908DA328}"/>
                  </a:ext>
                </a:extLst>
              </p:cNvPr>
              <p:cNvSpPr txBox="1">
                <a:spLocks noRot="1" noChangeAspect="1" noMove="1" noResize="1" noEditPoints="1" noAdjustHandles="1" noChangeArrowheads="1" noChangeShapeType="1" noTextEdit="1"/>
              </p:cNvSpPr>
              <p:nvPr/>
            </p:nvSpPr>
            <p:spPr>
              <a:xfrm>
                <a:off x="878841" y="3645332"/>
                <a:ext cx="2939143" cy="464101"/>
              </a:xfrm>
              <a:prstGeom prst="rect">
                <a:avLst/>
              </a:prstGeom>
              <a:blipFill>
                <a:blip r:embed="rId7"/>
                <a:stretch>
                  <a:fillRect t="-1621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21B5CD65-B9C6-00A0-0CE1-D8176A619DE1}"/>
                  </a:ext>
                </a:extLst>
              </p:cNvPr>
              <p:cNvSpPr txBox="1"/>
              <p:nvPr/>
            </p:nvSpPr>
            <p:spPr>
              <a:xfrm>
                <a:off x="911498" y="4600793"/>
                <a:ext cx="4735286" cy="540148"/>
              </a:xfrm>
              <a:prstGeom prst="rect">
                <a:avLst/>
              </a:prstGeom>
              <a:solidFill>
                <a:srgbClr val="FFFF99"/>
              </a:solidFill>
            </p:spPr>
            <p:txBody>
              <a:bodyPr wrap="square">
                <a:spAutoFit/>
              </a:bodyPr>
              <a:lstStyle/>
              <a:p>
                <a:pPr/>
                <a14:m>
                  <m:oMathPara xmlns:m="http://schemas.openxmlformats.org/officeDocument/2006/math">
                    <m:oMath>
                      <m:sSub>
                        <m:sSubPr>
                          <m:ctrlPr>
                            <a:rPr lang="en-US" altLang="zh-TW" sz="2000" i="1">
                              <a:latin typeface="Cambria Math" panose="02040503050406030204" pitchFamily="18" charset="0"/>
                              <a:ea typeface="Cambria Math" panose="02040503050406030204" pitchFamily="18" charset="0"/>
                            </a:rPr>
                          </m:ctrlPr>
                        </m:sSubPr>
                        <m:e>
                          <m:d>
                            <m:dPr>
                              <m:begChr m:val="["/>
                              <m:endChr m:val="]"/>
                              <m:ctrlPr>
                                <a:rPr lang="en-US" altLang="zh-TW" sz="2000" i="1">
                                  <a:latin typeface="Cambria Math" panose="02040503050406030204" pitchFamily="18" charset="0"/>
                                  <a:ea typeface="Cambria Math" panose="02040503050406030204" pitchFamily="18" charset="0"/>
                                </a:rPr>
                              </m:ctrlPr>
                            </m:dPr>
                            <m:e>
                              <m:acc>
                                <m:accPr>
                                  <m:chr m:val="⃗"/>
                                  <m:ctrlPr>
                                    <a:rPr lang="en-US" altLang="zh-TW" sz="2000" i="1">
                                      <a:latin typeface="Cambria Math" panose="02040503050406030204" pitchFamily="18" charset="0"/>
                                      <a:ea typeface="Cambria Math" panose="02040503050406030204" pitchFamily="18" charset="0"/>
                                    </a:rPr>
                                  </m:ctrlPr>
                                </m:accPr>
                                <m:e>
                                  <m:r>
                                    <a:rPr lang="en-US" altLang="zh-TW" sz="2000" i="1">
                                      <a:latin typeface="Cambria Math" panose="02040503050406030204" pitchFamily="18" charset="0"/>
                                      <a:ea typeface="Cambria Math" panose="02040503050406030204" pitchFamily="18" charset="0"/>
                                    </a:rPr>
                                    <m:t>𝐴</m:t>
                                  </m:r>
                                </m:e>
                              </m:acc>
                              <m:r>
                                <a:rPr lang="en-US" altLang="zh-TW" sz="2000" i="1">
                                  <a:latin typeface="Cambria Math"/>
                                  <a:ea typeface="Cambria Math"/>
                                </a:rPr>
                                <m:t>×</m:t>
                              </m:r>
                              <m:d>
                                <m:dPr>
                                  <m:ctrlPr>
                                    <a:rPr lang="en-US" altLang="zh-TW" sz="2000" i="1">
                                      <a:latin typeface="Cambria Math" panose="02040503050406030204" pitchFamily="18" charset="0"/>
                                      <a:ea typeface="Cambria Math" panose="02040503050406030204" pitchFamily="18" charset="0"/>
                                    </a:rPr>
                                  </m:ctrlPr>
                                </m:dPr>
                                <m:e>
                                  <m:acc>
                                    <m:accPr>
                                      <m:chr m:val="⃗"/>
                                      <m:ctrlPr>
                                        <a:rPr lang="en-US" altLang="zh-TW" sz="2000" i="1">
                                          <a:latin typeface="Cambria Math" panose="02040503050406030204" pitchFamily="18" charset="0"/>
                                          <a:ea typeface="Cambria Math" panose="02040503050406030204" pitchFamily="18" charset="0"/>
                                        </a:rPr>
                                      </m:ctrlPr>
                                    </m:accPr>
                                    <m:e>
                                      <m:r>
                                        <a:rPr lang="en-US" altLang="zh-TW" sz="2000" i="1">
                                          <a:latin typeface="Cambria Math" panose="02040503050406030204" pitchFamily="18" charset="0"/>
                                          <a:ea typeface="Cambria Math" panose="02040503050406030204" pitchFamily="18" charset="0"/>
                                        </a:rPr>
                                        <m:t>𝐵</m:t>
                                      </m:r>
                                    </m:e>
                                  </m:acc>
                                  <m:r>
                                    <a:rPr lang="en-US" altLang="zh-TW" sz="2000" i="1">
                                      <a:latin typeface="Cambria Math" panose="02040503050406030204" pitchFamily="18" charset="0"/>
                                      <a:ea typeface="Cambria Math" panose="02040503050406030204" pitchFamily="18" charset="0"/>
                                    </a:rPr>
                                    <m:t>×</m:t>
                                  </m:r>
                                  <m:acc>
                                    <m:accPr>
                                      <m:chr m:val="⃗"/>
                                      <m:ctrlPr>
                                        <a:rPr lang="en-US" altLang="zh-TW" sz="2000" i="1">
                                          <a:latin typeface="Cambria Math" panose="02040503050406030204" pitchFamily="18" charset="0"/>
                                          <a:ea typeface="Cambria Math" panose="02040503050406030204" pitchFamily="18" charset="0"/>
                                        </a:rPr>
                                      </m:ctrlPr>
                                    </m:accPr>
                                    <m:e>
                                      <m:r>
                                        <a:rPr lang="en-US" altLang="zh-TW" sz="2000" i="1">
                                          <a:latin typeface="Cambria Math" panose="02040503050406030204" pitchFamily="18" charset="0"/>
                                          <a:ea typeface="Cambria Math" panose="02040503050406030204" pitchFamily="18" charset="0"/>
                                        </a:rPr>
                                        <m:t>𝐶</m:t>
                                      </m:r>
                                    </m:e>
                                  </m:acc>
                                </m:e>
                              </m:d>
                            </m:e>
                          </m:d>
                        </m:e>
                        <m:sub>
                          <m:r>
                            <a:rPr lang="en-US" altLang="zh-TW" sz="2000" b="0" i="1" smtClean="0">
                              <a:latin typeface="Cambria Math" panose="02040503050406030204" pitchFamily="18" charset="0"/>
                              <a:ea typeface="Cambria Math" panose="02040503050406030204" pitchFamily="18" charset="0"/>
                            </a:rPr>
                            <m:t>𝑥</m:t>
                          </m:r>
                          <m:r>
                            <a:rPr lang="en-US" altLang="zh-TW" sz="2000" b="0" i="1" smtClean="0">
                              <a:latin typeface="Cambria Math" panose="02040503050406030204" pitchFamily="18" charset="0"/>
                              <a:ea typeface="Cambria Math" panose="02040503050406030204" pitchFamily="18" charset="0"/>
                            </a:rPr>
                            <m:t>,</m:t>
                          </m:r>
                          <m:r>
                            <a:rPr lang="en-US" altLang="zh-TW" sz="2000" b="0" i="1" smtClean="0">
                              <a:latin typeface="Cambria Math" panose="02040503050406030204" pitchFamily="18" charset="0"/>
                              <a:ea typeface="Cambria Math" panose="02040503050406030204" pitchFamily="18" charset="0"/>
                            </a:rPr>
                            <m:t>𝑦</m:t>
                          </m:r>
                        </m:sub>
                      </m:sSub>
                      <m:r>
                        <a:rPr lang="en-US" altLang="zh-TW" sz="2000" b="0" i="1" smtClean="0">
                          <a:latin typeface="Cambria Math" panose="02040503050406030204" pitchFamily="18" charset="0"/>
                          <a:ea typeface="Cambria Math"/>
                        </a:rPr>
                        <m:t>=</m:t>
                      </m:r>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𝐵</m:t>
                          </m:r>
                        </m:e>
                        <m:sub>
                          <m:r>
                            <a:rPr lang="en-US" altLang="zh-TW" sz="2000" b="0" i="1" smtClean="0">
                              <a:latin typeface="Cambria Math" panose="02040503050406030204" pitchFamily="18" charset="0"/>
                              <a:ea typeface="Cambria Math"/>
                            </a:rPr>
                            <m:t>𝑥</m:t>
                          </m:r>
                          <m:r>
                            <a:rPr lang="en-US" altLang="zh-TW" sz="2000" b="0" i="1" smtClean="0">
                              <a:latin typeface="Cambria Math" panose="02040503050406030204" pitchFamily="18" charset="0"/>
                              <a:ea typeface="Cambria Math"/>
                            </a:rPr>
                            <m:t>,</m:t>
                          </m:r>
                          <m:r>
                            <a:rPr lang="en-US" altLang="zh-TW" sz="2000" b="0" i="1" smtClean="0">
                              <a:latin typeface="Cambria Math" panose="02040503050406030204" pitchFamily="18" charset="0"/>
                              <a:ea typeface="Cambria Math"/>
                            </a:rPr>
                            <m:t>𝑦</m:t>
                          </m:r>
                        </m:sub>
                      </m:sSub>
                      <m:d>
                        <m:dPr>
                          <m:ctrlPr>
                            <a:rPr lang="en-US" altLang="zh-TW" sz="2000" i="1">
                              <a:latin typeface="Cambria Math" panose="02040503050406030204" pitchFamily="18" charset="0"/>
                              <a:ea typeface="Cambria Math" panose="02040503050406030204" pitchFamily="18" charset="0"/>
                            </a:rPr>
                          </m:ctrlPr>
                        </m:dPr>
                        <m:e>
                          <m:acc>
                            <m:accPr>
                              <m:chr m:val="⃗"/>
                              <m:ctrlPr>
                                <a:rPr lang="en-US" altLang="zh-TW" sz="2000" i="1">
                                  <a:latin typeface="Cambria Math" panose="02040503050406030204" pitchFamily="18" charset="0"/>
                                  <a:ea typeface="Cambria Math" panose="02040503050406030204" pitchFamily="18" charset="0"/>
                                </a:rPr>
                              </m:ctrlPr>
                            </m:accPr>
                            <m:e>
                              <m:r>
                                <a:rPr lang="en-US" altLang="zh-TW" sz="2000" i="1">
                                  <a:latin typeface="Cambria Math" panose="02040503050406030204" pitchFamily="18" charset="0"/>
                                  <a:ea typeface="Cambria Math" panose="02040503050406030204" pitchFamily="18" charset="0"/>
                                </a:rPr>
                                <m:t>𝐴</m:t>
                              </m:r>
                            </m:e>
                          </m:acc>
                          <m:r>
                            <a:rPr lang="en-US" altLang="zh-TW" sz="2000" i="1">
                              <a:latin typeface="Cambria Math" panose="02040503050406030204" pitchFamily="18" charset="0"/>
                              <a:ea typeface="Cambria Math" panose="02040503050406030204" pitchFamily="18" charset="0"/>
                            </a:rPr>
                            <m:t>∙</m:t>
                          </m:r>
                          <m:acc>
                            <m:accPr>
                              <m:chr m:val="⃗"/>
                              <m:ctrlPr>
                                <a:rPr lang="en-US" altLang="zh-TW" sz="2000" i="1">
                                  <a:latin typeface="Cambria Math" panose="02040503050406030204" pitchFamily="18" charset="0"/>
                                  <a:ea typeface="Cambria Math" panose="02040503050406030204" pitchFamily="18" charset="0"/>
                                </a:rPr>
                              </m:ctrlPr>
                            </m:accPr>
                            <m:e>
                              <m:r>
                                <a:rPr lang="en-US" altLang="zh-TW" sz="2000" i="1">
                                  <a:latin typeface="Cambria Math" panose="02040503050406030204" pitchFamily="18" charset="0"/>
                                  <a:ea typeface="Cambria Math" panose="02040503050406030204" pitchFamily="18" charset="0"/>
                                </a:rPr>
                                <m:t>𝐶</m:t>
                              </m:r>
                            </m:e>
                          </m:acc>
                        </m:e>
                      </m:d>
                      <m:r>
                        <a:rPr lang="en-US" altLang="zh-TW" sz="2000" i="1">
                          <a:latin typeface="Cambria Math" panose="02040503050406030204" pitchFamily="18" charset="0"/>
                          <a:ea typeface="Cambria Math"/>
                        </a:rPr>
                        <m:t>−</m:t>
                      </m:r>
                      <m:d>
                        <m:dPr>
                          <m:ctrlPr>
                            <a:rPr lang="en-US" altLang="zh-TW" sz="2000" i="1">
                              <a:latin typeface="Cambria Math" panose="02040503050406030204" pitchFamily="18" charset="0"/>
                              <a:ea typeface="Cambria Math" panose="02040503050406030204" pitchFamily="18" charset="0"/>
                            </a:rPr>
                          </m:ctrlPr>
                        </m:dPr>
                        <m:e>
                          <m:acc>
                            <m:accPr>
                              <m:chr m:val="⃗"/>
                              <m:ctrlPr>
                                <a:rPr lang="en-US" altLang="zh-TW" sz="2000" i="1">
                                  <a:latin typeface="Cambria Math" panose="02040503050406030204" pitchFamily="18" charset="0"/>
                                  <a:ea typeface="Cambria Math" panose="02040503050406030204" pitchFamily="18" charset="0"/>
                                </a:rPr>
                              </m:ctrlPr>
                            </m:accPr>
                            <m:e>
                              <m:r>
                                <a:rPr lang="en-US" altLang="zh-TW" sz="2000" i="1">
                                  <a:latin typeface="Cambria Math" panose="02040503050406030204" pitchFamily="18" charset="0"/>
                                  <a:ea typeface="Cambria Math" panose="02040503050406030204" pitchFamily="18" charset="0"/>
                                </a:rPr>
                                <m:t>𝐴</m:t>
                              </m:r>
                            </m:e>
                          </m:acc>
                          <m:r>
                            <a:rPr lang="en-US" altLang="zh-TW" sz="2000" i="1">
                              <a:latin typeface="Cambria Math" panose="02040503050406030204" pitchFamily="18" charset="0"/>
                              <a:ea typeface="Cambria Math" panose="02040503050406030204" pitchFamily="18" charset="0"/>
                            </a:rPr>
                            <m:t>∙</m:t>
                          </m:r>
                          <m:acc>
                            <m:accPr>
                              <m:chr m:val="⃗"/>
                              <m:ctrlPr>
                                <a:rPr lang="en-US" altLang="zh-TW" sz="2000" i="1">
                                  <a:latin typeface="Cambria Math" panose="02040503050406030204" pitchFamily="18" charset="0"/>
                                  <a:ea typeface="Cambria Math" panose="02040503050406030204" pitchFamily="18" charset="0"/>
                                </a:rPr>
                              </m:ctrlPr>
                            </m:accPr>
                            <m:e>
                              <m:r>
                                <a:rPr lang="en-US" altLang="zh-TW" sz="2000" i="1">
                                  <a:latin typeface="Cambria Math" panose="02040503050406030204" pitchFamily="18" charset="0"/>
                                  <a:ea typeface="Cambria Math" panose="02040503050406030204" pitchFamily="18" charset="0"/>
                                </a:rPr>
                                <m:t>𝐵</m:t>
                              </m:r>
                            </m:e>
                          </m:acc>
                        </m:e>
                      </m:d>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𝐶</m:t>
                          </m:r>
                        </m:e>
                        <m:sub>
                          <m:r>
                            <a:rPr lang="en-US" altLang="zh-TW" sz="2000" b="0" i="1" smtClean="0">
                              <a:latin typeface="Cambria Math" panose="02040503050406030204" pitchFamily="18" charset="0"/>
                              <a:ea typeface="Cambria Math"/>
                            </a:rPr>
                            <m:t>𝑥</m:t>
                          </m:r>
                          <m:r>
                            <a:rPr lang="en-US" altLang="zh-TW" sz="2000" b="0" i="1" smtClean="0">
                              <a:latin typeface="Cambria Math" panose="02040503050406030204" pitchFamily="18" charset="0"/>
                              <a:ea typeface="Cambria Math"/>
                            </a:rPr>
                            <m:t>,</m:t>
                          </m:r>
                          <m:r>
                            <a:rPr lang="en-US" altLang="zh-TW" sz="2000" b="0" i="1" smtClean="0">
                              <a:latin typeface="Cambria Math" panose="02040503050406030204" pitchFamily="18" charset="0"/>
                              <a:ea typeface="Cambria Math"/>
                            </a:rPr>
                            <m:t>𝑦</m:t>
                          </m:r>
                        </m:sub>
                      </m:sSub>
                    </m:oMath>
                  </m:oMathPara>
                </a14:m>
                <a:endParaRPr lang="en-US" sz="2000" dirty="0"/>
              </a:p>
            </p:txBody>
          </p:sp>
        </mc:Choice>
        <mc:Fallback xmlns="">
          <p:sp>
            <p:nvSpPr>
              <p:cNvPr id="10" name="TextBox 9">
                <a:extLst>
                  <a:ext uri="{FF2B5EF4-FFF2-40B4-BE49-F238E27FC236}">
                    <a16:creationId xmlns:a16="http://schemas.microsoft.com/office/drawing/2014/main" id="{21B5CD65-B9C6-00A0-0CE1-D8176A619DE1}"/>
                  </a:ext>
                </a:extLst>
              </p:cNvPr>
              <p:cNvSpPr txBox="1">
                <a:spLocks noRot="1" noChangeAspect="1" noMove="1" noResize="1" noEditPoints="1" noAdjustHandles="1" noChangeArrowheads="1" noChangeShapeType="1" noTextEdit="1"/>
              </p:cNvSpPr>
              <p:nvPr/>
            </p:nvSpPr>
            <p:spPr>
              <a:xfrm>
                <a:off x="911498" y="4600793"/>
                <a:ext cx="4735286" cy="540148"/>
              </a:xfrm>
              <a:prstGeom prst="rect">
                <a:avLst/>
              </a:prstGeom>
              <a:blipFill>
                <a:blip r:embed="rId8"/>
                <a:stretch>
                  <a:fillRect t="-13953" b="-23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768DE73E-260B-BBEC-EB41-67711151A707}"/>
                  </a:ext>
                </a:extLst>
              </p:cNvPr>
              <p:cNvSpPr txBox="1"/>
              <p:nvPr/>
            </p:nvSpPr>
            <p:spPr>
              <a:xfrm>
                <a:off x="878840" y="4136692"/>
                <a:ext cx="7856584" cy="464101"/>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Similar Formula is true for the other two components of </a:t>
                </a:r>
                <a14:m>
                  <m:oMath xmlns:m="http://schemas.openxmlformats.org/officeDocument/2006/math">
                    <m:acc>
                      <m:accPr>
                        <m:chr m:val="⃗"/>
                        <m:ctrlPr>
                          <a:rPr lang="en-US" altLang="zh-TW" sz="2000" i="1">
                            <a:latin typeface="Cambria Math" panose="02040503050406030204" pitchFamily="18" charset="0"/>
                            <a:ea typeface="Cambria Math" panose="02040503050406030204" pitchFamily="18" charset="0"/>
                          </a:rPr>
                        </m:ctrlPr>
                      </m:accPr>
                      <m:e>
                        <m:r>
                          <a:rPr lang="en-US" altLang="zh-TW" sz="2000" i="1">
                            <a:latin typeface="Cambria Math" panose="02040503050406030204" pitchFamily="18" charset="0"/>
                            <a:ea typeface="Cambria Math" panose="02040503050406030204" pitchFamily="18" charset="0"/>
                          </a:rPr>
                          <m:t>𝐴</m:t>
                        </m:r>
                      </m:e>
                    </m:acc>
                    <m:r>
                      <a:rPr lang="en-US" altLang="zh-TW" sz="2000" i="1">
                        <a:latin typeface="Cambria Math"/>
                        <a:ea typeface="Cambria Math"/>
                      </a:rPr>
                      <m:t>×</m:t>
                    </m:r>
                    <m:d>
                      <m:dPr>
                        <m:ctrlPr>
                          <a:rPr lang="en-US" altLang="zh-TW" sz="2000" i="1">
                            <a:latin typeface="Cambria Math" panose="02040503050406030204" pitchFamily="18" charset="0"/>
                            <a:ea typeface="Cambria Math" panose="02040503050406030204" pitchFamily="18" charset="0"/>
                          </a:rPr>
                        </m:ctrlPr>
                      </m:dPr>
                      <m:e>
                        <m:acc>
                          <m:accPr>
                            <m:chr m:val="⃗"/>
                            <m:ctrlPr>
                              <a:rPr lang="en-US" altLang="zh-TW" sz="2000" i="1">
                                <a:latin typeface="Cambria Math" panose="02040503050406030204" pitchFamily="18" charset="0"/>
                                <a:ea typeface="Cambria Math" panose="02040503050406030204" pitchFamily="18" charset="0"/>
                              </a:rPr>
                            </m:ctrlPr>
                          </m:accPr>
                          <m:e>
                            <m:r>
                              <a:rPr lang="en-US" altLang="zh-TW" sz="2000" i="1">
                                <a:latin typeface="Cambria Math" panose="02040503050406030204" pitchFamily="18" charset="0"/>
                                <a:ea typeface="Cambria Math" panose="02040503050406030204" pitchFamily="18" charset="0"/>
                              </a:rPr>
                              <m:t>𝐵</m:t>
                            </m:r>
                          </m:e>
                        </m:acc>
                        <m:r>
                          <a:rPr lang="en-US" altLang="zh-TW" sz="2000" i="1">
                            <a:latin typeface="Cambria Math" panose="02040503050406030204" pitchFamily="18" charset="0"/>
                            <a:ea typeface="Cambria Math" panose="02040503050406030204" pitchFamily="18" charset="0"/>
                          </a:rPr>
                          <m:t>×</m:t>
                        </m:r>
                        <m:acc>
                          <m:accPr>
                            <m:chr m:val="⃗"/>
                            <m:ctrlPr>
                              <a:rPr lang="en-US" altLang="zh-TW" sz="2000" i="1">
                                <a:latin typeface="Cambria Math" panose="02040503050406030204" pitchFamily="18" charset="0"/>
                                <a:ea typeface="Cambria Math" panose="02040503050406030204" pitchFamily="18" charset="0"/>
                              </a:rPr>
                            </m:ctrlPr>
                          </m:accPr>
                          <m:e>
                            <m:r>
                              <a:rPr lang="en-US" altLang="zh-TW" sz="2000" i="1">
                                <a:latin typeface="Cambria Math" panose="02040503050406030204" pitchFamily="18" charset="0"/>
                                <a:ea typeface="Cambria Math" panose="02040503050406030204" pitchFamily="18" charset="0"/>
                              </a:rPr>
                              <m:t>𝐶</m:t>
                            </m:r>
                          </m:e>
                        </m:acc>
                      </m:e>
                    </m:d>
                  </m:oMath>
                </a14:m>
                <a:r>
                  <a:rPr lang="en-US" sz="2000" dirty="0">
                    <a:latin typeface="Times New Roman" panose="02020603050405020304" pitchFamily="18" charset="0"/>
                    <a:cs typeface="Times New Roman" panose="02020603050405020304" pitchFamily="18" charset="0"/>
                  </a:rPr>
                  <a:t>. </a:t>
                </a:r>
              </a:p>
            </p:txBody>
          </p:sp>
        </mc:Choice>
        <mc:Fallback xmlns="">
          <p:sp>
            <p:nvSpPr>
              <p:cNvPr id="11" name="TextBox 10">
                <a:extLst>
                  <a:ext uri="{FF2B5EF4-FFF2-40B4-BE49-F238E27FC236}">
                    <a16:creationId xmlns:a16="http://schemas.microsoft.com/office/drawing/2014/main" id="{768DE73E-260B-BBEC-EB41-67711151A707}"/>
                  </a:ext>
                </a:extLst>
              </p:cNvPr>
              <p:cNvSpPr txBox="1">
                <a:spLocks noRot="1" noChangeAspect="1" noMove="1" noResize="1" noEditPoints="1" noAdjustHandles="1" noChangeArrowheads="1" noChangeShapeType="1" noTextEdit="1"/>
              </p:cNvSpPr>
              <p:nvPr/>
            </p:nvSpPr>
            <p:spPr>
              <a:xfrm>
                <a:off x="878840" y="4136692"/>
                <a:ext cx="7856584" cy="464101"/>
              </a:xfrm>
              <a:prstGeom prst="rect">
                <a:avLst/>
              </a:prstGeom>
              <a:blipFill>
                <a:blip r:embed="rId9"/>
                <a:stretch>
                  <a:fillRect l="-808" t="-13158" b="-1842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3601D25B-4DF8-4E61-5741-70FDC880B81E}"/>
                  </a:ext>
                </a:extLst>
              </p:cNvPr>
              <p:cNvSpPr txBox="1"/>
              <p:nvPr/>
            </p:nvSpPr>
            <p:spPr>
              <a:xfrm>
                <a:off x="905202" y="5599236"/>
                <a:ext cx="3891770" cy="464101"/>
              </a:xfrm>
              <a:prstGeom prst="rect">
                <a:avLst/>
              </a:prstGeom>
              <a:solidFill>
                <a:srgbClr val="FFFF00"/>
              </a:solidFill>
            </p:spPr>
            <p:txBody>
              <a:bodyPr wrap="square">
                <a:spAutoFit/>
              </a:bodyPr>
              <a:lstStyle/>
              <a:p>
                <a:pPr/>
                <a14:m>
                  <m:oMathPara xmlns:m="http://schemas.openxmlformats.org/officeDocument/2006/math">
                    <m:oMath>
                      <m:acc>
                        <m:accPr>
                          <m:chr m:val="⃗"/>
                          <m:ctrlPr>
                            <a:rPr lang="en-US" altLang="zh-TW" sz="2000" i="1">
                              <a:latin typeface="Cambria Math" panose="02040503050406030204" pitchFamily="18" charset="0"/>
                              <a:ea typeface="Cambria Math" panose="02040503050406030204" pitchFamily="18" charset="0"/>
                            </a:rPr>
                          </m:ctrlPr>
                        </m:accPr>
                        <m:e>
                          <m:r>
                            <a:rPr lang="en-US" altLang="zh-TW" sz="2000" i="1">
                              <a:latin typeface="Cambria Math" panose="02040503050406030204" pitchFamily="18" charset="0"/>
                              <a:ea typeface="Cambria Math" panose="02040503050406030204" pitchFamily="18" charset="0"/>
                            </a:rPr>
                            <m:t>𝐴</m:t>
                          </m:r>
                        </m:e>
                      </m:acc>
                      <m:r>
                        <a:rPr lang="en-US" altLang="zh-TW" sz="2000" i="1">
                          <a:latin typeface="Cambria Math"/>
                          <a:ea typeface="Cambria Math"/>
                        </a:rPr>
                        <m:t>×</m:t>
                      </m:r>
                      <m:d>
                        <m:dPr>
                          <m:ctrlPr>
                            <a:rPr lang="en-US" altLang="zh-TW" sz="2000" i="1">
                              <a:latin typeface="Cambria Math" panose="02040503050406030204" pitchFamily="18" charset="0"/>
                              <a:ea typeface="Cambria Math" panose="02040503050406030204" pitchFamily="18" charset="0"/>
                            </a:rPr>
                          </m:ctrlPr>
                        </m:dPr>
                        <m:e>
                          <m:acc>
                            <m:accPr>
                              <m:chr m:val="⃗"/>
                              <m:ctrlPr>
                                <a:rPr lang="en-US" altLang="zh-TW" sz="2000" i="1">
                                  <a:latin typeface="Cambria Math" panose="02040503050406030204" pitchFamily="18" charset="0"/>
                                  <a:ea typeface="Cambria Math" panose="02040503050406030204" pitchFamily="18" charset="0"/>
                                </a:rPr>
                              </m:ctrlPr>
                            </m:accPr>
                            <m:e>
                              <m:r>
                                <a:rPr lang="en-US" altLang="zh-TW" sz="2000" i="1">
                                  <a:latin typeface="Cambria Math" panose="02040503050406030204" pitchFamily="18" charset="0"/>
                                  <a:ea typeface="Cambria Math" panose="02040503050406030204" pitchFamily="18" charset="0"/>
                                </a:rPr>
                                <m:t>𝐵</m:t>
                              </m:r>
                            </m:e>
                          </m:acc>
                          <m:r>
                            <a:rPr lang="en-US" altLang="zh-TW" sz="2000" i="1">
                              <a:latin typeface="Cambria Math" panose="02040503050406030204" pitchFamily="18" charset="0"/>
                              <a:ea typeface="Cambria Math" panose="02040503050406030204" pitchFamily="18" charset="0"/>
                            </a:rPr>
                            <m:t>×</m:t>
                          </m:r>
                          <m:acc>
                            <m:accPr>
                              <m:chr m:val="⃗"/>
                              <m:ctrlPr>
                                <a:rPr lang="en-US" altLang="zh-TW" sz="2000" i="1">
                                  <a:latin typeface="Cambria Math" panose="02040503050406030204" pitchFamily="18" charset="0"/>
                                  <a:ea typeface="Cambria Math" panose="02040503050406030204" pitchFamily="18" charset="0"/>
                                </a:rPr>
                              </m:ctrlPr>
                            </m:accPr>
                            <m:e>
                              <m:r>
                                <a:rPr lang="en-US" altLang="zh-TW" sz="2000" i="1">
                                  <a:latin typeface="Cambria Math" panose="02040503050406030204" pitchFamily="18" charset="0"/>
                                  <a:ea typeface="Cambria Math" panose="02040503050406030204" pitchFamily="18" charset="0"/>
                                </a:rPr>
                                <m:t>𝐶</m:t>
                              </m:r>
                            </m:e>
                          </m:acc>
                        </m:e>
                      </m:d>
                      <m:r>
                        <a:rPr lang="en-US" altLang="zh-TW" sz="2000" b="0" i="1" smtClean="0">
                          <a:latin typeface="Cambria Math" panose="02040503050406030204" pitchFamily="18" charset="0"/>
                          <a:ea typeface="Cambria Math"/>
                        </a:rPr>
                        <m:t>=</m:t>
                      </m:r>
                      <m:acc>
                        <m:accPr>
                          <m:chr m:val="⃗"/>
                          <m:ctrlPr>
                            <a:rPr lang="en-US" altLang="zh-TW" sz="2000" i="1">
                              <a:latin typeface="Cambria Math" panose="02040503050406030204" pitchFamily="18" charset="0"/>
                              <a:ea typeface="Cambria Math" panose="02040503050406030204" pitchFamily="18" charset="0"/>
                            </a:rPr>
                          </m:ctrlPr>
                        </m:accPr>
                        <m:e>
                          <m:r>
                            <a:rPr lang="en-US" altLang="zh-TW" sz="2000" i="1">
                              <a:latin typeface="Cambria Math" panose="02040503050406030204" pitchFamily="18" charset="0"/>
                              <a:ea typeface="Cambria Math" panose="02040503050406030204" pitchFamily="18" charset="0"/>
                            </a:rPr>
                            <m:t>𝐵</m:t>
                          </m:r>
                        </m:e>
                      </m:acc>
                      <m:d>
                        <m:dPr>
                          <m:ctrlPr>
                            <a:rPr lang="en-US" altLang="zh-TW" sz="2000" i="1">
                              <a:latin typeface="Cambria Math" panose="02040503050406030204" pitchFamily="18" charset="0"/>
                              <a:ea typeface="Cambria Math" panose="02040503050406030204" pitchFamily="18" charset="0"/>
                            </a:rPr>
                          </m:ctrlPr>
                        </m:dPr>
                        <m:e>
                          <m:acc>
                            <m:accPr>
                              <m:chr m:val="⃗"/>
                              <m:ctrlPr>
                                <a:rPr lang="en-US" altLang="zh-TW" sz="2000" i="1">
                                  <a:latin typeface="Cambria Math" panose="02040503050406030204" pitchFamily="18" charset="0"/>
                                  <a:ea typeface="Cambria Math" panose="02040503050406030204" pitchFamily="18" charset="0"/>
                                </a:rPr>
                              </m:ctrlPr>
                            </m:accPr>
                            <m:e>
                              <m:r>
                                <a:rPr lang="en-US" altLang="zh-TW" sz="2000" i="1">
                                  <a:latin typeface="Cambria Math" panose="02040503050406030204" pitchFamily="18" charset="0"/>
                                  <a:ea typeface="Cambria Math" panose="02040503050406030204" pitchFamily="18" charset="0"/>
                                </a:rPr>
                                <m:t>𝐴</m:t>
                              </m:r>
                            </m:e>
                          </m:acc>
                          <m:r>
                            <a:rPr lang="en-US" altLang="zh-TW" sz="2000" i="1">
                              <a:latin typeface="Cambria Math" panose="02040503050406030204" pitchFamily="18" charset="0"/>
                              <a:ea typeface="Cambria Math" panose="02040503050406030204" pitchFamily="18" charset="0"/>
                            </a:rPr>
                            <m:t>∙</m:t>
                          </m:r>
                          <m:acc>
                            <m:accPr>
                              <m:chr m:val="⃗"/>
                              <m:ctrlPr>
                                <a:rPr lang="en-US" altLang="zh-TW" sz="2000" i="1">
                                  <a:latin typeface="Cambria Math" panose="02040503050406030204" pitchFamily="18" charset="0"/>
                                  <a:ea typeface="Cambria Math" panose="02040503050406030204" pitchFamily="18" charset="0"/>
                                </a:rPr>
                              </m:ctrlPr>
                            </m:accPr>
                            <m:e>
                              <m:r>
                                <a:rPr lang="en-US" altLang="zh-TW" sz="2000" i="1">
                                  <a:latin typeface="Cambria Math" panose="02040503050406030204" pitchFamily="18" charset="0"/>
                                  <a:ea typeface="Cambria Math" panose="02040503050406030204" pitchFamily="18" charset="0"/>
                                </a:rPr>
                                <m:t>𝐶</m:t>
                              </m:r>
                            </m:e>
                          </m:acc>
                        </m:e>
                      </m:d>
                      <m:r>
                        <a:rPr lang="en-US" altLang="zh-TW" sz="2000" i="1">
                          <a:latin typeface="Cambria Math" panose="02040503050406030204" pitchFamily="18" charset="0"/>
                          <a:ea typeface="Cambria Math"/>
                        </a:rPr>
                        <m:t>−</m:t>
                      </m:r>
                      <m:d>
                        <m:dPr>
                          <m:ctrlPr>
                            <a:rPr lang="en-US" altLang="zh-TW" sz="2000" i="1">
                              <a:latin typeface="Cambria Math" panose="02040503050406030204" pitchFamily="18" charset="0"/>
                              <a:ea typeface="Cambria Math" panose="02040503050406030204" pitchFamily="18" charset="0"/>
                            </a:rPr>
                          </m:ctrlPr>
                        </m:dPr>
                        <m:e>
                          <m:acc>
                            <m:accPr>
                              <m:chr m:val="⃗"/>
                              <m:ctrlPr>
                                <a:rPr lang="en-US" altLang="zh-TW" sz="2000" i="1">
                                  <a:latin typeface="Cambria Math" panose="02040503050406030204" pitchFamily="18" charset="0"/>
                                  <a:ea typeface="Cambria Math" panose="02040503050406030204" pitchFamily="18" charset="0"/>
                                </a:rPr>
                              </m:ctrlPr>
                            </m:accPr>
                            <m:e>
                              <m:r>
                                <a:rPr lang="en-US" altLang="zh-TW" sz="2000" i="1">
                                  <a:latin typeface="Cambria Math" panose="02040503050406030204" pitchFamily="18" charset="0"/>
                                  <a:ea typeface="Cambria Math" panose="02040503050406030204" pitchFamily="18" charset="0"/>
                                </a:rPr>
                                <m:t>𝐴</m:t>
                              </m:r>
                            </m:e>
                          </m:acc>
                          <m:r>
                            <a:rPr lang="en-US" altLang="zh-TW" sz="2000" i="1">
                              <a:latin typeface="Cambria Math" panose="02040503050406030204" pitchFamily="18" charset="0"/>
                              <a:ea typeface="Cambria Math" panose="02040503050406030204" pitchFamily="18" charset="0"/>
                            </a:rPr>
                            <m:t>∙</m:t>
                          </m:r>
                          <m:acc>
                            <m:accPr>
                              <m:chr m:val="⃗"/>
                              <m:ctrlPr>
                                <a:rPr lang="en-US" altLang="zh-TW" sz="2000" i="1">
                                  <a:latin typeface="Cambria Math" panose="02040503050406030204" pitchFamily="18" charset="0"/>
                                  <a:ea typeface="Cambria Math" panose="02040503050406030204" pitchFamily="18" charset="0"/>
                                </a:rPr>
                              </m:ctrlPr>
                            </m:accPr>
                            <m:e>
                              <m:r>
                                <a:rPr lang="en-US" altLang="zh-TW" sz="2000" i="1">
                                  <a:latin typeface="Cambria Math" panose="02040503050406030204" pitchFamily="18" charset="0"/>
                                  <a:ea typeface="Cambria Math" panose="02040503050406030204" pitchFamily="18" charset="0"/>
                                </a:rPr>
                                <m:t>𝐵</m:t>
                              </m:r>
                            </m:e>
                          </m:acc>
                        </m:e>
                      </m:d>
                      <m:acc>
                        <m:accPr>
                          <m:chr m:val="⃗"/>
                          <m:ctrlPr>
                            <a:rPr lang="en-US" altLang="zh-TW" sz="2000" i="1">
                              <a:latin typeface="Cambria Math" panose="02040503050406030204" pitchFamily="18" charset="0"/>
                              <a:ea typeface="Cambria Math" panose="02040503050406030204" pitchFamily="18" charset="0"/>
                            </a:rPr>
                          </m:ctrlPr>
                        </m:accPr>
                        <m:e>
                          <m:r>
                            <a:rPr lang="en-US" altLang="zh-TW" sz="2000" i="1">
                              <a:latin typeface="Cambria Math" panose="02040503050406030204" pitchFamily="18" charset="0"/>
                              <a:ea typeface="Cambria Math" panose="02040503050406030204" pitchFamily="18" charset="0"/>
                            </a:rPr>
                            <m:t>𝐶</m:t>
                          </m:r>
                        </m:e>
                      </m:acc>
                    </m:oMath>
                  </m:oMathPara>
                </a14:m>
                <a:endParaRPr lang="en-US" sz="2000" dirty="0"/>
              </a:p>
            </p:txBody>
          </p:sp>
        </mc:Choice>
        <mc:Fallback xmlns="">
          <p:sp>
            <p:nvSpPr>
              <p:cNvPr id="18" name="TextBox 17">
                <a:extLst>
                  <a:ext uri="{FF2B5EF4-FFF2-40B4-BE49-F238E27FC236}">
                    <a16:creationId xmlns:a16="http://schemas.microsoft.com/office/drawing/2014/main" id="{3601D25B-4DF8-4E61-5741-70FDC880B81E}"/>
                  </a:ext>
                </a:extLst>
              </p:cNvPr>
              <p:cNvSpPr txBox="1">
                <a:spLocks noRot="1" noChangeAspect="1" noMove="1" noResize="1" noEditPoints="1" noAdjustHandles="1" noChangeArrowheads="1" noChangeShapeType="1" noTextEdit="1"/>
              </p:cNvSpPr>
              <p:nvPr/>
            </p:nvSpPr>
            <p:spPr>
              <a:xfrm>
                <a:off x="905202" y="5599236"/>
                <a:ext cx="3891770" cy="464101"/>
              </a:xfrm>
              <a:prstGeom prst="rect">
                <a:avLst/>
              </a:prstGeom>
              <a:blipFill>
                <a:blip r:embed="rId10"/>
                <a:stretch>
                  <a:fillRect t="-1621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36FA6782-9689-A4A3-7556-CF1DFB6E3A0D}"/>
                  </a:ext>
                </a:extLst>
              </p:cNvPr>
              <p:cNvSpPr txBox="1"/>
              <p:nvPr/>
            </p:nvSpPr>
            <p:spPr>
              <a:xfrm>
                <a:off x="944156" y="6155273"/>
                <a:ext cx="5693228" cy="462114"/>
              </a:xfrm>
              <a:prstGeom prst="rect">
                <a:avLst/>
              </a:prstGeom>
              <a:solidFill>
                <a:srgbClr val="FFFF00"/>
              </a:solidFill>
            </p:spPr>
            <p:txBody>
              <a:bodyPr wrap="square">
                <a:spAutoFit/>
              </a:bodyPr>
              <a:lstStyle/>
              <a:p>
                <a:pPr/>
                <a14:m>
                  <m:oMathPara xmlns:m="http://schemas.openxmlformats.org/officeDocument/2006/math">
                    <m:oMath>
                      <m:acc>
                        <m:accPr>
                          <m:chr m:val="⃗"/>
                          <m:ctrlPr>
                            <a:rPr lang="en-US" altLang="zh-TW" sz="2000" i="1" smtClean="0">
                              <a:latin typeface="Cambria Math" panose="02040503050406030204" pitchFamily="18" charset="0"/>
                              <a:ea typeface="Cambria Math" panose="02040503050406030204" pitchFamily="18" charset="0"/>
                            </a:rPr>
                          </m:ctrlPr>
                        </m:accPr>
                        <m:e>
                          <m:r>
                            <m:rPr>
                              <m:sty m:val="p"/>
                            </m:rPr>
                            <a:rPr lang="en-US" altLang="zh-TW" sz="2000" i="1" smtClean="0">
                              <a:latin typeface="Cambria Math" panose="02040503050406030204" pitchFamily="18" charset="0"/>
                              <a:ea typeface="Cambria Math" panose="02040503050406030204" pitchFamily="18" charset="0"/>
                            </a:rPr>
                            <m:t>∇</m:t>
                          </m:r>
                        </m:e>
                      </m:acc>
                      <m:r>
                        <a:rPr lang="en-US" altLang="zh-TW" sz="2000" i="1">
                          <a:latin typeface="Cambria Math"/>
                          <a:ea typeface="Cambria Math"/>
                        </a:rPr>
                        <m:t>×</m:t>
                      </m:r>
                      <m:d>
                        <m:dPr>
                          <m:ctrlPr>
                            <a:rPr lang="en-US" altLang="zh-TW" sz="2000" i="1" smtClean="0">
                              <a:latin typeface="Cambria Math" panose="02040503050406030204" pitchFamily="18" charset="0"/>
                              <a:ea typeface="Cambria Math" panose="02040503050406030204" pitchFamily="18" charset="0"/>
                            </a:rPr>
                          </m:ctrlPr>
                        </m:dPr>
                        <m:e>
                          <m:acc>
                            <m:accPr>
                              <m:chr m:val="⃗"/>
                              <m:ctrlPr>
                                <a:rPr lang="en-US" altLang="zh-TW" sz="2000" i="1" smtClean="0">
                                  <a:latin typeface="Cambria Math" panose="02040503050406030204" pitchFamily="18" charset="0"/>
                                  <a:ea typeface="Cambria Math" panose="02040503050406030204" pitchFamily="18" charset="0"/>
                                </a:rPr>
                              </m:ctrlPr>
                            </m:accPr>
                            <m:e>
                              <m:r>
                                <m:rPr>
                                  <m:sty m:val="p"/>
                                </m:rPr>
                                <a:rPr lang="en-US" altLang="zh-TW" sz="2000" i="1" smtClean="0">
                                  <a:latin typeface="Cambria Math" panose="02040503050406030204" pitchFamily="18" charset="0"/>
                                  <a:ea typeface="Cambria Math" panose="02040503050406030204" pitchFamily="18" charset="0"/>
                                </a:rPr>
                                <m:t>∇</m:t>
                              </m:r>
                            </m:e>
                          </m:acc>
                          <m:r>
                            <a:rPr lang="en-US" altLang="zh-TW" sz="2000" i="1">
                              <a:latin typeface="Cambria Math" panose="02040503050406030204" pitchFamily="18" charset="0"/>
                              <a:ea typeface="Cambria Math" panose="02040503050406030204" pitchFamily="18" charset="0"/>
                            </a:rPr>
                            <m:t>×</m:t>
                          </m:r>
                          <m:acc>
                            <m:accPr>
                              <m:chr m:val="⃗"/>
                              <m:ctrlPr>
                                <a:rPr lang="en-US" altLang="zh-TW" sz="2000" b="0" i="1" smtClean="0">
                                  <a:latin typeface="Cambria Math" panose="02040503050406030204" pitchFamily="18" charset="0"/>
                                  <a:ea typeface="Cambria Math" panose="02040503050406030204" pitchFamily="18" charset="0"/>
                                </a:rPr>
                              </m:ctrlPr>
                            </m:accPr>
                            <m:e>
                              <m:r>
                                <a:rPr lang="en-US" altLang="zh-TW" sz="2000" b="0" i="1" smtClean="0">
                                  <a:latin typeface="Cambria Math" panose="02040503050406030204" pitchFamily="18" charset="0"/>
                                  <a:ea typeface="Cambria Math" panose="02040503050406030204" pitchFamily="18" charset="0"/>
                                </a:rPr>
                                <m:t>𝐹</m:t>
                              </m:r>
                            </m:e>
                          </m:acc>
                        </m:e>
                      </m:d>
                      <m:r>
                        <a:rPr lang="en-US" altLang="zh-TW" sz="2000" b="0" i="1" smtClean="0">
                          <a:latin typeface="Cambria Math" panose="02040503050406030204" pitchFamily="18" charset="0"/>
                          <a:ea typeface="Cambria Math"/>
                        </a:rPr>
                        <m:t>=</m:t>
                      </m:r>
                      <m:acc>
                        <m:accPr>
                          <m:chr m:val="⃗"/>
                          <m:ctrlPr>
                            <a:rPr lang="en-US" altLang="zh-TW" sz="2000" i="1" smtClean="0">
                              <a:latin typeface="Cambria Math" panose="02040503050406030204" pitchFamily="18" charset="0"/>
                              <a:ea typeface="Cambria Math" panose="02040503050406030204" pitchFamily="18" charset="0"/>
                            </a:rPr>
                          </m:ctrlPr>
                        </m:accPr>
                        <m:e>
                          <m:r>
                            <m:rPr>
                              <m:sty m:val="p"/>
                            </m:rPr>
                            <a:rPr lang="en-US" altLang="zh-TW" sz="2000" i="1" smtClean="0">
                              <a:latin typeface="Cambria Math" panose="02040503050406030204" pitchFamily="18" charset="0"/>
                              <a:ea typeface="Cambria Math" panose="02040503050406030204" pitchFamily="18" charset="0"/>
                            </a:rPr>
                            <m:t>∇</m:t>
                          </m:r>
                        </m:e>
                      </m:acc>
                      <m:d>
                        <m:dPr>
                          <m:ctrlPr>
                            <a:rPr lang="en-US" altLang="zh-TW" sz="2000" i="1" smtClean="0">
                              <a:latin typeface="Cambria Math" panose="02040503050406030204" pitchFamily="18" charset="0"/>
                              <a:ea typeface="Cambria Math" panose="02040503050406030204" pitchFamily="18" charset="0"/>
                            </a:rPr>
                          </m:ctrlPr>
                        </m:dPr>
                        <m:e>
                          <m:acc>
                            <m:accPr>
                              <m:chr m:val="⃗"/>
                              <m:ctrlPr>
                                <a:rPr lang="en-US" altLang="zh-TW" sz="2000" i="1" smtClean="0">
                                  <a:latin typeface="Cambria Math" panose="02040503050406030204" pitchFamily="18" charset="0"/>
                                  <a:ea typeface="Cambria Math" panose="02040503050406030204" pitchFamily="18" charset="0"/>
                                </a:rPr>
                              </m:ctrlPr>
                            </m:accPr>
                            <m:e>
                              <m:r>
                                <m:rPr>
                                  <m:sty m:val="p"/>
                                </m:rPr>
                                <a:rPr lang="en-US" altLang="zh-TW" sz="2000" i="1" smtClean="0">
                                  <a:latin typeface="Cambria Math" panose="02040503050406030204" pitchFamily="18" charset="0"/>
                                  <a:ea typeface="Cambria Math" panose="02040503050406030204" pitchFamily="18" charset="0"/>
                                </a:rPr>
                                <m:t>∇</m:t>
                              </m:r>
                            </m:e>
                          </m:acc>
                          <m:r>
                            <a:rPr lang="en-US" altLang="zh-TW" sz="2000" i="1">
                              <a:latin typeface="Cambria Math" panose="02040503050406030204" pitchFamily="18" charset="0"/>
                              <a:ea typeface="Cambria Math" panose="02040503050406030204" pitchFamily="18" charset="0"/>
                            </a:rPr>
                            <m:t>∙</m:t>
                          </m:r>
                          <m:acc>
                            <m:accPr>
                              <m:chr m:val="⃗"/>
                              <m:ctrlPr>
                                <a:rPr lang="en-US" altLang="zh-TW" sz="2000" b="0" i="1" smtClean="0">
                                  <a:latin typeface="Cambria Math" panose="02040503050406030204" pitchFamily="18" charset="0"/>
                                  <a:ea typeface="Cambria Math" panose="02040503050406030204" pitchFamily="18" charset="0"/>
                                </a:rPr>
                              </m:ctrlPr>
                            </m:accPr>
                            <m:e>
                              <m:r>
                                <a:rPr lang="en-US" altLang="zh-TW" sz="2000" b="0" i="1" smtClean="0">
                                  <a:latin typeface="Cambria Math" panose="02040503050406030204" pitchFamily="18" charset="0"/>
                                  <a:ea typeface="Cambria Math" panose="02040503050406030204" pitchFamily="18" charset="0"/>
                                </a:rPr>
                                <m:t>𝐹</m:t>
                              </m:r>
                            </m:e>
                          </m:acc>
                        </m:e>
                      </m:d>
                      <m:r>
                        <a:rPr lang="en-US" altLang="zh-TW" sz="2000" i="1">
                          <a:latin typeface="Cambria Math" panose="02040503050406030204" pitchFamily="18" charset="0"/>
                          <a:ea typeface="Cambria Math"/>
                        </a:rPr>
                        <m:t>−</m:t>
                      </m:r>
                      <m:d>
                        <m:dPr>
                          <m:ctrlPr>
                            <a:rPr lang="en-US" altLang="zh-TW" sz="2000" i="1" smtClean="0">
                              <a:latin typeface="Cambria Math" panose="02040503050406030204" pitchFamily="18" charset="0"/>
                              <a:ea typeface="Cambria Math" panose="02040503050406030204" pitchFamily="18" charset="0"/>
                            </a:rPr>
                          </m:ctrlPr>
                        </m:dPr>
                        <m:e>
                          <m:acc>
                            <m:accPr>
                              <m:chr m:val="⃗"/>
                              <m:ctrlPr>
                                <a:rPr lang="en-US" altLang="zh-TW" sz="2000" i="1" smtClean="0">
                                  <a:latin typeface="Cambria Math" panose="02040503050406030204" pitchFamily="18" charset="0"/>
                                  <a:ea typeface="Cambria Math" panose="02040503050406030204" pitchFamily="18" charset="0"/>
                                </a:rPr>
                              </m:ctrlPr>
                            </m:accPr>
                            <m:e>
                              <m:r>
                                <m:rPr>
                                  <m:sty m:val="p"/>
                                </m:rPr>
                                <a:rPr lang="en-US" altLang="zh-TW" sz="2000" i="1" smtClean="0">
                                  <a:latin typeface="Cambria Math" panose="02040503050406030204" pitchFamily="18" charset="0"/>
                                  <a:ea typeface="Cambria Math" panose="02040503050406030204" pitchFamily="18" charset="0"/>
                                </a:rPr>
                                <m:t>∇</m:t>
                              </m:r>
                            </m:e>
                          </m:acc>
                          <m:r>
                            <a:rPr lang="en-US" altLang="zh-TW" sz="2000" i="1">
                              <a:latin typeface="Cambria Math" panose="02040503050406030204" pitchFamily="18" charset="0"/>
                              <a:ea typeface="Cambria Math" panose="02040503050406030204" pitchFamily="18" charset="0"/>
                            </a:rPr>
                            <m:t>∙</m:t>
                          </m:r>
                          <m:acc>
                            <m:accPr>
                              <m:chr m:val="⃗"/>
                              <m:ctrlPr>
                                <a:rPr lang="en-US" altLang="zh-TW" sz="2000" i="1" smtClean="0">
                                  <a:latin typeface="Cambria Math" panose="02040503050406030204" pitchFamily="18" charset="0"/>
                                  <a:ea typeface="Cambria Math" panose="02040503050406030204" pitchFamily="18" charset="0"/>
                                </a:rPr>
                              </m:ctrlPr>
                            </m:accPr>
                            <m:e>
                              <m:r>
                                <m:rPr>
                                  <m:sty m:val="p"/>
                                </m:rPr>
                                <a:rPr lang="en-US" altLang="zh-TW" sz="2000" i="1" smtClean="0">
                                  <a:latin typeface="Cambria Math" panose="02040503050406030204" pitchFamily="18" charset="0"/>
                                  <a:ea typeface="Cambria Math" panose="02040503050406030204" pitchFamily="18" charset="0"/>
                                </a:rPr>
                                <m:t>∇</m:t>
                              </m:r>
                            </m:e>
                          </m:acc>
                        </m:e>
                      </m:d>
                      <m:acc>
                        <m:accPr>
                          <m:chr m:val="⃗"/>
                          <m:ctrlPr>
                            <a:rPr lang="en-US" altLang="zh-TW" sz="2000" b="0" i="1" smtClean="0">
                              <a:latin typeface="Cambria Math" panose="02040503050406030204" pitchFamily="18" charset="0"/>
                              <a:ea typeface="Cambria Math" panose="02040503050406030204" pitchFamily="18" charset="0"/>
                            </a:rPr>
                          </m:ctrlPr>
                        </m:accPr>
                        <m:e>
                          <m:r>
                            <a:rPr lang="en-US" altLang="zh-TW" sz="2000" b="0" i="1" smtClean="0">
                              <a:latin typeface="Cambria Math" panose="02040503050406030204" pitchFamily="18" charset="0"/>
                              <a:ea typeface="Cambria Math" panose="02040503050406030204" pitchFamily="18" charset="0"/>
                            </a:rPr>
                            <m:t>𝐹</m:t>
                          </m:r>
                        </m:e>
                      </m:acc>
                      <m:r>
                        <a:rPr lang="en-US" altLang="zh-TW" sz="2000" b="0" i="1" smtClean="0">
                          <a:latin typeface="Cambria Math" panose="02040503050406030204" pitchFamily="18" charset="0"/>
                          <a:ea typeface="Cambria Math" panose="02040503050406030204" pitchFamily="18" charset="0"/>
                        </a:rPr>
                        <m:t>=</m:t>
                      </m:r>
                      <m:acc>
                        <m:accPr>
                          <m:chr m:val="⃗"/>
                          <m:ctrlPr>
                            <a:rPr lang="en-US" altLang="zh-TW" sz="2000" i="1">
                              <a:latin typeface="Cambria Math" panose="02040503050406030204" pitchFamily="18" charset="0"/>
                              <a:ea typeface="Cambria Math" panose="02040503050406030204" pitchFamily="18" charset="0"/>
                            </a:rPr>
                          </m:ctrlPr>
                        </m:accPr>
                        <m:e>
                          <m:r>
                            <m:rPr>
                              <m:sty m:val="p"/>
                            </m:rPr>
                            <a:rPr lang="en-US" altLang="zh-TW" sz="2000" i="1">
                              <a:latin typeface="Cambria Math" panose="02040503050406030204" pitchFamily="18" charset="0"/>
                              <a:ea typeface="Cambria Math" panose="02040503050406030204" pitchFamily="18" charset="0"/>
                            </a:rPr>
                            <m:t>∇</m:t>
                          </m:r>
                        </m:e>
                      </m:acc>
                      <m:d>
                        <m:dPr>
                          <m:ctrlPr>
                            <a:rPr lang="en-US" altLang="zh-TW" sz="2000" i="1">
                              <a:latin typeface="Cambria Math" panose="02040503050406030204" pitchFamily="18" charset="0"/>
                              <a:ea typeface="Cambria Math" panose="02040503050406030204" pitchFamily="18" charset="0"/>
                            </a:rPr>
                          </m:ctrlPr>
                        </m:dPr>
                        <m:e>
                          <m:acc>
                            <m:accPr>
                              <m:chr m:val="⃗"/>
                              <m:ctrlPr>
                                <a:rPr lang="en-US" altLang="zh-TW" sz="2000" i="1">
                                  <a:latin typeface="Cambria Math" panose="02040503050406030204" pitchFamily="18" charset="0"/>
                                  <a:ea typeface="Cambria Math" panose="02040503050406030204" pitchFamily="18" charset="0"/>
                                </a:rPr>
                              </m:ctrlPr>
                            </m:accPr>
                            <m:e>
                              <m:r>
                                <m:rPr>
                                  <m:sty m:val="p"/>
                                </m:rPr>
                                <a:rPr lang="en-US" altLang="zh-TW" sz="2000" i="1">
                                  <a:latin typeface="Cambria Math" panose="02040503050406030204" pitchFamily="18" charset="0"/>
                                  <a:ea typeface="Cambria Math" panose="02040503050406030204" pitchFamily="18" charset="0"/>
                                </a:rPr>
                                <m:t>∇</m:t>
                              </m:r>
                            </m:e>
                          </m:acc>
                          <m:r>
                            <a:rPr lang="en-US" altLang="zh-TW" sz="2000" i="1">
                              <a:latin typeface="Cambria Math" panose="02040503050406030204" pitchFamily="18" charset="0"/>
                              <a:ea typeface="Cambria Math" panose="02040503050406030204" pitchFamily="18" charset="0"/>
                            </a:rPr>
                            <m:t>∙</m:t>
                          </m:r>
                          <m:acc>
                            <m:accPr>
                              <m:chr m:val="⃗"/>
                              <m:ctrlPr>
                                <a:rPr lang="en-US" altLang="zh-TW" sz="2000" i="1">
                                  <a:latin typeface="Cambria Math" panose="02040503050406030204" pitchFamily="18" charset="0"/>
                                  <a:ea typeface="Cambria Math" panose="02040503050406030204" pitchFamily="18" charset="0"/>
                                </a:rPr>
                              </m:ctrlPr>
                            </m:accPr>
                            <m:e>
                              <m:r>
                                <a:rPr lang="en-US" altLang="zh-TW" sz="2000" i="1">
                                  <a:latin typeface="Cambria Math" panose="02040503050406030204" pitchFamily="18" charset="0"/>
                                  <a:ea typeface="Cambria Math" panose="02040503050406030204" pitchFamily="18" charset="0"/>
                                </a:rPr>
                                <m:t>𝐹</m:t>
                              </m:r>
                            </m:e>
                          </m:acc>
                        </m:e>
                      </m:d>
                      <m:r>
                        <a:rPr lang="en-US" altLang="zh-TW" sz="2000" i="1">
                          <a:latin typeface="Cambria Math" panose="02040503050406030204" pitchFamily="18" charset="0"/>
                          <a:ea typeface="Cambria Math"/>
                        </a:rPr>
                        <m:t>−</m:t>
                      </m:r>
                      <m:sSup>
                        <m:sSupPr>
                          <m:ctrlPr>
                            <a:rPr lang="en-US" altLang="zh-TW" sz="2000" i="1">
                              <a:latin typeface="Cambria Math"/>
                              <a:ea typeface="Cambria Math"/>
                            </a:rPr>
                          </m:ctrlPr>
                        </m:sSupPr>
                        <m:e>
                          <m:r>
                            <a:rPr lang="en-US" altLang="zh-TW" sz="2000" i="1">
                              <a:latin typeface="Cambria Math"/>
                              <a:ea typeface="Cambria Math"/>
                            </a:rPr>
                            <m:t>𝛻</m:t>
                          </m:r>
                        </m:e>
                        <m:sup>
                          <m:r>
                            <a:rPr lang="en-US" altLang="zh-TW" sz="2000" i="1">
                              <a:latin typeface="Cambria Math"/>
                              <a:ea typeface="Cambria Math"/>
                            </a:rPr>
                            <m:t>2</m:t>
                          </m:r>
                        </m:sup>
                      </m:sSup>
                      <m:acc>
                        <m:accPr>
                          <m:chr m:val="⃗"/>
                          <m:ctrlPr>
                            <a:rPr lang="en-US" altLang="zh-TW" sz="2000" i="1">
                              <a:latin typeface="Cambria Math" panose="02040503050406030204" pitchFamily="18" charset="0"/>
                              <a:ea typeface="Cambria Math" panose="02040503050406030204" pitchFamily="18" charset="0"/>
                            </a:rPr>
                          </m:ctrlPr>
                        </m:accPr>
                        <m:e>
                          <m:r>
                            <a:rPr lang="en-US" altLang="zh-TW" sz="2000" i="1">
                              <a:latin typeface="Cambria Math" panose="02040503050406030204" pitchFamily="18" charset="0"/>
                              <a:ea typeface="Cambria Math" panose="02040503050406030204" pitchFamily="18" charset="0"/>
                            </a:rPr>
                            <m:t>𝐹</m:t>
                          </m:r>
                        </m:e>
                      </m:acc>
                    </m:oMath>
                  </m:oMathPara>
                </a14:m>
                <a:endParaRPr lang="en-US" sz="2000" dirty="0"/>
              </a:p>
            </p:txBody>
          </p:sp>
        </mc:Choice>
        <mc:Fallback xmlns="">
          <p:sp>
            <p:nvSpPr>
              <p:cNvPr id="19" name="TextBox 18">
                <a:extLst>
                  <a:ext uri="{FF2B5EF4-FFF2-40B4-BE49-F238E27FC236}">
                    <a16:creationId xmlns:a16="http://schemas.microsoft.com/office/drawing/2014/main" id="{36FA6782-9689-A4A3-7556-CF1DFB6E3A0D}"/>
                  </a:ext>
                </a:extLst>
              </p:cNvPr>
              <p:cNvSpPr txBox="1">
                <a:spLocks noRot="1" noChangeAspect="1" noMove="1" noResize="1" noEditPoints="1" noAdjustHandles="1" noChangeArrowheads="1" noChangeShapeType="1" noTextEdit="1"/>
              </p:cNvSpPr>
              <p:nvPr/>
            </p:nvSpPr>
            <p:spPr>
              <a:xfrm>
                <a:off x="944156" y="6155273"/>
                <a:ext cx="5693228" cy="462114"/>
              </a:xfrm>
              <a:prstGeom prst="rect">
                <a:avLst/>
              </a:prstGeom>
              <a:blipFill>
                <a:blip r:embed="rId11"/>
                <a:stretch>
                  <a:fillRect t="-15789"/>
                </a:stretch>
              </a:blipFill>
            </p:spPr>
            <p:txBody>
              <a:bodyPr/>
              <a:lstStyle/>
              <a:p>
                <a:r>
                  <a:rPr lang="en-US">
                    <a:noFill/>
                  </a:rPr>
                  <a:t> </a:t>
                </a:r>
              </a:p>
            </p:txBody>
          </p:sp>
        </mc:Fallback>
      </mc:AlternateContent>
      <p:sp>
        <p:nvSpPr>
          <p:cNvPr id="20" name="TextBox 19">
            <a:extLst>
              <a:ext uri="{FF2B5EF4-FFF2-40B4-BE49-F238E27FC236}">
                <a16:creationId xmlns:a16="http://schemas.microsoft.com/office/drawing/2014/main" id="{330286B7-9805-AEF8-CC71-9B5F75FA0060}"/>
              </a:ext>
            </a:extLst>
          </p:cNvPr>
          <p:cNvSpPr txBox="1"/>
          <p:nvPr/>
        </p:nvSpPr>
        <p:spPr>
          <a:xfrm>
            <a:off x="911498" y="794663"/>
            <a:ext cx="4735286"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Calculate the components directly:</a:t>
            </a:r>
          </a:p>
        </p:txBody>
      </p:sp>
      <p:pic>
        <p:nvPicPr>
          <p:cNvPr id="2" name="Graphic 1" descr="Cat with solid fill">
            <a:extLst>
              <a:ext uri="{FF2B5EF4-FFF2-40B4-BE49-F238E27FC236}">
                <a16:creationId xmlns:a16="http://schemas.microsoft.com/office/drawing/2014/main" id="{4C85EE54-173F-E006-D91E-B634E0630F0D}"/>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7399384" y="312593"/>
            <a:ext cx="668520" cy="668520"/>
          </a:xfrm>
          <a:prstGeom prst="rect">
            <a:avLst/>
          </a:prstGeom>
        </p:spPr>
      </p:pic>
      <p:sp>
        <p:nvSpPr>
          <p:cNvPr id="5" name="TextBox 4">
            <a:extLst>
              <a:ext uri="{FF2B5EF4-FFF2-40B4-BE49-F238E27FC236}">
                <a16:creationId xmlns:a16="http://schemas.microsoft.com/office/drawing/2014/main" id="{49D009EA-BE0D-F37C-3993-989224D728A2}"/>
              </a:ext>
            </a:extLst>
          </p:cNvPr>
          <p:cNvSpPr txBox="1"/>
          <p:nvPr/>
        </p:nvSpPr>
        <p:spPr>
          <a:xfrm>
            <a:off x="2522584" y="312593"/>
            <a:ext cx="1752600" cy="400110"/>
          </a:xfrm>
          <a:prstGeom prst="rect">
            <a:avLst/>
          </a:prstGeom>
          <a:noFill/>
        </p:spPr>
        <p:txBody>
          <a:bodyPr wrap="square" rtlCol="0">
            <a:spAutoFit/>
          </a:bodyPr>
          <a:lstStyle/>
          <a:p>
            <a:pPr algn="l"/>
            <a:r>
              <a:rPr lang="en-US" sz="2000" dirty="0">
                <a:latin typeface="Times New Roman" panose="02020603050405020304" pitchFamily="18" charset="0"/>
                <a:cs typeface="Times New Roman" panose="02020603050405020304" pitchFamily="18" charset="0"/>
              </a:rPr>
              <a:t>Triple </a:t>
            </a:r>
            <a:r>
              <a:rPr lang="en-US" sz="2000" dirty="0" err="1">
                <a:latin typeface="Times New Roman" panose="02020603050405020304" pitchFamily="18" charset="0"/>
                <a:cs typeface="Times New Roman" panose="02020603050405020304" pitchFamily="18" charset="0"/>
              </a:rPr>
              <a:t>Prodcut</a:t>
            </a:r>
            <a:r>
              <a:rPr lang="en-US" sz="2000" dirty="0">
                <a:latin typeface="Times New Roman" panose="02020603050405020304" pitchFamily="18" charset="0"/>
                <a:cs typeface="Times New Roman" panose="02020603050405020304" pitchFamily="18" charset="0"/>
              </a:rPr>
              <a:t> </a:t>
            </a:r>
          </a:p>
        </p:txBody>
      </p:sp>
      <p:sp>
        <p:nvSpPr>
          <p:cNvPr id="12" name="TextBox 11">
            <a:extLst>
              <a:ext uri="{FF2B5EF4-FFF2-40B4-BE49-F238E27FC236}">
                <a16:creationId xmlns:a16="http://schemas.microsoft.com/office/drawing/2014/main" id="{929E056F-D85C-F2DE-05E4-8C820E523E81}"/>
              </a:ext>
            </a:extLst>
          </p:cNvPr>
          <p:cNvSpPr txBox="1"/>
          <p:nvPr/>
        </p:nvSpPr>
        <p:spPr>
          <a:xfrm>
            <a:off x="905202" y="5140941"/>
            <a:ext cx="6341782" cy="400110"/>
          </a:xfrm>
          <a:prstGeom prst="rect">
            <a:avLst/>
          </a:prstGeom>
          <a:noFill/>
        </p:spPr>
        <p:txBody>
          <a:bodyPr wrap="square" rtlCol="0">
            <a:spAutoFit/>
          </a:bodyPr>
          <a:lstStyle/>
          <a:p>
            <a:pPr algn="l"/>
            <a:r>
              <a:rPr lang="en-US" sz="2000" dirty="0">
                <a:latin typeface="Times New Roman" panose="02020603050405020304" pitchFamily="18" charset="0"/>
                <a:cs typeface="Times New Roman" panose="02020603050405020304" pitchFamily="18" charset="0"/>
              </a:rPr>
              <a:t>Write the expression in the notations of vectors.</a:t>
            </a:r>
          </a:p>
        </p:txBody>
      </p:sp>
    </p:spTree>
    <p:extLst>
      <p:ext uri="{BB962C8B-B14F-4D97-AF65-F5344CB8AC3E}">
        <p14:creationId xmlns:p14="http://schemas.microsoft.com/office/powerpoint/2010/main" val="3572730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additive="base">
                                        <p:cTn id="47" dur="500" fill="hold"/>
                                        <p:tgtEl>
                                          <p:spTgt spid="18"/>
                                        </p:tgtEl>
                                        <p:attrNameLst>
                                          <p:attrName>ppt_x</p:attrName>
                                        </p:attrNameLst>
                                      </p:cBhvr>
                                      <p:tavLst>
                                        <p:tav tm="0">
                                          <p:val>
                                            <p:strVal val="#ppt_x"/>
                                          </p:val>
                                        </p:tav>
                                        <p:tav tm="100000">
                                          <p:val>
                                            <p:strVal val="#ppt_x"/>
                                          </p:val>
                                        </p:tav>
                                      </p:tavLst>
                                    </p:anim>
                                    <p:anim calcmode="lin" valueType="num">
                                      <p:cBhvr additive="base">
                                        <p:cTn id="4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additive="base">
                                        <p:cTn id="53" dur="500" fill="hold"/>
                                        <p:tgtEl>
                                          <p:spTgt spid="19"/>
                                        </p:tgtEl>
                                        <p:attrNameLst>
                                          <p:attrName>ppt_x</p:attrName>
                                        </p:attrNameLst>
                                      </p:cBhvr>
                                      <p:tavLst>
                                        <p:tav tm="0">
                                          <p:val>
                                            <p:strVal val="#ppt_x"/>
                                          </p:val>
                                        </p:tav>
                                        <p:tav tm="100000">
                                          <p:val>
                                            <p:strVal val="#ppt_x"/>
                                          </p:val>
                                        </p:tav>
                                      </p:tavLst>
                                    </p:anim>
                                    <p:anim calcmode="lin" valueType="num">
                                      <p:cBhvr additive="base">
                                        <p:cTn id="5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0" grpId="0" animBg="1"/>
      <p:bldP spid="11" grpId="0"/>
      <p:bldP spid="18" grpId="0" animBg="1"/>
      <p:bldP spid="19" grpId="0" animBg="1"/>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100AB33-4BAE-C1D4-60FB-9AFF6A24E45C}"/>
              </a:ext>
            </a:extLst>
          </p:cNvPr>
          <p:cNvPicPr>
            <a:picLocks noChangeAspect="1"/>
          </p:cNvPicPr>
          <p:nvPr/>
        </p:nvPicPr>
        <p:blipFill>
          <a:blip r:embed="rId2"/>
          <a:stretch>
            <a:fillRect/>
          </a:stretch>
        </p:blipFill>
        <p:spPr>
          <a:xfrm>
            <a:off x="1295400" y="152400"/>
            <a:ext cx="6553200" cy="4375813"/>
          </a:xfrm>
          <a:prstGeom prst="rect">
            <a:avLst/>
          </a:prstGeom>
        </p:spPr>
      </p:pic>
      <p:pic>
        <p:nvPicPr>
          <p:cNvPr id="3" name="Picture 2">
            <a:extLst>
              <a:ext uri="{FF2B5EF4-FFF2-40B4-BE49-F238E27FC236}">
                <a16:creationId xmlns:a16="http://schemas.microsoft.com/office/drawing/2014/main" id="{3037055E-50CC-4D6B-8D7A-F047C7EF49EA}"/>
              </a:ext>
            </a:extLst>
          </p:cNvPr>
          <p:cNvPicPr>
            <a:picLocks noChangeAspect="1"/>
          </p:cNvPicPr>
          <p:nvPr/>
        </p:nvPicPr>
        <p:blipFill>
          <a:blip r:embed="rId3"/>
          <a:stretch>
            <a:fillRect/>
          </a:stretch>
        </p:blipFill>
        <p:spPr>
          <a:xfrm>
            <a:off x="1291542" y="4518567"/>
            <a:ext cx="6553200" cy="2272388"/>
          </a:xfrm>
          <a:prstGeom prst="rect">
            <a:avLst/>
          </a:prstGeom>
        </p:spPr>
      </p:pic>
    </p:spTree>
    <p:extLst>
      <p:ext uri="{BB962C8B-B14F-4D97-AF65-F5344CB8AC3E}">
        <p14:creationId xmlns:p14="http://schemas.microsoft.com/office/powerpoint/2010/main" val="16790342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91A3E13-A642-0206-D2FE-D34D0D56EAD1}"/>
              </a:ext>
            </a:extLst>
          </p:cNvPr>
          <p:cNvPicPr>
            <a:picLocks noChangeAspect="1"/>
          </p:cNvPicPr>
          <p:nvPr/>
        </p:nvPicPr>
        <p:blipFill>
          <a:blip r:embed="rId2"/>
          <a:stretch>
            <a:fillRect/>
          </a:stretch>
        </p:blipFill>
        <p:spPr>
          <a:xfrm>
            <a:off x="762000" y="152400"/>
            <a:ext cx="7251700" cy="1181100"/>
          </a:xfrm>
          <a:prstGeom prst="rect">
            <a:avLst/>
          </a:prstGeom>
        </p:spPr>
      </p:pic>
      <p:pic>
        <p:nvPicPr>
          <p:cNvPr id="3" name="Picture 2">
            <a:extLst>
              <a:ext uri="{FF2B5EF4-FFF2-40B4-BE49-F238E27FC236}">
                <a16:creationId xmlns:a16="http://schemas.microsoft.com/office/drawing/2014/main" id="{83CDF85D-AB28-893D-42B0-D3736B558280}"/>
              </a:ext>
            </a:extLst>
          </p:cNvPr>
          <p:cNvPicPr>
            <a:picLocks noChangeAspect="1"/>
          </p:cNvPicPr>
          <p:nvPr/>
        </p:nvPicPr>
        <p:blipFill>
          <a:blip r:embed="rId3"/>
          <a:srcRect r="-10" b="49942"/>
          <a:stretch>
            <a:fillRect/>
          </a:stretch>
        </p:blipFill>
        <p:spPr>
          <a:xfrm>
            <a:off x="762000" y="1320961"/>
            <a:ext cx="7251700" cy="5425378"/>
          </a:xfrm>
          <a:prstGeom prst="rect">
            <a:avLst/>
          </a:prstGeom>
        </p:spPr>
      </p:pic>
    </p:spTree>
    <p:extLst>
      <p:ext uri="{BB962C8B-B14F-4D97-AF65-F5344CB8AC3E}">
        <p14:creationId xmlns:p14="http://schemas.microsoft.com/office/powerpoint/2010/main" val="1949741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7C0F33C-BA36-CC47-E186-DBEF0E9E6025}"/>
              </a:ext>
            </a:extLst>
          </p:cNvPr>
          <p:cNvPicPr>
            <a:picLocks noChangeAspect="1"/>
          </p:cNvPicPr>
          <p:nvPr/>
        </p:nvPicPr>
        <p:blipFill>
          <a:blip r:embed="rId2"/>
          <a:srcRect t="50000"/>
          <a:stretch>
            <a:fillRect/>
          </a:stretch>
        </p:blipFill>
        <p:spPr>
          <a:xfrm>
            <a:off x="838200" y="762000"/>
            <a:ext cx="7442916" cy="5562600"/>
          </a:xfrm>
          <a:prstGeom prst="rect">
            <a:avLst/>
          </a:prstGeom>
        </p:spPr>
      </p:pic>
    </p:spTree>
    <p:extLst>
      <p:ext uri="{BB962C8B-B14F-4D97-AF65-F5344CB8AC3E}">
        <p14:creationId xmlns:p14="http://schemas.microsoft.com/office/powerpoint/2010/main" val="21582246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2AA63896-E62E-5145-0B44-BEE8B1DAD103}"/>
                  </a:ext>
                </a:extLst>
              </p:cNvPr>
              <p:cNvSpPr txBox="1"/>
              <p:nvPr/>
            </p:nvSpPr>
            <p:spPr>
              <a:xfrm>
                <a:off x="998278" y="2414129"/>
                <a:ext cx="2997808" cy="778739"/>
              </a:xfrm>
              <a:prstGeom prst="rect">
                <a:avLst/>
              </a:prstGeom>
              <a:solidFill>
                <a:srgbClr val="FFFF00"/>
              </a:solidFill>
            </p:spPr>
            <p:txBody>
              <a:bodyPr wrap="none" lIns="0" tIns="0" rIns="0" bIns="0" rtlCol="0">
                <a:spAutoFit/>
              </a:bodyPr>
              <a:lstStyle/>
              <a:p>
                <a:pPr/>
                <a14:m>
                  <m:oMathPara xmlns:m="http://schemas.openxmlformats.org/officeDocument/2006/math">
                    <m:oMath>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𝑘</m:t>
                          </m:r>
                          <m:r>
                            <a:rPr lang="en-US" b="0" i="1" smtClean="0">
                              <a:latin typeface="Cambria Math" panose="02040503050406030204" pitchFamily="18" charset="0"/>
                            </a:rPr>
                            <m:t>=1</m:t>
                          </m:r>
                        </m:sub>
                        <m:sup>
                          <m:r>
                            <a:rPr lang="en-US" b="0" i="1" smtClean="0">
                              <a:latin typeface="Cambria Math" panose="02040503050406030204" pitchFamily="18" charset="0"/>
                            </a:rPr>
                            <m:t>3</m:t>
                          </m:r>
                        </m:sup>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𝜖</m:t>
                              </m:r>
                            </m:e>
                            <m:sub>
                              <m:r>
                                <a:rPr lang="en-US" i="1">
                                  <a:latin typeface="Cambria Math" panose="02040503050406030204" pitchFamily="18" charset="0"/>
                                </a:rPr>
                                <m:t>𝑖𝑗𝑘</m:t>
                              </m:r>
                            </m:sub>
                          </m:sSub>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𝜖</m:t>
                              </m:r>
                            </m:e>
                            <m:sub>
                              <m:r>
                                <a:rPr lang="en-US" i="1">
                                  <a:latin typeface="Cambria Math" panose="02040503050406030204" pitchFamily="18" charset="0"/>
                                  <a:ea typeface="Cambria Math" panose="02040503050406030204" pitchFamily="18" charset="0"/>
                                </a:rPr>
                                <m:t>𝑘𝑙𝑚</m:t>
                              </m:r>
                            </m:sub>
                          </m:sSub>
                        </m:e>
                      </m:nary>
                      <m:r>
                        <a:rPr lang="en-US" b="0" i="1" smtClean="0">
                          <a:latin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𝛿</m:t>
                          </m:r>
                        </m:e>
                        <m:sub>
                          <m:r>
                            <a:rPr lang="en-US" b="0" i="1" smtClean="0">
                              <a:latin typeface="Cambria Math" panose="02040503050406030204" pitchFamily="18" charset="0"/>
                            </a:rPr>
                            <m:t>𝑖𝑙</m:t>
                          </m:r>
                        </m:sub>
                      </m:sSub>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𝛿</m:t>
                          </m:r>
                        </m:e>
                        <m:sub>
                          <m:r>
                            <a:rPr lang="en-US" b="0" i="1" smtClean="0">
                              <a:latin typeface="Cambria Math" panose="02040503050406030204" pitchFamily="18" charset="0"/>
                              <a:ea typeface="Cambria Math" panose="02040503050406030204" pitchFamily="18" charset="0"/>
                            </a:rPr>
                            <m:t>𝑗𝑚</m:t>
                          </m:r>
                        </m:sub>
                      </m:sSub>
                      <m:r>
                        <a:rPr lang="en-US" b="0" i="1" smtClean="0">
                          <a:latin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𝛿</m:t>
                          </m:r>
                        </m:e>
                        <m:sub>
                          <m:r>
                            <a:rPr lang="en-US" i="1">
                              <a:latin typeface="Cambria Math" panose="02040503050406030204" pitchFamily="18" charset="0"/>
                            </a:rPr>
                            <m:t>𝑖</m:t>
                          </m:r>
                          <m:r>
                            <a:rPr lang="en-US" b="0" i="1" smtClean="0">
                              <a:latin typeface="Cambria Math" panose="02040503050406030204" pitchFamily="18" charset="0"/>
                            </a:rPr>
                            <m:t>𝑚</m:t>
                          </m:r>
                        </m:sub>
                      </m:sSub>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𝛿</m:t>
                          </m:r>
                        </m:e>
                        <m:sub>
                          <m:r>
                            <a:rPr lang="en-US" b="0" i="1" smtClean="0">
                              <a:latin typeface="Cambria Math" panose="02040503050406030204" pitchFamily="18" charset="0"/>
                              <a:ea typeface="Cambria Math" panose="02040503050406030204" pitchFamily="18" charset="0"/>
                            </a:rPr>
                            <m:t>𝑗</m:t>
                          </m:r>
                          <m:r>
                            <a:rPr lang="en-US" i="1">
                              <a:latin typeface="Cambria Math" panose="02040503050406030204" pitchFamily="18" charset="0"/>
                            </a:rPr>
                            <m:t>𝑙</m:t>
                          </m:r>
                        </m:sub>
                      </m:sSub>
                    </m:oMath>
                  </m:oMathPara>
                </a14:m>
                <a:endParaRPr lang="en-US" dirty="0"/>
              </a:p>
            </p:txBody>
          </p:sp>
        </mc:Choice>
        <mc:Fallback xmlns="">
          <p:sp>
            <p:nvSpPr>
              <p:cNvPr id="2" name="TextBox 1">
                <a:extLst>
                  <a:ext uri="{FF2B5EF4-FFF2-40B4-BE49-F238E27FC236}">
                    <a16:creationId xmlns:a16="http://schemas.microsoft.com/office/drawing/2014/main" id="{2AA63896-E62E-5145-0B44-BEE8B1DAD103}"/>
                  </a:ext>
                </a:extLst>
              </p:cNvPr>
              <p:cNvSpPr txBox="1">
                <a:spLocks noRot="1" noChangeAspect="1" noMove="1" noResize="1" noEditPoints="1" noAdjustHandles="1" noChangeArrowheads="1" noChangeShapeType="1" noTextEdit="1"/>
              </p:cNvSpPr>
              <p:nvPr/>
            </p:nvSpPr>
            <p:spPr>
              <a:xfrm>
                <a:off x="998278" y="2414129"/>
                <a:ext cx="2997808" cy="778739"/>
              </a:xfrm>
              <a:prstGeom prst="rect">
                <a:avLst/>
              </a:prstGeom>
              <a:blipFill>
                <a:blip r:embed="rId2"/>
                <a:stretch>
                  <a:fillRect l="-27004" t="-112903" b="-17419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44DE983B-2861-37B5-ADB8-12ED7A04DBBC}"/>
                  </a:ext>
                </a:extLst>
              </p:cNvPr>
              <p:cNvSpPr txBox="1"/>
              <p:nvPr/>
            </p:nvSpPr>
            <p:spPr>
              <a:xfrm>
                <a:off x="990600" y="673251"/>
                <a:ext cx="4971365" cy="1117998"/>
              </a:xfrm>
              <a:prstGeom prst="rect">
                <a:avLst/>
              </a:prstGeom>
              <a:solidFill>
                <a:srgbClr val="FFFF00"/>
              </a:solidFill>
            </p:spPr>
            <p:txBody>
              <a:bodyPr wrap="square">
                <a:spAutoFit/>
              </a:bodyPr>
              <a:lstStyle/>
              <a:p>
                <a:pPr/>
                <a14:m>
                  <m:oMathPara xmlns:m="http://schemas.openxmlformats.org/officeDocument/2006/math">
                    <m:o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𝜖</m:t>
                          </m:r>
                        </m:e>
                        <m:sub>
                          <m:r>
                            <a:rPr lang="en-US" i="1">
                              <a:latin typeface="Cambria Math" panose="02040503050406030204" pitchFamily="18" charset="0"/>
                            </a:rPr>
                            <m:t>𝑖𝑗𝑘</m:t>
                          </m:r>
                        </m:sub>
                      </m:sSub>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1"/>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m:t>
                                </m:r>
                                <m:r>
                                  <a:rPr lang="en-US" b="0" i="1" smtClean="0">
                                    <a:latin typeface="Cambria Math" panose="02040503050406030204" pitchFamily="18" charset="0"/>
                                  </a:rPr>
                                  <m:t>1                              </m:t>
                                </m:r>
                                <m:r>
                                  <a:rPr lang="en-US" b="0" i="1" smtClean="0">
                                    <a:latin typeface="Cambria Math" panose="02040503050406030204" pitchFamily="18" charset="0"/>
                                  </a:rPr>
                                  <m:t>𝑖𝑗𝑘</m:t>
                                </m:r>
                                <m:r>
                                  <a:rPr lang="en-US" b="0" i="1" smtClean="0">
                                    <a:latin typeface="Cambria Math" panose="02040503050406030204" pitchFamily="18" charset="0"/>
                                  </a:rPr>
                                  <m:t>=123,231, 312 </m:t>
                                </m:r>
                              </m:e>
                            </m:mr>
                            <m:mr>
                              <m:e>
                                <m:r>
                                  <a:rPr lang="en-US" b="0" i="1" smtClean="0">
                                    <a:latin typeface="Cambria Math" panose="02040503050406030204" pitchFamily="18" charset="0"/>
                                  </a:rPr>
                                  <m:t>−1                              </m:t>
                                </m:r>
                                <m:r>
                                  <m:rPr>
                                    <m:brk m:alnAt="7"/>
                                  </m:rPr>
                                  <a:rPr lang="en-US" i="1">
                                    <a:latin typeface="Cambria Math" panose="02040503050406030204" pitchFamily="18" charset="0"/>
                                  </a:rPr>
                                  <m:t>𝑖</m:t>
                                </m:r>
                                <m:r>
                                  <a:rPr lang="en-US" i="1">
                                    <a:latin typeface="Cambria Math" panose="02040503050406030204" pitchFamily="18" charset="0"/>
                                  </a:rPr>
                                  <m:t>𝑗𝑘</m:t>
                                </m:r>
                                <m:r>
                                  <a:rPr lang="en-US" i="1">
                                    <a:latin typeface="Cambria Math" panose="02040503050406030204" pitchFamily="18" charset="0"/>
                                  </a:rPr>
                                  <m:t>=132,213, 321</m:t>
                                </m:r>
                              </m:e>
                            </m:mr>
                            <m:mr>
                              <m:e>
                                <m:r>
                                  <a:rPr lang="en-US" b="0" i="1" smtClean="0">
                                    <a:latin typeface="Cambria Math" panose="02040503050406030204" pitchFamily="18" charset="0"/>
                                  </a:rPr>
                                  <m:t>     0                     </m:t>
                                </m:r>
                                <m:r>
                                  <m:rPr>
                                    <m:sty m:val="p"/>
                                  </m:rPr>
                                  <a:rPr lang="en-US" b="0" i="0" smtClean="0">
                                    <a:latin typeface="Cambria Math" panose="02040503050406030204" pitchFamily="18" charset="0"/>
                                  </a:rPr>
                                  <m:t>some</m:t>
                                </m:r>
                                <m:r>
                                  <a:rPr lang="en-US" b="0" i="0" smtClean="0">
                                    <a:latin typeface="Cambria Math" panose="02040503050406030204" pitchFamily="18" charset="0"/>
                                  </a:rPr>
                                  <m:t> </m:t>
                                </m:r>
                                <m:r>
                                  <m:rPr>
                                    <m:sty m:val="p"/>
                                  </m:rPr>
                                  <a:rPr lang="en-US" b="0" i="0" smtClean="0">
                                    <a:latin typeface="Cambria Math" panose="02040503050406030204" pitchFamily="18" charset="0"/>
                                  </a:rPr>
                                  <m:t>subscripts</m:t>
                                </m:r>
                                <m:r>
                                  <a:rPr lang="en-US" b="0" i="0" smtClean="0">
                                    <a:latin typeface="Cambria Math" panose="02040503050406030204" pitchFamily="18" charset="0"/>
                                  </a:rPr>
                                  <m:t> </m:t>
                                </m:r>
                                <m:r>
                                  <m:rPr>
                                    <m:sty m:val="p"/>
                                  </m:rPr>
                                  <a:rPr lang="en-US" b="0" i="0" smtClean="0">
                                    <a:latin typeface="Cambria Math" panose="02040503050406030204" pitchFamily="18" charset="0"/>
                                  </a:rPr>
                                  <m:t>are</m:t>
                                </m:r>
                                <m:r>
                                  <a:rPr lang="en-US" b="0" i="0" smtClean="0">
                                    <a:latin typeface="Cambria Math" panose="02040503050406030204" pitchFamily="18" charset="0"/>
                                  </a:rPr>
                                  <m:t> </m:t>
                                </m:r>
                                <m:r>
                                  <m:rPr>
                                    <m:sty m:val="p"/>
                                  </m:rPr>
                                  <a:rPr lang="en-US" b="0" i="0" smtClean="0">
                                    <a:latin typeface="Cambria Math" panose="02040503050406030204" pitchFamily="18" charset="0"/>
                                  </a:rPr>
                                  <m:t>equal</m:t>
                                </m:r>
                              </m:e>
                            </m:mr>
                          </m:m>
                        </m:e>
                      </m:d>
                    </m:oMath>
                  </m:oMathPara>
                </a14:m>
                <a:endParaRPr lang="en-US" dirty="0"/>
              </a:p>
            </p:txBody>
          </p:sp>
        </mc:Choice>
        <mc:Fallback xmlns="">
          <p:sp>
            <p:nvSpPr>
              <p:cNvPr id="4" name="TextBox 3">
                <a:extLst>
                  <a:ext uri="{FF2B5EF4-FFF2-40B4-BE49-F238E27FC236}">
                    <a16:creationId xmlns:a16="http://schemas.microsoft.com/office/drawing/2014/main" id="{44DE983B-2861-37B5-ADB8-12ED7A04DBBC}"/>
                  </a:ext>
                </a:extLst>
              </p:cNvPr>
              <p:cNvSpPr txBox="1">
                <a:spLocks noRot="1" noChangeAspect="1" noMove="1" noResize="1" noEditPoints="1" noAdjustHandles="1" noChangeArrowheads="1" noChangeShapeType="1" noTextEdit="1"/>
              </p:cNvSpPr>
              <p:nvPr/>
            </p:nvSpPr>
            <p:spPr>
              <a:xfrm>
                <a:off x="990600" y="673251"/>
                <a:ext cx="4971365" cy="1117998"/>
              </a:xfrm>
              <a:prstGeom prst="rect">
                <a:avLst/>
              </a:prstGeom>
              <a:blipFill>
                <a:blip r:embed="rId3"/>
                <a:stretch>
                  <a:fillRect l="-24490" t="-206667" r="-255" b="-294444"/>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7853F829-3682-716D-22D7-D2A05DDA049E}"/>
              </a:ext>
            </a:extLst>
          </p:cNvPr>
          <p:cNvSpPr txBox="1"/>
          <p:nvPr/>
        </p:nvSpPr>
        <p:spPr>
          <a:xfrm>
            <a:off x="987392" y="292251"/>
            <a:ext cx="3813208"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Another Proof:  Levi-Civita Tensor</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085857F0-68D8-32ED-CFD3-A6304DE900C1}"/>
                  </a:ext>
                </a:extLst>
              </p:cNvPr>
              <p:cNvSpPr txBox="1"/>
              <p:nvPr/>
            </p:nvSpPr>
            <p:spPr>
              <a:xfrm>
                <a:off x="6324600" y="768790"/>
                <a:ext cx="2670208" cy="926920"/>
              </a:xfrm>
              <a:prstGeom prst="rect">
                <a:avLst/>
              </a:prstGeom>
              <a:solidFill>
                <a:srgbClr val="FFFF99"/>
              </a:solidFill>
            </p:spPr>
            <p:txBody>
              <a:bodyPr wrap="square">
                <a:spAutoFit/>
              </a:bodyPr>
              <a:lstStyle/>
              <a:p>
                <a:pPr/>
                <a14:m>
                  <m:oMathPara xmlns:m="http://schemas.openxmlformats.org/officeDocument/2006/math">
                    <m:oMath>
                      <m:sSub>
                        <m:sSubPr>
                          <m:ctrlPr>
                            <a:rPr lang="en-US" altLang="zh-TW" i="1">
                              <a:latin typeface="Cambria Math" panose="02040503050406030204" pitchFamily="18" charset="0"/>
                              <a:ea typeface="Cambria Math" panose="02040503050406030204" pitchFamily="18" charset="0"/>
                            </a:rPr>
                          </m:ctrlPr>
                        </m:sSubPr>
                        <m:e>
                          <m:d>
                            <m:dPr>
                              <m:ctrlPr>
                                <a:rPr lang="en-US" altLang="zh-TW" i="1">
                                  <a:latin typeface="Cambria Math" panose="02040503050406030204" pitchFamily="18" charset="0"/>
                                  <a:ea typeface="Cambria Math" panose="02040503050406030204" pitchFamily="18" charset="0"/>
                                </a:rPr>
                              </m:ctrlPr>
                            </m:dPr>
                            <m:e>
                              <m:acc>
                                <m:accPr>
                                  <m:chr m:val="⃗"/>
                                  <m:ctrlPr>
                                    <a:rPr lang="en-US" altLang="zh-TW" i="1">
                                      <a:latin typeface="Cambria Math" panose="02040503050406030204" pitchFamily="18" charset="0"/>
                                      <a:ea typeface="Cambria Math" panose="02040503050406030204" pitchFamily="18" charset="0"/>
                                    </a:rPr>
                                  </m:ctrlPr>
                                </m:accPr>
                                <m:e>
                                  <m:r>
                                    <a:rPr lang="en-US" altLang="zh-TW" i="1">
                                      <a:latin typeface="Cambria Math" panose="02040503050406030204" pitchFamily="18" charset="0"/>
                                      <a:ea typeface="Cambria Math" panose="02040503050406030204" pitchFamily="18" charset="0"/>
                                    </a:rPr>
                                    <m:t>𝐴</m:t>
                                  </m:r>
                                </m:e>
                              </m:acc>
                              <m:r>
                                <a:rPr lang="en-US" altLang="zh-TW" i="1">
                                  <a:latin typeface="Cambria Math"/>
                                  <a:ea typeface="Cambria Math"/>
                                </a:rPr>
                                <m:t>×</m:t>
                              </m:r>
                              <m:acc>
                                <m:accPr>
                                  <m:chr m:val="⃗"/>
                                  <m:ctrlPr>
                                    <a:rPr lang="en-US" altLang="zh-TW" i="1">
                                      <a:latin typeface="Cambria Math" panose="02040503050406030204" pitchFamily="18" charset="0"/>
                                      <a:ea typeface="Cambria Math" panose="02040503050406030204" pitchFamily="18" charset="0"/>
                                    </a:rPr>
                                  </m:ctrlPr>
                                </m:accPr>
                                <m:e>
                                  <m:r>
                                    <a:rPr lang="en-US" altLang="zh-TW" i="1">
                                      <a:latin typeface="Cambria Math" panose="02040503050406030204" pitchFamily="18" charset="0"/>
                                      <a:ea typeface="Cambria Math" panose="02040503050406030204" pitchFamily="18" charset="0"/>
                                    </a:rPr>
                                    <m:t>𝐵</m:t>
                                  </m:r>
                                </m:e>
                              </m:acc>
                            </m:e>
                          </m:d>
                        </m:e>
                        <m:sub>
                          <m:r>
                            <a:rPr lang="en-US" altLang="zh-TW" b="0" i="1" smtClean="0">
                              <a:latin typeface="Cambria Math" panose="02040503050406030204" pitchFamily="18" charset="0"/>
                              <a:ea typeface="Cambria Math" panose="02040503050406030204" pitchFamily="18" charset="0"/>
                            </a:rPr>
                            <m:t>𝑖</m:t>
                          </m:r>
                        </m:sub>
                      </m:sSub>
                      <m:r>
                        <a:rPr lang="en-US" altLang="zh-TW" b="0" i="1" smtClean="0">
                          <a:latin typeface="Cambria Math" panose="02040503050406030204" pitchFamily="18" charset="0"/>
                          <a:ea typeface="Cambria Math"/>
                        </a:rPr>
                        <m:t>=</m:t>
                      </m:r>
                      <m:nary>
                        <m:naryPr>
                          <m:chr m:val="∑"/>
                          <m:ctrlPr>
                            <a:rPr lang="en-US" altLang="zh-TW" b="0" i="1" smtClean="0">
                              <a:latin typeface="Cambria Math" panose="02040503050406030204" pitchFamily="18" charset="0"/>
                              <a:ea typeface="Cambria Math"/>
                            </a:rPr>
                          </m:ctrlPr>
                        </m:naryPr>
                        <m:sub>
                          <m:r>
                            <m:rPr>
                              <m:brk m:alnAt="23"/>
                            </m:rPr>
                            <a:rPr lang="en-US" altLang="zh-TW" b="0" i="1" smtClean="0">
                              <a:latin typeface="Cambria Math" panose="02040503050406030204" pitchFamily="18" charset="0"/>
                              <a:ea typeface="Cambria Math"/>
                            </a:rPr>
                            <m:t>𝑗</m:t>
                          </m:r>
                          <m:r>
                            <a:rPr lang="en-US" altLang="zh-TW" b="0" i="1" smtClean="0">
                              <a:latin typeface="Cambria Math" panose="02040503050406030204" pitchFamily="18" charset="0"/>
                              <a:ea typeface="Cambria Math"/>
                            </a:rPr>
                            <m:t>,</m:t>
                          </m:r>
                          <m:r>
                            <a:rPr lang="en-US" altLang="zh-TW" b="0" i="1" smtClean="0">
                              <a:latin typeface="Cambria Math" panose="02040503050406030204" pitchFamily="18" charset="0"/>
                              <a:ea typeface="Cambria Math"/>
                            </a:rPr>
                            <m:t>𝑘</m:t>
                          </m:r>
                          <m:r>
                            <a:rPr lang="en-US" altLang="zh-TW" b="0" i="1" smtClean="0">
                              <a:latin typeface="Cambria Math" panose="02040503050406030204" pitchFamily="18" charset="0"/>
                              <a:ea typeface="Cambria Math"/>
                            </a:rPr>
                            <m:t>=1</m:t>
                          </m:r>
                        </m:sub>
                        <m:sup>
                          <m:r>
                            <a:rPr lang="en-US" altLang="zh-TW" b="0" i="1" smtClean="0">
                              <a:latin typeface="Cambria Math" panose="02040503050406030204" pitchFamily="18" charset="0"/>
                              <a:ea typeface="Cambria Math"/>
                            </a:rPr>
                            <m:t>3</m:t>
                          </m:r>
                        </m:sup>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𝜖</m:t>
                              </m:r>
                            </m:e>
                            <m:sub>
                              <m:r>
                                <a:rPr lang="en-US" i="1">
                                  <a:latin typeface="Cambria Math" panose="02040503050406030204" pitchFamily="18" charset="0"/>
                                </a:rPr>
                                <m:t>𝑖𝑗𝑘</m:t>
                              </m:r>
                            </m:sub>
                          </m:sSub>
                          <m:sSub>
                            <m:sSubPr>
                              <m:ctrlPr>
                                <a:rPr lang="en-US" i="1">
                                  <a:latin typeface="Cambria Math" panose="02040503050406030204" pitchFamily="18" charset="0"/>
                                </a:rPr>
                              </m:ctrlPr>
                            </m:sSubPr>
                            <m:e>
                              <m:r>
                                <a:rPr lang="en-US" i="1">
                                  <a:latin typeface="Cambria Math" panose="02040503050406030204" pitchFamily="18" charset="0"/>
                                </a:rPr>
                                <m:t>𝐴</m:t>
                              </m:r>
                            </m:e>
                            <m:sub>
                              <m:r>
                                <a:rPr lang="en-US" i="1">
                                  <a:latin typeface="Cambria Math" panose="02040503050406030204" pitchFamily="18" charset="0"/>
                                </a:rPr>
                                <m:t>𝑗</m:t>
                              </m:r>
                            </m:sub>
                          </m:sSub>
                          <m:sSub>
                            <m:sSubPr>
                              <m:ctrlPr>
                                <a:rPr lang="en-US" i="1">
                                  <a:latin typeface="Cambria Math" panose="02040503050406030204" pitchFamily="18" charset="0"/>
                                </a:rPr>
                              </m:ctrlPr>
                            </m:sSubPr>
                            <m:e>
                              <m:r>
                                <a:rPr lang="en-US" i="1">
                                  <a:latin typeface="Cambria Math" panose="02040503050406030204" pitchFamily="18" charset="0"/>
                                </a:rPr>
                                <m:t>𝐵</m:t>
                              </m:r>
                            </m:e>
                            <m:sub>
                              <m:r>
                                <a:rPr lang="en-US" i="1">
                                  <a:latin typeface="Cambria Math" panose="02040503050406030204" pitchFamily="18" charset="0"/>
                                </a:rPr>
                                <m:t>𝑘</m:t>
                              </m:r>
                            </m:sub>
                          </m:sSub>
                        </m:e>
                      </m:nary>
                    </m:oMath>
                  </m:oMathPara>
                </a14:m>
                <a:endParaRPr lang="en-US" dirty="0"/>
              </a:p>
            </p:txBody>
          </p:sp>
        </mc:Choice>
        <mc:Fallback xmlns="">
          <p:sp>
            <p:nvSpPr>
              <p:cNvPr id="3" name="TextBox 2">
                <a:extLst>
                  <a:ext uri="{FF2B5EF4-FFF2-40B4-BE49-F238E27FC236}">
                    <a16:creationId xmlns:a16="http://schemas.microsoft.com/office/drawing/2014/main" id="{085857F0-68D8-32ED-CFD3-A6304DE900C1}"/>
                  </a:ext>
                </a:extLst>
              </p:cNvPr>
              <p:cNvSpPr txBox="1">
                <a:spLocks noRot="1" noChangeAspect="1" noMove="1" noResize="1" noEditPoints="1" noAdjustHandles="1" noChangeArrowheads="1" noChangeShapeType="1" noTextEdit="1"/>
              </p:cNvSpPr>
              <p:nvPr/>
            </p:nvSpPr>
            <p:spPr>
              <a:xfrm>
                <a:off x="6324600" y="768790"/>
                <a:ext cx="2670208" cy="926920"/>
              </a:xfrm>
              <a:prstGeom prst="rect">
                <a:avLst/>
              </a:prstGeom>
              <a:blipFill>
                <a:blip r:embed="rId4"/>
                <a:stretch>
                  <a:fillRect t="-89189" b="-13513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65CFD9EB-6DEC-AAA9-B817-EAA1B6008AD5}"/>
                  </a:ext>
                </a:extLst>
              </p:cNvPr>
              <p:cNvSpPr txBox="1"/>
              <p:nvPr/>
            </p:nvSpPr>
            <p:spPr>
              <a:xfrm>
                <a:off x="972235" y="6030950"/>
                <a:ext cx="3657600" cy="427040"/>
              </a:xfrm>
              <a:prstGeom prst="rect">
                <a:avLst/>
              </a:prstGeom>
              <a:solidFill>
                <a:srgbClr val="FFFF99"/>
              </a:solidFill>
            </p:spPr>
            <p:txBody>
              <a:bodyPr wrap="square">
                <a:spAutoFit/>
              </a:bodyPr>
              <a:lstStyle/>
              <a:p>
                <a:pPr/>
                <a14:m>
                  <m:oMathPara xmlns:m="http://schemas.openxmlformats.org/officeDocument/2006/math">
                    <m:oMath>
                      <m:acc>
                        <m:accPr>
                          <m:chr m:val="⃗"/>
                          <m:ctrlPr>
                            <a:rPr lang="en-US" altLang="zh-TW" i="1">
                              <a:latin typeface="Cambria Math" panose="02040503050406030204" pitchFamily="18" charset="0"/>
                              <a:ea typeface="Cambria Math" panose="02040503050406030204" pitchFamily="18" charset="0"/>
                            </a:rPr>
                          </m:ctrlPr>
                        </m:accPr>
                        <m:e>
                          <m:r>
                            <a:rPr lang="en-US" altLang="zh-TW" i="1">
                              <a:latin typeface="Cambria Math" panose="02040503050406030204" pitchFamily="18" charset="0"/>
                              <a:ea typeface="Cambria Math" panose="02040503050406030204" pitchFamily="18" charset="0"/>
                            </a:rPr>
                            <m:t>𝐴</m:t>
                          </m:r>
                        </m:e>
                      </m:acc>
                      <m:r>
                        <a:rPr lang="en-US" altLang="zh-TW" i="1">
                          <a:latin typeface="Cambria Math"/>
                          <a:ea typeface="Cambria Math"/>
                        </a:rPr>
                        <m:t>×</m:t>
                      </m:r>
                      <m:d>
                        <m:dPr>
                          <m:ctrlPr>
                            <a:rPr lang="en-US" altLang="zh-TW" i="1">
                              <a:latin typeface="Cambria Math" panose="02040503050406030204" pitchFamily="18" charset="0"/>
                              <a:ea typeface="Cambria Math" panose="02040503050406030204" pitchFamily="18" charset="0"/>
                            </a:rPr>
                          </m:ctrlPr>
                        </m:dPr>
                        <m:e>
                          <m:acc>
                            <m:accPr>
                              <m:chr m:val="⃗"/>
                              <m:ctrlPr>
                                <a:rPr lang="en-US" altLang="zh-TW" i="1">
                                  <a:latin typeface="Cambria Math" panose="02040503050406030204" pitchFamily="18" charset="0"/>
                                  <a:ea typeface="Cambria Math" panose="02040503050406030204" pitchFamily="18" charset="0"/>
                                </a:rPr>
                              </m:ctrlPr>
                            </m:accPr>
                            <m:e>
                              <m:r>
                                <a:rPr lang="en-US" altLang="zh-TW" i="1">
                                  <a:latin typeface="Cambria Math" panose="02040503050406030204" pitchFamily="18" charset="0"/>
                                  <a:ea typeface="Cambria Math" panose="02040503050406030204" pitchFamily="18" charset="0"/>
                                </a:rPr>
                                <m:t>𝐵</m:t>
                              </m:r>
                            </m:e>
                          </m:acc>
                          <m:r>
                            <a:rPr lang="en-US" altLang="zh-TW" i="1">
                              <a:latin typeface="Cambria Math" panose="02040503050406030204" pitchFamily="18" charset="0"/>
                              <a:ea typeface="Cambria Math" panose="02040503050406030204" pitchFamily="18" charset="0"/>
                            </a:rPr>
                            <m:t>×</m:t>
                          </m:r>
                          <m:acc>
                            <m:accPr>
                              <m:chr m:val="⃗"/>
                              <m:ctrlPr>
                                <a:rPr lang="en-US" altLang="zh-TW" i="1">
                                  <a:latin typeface="Cambria Math" panose="02040503050406030204" pitchFamily="18" charset="0"/>
                                  <a:ea typeface="Cambria Math" panose="02040503050406030204" pitchFamily="18" charset="0"/>
                                </a:rPr>
                              </m:ctrlPr>
                            </m:accPr>
                            <m:e>
                              <m:r>
                                <a:rPr lang="en-US" altLang="zh-TW" i="1">
                                  <a:latin typeface="Cambria Math" panose="02040503050406030204" pitchFamily="18" charset="0"/>
                                  <a:ea typeface="Cambria Math" panose="02040503050406030204" pitchFamily="18" charset="0"/>
                                </a:rPr>
                                <m:t>𝐶</m:t>
                              </m:r>
                            </m:e>
                          </m:acc>
                        </m:e>
                      </m:d>
                      <m:r>
                        <a:rPr lang="en-US" altLang="zh-TW" b="0" i="1" smtClean="0">
                          <a:latin typeface="Cambria Math" panose="02040503050406030204" pitchFamily="18" charset="0"/>
                          <a:ea typeface="Cambria Math"/>
                        </a:rPr>
                        <m:t>=</m:t>
                      </m:r>
                      <m:acc>
                        <m:accPr>
                          <m:chr m:val="⃗"/>
                          <m:ctrlPr>
                            <a:rPr lang="en-US" altLang="zh-TW" i="1">
                              <a:latin typeface="Cambria Math" panose="02040503050406030204" pitchFamily="18" charset="0"/>
                              <a:ea typeface="Cambria Math" panose="02040503050406030204" pitchFamily="18" charset="0"/>
                            </a:rPr>
                          </m:ctrlPr>
                        </m:accPr>
                        <m:e>
                          <m:r>
                            <a:rPr lang="en-US" altLang="zh-TW" i="1">
                              <a:latin typeface="Cambria Math" panose="02040503050406030204" pitchFamily="18" charset="0"/>
                              <a:ea typeface="Cambria Math" panose="02040503050406030204" pitchFamily="18" charset="0"/>
                            </a:rPr>
                            <m:t>𝐵</m:t>
                          </m:r>
                        </m:e>
                      </m:acc>
                      <m:d>
                        <m:dPr>
                          <m:ctrlPr>
                            <a:rPr lang="en-US" altLang="zh-TW" i="1">
                              <a:latin typeface="Cambria Math" panose="02040503050406030204" pitchFamily="18" charset="0"/>
                              <a:ea typeface="Cambria Math" panose="02040503050406030204" pitchFamily="18" charset="0"/>
                            </a:rPr>
                          </m:ctrlPr>
                        </m:dPr>
                        <m:e>
                          <m:acc>
                            <m:accPr>
                              <m:chr m:val="⃗"/>
                              <m:ctrlPr>
                                <a:rPr lang="en-US" altLang="zh-TW" i="1">
                                  <a:latin typeface="Cambria Math" panose="02040503050406030204" pitchFamily="18" charset="0"/>
                                  <a:ea typeface="Cambria Math" panose="02040503050406030204" pitchFamily="18" charset="0"/>
                                </a:rPr>
                              </m:ctrlPr>
                            </m:accPr>
                            <m:e>
                              <m:r>
                                <a:rPr lang="en-US" altLang="zh-TW" i="1">
                                  <a:latin typeface="Cambria Math" panose="02040503050406030204" pitchFamily="18" charset="0"/>
                                  <a:ea typeface="Cambria Math" panose="02040503050406030204" pitchFamily="18" charset="0"/>
                                </a:rPr>
                                <m:t>𝐴</m:t>
                              </m:r>
                            </m:e>
                          </m:acc>
                          <m:r>
                            <a:rPr lang="en-US" altLang="zh-TW" i="1">
                              <a:latin typeface="Cambria Math" panose="02040503050406030204" pitchFamily="18" charset="0"/>
                              <a:ea typeface="Cambria Math" panose="02040503050406030204" pitchFamily="18" charset="0"/>
                            </a:rPr>
                            <m:t>∙</m:t>
                          </m:r>
                          <m:acc>
                            <m:accPr>
                              <m:chr m:val="⃗"/>
                              <m:ctrlPr>
                                <a:rPr lang="en-US" altLang="zh-TW" i="1">
                                  <a:latin typeface="Cambria Math" panose="02040503050406030204" pitchFamily="18" charset="0"/>
                                  <a:ea typeface="Cambria Math" panose="02040503050406030204" pitchFamily="18" charset="0"/>
                                </a:rPr>
                              </m:ctrlPr>
                            </m:accPr>
                            <m:e>
                              <m:r>
                                <a:rPr lang="en-US" altLang="zh-TW" i="1">
                                  <a:latin typeface="Cambria Math" panose="02040503050406030204" pitchFamily="18" charset="0"/>
                                  <a:ea typeface="Cambria Math" panose="02040503050406030204" pitchFamily="18" charset="0"/>
                                </a:rPr>
                                <m:t>𝐶</m:t>
                              </m:r>
                            </m:e>
                          </m:acc>
                        </m:e>
                      </m:d>
                      <m:r>
                        <a:rPr lang="en-US" altLang="zh-TW" i="1">
                          <a:latin typeface="Cambria Math" panose="02040503050406030204" pitchFamily="18" charset="0"/>
                          <a:ea typeface="Cambria Math"/>
                        </a:rPr>
                        <m:t>−</m:t>
                      </m:r>
                      <m:d>
                        <m:dPr>
                          <m:ctrlPr>
                            <a:rPr lang="en-US" altLang="zh-TW" i="1">
                              <a:latin typeface="Cambria Math" panose="02040503050406030204" pitchFamily="18" charset="0"/>
                              <a:ea typeface="Cambria Math" panose="02040503050406030204" pitchFamily="18" charset="0"/>
                            </a:rPr>
                          </m:ctrlPr>
                        </m:dPr>
                        <m:e>
                          <m:acc>
                            <m:accPr>
                              <m:chr m:val="⃗"/>
                              <m:ctrlPr>
                                <a:rPr lang="en-US" altLang="zh-TW" i="1">
                                  <a:latin typeface="Cambria Math" panose="02040503050406030204" pitchFamily="18" charset="0"/>
                                  <a:ea typeface="Cambria Math" panose="02040503050406030204" pitchFamily="18" charset="0"/>
                                </a:rPr>
                              </m:ctrlPr>
                            </m:accPr>
                            <m:e>
                              <m:r>
                                <a:rPr lang="en-US" altLang="zh-TW" i="1">
                                  <a:latin typeface="Cambria Math" panose="02040503050406030204" pitchFamily="18" charset="0"/>
                                  <a:ea typeface="Cambria Math" panose="02040503050406030204" pitchFamily="18" charset="0"/>
                                </a:rPr>
                                <m:t>𝐴</m:t>
                              </m:r>
                            </m:e>
                          </m:acc>
                          <m:r>
                            <a:rPr lang="en-US" altLang="zh-TW" i="1">
                              <a:latin typeface="Cambria Math" panose="02040503050406030204" pitchFamily="18" charset="0"/>
                              <a:ea typeface="Cambria Math" panose="02040503050406030204" pitchFamily="18" charset="0"/>
                            </a:rPr>
                            <m:t>∙</m:t>
                          </m:r>
                          <m:acc>
                            <m:accPr>
                              <m:chr m:val="⃗"/>
                              <m:ctrlPr>
                                <a:rPr lang="en-US" altLang="zh-TW" i="1">
                                  <a:latin typeface="Cambria Math" panose="02040503050406030204" pitchFamily="18" charset="0"/>
                                  <a:ea typeface="Cambria Math" panose="02040503050406030204" pitchFamily="18" charset="0"/>
                                </a:rPr>
                              </m:ctrlPr>
                            </m:accPr>
                            <m:e>
                              <m:r>
                                <a:rPr lang="en-US" altLang="zh-TW" i="1">
                                  <a:latin typeface="Cambria Math" panose="02040503050406030204" pitchFamily="18" charset="0"/>
                                  <a:ea typeface="Cambria Math" panose="02040503050406030204" pitchFamily="18" charset="0"/>
                                </a:rPr>
                                <m:t>𝐵</m:t>
                              </m:r>
                            </m:e>
                          </m:acc>
                        </m:e>
                      </m:d>
                      <m:acc>
                        <m:accPr>
                          <m:chr m:val="⃗"/>
                          <m:ctrlPr>
                            <a:rPr lang="en-US" altLang="zh-TW" i="1">
                              <a:latin typeface="Cambria Math" panose="02040503050406030204" pitchFamily="18" charset="0"/>
                              <a:ea typeface="Cambria Math" panose="02040503050406030204" pitchFamily="18" charset="0"/>
                            </a:rPr>
                          </m:ctrlPr>
                        </m:accPr>
                        <m:e>
                          <m:r>
                            <a:rPr lang="en-US" altLang="zh-TW" i="1">
                              <a:latin typeface="Cambria Math" panose="02040503050406030204" pitchFamily="18" charset="0"/>
                              <a:ea typeface="Cambria Math" panose="02040503050406030204" pitchFamily="18" charset="0"/>
                            </a:rPr>
                            <m:t>𝐶</m:t>
                          </m:r>
                        </m:e>
                      </m:acc>
                    </m:oMath>
                  </m:oMathPara>
                </a14:m>
                <a:endParaRPr lang="en-US" dirty="0"/>
              </a:p>
            </p:txBody>
          </p:sp>
        </mc:Choice>
        <mc:Fallback xmlns="">
          <p:sp>
            <p:nvSpPr>
              <p:cNvPr id="6" name="TextBox 5">
                <a:extLst>
                  <a:ext uri="{FF2B5EF4-FFF2-40B4-BE49-F238E27FC236}">
                    <a16:creationId xmlns:a16="http://schemas.microsoft.com/office/drawing/2014/main" id="{65CFD9EB-6DEC-AAA9-B817-EAA1B6008AD5}"/>
                  </a:ext>
                </a:extLst>
              </p:cNvPr>
              <p:cNvSpPr txBox="1">
                <a:spLocks noRot="1" noChangeAspect="1" noMove="1" noResize="1" noEditPoints="1" noAdjustHandles="1" noChangeArrowheads="1" noChangeShapeType="1" noTextEdit="1"/>
              </p:cNvSpPr>
              <p:nvPr/>
            </p:nvSpPr>
            <p:spPr>
              <a:xfrm>
                <a:off x="972235" y="6030950"/>
                <a:ext cx="3657600" cy="427040"/>
              </a:xfrm>
              <a:prstGeom prst="rect">
                <a:avLst/>
              </a:prstGeom>
              <a:blipFill>
                <a:blip r:embed="rId5"/>
                <a:stretch>
                  <a:fillRect t="-1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E129674F-2E00-9D26-484A-C735DA5573A4}"/>
                  </a:ext>
                </a:extLst>
              </p:cNvPr>
              <p:cNvSpPr txBox="1"/>
              <p:nvPr/>
            </p:nvSpPr>
            <p:spPr>
              <a:xfrm>
                <a:off x="972235" y="5016210"/>
                <a:ext cx="5899372" cy="810094"/>
              </a:xfrm>
              <a:prstGeom prst="rect">
                <a:avLst/>
              </a:prstGeom>
              <a:solidFill>
                <a:srgbClr val="FFFF99"/>
              </a:solidFill>
            </p:spPr>
            <p:txBody>
              <a:bodyPr wrap="none" lIns="0" tIns="0" rIns="0" bIns="0" rtlCol="0">
                <a:spAutoFit/>
              </a:bodyPr>
              <a:lstStyle/>
              <a:p>
                <a:pPr/>
                <a14:m>
                  <m:oMathPara xmlns:m="http://schemas.openxmlformats.org/officeDocument/2006/math">
                    <m:oMath>
                      <m:nary>
                        <m:naryPr>
                          <m:chr m:val="∑"/>
                          <m:ctrlPr>
                            <a:rPr lang="en-US" altLang="zh-TW" i="1">
                              <a:latin typeface="Cambria Math" panose="02040503050406030204" pitchFamily="18" charset="0"/>
                              <a:ea typeface="Cambria Math"/>
                            </a:rPr>
                          </m:ctrlPr>
                        </m:naryPr>
                        <m:sub>
                          <m:r>
                            <m:rPr>
                              <m:brk m:alnAt="23"/>
                            </m:rPr>
                            <a:rPr lang="en-US" altLang="zh-TW" i="1">
                              <a:latin typeface="Cambria Math" panose="02040503050406030204" pitchFamily="18" charset="0"/>
                              <a:ea typeface="Cambria Math"/>
                            </a:rPr>
                            <m:t>𝑗</m:t>
                          </m:r>
                          <m:r>
                            <a:rPr lang="en-US" altLang="zh-TW" i="1">
                              <a:latin typeface="Cambria Math" panose="02040503050406030204" pitchFamily="18" charset="0"/>
                              <a:ea typeface="Cambria Math"/>
                            </a:rPr>
                            <m:t>,</m:t>
                          </m:r>
                          <m:r>
                            <a:rPr lang="en-US" altLang="zh-TW" i="1">
                              <a:latin typeface="Cambria Math" panose="02040503050406030204" pitchFamily="18" charset="0"/>
                              <a:ea typeface="Cambria Math"/>
                            </a:rPr>
                            <m:t>𝑘</m:t>
                          </m:r>
                          <m:r>
                            <a:rPr lang="en-US" altLang="zh-TW" b="0" i="1" smtClean="0">
                              <a:latin typeface="Cambria Math" panose="02040503050406030204" pitchFamily="18" charset="0"/>
                              <a:ea typeface="Cambria Math"/>
                            </a:rPr>
                            <m:t>,</m:t>
                          </m:r>
                          <m:r>
                            <a:rPr lang="en-US" altLang="zh-TW" b="0" i="1" smtClean="0">
                              <a:latin typeface="Cambria Math" panose="02040503050406030204" pitchFamily="18" charset="0"/>
                              <a:ea typeface="Cambria Math"/>
                            </a:rPr>
                            <m:t>𝑙</m:t>
                          </m:r>
                          <m:r>
                            <a:rPr lang="en-US" altLang="zh-TW" b="0" i="1" smtClean="0">
                              <a:latin typeface="Cambria Math" panose="02040503050406030204" pitchFamily="18" charset="0"/>
                              <a:ea typeface="Cambria Math"/>
                            </a:rPr>
                            <m:t>,</m:t>
                          </m:r>
                          <m:r>
                            <a:rPr lang="en-US" altLang="zh-TW" b="0" i="1" smtClean="0">
                              <a:latin typeface="Cambria Math" panose="02040503050406030204" pitchFamily="18" charset="0"/>
                              <a:ea typeface="Cambria Math"/>
                            </a:rPr>
                            <m:t>𝑚</m:t>
                          </m:r>
                          <m:r>
                            <a:rPr lang="en-US" altLang="zh-TW" i="1">
                              <a:latin typeface="Cambria Math" panose="02040503050406030204" pitchFamily="18" charset="0"/>
                              <a:ea typeface="Cambria Math"/>
                            </a:rPr>
                            <m:t>=1</m:t>
                          </m:r>
                        </m:sub>
                        <m:sup>
                          <m:r>
                            <a:rPr lang="en-US" altLang="zh-TW" i="1">
                              <a:latin typeface="Cambria Math" panose="02040503050406030204" pitchFamily="18" charset="0"/>
                              <a:ea typeface="Cambria Math"/>
                            </a:rPr>
                            <m:t>3</m:t>
                          </m:r>
                        </m:sup>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𝜖</m:t>
                              </m:r>
                            </m:e>
                            <m:sub>
                              <m:r>
                                <a:rPr lang="en-US" i="1">
                                  <a:latin typeface="Cambria Math" panose="02040503050406030204" pitchFamily="18" charset="0"/>
                                </a:rPr>
                                <m:t>𝑖𝑗𝑘</m:t>
                              </m:r>
                            </m:sub>
                          </m:sSub>
                          <m:sSub>
                            <m:sSubPr>
                              <m:ctrlPr>
                                <a:rPr lang="en-US" i="1">
                                  <a:latin typeface="Cambria Math" panose="02040503050406030204" pitchFamily="18" charset="0"/>
                                </a:rPr>
                              </m:ctrlPr>
                            </m:sSubPr>
                            <m:e>
                              <m:r>
                                <a:rPr lang="en-US" i="1">
                                  <a:latin typeface="Cambria Math" panose="02040503050406030204" pitchFamily="18" charset="0"/>
                                </a:rPr>
                                <m:t>𝐴</m:t>
                              </m:r>
                            </m:e>
                            <m:sub>
                              <m:r>
                                <a:rPr lang="en-US" i="1">
                                  <a:latin typeface="Cambria Math" panose="02040503050406030204" pitchFamily="18" charset="0"/>
                                </a:rPr>
                                <m:t>𝑗</m:t>
                              </m:r>
                            </m:sub>
                          </m:sSub>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𝜖</m:t>
                              </m:r>
                            </m:e>
                            <m:sub>
                              <m:r>
                                <a:rPr lang="en-US" i="1">
                                  <a:latin typeface="Cambria Math" panose="02040503050406030204" pitchFamily="18" charset="0"/>
                                  <a:ea typeface="Cambria Math" panose="02040503050406030204" pitchFamily="18" charset="0"/>
                                </a:rPr>
                                <m:t>𝑘𝑙𝑚</m:t>
                              </m:r>
                            </m:sub>
                          </m:sSub>
                          <m:sSub>
                            <m:sSubPr>
                              <m:ctrlPr>
                                <a:rPr lang="en-US" i="1">
                                  <a:latin typeface="Cambria Math" panose="02040503050406030204" pitchFamily="18" charset="0"/>
                                </a:rPr>
                              </m:ctrlPr>
                            </m:sSubPr>
                            <m:e>
                              <m:r>
                                <a:rPr lang="en-US" i="1">
                                  <a:latin typeface="Cambria Math" panose="02040503050406030204" pitchFamily="18" charset="0"/>
                                </a:rPr>
                                <m:t>𝐵</m:t>
                              </m:r>
                            </m:e>
                            <m:sub>
                              <m:r>
                                <a:rPr lang="en-US" i="1">
                                  <a:latin typeface="Cambria Math" panose="02040503050406030204" pitchFamily="18" charset="0"/>
                                </a:rPr>
                                <m:t>𝑙</m:t>
                              </m:r>
                            </m:sub>
                          </m:sSub>
                          <m:sSub>
                            <m:sSubPr>
                              <m:ctrlPr>
                                <a:rPr lang="en-US" i="1">
                                  <a:latin typeface="Cambria Math" panose="02040503050406030204" pitchFamily="18" charset="0"/>
                                </a:rPr>
                              </m:ctrlPr>
                            </m:sSubPr>
                            <m:e>
                              <m:r>
                                <a:rPr lang="en-US" i="1">
                                  <a:latin typeface="Cambria Math" panose="02040503050406030204" pitchFamily="18" charset="0"/>
                                </a:rPr>
                                <m:t>𝐶</m:t>
                              </m:r>
                            </m:e>
                            <m:sub>
                              <m:r>
                                <a:rPr lang="en-US" i="1">
                                  <a:latin typeface="Cambria Math" panose="02040503050406030204" pitchFamily="18" charset="0"/>
                                </a:rPr>
                                <m:t>𝑚</m:t>
                              </m:r>
                            </m:sub>
                          </m:sSub>
                        </m:e>
                      </m:nary>
                      <m:r>
                        <a:rPr lang="en-US" b="0" i="1" smtClean="0">
                          <a:latin typeface="Cambria Math" panose="02040503050406030204" pitchFamily="18" charset="0"/>
                        </a:rPr>
                        <m:t>=</m:t>
                      </m:r>
                      <m:nary>
                        <m:naryPr>
                          <m:chr m:val="∑"/>
                          <m:ctrlPr>
                            <a:rPr lang="en-US" altLang="zh-TW" i="1">
                              <a:latin typeface="Cambria Math" panose="02040503050406030204" pitchFamily="18" charset="0"/>
                              <a:ea typeface="Cambria Math"/>
                            </a:rPr>
                          </m:ctrlPr>
                        </m:naryPr>
                        <m:sub>
                          <m:r>
                            <m:rPr>
                              <m:brk m:alnAt="23"/>
                            </m:rPr>
                            <a:rPr lang="en-US" altLang="zh-TW" i="1">
                              <a:latin typeface="Cambria Math" panose="02040503050406030204" pitchFamily="18" charset="0"/>
                              <a:ea typeface="Cambria Math"/>
                            </a:rPr>
                            <m:t>𝑗</m:t>
                          </m:r>
                          <m:r>
                            <a:rPr lang="en-US" altLang="zh-TW" i="1">
                              <a:latin typeface="Cambria Math" panose="02040503050406030204" pitchFamily="18" charset="0"/>
                              <a:ea typeface="Cambria Math"/>
                            </a:rPr>
                            <m:t>,</m:t>
                          </m:r>
                          <m:r>
                            <a:rPr lang="en-US" altLang="zh-TW" i="1">
                              <a:latin typeface="Cambria Math" panose="02040503050406030204" pitchFamily="18" charset="0"/>
                              <a:ea typeface="Cambria Math"/>
                            </a:rPr>
                            <m:t>𝑘</m:t>
                          </m:r>
                          <m:r>
                            <a:rPr lang="en-US" altLang="zh-TW" i="1">
                              <a:latin typeface="Cambria Math" panose="02040503050406030204" pitchFamily="18" charset="0"/>
                              <a:ea typeface="Cambria Math"/>
                            </a:rPr>
                            <m:t>,</m:t>
                          </m:r>
                          <m:r>
                            <a:rPr lang="en-US" altLang="zh-TW" i="1">
                              <a:latin typeface="Cambria Math" panose="02040503050406030204" pitchFamily="18" charset="0"/>
                              <a:ea typeface="Cambria Math"/>
                            </a:rPr>
                            <m:t>𝑙</m:t>
                          </m:r>
                          <m:r>
                            <a:rPr lang="en-US" altLang="zh-TW" i="1">
                              <a:latin typeface="Cambria Math" panose="02040503050406030204" pitchFamily="18" charset="0"/>
                              <a:ea typeface="Cambria Math"/>
                            </a:rPr>
                            <m:t>,</m:t>
                          </m:r>
                          <m:r>
                            <a:rPr lang="en-US" altLang="zh-TW" i="1">
                              <a:latin typeface="Cambria Math" panose="02040503050406030204" pitchFamily="18" charset="0"/>
                              <a:ea typeface="Cambria Math"/>
                            </a:rPr>
                            <m:t>𝑚</m:t>
                          </m:r>
                          <m:r>
                            <a:rPr lang="en-US" altLang="zh-TW" i="1">
                              <a:latin typeface="Cambria Math" panose="02040503050406030204" pitchFamily="18" charset="0"/>
                              <a:ea typeface="Cambria Math"/>
                            </a:rPr>
                            <m:t>=1</m:t>
                          </m:r>
                        </m:sub>
                        <m:sup>
                          <m:r>
                            <a:rPr lang="en-US" altLang="zh-TW" i="1">
                              <a:latin typeface="Cambria Math" panose="02040503050406030204" pitchFamily="18" charset="0"/>
                              <a:ea typeface="Cambria Math"/>
                            </a:rPr>
                            <m:t>3</m:t>
                          </m:r>
                        </m:sup>
                        <m:e>
                          <m:sSub>
                            <m:sSubPr>
                              <m:ctrlPr>
                                <a:rPr lang="en-US" i="1">
                                  <a:latin typeface="Cambria Math" panose="02040503050406030204" pitchFamily="18" charset="0"/>
                                </a:rPr>
                              </m:ctrlPr>
                            </m:sSubPr>
                            <m:e>
                              <m:r>
                                <a:rPr lang="en-US" i="1">
                                  <a:latin typeface="Cambria Math" panose="02040503050406030204" pitchFamily="18" charset="0"/>
                                </a:rPr>
                                <m:t>𝐴</m:t>
                              </m:r>
                            </m:e>
                            <m:sub>
                              <m:r>
                                <a:rPr lang="en-US" i="1">
                                  <a:latin typeface="Cambria Math" panose="02040503050406030204" pitchFamily="18" charset="0"/>
                                </a:rPr>
                                <m:t>𝑗</m:t>
                              </m:r>
                            </m:sub>
                          </m:sSub>
                          <m:sSub>
                            <m:sSubPr>
                              <m:ctrlPr>
                                <a:rPr lang="en-US" i="1">
                                  <a:latin typeface="Cambria Math" panose="02040503050406030204" pitchFamily="18" charset="0"/>
                                </a:rPr>
                              </m:ctrlPr>
                            </m:sSubPr>
                            <m:e>
                              <m:r>
                                <a:rPr lang="en-US" i="1">
                                  <a:latin typeface="Cambria Math" panose="02040503050406030204" pitchFamily="18" charset="0"/>
                                </a:rPr>
                                <m:t>𝐵</m:t>
                              </m:r>
                            </m:e>
                            <m:sub>
                              <m:r>
                                <a:rPr lang="en-US" i="1">
                                  <a:latin typeface="Cambria Math" panose="02040503050406030204" pitchFamily="18" charset="0"/>
                                </a:rPr>
                                <m:t>𝑙</m:t>
                              </m:r>
                            </m:sub>
                          </m:sSub>
                          <m:sSub>
                            <m:sSubPr>
                              <m:ctrlPr>
                                <a:rPr lang="en-US" i="1">
                                  <a:latin typeface="Cambria Math" panose="02040503050406030204" pitchFamily="18" charset="0"/>
                                </a:rPr>
                              </m:ctrlPr>
                            </m:sSubPr>
                            <m:e>
                              <m:r>
                                <a:rPr lang="en-US" i="1">
                                  <a:latin typeface="Cambria Math" panose="02040503050406030204" pitchFamily="18" charset="0"/>
                                </a:rPr>
                                <m:t>𝐶</m:t>
                              </m:r>
                            </m:e>
                            <m:sub>
                              <m:r>
                                <a:rPr lang="en-US" i="1">
                                  <a:latin typeface="Cambria Math" panose="02040503050406030204" pitchFamily="18" charset="0"/>
                                </a:rPr>
                                <m:t>𝑚</m:t>
                              </m:r>
                            </m:sub>
                          </m:sSub>
                        </m:e>
                      </m:nary>
                      <m:d>
                        <m:dPr>
                          <m:ctrlPr>
                            <a:rPr lang="en-US" i="1">
                              <a:latin typeface="Cambria Math" panose="02040503050406030204" pitchFamily="18" charset="0"/>
                              <a:ea typeface="Cambria Math" panose="02040503050406030204" pitchFamily="18" charset="0"/>
                            </a:rPr>
                          </m:ctrlPr>
                        </m:dPr>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𝛿</m:t>
                              </m:r>
                            </m:e>
                            <m:sub>
                              <m:r>
                                <a:rPr lang="en-US" i="1">
                                  <a:latin typeface="Cambria Math" panose="02040503050406030204" pitchFamily="18" charset="0"/>
                                </a:rPr>
                                <m:t>𝑖𝑙</m:t>
                              </m:r>
                            </m:sub>
                          </m:sSub>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𝛿</m:t>
                              </m:r>
                            </m:e>
                            <m:sub>
                              <m:r>
                                <a:rPr lang="en-US" i="1">
                                  <a:latin typeface="Cambria Math" panose="02040503050406030204" pitchFamily="18" charset="0"/>
                                  <a:ea typeface="Cambria Math" panose="02040503050406030204" pitchFamily="18" charset="0"/>
                                </a:rPr>
                                <m:t>𝑗𝑚</m:t>
                              </m:r>
                            </m:sub>
                          </m:sSub>
                          <m:r>
                            <a:rPr lang="en-US" i="1">
                              <a:latin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𝛿</m:t>
                              </m:r>
                            </m:e>
                            <m:sub>
                              <m:r>
                                <a:rPr lang="en-US" i="1">
                                  <a:latin typeface="Cambria Math" panose="02040503050406030204" pitchFamily="18" charset="0"/>
                                </a:rPr>
                                <m:t>𝑖𝑚</m:t>
                              </m:r>
                            </m:sub>
                          </m:sSub>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𝛿</m:t>
                              </m:r>
                            </m:e>
                            <m:sub>
                              <m:r>
                                <a:rPr lang="en-US" i="1">
                                  <a:latin typeface="Cambria Math" panose="02040503050406030204" pitchFamily="18" charset="0"/>
                                  <a:ea typeface="Cambria Math" panose="02040503050406030204" pitchFamily="18" charset="0"/>
                                </a:rPr>
                                <m:t>𝑗</m:t>
                              </m:r>
                              <m:r>
                                <a:rPr lang="en-US" i="1">
                                  <a:latin typeface="Cambria Math" panose="02040503050406030204" pitchFamily="18" charset="0"/>
                                </a:rPr>
                                <m:t>𝑙</m:t>
                              </m:r>
                            </m:sub>
                          </m:sSub>
                        </m:e>
                      </m:d>
                    </m:oMath>
                  </m:oMathPara>
                </a14:m>
                <a:endParaRPr lang="en-US" dirty="0"/>
              </a:p>
            </p:txBody>
          </p:sp>
        </mc:Choice>
        <mc:Fallback xmlns="">
          <p:sp>
            <p:nvSpPr>
              <p:cNvPr id="7" name="TextBox 6">
                <a:extLst>
                  <a:ext uri="{FF2B5EF4-FFF2-40B4-BE49-F238E27FC236}">
                    <a16:creationId xmlns:a16="http://schemas.microsoft.com/office/drawing/2014/main" id="{E129674F-2E00-9D26-484A-C735DA5573A4}"/>
                  </a:ext>
                </a:extLst>
              </p:cNvPr>
              <p:cNvSpPr txBox="1">
                <a:spLocks noRot="1" noChangeAspect="1" noMove="1" noResize="1" noEditPoints="1" noAdjustHandles="1" noChangeArrowheads="1" noChangeShapeType="1" noTextEdit="1"/>
              </p:cNvSpPr>
              <p:nvPr/>
            </p:nvSpPr>
            <p:spPr>
              <a:xfrm>
                <a:off x="972235" y="5016210"/>
                <a:ext cx="5899372" cy="810094"/>
              </a:xfrm>
              <a:prstGeom prst="rect">
                <a:avLst/>
              </a:prstGeom>
              <a:blipFill>
                <a:blip r:embed="rId6"/>
                <a:stretch>
                  <a:fillRect l="-9892" t="-109375" b="-16406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33B4B98F-ED22-D201-A06C-0F13EB844DFF}"/>
                  </a:ext>
                </a:extLst>
              </p:cNvPr>
              <p:cNvSpPr txBox="1"/>
              <p:nvPr/>
            </p:nvSpPr>
            <p:spPr>
              <a:xfrm>
                <a:off x="972235" y="3295801"/>
                <a:ext cx="6818530" cy="369332"/>
              </a:xfrm>
              <a:prstGeom prst="rect">
                <a:avLst/>
              </a:prstGeom>
              <a:noFill/>
            </p:spPr>
            <p:txBody>
              <a:bodyPr wrap="square" rtlCol="0">
                <a:spAutoFit/>
              </a:bodyPr>
              <a:lstStyle/>
              <a:p>
                <a:r>
                  <a:rPr lang="en-US" dirty="0" err="1"/>
                  <a:t>左式不為零，只能發生於</a:t>
                </a:r>
                <a14:m>
                  <m:oMath xmlns:m="http://schemas.openxmlformats.org/officeDocument/2006/math">
                    <m:r>
                      <a:rPr lang="en-US" i="1">
                        <a:latin typeface="Cambria Math" panose="02040503050406030204" pitchFamily="18" charset="0"/>
                      </a:rPr>
                      <m:t>𝑖𝑗</m:t>
                    </m:r>
                  </m:oMath>
                </a14:m>
                <a:r>
                  <a:rPr lang="en-US" dirty="0"/>
                  <a:t>與</a:t>
                </a:r>
                <a14:m>
                  <m:oMath xmlns:m="http://schemas.openxmlformats.org/officeDocument/2006/math">
                    <m:r>
                      <a:rPr lang="en-US" i="1">
                        <a:latin typeface="Cambria Math" panose="02040503050406030204" pitchFamily="18" charset="0"/>
                        <a:ea typeface="Cambria Math" panose="02040503050406030204" pitchFamily="18" charset="0"/>
                      </a:rPr>
                      <m:t>𝑙𝑚</m:t>
                    </m:r>
                  </m:oMath>
                </a14:m>
                <a:r>
                  <a:rPr lang="en-US" dirty="0"/>
                  <a:t>是</a:t>
                </a:r>
                <a14:m>
                  <m:oMath xmlns:m="http://schemas.openxmlformats.org/officeDocument/2006/math">
                    <m:r>
                      <a:rPr lang="en-US" i="1">
                        <a:latin typeface="Cambria Math" panose="02040503050406030204" pitchFamily="18" charset="0"/>
                        <a:ea typeface="Cambria Math" panose="02040503050406030204" pitchFamily="18" charset="0"/>
                      </a:rPr>
                      <m:t>𝑘</m:t>
                    </m:r>
                  </m:oMath>
                </a14:m>
                <a:r>
                  <a:rPr lang="en-US" dirty="0"/>
                  <a:t>以外的兩個不同足標，</a:t>
                </a:r>
              </a:p>
            </p:txBody>
          </p:sp>
        </mc:Choice>
        <mc:Fallback xmlns="">
          <p:sp>
            <p:nvSpPr>
              <p:cNvPr id="8" name="TextBox 7">
                <a:extLst>
                  <a:ext uri="{FF2B5EF4-FFF2-40B4-BE49-F238E27FC236}">
                    <a16:creationId xmlns:a16="http://schemas.microsoft.com/office/drawing/2014/main" id="{33B4B98F-ED22-D201-A06C-0F13EB844DFF}"/>
                  </a:ext>
                </a:extLst>
              </p:cNvPr>
              <p:cNvSpPr txBox="1">
                <a:spLocks noRot="1" noChangeAspect="1" noMove="1" noResize="1" noEditPoints="1" noAdjustHandles="1" noChangeArrowheads="1" noChangeShapeType="1" noTextEdit="1"/>
              </p:cNvSpPr>
              <p:nvPr/>
            </p:nvSpPr>
            <p:spPr>
              <a:xfrm>
                <a:off x="972235" y="3295801"/>
                <a:ext cx="6818530" cy="369332"/>
              </a:xfrm>
              <a:prstGeom prst="rect">
                <a:avLst/>
              </a:prstGeom>
              <a:blipFill>
                <a:blip r:embed="rId7"/>
                <a:stretch>
                  <a:fillRect l="-743" t="-6667" b="-2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19214FAF-364E-1F1C-F0DD-50DD95352F8C}"/>
                  </a:ext>
                </a:extLst>
              </p:cNvPr>
              <p:cNvSpPr txBox="1"/>
              <p:nvPr/>
            </p:nvSpPr>
            <p:spPr>
              <a:xfrm>
                <a:off x="972235" y="3690622"/>
                <a:ext cx="6818530" cy="391646"/>
              </a:xfrm>
              <a:prstGeom prst="rect">
                <a:avLst/>
              </a:prstGeom>
              <a:noFill/>
            </p:spPr>
            <p:txBody>
              <a:bodyPr wrap="square" rtlCol="0">
                <a:spAutoFit/>
              </a:bodyPr>
              <a:lstStyle/>
              <a:p>
                <a:r>
                  <a:rPr lang="en-US" dirty="0"/>
                  <a:t>只能</a:t>
                </a:r>
                <a14:m>
                  <m:oMath xmlns:m="http://schemas.openxmlformats.org/officeDocument/2006/math">
                    <m:r>
                      <a:rPr lang="en-US" i="1">
                        <a:latin typeface="Cambria Math" panose="02040503050406030204" pitchFamily="18" charset="0"/>
                      </a:rPr>
                      <m:t>𝑖</m:t>
                    </m:r>
                  </m:oMath>
                </a14:m>
                <a:r>
                  <a:rPr lang="en-US" dirty="0"/>
                  <a:t>與</a:t>
                </a:r>
                <a14:m>
                  <m:oMath xmlns:m="http://schemas.openxmlformats.org/officeDocument/2006/math">
                    <m:r>
                      <a:rPr lang="en-US" i="1">
                        <a:latin typeface="Cambria Math" panose="02040503050406030204" pitchFamily="18" charset="0"/>
                        <a:ea typeface="Cambria Math" panose="02040503050406030204" pitchFamily="18" charset="0"/>
                      </a:rPr>
                      <m:t>𝑙</m:t>
                    </m:r>
                  </m:oMath>
                </a14:m>
                <a:r>
                  <a:rPr lang="en-US" dirty="0"/>
                  <a:t>同，</a:t>
                </a:r>
                <a14:m>
                  <m:oMath xmlns:m="http://schemas.openxmlformats.org/officeDocument/2006/math">
                    <m:r>
                      <a:rPr lang="en-US" i="1">
                        <a:latin typeface="Cambria Math" panose="02040503050406030204" pitchFamily="18" charset="0"/>
                      </a:rPr>
                      <m:t>𝑗</m:t>
                    </m:r>
                  </m:oMath>
                </a14:m>
                <a:r>
                  <a:rPr lang="en-US" dirty="0"/>
                  <a:t>與</a:t>
                </a:r>
                <a14:m>
                  <m:oMath xmlns:m="http://schemas.openxmlformats.org/officeDocument/2006/math">
                    <m:r>
                      <a:rPr lang="en-US" i="1">
                        <a:latin typeface="Cambria Math" panose="02040503050406030204" pitchFamily="18" charset="0"/>
                        <a:ea typeface="Cambria Math" panose="02040503050406030204" pitchFamily="18" charset="0"/>
                      </a:rPr>
                      <m:t>𝑚</m:t>
                    </m:r>
                  </m:oMath>
                </a14:m>
                <a:r>
                  <a:rPr lang="en-US" dirty="0" err="1"/>
                  <a:t>同</a:t>
                </a:r>
                <a14:m>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𝛿</m:t>
                        </m:r>
                      </m:e>
                      <m:sub>
                        <m:r>
                          <a:rPr lang="en-US" i="1">
                            <a:latin typeface="Cambria Math" panose="02040503050406030204" pitchFamily="18" charset="0"/>
                          </a:rPr>
                          <m:t>𝑖𝑙</m:t>
                        </m:r>
                      </m:sub>
                    </m:sSub>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𝛿</m:t>
                        </m:r>
                      </m:e>
                      <m:sub>
                        <m:r>
                          <a:rPr lang="en-US" i="1">
                            <a:latin typeface="Cambria Math" panose="02040503050406030204" pitchFamily="18" charset="0"/>
                            <a:ea typeface="Cambria Math" panose="02040503050406030204" pitchFamily="18" charset="0"/>
                          </a:rPr>
                          <m:t>𝑗𝑚</m:t>
                        </m:r>
                      </m:sub>
                    </m:sSub>
                  </m:oMath>
                </a14:m>
                <a:r>
                  <a:rPr lang="en-US" dirty="0" err="1"/>
                  <a:t>，或者</a:t>
                </a:r>
                <a14:m>
                  <m:oMath xmlns:m="http://schemas.openxmlformats.org/officeDocument/2006/math">
                    <m:r>
                      <a:rPr lang="en-US" i="1">
                        <a:latin typeface="Cambria Math" panose="02040503050406030204" pitchFamily="18" charset="0"/>
                      </a:rPr>
                      <m:t>𝑖</m:t>
                    </m:r>
                  </m:oMath>
                </a14:m>
                <a:r>
                  <a:rPr lang="en-US" dirty="0"/>
                  <a:t>與</a:t>
                </a:r>
                <a14:m>
                  <m:oMath xmlns:m="http://schemas.openxmlformats.org/officeDocument/2006/math">
                    <m:r>
                      <a:rPr lang="en-US" b="0" i="1" smtClean="0">
                        <a:latin typeface="Cambria Math" panose="02040503050406030204" pitchFamily="18" charset="0"/>
                        <a:ea typeface="Cambria Math" panose="02040503050406030204" pitchFamily="18" charset="0"/>
                      </a:rPr>
                      <m:t>𝑚</m:t>
                    </m:r>
                  </m:oMath>
                </a14:m>
                <a:r>
                  <a:rPr lang="en-US" dirty="0"/>
                  <a:t>同，</a:t>
                </a:r>
                <a14:m>
                  <m:oMath xmlns:m="http://schemas.openxmlformats.org/officeDocument/2006/math">
                    <m:r>
                      <a:rPr lang="en-US" i="1">
                        <a:latin typeface="Cambria Math" panose="02040503050406030204" pitchFamily="18" charset="0"/>
                      </a:rPr>
                      <m:t>𝑗</m:t>
                    </m:r>
                  </m:oMath>
                </a14:m>
                <a:r>
                  <a:rPr lang="en-US" dirty="0"/>
                  <a:t>與</a:t>
                </a:r>
                <a14:m>
                  <m:oMath xmlns:m="http://schemas.openxmlformats.org/officeDocument/2006/math">
                    <m:r>
                      <a:rPr lang="en-US" b="0" i="1" dirty="0" smtClean="0">
                        <a:latin typeface="Cambria Math" panose="02040503050406030204" pitchFamily="18" charset="0"/>
                      </a:rPr>
                      <m:t>𝑙</m:t>
                    </m:r>
                  </m:oMath>
                </a14:m>
                <a:r>
                  <a:rPr lang="en-US" dirty="0" err="1"/>
                  <a:t>同</a:t>
                </a:r>
                <a14:m>
                  <m:oMath xmlns:m="http://schemas.openxmlformats.org/officeDocument/2006/math">
                    <m:r>
                      <a:rPr lang="en-US" i="1">
                        <a:latin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𝛿</m:t>
                        </m:r>
                      </m:e>
                      <m:sub>
                        <m:r>
                          <a:rPr lang="en-US" i="1">
                            <a:latin typeface="Cambria Math" panose="02040503050406030204" pitchFamily="18" charset="0"/>
                          </a:rPr>
                          <m:t>𝑖𝑚</m:t>
                        </m:r>
                      </m:sub>
                    </m:sSub>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𝛿</m:t>
                        </m:r>
                      </m:e>
                      <m:sub>
                        <m:r>
                          <a:rPr lang="en-US" i="1">
                            <a:latin typeface="Cambria Math" panose="02040503050406030204" pitchFamily="18" charset="0"/>
                            <a:ea typeface="Cambria Math" panose="02040503050406030204" pitchFamily="18" charset="0"/>
                          </a:rPr>
                          <m:t>𝑗</m:t>
                        </m:r>
                        <m:r>
                          <a:rPr lang="en-US" i="1">
                            <a:latin typeface="Cambria Math" panose="02040503050406030204" pitchFamily="18" charset="0"/>
                          </a:rPr>
                          <m:t>𝑙</m:t>
                        </m:r>
                      </m:sub>
                    </m:sSub>
                    <m:r>
                      <a:rPr lang="en-US" i="1">
                        <a:latin typeface="Cambria Math" panose="02040503050406030204" pitchFamily="18" charset="0"/>
                      </a:rPr>
                      <m:t> </m:t>
                    </m:r>
                  </m:oMath>
                </a14:m>
                <a:r>
                  <a:rPr lang="en-US" dirty="0"/>
                  <a:t>，</a:t>
                </a:r>
              </a:p>
            </p:txBody>
          </p:sp>
        </mc:Choice>
        <mc:Fallback xmlns="">
          <p:sp>
            <p:nvSpPr>
              <p:cNvPr id="9" name="TextBox 8">
                <a:extLst>
                  <a:ext uri="{FF2B5EF4-FFF2-40B4-BE49-F238E27FC236}">
                    <a16:creationId xmlns:a16="http://schemas.microsoft.com/office/drawing/2014/main" id="{19214FAF-364E-1F1C-F0DD-50DD95352F8C}"/>
                  </a:ext>
                </a:extLst>
              </p:cNvPr>
              <p:cNvSpPr txBox="1">
                <a:spLocks noRot="1" noChangeAspect="1" noMove="1" noResize="1" noEditPoints="1" noAdjustHandles="1" noChangeArrowheads="1" noChangeShapeType="1" noTextEdit="1"/>
              </p:cNvSpPr>
              <p:nvPr/>
            </p:nvSpPr>
            <p:spPr>
              <a:xfrm>
                <a:off x="972235" y="3690622"/>
                <a:ext cx="6818530" cy="391646"/>
              </a:xfrm>
              <a:prstGeom prst="rect">
                <a:avLst/>
              </a:prstGeom>
              <a:blipFill>
                <a:blip r:embed="rId8"/>
                <a:stretch>
                  <a:fillRect l="-743" t="-6250" b="-156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B80959F1-B55C-001C-A5C2-D309B703C99E}"/>
                  </a:ext>
                </a:extLst>
              </p:cNvPr>
              <p:cNvSpPr txBox="1"/>
              <p:nvPr/>
            </p:nvSpPr>
            <p:spPr>
              <a:xfrm>
                <a:off x="998277" y="4085986"/>
                <a:ext cx="7325888" cy="369332"/>
              </a:xfrm>
              <a:prstGeom prst="rect">
                <a:avLst/>
              </a:prstGeom>
              <a:noFill/>
            </p:spPr>
            <p:txBody>
              <a:bodyPr wrap="square">
                <a:spAutoFit/>
              </a:bodyPr>
              <a:lstStyle/>
              <a:p>
                <a14:m>
                  <m:oMath xmlns:m="http://schemas.openxmlformats.org/officeDocument/2006/math">
                    <m:r>
                      <a:rPr lang="en-US" i="1" smtClean="0">
                        <a:latin typeface="Cambria Math" panose="02040503050406030204" pitchFamily="18" charset="0"/>
                        <a:ea typeface="Cambria Math" panose="02040503050406030204" pitchFamily="18" charset="0"/>
                      </a:rPr>
                      <m:t>𝑘</m:t>
                    </m:r>
                  </m:oMath>
                </a14:m>
                <a:r>
                  <a:rPr lang="en-US" dirty="0" err="1"/>
                  <a:t>求和時，只有一個足標，不同於</a:t>
                </a:r>
                <a14:m>
                  <m:oMath xmlns:m="http://schemas.openxmlformats.org/officeDocument/2006/math">
                    <m:r>
                      <a:rPr lang="en-US" i="1">
                        <a:latin typeface="Cambria Math" panose="02040503050406030204" pitchFamily="18" charset="0"/>
                      </a:rPr>
                      <m:t>𝑖𝑗</m:t>
                    </m:r>
                  </m:oMath>
                </a14:m>
                <a:r>
                  <a:rPr lang="en-US" dirty="0"/>
                  <a:t>者，會有貢獻，因此乘</a:t>
                </a:r>
                <a:r>
                  <a:rPr lang="en-US" dirty="0">
                    <a:latin typeface="Times New Roman" panose="02020603050405020304" pitchFamily="18" charset="0"/>
                    <a:cs typeface="Times New Roman" panose="02020603050405020304" pitchFamily="18" charset="0"/>
                  </a:rPr>
                  <a:t>1</a:t>
                </a:r>
                <a:r>
                  <a:rPr lang="en-US" dirty="0"/>
                  <a:t>。得證。</a:t>
                </a:r>
              </a:p>
            </p:txBody>
          </p:sp>
        </mc:Choice>
        <mc:Fallback xmlns="">
          <p:sp>
            <p:nvSpPr>
              <p:cNvPr id="12" name="TextBox 11">
                <a:extLst>
                  <a:ext uri="{FF2B5EF4-FFF2-40B4-BE49-F238E27FC236}">
                    <a16:creationId xmlns:a16="http://schemas.microsoft.com/office/drawing/2014/main" id="{B80959F1-B55C-001C-A5C2-D309B703C99E}"/>
                  </a:ext>
                </a:extLst>
              </p:cNvPr>
              <p:cNvSpPr txBox="1">
                <a:spLocks noRot="1" noChangeAspect="1" noMove="1" noResize="1" noEditPoints="1" noAdjustHandles="1" noChangeArrowheads="1" noChangeShapeType="1" noTextEdit="1"/>
              </p:cNvSpPr>
              <p:nvPr/>
            </p:nvSpPr>
            <p:spPr>
              <a:xfrm>
                <a:off x="998277" y="4085986"/>
                <a:ext cx="7325888" cy="369332"/>
              </a:xfrm>
              <a:prstGeom prst="rect">
                <a:avLst/>
              </a:prstGeom>
              <a:blipFill>
                <a:blip r:embed="rId9"/>
                <a:stretch>
                  <a:fillRect t="-6667" b="-23333"/>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9B01BA2F-9368-809B-6E53-C3C73D1305D0}"/>
              </a:ext>
            </a:extLst>
          </p:cNvPr>
          <p:cNvSpPr txBox="1"/>
          <p:nvPr/>
        </p:nvSpPr>
        <p:spPr>
          <a:xfrm>
            <a:off x="972235" y="1995895"/>
            <a:ext cx="4582884" cy="369332"/>
          </a:xfrm>
          <a:prstGeom prst="rect">
            <a:avLst/>
          </a:prstGeom>
          <a:noFill/>
        </p:spPr>
        <p:txBody>
          <a:bodyPr wrap="square">
            <a:spAutoFit/>
          </a:bodyPr>
          <a:lstStyle/>
          <a:p>
            <a:r>
              <a:rPr lang="en-US" dirty="0">
                <a:latin typeface="Times New Roman" panose="02020603050405020304" pitchFamily="18" charset="0"/>
                <a:cs typeface="Times New Roman" panose="02020603050405020304" pitchFamily="18" charset="0"/>
              </a:rPr>
              <a:t>Levi-Civita </a:t>
            </a:r>
            <a:r>
              <a:rPr lang="en-US" dirty="0" err="1">
                <a:latin typeface="Times New Roman" panose="02020603050405020304" pitchFamily="18" charset="0"/>
                <a:cs typeface="Times New Roman" panose="02020603050405020304" pitchFamily="18" charset="0"/>
              </a:rPr>
              <a:t>Tensor滿足</a:t>
            </a:r>
            <a:endParaRPr lang="en-US" dirty="0">
              <a:latin typeface="Times New Roman" panose="02020603050405020304" pitchFamily="18" charset="0"/>
              <a:cs typeface="Times New Roman" panose="02020603050405020304" pitchFamily="18" charset="0"/>
            </a:endParaRPr>
          </a:p>
        </p:txBody>
      </p:sp>
      <p:pic>
        <p:nvPicPr>
          <p:cNvPr id="16" name="Picture 15" descr="A screenshot of a math test&#10;&#10;AI-generated content may be incorrect.">
            <a:extLst>
              <a:ext uri="{FF2B5EF4-FFF2-40B4-BE49-F238E27FC236}">
                <a16:creationId xmlns:a16="http://schemas.microsoft.com/office/drawing/2014/main" id="{C9BD89F9-4568-8BAF-532F-906B939F9A6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154411" y="1772060"/>
            <a:ext cx="1806108" cy="2103500"/>
          </a:xfrm>
          <a:prstGeom prst="rect">
            <a:avLst/>
          </a:prstGeom>
        </p:spPr>
      </p:pic>
    </p:spTree>
    <p:extLst>
      <p:ext uri="{BB962C8B-B14F-4D97-AF65-F5344CB8AC3E}">
        <p14:creationId xmlns:p14="http://schemas.microsoft.com/office/powerpoint/2010/main" val="3739867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P spid="8" grpId="0"/>
      <p:bldP spid="9" grpId="0"/>
      <p:bldP spid="12"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41F11-BE86-B9B2-74CC-0DE4F7CBFD60}"/>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矩形 17">
                <a:extLst>
                  <a:ext uri="{FF2B5EF4-FFF2-40B4-BE49-F238E27FC236}">
                    <a16:creationId xmlns:a16="http://schemas.microsoft.com/office/drawing/2014/main" id="{00CE8383-3C2B-0EBA-F7B1-C38337442C99}"/>
                  </a:ext>
                </a:extLst>
              </p:cNvPr>
              <p:cNvSpPr/>
              <p:nvPr/>
            </p:nvSpPr>
            <p:spPr>
              <a:xfrm>
                <a:off x="1250253" y="1312810"/>
                <a:ext cx="1253998" cy="439351"/>
              </a:xfrm>
              <a:prstGeom prst="rect">
                <a:avLst/>
              </a:prstGeom>
              <a:solidFill>
                <a:srgbClr val="FFFF99"/>
              </a:solidFill>
            </p:spPr>
            <p:txBody>
              <a:bodyPr wrap="none">
                <a:spAutoFit/>
              </a:bodyPr>
              <a:lstStyle/>
              <a:p>
                <a:pPr/>
                <a14:m>
                  <m:oMathPara xmlns:m="http://schemas.openxmlformats.org/officeDocument/2006/math">
                    <m:oMath>
                      <m:acc>
                        <m:accPr>
                          <m:chr m:val="⃗"/>
                          <m:ctrlPr>
                            <a:rPr lang="en-US" altLang="zh-TW" sz="2000" i="1">
                              <a:latin typeface="Cambria Math"/>
                              <a:ea typeface="Cambria Math"/>
                            </a:rPr>
                          </m:ctrlPr>
                        </m:accPr>
                        <m:e>
                          <m:r>
                            <a:rPr lang="en-US" altLang="zh-TW" sz="2000" i="1">
                              <a:latin typeface="Cambria Math"/>
                              <a:ea typeface="Cambria Math"/>
                            </a:rPr>
                            <m:t>𝛻</m:t>
                          </m:r>
                        </m:e>
                      </m:acc>
                      <m:r>
                        <a:rPr lang="en-US" altLang="zh-TW" sz="2000" i="1" smtClean="0">
                          <a:latin typeface="Cambria Math"/>
                          <a:ea typeface="Cambria Math"/>
                        </a:rPr>
                        <m:t>∙</m:t>
                      </m:r>
                      <m:acc>
                        <m:accPr>
                          <m:chr m:val="⃗"/>
                          <m:ctrlPr>
                            <a:rPr lang="en-US" altLang="zh-TW" sz="2000" i="1">
                              <a:latin typeface="Cambria Math"/>
                            </a:rPr>
                          </m:ctrlPr>
                        </m:accPr>
                        <m:e>
                          <m:r>
                            <a:rPr lang="en-US" altLang="zh-TW" sz="2000" i="1">
                              <a:latin typeface="Cambria Math"/>
                            </a:rPr>
                            <m:t>𝐸</m:t>
                          </m:r>
                        </m:e>
                      </m:acc>
                      <m:r>
                        <a:rPr lang="en-US" altLang="zh-TW" sz="2000" b="0" i="1" smtClean="0">
                          <a:latin typeface="Cambria Math"/>
                        </a:rPr>
                        <m:t>=</m:t>
                      </m:r>
                      <m:r>
                        <a:rPr lang="en-US" altLang="zh-TW" sz="2000" b="0" i="1" smtClean="0">
                          <a:latin typeface="Cambria Math" panose="02040503050406030204" pitchFamily="18" charset="0"/>
                        </a:rPr>
                        <m:t>0</m:t>
                      </m:r>
                    </m:oMath>
                  </m:oMathPara>
                </a14:m>
                <a:endParaRPr lang="zh-CN" altLang="en-US" sz="2000" dirty="0"/>
              </a:p>
            </p:txBody>
          </p:sp>
        </mc:Choice>
        <mc:Fallback xmlns="">
          <p:sp>
            <p:nvSpPr>
              <p:cNvPr id="3" name="矩形 17">
                <a:extLst>
                  <a:ext uri="{FF2B5EF4-FFF2-40B4-BE49-F238E27FC236}">
                    <a16:creationId xmlns:a16="http://schemas.microsoft.com/office/drawing/2014/main" id="{00CE8383-3C2B-0EBA-F7B1-C38337442C99}"/>
                  </a:ext>
                </a:extLst>
              </p:cNvPr>
              <p:cNvSpPr>
                <a:spLocks noRot="1" noChangeAspect="1" noMove="1" noResize="1" noEditPoints="1" noAdjustHandles="1" noChangeArrowheads="1" noChangeShapeType="1" noTextEdit="1"/>
              </p:cNvSpPr>
              <p:nvPr/>
            </p:nvSpPr>
            <p:spPr>
              <a:xfrm>
                <a:off x="1250253" y="1312810"/>
                <a:ext cx="1253998" cy="439351"/>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矩形 18">
                <a:extLst>
                  <a:ext uri="{FF2B5EF4-FFF2-40B4-BE49-F238E27FC236}">
                    <a16:creationId xmlns:a16="http://schemas.microsoft.com/office/drawing/2014/main" id="{6F85230D-2736-E993-A55A-248B70FFEE3D}"/>
                  </a:ext>
                </a:extLst>
              </p:cNvPr>
              <p:cNvSpPr/>
              <p:nvPr/>
            </p:nvSpPr>
            <p:spPr>
              <a:xfrm>
                <a:off x="4244644" y="1205025"/>
                <a:ext cx="1667444" cy="748154"/>
              </a:xfrm>
              <a:prstGeom prst="rect">
                <a:avLst/>
              </a:prstGeom>
              <a:solidFill>
                <a:srgbClr val="FFFF99"/>
              </a:solidFill>
            </p:spPr>
            <p:txBody>
              <a:bodyPr wrap="none">
                <a:spAutoFit/>
              </a:bodyPr>
              <a:lstStyle/>
              <a:p>
                <a:pPr/>
                <a14:m>
                  <m:oMathPara xmlns:m="http://schemas.openxmlformats.org/officeDocument/2006/math">
                    <m:oMath>
                      <m:acc>
                        <m:accPr>
                          <m:chr m:val="⃗"/>
                          <m:ctrlPr>
                            <a:rPr lang="en-US" altLang="zh-TW" sz="2000" i="1">
                              <a:latin typeface="Cambria Math"/>
                              <a:ea typeface="Cambria Math"/>
                            </a:rPr>
                          </m:ctrlPr>
                        </m:accPr>
                        <m:e>
                          <m:r>
                            <a:rPr lang="en-US" altLang="zh-TW" sz="2000" i="1">
                              <a:latin typeface="Cambria Math"/>
                              <a:ea typeface="Cambria Math"/>
                            </a:rPr>
                            <m:t>𝛻</m:t>
                          </m:r>
                        </m:e>
                      </m:acc>
                      <m:r>
                        <a:rPr lang="en-US" altLang="zh-TW" sz="2000" i="1">
                          <a:latin typeface="Cambria Math"/>
                          <a:ea typeface="Cambria Math"/>
                        </a:rPr>
                        <m:t>×</m:t>
                      </m:r>
                      <m:acc>
                        <m:accPr>
                          <m:chr m:val="⃗"/>
                          <m:ctrlPr>
                            <a:rPr lang="en-US" altLang="zh-TW" sz="2000" i="1">
                              <a:latin typeface="Cambria Math"/>
                            </a:rPr>
                          </m:ctrlPr>
                        </m:accPr>
                        <m:e>
                          <m:r>
                            <a:rPr lang="en-US" altLang="zh-TW" sz="2000" i="1">
                              <a:latin typeface="Cambria Math"/>
                            </a:rPr>
                            <m:t>𝐸</m:t>
                          </m:r>
                        </m:e>
                      </m:acc>
                      <m:r>
                        <a:rPr lang="en-US" altLang="zh-TW" sz="2000" b="0" i="1" smtClean="0">
                          <a:latin typeface="Cambria Math"/>
                        </a:rPr>
                        <m:t>=</m:t>
                      </m:r>
                      <m:r>
                        <a:rPr lang="en-US" altLang="zh-TW" sz="2000" i="1">
                          <a:latin typeface="Cambria Math"/>
                          <a:ea typeface="Cambria Math"/>
                        </a:rPr>
                        <m:t>−</m:t>
                      </m:r>
                      <m:f>
                        <m:fPr>
                          <m:ctrlPr>
                            <a:rPr lang="zh-TW" altLang="en-US" sz="2000" i="1">
                              <a:latin typeface="Cambria Math"/>
                              <a:ea typeface="Cambria Math"/>
                            </a:rPr>
                          </m:ctrlPr>
                        </m:fPr>
                        <m:num>
                          <m:r>
                            <a:rPr lang="zh-TW" altLang="en-US" sz="2000" i="1">
                              <a:latin typeface="Cambria Math"/>
                              <a:ea typeface="Cambria Math"/>
                            </a:rPr>
                            <m:t>𝜕</m:t>
                          </m:r>
                          <m:acc>
                            <m:accPr>
                              <m:chr m:val="⃗"/>
                              <m:ctrlPr>
                                <a:rPr lang="en-US" altLang="zh-TW" sz="2000" i="1">
                                  <a:latin typeface="Cambria Math"/>
                                  <a:ea typeface="Cambria Math"/>
                                </a:rPr>
                              </m:ctrlPr>
                            </m:accPr>
                            <m:e>
                              <m:r>
                                <a:rPr lang="en-US" altLang="zh-TW" sz="2000" i="1">
                                  <a:latin typeface="Cambria Math"/>
                                  <a:ea typeface="Cambria Math"/>
                                </a:rPr>
                                <m:t>𝐵</m:t>
                              </m:r>
                            </m:e>
                          </m:acc>
                        </m:num>
                        <m:den>
                          <m:r>
                            <a:rPr lang="zh-TW" altLang="en-US" sz="2000" i="1">
                              <a:latin typeface="Cambria Math"/>
                              <a:ea typeface="Cambria Math"/>
                            </a:rPr>
                            <m:t>𝜕</m:t>
                          </m:r>
                          <m:r>
                            <a:rPr lang="en-US" altLang="zh-TW" sz="2000" i="1">
                              <a:latin typeface="Cambria Math"/>
                              <a:ea typeface="Cambria Math"/>
                            </a:rPr>
                            <m:t>𝑡</m:t>
                          </m:r>
                        </m:den>
                      </m:f>
                    </m:oMath>
                  </m:oMathPara>
                </a14:m>
                <a:endParaRPr lang="zh-CN" altLang="en-US" sz="2000" dirty="0"/>
              </a:p>
            </p:txBody>
          </p:sp>
        </mc:Choice>
        <mc:Fallback xmlns="">
          <p:sp>
            <p:nvSpPr>
              <p:cNvPr id="4" name="矩形 18">
                <a:extLst>
                  <a:ext uri="{FF2B5EF4-FFF2-40B4-BE49-F238E27FC236}">
                    <a16:creationId xmlns:a16="http://schemas.microsoft.com/office/drawing/2014/main" id="{6F85230D-2736-E993-A55A-248B70FFEE3D}"/>
                  </a:ext>
                </a:extLst>
              </p:cNvPr>
              <p:cNvSpPr>
                <a:spLocks noRot="1" noChangeAspect="1" noMove="1" noResize="1" noEditPoints="1" noAdjustHandles="1" noChangeArrowheads="1" noChangeShapeType="1" noTextEdit="1"/>
              </p:cNvSpPr>
              <p:nvPr/>
            </p:nvSpPr>
            <p:spPr>
              <a:xfrm>
                <a:off x="4244644" y="1205025"/>
                <a:ext cx="1667444" cy="748154"/>
              </a:xfrm>
              <a:prstGeom prst="rect">
                <a:avLst/>
              </a:prstGeom>
              <a:blipFill>
                <a:blip r:embed="rId3"/>
                <a:stretch>
                  <a:fillRect b="-508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矩形 19">
                <a:extLst>
                  <a:ext uri="{FF2B5EF4-FFF2-40B4-BE49-F238E27FC236}">
                    <a16:creationId xmlns:a16="http://schemas.microsoft.com/office/drawing/2014/main" id="{0EB8E799-1C80-E1CE-A622-B8F6857801B4}"/>
                  </a:ext>
                </a:extLst>
              </p:cNvPr>
              <p:cNvSpPr/>
              <p:nvPr/>
            </p:nvSpPr>
            <p:spPr>
              <a:xfrm>
                <a:off x="2631212" y="1321311"/>
                <a:ext cx="1258871" cy="439351"/>
              </a:xfrm>
              <a:prstGeom prst="rect">
                <a:avLst/>
              </a:prstGeom>
              <a:solidFill>
                <a:srgbClr val="FFFF99"/>
              </a:solidFill>
            </p:spPr>
            <p:txBody>
              <a:bodyPr wrap="none">
                <a:spAutoFit/>
              </a:bodyPr>
              <a:lstStyle/>
              <a:p>
                <a:pPr/>
                <a14:m>
                  <m:oMathPara xmlns:m="http://schemas.openxmlformats.org/officeDocument/2006/math">
                    <m:oMath>
                      <m:acc>
                        <m:accPr>
                          <m:chr m:val="⃗"/>
                          <m:ctrlPr>
                            <a:rPr lang="en-US" altLang="zh-TW" sz="2000" i="1">
                              <a:latin typeface="Cambria Math"/>
                              <a:ea typeface="Cambria Math"/>
                            </a:rPr>
                          </m:ctrlPr>
                        </m:accPr>
                        <m:e>
                          <m:r>
                            <a:rPr lang="en-US" altLang="zh-TW" sz="2000" i="1">
                              <a:latin typeface="Cambria Math"/>
                              <a:ea typeface="Cambria Math"/>
                            </a:rPr>
                            <m:t>𝛻</m:t>
                          </m:r>
                        </m:e>
                      </m:acc>
                      <m:r>
                        <a:rPr lang="en-US" altLang="zh-TW" sz="2000" i="1" smtClean="0">
                          <a:latin typeface="Cambria Math"/>
                          <a:ea typeface="Cambria Math"/>
                        </a:rPr>
                        <m:t>∙</m:t>
                      </m:r>
                      <m:acc>
                        <m:accPr>
                          <m:chr m:val="⃗"/>
                          <m:ctrlPr>
                            <a:rPr lang="en-US" altLang="zh-TW" sz="2000" b="0" i="1" smtClean="0">
                              <a:latin typeface="Cambria Math"/>
                            </a:rPr>
                          </m:ctrlPr>
                        </m:accPr>
                        <m:e>
                          <m:r>
                            <a:rPr lang="en-US" altLang="zh-TW" sz="2000" b="0" i="1" smtClean="0">
                              <a:latin typeface="Cambria Math"/>
                            </a:rPr>
                            <m:t>𝐵</m:t>
                          </m:r>
                        </m:e>
                      </m:acc>
                      <m:r>
                        <a:rPr lang="en-US" altLang="zh-TW" sz="2000" b="0" i="1" smtClean="0">
                          <a:latin typeface="Cambria Math"/>
                        </a:rPr>
                        <m:t>=0</m:t>
                      </m:r>
                    </m:oMath>
                  </m:oMathPara>
                </a14:m>
                <a:endParaRPr lang="zh-CN" altLang="en-US" sz="2000" dirty="0"/>
              </a:p>
            </p:txBody>
          </p:sp>
        </mc:Choice>
        <mc:Fallback xmlns="">
          <p:sp>
            <p:nvSpPr>
              <p:cNvPr id="5" name="矩形 19">
                <a:extLst>
                  <a:ext uri="{FF2B5EF4-FFF2-40B4-BE49-F238E27FC236}">
                    <a16:creationId xmlns:a16="http://schemas.microsoft.com/office/drawing/2014/main" id="{0EB8E799-1C80-E1CE-A622-B8F6857801B4}"/>
                  </a:ext>
                </a:extLst>
              </p:cNvPr>
              <p:cNvSpPr>
                <a:spLocks noRot="1" noChangeAspect="1" noMove="1" noResize="1" noEditPoints="1" noAdjustHandles="1" noChangeArrowheads="1" noChangeShapeType="1" noTextEdit="1"/>
              </p:cNvSpPr>
              <p:nvPr/>
            </p:nvSpPr>
            <p:spPr>
              <a:xfrm>
                <a:off x="2631212" y="1321311"/>
                <a:ext cx="1258871" cy="439351"/>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矩形 20">
                <a:extLst>
                  <a:ext uri="{FF2B5EF4-FFF2-40B4-BE49-F238E27FC236}">
                    <a16:creationId xmlns:a16="http://schemas.microsoft.com/office/drawing/2014/main" id="{D78738A6-8D7C-F6AB-228F-FDBB68332B79}"/>
                  </a:ext>
                </a:extLst>
              </p:cNvPr>
              <p:cNvSpPr/>
              <p:nvPr/>
            </p:nvSpPr>
            <p:spPr>
              <a:xfrm>
                <a:off x="6168314" y="1173861"/>
                <a:ext cx="1967975" cy="748154"/>
              </a:xfrm>
              <a:prstGeom prst="rect">
                <a:avLst/>
              </a:prstGeom>
              <a:solidFill>
                <a:srgbClr val="FFFF99"/>
              </a:solidFill>
            </p:spPr>
            <p:txBody>
              <a:bodyPr wrap="none">
                <a:spAutoFit/>
              </a:bodyPr>
              <a:lstStyle/>
              <a:p>
                <a:pPr/>
                <a14:m>
                  <m:oMathPara xmlns:m="http://schemas.openxmlformats.org/officeDocument/2006/math">
                    <m:oMath>
                      <m:acc>
                        <m:accPr>
                          <m:chr m:val="⃗"/>
                          <m:ctrlPr>
                            <a:rPr lang="en-US" altLang="zh-TW" sz="2000" i="1">
                              <a:latin typeface="Cambria Math"/>
                              <a:ea typeface="Cambria Math"/>
                            </a:rPr>
                          </m:ctrlPr>
                        </m:accPr>
                        <m:e>
                          <m:r>
                            <a:rPr lang="en-US" altLang="zh-TW" sz="2000" i="1">
                              <a:latin typeface="Cambria Math"/>
                              <a:ea typeface="Cambria Math"/>
                            </a:rPr>
                            <m:t>𝛻</m:t>
                          </m:r>
                        </m:e>
                      </m:acc>
                      <m:r>
                        <a:rPr lang="en-US" altLang="zh-TW" sz="2000" i="1">
                          <a:latin typeface="Cambria Math"/>
                          <a:ea typeface="Cambria Math"/>
                        </a:rPr>
                        <m:t>×</m:t>
                      </m:r>
                      <m:acc>
                        <m:accPr>
                          <m:chr m:val="⃗"/>
                          <m:ctrlPr>
                            <a:rPr lang="en-US" altLang="zh-TW" sz="2000" b="0" i="1" smtClean="0">
                              <a:latin typeface="Cambria Math"/>
                            </a:rPr>
                          </m:ctrlPr>
                        </m:accPr>
                        <m:e>
                          <m:r>
                            <a:rPr lang="en-US" altLang="zh-TW" sz="2000" b="0" i="1" smtClean="0">
                              <a:latin typeface="Cambria Math"/>
                            </a:rPr>
                            <m:t>𝐵</m:t>
                          </m:r>
                        </m:e>
                      </m:acc>
                      <m:r>
                        <a:rPr lang="en-US" altLang="zh-TW" sz="2000" b="0" i="1" smtClean="0">
                          <a:latin typeface="Cambria Math"/>
                        </a:rPr>
                        <m:t>=</m:t>
                      </m:r>
                      <m:sSub>
                        <m:sSubPr>
                          <m:ctrlPr>
                            <a:rPr lang="zh-TW" altLang="en-US" sz="2000" i="1">
                              <a:latin typeface="Cambria Math"/>
                            </a:rPr>
                          </m:ctrlPr>
                        </m:sSubPr>
                        <m:e>
                          <m:r>
                            <a:rPr lang="zh-TW" altLang="en-US" sz="2000" i="1">
                              <a:latin typeface="Cambria Math"/>
                            </a:rPr>
                            <m:t>𝜇</m:t>
                          </m:r>
                        </m:e>
                        <m:sub>
                          <m:r>
                            <a:rPr lang="en-US" altLang="zh-TW" sz="2000" i="1">
                              <a:latin typeface="Cambria Math"/>
                            </a:rPr>
                            <m:t>0</m:t>
                          </m:r>
                        </m:sub>
                      </m:sSub>
                      <m:sSub>
                        <m:sSubPr>
                          <m:ctrlPr>
                            <a:rPr lang="zh-TW" altLang="en-US" sz="2000" i="1">
                              <a:latin typeface="Cambria Math"/>
                            </a:rPr>
                          </m:ctrlPr>
                        </m:sSubPr>
                        <m:e>
                          <m:r>
                            <a:rPr lang="zh-TW" altLang="en-US" sz="2000" i="1">
                              <a:latin typeface="Cambria Math"/>
                            </a:rPr>
                            <m:t>𝜀</m:t>
                          </m:r>
                        </m:e>
                        <m:sub>
                          <m:r>
                            <a:rPr lang="en-US" altLang="zh-TW" sz="2000" i="1">
                              <a:latin typeface="Cambria Math"/>
                            </a:rPr>
                            <m:t>0</m:t>
                          </m:r>
                        </m:sub>
                      </m:sSub>
                      <m:f>
                        <m:fPr>
                          <m:ctrlPr>
                            <a:rPr lang="zh-TW" altLang="en-US" sz="2000" i="1">
                              <a:latin typeface="Cambria Math"/>
                              <a:ea typeface="Cambria Math"/>
                            </a:rPr>
                          </m:ctrlPr>
                        </m:fPr>
                        <m:num>
                          <m:r>
                            <a:rPr lang="zh-TW" altLang="en-US" sz="2000" i="1">
                              <a:latin typeface="Cambria Math"/>
                              <a:ea typeface="Cambria Math"/>
                            </a:rPr>
                            <m:t>𝜕</m:t>
                          </m:r>
                          <m:acc>
                            <m:accPr>
                              <m:chr m:val="⃗"/>
                              <m:ctrlPr>
                                <a:rPr lang="en-US" altLang="zh-TW" sz="2000" i="1">
                                  <a:latin typeface="Cambria Math"/>
                                  <a:ea typeface="Cambria Math"/>
                                </a:rPr>
                              </m:ctrlPr>
                            </m:accPr>
                            <m:e>
                              <m:r>
                                <a:rPr lang="en-US" altLang="zh-TW" sz="2000" i="1">
                                  <a:latin typeface="Cambria Math"/>
                                  <a:ea typeface="Cambria Math"/>
                                </a:rPr>
                                <m:t>𝐸</m:t>
                              </m:r>
                            </m:e>
                          </m:acc>
                        </m:num>
                        <m:den>
                          <m:r>
                            <a:rPr lang="zh-TW" altLang="en-US" sz="2000" i="1">
                              <a:latin typeface="Cambria Math"/>
                              <a:ea typeface="Cambria Math"/>
                            </a:rPr>
                            <m:t>𝜕</m:t>
                          </m:r>
                          <m:r>
                            <a:rPr lang="en-US" altLang="zh-TW" sz="2000" i="1">
                              <a:latin typeface="Cambria Math"/>
                              <a:ea typeface="Cambria Math"/>
                            </a:rPr>
                            <m:t>𝑡</m:t>
                          </m:r>
                        </m:den>
                      </m:f>
                    </m:oMath>
                  </m:oMathPara>
                </a14:m>
                <a:endParaRPr lang="zh-CN" altLang="en-US" sz="2000" dirty="0"/>
              </a:p>
            </p:txBody>
          </p:sp>
        </mc:Choice>
        <mc:Fallback xmlns="">
          <p:sp>
            <p:nvSpPr>
              <p:cNvPr id="6" name="矩形 20">
                <a:extLst>
                  <a:ext uri="{FF2B5EF4-FFF2-40B4-BE49-F238E27FC236}">
                    <a16:creationId xmlns:a16="http://schemas.microsoft.com/office/drawing/2014/main" id="{D78738A6-8D7C-F6AB-228F-FDBB68332B79}"/>
                  </a:ext>
                </a:extLst>
              </p:cNvPr>
              <p:cNvSpPr>
                <a:spLocks noRot="1" noChangeAspect="1" noMove="1" noResize="1" noEditPoints="1" noAdjustHandles="1" noChangeArrowheads="1" noChangeShapeType="1" noTextEdit="1"/>
              </p:cNvSpPr>
              <p:nvPr/>
            </p:nvSpPr>
            <p:spPr>
              <a:xfrm>
                <a:off x="6168314" y="1173861"/>
                <a:ext cx="1967975" cy="748154"/>
              </a:xfrm>
              <a:prstGeom prst="rect">
                <a:avLst/>
              </a:prstGeom>
              <a:blipFill>
                <a:blip r:embed="rId5"/>
                <a:stretch>
                  <a:fillRect b="-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矩形 18">
                <a:extLst>
                  <a:ext uri="{FF2B5EF4-FFF2-40B4-BE49-F238E27FC236}">
                    <a16:creationId xmlns:a16="http://schemas.microsoft.com/office/drawing/2014/main" id="{060C0FBC-B975-A61E-87E4-7A7CEBBFBB46}"/>
                  </a:ext>
                </a:extLst>
              </p:cNvPr>
              <p:cNvSpPr/>
              <p:nvPr/>
            </p:nvSpPr>
            <p:spPr>
              <a:xfrm>
                <a:off x="1250253" y="2554360"/>
                <a:ext cx="2868478" cy="748154"/>
              </a:xfrm>
              <a:prstGeom prst="rect">
                <a:avLst/>
              </a:prstGeom>
              <a:solidFill>
                <a:srgbClr val="FFFF99"/>
              </a:solidFill>
            </p:spPr>
            <p:txBody>
              <a:bodyPr wrap="none">
                <a:spAutoFit/>
              </a:bodyPr>
              <a:lstStyle/>
              <a:p>
                <a:pPr/>
                <a14:m>
                  <m:oMathPara xmlns:m="http://schemas.openxmlformats.org/officeDocument/2006/math">
                    <m:oMath>
                      <m:r>
                        <m:rPr>
                          <m:sty m:val="p"/>
                        </m:rPr>
                        <a:rPr lang="zh-TW" altLang="en-US" sz="2000" i="1" smtClean="0">
                          <a:latin typeface="Cambria Math" panose="02040503050406030204" pitchFamily="18" charset="0"/>
                        </a:rPr>
                        <m:t>∇</m:t>
                      </m:r>
                      <m:r>
                        <a:rPr lang="en-US" altLang="zh-TW" sz="2000" i="1" smtClean="0">
                          <a:latin typeface="Cambria Math" panose="02040503050406030204" pitchFamily="18" charset="0"/>
                          <a:ea typeface="Cambria Math" panose="02040503050406030204" pitchFamily="18" charset="0"/>
                        </a:rPr>
                        <m:t>×</m:t>
                      </m:r>
                      <m:d>
                        <m:dPr>
                          <m:ctrlPr>
                            <a:rPr lang="en-US" altLang="zh-TW" sz="2000" i="1">
                              <a:latin typeface="Cambria Math" panose="02040503050406030204" pitchFamily="18" charset="0"/>
                              <a:ea typeface="Cambria Math"/>
                            </a:rPr>
                          </m:ctrlPr>
                        </m:dPr>
                        <m:e>
                          <m:acc>
                            <m:accPr>
                              <m:chr m:val="⃗"/>
                              <m:ctrlPr>
                                <a:rPr lang="en-US" altLang="zh-TW" sz="2000" i="1">
                                  <a:latin typeface="Cambria Math"/>
                                  <a:ea typeface="Cambria Math"/>
                                </a:rPr>
                              </m:ctrlPr>
                            </m:accPr>
                            <m:e>
                              <m:r>
                                <a:rPr lang="en-US" altLang="zh-TW" sz="2000" i="1">
                                  <a:latin typeface="Cambria Math"/>
                                  <a:ea typeface="Cambria Math"/>
                                </a:rPr>
                                <m:t>𝛻</m:t>
                              </m:r>
                            </m:e>
                          </m:acc>
                          <m:r>
                            <a:rPr lang="en-US" altLang="zh-TW" sz="2000" i="1">
                              <a:latin typeface="Cambria Math"/>
                              <a:ea typeface="Cambria Math"/>
                            </a:rPr>
                            <m:t>×</m:t>
                          </m:r>
                          <m:acc>
                            <m:accPr>
                              <m:chr m:val="⃗"/>
                              <m:ctrlPr>
                                <a:rPr lang="en-US" altLang="zh-TW" sz="2000" b="0" i="1" smtClean="0">
                                  <a:latin typeface="Cambria Math" panose="02040503050406030204" pitchFamily="18" charset="0"/>
                                </a:rPr>
                              </m:ctrlPr>
                            </m:accPr>
                            <m:e>
                              <m:r>
                                <a:rPr lang="en-US" altLang="zh-TW" sz="2000" b="0" i="1" smtClean="0">
                                  <a:latin typeface="Cambria Math" panose="02040503050406030204" pitchFamily="18" charset="0"/>
                                </a:rPr>
                                <m:t>𝐵</m:t>
                              </m:r>
                            </m:e>
                          </m:acc>
                        </m:e>
                      </m:d>
                      <m:r>
                        <a:rPr lang="en-US" altLang="zh-TW" sz="2000" b="0" i="1" smtClean="0">
                          <a:latin typeface="Cambria Math"/>
                        </a:rPr>
                        <m:t>=</m:t>
                      </m:r>
                      <m:sSub>
                        <m:sSubPr>
                          <m:ctrlPr>
                            <a:rPr lang="zh-TW" altLang="en-US" sz="2000" i="1">
                              <a:latin typeface="Cambria Math"/>
                            </a:rPr>
                          </m:ctrlPr>
                        </m:sSubPr>
                        <m:e>
                          <m:r>
                            <a:rPr lang="zh-TW" altLang="en-US" sz="2000" i="1">
                              <a:latin typeface="Cambria Math"/>
                            </a:rPr>
                            <m:t>𝜇</m:t>
                          </m:r>
                        </m:e>
                        <m:sub>
                          <m:r>
                            <a:rPr lang="en-US" altLang="zh-TW" sz="2000" i="1">
                              <a:latin typeface="Cambria Math"/>
                            </a:rPr>
                            <m:t>0</m:t>
                          </m:r>
                        </m:sub>
                      </m:sSub>
                      <m:sSub>
                        <m:sSubPr>
                          <m:ctrlPr>
                            <a:rPr lang="zh-TW" altLang="en-US" sz="2000" i="1">
                              <a:latin typeface="Cambria Math"/>
                            </a:rPr>
                          </m:ctrlPr>
                        </m:sSubPr>
                        <m:e>
                          <m:r>
                            <a:rPr lang="zh-TW" altLang="en-US" sz="2000" i="1">
                              <a:latin typeface="Cambria Math"/>
                            </a:rPr>
                            <m:t>𝜀</m:t>
                          </m:r>
                        </m:e>
                        <m:sub>
                          <m:r>
                            <a:rPr lang="en-US" altLang="zh-TW" sz="2000" i="1">
                              <a:latin typeface="Cambria Math"/>
                            </a:rPr>
                            <m:t>0</m:t>
                          </m:r>
                        </m:sub>
                      </m:sSub>
                      <m:r>
                        <m:rPr>
                          <m:sty m:val="p"/>
                        </m:rPr>
                        <a:rPr lang="zh-TW" altLang="en-US" sz="2000" i="1">
                          <a:latin typeface="Cambria Math" panose="02040503050406030204" pitchFamily="18" charset="0"/>
                        </a:rPr>
                        <m:t>∇</m:t>
                      </m:r>
                      <m:r>
                        <a:rPr lang="en-US" altLang="zh-TW" sz="2000" i="1">
                          <a:latin typeface="Cambria Math" panose="02040503050406030204" pitchFamily="18" charset="0"/>
                          <a:ea typeface="Cambria Math" panose="02040503050406030204" pitchFamily="18" charset="0"/>
                        </a:rPr>
                        <m:t>×</m:t>
                      </m:r>
                      <m:f>
                        <m:fPr>
                          <m:ctrlPr>
                            <a:rPr lang="zh-TW" altLang="en-US" sz="2000" i="1">
                              <a:latin typeface="Cambria Math"/>
                              <a:ea typeface="Cambria Math"/>
                            </a:rPr>
                          </m:ctrlPr>
                        </m:fPr>
                        <m:num>
                          <m:r>
                            <a:rPr lang="zh-TW" altLang="en-US" sz="2000" i="1">
                              <a:latin typeface="Cambria Math"/>
                              <a:ea typeface="Cambria Math"/>
                            </a:rPr>
                            <m:t>𝜕</m:t>
                          </m:r>
                          <m:acc>
                            <m:accPr>
                              <m:chr m:val="⃗"/>
                              <m:ctrlPr>
                                <a:rPr lang="en-US" altLang="zh-TW" sz="2000" b="0" i="1" smtClean="0">
                                  <a:latin typeface="Cambria Math" panose="02040503050406030204" pitchFamily="18" charset="0"/>
                                </a:rPr>
                              </m:ctrlPr>
                            </m:accPr>
                            <m:e>
                              <m:r>
                                <a:rPr lang="en-US" altLang="zh-TW" sz="2000" b="0" i="1" smtClean="0">
                                  <a:latin typeface="Cambria Math" panose="02040503050406030204" pitchFamily="18" charset="0"/>
                                </a:rPr>
                                <m:t>𝐸</m:t>
                              </m:r>
                            </m:e>
                          </m:acc>
                        </m:num>
                        <m:den>
                          <m:r>
                            <a:rPr lang="zh-TW" altLang="en-US" sz="2000" i="1">
                              <a:latin typeface="Cambria Math"/>
                              <a:ea typeface="Cambria Math"/>
                            </a:rPr>
                            <m:t>𝜕</m:t>
                          </m:r>
                          <m:r>
                            <a:rPr lang="en-US" altLang="zh-TW" sz="2000" i="1">
                              <a:latin typeface="Cambria Math"/>
                              <a:ea typeface="Cambria Math"/>
                            </a:rPr>
                            <m:t>𝑡</m:t>
                          </m:r>
                        </m:den>
                      </m:f>
                    </m:oMath>
                  </m:oMathPara>
                </a14:m>
                <a:endParaRPr lang="zh-CN" altLang="en-US" sz="2000" dirty="0"/>
              </a:p>
            </p:txBody>
          </p:sp>
        </mc:Choice>
        <mc:Fallback xmlns="">
          <p:sp>
            <p:nvSpPr>
              <p:cNvPr id="8" name="矩形 18">
                <a:extLst>
                  <a:ext uri="{FF2B5EF4-FFF2-40B4-BE49-F238E27FC236}">
                    <a16:creationId xmlns:a16="http://schemas.microsoft.com/office/drawing/2014/main" id="{060C0FBC-B975-A61E-87E4-7A7CEBBFBB46}"/>
                  </a:ext>
                </a:extLst>
              </p:cNvPr>
              <p:cNvSpPr>
                <a:spLocks noRot="1" noChangeAspect="1" noMove="1" noResize="1" noEditPoints="1" noAdjustHandles="1" noChangeArrowheads="1" noChangeShapeType="1" noTextEdit="1"/>
              </p:cNvSpPr>
              <p:nvPr/>
            </p:nvSpPr>
            <p:spPr>
              <a:xfrm>
                <a:off x="1250253" y="2554360"/>
                <a:ext cx="2868478" cy="748154"/>
              </a:xfrm>
              <a:prstGeom prst="rect">
                <a:avLst/>
              </a:prstGeom>
              <a:blipFill>
                <a:blip r:embed="rId6"/>
                <a:stretch>
                  <a:fillRect b="-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矩形 18">
                <a:extLst>
                  <a:ext uri="{FF2B5EF4-FFF2-40B4-BE49-F238E27FC236}">
                    <a16:creationId xmlns:a16="http://schemas.microsoft.com/office/drawing/2014/main" id="{062BA9DE-FF24-2F2B-8F43-A38C95B2D80E}"/>
                  </a:ext>
                </a:extLst>
              </p:cNvPr>
              <p:cNvSpPr/>
              <p:nvPr/>
            </p:nvSpPr>
            <p:spPr>
              <a:xfrm>
                <a:off x="1239367" y="3797965"/>
                <a:ext cx="5202514" cy="749885"/>
              </a:xfrm>
              <a:prstGeom prst="rect">
                <a:avLst/>
              </a:prstGeom>
              <a:solidFill>
                <a:srgbClr val="FFFF99"/>
              </a:solidFill>
            </p:spPr>
            <p:txBody>
              <a:bodyPr wrap="none">
                <a:spAutoFit/>
              </a:bodyPr>
              <a:lstStyle/>
              <a:p>
                <a:pPr/>
                <a14:m>
                  <m:oMathPara xmlns:m="http://schemas.openxmlformats.org/officeDocument/2006/math">
                    <m:oMath>
                      <m:r>
                        <m:rPr>
                          <m:sty m:val="p"/>
                        </m:rPr>
                        <a:rPr lang="zh-TW" altLang="en-US" sz="2000" i="1" smtClean="0">
                          <a:latin typeface="Cambria Math" panose="02040503050406030204" pitchFamily="18" charset="0"/>
                        </a:rPr>
                        <m:t>∇</m:t>
                      </m:r>
                      <m:d>
                        <m:dPr>
                          <m:ctrlPr>
                            <a:rPr lang="en-US" altLang="zh-TW" sz="2000" i="1">
                              <a:latin typeface="Cambria Math" panose="02040503050406030204" pitchFamily="18" charset="0"/>
                              <a:ea typeface="Cambria Math"/>
                            </a:rPr>
                          </m:ctrlPr>
                        </m:dPr>
                        <m:e>
                          <m:acc>
                            <m:accPr>
                              <m:chr m:val="⃗"/>
                              <m:ctrlPr>
                                <a:rPr lang="en-US" altLang="zh-TW" sz="2000" i="1">
                                  <a:latin typeface="Cambria Math"/>
                                  <a:ea typeface="Cambria Math"/>
                                </a:rPr>
                              </m:ctrlPr>
                            </m:accPr>
                            <m:e>
                              <m:r>
                                <a:rPr lang="en-US" altLang="zh-TW" sz="2000" i="1">
                                  <a:latin typeface="Cambria Math"/>
                                  <a:ea typeface="Cambria Math"/>
                                </a:rPr>
                                <m:t>𝛻</m:t>
                              </m:r>
                            </m:e>
                          </m:acc>
                          <m:r>
                            <a:rPr lang="en-US" altLang="zh-TW" sz="2000" i="1">
                              <a:latin typeface="Cambria Math"/>
                              <a:ea typeface="Cambria Math"/>
                            </a:rPr>
                            <m:t>∙</m:t>
                          </m:r>
                          <m:r>
                            <a:rPr lang="en-US" altLang="zh-TW" sz="2000" b="0" i="1" smtClean="0">
                              <a:latin typeface="Cambria Math" panose="02040503050406030204" pitchFamily="18" charset="0"/>
                            </a:rPr>
                            <m:t>𝐵</m:t>
                          </m:r>
                        </m:e>
                      </m:d>
                      <m:r>
                        <a:rPr lang="en-US" altLang="zh-TW" sz="2000" b="0" i="1" smtClean="0">
                          <a:latin typeface="Cambria Math" panose="02040503050406030204" pitchFamily="18" charset="0"/>
                          <a:ea typeface="Cambria Math" panose="02040503050406030204" pitchFamily="18" charset="0"/>
                        </a:rPr>
                        <m:t>−</m:t>
                      </m:r>
                      <m:sSup>
                        <m:sSupPr>
                          <m:ctrlPr>
                            <a:rPr lang="en-US" altLang="zh-TW" sz="2000" i="1">
                              <a:latin typeface="Cambria Math"/>
                              <a:ea typeface="Cambria Math"/>
                            </a:rPr>
                          </m:ctrlPr>
                        </m:sSupPr>
                        <m:e>
                          <m:r>
                            <a:rPr lang="en-US" altLang="zh-TW" sz="2000" i="1">
                              <a:latin typeface="Cambria Math"/>
                              <a:ea typeface="Cambria Math"/>
                            </a:rPr>
                            <m:t>𝛻</m:t>
                          </m:r>
                        </m:e>
                        <m:sup>
                          <m:r>
                            <a:rPr lang="en-US" altLang="zh-TW" sz="2000" i="1">
                              <a:latin typeface="Cambria Math"/>
                              <a:ea typeface="Cambria Math"/>
                            </a:rPr>
                            <m:t>2</m:t>
                          </m:r>
                        </m:sup>
                      </m:sSup>
                      <m:acc>
                        <m:accPr>
                          <m:chr m:val="⃗"/>
                          <m:ctrlPr>
                            <a:rPr lang="en-US" altLang="zh-TW" sz="2000" b="0" i="1" smtClean="0">
                              <a:latin typeface="Cambria Math" panose="02040503050406030204" pitchFamily="18" charset="0"/>
                            </a:rPr>
                          </m:ctrlPr>
                        </m:accPr>
                        <m:e>
                          <m:r>
                            <a:rPr lang="en-US" altLang="zh-TW" sz="2000" b="0" i="1" smtClean="0">
                              <a:latin typeface="Cambria Math" panose="02040503050406030204" pitchFamily="18" charset="0"/>
                            </a:rPr>
                            <m:t>𝐵</m:t>
                          </m:r>
                        </m:e>
                      </m:acc>
                      <m:r>
                        <a:rPr lang="en-US" altLang="zh-TW" sz="2000" b="0" i="1" smtClean="0">
                          <a:latin typeface="Cambria Math"/>
                        </a:rPr>
                        <m:t>=</m:t>
                      </m:r>
                      <m:sSub>
                        <m:sSubPr>
                          <m:ctrlPr>
                            <a:rPr lang="zh-TW" altLang="en-US" sz="2000" i="1">
                              <a:latin typeface="Cambria Math"/>
                            </a:rPr>
                          </m:ctrlPr>
                        </m:sSubPr>
                        <m:e>
                          <m:r>
                            <a:rPr lang="zh-TW" altLang="en-US" sz="2000" i="1">
                              <a:latin typeface="Cambria Math"/>
                            </a:rPr>
                            <m:t>𝜇</m:t>
                          </m:r>
                        </m:e>
                        <m:sub>
                          <m:r>
                            <a:rPr lang="en-US" altLang="zh-TW" sz="2000" i="1">
                              <a:latin typeface="Cambria Math"/>
                            </a:rPr>
                            <m:t>0</m:t>
                          </m:r>
                        </m:sub>
                      </m:sSub>
                      <m:sSub>
                        <m:sSubPr>
                          <m:ctrlPr>
                            <a:rPr lang="zh-TW" altLang="en-US" sz="2000" i="1">
                              <a:latin typeface="Cambria Math"/>
                            </a:rPr>
                          </m:ctrlPr>
                        </m:sSubPr>
                        <m:e>
                          <m:r>
                            <a:rPr lang="zh-TW" altLang="en-US" sz="2000" i="1">
                              <a:latin typeface="Cambria Math"/>
                            </a:rPr>
                            <m:t>𝜀</m:t>
                          </m:r>
                        </m:e>
                        <m:sub>
                          <m:r>
                            <a:rPr lang="en-US" altLang="zh-TW" sz="2000" i="1">
                              <a:latin typeface="Cambria Math"/>
                            </a:rPr>
                            <m:t>0</m:t>
                          </m:r>
                        </m:sub>
                      </m:sSub>
                      <m:f>
                        <m:fPr>
                          <m:ctrlPr>
                            <a:rPr lang="zh-TW" altLang="en-US" sz="2000" i="1">
                              <a:latin typeface="Cambria Math"/>
                              <a:ea typeface="Cambria Math"/>
                            </a:rPr>
                          </m:ctrlPr>
                        </m:fPr>
                        <m:num>
                          <m:r>
                            <a:rPr lang="zh-TW" altLang="en-US" sz="2000" i="1">
                              <a:latin typeface="Cambria Math"/>
                              <a:ea typeface="Cambria Math"/>
                            </a:rPr>
                            <m:t>𝜕</m:t>
                          </m:r>
                          <m:d>
                            <m:dPr>
                              <m:ctrlPr>
                                <a:rPr lang="zh-TW" altLang="en-US" sz="2000" i="1">
                                  <a:latin typeface="Cambria Math" panose="02040503050406030204" pitchFamily="18" charset="0"/>
                                </a:rPr>
                              </m:ctrlPr>
                            </m:dPr>
                            <m:e>
                              <m:r>
                                <m:rPr>
                                  <m:sty m:val="p"/>
                                </m:rPr>
                                <a:rPr lang="zh-TW" altLang="en-US" sz="2000" i="1">
                                  <a:latin typeface="Cambria Math" panose="02040503050406030204" pitchFamily="18" charset="0"/>
                                </a:rPr>
                                <m:t>∇</m:t>
                              </m:r>
                              <m:r>
                                <a:rPr lang="en-US" altLang="zh-TW" sz="2000" i="1">
                                  <a:latin typeface="Cambria Math" panose="02040503050406030204" pitchFamily="18" charset="0"/>
                                  <a:ea typeface="Cambria Math" panose="02040503050406030204" pitchFamily="18" charset="0"/>
                                </a:rPr>
                                <m:t>×</m:t>
                              </m:r>
                              <m:acc>
                                <m:accPr>
                                  <m:chr m:val="⃗"/>
                                  <m:ctrlPr>
                                    <a:rPr lang="en-US" altLang="zh-TW" sz="2000" b="0" i="1" smtClean="0">
                                      <a:latin typeface="Cambria Math" panose="02040503050406030204" pitchFamily="18" charset="0"/>
                                    </a:rPr>
                                  </m:ctrlPr>
                                </m:accPr>
                                <m:e>
                                  <m:r>
                                    <a:rPr lang="en-US" altLang="zh-TW" sz="2000" b="0" i="1" smtClean="0">
                                      <a:latin typeface="Cambria Math" panose="02040503050406030204" pitchFamily="18" charset="0"/>
                                    </a:rPr>
                                    <m:t>𝐸</m:t>
                                  </m:r>
                                </m:e>
                              </m:acc>
                            </m:e>
                          </m:d>
                        </m:num>
                        <m:den>
                          <m:r>
                            <a:rPr lang="zh-TW" altLang="en-US" sz="2000" i="1">
                              <a:latin typeface="Cambria Math"/>
                              <a:ea typeface="Cambria Math"/>
                            </a:rPr>
                            <m:t>𝜕</m:t>
                          </m:r>
                          <m:r>
                            <a:rPr lang="en-US" altLang="zh-TW" sz="2000" i="1">
                              <a:latin typeface="Cambria Math"/>
                              <a:ea typeface="Cambria Math"/>
                            </a:rPr>
                            <m:t>𝑡</m:t>
                          </m:r>
                        </m:den>
                      </m:f>
                      <m:r>
                        <a:rPr lang="en-US" altLang="zh-TW" sz="2000" b="0" i="0" smtClean="0">
                          <a:latin typeface="Cambria Math" panose="02040503050406030204" pitchFamily="18" charset="0"/>
                          <a:ea typeface="Cambria Math"/>
                        </a:rPr>
                        <m:t>=−</m:t>
                      </m:r>
                      <m:sSub>
                        <m:sSubPr>
                          <m:ctrlPr>
                            <a:rPr lang="zh-TW" altLang="en-US" sz="2000" i="1">
                              <a:latin typeface="Cambria Math"/>
                            </a:rPr>
                          </m:ctrlPr>
                        </m:sSubPr>
                        <m:e>
                          <m:r>
                            <a:rPr lang="zh-TW" altLang="en-US" sz="2000" i="1">
                              <a:latin typeface="Cambria Math"/>
                            </a:rPr>
                            <m:t>𝜇</m:t>
                          </m:r>
                        </m:e>
                        <m:sub>
                          <m:r>
                            <a:rPr lang="en-US" altLang="zh-TW" sz="2000" i="1">
                              <a:latin typeface="Cambria Math"/>
                            </a:rPr>
                            <m:t>0</m:t>
                          </m:r>
                        </m:sub>
                      </m:sSub>
                      <m:sSub>
                        <m:sSubPr>
                          <m:ctrlPr>
                            <a:rPr lang="zh-TW" altLang="en-US" sz="2000" i="1">
                              <a:latin typeface="Cambria Math"/>
                            </a:rPr>
                          </m:ctrlPr>
                        </m:sSubPr>
                        <m:e>
                          <m:r>
                            <a:rPr lang="zh-TW" altLang="en-US" sz="2000" i="1">
                              <a:latin typeface="Cambria Math"/>
                            </a:rPr>
                            <m:t>𝜀</m:t>
                          </m:r>
                        </m:e>
                        <m:sub>
                          <m:r>
                            <a:rPr lang="en-US" altLang="zh-TW" sz="2000" i="1">
                              <a:latin typeface="Cambria Math"/>
                            </a:rPr>
                            <m:t>0</m:t>
                          </m:r>
                        </m:sub>
                      </m:sSub>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b="0" i="1" smtClean="0">
                                  <a:latin typeface="Cambria Math" panose="02040503050406030204" pitchFamily="18" charset="0"/>
                                  <a:ea typeface="Cambria Math"/>
                                </a:rPr>
                                <m:t>2</m:t>
                              </m:r>
                            </m:sup>
                          </m:sSup>
                          <m:acc>
                            <m:accPr>
                              <m:chr m:val="⃗"/>
                              <m:ctrlPr>
                                <a:rPr lang="en-US" altLang="zh-TW" sz="2000" b="0" i="1" smtClean="0">
                                  <a:latin typeface="Cambria Math" panose="02040503050406030204" pitchFamily="18" charset="0"/>
                                </a:rPr>
                              </m:ctrlPr>
                            </m:accPr>
                            <m:e>
                              <m:r>
                                <a:rPr lang="en-US" altLang="zh-TW" sz="2000" b="0" i="1" smtClean="0">
                                  <a:latin typeface="Cambria Math" panose="02040503050406030204" pitchFamily="18" charset="0"/>
                                </a:rPr>
                                <m:t>𝐵</m:t>
                              </m:r>
                            </m:e>
                          </m:acc>
                        </m:num>
                        <m:den>
                          <m:r>
                            <a:rPr lang="zh-TW" altLang="en-US" sz="2000" i="1">
                              <a:latin typeface="Cambria Math"/>
                              <a:ea typeface="Cambria Math"/>
                            </a:rPr>
                            <m:t>𝜕</m:t>
                          </m:r>
                          <m:sSup>
                            <m:sSupPr>
                              <m:ctrlPr>
                                <a:rPr lang="en-US" altLang="zh-TW" sz="2000" b="0" i="1" smtClean="0">
                                  <a:latin typeface="Cambria Math" panose="02040503050406030204" pitchFamily="18" charset="0"/>
                                  <a:ea typeface="Cambria Math"/>
                                </a:rPr>
                              </m:ctrlPr>
                            </m:sSupPr>
                            <m:e>
                              <m:r>
                                <a:rPr lang="en-US" altLang="zh-TW" sz="2000" b="0" i="1" smtClean="0">
                                  <a:latin typeface="Cambria Math" panose="02040503050406030204" pitchFamily="18" charset="0"/>
                                  <a:ea typeface="Cambria Math"/>
                                </a:rPr>
                                <m:t>𝑡</m:t>
                              </m:r>
                            </m:e>
                            <m:sup>
                              <m:r>
                                <a:rPr lang="en-US" altLang="zh-TW" sz="2000" b="0" i="1" smtClean="0">
                                  <a:latin typeface="Cambria Math" panose="02040503050406030204" pitchFamily="18" charset="0"/>
                                  <a:ea typeface="Cambria Math"/>
                                </a:rPr>
                                <m:t>2</m:t>
                              </m:r>
                            </m:sup>
                          </m:sSup>
                        </m:den>
                      </m:f>
                    </m:oMath>
                  </m:oMathPara>
                </a14:m>
                <a:endParaRPr lang="zh-CN" altLang="en-US" sz="2000" dirty="0"/>
              </a:p>
            </p:txBody>
          </p:sp>
        </mc:Choice>
        <mc:Fallback xmlns="">
          <p:sp>
            <p:nvSpPr>
              <p:cNvPr id="9" name="矩形 18">
                <a:extLst>
                  <a:ext uri="{FF2B5EF4-FFF2-40B4-BE49-F238E27FC236}">
                    <a16:creationId xmlns:a16="http://schemas.microsoft.com/office/drawing/2014/main" id="{062BA9DE-FF24-2F2B-8F43-A38C95B2D80E}"/>
                  </a:ext>
                </a:extLst>
              </p:cNvPr>
              <p:cNvSpPr>
                <a:spLocks noRot="1" noChangeAspect="1" noMove="1" noResize="1" noEditPoints="1" noAdjustHandles="1" noChangeArrowheads="1" noChangeShapeType="1" noTextEdit="1"/>
              </p:cNvSpPr>
              <p:nvPr/>
            </p:nvSpPr>
            <p:spPr>
              <a:xfrm>
                <a:off x="1239367" y="3797965"/>
                <a:ext cx="5202514" cy="749885"/>
              </a:xfrm>
              <a:prstGeom prst="rect">
                <a:avLst/>
              </a:prstGeom>
              <a:blipFill>
                <a:blip r:embed="rId7"/>
                <a:stretch>
                  <a:fillRect b="-5000"/>
                </a:stretch>
              </a:blipFill>
            </p:spPr>
            <p:txBody>
              <a:bodyPr/>
              <a:lstStyle/>
              <a:p>
                <a:r>
                  <a:rPr lang="en-US">
                    <a:noFill/>
                  </a:rPr>
                  <a:t> </a:t>
                </a:r>
              </a:p>
            </p:txBody>
          </p:sp>
        </mc:Fallback>
      </mc:AlternateContent>
      <p:cxnSp>
        <p:nvCxnSpPr>
          <p:cNvPr id="11" name="Straight Arrow Connector 10">
            <a:extLst>
              <a:ext uri="{FF2B5EF4-FFF2-40B4-BE49-F238E27FC236}">
                <a16:creationId xmlns:a16="http://schemas.microsoft.com/office/drawing/2014/main" id="{1B2B6018-7321-7855-F0AE-20B0F0C830F6}"/>
              </a:ext>
            </a:extLst>
          </p:cNvPr>
          <p:cNvCxnSpPr/>
          <p:nvPr/>
        </p:nvCxnSpPr>
        <p:spPr>
          <a:xfrm flipV="1">
            <a:off x="1709988" y="3924374"/>
            <a:ext cx="228600" cy="48236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B2E92071-B6D0-5B1C-76B3-8839FCC2D99E}"/>
              </a:ext>
            </a:extLst>
          </p:cNvPr>
          <p:cNvCxnSpPr>
            <a:cxnSpLocks/>
          </p:cNvCxnSpPr>
          <p:nvPr/>
        </p:nvCxnSpPr>
        <p:spPr>
          <a:xfrm flipH="1">
            <a:off x="2631212" y="1717473"/>
            <a:ext cx="4150588" cy="102572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F7E86EDC-38C0-0E3F-CFE7-5A3A260CD95B}"/>
              </a:ext>
            </a:extLst>
          </p:cNvPr>
          <p:cNvCxnSpPr>
            <a:cxnSpLocks/>
          </p:cNvCxnSpPr>
          <p:nvPr/>
        </p:nvCxnSpPr>
        <p:spPr>
          <a:xfrm flipH="1">
            <a:off x="3776462" y="1766973"/>
            <a:ext cx="1100338" cy="227162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F0D57C68-8ABA-FCB0-99BC-AC16129747AC}"/>
              </a:ext>
            </a:extLst>
          </p:cNvPr>
          <p:cNvCxnSpPr>
            <a:cxnSpLocks/>
          </p:cNvCxnSpPr>
          <p:nvPr/>
        </p:nvCxnSpPr>
        <p:spPr>
          <a:xfrm>
            <a:off x="1569809" y="1717473"/>
            <a:ext cx="140179" cy="232112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矩形 18">
                <a:extLst>
                  <a:ext uri="{FF2B5EF4-FFF2-40B4-BE49-F238E27FC236}">
                    <a16:creationId xmlns:a16="http://schemas.microsoft.com/office/drawing/2014/main" id="{6FEFB7D6-F05F-AEE9-3BA5-FDD7607D96AF}"/>
                  </a:ext>
                </a:extLst>
              </p:cNvPr>
              <p:cNvSpPr/>
              <p:nvPr/>
            </p:nvSpPr>
            <p:spPr>
              <a:xfrm>
                <a:off x="1250253" y="4800600"/>
                <a:ext cx="2039404" cy="748154"/>
              </a:xfrm>
              <a:prstGeom prst="rect">
                <a:avLst/>
              </a:prstGeom>
              <a:solidFill>
                <a:srgbClr val="FFFF00"/>
              </a:solidFill>
            </p:spPr>
            <p:txBody>
              <a:bodyPr wrap="none">
                <a:spAutoFit/>
              </a:bodyPr>
              <a:lstStyle/>
              <a:p>
                <a:pPr/>
                <a14:m>
                  <m:oMathPara xmlns:m="http://schemas.openxmlformats.org/officeDocument/2006/math">
                    <m:oMath>
                      <m:sSup>
                        <m:sSupPr>
                          <m:ctrlPr>
                            <a:rPr lang="en-US" altLang="zh-TW" sz="2000" i="1">
                              <a:latin typeface="Cambria Math"/>
                              <a:ea typeface="Cambria Math"/>
                            </a:rPr>
                          </m:ctrlPr>
                        </m:sSupPr>
                        <m:e>
                          <m:r>
                            <a:rPr lang="en-US" altLang="zh-TW" sz="2000" i="1">
                              <a:latin typeface="Cambria Math"/>
                              <a:ea typeface="Cambria Math"/>
                            </a:rPr>
                            <m:t>𝛻</m:t>
                          </m:r>
                        </m:e>
                        <m:sup>
                          <m:r>
                            <a:rPr lang="en-US" altLang="zh-TW" sz="2000" i="1">
                              <a:latin typeface="Cambria Math"/>
                              <a:ea typeface="Cambria Math"/>
                            </a:rPr>
                            <m:t>2</m:t>
                          </m:r>
                        </m:sup>
                      </m:sSup>
                      <m:acc>
                        <m:accPr>
                          <m:chr m:val="⃗"/>
                          <m:ctrlPr>
                            <a:rPr lang="en-US" altLang="zh-TW" sz="2000" b="0" i="1" smtClean="0">
                              <a:latin typeface="Cambria Math" panose="02040503050406030204" pitchFamily="18" charset="0"/>
                            </a:rPr>
                          </m:ctrlPr>
                        </m:accPr>
                        <m:e>
                          <m:r>
                            <a:rPr lang="en-US" altLang="zh-TW" sz="2000" b="0" i="1" smtClean="0">
                              <a:latin typeface="Cambria Math" panose="02040503050406030204" pitchFamily="18" charset="0"/>
                            </a:rPr>
                            <m:t>𝐵</m:t>
                          </m:r>
                        </m:e>
                      </m:acc>
                      <m:r>
                        <a:rPr lang="en-US" altLang="zh-TW" sz="2000" b="0" i="1" smtClean="0">
                          <a:latin typeface="Cambria Math"/>
                        </a:rPr>
                        <m:t>=</m:t>
                      </m:r>
                      <m:sSub>
                        <m:sSubPr>
                          <m:ctrlPr>
                            <a:rPr lang="zh-TW" altLang="en-US" sz="2000" i="1">
                              <a:latin typeface="Cambria Math"/>
                            </a:rPr>
                          </m:ctrlPr>
                        </m:sSubPr>
                        <m:e>
                          <m:r>
                            <a:rPr lang="zh-TW" altLang="en-US" sz="2000" i="1">
                              <a:latin typeface="Cambria Math"/>
                            </a:rPr>
                            <m:t>𝜇</m:t>
                          </m:r>
                        </m:e>
                        <m:sub>
                          <m:r>
                            <a:rPr lang="en-US" altLang="zh-TW" sz="2000" i="1">
                              <a:latin typeface="Cambria Math"/>
                            </a:rPr>
                            <m:t>0</m:t>
                          </m:r>
                        </m:sub>
                      </m:sSub>
                      <m:sSub>
                        <m:sSubPr>
                          <m:ctrlPr>
                            <a:rPr lang="zh-TW" altLang="en-US" sz="2000" i="1">
                              <a:latin typeface="Cambria Math"/>
                            </a:rPr>
                          </m:ctrlPr>
                        </m:sSubPr>
                        <m:e>
                          <m:r>
                            <a:rPr lang="zh-TW" altLang="en-US" sz="2000" i="1">
                              <a:latin typeface="Cambria Math"/>
                            </a:rPr>
                            <m:t>𝜀</m:t>
                          </m:r>
                        </m:e>
                        <m:sub>
                          <m:r>
                            <a:rPr lang="en-US" altLang="zh-TW" sz="2000" i="1">
                              <a:latin typeface="Cambria Math"/>
                            </a:rPr>
                            <m:t>0</m:t>
                          </m:r>
                        </m:sub>
                      </m:sSub>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b="0" i="1" smtClean="0">
                                  <a:latin typeface="Cambria Math" panose="02040503050406030204" pitchFamily="18" charset="0"/>
                                  <a:ea typeface="Cambria Math"/>
                                </a:rPr>
                                <m:t>2</m:t>
                              </m:r>
                            </m:sup>
                          </m:sSup>
                          <m:acc>
                            <m:accPr>
                              <m:chr m:val="⃗"/>
                              <m:ctrlPr>
                                <a:rPr lang="en-US" altLang="zh-TW" sz="2000" b="0" i="1" smtClean="0">
                                  <a:latin typeface="Cambria Math" panose="02040503050406030204" pitchFamily="18" charset="0"/>
                                </a:rPr>
                              </m:ctrlPr>
                            </m:accPr>
                            <m:e>
                              <m:r>
                                <a:rPr lang="en-US" altLang="zh-TW" sz="2000" b="0" i="1" smtClean="0">
                                  <a:latin typeface="Cambria Math" panose="02040503050406030204" pitchFamily="18" charset="0"/>
                                </a:rPr>
                                <m:t>𝐵</m:t>
                              </m:r>
                            </m:e>
                          </m:acc>
                        </m:num>
                        <m:den>
                          <m:r>
                            <a:rPr lang="zh-TW" altLang="en-US" sz="2000" i="1">
                              <a:latin typeface="Cambria Math"/>
                              <a:ea typeface="Cambria Math"/>
                            </a:rPr>
                            <m:t>𝜕</m:t>
                          </m:r>
                          <m:sSup>
                            <m:sSupPr>
                              <m:ctrlPr>
                                <a:rPr lang="en-US" altLang="zh-TW" sz="2000" b="0" i="1" smtClean="0">
                                  <a:latin typeface="Cambria Math" panose="02040503050406030204" pitchFamily="18" charset="0"/>
                                  <a:ea typeface="Cambria Math"/>
                                </a:rPr>
                              </m:ctrlPr>
                            </m:sSupPr>
                            <m:e>
                              <m:r>
                                <a:rPr lang="en-US" altLang="zh-TW" sz="2000" b="0" i="1" smtClean="0">
                                  <a:latin typeface="Cambria Math" panose="02040503050406030204" pitchFamily="18" charset="0"/>
                                  <a:ea typeface="Cambria Math"/>
                                </a:rPr>
                                <m:t>𝑡</m:t>
                              </m:r>
                            </m:e>
                            <m:sup>
                              <m:r>
                                <a:rPr lang="en-US" altLang="zh-TW" sz="2000" b="0" i="1" smtClean="0">
                                  <a:latin typeface="Cambria Math" panose="02040503050406030204" pitchFamily="18" charset="0"/>
                                  <a:ea typeface="Cambria Math"/>
                                </a:rPr>
                                <m:t>2</m:t>
                              </m:r>
                            </m:sup>
                          </m:sSup>
                        </m:den>
                      </m:f>
                    </m:oMath>
                  </m:oMathPara>
                </a14:m>
                <a:endParaRPr lang="zh-CN" altLang="en-US" sz="2000" dirty="0"/>
              </a:p>
            </p:txBody>
          </p:sp>
        </mc:Choice>
        <mc:Fallback xmlns="">
          <p:sp>
            <p:nvSpPr>
              <p:cNvPr id="18" name="矩形 18">
                <a:extLst>
                  <a:ext uri="{FF2B5EF4-FFF2-40B4-BE49-F238E27FC236}">
                    <a16:creationId xmlns:a16="http://schemas.microsoft.com/office/drawing/2014/main" id="{6FEFB7D6-F05F-AEE9-3BA5-FDD7607D96AF}"/>
                  </a:ext>
                </a:extLst>
              </p:cNvPr>
              <p:cNvSpPr>
                <a:spLocks noRot="1" noChangeAspect="1" noMove="1" noResize="1" noEditPoints="1" noAdjustHandles="1" noChangeArrowheads="1" noChangeShapeType="1" noTextEdit="1"/>
              </p:cNvSpPr>
              <p:nvPr/>
            </p:nvSpPr>
            <p:spPr>
              <a:xfrm>
                <a:off x="1250253" y="4800600"/>
                <a:ext cx="2039404" cy="748154"/>
              </a:xfrm>
              <a:prstGeom prst="rect">
                <a:avLst/>
              </a:prstGeom>
              <a:blipFill>
                <a:blip r:embed="rId8"/>
                <a:stretch>
                  <a:fillRect b="-6780"/>
                </a:stretch>
              </a:blipFill>
            </p:spPr>
            <p:txBody>
              <a:bodyPr/>
              <a:lstStyle/>
              <a:p>
                <a:r>
                  <a:rPr lang="en-US">
                    <a:noFill/>
                  </a:rPr>
                  <a:t> </a:t>
                </a:r>
              </a:p>
            </p:txBody>
          </p:sp>
        </mc:Fallback>
      </mc:AlternateContent>
      <p:sp>
        <p:nvSpPr>
          <p:cNvPr id="19" name="TextBox 18">
            <a:extLst>
              <a:ext uri="{FF2B5EF4-FFF2-40B4-BE49-F238E27FC236}">
                <a16:creationId xmlns:a16="http://schemas.microsoft.com/office/drawing/2014/main" id="{06B9E78A-B02C-3D30-BD5F-B4D5EF221999}"/>
              </a:ext>
            </a:extLst>
          </p:cNvPr>
          <p:cNvSpPr txBox="1"/>
          <p:nvPr/>
        </p:nvSpPr>
        <p:spPr>
          <a:xfrm>
            <a:off x="1226962" y="5651588"/>
            <a:ext cx="3954638"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Wave Equation for Magnetic Field</a:t>
            </a:r>
          </a:p>
        </p:txBody>
      </p:sp>
      <p:pic>
        <p:nvPicPr>
          <p:cNvPr id="15" name="Picture 1" descr="30_17_Figure.jpg">
            <a:extLst>
              <a:ext uri="{FF2B5EF4-FFF2-40B4-BE49-F238E27FC236}">
                <a16:creationId xmlns:a16="http://schemas.microsoft.com/office/drawing/2014/main" id="{18BF9EE3-EF24-EC74-EC8E-8A5E5A0F3070}"/>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348" t="264" r="1131" b="1911"/>
          <a:stretch/>
        </p:blipFill>
        <p:spPr>
          <a:xfrm>
            <a:off x="5410200" y="4727568"/>
            <a:ext cx="3140066" cy="1750093"/>
          </a:xfrm>
          <a:prstGeom prst="rect">
            <a:avLst/>
          </a:prstGeom>
        </p:spPr>
      </p:pic>
      <p:pic>
        <p:nvPicPr>
          <p:cNvPr id="2" name="Graphic 1" descr="Cat with solid fill">
            <a:extLst>
              <a:ext uri="{FF2B5EF4-FFF2-40B4-BE49-F238E27FC236}">
                <a16:creationId xmlns:a16="http://schemas.microsoft.com/office/drawing/2014/main" id="{8F8C05E2-A448-78EC-E482-ED9349EA145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136289" y="415482"/>
            <a:ext cx="668520" cy="668520"/>
          </a:xfrm>
          <a:prstGeom prst="rect">
            <a:avLst/>
          </a:prstGeom>
        </p:spPr>
      </p:pic>
    </p:spTree>
    <p:extLst>
      <p:ext uri="{BB962C8B-B14F-4D97-AF65-F5344CB8AC3E}">
        <p14:creationId xmlns:p14="http://schemas.microsoft.com/office/powerpoint/2010/main" val="2262823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ppt_x"/>
                                          </p:val>
                                        </p:tav>
                                        <p:tav tm="100000">
                                          <p:val>
                                            <p:strVal val="#ppt_x"/>
                                          </p:val>
                                        </p:tav>
                                      </p:tavLst>
                                    </p:anim>
                                    <p:anim calcmode="lin" valueType="num">
                                      <p:cBhvr additive="base">
                                        <p:cTn id="38" dur="500" fill="hold"/>
                                        <p:tgtEl>
                                          <p:spTgt spid="18"/>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fill="hold"/>
                                        <p:tgtEl>
                                          <p:spTgt spid="19"/>
                                        </p:tgtEl>
                                        <p:attrNameLst>
                                          <p:attrName>ppt_x</p:attrName>
                                        </p:attrNameLst>
                                      </p:cBhvr>
                                      <p:tavLst>
                                        <p:tav tm="0">
                                          <p:val>
                                            <p:strVal val="#ppt_x"/>
                                          </p:val>
                                        </p:tav>
                                        <p:tav tm="100000">
                                          <p:val>
                                            <p:strVal val="#ppt_x"/>
                                          </p:val>
                                        </p:tav>
                                      </p:tavLst>
                                    </p:anim>
                                    <p:anim calcmode="lin" valueType="num">
                                      <p:cBhvr additive="base">
                                        <p:cTn id="42" dur="500" fill="hold"/>
                                        <p:tgtEl>
                                          <p:spTgt spid="19"/>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500" fill="hold"/>
                                        <p:tgtEl>
                                          <p:spTgt spid="15"/>
                                        </p:tgtEl>
                                        <p:attrNameLst>
                                          <p:attrName>ppt_x</p:attrName>
                                        </p:attrNameLst>
                                      </p:cBhvr>
                                      <p:tavLst>
                                        <p:tav tm="0">
                                          <p:val>
                                            <p:strVal val="#ppt_x"/>
                                          </p:val>
                                        </p:tav>
                                        <p:tav tm="100000">
                                          <p:val>
                                            <p:strVal val="#ppt_x"/>
                                          </p:val>
                                        </p:tav>
                                      </p:tavLst>
                                    </p:anim>
                                    <p:anim calcmode="lin" valueType="num">
                                      <p:cBhvr additive="base">
                                        <p:cTn id="4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8" grpId="0" animBg="1"/>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6E06F-BA39-DC95-A82B-24D39B9FE09E}"/>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AD4F373A-BF82-ED77-E551-C90697CEFF19}"/>
              </a:ext>
            </a:extLst>
          </p:cNvPr>
          <p:cNvSpPr txBox="1"/>
          <p:nvPr/>
        </p:nvSpPr>
        <p:spPr>
          <a:xfrm>
            <a:off x="533400" y="228600"/>
            <a:ext cx="8077200"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In vacuum,</a:t>
            </a:r>
            <a:r>
              <a:rPr lang="zh-TW" altLang="en-US" sz="2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electr</a:t>
            </a:r>
            <a:r>
              <a:rPr lang="en-US" altLang="zh-TW" sz="2000" dirty="0">
                <a:latin typeface="Times New Roman" panose="02020603050405020304" pitchFamily="18" charset="0"/>
                <a:cs typeface="Times New Roman" panose="02020603050405020304" pitchFamily="18" charset="0"/>
              </a:rPr>
              <a:t>o</a:t>
            </a:r>
            <a:r>
              <a:rPr lang="en-US" sz="2000" dirty="0">
                <a:latin typeface="Times New Roman" panose="02020603050405020304" pitchFamily="18" charset="0"/>
                <a:cs typeface="Times New Roman" panose="02020603050405020304" pitchFamily="18" charset="0"/>
              </a:rPr>
              <a:t>magnetic field only come from induction.</a:t>
            </a:r>
            <a:endParaRPr lang="en-US" sz="2000" dirty="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67C368C5-E5EF-8C24-CAE5-CA9D568359B4}"/>
                  </a:ext>
                </a:extLst>
              </p:cNvPr>
              <p:cNvSpPr txBox="1"/>
              <p:nvPr/>
            </p:nvSpPr>
            <p:spPr>
              <a:xfrm>
                <a:off x="555171" y="624418"/>
                <a:ext cx="7477842" cy="437492"/>
              </a:xfrm>
              <a:prstGeom prst="rect">
                <a:avLst/>
              </a:prstGeom>
              <a:noFill/>
            </p:spPr>
            <p:txBody>
              <a:bodyPr wrap="square">
                <a:spAutoFit/>
              </a:bodyPr>
              <a:lstStyle/>
              <a:p>
                <a14:m>
                  <m:oMath xmlns:m="http://schemas.openxmlformats.org/officeDocument/2006/math">
                    <m:acc>
                      <m:accPr>
                        <m:chr m:val="⃗"/>
                        <m:ctrlPr>
                          <a:rPr lang="en-US" altLang="zh-TW" sz="2000" i="1">
                            <a:latin typeface="Cambria Math"/>
                          </a:rPr>
                        </m:ctrlPr>
                      </m:accPr>
                      <m:e>
                        <m:r>
                          <a:rPr lang="en-US" altLang="zh-TW" sz="2000" i="1">
                            <a:latin typeface="Cambria Math"/>
                          </a:rPr>
                          <m:t>𝐸</m:t>
                        </m:r>
                      </m:e>
                    </m:acc>
                    <m:r>
                      <a:rPr lang="en-US" altLang="zh-TW" sz="2000" b="0" i="1" smtClean="0">
                        <a:latin typeface="Cambria Math" panose="02040503050406030204" pitchFamily="18" charset="0"/>
                      </a:rPr>
                      <m:t>,</m:t>
                    </m:r>
                    <m:acc>
                      <m:accPr>
                        <m:chr m:val="⃗"/>
                        <m:ctrlPr>
                          <a:rPr lang="en-US" altLang="zh-TW" sz="2000" b="0" i="1" smtClean="0">
                            <a:latin typeface="Cambria Math" panose="02040503050406030204" pitchFamily="18" charset="0"/>
                          </a:rPr>
                        </m:ctrlPr>
                      </m:accPr>
                      <m:e>
                        <m:r>
                          <a:rPr lang="en-US" altLang="zh-TW" sz="2000" b="0" i="1" smtClean="0">
                            <a:latin typeface="Cambria Math" panose="02040503050406030204" pitchFamily="18" charset="0"/>
                          </a:rPr>
                          <m:t>𝐵</m:t>
                        </m:r>
                      </m:e>
                    </m:acc>
                  </m:oMath>
                </a14:m>
                <a:r>
                  <a:rPr lang="zh-TW" altLang="en-US" sz="2000" dirty="0">
                    <a:latin typeface="Times New Roman" panose="02020603050405020304" pitchFamily="18" charset="0"/>
                    <a:cs typeface="Times New Roman" panose="02020603050405020304" pitchFamily="18" charset="0"/>
                  </a:rPr>
                  <a:t> </a:t>
                </a:r>
                <a:r>
                  <a:rPr lang="en-US" altLang="zh-TW" sz="2000" dirty="0">
                    <a:latin typeface="Times New Roman" panose="02020603050405020304" pitchFamily="18" charset="0"/>
                    <a:cs typeface="Times New Roman" panose="02020603050405020304" pitchFamily="18" charset="0"/>
                  </a:rPr>
                  <a:t>both</a:t>
                </a:r>
                <a:r>
                  <a:rPr lang="zh-TW" altLang="en-US" sz="2000" dirty="0">
                    <a:latin typeface="Times New Roman" panose="02020603050405020304" pitchFamily="18" charset="0"/>
                    <a:cs typeface="Times New Roman" panose="02020603050405020304" pitchFamily="18" charset="0"/>
                  </a:rPr>
                  <a:t> </a:t>
                </a:r>
                <a:r>
                  <a:rPr lang="en-US" altLang="zh-TW" sz="2000" dirty="0">
                    <a:latin typeface="Times New Roman" panose="02020603050405020304" pitchFamily="18" charset="0"/>
                    <a:cs typeface="Times New Roman" panose="02020603050405020304" pitchFamily="18" charset="0"/>
                  </a:rPr>
                  <a:t>satisfy</a:t>
                </a:r>
                <a:r>
                  <a:rPr lang="zh-TW" altLang="en-US" sz="2000" dirty="0">
                    <a:latin typeface="Times New Roman" panose="02020603050405020304" pitchFamily="18" charset="0"/>
                    <a:cs typeface="Times New Roman" panose="02020603050405020304" pitchFamily="18" charset="0"/>
                  </a:rPr>
                  <a:t> </a:t>
                </a:r>
                <a:r>
                  <a:rPr lang="en-US" altLang="zh-TW" sz="2000" dirty="0">
                    <a:latin typeface="Times New Roman" panose="02020603050405020304" pitchFamily="18" charset="0"/>
                    <a:cs typeface="Times New Roman" panose="02020603050405020304" pitchFamily="18" charset="0"/>
                  </a:rPr>
                  <a:t>Wave</a:t>
                </a:r>
                <a:r>
                  <a:rPr lang="zh-TW" altLang="en-US" sz="2000" dirty="0">
                    <a:latin typeface="Times New Roman" panose="02020603050405020304" pitchFamily="18" charset="0"/>
                    <a:cs typeface="Times New Roman" panose="02020603050405020304" pitchFamily="18" charset="0"/>
                  </a:rPr>
                  <a:t> </a:t>
                </a:r>
                <a:r>
                  <a:rPr lang="en-US" altLang="zh-TW" sz="2000" dirty="0">
                    <a:latin typeface="Times New Roman" panose="02020603050405020304" pitchFamily="18" charset="0"/>
                    <a:cs typeface="Times New Roman" panose="02020603050405020304" pitchFamily="18" charset="0"/>
                  </a:rPr>
                  <a:t>Equation (no trace of charge and current)!</a:t>
                </a:r>
                <a:endParaRPr lang="en-US" sz="2000" dirty="0">
                  <a:latin typeface="Times New Roman" panose="02020603050405020304" pitchFamily="18" charset="0"/>
                  <a:cs typeface="Times New Roman" panose="02020603050405020304" pitchFamily="18" charset="0"/>
                </a:endParaRPr>
              </a:p>
            </p:txBody>
          </p:sp>
        </mc:Choice>
        <mc:Fallback xmlns="">
          <p:sp>
            <p:nvSpPr>
              <p:cNvPr id="5" name="TextBox 4">
                <a:extLst>
                  <a:ext uri="{FF2B5EF4-FFF2-40B4-BE49-F238E27FC236}">
                    <a16:creationId xmlns:a16="http://schemas.microsoft.com/office/drawing/2014/main" id="{67C368C5-E5EF-8C24-CAE5-CA9D568359B4}"/>
                  </a:ext>
                </a:extLst>
              </p:cNvPr>
              <p:cNvSpPr txBox="1">
                <a:spLocks noRot="1" noChangeAspect="1" noMove="1" noResize="1" noEditPoints="1" noAdjustHandles="1" noChangeArrowheads="1" noChangeShapeType="1" noTextEdit="1"/>
              </p:cNvSpPr>
              <p:nvPr/>
            </p:nvSpPr>
            <p:spPr>
              <a:xfrm>
                <a:off x="555171" y="624418"/>
                <a:ext cx="7477842" cy="437492"/>
              </a:xfrm>
              <a:prstGeom prst="rect">
                <a:avLst/>
              </a:prstGeom>
              <a:blipFill>
                <a:blip r:embed="rId2"/>
                <a:stretch>
                  <a:fillRect b="-2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矩形 18">
                <a:extLst>
                  <a:ext uri="{FF2B5EF4-FFF2-40B4-BE49-F238E27FC236}">
                    <a16:creationId xmlns:a16="http://schemas.microsoft.com/office/drawing/2014/main" id="{7CE29889-B678-5C37-279F-28AA83D492EC}"/>
                  </a:ext>
                </a:extLst>
              </p:cNvPr>
              <p:cNvSpPr/>
              <p:nvPr/>
            </p:nvSpPr>
            <p:spPr>
              <a:xfrm>
                <a:off x="587828" y="1151704"/>
                <a:ext cx="4304127" cy="800797"/>
              </a:xfrm>
              <a:prstGeom prst="rect">
                <a:avLst/>
              </a:prstGeom>
              <a:solidFill>
                <a:srgbClr val="FFFF99"/>
              </a:solidFill>
            </p:spPr>
            <p:txBody>
              <a:bodyPr wrap="none">
                <a:spAutoFit/>
              </a:bodyPr>
              <a:lstStyle/>
              <a:p>
                <a:pPr/>
                <a14:m>
                  <m:oMathPara xmlns:m="http://schemas.openxmlformats.org/officeDocument/2006/math">
                    <m:oMath>
                      <m:sSup>
                        <m:sSupPr>
                          <m:ctrlPr>
                            <a:rPr lang="en-US" altLang="zh-TW" sz="2000" i="1">
                              <a:latin typeface="Cambria Math"/>
                              <a:ea typeface="Cambria Math"/>
                            </a:rPr>
                          </m:ctrlPr>
                        </m:sSupPr>
                        <m:e>
                          <m:r>
                            <a:rPr lang="en-US" altLang="zh-TW" sz="2000" i="1">
                              <a:latin typeface="Cambria Math"/>
                              <a:ea typeface="Cambria Math"/>
                            </a:rPr>
                            <m:t>𝛻</m:t>
                          </m:r>
                        </m:e>
                        <m:sup>
                          <m:r>
                            <a:rPr lang="en-US" altLang="zh-TW" sz="2000" i="1">
                              <a:latin typeface="Cambria Math"/>
                              <a:ea typeface="Cambria Math"/>
                            </a:rPr>
                            <m:t>2</m:t>
                          </m:r>
                        </m:sup>
                      </m:sSup>
                      <m:acc>
                        <m:accPr>
                          <m:chr m:val="⃗"/>
                          <m:ctrlPr>
                            <a:rPr lang="en-US" altLang="zh-TW" sz="2000" i="1">
                              <a:latin typeface="Cambria Math"/>
                            </a:rPr>
                          </m:ctrlPr>
                        </m:accPr>
                        <m:e>
                          <m:r>
                            <a:rPr lang="en-US" altLang="zh-TW" sz="2000" i="1">
                              <a:latin typeface="Cambria Math"/>
                            </a:rPr>
                            <m:t>𝐸</m:t>
                          </m:r>
                        </m:e>
                      </m:acc>
                      <m:r>
                        <a:rPr lang="en-US" altLang="zh-TW" sz="2000" b="0" i="1" smtClean="0">
                          <a:latin typeface="Cambria Math"/>
                        </a:rPr>
                        <m:t>=</m:t>
                      </m:r>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i="1">
                                  <a:latin typeface="Cambria Math"/>
                                  <a:ea typeface="Cambria Math"/>
                                </a:rPr>
                                <m:t>2</m:t>
                              </m:r>
                            </m:sup>
                          </m:sSup>
                          <m:acc>
                            <m:accPr>
                              <m:chr m:val="⃗"/>
                              <m:ctrlPr>
                                <a:rPr lang="en-US" altLang="zh-TW" sz="2000" i="1">
                                  <a:latin typeface="Cambria Math"/>
                                </a:rPr>
                              </m:ctrlPr>
                            </m:accPr>
                            <m:e>
                              <m:r>
                                <a:rPr lang="en-US" altLang="zh-TW" sz="2000" i="1">
                                  <a:latin typeface="Cambria Math"/>
                                </a:rPr>
                                <m:t>𝐸</m:t>
                              </m:r>
                            </m:e>
                          </m:acc>
                        </m:num>
                        <m:den>
                          <m:r>
                            <a:rPr lang="zh-TW" altLang="en-US" sz="2000" i="1">
                              <a:latin typeface="Cambria Math"/>
                              <a:ea typeface="Cambria Math"/>
                            </a:rPr>
                            <m:t>𝜕</m:t>
                          </m:r>
                          <m:sSup>
                            <m:sSupPr>
                              <m:ctrlPr>
                                <a:rPr lang="en-US" altLang="zh-TW" sz="2000" i="1">
                                  <a:latin typeface="Cambria Math"/>
                                  <a:ea typeface="Cambria Math"/>
                                </a:rPr>
                              </m:ctrlPr>
                            </m:sSupPr>
                            <m:e>
                              <m:r>
                                <a:rPr lang="en-US" altLang="zh-TW" sz="2000" i="1">
                                  <a:latin typeface="Cambria Math"/>
                                  <a:ea typeface="Cambria Math"/>
                                </a:rPr>
                                <m:t>𝑥</m:t>
                              </m:r>
                            </m:e>
                            <m:sup>
                              <m:r>
                                <a:rPr lang="en-US" altLang="zh-TW" sz="2000" i="1">
                                  <a:latin typeface="Cambria Math"/>
                                  <a:ea typeface="Cambria Math"/>
                                </a:rPr>
                                <m:t>2</m:t>
                              </m:r>
                            </m:sup>
                          </m:sSup>
                        </m:den>
                      </m:f>
                      <m:r>
                        <a:rPr lang="en-US" altLang="zh-TW" sz="2000" i="1">
                          <a:latin typeface="Cambria Math"/>
                          <a:ea typeface="Cambria Math"/>
                        </a:rPr>
                        <m:t>+</m:t>
                      </m:r>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i="1">
                                  <a:latin typeface="Cambria Math"/>
                                  <a:ea typeface="Cambria Math"/>
                                </a:rPr>
                                <m:t>2</m:t>
                              </m:r>
                            </m:sup>
                          </m:sSup>
                          <m:acc>
                            <m:accPr>
                              <m:chr m:val="⃗"/>
                              <m:ctrlPr>
                                <a:rPr lang="en-US" altLang="zh-TW" sz="2000" i="1">
                                  <a:latin typeface="Cambria Math"/>
                                </a:rPr>
                              </m:ctrlPr>
                            </m:accPr>
                            <m:e>
                              <m:r>
                                <a:rPr lang="en-US" altLang="zh-TW" sz="2000" i="1">
                                  <a:latin typeface="Cambria Math"/>
                                </a:rPr>
                                <m:t>𝐸</m:t>
                              </m:r>
                            </m:e>
                          </m:acc>
                        </m:num>
                        <m:den>
                          <m:r>
                            <a:rPr lang="zh-TW" altLang="en-US" sz="2000" i="1">
                              <a:latin typeface="Cambria Math"/>
                              <a:ea typeface="Cambria Math"/>
                            </a:rPr>
                            <m:t>𝜕</m:t>
                          </m:r>
                          <m:sSup>
                            <m:sSupPr>
                              <m:ctrlPr>
                                <a:rPr lang="en-US" altLang="zh-TW" sz="2000" i="1">
                                  <a:latin typeface="Cambria Math"/>
                                  <a:ea typeface="Cambria Math"/>
                                </a:rPr>
                              </m:ctrlPr>
                            </m:sSupPr>
                            <m:e>
                              <m:r>
                                <a:rPr lang="en-US" altLang="zh-TW" sz="2000" i="1">
                                  <a:latin typeface="Cambria Math"/>
                                  <a:ea typeface="Cambria Math"/>
                                </a:rPr>
                                <m:t>𝑦</m:t>
                              </m:r>
                            </m:e>
                            <m:sup>
                              <m:r>
                                <a:rPr lang="en-US" altLang="zh-TW" sz="2000" i="1">
                                  <a:latin typeface="Cambria Math"/>
                                  <a:ea typeface="Cambria Math"/>
                                </a:rPr>
                                <m:t>2</m:t>
                              </m:r>
                            </m:sup>
                          </m:sSup>
                        </m:den>
                      </m:f>
                      <m:r>
                        <a:rPr lang="en-US" altLang="zh-TW" sz="2000" i="1">
                          <a:latin typeface="Cambria Math"/>
                          <a:ea typeface="Cambria Math"/>
                        </a:rPr>
                        <m:t>+</m:t>
                      </m:r>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i="1">
                                  <a:latin typeface="Cambria Math"/>
                                  <a:ea typeface="Cambria Math"/>
                                </a:rPr>
                                <m:t>2</m:t>
                              </m:r>
                            </m:sup>
                          </m:sSup>
                          <m:acc>
                            <m:accPr>
                              <m:chr m:val="⃗"/>
                              <m:ctrlPr>
                                <a:rPr lang="en-US" altLang="zh-TW" sz="2000" i="1">
                                  <a:latin typeface="Cambria Math"/>
                                </a:rPr>
                              </m:ctrlPr>
                            </m:accPr>
                            <m:e>
                              <m:r>
                                <a:rPr lang="en-US" altLang="zh-TW" sz="2000" i="1">
                                  <a:latin typeface="Cambria Math"/>
                                </a:rPr>
                                <m:t>𝐸</m:t>
                              </m:r>
                            </m:e>
                          </m:acc>
                        </m:num>
                        <m:den>
                          <m:r>
                            <a:rPr lang="zh-TW" altLang="en-US" sz="2000" i="1">
                              <a:latin typeface="Cambria Math"/>
                              <a:ea typeface="Cambria Math"/>
                            </a:rPr>
                            <m:t>𝜕</m:t>
                          </m:r>
                          <m:sSup>
                            <m:sSupPr>
                              <m:ctrlPr>
                                <a:rPr lang="en-US" altLang="zh-TW" sz="2000" i="1">
                                  <a:latin typeface="Cambria Math"/>
                                  <a:ea typeface="Cambria Math"/>
                                </a:rPr>
                              </m:ctrlPr>
                            </m:sSupPr>
                            <m:e>
                              <m:r>
                                <a:rPr lang="en-US" altLang="zh-TW" sz="2000" i="1">
                                  <a:latin typeface="Cambria Math"/>
                                  <a:ea typeface="Cambria Math"/>
                                </a:rPr>
                                <m:t>𝑧</m:t>
                              </m:r>
                            </m:e>
                            <m:sup>
                              <m:r>
                                <a:rPr lang="en-US" altLang="zh-TW" sz="2000" i="1">
                                  <a:latin typeface="Cambria Math"/>
                                  <a:ea typeface="Cambria Math"/>
                                </a:rPr>
                                <m:t>2</m:t>
                              </m:r>
                            </m:sup>
                          </m:sSup>
                        </m:den>
                      </m:f>
                      <m:r>
                        <a:rPr lang="en-US" altLang="zh-TW" sz="2000" b="0" i="1" smtClean="0">
                          <a:latin typeface="Cambria Math" panose="02040503050406030204" pitchFamily="18" charset="0"/>
                          <a:ea typeface="Cambria Math"/>
                        </a:rPr>
                        <m:t>=</m:t>
                      </m:r>
                      <m:sSub>
                        <m:sSubPr>
                          <m:ctrlPr>
                            <a:rPr lang="zh-TW" altLang="en-US" sz="2000" i="1">
                              <a:latin typeface="Cambria Math"/>
                            </a:rPr>
                          </m:ctrlPr>
                        </m:sSubPr>
                        <m:e>
                          <m:r>
                            <a:rPr lang="zh-TW" altLang="en-US" sz="2000" i="1">
                              <a:latin typeface="Cambria Math"/>
                            </a:rPr>
                            <m:t>𝜇</m:t>
                          </m:r>
                        </m:e>
                        <m:sub>
                          <m:r>
                            <a:rPr lang="en-US" altLang="zh-TW" sz="2000" i="1">
                              <a:latin typeface="Cambria Math"/>
                            </a:rPr>
                            <m:t>0</m:t>
                          </m:r>
                        </m:sub>
                      </m:sSub>
                      <m:sSub>
                        <m:sSubPr>
                          <m:ctrlPr>
                            <a:rPr lang="zh-TW" altLang="en-US" sz="2000" i="1">
                              <a:latin typeface="Cambria Math"/>
                            </a:rPr>
                          </m:ctrlPr>
                        </m:sSubPr>
                        <m:e>
                          <m:r>
                            <a:rPr lang="zh-TW" altLang="en-US" sz="2000" i="1">
                              <a:latin typeface="Cambria Math"/>
                            </a:rPr>
                            <m:t>𝜀</m:t>
                          </m:r>
                        </m:e>
                        <m:sub>
                          <m:r>
                            <a:rPr lang="en-US" altLang="zh-TW" sz="2000" i="1">
                              <a:latin typeface="Cambria Math"/>
                            </a:rPr>
                            <m:t>0</m:t>
                          </m:r>
                        </m:sub>
                      </m:sSub>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b="0" i="1" smtClean="0">
                                  <a:latin typeface="Cambria Math" panose="02040503050406030204" pitchFamily="18" charset="0"/>
                                  <a:ea typeface="Cambria Math"/>
                                </a:rPr>
                                <m:t>2</m:t>
                              </m:r>
                            </m:sup>
                          </m:sSup>
                          <m:acc>
                            <m:accPr>
                              <m:chr m:val="⃗"/>
                              <m:ctrlPr>
                                <a:rPr lang="en-US" altLang="zh-TW" sz="2000" i="1">
                                  <a:latin typeface="Cambria Math"/>
                                  <a:ea typeface="Cambria Math"/>
                                </a:rPr>
                              </m:ctrlPr>
                            </m:accPr>
                            <m:e>
                              <m:r>
                                <a:rPr lang="en-US" altLang="zh-TW" sz="2000" i="1">
                                  <a:latin typeface="Cambria Math"/>
                                  <a:ea typeface="Cambria Math"/>
                                </a:rPr>
                                <m:t>𝐸</m:t>
                              </m:r>
                            </m:e>
                          </m:acc>
                        </m:num>
                        <m:den>
                          <m:r>
                            <a:rPr lang="zh-TW" altLang="en-US" sz="2000" i="1">
                              <a:latin typeface="Cambria Math"/>
                              <a:ea typeface="Cambria Math"/>
                            </a:rPr>
                            <m:t>𝜕</m:t>
                          </m:r>
                          <m:sSup>
                            <m:sSupPr>
                              <m:ctrlPr>
                                <a:rPr lang="en-US" altLang="zh-TW" sz="2000" b="0" i="1" smtClean="0">
                                  <a:latin typeface="Cambria Math" panose="02040503050406030204" pitchFamily="18" charset="0"/>
                                  <a:ea typeface="Cambria Math"/>
                                </a:rPr>
                              </m:ctrlPr>
                            </m:sSupPr>
                            <m:e>
                              <m:r>
                                <a:rPr lang="en-US" altLang="zh-TW" sz="2000" b="0" i="1" smtClean="0">
                                  <a:latin typeface="Cambria Math" panose="02040503050406030204" pitchFamily="18" charset="0"/>
                                  <a:ea typeface="Cambria Math"/>
                                </a:rPr>
                                <m:t>𝑡</m:t>
                              </m:r>
                            </m:e>
                            <m:sup>
                              <m:r>
                                <a:rPr lang="en-US" altLang="zh-TW" sz="2000" b="0" i="1" smtClean="0">
                                  <a:latin typeface="Cambria Math" panose="02040503050406030204" pitchFamily="18" charset="0"/>
                                  <a:ea typeface="Cambria Math"/>
                                </a:rPr>
                                <m:t>2</m:t>
                              </m:r>
                            </m:sup>
                          </m:sSup>
                        </m:den>
                      </m:f>
                    </m:oMath>
                  </m:oMathPara>
                </a14:m>
                <a:endParaRPr lang="zh-CN" altLang="en-US" sz="2000" dirty="0"/>
              </a:p>
            </p:txBody>
          </p:sp>
        </mc:Choice>
        <mc:Fallback xmlns="">
          <p:sp>
            <p:nvSpPr>
              <p:cNvPr id="4" name="矩形 18">
                <a:extLst>
                  <a:ext uri="{FF2B5EF4-FFF2-40B4-BE49-F238E27FC236}">
                    <a16:creationId xmlns:a16="http://schemas.microsoft.com/office/drawing/2014/main" id="{7CE29889-B678-5C37-279F-28AA83D492EC}"/>
                  </a:ext>
                </a:extLst>
              </p:cNvPr>
              <p:cNvSpPr>
                <a:spLocks noRot="1" noChangeAspect="1" noMove="1" noResize="1" noEditPoints="1" noAdjustHandles="1" noChangeArrowheads="1" noChangeShapeType="1" noTextEdit="1"/>
              </p:cNvSpPr>
              <p:nvPr/>
            </p:nvSpPr>
            <p:spPr>
              <a:xfrm>
                <a:off x="587828" y="1151704"/>
                <a:ext cx="4304127" cy="800797"/>
              </a:xfrm>
              <a:prstGeom prst="rect">
                <a:avLst/>
              </a:prstGeom>
              <a:blipFill>
                <a:blip r:embed="rId3"/>
                <a:stretch>
                  <a:fillRect b="-4688"/>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63EFB79C-F0DC-189E-9E72-3D34CF443E42}"/>
              </a:ext>
            </a:extLst>
          </p:cNvPr>
          <p:cNvSpPr txBox="1"/>
          <p:nvPr/>
        </p:nvSpPr>
        <p:spPr>
          <a:xfrm>
            <a:off x="533399" y="4371636"/>
            <a:ext cx="8168133"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It could describe, for example, EM wave radiated from a dipole antenna.</a:t>
            </a:r>
          </a:p>
        </p:txBody>
      </p:sp>
      <p:pic>
        <p:nvPicPr>
          <p:cNvPr id="11" name="圖片 1" descr="wire90.jpg">
            <a:extLst>
              <a:ext uri="{FF2B5EF4-FFF2-40B4-BE49-F238E27FC236}">
                <a16:creationId xmlns:a16="http://schemas.microsoft.com/office/drawing/2014/main" id="{A6205537-96DC-1527-3B51-E6173C41DAC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126462" y="4818976"/>
            <a:ext cx="1754299" cy="1739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3" name="矩形 18">
                <a:extLst>
                  <a:ext uri="{FF2B5EF4-FFF2-40B4-BE49-F238E27FC236}">
                    <a16:creationId xmlns:a16="http://schemas.microsoft.com/office/drawing/2014/main" id="{B7F7408F-6B4B-BF02-92EC-4B1F42ADAB79}"/>
                  </a:ext>
                </a:extLst>
              </p:cNvPr>
              <p:cNvSpPr/>
              <p:nvPr/>
            </p:nvSpPr>
            <p:spPr>
              <a:xfrm>
                <a:off x="588472" y="2150017"/>
                <a:ext cx="4379917" cy="829330"/>
              </a:xfrm>
              <a:prstGeom prst="rect">
                <a:avLst/>
              </a:prstGeom>
              <a:solidFill>
                <a:srgbClr val="FFFF99"/>
              </a:solidFill>
            </p:spPr>
            <p:txBody>
              <a:bodyPr wrap="none">
                <a:spAutoFit/>
              </a:bodyPr>
              <a:lstStyle/>
              <a:p>
                <a:pPr/>
                <a14:m>
                  <m:oMathPara xmlns:m="http://schemas.openxmlformats.org/officeDocument/2006/math">
                    <m:oMath>
                      <m:sSup>
                        <m:sSupPr>
                          <m:ctrlPr>
                            <a:rPr lang="en-US" altLang="zh-TW" sz="2000" i="1">
                              <a:latin typeface="Cambria Math"/>
                              <a:ea typeface="Cambria Math"/>
                            </a:rPr>
                          </m:ctrlPr>
                        </m:sSupPr>
                        <m:e>
                          <m:r>
                            <a:rPr lang="en-US" altLang="zh-TW" sz="2000" i="1">
                              <a:latin typeface="Cambria Math"/>
                              <a:ea typeface="Cambria Math"/>
                            </a:rPr>
                            <m:t>𝛻</m:t>
                          </m:r>
                        </m:e>
                        <m:sup>
                          <m:r>
                            <a:rPr lang="en-US" altLang="zh-TW" sz="2000" i="1">
                              <a:latin typeface="Cambria Math"/>
                              <a:ea typeface="Cambria Math"/>
                            </a:rPr>
                            <m:t>2</m:t>
                          </m:r>
                        </m:sup>
                      </m:sSup>
                      <m:acc>
                        <m:accPr>
                          <m:chr m:val="⃗"/>
                          <m:ctrlPr>
                            <a:rPr lang="en-US" altLang="zh-TW" sz="2000" b="0" i="1" smtClean="0">
                              <a:latin typeface="Cambria Math" panose="02040503050406030204" pitchFamily="18" charset="0"/>
                            </a:rPr>
                          </m:ctrlPr>
                        </m:accPr>
                        <m:e>
                          <m:r>
                            <a:rPr lang="en-US" altLang="zh-TW" sz="2000" b="0" i="1" smtClean="0">
                              <a:latin typeface="Cambria Math" panose="02040503050406030204" pitchFamily="18" charset="0"/>
                            </a:rPr>
                            <m:t>𝐵</m:t>
                          </m:r>
                        </m:e>
                      </m:acc>
                      <m:r>
                        <a:rPr lang="en-US" altLang="zh-TW" sz="2000" b="0" i="1" smtClean="0">
                          <a:latin typeface="Cambria Math"/>
                        </a:rPr>
                        <m:t>=</m:t>
                      </m:r>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i="1">
                                  <a:latin typeface="Cambria Math"/>
                                  <a:ea typeface="Cambria Math"/>
                                </a:rPr>
                                <m:t>2</m:t>
                              </m:r>
                            </m:sup>
                          </m:sSup>
                          <m:acc>
                            <m:accPr>
                              <m:chr m:val="⃗"/>
                              <m:ctrlPr>
                                <a:rPr lang="en-US" altLang="zh-TW" sz="2000" b="0" i="1" smtClean="0">
                                  <a:latin typeface="Cambria Math" panose="02040503050406030204" pitchFamily="18" charset="0"/>
                                </a:rPr>
                              </m:ctrlPr>
                            </m:accPr>
                            <m:e>
                              <m:r>
                                <a:rPr lang="en-US" altLang="zh-TW" sz="2000" b="0" i="1" smtClean="0">
                                  <a:latin typeface="Cambria Math" panose="02040503050406030204" pitchFamily="18" charset="0"/>
                                </a:rPr>
                                <m:t>𝐵</m:t>
                              </m:r>
                            </m:e>
                          </m:acc>
                        </m:num>
                        <m:den>
                          <m:r>
                            <a:rPr lang="zh-TW" altLang="en-US" sz="2000" i="1">
                              <a:latin typeface="Cambria Math"/>
                              <a:ea typeface="Cambria Math"/>
                            </a:rPr>
                            <m:t>𝜕</m:t>
                          </m:r>
                          <m:sSup>
                            <m:sSupPr>
                              <m:ctrlPr>
                                <a:rPr lang="en-US" altLang="zh-TW" sz="2000" i="1">
                                  <a:latin typeface="Cambria Math"/>
                                  <a:ea typeface="Cambria Math"/>
                                </a:rPr>
                              </m:ctrlPr>
                            </m:sSupPr>
                            <m:e>
                              <m:r>
                                <a:rPr lang="en-US" altLang="zh-TW" sz="2000" i="1">
                                  <a:latin typeface="Cambria Math"/>
                                  <a:ea typeface="Cambria Math"/>
                                </a:rPr>
                                <m:t>𝑥</m:t>
                              </m:r>
                            </m:e>
                            <m:sup>
                              <m:r>
                                <a:rPr lang="en-US" altLang="zh-TW" sz="2000" i="1">
                                  <a:latin typeface="Cambria Math"/>
                                  <a:ea typeface="Cambria Math"/>
                                </a:rPr>
                                <m:t>2</m:t>
                              </m:r>
                            </m:sup>
                          </m:sSup>
                        </m:den>
                      </m:f>
                      <m:r>
                        <a:rPr lang="en-US" altLang="zh-TW" sz="2000" i="1">
                          <a:latin typeface="Cambria Math"/>
                          <a:ea typeface="Cambria Math"/>
                        </a:rPr>
                        <m:t>+</m:t>
                      </m:r>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i="1">
                                  <a:latin typeface="Cambria Math"/>
                                  <a:ea typeface="Cambria Math"/>
                                </a:rPr>
                                <m:t>2</m:t>
                              </m:r>
                            </m:sup>
                          </m:sSup>
                          <m:acc>
                            <m:accPr>
                              <m:chr m:val="⃗"/>
                              <m:ctrlPr>
                                <a:rPr lang="en-US" altLang="zh-TW" sz="2000" b="0" i="1" smtClean="0">
                                  <a:latin typeface="Cambria Math" panose="02040503050406030204" pitchFamily="18" charset="0"/>
                                </a:rPr>
                              </m:ctrlPr>
                            </m:accPr>
                            <m:e>
                              <m:r>
                                <a:rPr lang="en-US" altLang="zh-TW" sz="2000" b="0" i="1" smtClean="0">
                                  <a:latin typeface="Cambria Math" panose="02040503050406030204" pitchFamily="18" charset="0"/>
                                </a:rPr>
                                <m:t>𝐵</m:t>
                              </m:r>
                            </m:e>
                          </m:acc>
                        </m:num>
                        <m:den>
                          <m:r>
                            <a:rPr lang="zh-TW" altLang="en-US" sz="2000" i="1">
                              <a:latin typeface="Cambria Math"/>
                              <a:ea typeface="Cambria Math"/>
                            </a:rPr>
                            <m:t>𝜕</m:t>
                          </m:r>
                          <m:sSup>
                            <m:sSupPr>
                              <m:ctrlPr>
                                <a:rPr lang="en-US" altLang="zh-TW" sz="2000" i="1">
                                  <a:latin typeface="Cambria Math"/>
                                  <a:ea typeface="Cambria Math"/>
                                </a:rPr>
                              </m:ctrlPr>
                            </m:sSupPr>
                            <m:e>
                              <m:r>
                                <a:rPr lang="en-US" altLang="zh-TW" sz="2000" i="1">
                                  <a:latin typeface="Cambria Math"/>
                                  <a:ea typeface="Cambria Math"/>
                                </a:rPr>
                                <m:t>𝑦</m:t>
                              </m:r>
                            </m:e>
                            <m:sup>
                              <m:r>
                                <a:rPr lang="en-US" altLang="zh-TW" sz="2000" i="1">
                                  <a:latin typeface="Cambria Math"/>
                                  <a:ea typeface="Cambria Math"/>
                                </a:rPr>
                                <m:t>2</m:t>
                              </m:r>
                            </m:sup>
                          </m:sSup>
                        </m:den>
                      </m:f>
                      <m:r>
                        <a:rPr lang="en-US" altLang="zh-TW" sz="2000" i="1">
                          <a:latin typeface="Cambria Math"/>
                          <a:ea typeface="Cambria Math"/>
                        </a:rPr>
                        <m:t>+</m:t>
                      </m:r>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i="1">
                                  <a:latin typeface="Cambria Math"/>
                                  <a:ea typeface="Cambria Math"/>
                                </a:rPr>
                                <m:t>2</m:t>
                              </m:r>
                            </m:sup>
                          </m:sSup>
                          <m:acc>
                            <m:accPr>
                              <m:chr m:val="⃗"/>
                              <m:ctrlPr>
                                <a:rPr lang="en-US" altLang="zh-TW" sz="2000" b="0" i="1" smtClean="0">
                                  <a:latin typeface="Cambria Math" panose="02040503050406030204" pitchFamily="18" charset="0"/>
                                </a:rPr>
                              </m:ctrlPr>
                            </m:accPr>
                            <m:e>
                              <m:r>
                                <a:rPr lang="en-US" altLang="zh-TW" sz="2000" b="0" i="1" smtClean="0">
                                  <a:latin typeface="Cambria Math" panose="02040503050406030204" pitchFamily="18" charset="0"/>
                                </a:rPr>
                                <m:t>𝐵</m:t>
                              </m:r>
                            </m:e>
                          </m:acc>
                        </m:num>
                        <m:den>
                          <m:r>
                            <a:rPr lang="zh-TW" altLang="en-US" sz="2000" i="1">
                              <a:latin typeface="Cambria Math"/>
                              <a:ea typeface="Cambria Math"/>
                            </a:rPr>
                            <m:t>𝜕</m:t>
                          </m:r>
                          <m:sSup>
                            <m:sSupPr>
                              <m:ctrlPr>
                                <a:rPr lang="en-US" altLang="zh-TW" sz="2000" i="1">
                                  <a:latin typeface="Cambria Math"/>
                                  <a:ea typeface="Cambria Math"/>
                                </a:rPr>
                              </m:ctrlPr>
                            </m:sSupPr>
                            <m:e>
                              <m:r>
                                <a:rPr lang="en-US" altLang="zh-TW" sz="2000" i="1">
                                  <a:latin typeface="Cambria Math"/>
                                  <a:ea typeface="Cambria Math"/>
                                </a:rPr>
                                <m:t>𝑧</m:t>
                              </m:r>
                            </m:e>
                            <m:sup>
                              <m:r>
                                <a:rPr lang="en-US" altLang="zh-TW" sz="2000" i="1">
                                  <a:latin typeface="Cambria Math"/>
                                  <a:ea typeface="Cambria Math"/>
                                </a:rPr>
                                <m:t>2</m:t>
                              </m:r>
                            </m:sup>
                          </m:sSup>
                        </m:den>
                      </m:f>
                      <m:r>
                        <a:rPr lang="en-US" altLang="zh-TW" sz="2000" b="0" i="1" smtClean="0">
                          <a:latin typeface="Cambria Math" panose="02040503050406030204" pitchFamily="18" charset="0"/>
                          <a:ea typeface="Cambria Math"/>
                        </a:rPr>
                        <m:t>=</m:t>
                      </m:r>
                      <m:sSub>
                        <m:sSubPr>
                          <m:ctrlPr>
                            <a:rPr lang="zh-TW" altLang="en-US" sz="2000" i="1">
                              <a:latin typeface="Cambria Math"/>
                            </a:rPr>
                          </m:ctrlPr>
                        </m:sSubPr>
                        <m:e>
                          <m:r>
                            <a:rPr lang="zh-TW" altLang="en-US" sz="2000" i="1">
                              <a:latin typeface="Cambria Math"/>
                            </a:rPr>
                            <m:t>𝜇</m:t>
                          </m:r>
                        </m:e>
                        <m:sub>
                          <m:r>
                            <a:rPr lang="en-US" altLang="zh-TW" sz="2000" i="1">
                              <a:latin typeface="Cambria Math"/>
                            </a:rPr>
                            <m:t>0</m:t>
                          </m:r>
                        </m:sub>
                      </m:sSub>
                      <m:sSub>
                        <m:sSubPr>
                          <m:ctrlPr>
                            <a:rPr lang="zh-TW" altLang="en-US" sz="2000" i="1">
                              <a:latin typeface="Cambria Math"/>
                            </a:rPr>
                          </m:ctrlPr>
                        </m:sSubPr>
                        <m:e>
                          <m:r>
                            <a:rPr lang="zh-TW" altLang="en-US" sz="2000" i="1">
                              <a:latin typeface="Cambria Math"/>
                            </a:rPr>
                            <m:t>𝜀</m:t>
                          </m:r>
                        </m:e>
                        <m:sub>
                          <m:r>
                            <a:rPr lang="en-US" altLang="zh-TW" sz="2000" i="1">
                              <a:latin typeface="Cambria Math"/>
                            </a:rPr>
                            <m:t>0</m:t>
                          </m:r>
                        </m:sub>
                      </m:sSub>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b="0" i="1" smtClean="0">
                                  <a:latin typeface="Cambria Math" panose="02040503050406030204" pitchFamily="18" charset="0"/>
                                  <a:ea typeface="Cambria Math"/>
                                </a:rPr>
                                <m:t>2</m:t>
                              </m:r>
                            </m:sup>
                          </m:sSup>
                          <m:acc>
                            <m:accPr>
                              <m:chr m:val="⃗"/>
                              <m:ctrlPr>
                                <a:rPr lang="en-US" altLang="zh-TW" sz="2000" b="0" i="1" smtClean="0">
                                  <a:latin typeface="Cambria Math" panose="02040503050406030204" pitchFamily="18" charset="0"/>
                                  <a:ea typeface="Cambria Math"/>
                                </a:rPr>
                              </m:ctrlPr>
                            </m:accPr>
                            <m:e>
                              <m:r>
                                <a:rPr lang="en-US" altLang="zh-TW" sz="2000" b="0" i="1" smtClean="0">
                                  <a:latin typeface="Cambria Math" panose="02040503050406030204" pitchFamily="18" charset="0"/>
                                  <a:ea typeface="Cambria Math"/>
                                </a:rPr>
                                <m:t>𝐵</m:t>
                              </m:r>
                            </m:e>
                          </m:acc>
                        </m:num>
                        <m:den>
                          <m:r>
                            <a:rPr lang="zh-TW" altLang="en-US" sz="2000" i="1">
                              <a:latin typeface="Cambria Math"/>
                              <a:ea typeface="Cambria Math"/>
                            </a:rPr>
                            <m:t>𝜕</m:t>
                          </m:r>
                          <m:sSup>
                            <m:sSupPr>
                              <m:ctrlPr>
                                <a:rPr lang="en-US" altLang="zh-TW" sz="2000" b="0" i="1" smtClean="0">
                                  <a:latin typeface="Cambria Math" panose="02040503050406030204" pitchFamily="18" charset="0"/>
                                  <a:ea typeface="Cambria Math"/>
                                </a:rPr>
                              </m:ctrlPr>
                            </m:sSupPr>
                            <m:e>
                              <m:r>
                                <a:rPr lang="en-US" altLang="zh-TW" sz="2000" b="0" i="1" smtClean="0">
                                  <a:latin typeface="Cambria Math" panose="02040503050406030204" pitchFamily="18" charset="0"/>
                                  <a:ea typeface="Cambria Math"/>
                                </a:rPr>
                                <m:t>𝑡</m:t>
                              </m:r>
                            </m:e>
                            <m:sup>
                              <m:r>
                                <a:rPr lang="en-US" altLang="zh-TW" sz="2000" b="0" i="1" smtClean="0">
                                  <a:latin typeface="Cambria Math" panose="02040503050406030204" pitchFamily="18" charset="0"/>
                                  <a:ea typeface="Cambria Math"/>
                                </a:rPr>
                                <m:t>2</m:t>
                              </m:r>
                            </m:sup>
                          </m:sSup>
                        </m:den>
                      </m:f>
                    </m:oMath>
                  </m:oMathPara>
                </a14:m>
                <a:endParaRPr lang="zh-CN" altLang="en-US" sz="2000" dirty="0"/>
              </a:p>
            </p:txBody>
          </p:sp>
        </mc:Choice>
        <mc:Fallback xmlns="">
          <p:sp>
            <p:nvSpPr>
              <p:cNvPr id="3" name="矩形 18">
                <a:extLst>
                  <a:ext uri="{FF2B5EF4-FFF2-40B4-BE49-F238E27FC236}">
                    <a16:creationId xmlns:a16="http://schemas.microsoft.com/office/drawing/2014/main" id="{B7F7408F-6B4B-BF02-92EC-4B1F42ADAB79}"/>
                  </a:ext>
                </a:extLst>
              </p:cNvPr>
              <p:cNvSpPr>
                <a:spLocks noRot="1" noChangeAspect="1" noMove="1" noResize="1" noEditPoints="1" noAdjustHandles="1" noChangeArrowheads="1" noChangeShapeType="1" noTextEdit="1"/>
              </p:cNvSpPr>
              <p:nvPr/>
            </p:nvSpPr>
            <p:spPr>
              <a:xfrm>
                <a:off x="588472" y="2150017"/>
                <a:ext cx="4379917" cy="829330"/>
              </a:xfrm>
              <a:prstGeom prst="rect">
                <a:avLst/>
              </a:prstGeom>
              <a:blipFill>
                <a:blip r:embed="rId5"/>
                <a:stretch>
                  <a:fillRect b="-15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矩形 18">
                <a:extLst>
                  <a:ext uri="{FF2B5EF4-FFF2-40B4-BE49-F238E27FC236}">
                    <a16:creationId xmlns:a16="http://schemas.microsoft.com/office/drawing/2014/main" id="{A4684B62-11FD-B5BC-724B-6A237A12DF4C}"/>
                  </a:ext>
                </a:extLst>
              </p:cNvPr>
              <p:cNvSpPr/>
              <p:nvPr/>
            </p:nvSpPr>
            <p:spPr>
              <a:xfrm>
                <a:off x="568537" y="3492059"/>
                <a:ext cx="4822025" cy="762516"/>
              </a:xfrm>
              <a:prstGeom prst="rect">
                <a:avLst/>
              </a:prstGeom>
              <a:solidFill>
                <a:srgbClr val="FFFF99"/>
              </a:solidFill>
            </p:spPr>
            <p:txBody>
              <a:bodyPr wrap="none">
                <a:spAutoFit/>
              </a:bodyPr>
              <a:lstStyle/>
              <a:p>
                <a:pPr/>
                <a14:m>
                  <m:oMathPara xmlns:m="http://schemas.openxmlformats.org/officeDocument/2006/math">
                    <m:oMath>
                      <m:sSup>
                        <m:sSupPr>
                          <m:ctrlPr>
                            <a:rPr lang="en-US" altLang="zh-TW" sz="2000" i="1">
                              <a:latin typeface="Cambria Math"/>
                              <a:ea typeface="Cambria Math"/>
                            </a:rPr>
                          </m:ctrlPr>
                        </m:sSupPr>
                        <m:e>
                          <m:r>
                            <a:rPr lang="en-US" altLang="zh-TW" sz="2000" i="1">
                              <a:latin typeface="Cambria Math"/>
                              <a:ea typeface="Cambria Math"/>
                            </a:rPr>
                            <m:t>𝛻</m:t>
                          </m:r>
                        </m:e>
                        <m:sup>
                          <m:r>
                            <a:rPr lang="en-US" altLang="zh-TW" sz="2000" i="1">
                              <a:latin typeface="Cambria Math"/>
                              <a:ea typeface="Cambria Math"/>
                            </a:rPr>
                            <m:t>2</m:t>
                          </m:r>
                        </m:sup>
                      </m:sSup>
                      <m:sSub>
                        <m:sSubPr>
                          <m:ctrlPr>
                            <a:rPr lang="en-US" altLang="zh-TW" sz="2000" b="0" i="1" smtClean="0">
                              <a:latin typeface="Cambria Math" panose="02040503050406030204" pitchFamily="18" charset="0"/>
                              <a:ea typeface="Cambria Math"/>
                            </a:rPr>
                          </m:ctrlPr>
                        </m:sSubPr>
                        <m:e>
                          <m:r>
                            <a:rPr lang="en-US" altLang="zh-TW" sz="2000" b="0" i="1" smtClean="0">
                              <a:latin typeface="Cambria Math" panose="02040503050406030204" pitchFamily="18" charset="0"/>
                              <a:ea typeface="Cambria Math"/>
                            </a:rPr>
                            <m:t>𝐸</m:t>
                          </m:r>
                        </m:e>
                        <m:sub>
                          <m:r>
                            <a:rPr lang="en-US" altLang="zh-TW" sz="2000" b="0" i="1" smtClean="0">
                              <a:latin typeface="Cambria Math" panose="02040503050406030204" pitchFamily="18" charset="0"/>
                              <a:ea typeface="Cambria Math"/>
                            </a:rPr>
                            <m:t>𝑥</m:t>
                          </m:r>
                        </m:sub>
                      </m:sSub>
                      <m:r>
                        <a:rPr lang="en-US" altLang="zh-TW" sz="2000" b="0" i="1" smtClean="0">
                          <a:latin typeface="Cambria Math"/>
                        </a:rPr>
                        <m:t>=</m:t>
                      </m:r>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i="1">
                                  <a:latin typeface="Cambria Math"/>
                                  <a:ea typeface="Cambria Math"/>
                                </a:rPr>
                                <m:t>2</m:t>
                              </m:r>
                            </m:sup>
                          </m:sSup>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𝐸</m:t>
                              </m:r>
                            </m:e>
                            <m:sub>
                              <m:r>
                                <a:rPr lang="en-US" altLang="zh-TW" sz="2000" i="1">
                                  <a:latin typeface="Cambria Math" panose="02040503050406030204" pitchFamily="18" charset="0"/>
                                  <a:ea typeface="Cambria Math"/>
                                </a:rPr>
                                <m:t>𝑥</m:t>
                              </m:r>
                            </m:sub>
                          </m:sSub>
                        </m:num>
                        <m:den>
                          <m:r>
                            <a:rPr lang="zh-TW" altLang="en-US" sz="2000" i="1">
                              <a:latin typeface="Cambria Math"/>
                              <a:ea typeface="Cambria Math"/>
                            </a:rPr>
                            <m:t>𝜕</m:t>
                          </m:r>
                          <m:sSup>
                            <m:sSupPr>
                              <m:ctrlPr>
                                <a:rPr lang="en-US" altLang="zh-TW" sz="2000" i="1">
                                  <a:latin typeface="Cambria Math"/>
                                  <a:ea typeface="Cambria Math"/>
                                </a:rPr>
                              </m:ctrlPr>
                            </m:sSupPr>
                            <m:e>
                              <m:r>
                                <a:rPr lang="en-US" altLang="zh-TW" sz="2000" i="1">
                                  <a:latin typeface="Cambria Math"/>
                                  <a:ea typeface="Cambria Math"/>
                                </a:rPr>
                                <m:t>𝑥</m:t>
                              </m:r>
                            </m:e>
                            <m:sup>
                              <m:r>
                                <a:rPr lang="en-US" altLang="zh-TW" sz="2000" i="1">
                                  <a:latin typeface="Cambria Math"/>
                                  <a:ea typeface="Cambria Math"/>
                                </a:rPr>
                                <m:t>2</m:t>
                              </m:r>
                            </m:sup>
                          </m:sSup>
                        </m:den>
                      </m:f>
                      <m:r>
                        <a:rPr lang="en-US" altLang="zh-TW" sz="2000" i="1">
                          <a:latin typeface="Cambria Math"/>
                          <a:ea typeface="Cambria Math"/>
                        </a:rPr>
                        <m:t>+</m:t>
                      </m:r>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i="1">
                                  <a:latin typeface="Cambria Math"/>
                                  <a:ea typeface="Cambria Math"/>
                                </a:rPr>
                                <m:t>2</m:t>
                              </m:r>
                            </m:sup>
                          </m:sSup>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𝐸</m:t>
                              </m:r>
                            </m:e>
                            <m:sub>
                              <m:r>
                                <a:rPr lang="en-US" altLang="zh-TW" sz="2000" i="1">
                                  <a:latin typeface="Cambria Math" panose="02040503050406030204" pitchFamily="18" charset="0"/>
                                  <a:ea typeface="Cambria Math"/>
                                </a:rPr>
                                <m:t>𝑥</m:t>
                              </m:r>
                            </m:sub>
                          </m:sSub>
                        </m:num>
                        <m:den>
                          <m:r>
                            <a:rPr lang="zh-TW" altLang="en-US" sz="2000" i="1">
                              <a:latin typeface="Cambria Math"/>
                              <a:ea typeface="Cambria Math"/>
                            </a:rPr>
                            <m:t>𝜕</m:t>
                          </m:r>
                          <m:sSup>
                            <m:sSupPr>
                              <m:ctrlPr>
                                <a:rPr lang="en-US" altLang="zh-TW" sz="2000" i="1">
                                  <a:latin typeface="Cambria Math"/>
                                  <a:ea typeface="Cambria Math"/>
                                </a:rPr>
                              </m:ctrlPr>
                            </m:sSupPr>
                            <m:e>
                              <m:r>
                                <a:rPr lang="en-US" altLang="zh-TW" sz="2000" i="1">
                                  <a:latin typeface="Cambria Math"/>
                                  <a:ea typeface="Cambria Math"/>
                                </a:rPr>
                                <m:t>𝑦</m:t>
                              </m:r>
                            </m:e>
                            <m:sup>
                              <m:r>
                                <a:rPr lang="en-US" altLang="zh-TW" sz="2000" i="1">
                                  <a:latin typeface="Cambria Math"/>
                                  <a:ea typeface="Cambria Math"/>
                                </a:rPr>
                                <m:t>2</m:t>
                              </m:r>
                            </m:sup>
                          </m:sSup>
                        </m:den>
                      </m:f>
                      <m:r>
                        <a:rPr lang="en-US" altLang="zh-TW" sz="2000" i="1">
                          <a:latin typeface="Cambria Math"/>
                          <a:ea typeface="Cambria Math"/>
                        </a:rPr>
                        <m:t>+</m:t>
                      </m:r>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i="1">
                                  <a:latin typeface="Cambria Math"/>
                                  <a:ea typeface="Cambria Math"/>
                                </a:rPr>
                                <m:t>2</m:t>
                              </m:r>
                            </m:sup>
                          </m:sSup>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𝐸</m:t>
                              </m:r>
                            </m:e>
                            <m:sub>
                              <m:r>
                                <a:rPr lang="en-US" altLang="zh-TW" sz="2000" i="1">
                                  <a:latin typeface="Cambria Math" panose="02040503050406030204" pitchFamily="18" charset="0"/>
                                  <a:ea typeface="Cambria Math"/>
                                </a:rPr>
                                <m:t>𝑥</m:t>
                              </m:r>
                            </m:sub>
                          </m:sSub>
                        </m:num>
                        <m:den>
                          <m:r>
                            <a:rPr lang="zh-TW" altLang="en-US" sz="2000" i="1">
                              <a:latin typeface="Cambria Math"/>
                              <a:ea typeface="Cambria Math"/>
                            </a:rPr>
                            <m:t>𝜕</m:t>
                          </m:r>
                          <m:sSup>
                            <m:sSupPr>
                              <m:ctrlPr>
                                <a:rPr lang="en-US" altLang="zh-TW" sz="2000" i="1">
                                  <a:latin typeface="Cambria Math"/>
                                  <a:ea typeface="Cambria Math"/>
                                </a:rPr>
                              </m:ctrlPr>
                            </m:sSupPr>
                            <m:e>
                              <m:r>
                                <a:rPr lang="en-US" altLang="zh-TW" sz="2000" i="1">
                                  <a:latin typeface="Cambria Math"/>
                                  <a:ea typeface="Cambria Math"/>
                                </a:rPr>
                                <m:t>𝑧</m:t>
                              </m:r>
                            </m:e>
                            <m:sup>
                              <m:r>
                                <a:rPr lang="en-US" altLang="zh-TW" sz="2000" i="1">
                                  <a:latin typeface="Cambria Math"/>
                                  <a:ea typeface="Cambria Math"/>
                                </a:rPr>
                                <m:t>2</m:t>
                              </m:r>
                            </m:sup>
                          </m:sSup>
                        </m:den>
                      </m:f>
                      <m:r>
                        <a:rPr lang="en-US" altLang="zh-TW" sz="2000" b="0" i="1" smtClean="0">
                          <a:latin typeface="Cambria Math" panose="02040503050406030204" pitchFamily="18" charset="0"/>
                          <a:ea typeface="Cambria Math"/>
                        </a:rPr>
                        <m:t>=</m:t>
                      </m:r>
                      <m:sSub>
                        <m:sSubPr>
                          <m:ctrlPr>
                            <a:rPr lang="zh-TW" altLang="en-US" sz="2000" i="1">
                              <a:latin typeface="Cambria Math"/>
                            </a:rPr>
                          </m:ctrlPr>
                        </m:sSubPr>
                        <m:e>
                          <m:r>
                            <a:rPr lang="zh-TW" altLang="en-US" sz="2000" i="1">
                              <a:latin typeface="Cambria Math"/>
                            </a:rPr>
                            <m:t>𝜇</m:t>
                          </m:r>
                        </m:e>
                        <m:sub>
                          <m:r>
                            <a:rPr lang="en-US" altLang="zh-TW" sz="2000" i="1">
                              <a:latin typeface="Cambria Math"/>
                            </a:rPr>
                            <m:t>0</m:t>
                          </m:r>
                        </m:sub>
                      </m:sSub>
                      <m:sSub>
                        <m:sSubPr>
                          <m:ctrlPr>
                            <a:rPr lang="zh-TW" altLang="en-US" sz="2000" i="1">
                              <a:latin typeface="Cambria Math"/>
                            </a:rPr>
                          </m:ctrlPr>
                        </m:sSubPr>
                        <m:e>
                          <m:r>
                            <a:rPr lang="zh-TW" altLang="en-US" sz="2000" i="1">
                              <a:latin typeface="Cambria Math"/>
                            </a:rPr>
                            <m:t>𝜀</m:t>
                          </m:r>
                        </m:e>
                        <m:sub>
                          <m:r>
                            <a:rPr lang="en-US" altLang="zh-TW" sz="2000" i="1">
                              <a:latin typeface="Cambria Math"/>
                            </a:rPr>
                            <m:t>0</m:t>
                          </m:r>
                        </m:sub>
                      </m:sSub>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b="0" i="1" smtClean="0">
                                  <a:latin typeface="Cambria Math" panose="02040503050406030204" pitchFamily="18" charset="0"/>
                                  <a:ea typeface="Cambria Math"/>
                                </a:rPr>
                                <m:t>2</m:t>
                              </m:r>
                            </m:sup>
                          </m:sSup>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𝐸</m:t>
                              </m:r>
                            </m:e>
                            <m:sub>
                              <m:r>
                                <a:rPr lang="en-US" altLang="zh-TW" sz="2000" i="1">
                                  <a:latin typeface="Cambria Math" panose="02040503050406030204" pitchFamily="18" charset="0"/>
                                  <a:ea typeface="Cambria Math"/>
                                </a:rPr>
                                <m:t>𝑥</m:t>
                              </m:r>
                            </m:sub>
                          </m:sSub>
                        </m:num>
                        <m:den>
                          <m:r>
                            <a:rPr lang="zh-TW" altLang="en-US" sz="2000" i="1">
                              <a:latin typeface="Cambria Math"/>
                              <a:ea typeface="Cambria Math"/>
                            </a:rPr>
                            <m:t>𝜕</m:t>
                          </m:r>
                          <m:sSup>
                            <m:sSupPr>
                              <m:ctrlPr>
                                <a:rPr lang="en-US" altLang="zh-TW" sz="2000" b="0" i="1" smtClean="0">
                                  <a:latin typeface="Cambria Math" panose="02040503050406030204" pitchFamily="18" charset="0"/>
                                  <a:ea typeface="Cambria Math"/>
                                </a:rPr>
                              </m:ctrlPr>
                            </m:sSupPr>
                            <m:e>
                              <m:r>
                                <a:rPr lang="en-US" altLang="zh-TW" sz="2000" b="0" i="1" smtClean="0">
                                  <a:latin typeface="Cambria Math" panose="02040503050406030204" pitchFamily="18" charset="0"/>
                                  <a:ea typeface="Cambria Math"/>
                                </a:rPr>
                                <m:t>𝑡</m:t>
                              </m:r>
                            </m:e>
                            <m:sup>
                              <m:r>
                                <a:rPr lang="en-US" altLang="zh-TW" sz="2000" b="0" i="1" smtClean="0">
                                  <a:latin typeface="Cambria Math" panose="02040503050406030204" pitchFamily="18" charset="0"/>
                                  <a:ea typeface="Cambria Math"/>
                                </a:rPr>
                                <m:t>2</m:t>
                              </m:r>
                            </m:sup>
                          </m:sSup>
                        </m:den>
                      </m:f>
                    </m:oMath>
                  </m:oMathPara>
                </a14:m>
                <a:endParaRPr lang="zh-CN" altLang="en-US" sz="2000" dirty="0"/>
              </a:p>
            </p:txBody>
          </p:sp>
        </mc:Choice>
        <mc:Fallback xmlns="">
          <p:sp>
            <p:nvSpPr>
              <p:cNvPr id="10" name="矩形 18">
                <a:extLst>
                  <a:ext uri="{FF2B5EF4-FFF2-40B4-BE49-F238E27FC236}">
                    <a16:creationId xmlns:a16="http://schemas.microsoft.com/office/drawing/2014/main" id="{A4684B62-11FD-B5BC-724B-6A237A12DF4C}"/>
                  </a:ext>
                </a:extLst>
              </p:cNvPr>
              <p:cNvSpPr>
                <a:spLocks noRot="1" noChangeAspect="1" noMove="1" noResize="1" noEditPoints="1" noAdjustHandles="1" noChangeArrowheads="1" noChangeShapeType="1" noTextEdit="1"/>
              </p:cNvSpPr>
              <p:nvPr/>
            </p:nvSpPr>
            <p:spPr>
              <a:xfrm>
                <a:off x="568537" y="3492059"/>
                <a:ext cx="4822025" cy="762516"/>
              </a:xfrm>
              <a:prstGeom prst="rect">
                <a:avLst/>
              </a:prstGeom>
              <a:blipFill>
                <a:blip r:embed="rId6"/>
                <a:stretch>
                  <a:fillRect b="-49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42FB3BA4-8909-FD93-EF28-91B9AC76441B}"/>
                  </a:ext>
                </a:extLst>
              </p:cNvPr>
              <p:cNvSpPr txBox="1"/>
              <p:nvPr/>
            </p:nvSpPr>
            <p:spPr>
              <a:xfrm>
                <a:off x="519792" y="3029363"/>
                <a:ext cx="8624208" cy="437492"/>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The equations mean all the components of </a:t>
                </a:r>
                <a14:m>
                  <m:oMath xmlns:m="http://schemas.openxmlformats.org/officeDocument/2006/math">
                    <m:acc>
                      <m:accPr>
                        <m:chr m:val="⃗"/>
                        <m:ctrlPr>
                          <a:rPr lang="en-US" altLang="zh-TW" sz="2000" i="1">
                            <a:latin typeface="Cambria Math"/>
                          </a:rPr>
                        </m:ctrlPr>
                      </m:accPr>
                      <m:e>
                        <m:r>
                          <a:rPr lang="en-US" altLang="zh-TW" sz="2000" i="1">
                            <a:latin typeface="Cambria Math"/>
                          </a:rPr>
                          <m:t>𝐸</m:t>
                        </m:r>
                      </m:e>
                    </m:acc>
                  </m:oMath>
                </a14:m>
                <a:r>
                  <a:rPr lang="en-US" sz="2000" dirty="0">
                    <a:latin typeface="Times New Roman" panose="02020603050405020304" pitchFamily="18" charset="0"/>
                    <a:cs typeface="Times New Roman" panose="02020603050405020304" pitchFamily="18" charset="0"/>
                  </a:rPr>
                  <a:t> and </a:t>
                </a:r>
                <a14:m>
                  <m:oMath xmlns:m="http://schemas.openxmlformats.org/officeDocument/2006/math">
                    <m:acc>
                      <m:accPr>
                        <m:chr m:val="⃗"/>
                        <m:ctrlPr>
                          <a:rPr lang="en-US" altLang="zh-TW" sz="2000" i="1">
                            <a:latin typeface="Cambria Math" panose="02040503050406030204" pitchFamily="18" charset="0"/>
                          </a:rPr>
                        </m:ctrlPr>
                      </m:accPr>
                      <m:e>
                        <m:r>
                          <a:rPr lang="en-US" altLang="zh-TW" sz="2000" i="1">
                            <a:latin typeface="Cambria Math" panose="02040503050406030204" pitchFamily="18" charset="0"/>
                          </a:rPr>
                          <m:t>𝐵</m:t>
                        </m:r>
                      </m:e>
                    </m:acc>
                  </m:oMath>
                </a14:m>
                <a:r>
                  <a:rPr lang="en-US" sz="2000" dirty="0">
                    <a:latin typeface="Times New Roman" panose="02020603050405020304" pitchFamily="18" charset="0"/>
                    <a:cs typeface="Times New Roman" panose="02020603050405020304" pitchFamily="18" charset="0"/>
                  </a:rPr>
                  <a:t> satisfy wave equation, such as:</a:t>
                </a:r>
              </a:p>
            </p:txBody>
          </p:sp>
        </mc:Choice>
        <mc:Fallback xmlns="">
          <p:sp>
            <p:nvSpPr>
              <p:cNvPr id="12" name="TextBox 11">
                <a:extLst>
                  <a:ext uri="{FF2B5EF4-FFF2-40B4-BE49-F238E27FC236}">
                    <a16:creationId xmlns:a16="http://schemas.microsoft.com/office/drawing/2014/main" id="{42FB3BA4-8909-FD93-EF28-91B9AC76441B}"/>
                  </a:ext>
                </a:extLst>
              </p:cNvPr>
              <p:cNvSpPr txBox="1">
                <a:spLocks noRot="1" noChangeAspect="1" noMove="1" noResize="1" noEditPoints="1" noAdjustHandles="1" noChangeArrowheads="1" noChangeShapeType="1" noTextEdit="1"/>
              </p:cNvSpPr>
              <p:nvPr/>
            </p:nvSpPr>
            <p:spPr>
              <a:xfrm>
                <a:off x="519792" y="3029363"/>
                <a:ext cx="8624208" cy="437492"/>
              </a:xfrm>
              <a:prstGeom prst="rect">
                <a:avLst/>
              </a:prstGeom>
              <a:blipFill>
                <a:blip r:embed="rId7"/>
                <a:stretch>
                  <a:fillRect l="-588" r="-147" b="-22222"/>
                </a:stretch>
              </a:blipFill>
            </p:spPr>
            <p:txBody>
              <a:bodyPr/>
              <a:lstStyle/>
              <a:p>
                <a:r>
                  <a:rPr lang="en-US">
                    <a:noFill/>
                  </a:rPr>
                  <a:t> </a:t>
                </a:r>
              </a:p>
            </p:txBody>
          </p:sp>
        </mc:Fallback>
      </mc:AlternateContent>
      <p:pic>
        <p:nvPicPr>
          <p:cNvPr id="2" name="Graphic 1" descr="Cat with solid fill">
            <a:extLst>
              <a:ext uri="{FF2B5EF4-FFF2-40B4-BE49-F238E27FC236}">
                <a16:creationId xmlns:a16="http://schemas.microsoft.com/office/drawing/2014/main" id="{6A4BFED9-92EC-CC1B-54AF-C4313C83FFD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33013" y="312552"/>
            <a:ext cx="668520" cy="668520"/>
          </a:xfrm>
          <a:prstGeom prst="rect">
            <a:avLst/>
          </a:prstGeom>
        </p:spPr>
      </p:pic>
      <p:pic>
        <p:nvPicPr>
          <p:cNvPr id="13" name="Picture 1" descr="30_17_Figure.jpg">
            <a:extLst>
              <a:ext uri="{FF2B5EF4-FFF2-40B4-BE49-F238E27FC236}">
                <a16:creationId xmlns:a16="http://schemas.microsoft.com/office/drawing/2014/main" id="{56451E65-3D98-9184-F738-82929FD3E362}"/>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348" t="264" r="1131" b="1911"/>
          <a:stretch/>
        </p:blipFill>
        <p:spPr>
          <a:xfrm>
            <a:off x="510014" y="4818976"/>
            <a:ext cx="3140066" cy="1750093"/>
          </a:xfrm>
          <a:prstGeom prst="rect">
            <a:avLst/>
          </a:prstGeom>
        </p:spPr>
      </p:pic>
      <p:sp>
        <p:nvSpPr>
          <p:cNvPr id="7" name="TextBox 6">
            <a:extLst>
              <a:ext uri="{FF2B5EF4-FFF2-40B4-BE49-F238E27FC236}">
                <a16:creationId xmlns:a16="http://schemas.microsoft.com/office/drawing/2014/main" id="{C13D8A8F-D4EB-D3B6-6B66-EE280B4744F1}"/>
              </a:ext>
            </a:extLst>
          </p:cNvPr>
          <p:cNvSpPr txBox="1"/>
          <p:nvPr/>
        </p:nvSpPr>
        <p:spPr>
          <a:xfrm>
            <a:off x="5105399" y="2355138"/>
            <a:ext cx="3518809" cy="400110"/>
          </a:xfrm>
          <a:prstGeom prst="rect">
            <a:avLst/>
          </a:prstGeom>
          <a:noFill/>
        </p:spPr>
        <p:txBody>
          <a:bodyPr wrap="square" rtlCol="0">
            <a:spAutoFit/>
          </a:bodyPr>
          <a:lstStyle/>
          <a:p>
            <a:pPr algn="l"/>
            <a:r>
              <a:rPr lang="en-US" sz="2000" dirty="0">
                <a:latin typeface="Times New Roman" panose="02020603050405020304" pitchFamily="18" charset="0"/>
                <a:cs typeface="Times New Roman" panose="02020603050405020304" pitchFamily="18" charset="0"/>
              </a:rPr>
              <a:t>3D version of wave equation</a:t>
            </a:r>
          </a:p>
        </p:txBody>
      </p:sp>
    </p:spTree>
    <p:extLst>
      <p:ext uri="{BB962C8B-B14F-4D97-AF65-F5344CB8AC3E}">
        <p14:creationId xmlns:p14="http://schemas.microsoft.com/office/powerpoint/2010/main" val="2087249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5" descr="fig16"/>
          <p:cNvPicPr>
            <a:picLocks noChangeAspect="1" noChangeArrowheads="1"/>
          </p:cNvPicPr>
          <p:nvPr/>
        </p:nvPicPr>
        <p:blipFill>
          <a:blip r:embed="rId2">
            <a:extLst>
              <a:ext uri="{28A0092B-C50C-407E-A947-70E740481C1C}">
                <a14:useLocalDpi xmlns:a14="http://schemas.microsoft.com/office/drawing/2010/main" val="0"/>
              </a:ext>
            </a:extLst>
          </a:blip>
          <a:srcRect b="17786"/>
          <a:stretch>
            <a:fillRect/>
          </a:stretch>
        </p:blipFill>
        <p:spPr bwMode="auto">
          <a:xfrm>
            <a:off x="801255" y="2870974"/>
            <a:ext cx="2018867" cy="2056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3" name="Picture 4" descr="wave11"/>
          <p:cNvPicPr>
            <a:picLocks noChangeAspect="1" noChangeArrowheads="1"/>
          </p:cNvPicPr>
          <p:nvPr/>
        </p:nvPicPr>
        <p:blipFill>
          <a:blip r:embed="rId3">
            <a:extLst>
              <a:ext uri="{28A0092B-C50C-407E-A947-70E740481C1C}">
                <a14:useLocalDpi xmlns:a14="http://schemas.microsoft.com/office/drawing/2010/main" val="0"/>
              </a:ext>
            </a:extLst>
          </a:blip>
          <a:srcRect t="45245"/>
          <a:stretch>
            <a:fillRect/>
          </a:stretch>
        </p:blipFill>
        <p:spPr bwMode="auto">
          <a:xfrm>
            <a:off x="3562567" y="1626555"/>
            <a:ext cx="2018866" cy="157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4" name="Picture 5" descr="fig16"/>
          <p:cNvPicPr>
            <a:picLocks noChangeAspect="1" noChangeArrowheads="1"/>
          </p:cNvPicPr>
          <p:nvPr/>
        </p:nvPicPr>
        <p:blipFill>
          <a:blip r:embed="rId4" cstate="print">
            <a:extLst>
              <a:ext uri="{28A0092B-C50C-407E-A947-70E740481C1C}">
                <a14:useLocalDpi xmlns:a14="http://schemas.microsoft.com/office/drawing/2010/main" val="0"/>
              </a:ext>
            </a:extLst>
          </a:blip>
          <a:srcRect b="60556"/>
          <a:stretch>
            <a:fillRect/>
          </a:stretch>
        </p:blipFill>
        <p:spPr bwMode="auto">
          <a:xfrm>
            <a:off x="3643313" y="3281130"/>
            <a:ext cx="2147887" cy="676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5" name="Picture 4" descr="http://www.exploratorium.edu/theworld/sonar/images/sonar.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09889" y="1673005"/>
            <a:ext cx="2530475" cy="2297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6" name="Picture 12"/>
          <p:cNvPicPr>
            <a:picLocks noChangeAspect="1" noChangeArrowheads="1"/>
          </p:cNvPicPr>
          <p:nvPr/>
        </p:nvPicPr>
        <p:blipFill>
          <a:blip r:embed="rId6">
            <a:extLst>
              <a:ext uri="{28A0092B-C50C-407E-A947-70E740481C1C}">
                <a14:useLocalDpi xmlns:a14="http://schemas.microsoft.com/office/drawing/2010/main" val="0"/>
              </a:ext>
            </a:extLst>
          </a:blip>
          <a:srcRect b="68420"/>
          <a:stretch>
            <a:fillRect/>
          </a:stretch>
        </p:blipFill>
        <p:spPr bwMode="auto">
          <a:xfrm>
            <a:off x="3643313" y="4042630"/>
            <a:ext cx="1862702" cy="88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7" name="Text Box 6"/>
          <p:cNvSpPr txBox="1">
            <a:spLocks noChangeArrowheads="1"/>
          </p:cNvSpPr>
          <p:nvPr/>
        </p:nvSpPr>
        <p:spPr bwMode="auto">
          <a:xfrm>
            <a:off x="678513" y="289632"/>
            <a:ext cx="33845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新細明體" pitchFamily="18" charset="-120"/>
              </a:defRPr>
            </a:lvl1pPr>
            <a:lvl2pPr marL="742950" indent="-285750" eaLnBrk="0" hangingPunct="0">
              <a:spcBef>
                <a:spcPct val="20000"/>
              </a:spcBef>
              <a:buChar char="–"/>
              <a:defRPr kumimoji="1" sz="2800">
                <a:solidFill>
                  <a:schemeClr val="tx1"/>
                </a:solidFill>
                <a:latin typeface="Arial" charset="0"/>
                <a:ea typeface="新細明體" pitchFamily="18" charset="-120"/>
              </a:defRPr>
            </a:lvl2pPr>
            <a:lvl3pPr marL="1143000" indent="-228600" eaLnBrk="0" hangingPunct="0">
              <a:spcBef>
                <a:spcPct val="20000"/>
              </a:spcBef>
              <a:buChar char="•"/>
              <a:defRPr kumimoji="1" sz="2400">
                <a:solidFill>
                  <a:schemeClr val="tx1"/>
                </a:solidFill>
                <a:latin typeface="Arial" charset="0"/>
                <a:ea typeface="新細明體" pitchFamily="18" charset="-120"/>
              </a:defRPr>
            </a:lvl3pPr>
            <a:lvl4pPr marL="1600200" indent="-228600" eaLnBrk="0" hangingPunct="0">
              <a:spcBef>
                <a:spcPct val="20000"/>
              </a:spcBef>
              <a:buChar char="–"/>
              <a:defRPr kumimoji="1" sz="2000">
                <a:solidFill>
                  <a:schemeClr val="tx1"/>
                </a:solidFill>
                <a:latin typeface="Arial" charset="0"/>
                <a:ea typeface="新細明體" pitchFamily="18" charset="-120"/>
              </a:defRPr>
            </a:lvl4pPr>
            <a:lvl5pPr marL="2057400" indent="-228600" eaLnBrk="0" hangingPunct="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50000"/>
              </a:spcBef>
              <a:buFontTx/>
              <a:buNone/>
            </a:pPr>
            <a:r>
              <a:rPr lang="zh-TW" altLang="en-US" sz="2000" dirty="0">
                <a:solidFill>
                  <a:srgbClr val="FF0000"/>
                </a:solidFill>
                <a:latin typeface="Times New Roman" panose="02020603050405020304" pitchFamily="18" charset="0"/>
              </a:rPr>
              <a:t>波方程式 </a:t>
            </a:r>
            <a:r>
              <a:rPr lang="en-US" altLang="zh-TW" sz="2000" b="1" dirty="0">
                <a:solidFill>
                  <a:srgbClr val="FF0000"/>
                </a:solidFill>
                <a:latin typeface="Times New Roman" pitchFamily="18" charset="0"/>
                <a:cs typeface="Times New Roman" pitchFamily="18" charset="0"/>
              </a:rPr>
              <a:t>Wave Equation</a:t>
            </a:r>
            <a:endParaRPr lang="zh-TW" altLang="en-US" sz="2000" b="1" dirty="0">
              <a:solidFill>
                <a:srgbClr val="FF0000"/>
              </a:solidFill>
              <a:latin typeface="Times New Roman" pitchFamily="18" charset="0"/>
              <a:cs typeface="Times New Roman" pitchFamily="18" charset="0"/>
            </a:endParaRPr>
          </a:p>
        </p:txBody>
      </p:sp>
      <p:sp>
        <p:nvSpPr>
          <p:cNvPr id="14" name="文字方塊 13"/>
          <p:cNvSpPr txBox="1">
            <a:spLocks noChangeArrowheads="1"/>
          </p:cNvSpPr>
          <p:nvPr/>
        </p:nvSpPr>
        <p:spPr bwMode="auto">
          <a:xfrm>
            <a:off x="3643312" y="295126"/>
            <a:ext cx="557688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pitchFamily="18" charset="-120"/>
              </a:defRPr>
            </a:lvl1pPr>
            <a:lvl2pPr marL="742950" indent="-285750" eaLnBrk="0" hangingPunct="0">
              <a:spcBef>
                <a:spcPct val="20000"/>
              </a:spcBef>
              <a:buChar char="–"/>
              <a:defRPr kumimoji="1" sz="2800">
                <a:solidFill>
                  <a:schemeClr val="tx1"/>
                </a:solidFill>
                <a:latin typeface="Arial" charset="0"/>
                <a:ea typeface="新細明體" pitchFamily="18" charset="-120"/>
              </a:defRPr>
            </a:lvl2pPr>
            <a:lvl3pPr marL="1143000" indent="-228600" eaLnBrk="0" hangingPunct="0">
              <a:spcBef>
                <a:spcPct val="20000"/>
              </a:spcBef>
              <a:buChar char="•"/>
              <a:defRPr kumimoji="1" sz="2400">
                <a:solidFill>
                  <a:schemeClr val="tx1"/>
                </a:solidFill>
                <a:latin typeface="Arial" charset="0"/>
                <a:ea typeface="新細明體" pitchFamily="18" charset="-120"/>
              </a:defRPr>
            </a:lvl3pPr>
            <a:lvl4pPr marL="1600200" indent="-228600" eaLnBrk="0" hangingPunct="0">
              <a:spcBef>
                <a:spcPct val="20000"/>
              </a:spcBef>
              <a:buChar char="–"/>
              <a:defRPr kumimoji="1" sz="2000">
                <a:solidFill>
                  <a:schemeClr val="tx1"/>
                </a:solidFill>
                <a:latin typeface="Arial" charset="0"/>
                <a:ea typeface="新細明體" pitchFamily="18" charset="-120"/>
              </a:defRPr>
            </a:lvl4pPr>
            <a:lvl5pPr marL="2057400" indent="-228600" eaLnBrk="0" hangingPunct="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0"/>
              </a:spcBef>
              <a:buFontTx/>
              <a:buNone/>
            </a:pPr>
            <a:r>
              <a:rPr lang="en-US" altLang="zh-TW" sz="2000" dirty="0">
                <a:latin typeface="Times New Roman" panose="02020603050405020304" pitchFamily="18" charset="0"/>
              </a:rPr>
              <a:t>Equation of motion satisfied by all wave phenomena.</a:t>
            </a:r>
            <a:endParaRPr lang="zh-TW" altLang="en-US" sz="2000" dirty="0">
              <a:latin typeface="Times New Roman" panose="02020603050405020304" pitchFamily="18" charset="0"/>
            </a:endParaRPr>
          </a:p>
        </p:txBody>
      </p:sp>
      <mc:AlternateContent xmlns:mc="http://schemas.openxmlformats.org/markup-compatibility/2006" xmlns:a14="http://schemas.microsoft.com/office/drawing/2010/main">
        <mc:Choice Requires="a14">
          <p:sp>
            <p:nvSpPr>
              <p:cNvPr id="17" name="矩形 16"/>
              <p:cNvSpPr/>
              <p:nvPr/>
            </p:nvSpPr>
            <p:spPr>
              <a:xfrm>
                <a:off x="4572000" y="720762"/>
                <a:ext cx="1745478" cy="710003"/>
              </a:xfrm>
              <a:prstGeom prst="rect">
                <a:avLst/>
              </a:prstGeom>
              <a:solidFill>
                <a:srgbClr val="FFFF00"/>
              </a:solidFill>
            </p:spPr>
            <p:txBody>
              <a:bodyPr wrap="none">
                <a:spAutoFit/>
              </a:bodyPr>
              <a:lstStyle/>
              <a:p>
                <a:pPr/>
                <a14:m>
                  <m:oMathPara xmlns:m="http://schemas.openxmlformats.org/officeDocument/2006/math">
                    <m:oMath>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b="0" i="1" smtClean="0">
                                  <a:latin typeface="Cambria Math"/>
                                  <a:ea typeface="Cambria Math"/>
                                </a:rPr>
                                <m:t>2</m:t>
                              </m:r>
                            </m:sup>
                          </m:sSup>
                          <m:r>
                            <a:rPr lang="en-US" altLang="zh-TW" sz="2000" i="1">
                              <a:latin typeface="Cambria Math"/>
                              <a:ea typeface="Cambria Math"/>
                            </a:rPr>
                            <m:t>𝑦</m:t>
                          </m:r>
                        </m:num>
                        <m:den>
                          <m:r>
                            <a:rPr lang="zh-TW" altLang="en-US" sz="2000" i="1">
                              <a:latin typeface="Cambria Math"/>
                              <a:ea typeface="Cambria Math"/>
                            </a:rPr>
                            <m:t>𝜕</m:t>
                          </m:r>
                          <m:sSup>
                            <m:sSupPr>
                              <m:ctrlPr>
                                <a:rPr lang="en-US" altLang="zh-TW" sz="2000" i="1">
                                  <a:latin typeface="Cambria Math"/>
                                  <a:ea typeface="Cambria Math"/>
                                </a:rPr>
                              </m:ctrlPr>
                            </m:sSupPr>
                            <m:e>
                              <m:r>
                                <a:rPr lang="en-US" altLang="zh-TW" sz="2000" i="1">
                                  <a:latin typeface="Cambria Math"/>
                                  <a:ea typeface="Cambria Math"/>
                                </a:rPr>
                                <m:t>𝑥</m:t>
                              </m:r>
                            </m:e>
                            <m:sup>
                              <m:r>
                                <a:rPr lang="en-US" altLang="zh-TW" sz="2000" b="0" i="1" smtClean="0">
                                  <a:latin typeface="Cambria Math"/>
                                  <a:ea typeface="Cambria Math"/>
                                </a:rPr>
                                <m:t>2</m:t>
                              </m:r>
                            </m:sup>
                          </m:sSup>
                        </m:den>
                      </m:f>
                      <m:r>
                        <a:rPr lang="en-US" altLang="zh-TW" sz="2000" b="0" i="1" smtClean="0">
                          <a:latin typeface="Cambria Math"/>
                          <a:ea typeface="Cambria Math"/>
                        </a:rPr>
                        <m:t>=</m:t>
                      </m:r>
                      <m:f>
                        <m:fPr>
                          <m:ctrlPr>
                            <a:rPr lang="en-US" altLang="zh-TW" sz="2000" b="0" i="1" smtClean="0">
                              <a:latin typeface="Cambria Math"/>
                              <a:ea typeface="Cambria Math"/>
                            </a:rPr>
                          </m:ctrlPr>
                        </m:fPr>
                        <m:num>
                          <m:r>
                            <a:rPr lang="en-US" altLang="zh-TW" sz="2000" b="0" i="1" smtClean="0">
                              <a:latin typeface="Cambria Math"/>
                              <a:ea typeface="Cambria Math"/>
                            </a:rPr>
                            <m:t>1</m:t>
                          </m:r>
                        </m:num>
                        <m:den>
                          <m:sSup>
                            <m:sSupPr>
                              <m:ctrlPr>
                                <a:rPr lang="en-US" altLang="zh-TW" sz="2000" b="0" i="1" smtClean="0">
                                  <a:latin typeface="Cambria Math"/>
                                  <a:ea typeface="Cambria Math"/>
                                </a:rPr>
                              </m:ctrlPr>
                            </m:sSupPr>
                            <m:e>
                              <m:r>
                                <a:rPr lang="en-US" altLang="zh-TW" sz="2000" b="0" i="1" smtClean="0">
                                  <a:latin typeface="Cambria Math"/>
                                  <a:ea typeface="Cambria Math"/>
                                </a:rPr>
                                <m:t>𝑣</m:t>
                              </m:r>
                            </m:e>
                            <m:sup>
                              <m:r>
                                <a:rPr lang="en-US" altLang="zh-TW" sz="2000" b="0" i="1" smtClean="0">
                                  <a:latin typeface="Cambria Math"/>
                                  <a:ea typeface="Cambria Math"/>
                                </a:rPr>
                                <m:t>2</m:t>
                              </m:r>
                            </m:sup>
                          </m:sSup>
                        </m:den>
                      </m:f>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i="1">
                                  <a:latin typeface="Cambria Math"/>
                                  <a:ea typeface="Cambria Math"/>
                                </a:rPr>
                                <m:t>2</m:t>
                              </m:r>
                            </m:sup>
                          </m:sSup>
                          <m:r>
                            <a:rPr lang="en-US" altLang="zh-TW" sz="2000" i="1">
                              <a:latin typeface="Cambria Math"/>
                              <a:ea typeface="Cambria Math"/>
                            </a:rPr>
                            <m:t>𝑦</m:t>
                          </m:r>
                        </m:num>
                        <m:den>
                          <m:r>
                            <a:rPr lang="zh-TW" altLang="en-US" sz="2000" i="1">
                              <a:latin typeface="Cambria Math"/>
                              <a:ea typeface="Cambria Math"/>
                            </a:rPr>
                            <m:t>𝜕</m:t>
                          </m:r>
                          <m:sSup>
                            <m:sSupPr>
                              <m:ctrlPr>
                                <a:rPr lang="en-US" altLang="zh-TW" sz="2000" i="1">
                                  <a:latin typeface="Cambria Math"/>
                                  <a:ea typeface="Cambria Math"/>
                                </a:rPr>
                              </m:ctrlPr>
                            </m:sSupPr>
                            <m:e>
                              <m:r>
                                <a:rPr lang="en-US" altLang="zh-TW" sz="2000" i="1">
                                  <a:latin typeface="Cambria Math"/>
                                  <a:ea typeface="Cambria Math"/>
                                </a:rPr>
                                <m:t>𝑡</m:t>
                              </m:r>
                            </m:e>
                            <m:sup>
                              <m:r>
                                <a:rPr lang="en-US" altLang="zh-TW" sz="2000" i="1">
                                  <a:latin typeface="Cambria Math"/>
                                  <a:ea typeface="Cambria Math"/>
                                </a:rPr>
                                <m:t>2</m:t>
                              </m:r>
                            </m:sup>
                          </m:sSup>
                        </m:den>
                      </m:f>
                    </m:oMath>
                  </m:oMathPara>
                </a14:m>
                <a:endParaRPr lang="zh-TW" altLang="en-US" sz="2000" dirty="0">
                  <a:latin typeface="Times New Roman" panose="02020603050405020304" pitchFamily="18" charset="0"/>
                </a:endParaRPr>
              </a:p>
            </p:txBody>
          </p:sp>
        </mc:Choice>
        <mc:Fallback xmlns="">
          <p:sp>
            <p:nvSpPr>
              <p:cNvPr id="17" name="矩形 16"/>
              <p:cNvSpPr>
                <a:spLocks noRot="1" noChangeAspect="1" noMove="1" noResize="1" noEditPoints="1" noAdjustHandles="1" noChangeArrowheads="1" noChangeShapeType="1" noTextEdit="1"/>
              </p:cNvSpPr>
              <p:nvPr/>
            </p:nvSpPr>
            <p:spPr>
              <a:xfrm>
                <a:off x="4572000" y="720762"/>
                <a:ext cx="1745478" cy="710003"/>
              </a:xfrm>
              <a:prstGeom prst="rect">
                <a:avLst/>
              </a:prstGeom>
              <a:blipFill>
                <a:blip r:embed="rId7"/>
                <a:stretch>
                  <a:fillRect b="-70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矩形 18">
                <a:extLst>
                  <a:ext uri="{FF2B5EF4-FFF2-40B4-BE49-F238E27FC236}">
                    <a16:creationId xmlns:a16="http://schemas.microsoft.com/office/drawing/2014/main" id="{6D882C1D-0487-A219-E03F-10116A6BACF0}"/>
                  </a:ext>
                </a:extLst>
              </p:cNvPr>
              <p:cNvSpPr/>
              <p:nvPr/>
            </p:nvSpPr>
            <p:spPr>
              <a:xfrm>
                <a:off x="734966" y="753292"/>
                <a:ext cx="1767535" cy="710003"/>
              </a:xfrm>
              <a:prstGeom prst="rect">
                <a:avLst/>
              </a:prstGeom>
              <a:solidFill>
                <a:srgbClr val="FFFF00"/>
              </a:solidFill>
            </p:spPr>
            <p:txBody>
              <a:bodyPr wrap="none">
                <a:spAutoFit/>
              </a:bodyPr>
              <a:lstStyle/>
              <a:p>
                <a:pPr/>
                <a14:m>
                  <m:oMathPara xmlns:m="http://schemas.openxmlformats.org/officeDocument/2006/math">
                    <m:oMath>
                      <m:sSup>
                        <m:sSupPr>
                          <m:ctrlPr>
                            <a:rPr lang="en-US" altLang="zh-TW" sz="2000" i="1">
                              <a:latin typeface="Cambria Math"/>
                              <a:ea typeface="Cambria Math"/>
                            </a:rPr>
                          </m:ctrlPr>
                        </m:sSupPr>
                        <m:e>
                          <m:r>
                            <a:rPr lang="en-US" altLang="zh-TW" sz="2000" i="1">
                              <a:latin typeface="Cambria Math"/>
                              <a:ea typeface="Cambria Math"/>
                            </a:rPr>
                            <m:t>𝛻</m:t>
                          </m:r>
                        </m:e>
                        <m:sup>
                          <m:r>
                            <a:rPr lang="en-US" altLang="zh-TW" sz="2000" i="1">
                              <a:latin typeface="Cambria Math"/>
                              <a:ea typeface="Cambria Math"/>
                            </a:rPr>
                            <m:t>2</m:t>
                          </m:r>
                        </m:sup>
                      </m:sSup>
                      <m:r>
                        <a:rPr lang="en-US" altLang="zh-TW" sz="2000" b="0" i="1" smtClean="0">
                          <a:latin typeface="Cambria Math" panose="02040503050406030204" pitchFamily="18" charset="0"/>
                        </a:rPr>
                        <m:t>𝑦</m:t>
                      </m:r>
                      <m:r>
                        <a:rPr lang="en-US" altLang="zh-TW" sz="2000" b="0" i="1" smtClean="0">
                          <a:latin typeface="Cambria Math"/>
                        </a:rPr>
                        <m:t>=</m:t>
                      </m:r>
                      <m:f>
                        <m:fPr>
                          <m:ctrlPr>
                            <a:rPr lang="en-US" altLang="zh-TW" sz="2000" i="1">
                              <a:latin typeface="Cambria Math"/>
                              <a:ea typeface="Cambria Math"/>
                            </a:rPr>
                          </m:ctrlPr>
                        </m:fPr>
                        <m:num>
                          <m:r>
                            <a:rPr lang="en-US" altLang="zh-TW" sz="2000" i="1">
                              <a:latin typeface="Cambria Math"/>
                              <a:ea typeface="Cambria Math"/>
                            </a:rPr>
                            <m:t>1</m:t>
                          </m:r>
                        </m:num>
                        <m:den>
                          <m:sSup>
                            <m:sSupPr>
                              <m:ctrlPr>
                                <a:rPr lang="en-US" altLang="zh-TW" sz="2000" i="1">
                                  <a:latin typeface="Cambria Math"/>
                                  <a:ea typeface="Cambria Math"/>
                                </a:rPr>
                              </m:ctrlPr>
                            </m:sSupPr>
                            <m:e>
                              <m:r>
                                <a:rPr lang="en-US" altLang="zh-TW" sz="2000" i="1">
                                  <a:latin typeface="Cambria Math"/>
                                  <a:ea typeface="Cambria Math"/>
                                </a:rPr>
                                <m:t>𝑣</m:t>
                              </m:r>
                            </m:e>
                            <m:sup>
                              <m:r>
                                <a:rPr lang="en-US" altLang="zh-TW" sz="2000" i="1">
                                  <a:latin typeface="Cambria Math"/>
                                  <a:ea typeface="Cambria Math"/>
                                </a:rPr>
                                <m:t>2</m:t>
                              </m:r>
                            </m:sup>
                          </m:sSup>
                        </m:den>
                      </m:f>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b="0" i="1" smtClean="0">
                                  <a:latin typeface="Cambria Math" panose="02040503050406030204" pitchFamily="18" charset="0"/>
                                  <a:ea typeface="Cambria Math"/>
                                </a:rPr>
                                <m:t>2</m:t>
                              </m:r>
                            </m:sup>
                          </m:sSup>
                          <m:r>
                            <a:rPr lang="en-US" altLang="zh-TW" sz="2000" b="0" i="1" smtClean="0">
                              <a:latin typeface="Cambria Math" panose="02040503050406030204" pitchFamily="18" charset="0"/>
                            </a:rPr>
                            <m:t>𝑦</m:t>
                          </m:r>
                        </m:num>
                        <m:den>
                          <m:r>
                            <a:rPr lang="zh-TW" altLang="en-US" sz="2000" i="1">
                              <a:latin typeface="Cambria Math"/>
                              <a:ea typeface="Cambria Math"/>
                            </a:rPr>
                            <m:t>𝜕</m:t>
                          </m:r>
                          <m:sSup>
                            <m:sSupPr>
                              <m:ctrlPr>
                                <a:rPr lang="en-US" altLang="zh-TW" sz="2000" b="0" i="1" smtClean="0">
                                  <a:latin typeface="Cambria Math" panose="02040503050406030204" pitchFamily="18" charset="0"/>
                                  <a:ea typeface="Cambria Math"/>
                                </a:rPr>
                              </m:ctrlPr>
                            </m:sSupPr>
                            <m:e>
                              <m:r>
                                <a:rPr lang="en-US" altLang="zh-TW" sz="2000" b="0" i="1" smtClean="0">
                                  <a:latin typeface="Cambria Math" panose="02040503050406030204" pitchFamily="18" charset="0"/>
                                  <a:ea typeface="Cambria Math"/>
                                </a:rPr>
                                <m:t>𝑡</m:t>
                              </m:r>
                            </m:e>
                            <m:sup>
                              <m:r>
                                <a:rPr lang="en-US" altLang="zh-TW" sz="2000" b="0" i="1" smtClean="0">
                                  <a:latin typeface="Cambria Math" panose="02040503050406030204" pitchFamily="18" charset="0"/>
                                  <a:ea typeface="Cambria Math"/>
                                </a:rPr>
                                <m:t>2</m:t>
                              </m:r>
                            </m:sup>
                          </m:sSup>
                        </m:den>
                      </m:f>
                    </m:oMath>
                  </m:oMathPara>
                </a14:m>
                <a:endParaRPr lang="zh-CN" altLang="en-US" sz="2000" dirty="0"/>
              </a:p>
            </p:txBody>
          </p:sp>
        </mc:Choice>
        <mc:Fallback xmlns="">
          <p:sp>
            <p:nvSpPr>
              <p:cNvPr id="3" name="矩形 18">
                <a:extLst>
                  <a:ext uri="{FF2B5EF4-FFF2-40B4-BE49-F238E27FC236}">
                    <a16:creationId xmlns:a16="http://schemas.microsoft.com/office/drawing/2014/main" id="{6D882C1D-0487-A219-E03F-10116A6BACF0}"/>
                  </a:ext>
                </a:extLst>
              </p:cNvPr>
              <p:cNvSpPr>
                <a:spLocks noRot="1" noChangeAspect="1" noMove="1" noResize="1" noEditPoints="1" noAdjustHandles="1" noChangeArrowheads="1" noChangeShapeType="1" noTextEdit="1"/>
              </p:cNvSpPr>
              <p:nvPr/>
            </p:nvSpPr>
            <p:spPr>
              <a:xfrm>
                <a:off x="734966" y="753292"/>
                <a:ext cx="1767535" cy="710003"/>
              </a:xfrm>
              <a:prstGeom prst="rect">
                <a:avLst/>
              </a:prstGeom>
              <a:blipFill>
                <a:blip r:embed="rId8"/>
                <a:stretch>
                  <a:fillRect b="-5263"/>
                </a:stretch>
              </a:blipFill>
            </p:spPr>
            <p:txBody>
              <a:bodyPr/>
              <a:lstStyle/>
              <a:p>
                <a:r>
                  <a:rPr lang="en-US">
                    <a:noFill/>
                  </a:rPr>
                  <a:t> </a:t>
                </a:r>
              </a:p>
            </p:txBody>
          </p:sp>
        </mc:Fallback>
      </mc:AlternateContent>
      <p:pic>
        <p:nvPicPr>
          <p:cNvPr id="2" name="Picture 4" descr="light3">
            <a:extLst>
              <a:ext uri="{FF2B5EF4-FFF2-40B4-BE49-F238E27FC236}">
                <a16:creationId xmlns:a16="http://schemas.microsoft.com/office/drawing/2014/main" id="{D92D16B2-4F4D-BDA4-3F2A-4173FFCC4D8A}"/>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t="68368" r="6285" b="4597"/>
          <a:stretch>
            <a:fillRect/>
          </a:stretch>
        </p:blipFill>
        <p:spPr bwMode="auto">
          <a:xfrm>
            <a:off x="744802" y="1626555"/>
            <a:ext cx="2737021" cy="1160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Graphic 3" descr="Cat with solid fill">
            <a:extLst>
              <a:ext uri="{FF2B5EF4-FFF2-40B4-BE49-F238E27FC236}">
                <a16:creationId xmlns:a16="http://schemas.microsoft.com/office/drawing/2014/main" id="{4F4F80A9-5131-98C2-2313-2FAD27314157}"/>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370683" y="727591"/>
            <a:ext cx="668520" cy="668520"/>
          </a:xfrm>
          <a:prstGeom prst="rect">
            <a:avLst/>
          </a:prstGeom>
        </p:spPr>
      </p:pic>
      <p:sp>
        <p:nvSpPr>
          <p:cNvPr id="5" name="TextBox 4">
            <a:extLst>
              <a:ext uri="{FF2B5EF4-FFF2-40B4-BE49-F238E27FC236}">
                <a16:creationId xmlns:a16="http://schemas.microsoft.com/office/drawing/2014/main" id="{45218FB0-2264-063F-6ECD-F826CDE6C2D0}"/>
              </a:ext>
            </a:extLst>
          </p:cNvPr>
          <p:cNvSpPr txBox="1"/>
          <p:nvPr/>
        </p:nvSpPr>
        <p:spPr>
          <a:xfrm>
            <a:off x="2540182" y="918125"/>
            <a:ext cx="1346740" cy="400110"/>
          </a:xfrm>
          <a:prstGeom prst="rect">
            <a:avLst/>
          </a:prstGeom>
          <a:noFill/>
        </p:spPr>
        <p:txBody>
          <a:bodyPr wrap="square" rtlCol="0">
            <a:spAutoFit/>
          </a:bodyPr>
          <a:lstStyle/>
          <a:p>
            <a:pPr algn="l"/>
            <a:r>
              <a:rPr lang="en-US" sz="2000" dirty="0">
                <a:latin typeface="Times New Roman" panose="02020603050405020304" pitchFamily="18" charset="0"/>
                <a:cs typeface="Times New Roman" panose="02020603050405020304" pitchFamily="18" charset="0"/>
              </a:rPr>
              <a:t>3D version</a:t>
            </a:r>
          </a:p>
        </p:txBody>
      </p:sp>
      <p:sp>
        <p:nvSpPr>
          <p:cNvPr id="6" name="TextBox 5">
            <a:extLst>
              <a:ext uri="{FF2B5EF4-FFF2-40B4-BE49-F238E27FC236}">
                <a16:creationId xmlns:a16="http://schemas.microsoft.com/office/drawing/2014/main" id="{06A7D4EC-27EC-C63B-E859-7BE70DE7C2F3}"/>
              </a:ext>
            </a:extLst>
          </p:cNvPr>
          <p:cNvSpPr txBox="1"/>
          <p:nvPr/>
        </p:nvSpPr>
        <p:spPr>
          <a:xfrm>
            <a:off x="6376102" y="861796"/>
            <a:ext cx="1346740" cy="400110"/>
          </a:xfrm>
          <a:prstGeom prst="rect">
            <a:avLst/>
          </a:prstGeom>
          <a:noFill/>
        </p:spPr>
        <p:txBody>
          <a:bodyPr wrap="square" rtlCol="0">
            <a:spAutoFit/>
          </a:bodyPr>
          <a:lstStyle/>
          <a:p>
            <a:pPr algn="l"/>
            <a:r>
              <a:rPr lang="en-US" sz="2000" dirty="0">
                <a:latin typeface="Times New Roman" panose="02020603050405020304" pitchFamily="18" charset="0"/>
                <a:cs typeface="Times New Roman" panose="02020603050405020304" pitchFamily="18" charset="0"/>
              </a:rPr>
              <a:t>1D version</a:t>
            </a:r>
          </a:p>
        </p:txBody>
      </p:sp>
      <p:sp>
        <p:nvSpPr>
          <p:cNvPr id="8" name="TextBox 7">
            <a:extLst>
              <a:ext uri="{FF2B5EF4-FFF2-40B4-BE49-F238E27FC236}">
                <a16:creationId xmlns:a16="http://schemas.microsoft.com/office/drawing/2014/main" id="{5938D369-3468-05B7-2387-D75ADC0D8D4A}"/>
              </a:ext>
            </a:extLst>
          </p:cNvPr>
          <p:cNvSpPr txBox="1"/>
          <p:nvPr/>
        </p:nvSpPr>
        <p:spPr>
          <a:xfrm>
            <a:off x="684344" y="4956699"/>
            <a:ext cx="8065823" cy="1631216"/>
          </a:xfrm>
          <a:prstGeom prst="rect">
            <a:avLst/>
          </a:prstGeom>
          <a:noFill/>
        </p:spPr>
        <p:txBody>
          <a:bodyPr wrap="square">
            <a:spAutoFit/>
          </a:bodyPr>
          <a:lstStyle/>
          <a:p>
            <a:pPr marL="0" marR="0">
              <a:buNone/>
            </a:pPr>
            <a:r>
              <a:rPr lang="en-GB" sz="2000" dirty="0">
                <a:latin typeface="Times New Roman" panose="02020603050405020304" pitchFamily="18" charset="0"/>
                <a:cs typeface="Times New Roman" panose="02020603050405020304" pitchFamily="18" charset="0"/>
              </a:rPr>
              <a:t>The above derivation is</a:t>
            </a:r>
            <a:r>
              <a:rPr lang="en-GB" sz="2000" dirty="0">
                <a:effectLst/>
                <a:latin typeface="Times New Roman" panose="02020603050405020304" pitchFamily="18" charset="0"/>
                <a:cs typeface="Times New Roman" panose="02020603050405020304" pitchFamily="18" charset="0"/>
              </a:rPr>
              <a:t> one of the greatest scientific achievements of all times. The electric and magnetic field can exist in vacuum without charge or current and they satisfy the same wave equation as string wave, sound wave and earth wave. The insights we learn from </a:t>
            </a:r>
            <a:r>
              <a:rPr lang="en-GB" sz="2000" dirty="0">
                <a:latin typeface="Times New Roman" panose="02020603050405020304" pitchFamily="18" charset="0"/>
                <a:cs typeface="Times New Roman" panose="02020603050405020304" pitchFamily="18" charset="0"/>
              </a:rPr>
              <a:t>those </a:t>
            </a:r>
            <a:r>
              <a:rPr lang="en-GB" sz="2000" dirty="0">
                <a:effectLst/>
                <a:latin typeface="Times New Roman" panose="02020603050405020304" pitchFamily="18" charset="0"/>
                <a:cs typeface="Times New Roman" panose="02020603050405020304" pitchFamily="18" charset="0"/>
              </a:rPr>
              <a:t>waves will apply to electromagnetic wave as well.</a:t>
            </a:r>
          </a:p>
        </p:txBody>
      </p:sp>
      <p:pic>
        <p:nvPicPr>
          <p:cNvPr id="7" name="Picture 6" descr="Longitudinal Wave: Definition, Characteristics, and Examples">
            <a:extLst>
              <a:ext uri="{FF2B5EF4-FFF2-40B4-BE49-F238E27FC236}">
                <a16:creationId xmlns:a16="http://schemas.microsoft.com/office/drawing/2014/main" id="{6C7F70B8-AFFE-C5F3-23C4-75823F2C1457}"/>
              </a:ext>
            </a:extLst>
          </p:cNvPr>
          <p:cNvPicPr>
            <a:picLocks noChangeAspect="1"/>
          </p:cNvPicPr>
          <p:nvPr/>
        </p:nvPicPr>
        <p:blipFill>
          <a:blip r:embed="rId11"/>
          <a:srcRect t="17961" b="17961"/>
          <a:stretch>
            <a:fillRect/>
          </a:stretch>
        </p:blipFill>
        <p:spPr>
          <a:xfrm>
            <a:off x="5751436" y="4028147"/>
            <a:ext cx="3047379" cy="89389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Dropbox\Documents\課程\YoungTextBook\Images\Chapter32\A_Images\A_Figures_and_Photos\32_08_FigureA.jpg"/>
          <p:cNvPicPr>
            <a:picLocks noChangeAspect="1" noChangeArrowheads="1"/>
          </p:cNvPicPr>
          <p:nvPr/>
        </p:nvPicPr>
        <p:blipFill rotWithShape="1">
          <a:blip r:embed="rId2">
            <a:extLst>
              <a:ext uri="{28A0092B-C50C-407E-A947-70E740481C1C}">
                <a14:useLocalDpi xmlns:a14="http://schemas.microsoft.com/office/drawing/2010/main" val="0"/>
              </a:ext>
            </a:extLst>
          </a:blip>
          <a:srcRect t="14868" b="5535"/>
          <a:stretch/>
        </p:blipFill>
        <p:spPr bwMode="auto">
          <a:xfrm>
            <a:off x="560931" y="2626777"/>
            <a:ext cx="3472250" cy="3669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3" name="文字方塊 13"/>
              <p:cNvSpPr txBox="1">
                <a:spLocks noChangeArrowheads="1"/>
              </p:cNvSpPr>
              <p:nvPr/>
            </p:nvSpPr>
            <p:spPr bwMode="auto">
              <a:xfrm>
                <a:off x="533400" y="685800"/>
                <a:ext cx="7879061" cy="43749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har char="–"/>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har char="•"/>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har char="–"/>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dirty="0"/>
                  <a:t>Consider a special version of EM wave with </a:t>
                </a:r>
                <a14:m>
                  <m:oMath xmlns:m="http://schemas.openxmlformats.org/officeDocument/2006/math">
                    <m:acc>
                      <m:accPr>
                        <m:chr m:val="⃗"/>
                        <m:ctrlPr>
                          <a:rPr lang="en-US" altLang="zh-TW" sz="2000" i="1">
                            <a:latin typeface="Cambria Math"/>
                          </a:rPr>
                        </m:ctrlPr>
                      </m:accPr>
                      <m:e>
                        <m:r>
                          <a:rPr lang="en-US" altLang="zh-TW" sz="2000" i="1">
                            <a:latin typeface="Cambria Math"/>
                          </a:rPr>
                          <m:t>𝐸</m:t>
                        </m:r>
                      </m:e>
                    </m:acc>
                  </m:oMath>
                </a14:m>
                <a:r>
                  <a:rPr lang="en-US" altLang="zh-TW" sz="2000" dirty="0"/>
                  <a:t> in </a:t>
                </a:r>
                <a14:m>
                  <m:oMath xmlns:m="http://schemas.openxmlformats.org/officeDocument/2006/math">
                    <m:r>
                      <a:rPr lang="en-US" altLang="zh-TW" sz="2000" i="1" dirty="0" smtClean="0">
                        <a:latin typeface="Cambria Math"/>
                      </a:rPr>
                      <m:t>𝑦</m:t>
                    </m:r>
                  </m:oMath>
                </a14:m>
                <a:r>
                  <a:rPr lang="en-US" altLang="zh-TW" sz="2000" dirty="0"/>
                  <a:t> and </a:t>
                </a:r>
                <a14:m>
                  <m:oMath xmlns:m="http://schemas.openxmlformats.org/officeDocument/2006/math">
                    <m:acc>
                      <m:accPr>
                        <m:chr m:val="⃗"/>
                        <m:ctrlPr>
                          <a:rPr lang="en-US" altLang="zh-TW" sz="2000" b="0" i="1" smtClean="0">
                            <a:latin typeface="Cambria Math" panose="02040503050406030204" pitchFamily="18" charset="0"/>
                          </a:rPr>
                        </m:ctrlPr>
                      </m:accPr>
                      <m:e>
                        <m:r>
                          <a:rPr lang="en-US" altLang="zh-TW" sz="2000" b="0" i="1" smtClean="0">
                            <a:latin typeface="Cambria Math" panose="02040503050406030204" pitchFamily="18" charset="0"/>
                          </a:rPr>
                          <m:t>𝐵</m:t>
                        </m:r>
                      </m:e>
                    </m:acc>
                  </m:oMath>
                </a14:m>
                <a:r>
                  <a:rPr lang="en-US" altLang="zh-TW" sz="2000" dirty="0"/>
                  <a:t> in </a:t>
                </a:r>
                <a14:m>
                  <m:oMath xmlns:m="http://schemas.openxmlformats.org/officeDocument/2006/math">
                    <m:r>
                      <a:rPr lang="en-US" altLang="zh-TW" sz="2000" i="1" dirty="0" smtClean="0">
                        <a:latin typeface="Cambria Math"/>
                      </a:rPr>
                      <m:t>𝑧</m:t>
                    </m:r>
                  </m:oMath>
                </a14:m>
                <a:r>
                  <a:rPr lang="en-US" altLang="zh-TW" sz="2000" dirty="0"/>
                  <a:t> directions.</a:t>
                </a:r>
                <a:endParaRPr lang="zh-TW" altLang="en-US" sz="2000" dirty="0"/>
              </a:p>
            </p:txBody>
          </p:sp>
        </mc:Choice>
        <mc:Fallback xmlns="">
          <p:sp>
            <p:nvSpPr>
              <p:cNvPr id="3" name="文字方塊 13"/>
              <p:cNvSpPr txBox="1">
                <a:spLocks noRot="1" noChangeAspect="1" noMove="1" noResize="1" noEditPoints="1" noAdjustHandles="1" noChangeArrowheads="1" noChangeShapeType="1" noTextEdit="1"/>
              </p:cNvSpPr>
              <p:nvPr/>
            </p:nvSpPr>
            <p:spPr bwMode="auto">
              <a:xfrm>
                <a:off x="533400" y="685800"/>
                <a:ext cx="7879061" cy="437492"/>
              </a:xfrm>
              <a:prstGeom prst="rect">
                <a:avLst/>
              </a:prstGeom>
              <a:blipFill>
                <a:blip r:embed="rId3"/>
                <a:stretch>
                  <a:fillRect l="-966" b="-2285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文字方塊 14"/>
              <p:cNvSpPr txBox="1">
                <a:spLocks noChangeArrowheads="1"/>
              </p:cNvSpPr>
              <p:nvPr/>
            </p:nvSpPr>
            <p:spPr bwMode="auto">
              <a:xfrm>
                <a:off x="522806" y="1107450"/>
                <a:ext cx="8422054" cy="43749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har char="–"/>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har char="•"/>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har char="–"/>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en-US" altLang="zh-TW" sz="2000" dirty="0"/>
                  <a:t>This wave will move in </a:t>
                </a:r>
                <a14:m>
                  <m:oMath xmlns:m="http://schemas.openxmlformats.org/officeDocument/2006/math">
                    <m:r>
                      <a:rPr lang="en-US" altLang="zh-TW" sz="2000" i="1" dirty="0">
                        <a:latin typeface="Cambria Math"/>
                      </a:rPr>
                      <m:t>𝑥</m:t>
                    </m:r>
                  </m:oMath>
                </a14:m>
                <a:r>
                  <a:rPr lang="en-US" altLang="zh-TW" sz="2000" dirty="0"/>
                  <a:t> direction, and we allow </a:t>
                </a:r>
                <a14:m>
                  <m:oMath xmlns:m="http://schemas.openxmlformats.org/officeDocument/2006/math">
                    <m:acc>
                      <m:accPr>
                        <m:chr m:val="⃗"/>
                        <m:ctrlPr>
                          <a:rPr lang="en-US" altLang="zh-TW" sz="2000" i="1">
                            <a:latin typeface="Cambria Math"/>
                          </a:rPr>
                        </m:ctrlPr>
                      </m:accPr>
                      <m:e>
                        <m:r>
                          <a:rPr lang="en-US" altLang="zh-TW" sz="2000" i="1">
                            <a:latin typeface="Cambria Math"/>
                          </a:rPr>
                          <m:t>𝐸</m:t>
                        </m:r>
                      </m:e>
                    </m:acc>
                    <m:r>
                      <a:rPr lang="en-US" altLang="zh-TW" sz="2000" b="0" i="0" smtClean="0">
                        <a:latin typeface="Cambria Math" panose="02040503050406030204" pitchFamily="18" charset="0"/>
                      </a:rPr>
                      <m:t>,</m:t>
                    </m:r>
                    <m:acc>
                      <m:accPr>
                        <m:chr m:val="⃗"/>
                        <m:ctrlPr>
                          <a:rPr lang="en-US" altLang="zh-TW" sz="2000" i="1">
                            <a:latin typeface="Cambria Math" panose="02040503050406030204" pitchFamily="18" charset="0"/>
                          </a:rPr>
                        </m:ctrlPr>
                      </m:accPr>
                      <m:e>
                        <m:r>
                          <a:rPr lang="en-US" altLang="zh-TW" sz="2000" i="1">
                            <a:latin typeface="Cambria Math" panose="02040503050406030204" pitchFamily="18" charset="0"/>
                          </a:rPr>
                          <m:t>𝐵</m:t>
                        </m:r>
                      </m:e>
                    </m:acc>
                  </m:oMath>
                </a14:m>
                <a:r>
                  <a:rPr lang="en-US" altLang="zh-TW" sz="2000" dirty="0"/>
                  <a:t> to be </a:t>
                </a:r>
                <a:r>
                  <a:rPr lang="en-US" altLang="zh-TW" sz="2000" dirty="0">
                    <a:solidFill>
                      <a:srgbClr val="FF0000"/>
                    </a:solidFill>
                  </a:rPr>
                  <a:t>only </a:t>
                </a:r>
                <a14:m>
                  <m:oMath xmlns:m="http://schemas.openxmlformats.org/officeDocument/2006/math">
                    <m:r>
                      <a:rPr lang="en-US" altLang="zh-TW" sz="2000" i="1" dirty="0" smtClean="0">
                        <a:solidFill>
                          <a:srgbClr val="FF0000"/>
                        </a:solidFill>
                        <a:latin typeface="Cambria Math"/>
                      </a:rPr>
                      <m:t>𝑥</m:t>
                    </m:r>
                  </m:oMath>
                </a14:m>
                <a:r>
                  <a:rPr lang="en-US" altLang="zh-TW" sz="2000" dirty="0">
                    <a:solidFill>
                      <a:srgbClr val="FF0000"/>
                    </a:solidFill>
                  </a:rPr>
                  <a:t> dependent</a:t>
                </a:r>
                <a:r>
                  <a:rPr lang="en-US" altLang="zh-TW" sz="2000" dirty="0"/>
                  <a:t>.</a:t>
                </a:r>
                <a:endParaRPr lang="zh-TW" altLang="en-US" sz="2000" dirty="0"/>
              </a:p>
            </p:txBody>
          </p:sp>
        </mc:Choice>
        <mc:Fallback xmlns="">
          <p:sp>
            <p:nvSpPr>
              <p:cNvPr id="4" name="文字方塊 14"/>
              <p:cNvSpPr txBox="1">
                <a:spLocks noRot="1" noChangeAspect="1" noMove="1" noResize="1" noEditPoints="1" noAdjustHandles="1" noChangeArrowheads="1" noChangeShapeType="1" noTextEdit="1"/>
              </p:cNvSpPr>
              <p:nvPr/>
            </p:nvSpPr>
            <p:spPr bwMode="auto">
              <a:xfrm>
                <a:off x="522806" y="1107450"/>
                <a:ext cx="8422054" cy="437492"/>
              </a:xfrm>
              <a:prstGeom prst="rect">
                <a:avLst/>
              </a:prstGeom>
              <a:blipFill>
                <a:blip r:embed="rId4"/>
                <a:stretch>
                  <a:fillRect l="-753" b="-25714"/>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文字方塊 4"/>
              <p:cNvSpPr txBox="1"/>
              <p:nvPr/>
            </p:nvSpPr>
            <p:spPr>
              <a:xfrm>
                <a:off x="522806" y="1999272"/>
                <a:ext cx="8112836" cy="400110"/>
              </a:xfrm>
              <a:prstGeom prst="rect">
                <a:avLst/>
              </a:prstGeom>
              <a:noFill/>
            </p:spPr>
            <p:txBody>
              <a:bodyPr wrap="square" rtlCol="0">
                <a:spAutoFit/>
              </a:bodyPr>
              <a:lstStyle/>
              <a:p>
                <a:r>
                  <a:rPr lang="en-US" altLang="zh-TW" sz="2000" dirty="0">
                    <a:latin typeface="Times New Roman" panose="02020603050405020304" pitchFamily="18" charset="0"/>
                    <a:cs typeface="Times New Roman" panose="02020603050405020304" pitchFamily="18" charset="0"/>
                  </a:rPr>
                  <a:t>They are constant on the </a:t>
                </a:r>
                <a14:m>
                  <m:oMath xmlns:m="http://schemas.openxmlformats.org/officeDocument/2006/math">
                    <m:r>
                      <a:rPr lang="en-US" altLang="zh-TW" sz="2000" b="0" i="1" dirty="0" smtClean="0">
                        <a:latin typeface="Cambria Math" panose="02040503050406030204" pitchFamily="18" charset="0"/>
                      </a:rPr>
                      <m:t>𝑦</m:t>
                    </m:r>
                    <m:r>
                      <a:rPr lang="en-US" altLang="zh-TW" sz="2000" b="0" i="1" dirty="0" smtClean="0">
                        <a:latin typeface="Cambria Math" panose="02040503050406030204" pitchFamily="18" charset="0"/>
                      </a:rPr>
                      <m:t>−</m:t>
                    </m:r>
                    <m:r>
                      <a:rPr lang="en-US" altLang="zh-TW" sz="2000" b="0" i="1" dirty="0" smtClean="0">
                        <a:latin typeface="Cambria Math" panose="02040503050406030204" pitchFamily="18" charset="0"/>
                      </a:rPr>
                      <m:t>𝑧</m:t>
                    </m:r>
                  </m:oMath>
                </a14:m>
                <a:r>
                  <a:rPr lang="en-US" altLang="zh-TW" sz="2000" dirty="0">
                    <a:latin typeface="Times New Roman" panose="02020603050405020304" pitchFamily="18" charset="0"/>
                    <a:cs typeface="Times New Roman" panose="02020603050405020304" pitchFamily="18" charset="0"/>
                  </a:rPr>
                  <a:t> plane, and this wave is called </a:t>
                </a:r>
                <a:r>
                  <a:rPr lang="en-US" altLang="zh-TW" sz="2000" dirty="0">
                    <a:solidFill>
                      <a:srgbClr val="FF0000"/>
                    </a:solidFill>
                    <a:latin typeface="Times New Roman" panose="02020603050405020304" pitchFamily="18" charset="0"/>
                    <a:cs typeface="Times New Roman" panose="02020603050405020304" pitchFamily="18" charset="0"/>
                  </a:rPr>
                  <a:t>Plane Wave.</a:t>
                </a:r>
                <a:endParaRPr lang="zh-TW" altLang="en-US" sz="2000" dirty="0">
                  <a:solidFill>
                    <a:srgbClr val="FF0000"/>
                  </a:solidFill>
                  <a:latin typeface="Times New Roman" panose="02020603050405020304" pitchFamily="18" charset="0"/>
                  <a:cs typeface="Times New Roman" panose="02020603050405020304" pitchFamily="18" charset="0"/>
                </a:endParaRPr>
              </a:p>
            </p:txBody>
          </p:sp>
        </mc:Choice>
        <mc:Fallback xmlns="">
          <p:sp>
            <p:nvSpPr>
              <p:cNvPr id="5" name="文字方塊 4"/>
              <p:cNvSpPr txBox="1">
                <a:spLocks noRot="1" noChangeAspect="1" noMove="1" noResize="1" noEditPoints="1" noAdjustHandles="1" noChangeArrowheads="1" noChangeShapeType="1" noTextEdit="1"/>
              </p:cNvSpPr>
              <p:nvPr/>
            </p:nvSpPr>
            <p:spPr>
              <a:xfrm>
                <a:off x="522806" y="1999272"/>
                <a:ext cx="8112836" cy="400110"/>
              </a:xfrm>
              <a:prstGeom prst="rect">
                <a:avLst/>
              </a:prstGeom>
              <a:blipFill>
                <a:blip r:embed="rId5"/>
                <a:stretch>
                  <a:fillRect l="-781" t="-9091" b="-2424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文字方塊 5"/>
              <p:cNvSpPr txBox="1"/>
              <p:nvPr/>
            </p:nvSpPr>
            <p:spPr>
              <a:xfrm>
                <a:off x="566350" y="1546454"/>
                <a:ext cx="2010743" cy="424283"/>
              </a:xfrm>
              <a:prstGeom prst="rect">
                <a:avLst/>
              </a:prstGeom>
              <a:solidFill>
                <a:srgbClr val="FFFF00"/>
              </a:solidFill>
            </p:spPr>
            <p:txBody>
              <a:bodyPr wrap="none" rtlCol="0">
                <a:spAutoFit/>
              </a:bodyPr>
              <a:lstStyle/>
              <a:p>
                <a:pPr/>
                <a14:m>
                  <m:oMathPara xmlns:m="http://schemas.openxmlformats.org/officeDocument/2006/math">
                    <m:oMath>
                      <m:sSub>
                        <m:sSubPr>
                          <m:ctrlPr>
                            <a:rPr lang="en-US" altLang="zh-TW" sz="2000" b="0" i="1" smtClean="0">
                              <a:latin typeface="Cambria Math"/>
                            </a:rPr>
                          </m:ctrlPr>
                        </m:sSubPr>
                        <m:e>
                          <m:r>
                            <a:rPr lang="en-US" altLang="zh-TW" sz="2000" b="0" i="1" smtClean="0">
                              <a:latin typeface="Cambria Math"/>
                            </a:rPr>
                            <m:t>𝐸</m:t>
                          </m:r>
                        </m:e>
                        <m:sub>
                          <m:r>
                            <a:rPr lang="en-US" altLang="zh-TW" sz="2000" b="0" i="1" smtClean="0">
                              <a:latin typeface="Cambria Math"/>
                            </a:rPr>
                            <m:t>𝑦</m:t>
                          </m:r>
                        </m:sub>
                      </m:sSub>
                      <m:d>
                        <m:dPr>
                          <m:ctrlPr>
                            <a:rPr lang="en-US" altLang="zh-TW" sz="2000" b="0" i="1" smtClean="0">
                              <a:latin typeface="Cambria Math"/>
                            </a:rPr>
                          </m:ctrlPr>
                        </m:dPr>
                        <m:e>
                          <m:r>
                            <a:rPr lang="en-US" altLang="zh-TW" sz="2000" b="0" i="1" smtClean="0">
                              <a:latin typeface="Cambria Math"/>
                            </a:rPr>
                            <m:t>𝑥</m:t>
                          </m:r>
                          <m:r>
                            <a:rPr lang="en-US" altLang="zh-TW" sz="2000" b="0" i="1" smtClean="0">
                              <a:latin typeface="Cambria Math"/>
                            </a:rPr>
                            <m:t>,</m:t>
                          </m:r>
                          <m:r>
                            <a:rPr lang="en-US" altLang="zh-TW" sz="2000" b="0" i="1" smtClean="0">
                              <a:latin typeface="Cambria Math"/>
                            </a:rPr>
                            <m:t>𝑡</m:t>
                          </m:r>
                        </m:e>
                      </m:d>
                      <m:r>
                        <a:rPr lang="en-US" altLang="zh-TW" sz="2000" b="0" i="1" smtClean="0">
                          <a:latin typeface="Cambria Math"/>
                        </a:rPr>
                        <m:t>,</m:t>
                      </m:r>
                      <m:sSub>
                        <m:sSubPr>
                          <m:ctrlPr>
                            <a:rPr lang="en-US" altLang="zh-TW" sz="2000" b="0" i="1" smtClean="0">
                              <a:latin typeface="Cambria Math"/>
                            </a:rPr>
                          </m:ctrlPr>
                        </m:sSubPr>
                        <m:e>
                          <m:r>
                            <a:rPr lang="en-US" altLang="zh-TW" sz="2000" b="0" i="1" smtClean="0">
                              <a:latin typeface="Cambria Math"/>
                            </a:rPr>
                            <m:t>𝐵</m:t>
                          </m:r>
                        </m:e>
                        <m:sub>
                          <m:r>
                            <a:rPr lang="en-US" altLang="zh-TW" sz="2000" b="0" i="1" smtClean="0">
                              <a:latin typeface="Cambria Math"/>
                            </a:rPr>
                            <m:t>𝑧</m:t>
                          </m:r>
                        </m:sub>
                      </m:sSub>
                      <m:d>
                        <m:dPr>
                          <m:ctrlPr>
                            <a:rPr lang="en-US" altLang="zh-TW" sz="2000" b="0" i="1" smtClean="0">
                              <a:latin typeface="Cambria Math"/>
                            </a:rPr>
                          </m:ctrlPr>
                        </m:dPr>
                        <m:e>
                          <m:r>
                            <a:rPr lang="en-US" altLang="zh-TW" sz="2000" b="0" i="1" smtClean="0">
                              <a:latin typeface="Cambria Math"/>
                            </a:rPr>
                            <m:t>𝑥</m:t>
                          </m:r>
                          <m:r>
                            <a:rPr lang="en-US" altLang="zh-TW" sz="2000" b="0" i="1" smtClean="0">
                              <a:latin typeface="Cambria Math"/>
                            </a:rPr>
                            <m:t>,</m:t>
                          </m:r>
                          <m:r>
                            <a:rPr lang="en-US" altLang="zh-TW" sz="2000" b="0" i="1" smtClean="0">
                              <a:latin typeface="Cambria Math"/>
                            </a:rPr>
                            <m:t>𝑡</m:t>
                          </m:r>
                        </m:e>
                      </m:d>
                    </m:oMath>
                  </m:oMathPara>
                </a14:m>
                <a:endParaRPr lang="zh-TW" altLang="en-US" sz="2000" dirty="0"/>
              </a:p>
            </p:txBody>
          </p:sp>
        </mc:Choice>
        <mc:Fallback xmlns="">
          <p:sp>
            <p:nvSpPr>
              <p:cNvPr id="6" name="文字方塊 5"/>
              <p:cNvSpPr txBox="1">
                <a:spLocks noRot="1" noChangeAspect="1" noMove="1" noResize="1" noEditPoints="1" noAdjustHandles="1" noChangeArrowheads="1" noChangeShapeType="1" noTextEdit="1"/>
              </p:cNvSpPr>
              <p:nvPr/>
            </p:nvSpPr>
            <p:spPr>
              <a:xfrm>
                <a:off x="566350" y="1546454"/>
                <a:ext cx="2010743" cy="424283"/>
              </a:xfrm>
              <a:prstGeom prst="rect">
                <a:avLst/>
              </a:prstGeom>
              <a:blipFill>
                <a:blip r:embed="rId6"/>
                <a:stretch>
                  <a:fillRect b="-28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文字方塊 19">
                <a:extLst>
                  <a:ext uri="{FF2B5EF4-FFF2-40B4-BE49-F238E27FC236}">
                    <a16:creationId xmlns:a16="http://schemas.microsoft.com/office/drawing/2014/main" id="{9E1D64F6-6B65-DE70-25C5-C60CAEEDBD2B}"/>
                  </a:ext>
                </a:extLst>
              </p:cNvPr>
              <p:cNvSpPr txBox="1"/>
              <p:nvPr/>
            </p:nvSpPr>
            <p:spPr>
              <a:xfrm>
                <a:off x="4216042" y="3735968"/>
                <a:ext cx="2234073" cy="718338"/>
              </a:xfrm>
              <a:prstGeom prst="rect">
                <a:avLst/>
              </a:prstGeom>
              <a:solidFill>
                <a:srgbClr val="FFFF00"/>
              </a:solidFill>
            </p:spPr>
            <p:txBody>
              <a:bodyPr wrap="none" rtlCol="0">
                <a:spAutoFit/>
              </a:bodyPr>
              <a:lstStyle/>
              <a:p>
                <a:pPr/>
                <a14:m>
                  <m:oMathPara xmlns:m="http://schemas.openxmlformats.org/officeDocument/2006/math">
                    <m:oMath>
                      <m:f>
                        <m:fPr>
                          <m:ctrlPr>
                            <a:rPr lang="zh-TW" altLang="en-US" sz="2000" i="1">
                              <a:latin typeface="Cambria Math" panose="02040503050406030204" pitchFamily="18" charset="0"/>
                            </a:rPr>
                          </m:ctrlPr>
                        </m:fPr>
                        <m:num>
                          <m:sSup>
                            <m:sSupPr>
                              <m:ctrlPr>
                                <a:rPr lang="zh-TW" altLang="en-US" sz="2000" i="1">
                                  <a:latin typeface="Cambria Math"/>
                                </a:rPr>
                              </m:ctrlPr>
                            </m:sSupPr>
                            <m:e>
                              <m:r>
                                <a:rPr lang="zh-TW" altLang="en-US" sz="2000" i="1">
                                  <a:latin typeface="Cambria Math"/>
                                </a:rPr>
                                <m:t>𝜕</m:t>
                              </m:r>
                            </m:e>
                            <m:sup>
                              <m:r>
                                <a:rPr lang="en-US" altLang="zh-TW" sz="2000" b="0" i="1" smtClean="0">
                                  <a:latin typeface="Cambria Math"/>
                                </a:rPr>
                                <m:t>2</m:t>
                              </m:r>
                            </m:sup>
                          </m:sSup>
                          <m:sSub>
                            <m:sSubPr>
                              <m:ctrlPr>
                                <a:rPr lang="en-US" altLang="zh-TW" sz="2000" i="1">
                                  <a:latin typeface="Cambria Math"/>
                                </a:rPr>
                              </m:ctrlPr>
                            </m:sSubPr>
                            <m:e>
                              <m:r>
                                <a:rPr lang="en-US" altLang="zh-TW" sz="2000" i="1">
                                  <a:latin typeface="Cambria Math"/>
                                </a:rPr>
                                <m:t>𝐸</m:t>
                              </m:r>
                            </m:e>
                            <m:sub>
                              <m:r>
                                <a:rPr lang="en-US" altLang="zh-TW" sz="2000" i="1">
                                  <a:latin typeface="Cambria Math"/>
                                </a:rPr>
                                <m:t>𝑦</m:t>
                              </m:r>
                            </m:sub>
                          </m:sSub>
                        </m:num>
                        <m:den>
                          <m:r>
                            <a:rPr lang="zh-TW" altLang="en-US" sz="2000" i="1" smtClean="0">
                              <a:latin typeface="Cambria Math"/>
                            </a:rPr>
                            <m:t>𝜕</m:t>
                          </m:r>
                          <m:sSup>
                            <m:sSupPr>
                              <m:ctrlPr>
                                <a:rPr lang="en-US" altLang="zh-TW" sz="2000" i="1">
                                  <a:latin typeface="Cambria Math"/>
                                </a:rPr>
                              </m:ctrlPr>
                            </m:sSupPr>
                            <m:e>
                              <m:r>
                                <a:rPr lang="en-US" altLang="zh-TW" sz="2000" i="1">
                                  <a:latin typeface="Cambria Math"/>
                                </a:rPr>
                                <m:t>𝑥</m:t>
                              </m:r>
                            </m:e>
                            <m:sup>
                              <m:r>
                                <a:rPr lang="en-US" altLang="zh-TW" sz="2000" b="0" i="1" smtClean="0">
                                  <a:latin typeface="Cambria Math"/>
                                </a:rPr>
                                <m:t>2</m:t>
                              </m:r>
                            </m:sup>
                          </m:sSup>
                        </m:den>
                      </m:f>
                      <m:r>
                        <a:rPr lang="en-US" altLang="zh-TW" sz="2000" b="0" i="0" smtClean="0">
                          <a:latin typeface="Cambria Math"/>
                        </a:rPr>
                        <m:t>=</m:t>
                      </m:r>
                      <m:sSub>
                        <m:sSubPr>
                          <m:ctrlPr>
                            <a:rPr lang="zh-TW" altLang="en-US" sz="2000" i="1">
                              <a:latin typeface="Cambria Math"/>
                            </a:rPr>
                          </m:ctrlPr>
                        </m:sSubPr>
                        <m:e>
                          <m:r>
                            <a:rPr lang="zh-TW" altLang="en-US" sz="2000" i="1">
                              <a:latin typeface="Cambria Math"/>
                            </a:rPr>
                            <m:t>𝜇</m:t>
                          </m:r>
                        </m:e>
                        <m:sub>
                          <m:r>
                            <a:rPr lang="en-US" altLang="zh-TW" sz="2000" i="1">
                              <a:latin typeface="Cambria Math"/>
                            </a:rPr>
                            <m:t>0</m:t>
                          </m:r>
                        </m:sub>
                      </m:sSub>
                      <m:sSub>
                        <m:sSubPr>
                          <m:ctrlPr>
                            <a:rPr lang="zh-TW" altLang="en-US" sz="2000" i="1">
                              <a:latin typeface="Cambria Math"/>
                            </a:rPr>
                          </m:ctrlPr>
                        </m:sSubPr>
                        <m:e>
                          <m:r>
                            <a:rPr lang="zh-TW" altLang="en-US" sz="2000" i="1">
                              <a:latin typeface="Cambria Math"/>
                            </a:rPr>
                            <m:t>𝜀</m:t>
                          </m:r>
                        </m:e>
                        <m:sub>
                          <m:r>
                            <a:rPr lang="en-US" altLang="zh-TW" sz="2000" i="1">
                              <a:latin typeface="Cambria Math"/>
                            </a:rPr>
                            <m:t>0</m:t>
                          </m:r>
                        </m:sub>
                      </m:sSub>
                      <m:f>
                        <m:fPr>
                          <m:ctrlPr>
                            <a:rPr lang="zh-TW" altLang="en-US" sz="2000" i="1">
                              <a:latin typeface="Cambria Math" panose="02040503050406030204" pitchFamily="18" charset="0"/>
                            </a:rPr>
                          </m:ctrlPr>
                        </m:fPr>
                        <m:num>
                          <m:sSup>
                            <m:sSupPr>
                              <m:ctrlPr>
                                <a:rPr lang="zh-TW" altLang="en-US" sz="2000" i="1">
                                  <a:latin typeface="Cambria Math"/>
                                </a:rPr>
                              </m:ctrlPr>
                            </m:sSupPr>
                            <m:e>
                              <m:r>
                                <a:rPr lang="zh-TW" altLang="en-US" sz="2000" i="1">
                                  <a:latin typeface="Cambria Math"/>
                                </a:rPr>
                                <m:t>𝜕</m:t>
                              </m:r>
                            </m:e>
                            <m:sup>
                              <m:r>
                                <a:rPr lang="en-US" altLang="zh-TW" sz="2000" i="1">
                                  <a:latin typeface="Cambria Math"/>
                                </a:rPr>
                                <m:t>2</m:t>
                              </m:r>
                            </m:sup>
                          </m:sSup>
                          <m:sSub>
                            <m:sSubPr>
                              <m:ctrlPr>
                                <a:rPr lang="en-US" altLang="zh-TW" sz="2000" i="1">
                                  <a:latin typeface="Cambria Math"/>
                                </a:rPr>
                              </m:ctrlPr>
                            </m:sSubPr>
                            <m:e>
                              <m:r>
                                <a:rPr lang="en-US" altLang="zh-TW" sz="2000" i="1">
                                  <a:latin typeface="Cambria Math"/>
                                </a:rPr>
                                <m:t>𝐸</m:t>
                              </m:r>
                            </m:e>
                            <m:sub>
                              <m:r>
                                <a:rPr lang="en-US" altLang="zh-TW" sz="2000" i="1">
                                  <a:latin typeface="Cambria Math"/>
                                </a:rPr>
                                <m:t>𝑦</m:t>
                              </m:r>
                            </m:sub>
                          </m:sSub>
                        </m:num>
                        <m:den>
                          <m:r>
                            <a:rPr lang="zh-TW" altLang="en-US" sz="2000" i="1">
                              <a:latin typeface="Cambria Math"/>
                            </a:rPr>
                            <m:t>𝜕</m:t>
                          </m:r>
                          <m:sSup>
                            <m:sSupPr>
                              <m:ctrlPr>
                                <a:rPr lang="en-US" altLang="zh-TW" sz="2000" i="1">
                                  <a:latin typeface="Cambria Math"/>
                                </a:rPr>
                              </m:ctrlPr>
                            </m:sSupPr>
                            <m:e>
                              <m:r>
                                <a:rPr lang="en-US" altLang="zh-TW" sz="2000" i="1">
                                  <a:latin typeface="Cambria Math"/>
                                </a:rPr>
                                <m:t>𝑡</m:t>
                              </m:r>
                            </m:e>
                            <m:sup>
                              <m:r>
                                <a:rPr lang="en-US" altLang="zh-TW" sz="2000" i="1">
                                  <a:latin typeface="Cambria Math"/>
                                </a:rPr>
                                <m:t>2</m:t>
                              </m:r>
                            </m:sup>
                          </m:sSup>
                        </m:den>
                      </m:f>
                    </m:oMath>
                  </m:oMathPara>
                </a14:m>
                <a:endParaRPr lang="zh-TW" altLang="en-US" sz="2000" dirty="0"/>
              </a:p>
            </p:txBody>
          </p:sp>
        </mc:Choice>
        <mc:Fallback xmlns="">
          <p:sp>
            <p:nvSpPr>
              <p:cNvPr id="9" name="文字方塊 19">
                <a:extLst>
                  <a:ext uri="{FF2B5EF4-FFF2-40B4-BE49-F238E27FC236}">
                    <a16:creationId xmlns:a16="http://schemas.microsoft.com/office/drawing/2014/main" id="{9E1D64F6-6B65-DE70-25C5-C60CAEEDBD2B}"/>
                  </a:ext>
                </a:extLst>
              </p:cNvPr>
              <p:cNvSpPr txBox="1">
                <a:spLocks noRot="1" noChangeAspect="1" noMove="1" noResize="1" noEditPoints="1" noAdjustHandles="1" noChangeArrowheads="1" noChangeShapeType="1" noTextEdit="1"/>
              </p:cNvSpPr>
              <p:nvPr/>
            </p:nvSpPr>
            <p:spPr>
              <a:xfrm>
                <a:off x="4216042" y="3735968"/>
                <a:ext cx="2234073" cy="718338"/>
              </a:xfrm>
              <a:prstGeom prst="rect">
                <a:avLst/>
              </a:prstGeom>
              <a:blipFill>
                <a:blip r:embed="rId7"/>
                <a:stretch>
                  <a:fillRect b="-5263"/>
                </a:stretch>
              </a:blipFill>
            </p:spPr>
            <p:txBody>
              <a:bodyPr/>
              <a:lstStyle/>
              <a:p>
                <a:r>
                  <a:rPr lang="en-US">
                    <a:noFill/>
                  </a:rPr>
                  <a:t> </a:t>
                </a:r>
              </a:p>
            </p:txBody>
          </p:sp>
        </mc:Fallback>
      </mc:AlternateContent>
      <p:sp>
        <p:nvSpPr>
          <p:cNvPr id="10" name="Down Arrow 9">
            <a:extLst>
              <a:ext uri="{FF2B5EF4-FFF2-40B4-BE49-F238E27FC236}">
                <a16:creationId xmlns:a16="http://schemas.microsoft.com/office/drawing/2014/main" id="{FB74C580-1881-3ED4-627E-44782B291506}"/>
              </a:ext>
            </a:extLst>
          </p:cNvPr>
          <p:cNvSpPr/>
          <p:nvPr/>
        </p:nvSpPr>
        <p:spPr>
          <a:xfrm>
            <a:off x="4838500" y="3448701"/>
            <a:ext cx="520541" cy="251186"/>
          </a:xfrm>
          <a:prstGeom prst="down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p>
        </p:txBody>
      </p:sp>
      <mc:AlternateContent xmlns:mc="http://schemas.openxmlformats.org/markup-compatibility/2006" xmlns:a14="http://schemas.microsoft.com/office/drawing/2010/main">
        <mc:Choice Requires="a14">
          <p:sp>
            <p:nvSpPr>
              <p:cNvPr id="7" name="矩形 18">
                <a:extLst>
                  <a:ext uri="{FF2B5EF4-FFF2-40B4-BE49-F238E27FC236}">
                    <a16:creationId xmlns:a16="http://schemas.microsoft.com/office/drawing/2014/main" id="{5FB6AEA1-D5B5-6E2B-4403-D7058261E545}"/>
                  </a:ext>
                </a:extLst>
              </p:cNvPr>
              <p:cNvSpPr/>
              <p:nvPr/>
            </p:nvSpPr>
            <p:spPr>
              <a:xfrm>
                <a:off x="4216042" y="2626777"/>
                <a:ext cx="4304127" cy="800797"/>
              </a:xfrm>
              <a:prstGeom prst="rect">
                <a:avLst/>
              </a:prstGeom>
              <a:solidFill>
                <a:srgbClr val="FFFF99"/>
              </a:solidFill>
            </p:spPr>
            <p:txBody>
              <a:bodyPr wrap="none">
                <a:spAutoFit/>
              </a:bodyPr>
              <a:lstStyle/>
              <a:p>
                <a:pPr/>
                <a14:m>
                  <m:oMathPara xmlns:m="http://schemas.openxmlformats.org/officeDocument/2006/math">
                    <m:oMath>
                      <m:sSup>
                        <m:sSupPr>
                          <m:ctrlPr>
                            <a:rPr lang="en-US" altLang="zh-TW" sz="2000" i="1">
                              <a:latin typeface="Cambria Math"/>
                              <a:ea typeface="Cambria Math"/>
                            </a:rPr>
                          </m:ctrlPr>
                        </m:sSupPr>
                        <m:e>
                          <m:r>
                            <a:rPr lang="en-US" altLang="zh-TW" sz="2000" i="1">
                              <a:latin typeface="Cambria Math"/>
                              <a:ea typeface="Cambria Math"/>
                            </a:rPr>
                            <m:t>𝛻</m:t>
                          </m:r>
                        </m:e>
                        <m:sup>
                          <m:r>
                            <a:rPr lang="en-US" altLang="zh-TW" sz="2000" i="1">
                              <a:latin typeface="Cambria Math"/>
                              <a:ea typeface="Cambria Math"/>
                            </a:rPr>
                            <m:t>2</m:t>
                          </m:r>
                        </m:sup>
                      </m:sSup>
                      <m:acc>
                        <m:accPr>
                          <m:chr m:val="⃗"/>
                          <m:ctrlPr>
                            <a:rPr lang="en-US" altLang="zh-TW" sz="2000" i="1">
                              <a:latin typeface="Cambria Math"/>
                            </a:rPr>
                          </m:ctrlPr>
                        </m:accPr>
                        <m:e>
                          <m:r>
                            <a:rPr lang="en-US" altLang="zh-TW" sz="2000" i="1">
                              <a:latin typeface="Cambria Math"/>
                            </a:rPr>
                            <m:t>𝐸</m:t>
                          </m:r>
                        </m:e>
                      </m:acc>
                      <m:r>
                        <a:rPr lang="en-US" altLang="zh-TW" sz="2000" b="0" i="1" smtClean="0">
                          <a:latin typeface="Cambria Math"/>
                        </a:rPr>
                        <m:t>=</m:t>
                      </m:r>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i="1">
                                  <a:latin typeface="Cambria Math"/>
                                  <a:ea typeface="Cambria Math"/>
                                </a:rPr>
                                <m:t>2</m:t>
                              </m:r>
                            </m:sup>
                          </m:sSup>
                          <m:acc>
                            <m:accPr>
                              <m:chr m:val="⃗"/>
                              <m:ctrlPr>
                                <a:rPr lang="en-US" altLang="zh-TW" sz="2000" i="1">
                                  <a:latin typeface="Cambria Math"/>
                                </a:rPr>
                              </m:ctrlPr>
                            </m:accPr>
                            <m:e>
                              <m:r>
                                <a:rPr lang="en-US" altLang="zh-TW" sz="2000" i="1">
                                  <a:latin typeface="Cambria Math"/>
                                </a:rPr>
                                <m:t>𝐸</m:t>
                              </m:r>
                            </m:e>
                          </m:acc>
                        </m:num>
                        <m:den>
                          <m:r>
                            <a:rPr lang="zh-TW" altLang="en-US" sz="2000" i="1">
                              <a:latin typeface="Cambria Math"/>
                              <a:ea typeface="Cambria Math"/>
                            </a:rPr>
                            <m:t>𝜕</m:t>
                          </m:r>
                          <m:sSup>
                            <m:sSupPr>
                              <m:ctrlPr>
                                <a:rPr lang="en-US" altLang="zh-TW" sz="2000" i="1">
                                  <a:latin typeface="Cambria Math"/>
                                  <a:ea typeface="Cambria Math"/>
                                </a:rPr>
                              </m:ctrlPr>
                            </m:sSupPr>
                            <m:e>
                              <m:r>
                                <a:rPr lang="en-US" altLang="zh-TW" sz="2000" i="1">
                                  <a:latin typeface="Cambria Math"/>
                                  <a:ea typeface="Cambria Math"/>
                                </a:rPr>
                                <m:t>𝑥</m:t>
                              </m:r>
                            </m:e>
                            <m:sup>
                              <m:r>
                                <a:rPr lang="en-US" altLang="zh-TW" sz="2000" i="1">
                                  <a:latin typeface="Cambria Math"/>
                                  <a:ea typeface="Cambria Math"/>
                                </a:rPr>
                                <m:t>2</m:t>
                              </m:r>
                            </m:sup>
                          </m:sSup>
                        </m:den>
                      </m:f>
                      <m:r>
                        <a:rPr lang="en-US" altLang="zh-TW" sz="2000" i="1">
                          <a:latin typeface="Cambria Math"/>
                          <a:ea typeface="Cambria Math"/>
                        </a:rPr>
                        <m:t>+</m:t>
                      </m:r>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i="1">
                                  <a:latin typeface="Cambria Math"/>
                                  <a:ea typeface="Cambria Math"/>
                                </a:rPr>
                                <m:t>2</m:t>
                              </m:r>
                            </m:sup>
                          </m:sSup>
                          <m:acc>
                            <m:accPr>
                              <m:chr m:val="⃗"/>
                              <m:ctrlPr>
                                <a:rPr lang="en-US" altLang="zh-TW" sz="2000" i="1">
                                  <a:latin typeface="Cambria Math"/>
                                </a:rPr>
                              </m:ctrlPr>
                            </m:accPr>
                            <m:e>
                              <m:r>
                                <a:rPr lang="en-US" altLang="zh-TW" sz="2000" i="1">
                                  <a:latin typeface="Cambria Math"/>
                                </a:rPr>
                                <m:t>𝐸</m:t>
                              </m:r>
                            </m:e>
                          </m:acc>
                        </m:num>
                        <m:den>
                          <m:r>
                            <a:rPr lang="zh-TW" altLang="en-US" sz="2000" i="1">
                              <a:latin typeface="Cambria Math"/>
                              <a:ea typeface="Cambria Math"/>
                            </a:rPr>
                            <m:t>𝜕</m:t>
                          </m:r>
                          <m:sSup>
                            <m:sSupPr>
                              <m:ctrlPr>
                                <a:rPr lang="en-US" altLang="zh-TW" sz="2000" i="1">
                                  <a:latin typeface="Cambria Math"/>
                                  <a:ea typeface="Cambria Math"/>
                                </a:rPr>
                              </m:ctrlPr>
                            </m:sSupPr>
                            <m:e>
                              <m:r>
                                <a:rPr lang="en-US" altLang="zh-TW" sz="2000" i="1">
                                  <a:latin typeface="Cambria Math"/>
                                  <a:ea typeface="Cambria Math"/>
                                </a:rPr>
                                <m:t>𝑦</m:t>
                              </m:r>
                            </m:e>
                            <m:sup>
                              <m:r>
                                <a:rPr lang="en-US" altLang="zh-TW" sz="2000" i="1">
                                  <a:latin typeface="Cambria Math"/>
                                  <a:ea typeface="Cambria Math"/>
                                </a:rPr>
                                <m:t>2</m:t>
                              </m:r>
                            </m:sup>
                          </m:sSup>
                        </m:den>
                      </m:f>
                      <m:r>
                        <a:rPr lang="en-US" altLang="zh-TW" sz="2000" i="1">
                          <a:latin typeface="Cambria Math"/>
                          <a:ea typeface="Cambria Math"/>
                        </a:rPr>
                        <m:t>+</m:t>
                      </m:r>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i="1">
                                  <a:latin typeface="Cambria Math"/>
                                  <a:ea typeface="Cambria Math"/>
                                </a:rPr>
                                <m:t>2</m:t>
                              </m:r>
                            </m:sup>
                          </m:sSup>
                          <m:acc>
                            <m:accPr>
                              <m:chr m:val="⃗"/>
                              <m:ctrlPr>
                                <a:rPr lang="en-US" altLang="zh-TW" sz="2000" i="1">
                                  <a:latin typeface="Cambria Math"/>
                                </a:rPr>
                              </m:ctrlPr>
                            </m:accPr>
                            <m:e>
                              <m:r>
                                <a:rPr lang="en-US" altLang="zh-TW" sz="2000" i="1">
                                  <a:latin typeface="Cambria Math"/>
                                </a:rPr>
                                <m:t>𝐸</m:t>
                              </m:r>
                            </m:e>
                          </m:acc>
                        </m:num>
                        <m:den>
                          <m:r>
                            <a:rPr lang="zh-TW" altLang="en-US" sz="2000" i="1">
                              <a:latin typeface="Cambria Math"/>
                              <a:ea typeface="Cambria Math"/>
                            </a:rPr>
                            <m:t>𝜕</m:t>
                          </m:r>
                          <m:sSup>
                            <m:sSupPr>
                              <m:ctrlPr>
                                <a:rPr lang="en-US" altLang="zh-TW" sz="2000" i="1">
                                  <a:latin typeface="Cambria Math"/>
                                  <a:ea typeface="Cambria Math"/>
                                </a:rPr>
                              </m:ctrlPr>
                            </m:sSupPr>
                            <m:e>
                              <m:r>
                                <a:rPr lang="en-US" altLang="zh-TW" sz="2000" i="1">
                                  <a:latin typeface="Cambria Math"/>
                                  <a:ea typeface="Cambria Math"/>
                                </a:rPr>
                                <m:t>𝑧</m:t>
                              </m:r>
                            </m:e>
                            <m:sup>
                              <m:r>
                                <a:rPr lang="en-US" altLang="zh-TW" sz="2000" i="1">
                                  <a:latin typeface="Cambria Math"/>
                                  <a:ea typeface="Cambria Math"/>
                                </a:rPr>
                                <m:t>2</m:t>
                              </m:r>
                            </m:sup>
                          </m:sSup>
                        </m:den>
                      </m:f>
                      <m:r>
                        <a:rPr lang="en-US" altLang="zh-TW" sz="2000" b="0" i="1" smtClean="0">
                          <a:latin typeface="Cambria Math" panose="02040503050406030204" pitchFamily="18" charset="0"/>
                          <a:ea typeface="Cambria Math"/>
                        </a:rPr>
                        <m:t>=</m:t>
                      </m:r>
                      <m:sSub>
                        <m:sSubPr>
                          <m:ctrlPr>
                            <a:rPr lang="zh-TW" altLang="en-US" sz="2000" i="1">
                              <a:latin typeface="Cambria Math"/>
                            </a:rPr>
                          </m:ctrlPr>
                        </m:sSubPr>
                        <m:e>
                          <m:r>
                            <a:rPr lang="zh-TW" altLang="en-US" sz="2000" i="1">
                              <a:latin typeface="Cambria Math"/>
                            </a:rPr>
                            <m:t>𝜇</m:t>
                          </m:r>
                        </m:e>
                        <m:sub>
                          <m:r>
                            <a:rPr lang="en-US" altLang="zh-TW" sz="2000" i="1">
                              <a:latin typeface="Cambria Math"/>
                            </a:rPr>
                            <m:t>0</m:t>
                          </m:r>
                        </m:sub>
                      </m:sSub>
                      <m:sSub>
                        <m:sSubPr>
                          <m:ctrlPr>
                            <a:rPr lang="zh-TW" altLang="en-US" sz="2000" i="1">
                              <a:latin typeface="Cambria Math"/>
                            </a:rPr>
                          </m:ctrlPr>
                        </m:sSubPr>
                        <m:e>
                          <m:r>
                            <a:rPr lang="zh-TW" altLang="en-US" sz="2000" i="1">
                              <a:latin typeface="Cambria Math"/>
                            </a:rPr>
                            <m:t>𝜀</m:t>
                          </m:r>
                        </m:e>
                        <m:sub>
                          <m:r>
                            <a:rPr lang="en-US" altLang="zh-TW" sz="2000" i="1">
                              <a:latin typeface="Cambria Math"/>
                            </a:rPr>
                            <m:t>0</m:t>
                          </m:r>
                        </m:sub>
                      </m:sSub>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b="0" i="1" smtClean="0">
                                  <a:latin typeface="Cambria Math" panose="02040503050406030204" pitchFamily="18" charset="0"/>
                                  <a:ea typeface="Cambria Math"/>
                                </a:rPr>
                                <m:t>2</m:t>
                              </m:r>
                            </m:sup>
                          </m:sSup>
                          <m:acc>
                            <m:accPr>
                              <m:chr m:val="⃗"/>
                              <m:ctrlPr>
                                <a:rPr lang="en-US" altLang="zh-TW" sz="2000" i="1">
                                  <a:latin typeface="Cambria Math"/>
                                  <a:ea typeface="Cambria Math"/>
                                </a:rPr>
                              </m:ctrlPr>
                            </m:accPr>
                            <m:e>
                              <m:r>
                                <a:rPr lang="en-US" altLang="zh-TW" sz="2000" i="1">
                                  <a:latin typeface="Cambria Math"/>
                                  <a:ea typeface="Cambria Math"/>
                                </a:rPr>
                                <m:t>𝐸</m:t>
                              </m:r>
                            </m:e>
                          </m:acc>
                        </m:num>
                        <m:den>
                          <m:r>
                            <a:rPr lang="zh-TW" altLang="en-US" sz="2000" i="1">
                              <a:latin typeface="Cambria Math"/>
                              <a:ea typeface="Cambria Math"/>
                            </a:rPr>
                            <m:t>𝜕</m:t>
                          </m:r>
                          <m:sSup>
                            <m:sSupPr>
                              <m:ctrlPr>
                                <a:rPr lang="en-US" altLang="zh-TW" sz="2000" b="0" i="1" smtClean="0">
                                  <a:latin typeface="Cambria Math" panose="02040503050406030204" pitchFamily="18" charset="0"/>
                                  <a:ea typeface="Cambria Math"/>
                                </a:rPr>
                              </m:ctrlPr>
                            </m:sSupPr>
                            <m:e>
                              <m:r>
                                <a:rPr lang="en-US" altLang="zh-TW" sz="2000" b="0" i="1" smtClean="0">
                                  <a:latin typeface="Cambria Math" panose="02040503050406030204" pitchFamily="18" charset="0"/>
                                  <a:ea typeface="Cambria Math"/>
                                </a:rPr>
                                <m:t>𝑡</m:t>
                              </m:r>
                            </m:e>
                            <m:sup>
                              <m:r>
                                <a:rPr lang="en-US" altLang="zh-TW" sz="2000" b="0" i="1" smtClean="0">
                                  <a:latin typeface="Cambria Math" panose="02040503050406030204" pitchFamily="18" charset="0"/>
                                  <a:ea typeface="Cambria Math"/>
                                </a:rPr>
                                <m:t>2</m:t>
                              </m:r>
                            </m:sup>
                          </m:sSup>
                        </m:den>
                      </m:f>
                    </m:oMath>
                  </m:oMathPara>
                </a14:m>
                <a:endParaRPr lang="zh-CN" altLang="en-US" sz="2000" dirty="0"/>
              </a:p>
            </p:txBody>
          </p:sp>
        </mc:Choice>
        <mc:Fallback xmlns="">
          <p:sp>
            <p:nvSpPr>
              <p:cNvPr id="7" name="矩形 18">
                <a:extLst>
                  <a:ext uri="{FF2B5EF4-FFF2-40B4-BE49-F238E27FC236}">
                    <a16:creationId xmlns:a16="http://schemas.microsoft.com/office/drawing/2014/main" id="{5FB6AEA1-D5B5-6E2B-4403-D7058261E545}"/>
                  </a:ext>
                </a:extLst>
              </p:cNvPr>
              <p:cNvSpPr>
                <a:spLocks noRot="1" noChangeAspect="1" noMove="1" noResize="1" noEditPoints="1" noAdjustHandles="1" noChangeArrowheads="1" noChangeShapeType="1" noTextEdit="1"/>
              </p:cNvSpPr>
              <p:nvPr/>
            </p:nvSpPr>
            <p:spPr>
              <a:xfrm>
                <a:off x="4216042" y="2626777"/>
                <a:ext cx="4304127" cy="800797"/>
              </a:xfrm>
              <a:prstGeom prst="rect">
                <a:avLst/>
              </a:prstGeom>
              <a:blipFill>
                <a:blip r:embed="rId8"/>
                <a:stretch>
                  <a:fillRect b="-625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矩形 18">
                <a:extLst>
                  <a:ext uri="{FF2B5EF4-FFF2-40B4-BE49-F238E27FC236}">
                    <a16:creationId xmlns:a16="http://schemas.microsoft.com/office/drawing/2014/main" id="{D4F9EE06-39F5-9B4C-AB80-367656C37448}"/>
                  </a:ext>
                </a:extLst>
              </p:cNvPr>
              <p:cNvSpPr/>
              <p:nvPr/>
            </p:nvSpPr>
            <p:spPr>
              <a:xfrm>
                <a:off x="4198761" y="4762700"/>
                <a:ext cx="4379917" cy="829330"/>
              </a:xfrm>
              <a:prstGeom prst="rect">
                <a:avLst/>
              </a:prstGeom>
              <a:solidFill>
                <a:srgbClr val="FFFF99"/>
              </a:solidFill>
            </p:spPr>
            <p:txBody>
              <a:bodyPr wrap="none">
                <a:spAutoFit/>
              </a:bodyPr>
              <a:lstStyle/>
              <a:p>
                <a:pPr/>
                <a14:m>
                  <m:oMathPara xmlns:m="http://schemas.openxmlformats.org/officeDocument/2006/math">
                    <m:oMath>
                      <m:sSup>
                        <m:sSupPr>
                          <m:ctrlPr>
                            <a:rPr lang="en-US" altLang="zh-TW" sz="2000" i="1">
                              <a:latin typeface="Cambria Math"/>
                              <a:ea typeface="Cambria Math"/>
                            </a:rPr>
                          </m:ctrlPr>
                        </m:sSupPr>
                        <m:e>
                          <m:r>
                            <a:rPr lang="en-US" altLang="zh-TW" sz="2000" i="1">
                              <a:latin typeface="Cambria Math"/>
                              <a:ea typeface="Cambria Math"/>
                            </a:rPr>
                            <m:t>𝛻</m:t>
                          </m:r>
                        </m:e>
                        <m:sup>
                          <m:r>
                            <a:rPr lang="en-US" altLang="zh-TW" sz="2000" i="1">
                              <a:latin typeface="Cambria Math"/>
                              <a:ea typeface="Cambria Math"/>
                            </a:rPr>
                            <m:t>2</m:t>
                          </m:r>
                        </m:sup>
                      </m:sSup>
                      <m:acc>
                        <m:accPr>
                          <m:chr m:val="⃗"/>
                          <m:ctrlPr>
                            <a:rPr lang="en-US" altLang="zh-TW" sz="2000" b="0" i="1" smtClean="0">
                              <a:latin typeface="Cambria Math" panose="02040503050406030204" pitchFamily="18" charset="0"/>
                            </a:rPr>
                          </m:ctrlPr>
                        </m:accPr>
                        <m:e>
                          <m:r>
                            <a:rPr lang="en-US" altLang="zh-TW" sz="2000" b="0" i="1" smtClean="0">
                              <a:latin typeface="Cambria Math" panose="02040503050406030204" pitchFamily="18" charset="0"/>
                            </a:rPr>
                            <m:t>𝐵</m:t>
                          </m:r>
                        </m:e>
                      </m:acc>
                      <m:r>
                        <a:rPr lang="en-US" altLang="zh-TW" sz="2000" b="0" i="1" smtClean="0">
                          <a:latin typeface="Cambria Math"/>
                        </a:rPr>
                        <m:t>=</m:t>
                      </m:r>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i="1">
                                  <a:latin typeface="Cambria Math"/>
                                  <a:ea typeface="Cambria Math"/>
                                </a:rPr>
                                <m:t>2</m:t>
                              </m:r>
                            </m:sup>
                          </m:sSup>
                          <m:acc>
                            <m:accPr>
                              <m:chr m:val="⃗"/>
                              <m:ctrlPr>
                                <a:rPr lang="en-US" altLang="zh-TW" sz="2000" b="0" i="1" smtClean="0">
                                  <a:latin typeface="Cambria Math" panose="02040503050406030204" pitchFamily="18" charset="0"/>
                                </a:rPr>
                              </m:ctrlPr>
                            </m:accPr>
                            <m:e>
                              <m:r>
                                <a:rPr lang="en-US" altLang="zh-TW" sz="2000" b="0" i="1" smtClean="0">
                                  <a:latin typeface="Cambria Math" panose="02040503050406030204" pitchFamily="18" charset="0"/>
                                </a:rPr>
                                <m:t>𝐵</m:t>
                              </m:r>
                            </m:e>
                          </m:acc>
                        </m:num>
                        <m:den>
                          <m:r>
                            <a:rPr lang="zh-TW" altLang="en-US" sz="2000" i="1">
                              <a:latin typeface="Cambria Math"/>
                              <a:ea typeface="Cambria Math"/>
                            </a:rPr>
                            <m:t>𝜕</m:t>
                          </m:r>
                          <m:sSup>
                            <m:sSupPr>
                              <m:ctrlPr>
                                <a:rPr lang="en-US" altLang="zh-TW" sz="2000" i="1">
                                  <a:latin typeface="Cambria Math"/>
                                  <a:ea typeface="Cambria Math"/>
                                </a:rPr>
                              </m:ctrlPr>
                            </m:sSupPr>
                            <m:e>
                              <m:r>
                                <a:rPr lang="en-US" altLang="zh-TW" sz="2000" i="1">
                                  <a:latin typeface="Cambria Math"/>
                                  <a:ea typeface="Cambria Math"/>
                                </a:rPr>
                                <m:t>𝑥</m:t>
                              </m:r>
                            </m:e>
                            <m:sup>
                              <m:r>
                                <a:rPr lang="en-US" altLang="zh-TW" sz="2000" i="1">
                                  <a:latin typeface="Cambria Math"/>
                                  <a:ea typeface="Cambria Math"/>
                                </a:rPr>
                                <m:t>2</m:t>
                              </m:r>
                            </m:sup>
                          </m:sSup>
                        </m:den>
                      </m:f>
                      <m:r>
                        <a:rPr lang="en-US" altLang="zh-TW" sz="2000" i="1">
                          <a:latin typeface="Cambria Math"/>
                          <a:ea typeface="Cambria Math"/>
                        </a:rPr>
                        <m:t>+</m:t>
                      </m:r>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i="1">
                                  <a:latin typeface="Cambria Math"/>
                                  <a:ea typeface="Cambria Math"/>
                                </a:rPr>
                                <m:t>2</m:t>
                              </m:r>
                            </m:sup>
                          </m:sSup>
                          <m:acc>
                            <m:accPr>
                              <m:chr m:val="⃗"/>
                              <m:ctrlPr>
                                <a:rPr lang="en-US" altLang="zh-TW" sz="2000" b="0" i="1" smtClean="0">
                                  <a:latin typeface="Cambria Math" panose="02040503050406030204" pitchFamily="18" charset="0"/>
                                </a:rPr>
                              </m:ctrlPr>
                            </m:accPr>
                            <m:e>
                              <m:r>
                                <a:rPr lang="en-US" altLang="zh-TW" sz="2000" b="0" i="1" smtClean="0">
                                  <a:latin typeface="Cambria Math" panose="02040503050406030204" pitchFamily="18" charset="0"/>
                                </a:rPr>
                                <m:t>𝐵</m:t>
                              </m:r>
                            </m:e>
                          </m:acc>
                        </m:num>
                        <m:den>
                          <m:r>
                            <a:rPr lang="zh-TW" altLang="en-US" sz="2000" i="1">
                              <a:latin typeface="Cambria Math"/>
                              <a:ea typeface="Cambria Math"/>
                            </a:rPr>
                            <m:t>𝜕</m:t>
                          </m:r>
                          <m:sSup>
                            <m:sSupPr>
                              <m:ctrlPr>
                                <a:rPr lang="en-US" altLang="zh-TW" sz="2000" i="1">
                                  <a:latin typeface="Cambria Math"/>
                                  <a:ea typeface="Cambria Math"/>
                                </a:rPr>
                              </m:ctrlPr>
                            </m:sSupPr>
                            <m:e>
                              <m:r>
                                <a:rPr lang="en-US" altLang="zh-TW" sz="2000" i="1">
                                  <a:latin typeface="Cambria Math"/>
                                  <a:ea typeface="Cambria Math"/>
                                </a:rPr>
                                <m:t>𝑦</m:t>
                              </m:r>
                            </m:e>
                            <m:sup>
                              <m:r>
                                <a:rPr lang="en-US" altLang="zh-TW" sz="2000" i="1">
                                  <a:latin typeface="Cambria Math"/>
                                  <a:ea typeface="Cambria Math"/>
                                </a:rPr>
                                <m:t>2</m:t>
                              </m:r>
                            </m:sup>
                          </m:sSup>
                        </m:den>
                      </m:f>
                      <m:r>
                        <a:rPr lang="en-US" altLang="zh-TW" sz="2000" i="1">
                          <a:latin typeface="Cambria Math"/>
                          <a:ea typeface="Cambria Math"/>
                        </a:rPr>
                        <m:t>+</m:t>
                      </m:r>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i="1">
                                  <a:latin typeface="Cambria Math"/>
                                  <a:ea typeface="Cambria Math"/>
                                </a:rPr>
                                <m:t>2</m:t>
                              </m:r>
                            </m:sup>
                          </m:sSup>
                          <m:acc>
                            <m:accPr>
                              <m:chr m:val="⃗"/>
                              <m:ctrlPr>
                                <a:rPr lang="en-US" altLang="zh-TW" sz="2000" b="0" i="1" smtClean="0">
                                  <a:latin typeface="Cambria Math" panose="02040503050406030204" pitchFamily="18" charset="0"/>
                                </a:rPr>
                              </m:ctrlPr>
                            </m:accPr>
                            <m:e>
                              <m:r>
                                <a:rPr lang="en-US" altLang="zh-TW" sz="2000" b="0" i="1" smtClean="0">
                                  <a:latin typeface="Cambria Math" panose="02040503050406030204" pitchFamily="18" charset="0"/>
                                </a:rPr>
                                <m:t>𝐵</m:t>
                              </m:r>
                            </m:e>
                          </m:acc>
                        </m:num>
                        <m:den>
                          <m:r>
                            <a:rPr lang="zh-TW" altLang="en-US" sz="2000" i="1">
                              <a:latin typeface="Cambria Math"/>
                              <a:ea typeface="Cambria Math"/>
                            </a:rPr>
                            <m:t>𝜕</m:t>
                          </m:r>
                          <m:sSup>
                            <m:sSupPr>
                              <m:ctrlPr>
                                <a:rPr lang="en-US" altLang="zh-TW" sz="2000" i="1">
                                  <a:latin typeface="Cambria Math"/>
                                  <a:ea typeface="Cambria Math"/>
                                </a:rPr>
                              </m:ctrlPr>
                            </m:sSupPr>
                            <m:e>
                              <m:r>
                                <a:rPr lang="en-US" altLang="zh-TW" sz="2000" i="1">
                                  <a:latin typeface="Cambria Math"/>
                                  <a:ea typeface="Cambria Math"/>
                                </a:rPr>
                                <m:t>𝑧</m:t>
                              </m:r>
                            </m:e>
                            <m:sup>
                              <m:r>
                                <a:rPr lang="en-US" altLang="zh-TW" sz="2000" i="1">
                                  <a:latin typeface="Cambria Math"/>
                                  <a:ea typeface="Cambria Math"/>
                                </a:rPr>
                                <m:t>2</m:t>
                              </m:r>
                            </m:sup>
                          </m:sSup>
                        </m:den>
                      </m:f>
                      <m:r>
                        <a:rPr lang="en-US" altLang="zh-TW" sz="2000" b="0" i="1" smtClean="0">
                          <a:latin typeface="Cambria Math" panose="02040503050406030204" pitchFamily="18" charset="0"/>
                          <a:ea typeface="Cambria Math"/>
                        </a:rPr>
                        <m:t>=</m:t>
                      </m:r>
                      <m:sSub>
                        <m:sSubPr>
                          <m:ctrlPr>
                            <a:rPr lang="zh-TW" altLang="en-US" sz="2000" i="1">
                              <a:latin typeface="Cambria Math"/>
                            </a:rPr>
                          </m:ctrlPr>
                        </m:sSubPr>
                        <m:e>
                          <m:r>
                            <a:rPr lang="zh-TW" altLang="en-US" sz="2000" i="1">
                              <a:latin typeface="Cambria Math"/>
                            </a:rPr>
                            <m:t>𝜇</m:t>
                          </m:r>
                        </m:e>
                        <m:sub>
                          <m:r>
                            <a:rPr lang="en-US" altLang="zh-TW" sz="2000" i="1">
                              <a:latin typeface="Cambria Math"/>
                            </a:rPr>
                            <m:t>0</m:t>
                          </m:r>
                        </m:sub>
                      </m:sSub>
                      <m:sSub>
                        <m:sSubPr>
                          <m:ctrlPr>
                            <a:rPr lang="zh-TW" altLang="en-US" sz="2000" i="1">
                              <a:latin typeface="Cambria Math"/>
                            </a:rPr>
                          </m:ctrlPr>
                        </m:sSubPr>
                        <m:e>
                          <m:r>
                            <a:rPr lang="zh-TW" altLang="en-US" sz="2000" i="1">
                              <a:latin typeface="Cambria Math"/>
                            </a:rPr>
                            <m:t>𝜀</m:t>
                          </m:r>
                        </m:e>
                        <m:sub>
                          <m:r>
                            <a:rPr lang="en-US" altLang="zh-TW" sz="2000" i="1">
                              <a:latin typeface="Cambria Math"/>
                            </a:rPr>
                            <m:t>0</m:t>
                          </m:r>
                        </m:sub>
                      </m:sSub>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b="0" i="1" smtClean="0">
                                  <a:latin typeface="Cambria Math" panose="02040503050406030204" pitchFamily="18" charset="0"/>
                                  <a:ea typeface="Cambria Math"/>
                                </a:rPr>
                                <m:t>2</m:t>
                              </m:r>
                            </m:sup>
                          </m:sSup>
                          <m:acc>
                            <m:accPr>
                              <m:chr m:val="⃗"/>
                              <m:ctrlPr>
                                <a:rPr lang="en-US" altLang="zh-TW" sz="2000" b="0" i="1" smtClean="0">
                                  <a:latin typeface="Cambria Math" panose="02040503050406030204" pitchFamily="18" charset="0"/>
                                  <a:ea typeface="Cambria Math"/>
                                </a:rPr>
                              </m:ctrlPr>
                            </m:accPr>
                            <m:e>
                              <m:r>
                                <a:rPr lang="en-US" altLang="zh-TW" sz="2000" b="0" i="1" smtClean="0">
                                  <a:latin typeface="Cambria Math" panose="02040503050406030204" pitchFamily="18" charset="0"/>
                                  <a:ea typeface="Cambria Math"/>
                                </a:rPr>
                                <m:t>𝐵</m:t>
                              </m:r>
                            </m:e>
                          </m:acc>
                        </m:num>
                        <m:den>
                          <m:r>
                            <a:rPr lang="zh-TW" altLang="en-US" sz="2000" i="1">
                              <a:latin typeface="Cambria Math"/>
                              <a:ea typeface="Cambria Math"/>
                            </a:rPr>
                            <m:t>𝜕</m:t>
                          </m:r>
                          <m:sSup>
                            <m:sSupPr>
                              <m:ctrlPr>
                                <a:rPr lang="en-US" altLang="zh-TW" sz="2000" b="0" i="1" smtClean="0">
                                  <a:latin typeface="Cambria Math" panose="02040503050406030204" pitchFamily="18" charset="0"/>
                                  <a:ea typeface="Cambria Math"/>
                                </a:rPr>
                              </m:ctrlPr>
                            </m:sSupPr>
                            <m:e>
                              <m:r>
                                <a:rPr lang="en-US" altLang="zh-TW" sz="2000" b="0" i="1" smtClean="0">
                                  <a:latin typeface="Cambria Math" panose="02040503050406030204" pitchFamily="18" charset="0"/>
                                  <a:ea typeface="Cambria Math"/>
                                </a:rPr>
                                <m:t>𝑡</m:t>
                              </m:r>
                            </m:e>
                            <m:sup>
                              <m:r>
                                <a:rPr lang="en-US" altLang="zh-TW" sz="2000" b="0" i="1" smtClean="0">
                                  <a:latin typeface="Cambria Math" panose="02040503050406030204" pitchFamily="18" charset="0"/>
                                  <a:ea typeface="Cambria Math"/>
                                </a:rPr>
                                <m:t>2</m:t>
                              </m:r>
                            </m:sup>
                          </m:sSup>
                        </m:den>
                      </m:f>
                    </m:oMath>
                  </m:oMathPara>
                </a14:m>
                <a:endParaRPr lang="zh-CN" altLang="en-US" sz="2000" dirty="0"/>
              </a:p>
            </p:txBody>
          </p:sp>
        </mc:Choice>
        <mc:Fallback xmlns="">
          <p:sp>
            <p:nvSpPr>
              <p:cNvPr id="11" name="矩形 18">
                <a:extLst>
                  <a:ext uri="{FF2B5EF4-FFF2-40B4-BE49-F238E27FC236}">
                    <a16:creationId xmlns:a16="http://schemas.microsoft.com/office/drawing/2014/main" id="{D4F9EE06-39F5-9B4C-AB80-367656C37448}"/>
                  </a:ext>
                </a:extLst>
              </p:cNvPr>
              <p:cNvSpPr>
                <a:spLocks noRot="1" noChangeAspect="1" noMove="1" noResize="1" noEditPoints="1" noAdjustHandles="1" noChangeArrowheads="1" noChangeShapeType="1" noTextEdit="1"/>
              </p:cNvSpPr>
              <p:nvPr/>
            </p:nvSpPr>
            <p:spPr>
              <a:xfrm>
                <a:off x="4198761" y="4762700"/>
                <a:ext cx="4379917" cy="829330"/>
              </a:xfrm>
              <a:prstGeom prst="rect">
                <a:avLst/>
              </a:prstGeom>
              <a:blipFill>
                <a:blip r:embed="rId9"/>
                <a:stretch>
                  <a:fillRect b="-149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文字方塊 19">
                <a:extLst>
                  <a:ext uri="{FF2B5EF4-FFF2-40B4-BE49-F238E27FC236}">
                    <a16:creationId xmlns:a16="http://schemas.microsoft.com/office/drawing/2014/main" id="{70816D14-6979-29B2-A29D-7A13BA87D4BC}"/>
                  </a:ext>
                </a:extLst>
              </p:cNvPr>
              <p:cNvSpPr txBox="1"/>
              <p:nvPr/>
            </p:nvSpPr>
            <p:spPr>
              <a:xfrm>
                <a:off x="4198761" y="5940949"/>
                <a:ext cx="2193164" cy="709938"/>
              </a:xfrm>
              <a:prstGeom prst="rect">
                <a:avLst/>
              </a:prstGeom>
              <a:solidFill>
                <a:srgbClr val="FFFF00"/>
              </a:solidFill>
            </p:spPr>
            <p:txBody>
              <a:bodyPr wrap="none" rtlCol="0">
                <a:spAutoFit/>
              </a:bodyPr>
              <a:lstStyle/>
              <a:p>
                <a:pPr/>
                <a14:m>
                  <m:oMathPara xmlns:m="http://schemas.openxmlformats.org/officeDocument/2006/math">
                    <m:oMath>
                      <m:f>
                        <m:fPr>
                          <m:ctrlPr>
                            <a:rPr lang="zh-TW" altLang="en-US" sz="2000" i="1">
                              <a:latin typeface="Cambria Math" panose="02040503050406030204" pitchFamily="18" charset="0"/>
                            </a:rPr>
                          </m:ctrlPr>
                        </m:fPr>
                        <m:num>
                          <m:sSup>
                            <m:sSupPr>
                              <m:ctrlPr>
                                <a:rPr lang="zh-TW" altLang="en-US" sz="2000" i="1">
                                  <a:latin typeface="Cambria Math"/>
                                </a:rPr>
                              </m:ctrlPr>
                            </m:sSupPr>
                            <m:e>
                              <m:r>
                                <a:rPr lang="zh-TW" altLang="en-US" sz="2000" i="1">
                                  <a:latin typeface="Cambria Math"/>
                                </a:rPr>
                                <m:t>𝜕</m:t>
                              </m:r>
                            </m:e>
                            <m:sup>
                              <m:r>
                                <a:rPr lang="en-US" altLang="zh-TW" sz="2000" b="0" i="1" smtClean="0">
                                  <a:latin typeface="Cambria Math"/>
                                </a:rPr>
                                <m:t>2</m:t>
                              </m:r>
                            </m:sup>
                          </m:sSup>
                          <m:sSub>
                            <m:sSubPr>
                              <m:ctrlPr>
                                <a:rPr lang="en-US" altLang="zh-TW" sz="2000" b="0" i="1" smtClean="0">
                                  <a:latin typeface="Cambria Math" panose="02040503050406030204" pitchFamily="18" charset="0"/>
                                </a:rPr>
                              </m:ctrlPr>
                            </m:sSubPr>
                            <m:e>
                              <m:r>
                                <a:rPr lang="en-US" altLang="zh-TW" sz="2000" b="0" i="1" smtClean="0">
                                  <a:latin typeface="Cambria Math" panose="02040503050406030204" pitchFamily="18" charset="0"/>
                                </a:rPr>
                                <m:t>𝐵</m:t>
                              </m:r>
                            </m:e>
                            <m:sub>
                              <m:r>
                                <a:rPr lang="en-US" altLang="zh-TW" sz="2000" b="0" i="1" smtClean="0">
                                  <a:latin typeface="Cambria Math" panose="02040503050406030204" pitchFamily="18" charset="0"/>
                                </a:rPr>
                                <m:t>𝑧</m:t>
                              </m:r>
                            </m:sub>
                          </m:sSub>
                        </m:num>
                        <m:den>
                          <m:r>
                            <a:rPr lang="zh-TW" altLang="en-US" sz="2000" i="1" smtClean="0">
                              <a:latin typeface="Cambria Math"/>
                            </a:rPr>
                            <m:t>𝜕</m:t>
                          </m:r>
                          <m:sSup>
                            <m:sSupPr>
                              <m:ctrlPr>
                                <a:rPr lang="en-US" altLang="zh-TW" sz="2000" i="1">
                                  <a:latin typeface="Cambria Math"/>
                                </a:rPr>
                              </m:ctrlPr>
                            </m:sSupPr>
                            <m:e>
                              <m:r>
                                <a:rPr lang="en-US" altLang="zh-TW" sz="2000" i="1">
                                  <a:latin typeface="Cambria Math"/>
                                </a:rPr>
                                <m:t>𝑥</m:t>
                              </m:r>
                            </m:e>
                            <m:sup>
                              <m:r>
                                <a:rPr lang="en-US" altLang="zh-TW" sz="2000" b="0" i="1" smtClean="0">
                                  <a:latin typeface="Cambria Math"/>
                                </a:rPr>
                                <m:t>2</m:t>
                              </m:r>
                            </m:sup>
                          </m:sSup>
                        </m:den>
                      </m:f>
                      <m:r>
                        <a:rPr lang="en-US" altLang="zh-TW" sz="2000" b="0" i="0" smtClean="0">
                          <a:latin typeface="Cambria Math"/>
                        </a:rPr>
                        <m:t>=</m:t>
                      </m:r>
                      <m:sSub>
                        <m:sSubPr>
                          <m:ctrlPr>
                            <a:rPr lang="zh-TW" altLang="en-US" sz="2000" i="1">
                              <a:latin typeface="Cambria Math"/>
                            </a:rPr>
                          </m:ctrlPr>
                        </m:sSubPr>
                        <m:e>
                          <m:r>
                            <a:rPr lang="zh-TW" altLang="en-US" sz="2000" i="1">
                              <a:latin typeface="Cambria Math"/>
                            </a:rPr>
                            <m:t>𝜇</m:t>
                          </m:r>
                        </m:e>
                        <m:sub>
                          <m:r>
                            <a:rPr lang="en-US" altLang="zh-TW" sz="2000" i="1">
                              <a:latin typeface="Cambria Math"/>
                            </a:rPr>
                            <m:t>0</m:t>
                          </m:r>
                        </m:sub>
                      </m:sSub>
                      <m:sSub>
                        <m:sSubPr>
                          <m:ctrlPr>
                            <a:rPr lang="zh-TW" altLang="en-US" sz="2000" i="1">
                              <a:latin typeface="Cambria Math"/>
                            </a:rPr>
                          </m:ctrlPr>
                        </m:sSubPr>
                        <m:e>
                          <m:r>
                            <a:rPr lang="zh-TW" altLang="en-US" sz="2000" i="1">
                              <a:latin typeface="Cambria Math"/>
                            </a:rPr>
                            <m:t>𝜀</m:t>
                          </m:r>
                        </m:e>
                        <m:sub>
                          <m:r>
                            <a:rPr lang="en-US" altLang="zh-TW" sz="2000" i="1">
                              <a:latin typeface="Cambria Math"/>
                            </a:rPr>
                            <m:t>0</m:t>
                          </m:r>
                        </m:sub>
                      </m:sSub>
                      <m:f>
                        <m:fPr>
                          <m:ctrlPr>
                            <a:rPr lang="zh-TW" altLang="en-US" sz="2000" i="1">
                              <a:latin typeface="Cambria Math" panose="02040503050406030204" pitchFamily="18" charset="0"/>
                            </a:rPr>
                          </m:ctrlPr>
                        </m:fPr>
                        <m:num>
                          <m:sSup>
                            <m:sSupPr>
                              <m:ctrlPr>
                                <a:rPr lang="zh-TW" altLang="en-US" sz="2000" i="1">
                                  <a:latin typeface="Cambria Math"/>
                                </a:rPr>
                              </m:ctrlPr>
                            </m:sSupPr>
                            <m:e>
                              <m:r>
                                <a:rPr lang="zh-TW" altLang="en-US" sz="2000" i="1">
                                  <a:latin typeface="Cambria Math"/>
                                </a:rPr>
                                <m:t>𝜕</m:t>
                              </m:r>
                            </m:e>
                            <m:sup>
                              <m:r>
                                <a:rPr lang="en-US" altLang="zh-TW" sz="2000" i="1">
                                  <a:latin typeface="Cambria Math"/>
                                </a:rPr>
                                <m:t>2</m:t>
                              </m:r>
                            </m:sup>
                          </m:sSup>
                          <m:sSub>
                            <m:sSubPr>
                              <m:ctrlPr>
                                <a:rPr lang="en-US" altLang="zh-TW" sz="2000" b="0" i="1" smtClean="0">
                                  <a:latin typeface="Cambria Math" panose="02040503050406030204" pitchFamily="18" charset="0"/>
                                </a:rPr>
                              </m:ctrlPr>
                            </m:sSubPr>
                            <m:e>
                              <m:r>
                                <a:rPr lang="en-US" altLang="zh-TW" sz="2000" b="0" i="1" smtClean="0">
                                  <a:latin typeface="Cambria Math" panose="02040503050406030204" pitchFamily="18" charset="0"/>
                                </a:rPr>
                                <m:t>𝐵</m:t>
                              </m:r>
                            </m:e>
                            <m:sub>
                              <m:r>
                                <a:rPr lang="en-US" altLang="zh-TW" sz="2000" b="0" i="1" smtClean="0">
                                  <a:latin typeface="Cambria Math" panose="02040503050406030204" pitchFamily="18" charset="0"/>
                                </a:rPr>
                                <m:t>𝑧</m:t>
                              </m:r>
                            </m:sub>
                          </m:sSub>
                        </m:num>
                        <m:den>
                          <m:r>
                            <a:rPr lang="zh-TW" altLang="en-US" sz="2000" i="1">
                              <a:latin typeface="Cambria Math"/>
                            </a:rPr>
                            <m:t>𝜕</m:t>
                          </m:r>
                          <m:sSup>
                            <m:sSupPr>
                              <m:ctrlPr>
                                <a:rPr lang="en-US" altLang="zh-TW" sz="2000" i="1">
                                  <a:latin typeface="Cambria Math"/>
                                </a:rPr>
                              </m:ctrlPr>
                            </m:sSupPr>
                            <m:e>
                              <m:r>
                                <a:rPr lang="en-US" altLang="zh-TW" sz="2000" i="1">
                                  <a:latin typeface="Cambria Math"/>
                                </a:rPr>
                                <m:t>𝑡</m:t>
                              </m:r>
                            </m:e>
                            <m:sup>
                              <m:r>
                                <a:rPr lang="en-US" altLang="zh-TW" sz="2000" i="1">
                                  <a:latin typeface="Cambria Math"/>
                                </a:rPr>
                                <m:t>2</m:t>
                              </m:r>
                            </m:sup>
                          </m:sSup>
                        </m:den>
                      </m:f>
                    </m:oMath>
                  </m:oMathPara>
                </a14:m>
                <a:endParaRPr lang="zh-TW" altLang="en-US" sz="2000" dirty="0"/>
              </a:p>
            </p:txBody>
          </p:sp>
        </mc:Choice>
        <mc:Fallback xmlns="">
          <p:sp>
            <p:nvSpPr>
              <p:cNvPr id="12" name="文字方塊 19">
                <a:extLst>
                  <a:ext uri="{FF2B5EF4-FFF2-40B4-BE49-F238E27FC236}">
                    <a16:creationId xmlns:a16="http://schemas.microsoft.com/office/drawing/2014/main" id="{70816D14-6979-29B2-A29D-7A13BA87D4BC}"/>
                  </a:ext>
                </a:extLst>
              </p:cNvPr>
              <p:cNvSpPr txBox="1">
                <a:spLocks noRot="1" noChangeAspect="1" noMove="1" noResize="1" noEditPoints="1" noAdjustHandles="1" noChangeArrowheads="1" noChangeShapeType="1" noTextEdit="1"/>
              </p:cNvSpPr>
              <p:nvPr/>
            </p:nvSpPr>
            <p:spPr>
              <a:xfrm>
                <a:off x="4198761" y="5940949"/>
                <a:ext cx="2193164" cy="709938"/>
              </a:xfrm>
              <a:prstGeom prst="rect">
                <a:avLst/>
              </a:prstGeom>
              <a:blipFill>
                <a:blip r:embed="rId10"/>
                <a:stretch>
                  <a:fillRect b="-7143"/>
                </a:stretch>
              </a:blipFill>
            </p:spPr>
            <p:txBody>
              <a:bodyPr/>
              <a:lstStyle/>
              <a:p>
                <a:r>
                  <a:rPr lang="en-US">
                    <a:noFill/>
                  </a:rPr>
                  <a:t> </a:t>
                </a:r>
              </a:p>
            </p:txBody>
          </p:sp>
        </mc:Fallback>
      </mc:AlternateContent>
      <p:sp>
        <p:nvSpPr>
          <p:cNvPr id="13" name="Down Arrow 12">
            <a:extLst>
              <a:ext uri="{FF2B5EF4-FFF2-40B4-BE49-F238E27FC236}">
                <a16:creationId xmlns:a16="http://schemas.microsoft.com/office/drawing/2014/main" id="{35A70FF6-9DE3-BE70-9116-8B9471AB5553}"/>
              </a:ext>
            </a:extLst>
          </p:cNvPr>
          <p:cNvSpPr/>
          <p:nvPr/>
        </p:nvSpPr>
        <p:spPr>
          <a:xfrm>
            <a:off x="5035072" y="5640896"/>
            <a:ext cx="520541" cy="251186"/>
          </a:xfrm>
          <a:prstGeom prst="down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8" name="Graphic 7" descr="Cat with solid fill">
            <a:extLst>
              <a:ext uri="{FF2B5EF4-FFF2-40B4-BE49-F238E27FC236}">
                <a16:creationId xmlns:a16="http://schemas.microsoft.com/office/drawing/2014/main" id="{2FF5A2BC-D028-7627-4BB3-4169753B94EC}"/>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276340" y="174709"/>
            <a:ext cx="668520" cy="668520"/>
          </a:xfrm>
          <a:prstGeom prst="rect">
            <a:avLst/>
          </a:prstGeom>
        </p:spPr>
      </p:pic>
      <p:sp>
        <p:nvSpPr>
          <p:cNvPr id="14" name="TextBox 13">
            <a:extLst>
              <a:ext uri="{FF2B5EF4-FFF2-40B4-BE49-F238E27FC236}">
                <a16:creationId xmlns:a16="http://schemas.microsoft.com/office/drawing/2014/main" id="{56968B3F-36CB-E73A-9C48-FE750A474791}"/>
              </a:ext>
            </a:extLst>
          </p:cNvPr>
          <p:cNvSpPr txBox="1"/>
          <p:nvPr/>
        </p:nvSpPr>
        <p:spPr>
          <a:xfrm>
            <a:off x="533400" y="301532"/>
            <a:ext cx="7010400" cy="400110"/>
          </a:xfrm>
          <a:prstGeom prst="rect">
            <a:avLst/>
          </a:prstGeom>
          <a:noFill/>
        </p:spPr>
        <p:txBody>
          <a:bodyPr wrap="square" rtlCol="0">
            <a:spAutoFit/>
          </a:bodyPr>
          <a:lstStyle/>
          <a:p>
            <a:pPr algn="l"/>
            <a:r>
              <a:rPr lang="en-US" sz="2000" dirty="0">
                <a:latin typeface="Times New Roman" panose="02020603050405020304" pitchFamily="18" charset="0"/>
                <a:cs typeface="Times New Roman" panose="02020603050405020304" pitchFamily="18" charset="0"/>
              </a:rPr>
              <a:t>We will concentrate on the 1D version (not really in 1D).</a:t>
            </a:r>
          </a:p>
        </p:txBody>
      </p:sp>
    </p:spTree>
    <p:extLst>
      <p:ext uri="{BB962C8B-B14F-4D97-AF65-F5344CB8AC3E}">
        <p14:creationId xmlns:p14="http://schemas.microsoft.com/office/powerpoint/2010/main" val="2803379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91984-9198-F059-9452-9CB07DF88B62}"/>
            </a:ext>
          </a:extLst>
        </p:cNvPr>
        <p:cNvGrpSpPr/>
        <p:nvPr/>
      </p:nvGrpSpPr>
      <p:grpSpPr>
        <a:xfrm>
          <a:off x="0" y="0"/>
          <a:ext cx="0" cy="0"/>
          <a:chOff x="0" y="0"/>
          <a:chExt cx="0" cy="0"/>
        </a:xfrm>
      </p:grpSpPr>
      <p:pic>
        <p:nvPicPr>
          <p:cNvPr id="2" name="Picture 2" descr="D:\Dropbox\Documents\課程\YoungTextBook\Images\Chapter32\A_Images\A_Figures_and_Photos\32_08_FigureA.jpg">
            <a:extLst>
              <a:ext uri="{FF2B5EF4-FFF2-40B4-BE49-F238E27FC236}">
                <a16:creationId xmlns:a16="http://schemas.microsoft.com/office/drawing/2014/main" id="{9FC21E01-3901-93F3-DD92-5FB260C4028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868" b="5535"/>
          <a:stretch/>
        </p:blipFill>
        <p:spPr bwMode="auto">
          <a:xfrm>
            <a:off x="225212" y="1546857"/>
            <a:ext cx="2751140" cy="2907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6" name="文字方塊 5">
                <a:extLst>
                  <a:ext uri="{FF2B5EF4-FFF2-40B4-BE49-F238E27FC236}">
                    <a16:creationId xmlns:a16="http://schemas.microsoft.com/office/drawing/2014/main" id="{46B6E668-E8C1-1915-091A-5E428340726F}"/>
                  </a:ext>
                </a:extLst>
              </p:cNvPr>
              <p:cNvSpPr txBox="1"/>
              <p:nvPr/>
            </p:nvSpPr>
            <p:spPr>
              <a:xfrm>
                <a:off x="267115" y="999529"/>
                <a:ext cx="2010743" cy="424283"/>
              </a:xfrm>
              <a:prstGeom prst="rect">
                <a:avLst/>
              </a:prstGeom>
              <a:solidFill>
                <a:srgbClr val="FFFF99"/>
              </a:solidFill>
            </p:spPr>
            <p:txBody>
              <a:bodyPr wrap="none" rtlCol="0">
                <a:spAutoFit/>
              </a:bodyPr>
              <a:lstStyle/>
              <a:p>
                <a:pPr/>
                <a14:m>
                  <m:oMathPara xmlns:m="http://schemas.openxmlformats.org/officeDocument/2006/math">
                    <m:oMath>
                      <m:sSub>
                        <m:sSubPr>
                          <m:ctrlPr>
                            <a:rPr lang="en-US" altLang="zh-TW" sz="2000" b="0" i="1" smtClean="0">
                              <a:latin typeface="Cambria Math"/>
                            </a:rPr>
                          </m:ctrlPr>
                        </m:sSubPr>
                        <m:e>
                          <m:r>
                            <a:rPr lang="en-US" altLang="zh-TW" sz="2000" b="0" i="1" smtClean="0">
                              <a:latin typeface="Cambria Math"/>
                            </a:rPr>
                            <m:t>𝐸</m:t>
                          </m:r>
                        </m:e>
                        <m:sub>
                          <m:r>
                            <a:rPr lang="en-US" altLang="zh-TW" sz="2000" b="0" i="1" smtClean="0">
                              <a:latin typeface="Cambria Math"/>
                            </a:rPr>
                            <m:t>𝑦</m:t>
                          </m:r>
                        </m:sub>
                      </m:sSub>
                      <m:d>
                        <m:dPr>
                          <m:ctrlPr>
                            <a:rPr lang="en-US" altLang="zh-TW" sz="2000" b="0" i="1" smtClean="0">
                              <a:latin typeface="Cambria Math"/>
                            </a:rPr>
                          </m:ctrlPr>
                        </m:dPr>
                        <m:e>
                          <m:r>
                            <a:rPr lang="en-US" altLang="zh-TW" sz="2000" b="0" i="1" smtClean="0">
                              <a:latin typeface="Cambria Math"/>
                            </a:rPr>
                            <m:t>𝑥</m:t>
                          </m:r>
                          <m:r>
                            <a:rPr lang="en-US" altLang="zh-TW" sz="2000" b="0" i="1" smtClean="0">
                              <a:latin typeface="Cambria Math"/>
                            </a:rPr>
                            <m:t>,</m:t>
                          </m:r>
                          <m:r>
                            <a:rPr lang="en-US" altLang="zh-TW" sz="2000" b="0" i="1" smtClean="0">
                              <a:latin typeface="Cambria Math"/>
                            </a:rPr>
                            <m:t>𝑡</m:t>
                          </m:r>
                        </m:e>
                      </m:d>
                      <m:r>
                        <a:rPr lang="en-US" altLang="zh-TW" sz="2000" b="0" i="1" smtClean="0">
                          <a:latin typeface="Cambria Math"/>
                        </a:rPr>
                        <m:t>,</m:t>
                      </m:r>
                      <m:sSub>
                        <m:sSubPr>
                          <m:ctrlPr>
                            <a:rPr lang="en-US" altLang="zh-TW" sz="2000" b="0" i="1" smtClean="0">
                              <a:latin typeface="Cambria Math"/>
                            </a:rPr>
                          </m:ctrlPr>
                        </m:sSubPr>
                        <m:e>
                          <m:r>
                            <a:rPr lang="en-US" altLang="zh-TW" sz="2000" b="0" i="1" smtClean="0">
                              <a:latin typeface="Cambria Math"/>
                            </a:rPr>
                            <m:t>𝐵</m:t>
                          </m:r>
                        </m:e>
                        <m:sub>
                          <m:r>
                            <a:rPr lang="en-US" altLang="zh-TW" sz="2000" b="0" i="1" smtClean="0">
                              <a:latin typeface="Cambria Math"/>
                            </a:rPr>
                            <m:t>𝑧</m:t>
                          </m:r>
                        </m:sub>
                      </m:sSub>
                      <m:d>
                        <m:dPr>
                          <m:ctrlPr>
                            <a:rPr lang="en-US" altLang="zh-TW" sz="2000" b="0" i="1" smtClean="0">
                              <a:latin typeface="Cambria Math"/>
                            </a:rPr>
                          </m:ctrlPr>
                        </m:dPr>
                        <m:e>
                          <m:r>
                            <a:rPr lang="en-US" altLang="zh-TW" sz="2000" b="0" i="1" smtClean="0">
                              <a:latin typeface="Cambria Math"/>
                            </a:rPr>
                            <m:t>𝑥</m:t>
                          </m:r>
                          <m:r>
                            <a:rPr lang="en-US" altLang="zh-TW" sz="2000" b="0" i="1" smtClean="0">
                              <a:latin typeface="Cambria Math"/>
                            </a:rPr>
                            <m:t>,</m:t>
                          </m:r>
                          <m:r>
                            <a:rPr lang="en-US" altLang="zh-TW" sz="2000" b="0" i="1" smtClean="0">
                              <a:latin typeface="Cambria Math"/>
                            </a:rPr>
                            <m:t>𝑡</m:t>
                          </m:r>
                        </m:e>
                      </m:d>
                    </m:oMath>
                  </m:oMathPara>
                </a14:m>
                <a:endParaRPr lang="zh-TW" altLang="en-US" sz="2000" dirty="0"/>
              </a:p>
            </p:txBody>
          </p:sp>
        </mc:Choice>
        <mc:Fallback xmlns="">
          <p:sp>
            <p:nvSpPr>
              <p:cNvPr id="6" name="文字方塊 5">
                <a:extLst>
                  <a:ext uri="{FF2B5EF4-FFF2-40B4-BE49-F238E27FC236}">
                    <a16:creationId xmlns:a16="http://schemas.microsoft.com/office/drawing/2014/main" id="{46B6E668-E8C1-1915-091A-5E428340726F}"/>
                  </a:ext>
                </a:extLst>
              </p:cNvPr>
              <p:cNvSpPr txBox="1">
                <a:spLocks noRot="1" noChangeAspect="1" noMove="1" noResize="1" noEditPoints="1" noAdjustHandles="1" noChangeArrowheads="1" noChangeShapeType="1" noTextEdit="1"/>
              </p:cNvSpPr>
              <p:nvPr/>
            </p:nvSpPr>
            <p:spPr>
              <a:xfrm>
                <a:off x="267115" y="999529"/>
                <a:ext cx="2010743" cy="424283"/>
              </a:xfrm>
              <a:prstGeom prst="rect">
                <a:avLst/>
              </a:prstGeom>
              <a:blipFill>
                <a:blip r:embed="rId3"/>
                <a:stretch>
                  <a:fillRect b="-28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文字方塊 19">
                <a:extLst>
                  <a:ext uri="{FF2B5EF4-FFF2-40B4-BE49-F238E27FC236}">
                    <a16:creationId xmlns:a16="http://schemas.microsoft.com/office/drawing/2014/main" id="{926762DF-F9C0-026A-6A47-9342CE59C2C9}"/>
                  </a:ext>
                </a:extLst>
              </p:cNvPr>
              <p:cNvSpPr txBox="1"/>
              <p:nvPr/>
            </p:nvSpPr>
            <p:spPr>
              <a:xfrm>
                <a:off x="3246818" y="2521013"/>
                <a:ext cx="2193164" cy="709938"/>
              </a:xfrm>
              <a:prstGeom prst="rect">
                <a:avLst/>
              </a:prstGeom>
              <a:solidFill>
                <a:srgbClr val="FFFF00"/>
              </a:solidFill>
            </p:spPr>
            <p:txBody>
              <a:bodyPr wrap="none" rtlCol="0">
                <a:spAutoFit/>
              </a:bodyPr>
              <a:lstStyle/>
              <a:p>
                <a:pPr/>
                <a14:m>
                  <m:oMathPara xmlns:m="http://schemas.openxmlformats.org/officeDocument/2006/math">
                    <m:oMath>
                      <m:f>
                        <m:fPr>
                          <m:ctrlPr>
                            <a:rPr lang="zh-TW" altLang="en-US" sz="2000" i="1">
                              <a:latin typeface="Cambria Math" panose="02040503050406030204" pitchFamily="18" charset="0"/>
                            </a:rPr>
                          </m:ctrlPr>
                        </m:fPr>
                        <m:num>
                          <m:sSup>
                            <m:sSupPr>
                              <m:ctrlPr>
                                <a:rPr lang="zh-TW" altLang="en-US" sz="2000" i="1">
                                  <a:latin typeface="Cambria Math"/>
                                </a:rPr>
                              </m:ctrlPr>
                            </m:sSupPr>
                            <m:e>
                              <m:r>
                                <a:rPr lang="zh-TW" altLang="en-US" sz="2000" i="1">
                                  <a:latin typeface="Cambria Math"/>
                                </a:rPr>
                                <m:t>𝜕</m:t>
                              </m:r>
                            </m:e>
                            <m:sup>
                              <m:r>
                                <a:rPr lang="en-US" altLang="zh-TW" sz="2000" b="0" i="1" smtClean="0">
                                  <a:latin typeface="Cambria Math"/>
                                </a:rPr>
                                <m:t>2</m:t>
                              </m:r>
                            </m:sup>
                          </m:sSup>
                          <m:sSub>
                            <m:sSubPr>
                              <m:ctrlPr>
                                <a:rPr lang="en-US" altLang="zh-TW" sz="2000" b="0" i="1" smtClean="0">
                                  <a:latin typeface="Cambria Math" panose="02040503050406030204" pitchFamily="18" charset="0"/>
                                </a:rPr>
                              </m:ctrlPr>
                            </m:sSubPr>
                            <m:e>
                              <m:r>
                                <a:rPr lang="en-US" altLang="zh-TW" sz="2000" b="0" i="1" smtClean="0">
                                  <a:latin typeface="Cambria Math" panose="02040503050406030204" pitchFamily="18" charset="0"/>
                                </a:rPr>
                                <m:t>𝐵</m:t>
                              </m:r>
                            </m:e>
                            <m:sub>
                              <m:r>
                                <a:rPr lang="en-US" altLang="zh-TW" sz="2000" b="0" i="1" smtClean="0">
                                  <a:latin typeface="Cambria Math" panose="02040503050406030204" pitchFamily="18" charset="0"/>
                                </a:rPr>
                                <m:t>𝑧</m:t>
                              </m:r>
                            </m:sub>
                          </m:sSub>
                        </m:num>
                        <m:den>
                          <m:r>
                            <a:rPr lang="zh-TW" altLang="en-US" sz="2000" i="1" smtClean="0">
                              <a:latin typeface="Cambria Math"/>
                            </a:rPr>
                            <m:t>𝜕</m:t>
                          </m:r>
                          <m:sSup>
                            <m:sSupPr>
                              <m:ctrlPr>
                                <a:rPr lang="en-US" altLang="zh-TW" sz="2000" i="1">
                                  <a:latin typeface="Cambria Math"/>
                                </a:rPr>
                              </m:ctrlPr>
                            </m:sSupPr>
                            <m:e>
                              <m:r>
                                <a:rPr lang="en-US" altLang="zh-TW" sz="2000" i="1">
                                  <a:latin typeface="Cambria Math"/>
                                </a:rPr>
                                <m:t>𝑥</m:t>
                              </m:r>
                            </m:e>
                            <m:sup>
                              <m:r>
                                <a:rPr lang="en-US" altLang="zh-TW" sz="2000" b="0" i="1" smtClean="0">
                                  <a:latin typeface="Cambria Math"/>
                                </a:rPr>
                                <m:t>2</m:t>
                              </m:r>
                            </m:sup>
                          </m:sSup>
                        </m:den>
                      </m:f>
                      <m:r>
                        <a:rPr lang="en-US" altLang="zh-TW" sz="2000" b="0" i="0" smtClean="0">
                          <a:latin typeface="Cambria Math"/>
                        </a:rPr>
                        <m:t>=</m:t>
                      </m:r>
                      <m:sSub>
                        <m:sSubPr>
                          <m:ctrlPr>
                            <a:rPr lang="zh-TW" altLang="en-US" sz="2000" i="1">
                              <a:latin typeface="Cambria Math"/>
                            </a:rPr>
                          </m:ctrlPr>
                        </m:sSubPr>
                        <m:e>
                          <m:r>
                            <a:rPr lang="zh-TW" altLang="en-US" sz="2000" i="1">
                              <a:latin typeface="Cambria Math"/>
                            </a:rPr>
                            <m:t>𝜇</m:t>
                          </m:r>
                        </m:e>
                        <m:sub>
                          <m:r>
                            <a:rPr lang="en-US" altLang="zh-TW" sz="2000" i="1">
                              <a:latin typeface="Cambria Math"/>
                            </a:rPr>
                            <m:t>0</m:t>
                          </m:r>
                        </m:sub>
                      </m:sSub>
                      <m:sSub>
                        <m:sSubPr>
                          <m:ctrlPr>
                            <a:rPr lang="zh-TW" altLang="en-US" sz="2000" i="1">
                              <a:latin typeface="Cambria Math"/>
                            </a:rPr>
                          </m:ctrlPr>
                        </m:sSubPr>
                        <m:e>
                          <m:r>
                            <a:rPr lang="zh-TW" altLang="en-US" sz="2000" i="1">
                              <a:latin typeface="Cambria Math"/>
                            </a:rPr>
                            <m:t>𝜀</m:t>
                          </m:r>
                        </m:e>
                        <m:sub>
                          <m:r>
                            <a:rPr lang="en-US" altLang="zh-TW" sz="2000" i="1">
                              <a:latin typeface="Cambria Math"/>
                            </a:rPr>
                            <m:t>0</m:t>
                          </m:r>
                        </m:sub>
                      </m:sSub>
                      <m:f>
                        <m:fPr>
                          <m:ctrlPr>
                            <a:rPr lang="zh-TW" altLang="en-US" sz="2000" i="1">
                              <a:latin typeface="Cambria Math" panose="02040503050406030204" pitchFamily="18" charset="0"/>
                            </a:rPr>
                          </m:ctrlPr>
                        </m:fPr>
                        <m:num>
                          <m:sSup>
                            <m:sSupPr>
                              <m:ctrlPr>
                                <a:rPr lang="zh-TW" altLang="en-US" sz="2000" i="1">
                                  <a:latin typeface="Cambria Math"/>
                                </a:rPr>
                              </m:ctrlPr>
                            </m:sSupPr>
                            <m:e>
                              <m:r>
                                <a:rPr lang="zh-TW" altLang="en-US" sz="2000" i="1">
                                  <a:latin typeface="Cambria Math"/>
                                </a:rPr>
                                <m:t>𝜕</m:t>
                              </m:r>
                            </m:e>
                            <m:sup>
                              <m:r>
                                <a:rPr lang="en-US" altLang="zh-TW" sz="2000" i="1">
                                  <a:latin typeface="Cambria Math"/>
                                </a:rPr>
                                <m:t>2</m:t>
                              </m:r>
                            </m:sup>
                          </m:sSup>
                          <m:sSub>
                            <m:sSubPr>
                              <m:ctrlPr>
                                <a:rPr lang="en-US" altLang="zh-TW" sz="2000" b="0" i="1" smtClean="0">
                                  <a:latin typeface="Cambria Math" panose="02040503050406030204" pitchFamily="18" charset="0"/>
                                </a:rPr>
                              </m:ctrlPr>
                            </m:sSubPr>
                            <m:e>
                              <m:r>
                                <a:rPr lang="en-US" altLang="zh-TW" sz="2000" b="0" i="1" smtClean="0">
                                  <a:latin typeface="Cambria Math" panose="02040503050406030204" pitchFamily="18" charset="0"/>
                                </a:rPr>
                                <m:t>𝐵</m:t>
                              </m:r>
                            </m:e>
                            <m:sub>
                              <m:r>
                                <a:rPr lang="en-US" altLang="zh-TW" sz="2000" b="0" i="1" smtClean="0">
                                  <a:latin typeface="Cambria Math" panose="02040503050406030204" pitchFamily="18" charset="0"/>
                                </a:rPr>
                                <m:t>𝑧</m:t>
                              </m:r>
                            </m:sub>
                          </m:sSub>
                        </m:num>
                        <m:den>
                          <m:r>
                            <a:rPr lang="zh-TW" altLang="en-US" sz="2000" i="1">
                              <a:latin typeface="Cambria Math"/>
                            </a:rPr>
                            <m:t>𝜕</m:t>
                          </m:r>
                          <m:sSup>
                            <m:sSupPr>
                              <m:ctrlPr>
                                <a:rPr lang="en-US" altLang="zh-TW" sz="2000" i="1">
                                  <a:latin typeface="Cambria Math"/>
                                </a:rPr>
                              </m:ctrlPr>
                            </m:sSupPr>
                            <m:e>
                              <m:r>
                                <a:rPr lang="en-US" altLang="zh-TW" sz="2000" i="1">
                                  <a:latin typeface="Cambria Math"/>
                                </a:rPr>
                                <m:t>𝑡</m:t>
                              </m:r>
                            </m:e>
                            <m:sup>
                              <m:r>
                                <a:rPr lang="en-US" altLang="zh-TW" sz="2000" i="1">
                                  <a:latin typeface="Cambria Math"/>
                                </a:rPr>
                                <m:t>2</m:t>
                              </m:r>
                            </m:sup>
                          </m:sSup>
                        </m:den>
                      </m:f>
                    </m:oMath>
                  </m:oMathPara>
                </a14:m>
                <a:endParaRPr lang="zh-TW" altLang="en-US" sz="2000" dirty="0"/>
              </a:p>
            </p:txBody>
          </p:sp>
        </mc:Choice>
        <mc:Fallback xmlns="">
          <p:sp>
            <p:nvSpPr>
              <p:cNvPr id="9" name="文字方塊 19">
                <a:extLst>
                  <a:ext uri="{FF2B5EF4-FFF2-40B4-BE49-F238E27FC236}">
                    <a16:creationId xmlns:a16="http://schemas.microsoft.com/office/drawing/2014/main" id="{926762DF-F9C0-026A-6A47-9342CE59C2C9}"/>
                  </a:ext>
                </a:extLst>
              </p:cNvPr>
              <p:cNvSpPr txBox="1">
                <a:spLocks noRot="1" noChangeAspect="1" noMove="1" noResize="1" noEditPoints="1" noAdjustHandles="1" noChangeArrowheads="1" noChangeShapeType="1" noTextEdit="1"/>
              </p:cNvSpPr>
              <p:nvPr/>
            </p:nvSpPr>
            <p:spPr>
              <a:xfrm>
                <a:off x="3246818" y="2521013"/>
                <a:ext cx="2193164" cy="709938"/>
              </a:xfrm>
              <a:prstGeom prst="rect">
                <a:avLst/>
              </a:prstGeom>
              <a:blipFill>
                <a:blip r:embed="rId4"/>
                <a:stretch>
                  <a:fillRect b="-5263"/>
                </a:stretch>
              </a:blipFill>
            </p:spPr>
            <p:txBody>
              <a:bodyPr/>
              <a:lstStyle/>
              <a:p>
                <a:r>
                  <a:rPr lang="en-US">
                    <a:noFill/>
                  </a:rPr>
                  <a:t> </a:t>
                </a:r>
              </a:p>
            </p:txBody>
          </p:sp>
        </mc:Fallback>
      </mc:AlternateContent>
      <p:pic>
        <p:nvPicPr>
          <p:cNvPr id="14" name="Picture 3" descr="\\Mac\Home\Downloads\Electromagneticwave3D.gif">
            <a:extLst>
              <a:ext uri="{FF2B5EF4-FFF2-40B4-BE49-F238E27FC236}">
                <a16:creationId xmlns:a16="http://schemas.microsoft.com/office/drawing/2014/main" id="{63C81037-5017-6D0F-D491-A43ACFF99E7C}"/>
              </a:ext>
            </a:extLst>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5895333" y="1546857"/>
            <a:ext cx="2926587" cy="2907141"/>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7" name="矩形 25">
                <a:extLst>
                  <a:ext uri="{FF2B5EF4-FFF2-40B4-BE49-F238E27FC236}">
                    <a16:creationId xmlns:a16="http://schemas.microsoft.com/office/drawing/2014/main" id="{C68ACA35-240A-625D-5952-EBCA8110CFAB}"/>
                  </a:ext>
                </a:extLst>
              </p:cNvPr>
              <p:cNvSpPr/>
              <p:nvPr/>
            </p:nvSpPr>
            <p:spPr>
              <a:xfrm>
                <a:off x="3246818" y="4058776"/>
                <a:ext cx="1808700" cy="710003"/>
              </a:xfrm>
              <a:prstGeom prst="rect">
                <a:avLst/>
              </a:prstGeom>
              <a:solidFill>
                <a:srgbClr val="FFFF99"/>
              </a:solidFill>
            </p:spPr>
            <p:txBody>
              <a:bodyPr wrap="none">
                <a:spAutoFit/>
              </a:bodyPr>
              <a:lstStyle/>
              <a:p>
                <a:pPr/>
                <a14:m>
                  <m:oMathPara xmlns:m="http://schemas.openxmlformats.org/officeDocument/2006/math">
                    <m:oMath>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b="0" i="1" smtClean="0">
                                  <a:latin typeface="Cambria Math"/>
                                  <a:ea typeface="Cambria Math"/>
                                </a:rPr>
                                <m:t>2</m:t>
                              </m:r>
                            </m:sup>
                          </m:sSup>
                          <m:r>
                            <a:rPr lang="en-US" altLang="zh-TW" sz="2000" b="0" i="1" smtClean="0">
                              <a:latin typeface="Cambria Math" panose="02040503050406030204" pitchFamily="18" charset="0"/>
                              <a:ea typeface="Cambria Math" panose="02040503050406030204" pitchFamily="18" charset="0"/>
                            </a:rPr>
                            <m:t>𝜙</m:t>
                          </m:r>
                        </m:num>
                        <m:den>
                          <m:r>
                            <a:rPr lang="zh-TW" altLang="en-US" sz="2000" i="1">
                              <a:latin typeface="Cambria Math"/>
                              <a:ea typeface="Cambria Math"/>
                            </a:rPr>
                            <m:t>𝜕</m:t>
                          </m:r>
                          <m:sSup>
                            <m:sSupPr>
                              <m:ctrlPr>
                                <a:rPr lang="en-US" altLang="zh-TW" sz="2000" i="1">
                                  <a:latin typeface="Cambria Math"/>
                                  <a:ea typeface="Cambria Math"/>
                                </a:rPr>
                              </m:ctrlPr>
                            </m:sSupPr>
                            <m:e>
                              <m:r>
                                <a:rPr lang="en-US" altLang="zh-TW" sz="2000" i="1">
                                  <a:latin typeface="Cambria Math"/>
                                  <a:ea typeface="Cambria Math"/>
                                </a:rPr>
                                <m:t>𝑥</m:t>
                              </m:r>
                            </m:e>
                            <m:sup>
                              <m:r>
                                <a:rPr lang="en-US" altLang="zh-TW" sz="2000" b="0" i="1" smtClean="0">
                                  <a:latin typeface="Cambria Math"/>
                                  <a:ea typeface="Cambria Math"/>
                                </a:rPr>
                                <m:t>2</m:t>
                              </m:r>
                            </m:sup>
                          </m:sSup>
                        </m:den>
                      </m:f>
                      <m:r>
                        <a:rPr lang="en-US" altLang="zh-TW" sz="2000" b="0" i="1" smtClean="0">
                          <a:latin typeface="Cambria Math"/>
                          <a:ea typeface="Cambria Math"/>
                        </a:rPr>
                        <m:t>=</m:t>
                      </m:r>
                      <m:f>
                        <m:fPr>
                          <m:ctrlPr>
                            <a:rPr lang="en-US" altLang="zh-TW" sz="2000" i="1">
                              <a:latin typeface="Cambria Math"/>
                              <a:ea typeface="Cambria Math"/>
                            </a:rPr>
                          </m:ctrlPr>
                        </m:fPr>
                        <m:num>
                          <m:r>
                            <a:rPr lang="en-US" altLang="zh-TW" sz="2000" i="1">
                              <a:latin typeface="Cambria Math"/>
                              <a:ea typeface="Cambria Math"/>
                            </a:rPr>
                            <m:t>1</m:t>
                          </m:r>
                        </m:num>
                        <m:den>
                          <m:sSup>
                            <m:sSupPr>
                              <m:ctrlPr>
                                <a:rPr lang="en-US" altLang="zh-TW" sz="2000" i="1">
                                  <a:latin typeface="Cambria Math"/>
                                  <a:ea typeface="Cambria Math"/>
                                </a:rPr>
                              </m:ctrlPr>
                            </m:sSupPr>
                            <m:e>
                              <m:r>
                                <a:rPr lang="en-US" altLang="zh-TW" sz="2000" i="1">
                                  <a:latin typeface="Cambria Math"/>
                                  <a:ea typeface="Cambria Math"/>
                                </a:rPr>
                                <m:t>𝑣</m:t>
                              </m:r>
                            </m:e>
                            <m:sup>
                              <m:r>
                                <a:rPr lang="en-US" altLang="zh-TW" sz="2000" i="1">
                                  <a:latin typeface="Cambria Math"/>
                                  <a:ea typeface="Cambria Math"/>
                                </a:rPr>
                                <m:t>2</m:t>
                              </m:r>
                            </m:sup>
                          </m:sSup>
                        </m:den>
                      </m:f>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i="1">
                                  <a:latin typeface="Cambria Math"/>
                                  <a:ea typeface="Cambria Math"/>
                                </a:rPr>
                                <m:t>2</m:t>
                              </m:r>
                            </m:sup>
                          </m:sSup>
                          <m:r>
                            <a:rPr lang="en-US" altLang="zh-TW" sz="2000" i="1" smtClean="0">
                              <a:latin typeface="Cambria Math" panose="02040503050406030204" pitchFamily="18" charset="0"/>
                              <a:ea typeface="Cambria Math" panose="02040503050406030204" pitchFamily="18" charset="0"/>
                            </a:rPr>
                            <m:t>𝜙</m:t>
                          </m:r>
                        </m:num>
                        <m:den>
                          <m:r>
                            <a:rPr lang="zh-TW" altLang="en-US" sz="2000" i="1">
                              <a:latin typeface="Cambria Math"/>
                              <a:ea typeface="Cambria Math"/>
                            </a:rPr>
                            <m:t>𝜕</m:t>
                          </m:r>
                          <m:sSup>
                            <m:sSupPr>
                              <m:ctrlPr>
                                <a:rPr lang="en-US" altLang="zh-TW" sz="2000" b="0" i="1" smtClean="0">
                                  <a:latin typeface="Cambria Math"/>
                                  <a:ea typeface="Cambria Math"/>
                                </a:rPr>
                              </m:ctrlPr>
                            </m:sSupPr>
                            <m:e>
                              <m:r>
                                <a:rPr lang="en-US" altLang="zh-TW" sz="2000" b="0" i="1" smtClean="0">
                                  <a:latin typeface="Cambria Math"/>
                                  <a:ea typeface="Cambria Math"/>
                                </a:rPr>
                                <m:t>𝑡</m:t>
                              </m:r>
                            </m:e>
                            <m:sup>
                              <m:r>
                                <a:rPr lang="en-US" altLang="zh-TW" sz="2000" i="1">
                                  <a:latin typeface="Cambria Math"/>
                                  <a:ea typeface="Cambria Math"/>
                                </a:rPr>
                                <m:t>2</m:t>
                              </m:r>
                            </m:sup>
                          </m:sSup>
                        </m:den>
                      </m:f>
                    </m:oMath>
                  </m:oMathPara>
                </a14:m>
                <a:endParaRPr lang="zh-TW" altLang="en-US" sz="2000" dirty="0">
                  <a:latin typeface="Times New Roman" panose="02020603050405020304" pitchFamily="18" charset="0"/>
                </a:endParaRPr>
              </a:p>
            </p:txBody>
          </p:sp>
        </mc:Choice>
        <mc:Fallback xmlns="">
          <p:sp>
            <p:nvSpPr>
              <p:cNvPr id="7" name="矩形 25">
                <a:extLst>
                  <a:ext uri="{FF2B5EF4-FFF2-40B4-BE49-F238E27FC236}">
                    <a16:creationId xmlns:a16="http://schemas.microsoft.com/office/drawing/2014/main" id="{C68ACA35-240A-625D-5952-EBCA8110CFAB}"/>
                  </a:ext>
                </a:extLst>
              </p:cNvPr>
              <p:cNvSpPr>
                <a:spLocks noRot="1" noChangeAspect="1" noMove="1" noResize="1" noEditPoints="1" noAdjustHandles="1" noChangeArrowheads="1" noChangeShapeType="1" noTextEdit="1"/>
              </p:cNvSpPr>
              <p:nvPr/>
            </p:nvSpPr>
            <p:spPr>
              <a:xfrm>
                <a:off x="3246818" y="4058776"/>
                <a:ext cx="1808700" cy="710003"/>
              </a:xfrm>
              <a:prstGeom prst="rect">
                <a:avLst/>
              </a:prstGeom>
              <a:blipFill>
                <a:blip r:embed="rId6"/>
                <a:stretch>
                  <a:fillRect b="-5263"/>
                </a:stretch>
              </a:blipFill>
            </p:spPr>
            <p:txBody>
              <a:bodyPr/>
              <a:lstStyle/>
              <a:p>
                <a:r>
                  <a:rPr lang="en-US">
                    <a:noFill/>
                  </a:rPr>
                  <a:t> </a:t>
                </a:r>
              </a:p>
            </p:txBody>
          </p:sp>
        </mc:Fallback>
      </mc:AlternateContent>
      <p:sp>
        <p:nvSpPr>
          <p:cNvPr id="15" name="Up-down Arrow 14">
            <a:extLst>
              <a:ext uri="{FF2B5EF4-FFF2-40B4-BE49-F238E27FC236}">
                <a16:creationId xmlns:a16="http://schemas.microsoft.com/office/drawing/2014/main" id="{9F838057-D9DA-BD76-1EEC-DDDDD38ECF9F}"/>
              </a:ext>
            </a:extLst>
          </p:cNvPr>
          <p:cNvSpPr/>
          <p:nvPr/>
        </p:nvSpPr>
        <p:spPr>
          <a:xfrm>
            <a:off x="3918825" y="3302330"/>
            <a:ext cx="451644" cy="655692"/>
          </a:xfrm>
          <a:prstGeom prst="upDown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p>
        </p:txBody>
      </p:sp>
      <mc:AlternateContent xmlns:mc="http://schemas.openxmlformats.org/markup-compatibility/2006" xmlns:a14="http://schemas.microsoft.com/office/drawing/2010/main">
        <mc:Choice Requires="a14">
          <p:sp>
            <p:nvSpPr>
              <p:cNvPr id="16" name="文字方塊 9">
                <a:extLst>
                  <a:ext uri="{FF2B5EF4-FFF2-40B4-BE49-F238E27FC236}">
                    <a16:creationId xmlns:a16="http://schemas.microsoft.com/office/drawing/2014/main" id="{E89A68B1-7C76-7325-07B6-DF1691D7D258}"/>
                  </a:ext>
                </a:extLst>
              </p:cNvPr>
              <p:cNvSpPr txBox="1"/>
              <p:nvPr/>
            </p:nvSpPr>
            <p:spPr>
              <a:xfrm>
                <a:off x="3246818" y="4869533"/>
                <a:ext cx="1336179" cy="741485"/>
              </a:xfrm>
              <a:prstGeom prst="rect">
                <a:avLst/>
              </a:prstGeom>
              <a:solidFill>
                <a:srgbClr val="FFFF00"/>
              </a:solidFill>
            </p:spPr>
            <p:txBody>
              <a:bodyPr wrap="square" rtlCol="0">
                <a:spAutoFit/>
              </a:bodyPr>
              <a:lstStyle/>
              <a:p>
                <a:pPr/>
                <a14:m>
                  <m:oMathPara xmlns:m="http://schemas.openxmlformats.org/officeDocument/2006/math">
                    <m:oMath>
                      <m:r>
                        <a:rPr lang="en-US" altLang="zh-TW" sz="2000" b="0" i="1" smtClean="0">
                          <a:latin typeface="Cambria Math"/>
                          <a:ea typeface="Cambria Math"/>
                        </a:rPr>
                        <m:t>𝑣</m:t>
                      </m:r>
                      <m:r>
                        <a:rPr lang="en-US" altLang="zh-TW" sz="2000" b="0" i="1" smtClean="0">
                          <a:latin typeface="Cambria Math"/>
                          <a:ea typeface="Cambria Math"/>
                        </a:rPr>
                        <m:t>=</m:t>
                      </m:r>
                      <m:f>
                        <m:fPr>
                          <m:ctrlPr>
                            <a:rPr lang="en-US" altLang="zh-TW" sz="2000" b="0" i="1" smtClean="0">
                              <a:latin typeface="Cambria Math"/>
                              <a:ea typeface="Cambria Math"/>
                            </a:rPr>
                          </m:ctrlPr>
                        </m:fPr>
                        <m:num>
                          <m:r>
                            <a:rPr lang="en-US" altLang="zh-TW" sz="2000" b="0" i="1" smtClean="0">
                              <a:latin typeface="Cambria Math"/>
                              <a:ea typeface="Cambria Math"/>
                            </a:rPr>
                            <m:t>1</m:t>
                          </m:r>
                        </m:num>
                        <m:den>
                          <m:rad>
                            <m:radPr>
                              <m:degHide m:val="on"/>
                              <m:ctrlPr>
                                <a:rPr lang="en-US" altLang="zh-TW" sz="2000" b="0" i="1" smtClean="0">
                                  <a:latin typeface="Cambria Math" panose="02040503050406030204" pitchFamily="18" charset="0"/>
                                  <a:ea typeface="Cambria Math"/>
                                </a:rPr>
                              </m:ctrlPr>
                            </m:radPr>
                            <m:deg/>
                            <m:e>
                              <m:sSub>
                                <m:sSubPr>
                                  <m:ctrlPr>
                                    <a:rPr lang="zh-TW" altLang="en-US" sz="2000" i="1">
                                      <a:latin typeface="Cambria Math"/>
                                    </a:rPr>
                                  </m:ctrlPr>
                                </m:sSubPr>
                                <m:e>
                                  <m:r>
                                    <a:rPr lang="zh-TW" altLang="en-US" sz="2000" i="1">
                                      <a:latin typeface="Cambria Math"/>
                                    </a:rPr>
                                    <m:t>𝜇</m:t>
                                  </m:r>
                                </m:e>
                                <m:sub>
                                  <m:r>
                                    <a:rPr lang="en-US" altLang="zh-TW" sz="2000" i="1">
                                      <a:latin typeface="Cambria Math"/>
                                    </a:rPr>
                                    <m:t>0</m:t>
                                  </m:r>
                                </m:sub>
                              </m:sSub>
                              <m:sSub>
                                <m:sSubPr>
                                  <m:ctrlPr>
                                    <a:rPr lang="zh-TW" altLang="en-US" sz="2000" i="1">
                                      <a:latin typeface="Cambria Math"/>
                                    </a:rPr>
                                  </m:ctrlPr>
                                </m:sSubPr>
                                <m:e>
                                  <m:r>
                                    <a:rPr lang="zh-TW" altLang="en-US" sz="2000" i="1">
                                      <a:latin typeface="Cambria Math"/>
                                    </a:rPr>
                                    <m:t>𝜀</m:t>
                                  </m:r>
                                </m:e>
                                <m:sub>
                                  <m:r>
                                    <a:rPr lang="en-US" altLang="zh-TW" sz="2000" i="1">
                                      <a:latin typeface="Cambria Math"/>
                                    </a:rPr>
                                    <m:t>0</m:t>
                                  </m:r>
                                </m:sub>
                              </m:sSub>
                            </m:e>
                          </m:rad>
                        </m:den>
                      </m:f>
                    </m:oMath>
                  </m:oMathPara>
                </a14:m>
                <a:endParaRPr lang="zh-TW" altLang="en-US" sz="2000" i="1" dirty="0"/>
              </a:p>
            </p:txBody>
          </p:sp>
        </mc:Choice>
        <mc:Fallback xmlns="">
          <p:sp>
            <p:nvSpPr>
              <p:cNvPr id="16" name="文字方塊 9">
                <a:extLst>
                  <a:ext uri="{FF2B5EF4-FFF2-40B4-BE49-F238E27FC236}">
                    <a16:creationId xmlns:a16="http://schemas.microsoft.com/office/drawing/2014/main" id="{E89A68B1-7C76-7325-07B6-DF1691D7D258}"/>
                  </a:ext>
                </a:extLst>
              </p:cNvPr>
              <p:cNvSpPr txBox="1">
                <a:spLocks noRot="1" noChangeAspect="1" noMove="1" noResize="1" noEditPoints="1" noAdjustHandles="1" noChangeArrowheads="1" noChangeShapeType="1" noTextEdit="1"/>
              </p:cNvSpPr>
              <p:nvPr/>
            </p:nvSpPr>
            <p:spPr>
              <a:xfrm>
                <a:off x="3246818" y="4869533"/>
                <a:ext cx="1336179" cy="741485"/>
              </a:xfrm>
              <a:prstGeom prst="rect">
                <a:avLst/>
              </a:prstGeom>
              <a:blipFill>
                <a:blip r:embed="rId7"/>
                <a:stretch>
                  <a:fillRect b="-33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文字方塊 19">
                <a:extLst>
                  <a:ext uri="{FF2B5EF4-FFF2-40B4-BE49-F238E27FC236}">
                    <a16:creationId xmlns:a16="http://schemas.microsoft.com/office/drawing/2014/main" id="{576A5FD9-DE56-8728-C6DE-5A3C455D0A27}"/>
                  </a:ext>
                </a:extLst>
              </p:cNvPr>
              <p:cNvSpPr txBox="1"/>
              <p:nvPr/>
            </p:nvSpPr>
            <p:spPr>
              <a:xfrm>
                <a:off x="3253432" y="1550794"/>
                <a:ext cx="2234073" cy="718338"/>
              </a:xfrm>
              <a:prstGeom prst="rect">
                <a:avLst/>
              </a:prstGeom>
              <a:solidFill>
                <a:srgbClr val="FFFF00"/>
              </a:solidFill>
            </p:spPr>
            <p:txBody>
              <a:bodyPr wrap="none" rtlCol="0">
                <a:spAutoFit/>
              </a:bodyPr>
              <a:lstStyle/>
              <a:p>
                <a:pPr/>
                <a14:m>
                  <m:oMathPara xmlns:m="http://schemas.openxmlformats.org/officeDocument/2006/math">
                    <m:oMath>
                      <m:f>
                        <m:fPr>
                          <m:ctrlPr>
                            <a:rPr lang="zh-TW" altLang="en-US" sz="2000" i="1">
                              <a:latin typeface="Cambria Math" panose="02040503050406030204" pitchFamily="18" charset="0"/>
                            </a:rPr>
                          </m:ctrlPr>
                        </m:fPr>
                        <m:num>
                          <m:sSup>
                            <m:sSupPr>
                              <m:ctrlPr>
                                <a:rPr lang="zh-TW" altLang="en-US" sz="2000" i="1">
                                  <a:latin typeface="Cambria Math"/>
                                </a:rPr>
                              </m:ctrlPr>
                            </m:sSupPr>
                            <m:e>
                              <m:r>
                                <a:rPr lang="zh-TW" altLang="en-US" sz="2000" i="1">
                                  <a:latin typeface="Cambria Math"/>
                                </a:rPr>
                                <m:t>𝜕</m:t>
                              </m:r>
                            </m:e>
                            <m:sup>
                              <m:r>
                                <a:rPr lang="en-US" altLang="zh-TW" sz="2000" b="0" i="1" smtClean="0">
                                  <a:latin typeface="Cambria Math"/>
                                </a:rPr>
                                <m:t>2</m:t>
                              </m:r>
                            </m:sup>
                          </m:sSup>
                          <m:sSub>
                            <m:sSubPr>
                              <m:ctrlPr>
                                <a:rPr lang="en-US" altLang="zh-TW" sz="2000" i="1">
                                  <a:latin typeface="Cambria Math"/>
                                </a:rPr>
                              </m:ctrlPr>
                            </m:sSubPr>
                            <m:e>
                              <m:r>
                                <a:rPr lang="en-US" altLang="zh-TW" sz="2000" i="1">
                                  <a:latin typeface="Cambria Math"/>
                                </a:rPr>
                                <m:t>𝐸</m:t>
                              </m:r>
                            </m:e>
                            <m:sub>
                              <m:r>
                                <a:rPr lang="en-US" altLang="zh-TW" sz="2000" i="1">
                                  <a:latin typeface="Cambria Math"/>
                                </a:rPr>
                                <m:t>𝑦</m:t>
                              </m:r>
                            </m:sub>
                          </m:sSub>
                        </m:num>
                        <m:den>
                          <m:r>
                            <a:rPr lang="zh-TW" altLang="en-US" sz="2000" i="1" smtClean="0">
                              <a:latin typeface="Cambria Math"/>
                            </a:rPr>
                            <m:t>𝜕</m:t>
                          </m:r>
                          <m:sSup>
                            <m:sSupPr>
                              <m:ctrlPr>
                                <a:rPr lang="en-US" altLang="zh-TW" sz="2000" i="1">
                                  <a:latin typeface="Cambria Math"/>
                                </a:rPr>
                              </m:ctrlPr>
                            </m:sSupPr>
                            <m:e>
                              <m:r>
                                <a:rPr lang="en-US" altLang="zh-TW" sz="2000" i="1">
                                  <a:latin typeface="Cambria Math"/>
                                </a:rPr>
                                <m:t>𝑥</m:t>
                              </m:r>
                            </m:e>
                            <m:sup>
                              <m:r>
                                <a:rPr lang="en-US" altLang="zh-TW" sz="2000" b="0" i="1" smtClean="0">
                                  <a:latin typeface="Cambria Math"/>
                                </a:rPr>
                                <m:t>2</m:t>
                              </m:r>
                            </m:sup>
                          </m:sSup>
                        </m:den>
                      </m:f>
                      <m:r>
                        <a:rPr lang="en-US" altLang="zh-TW" sz="2000" b="0" i="0" smtClean="0">
                          <a:latin typeface="Cambria Math"/>
                        </a:rPr>
                        <m:t>=</m:t>
                      </m:r>
                      <m:sSub>
                        <m:sSubPr>
                          <m:ctrlPr>
                            <a:rPr lang="zh-TW" altLang="en-US" sz="2000" i="1">
                              <a:latin typeface="Cambria Math"/>
                            </a:rPr>
                          </m:ctrlPr>
                        </m:sSubPr>
                        <m:e>
                          <m:r>
                            <a:rPr lang="zh-TW" altLang="en-US" sz="2000" i="1">
                              <a:latin typeface="Cambria Math"/>
                            </a:rPr>
                            <m:t>𝜇</m:t>
                          </m:r>
                        </m:e>
                        <m:sub>
                          <m:r>
                            <a:rPr lang="en-US" altLang="zh-TW" sz="2000" i="1">
                              <a:latin typeface="Cambria Math"/>
                            </a:rPr>
                            <m:t>0</m:t>
                          </m:r>
                        </m:sub>
                      </m:sSub>
                      <m:sSub>
                        <m:sSubPr>
                          <m:ctrlPr>
                            <a:rPr lang="zh-TW" altLang="en-US" sz="2000" i="1">
                              <a:latin typeface="Cambria Math"/>
                            </a:rPr>
                          </m:ctrlPr>
                        </m:sSubPr>
                        <m:e>
                          <m:r>
                            <a:rPr lang="zh-TW" altLang="en-US" sz="2000" i="1">
                              <a:latin typeface="Cambria Math"/>
                            </a:rPr>
                            <m:t>𝜀</m:t>
                          </m:r>
                        </m:e>
                        <m:sub>
                          <m:r>
                            <a:rPr lang="en-US" altLang="zh-TW" sz="2000" i="1">
                              <a:latin typeface="Cambria Math"/>
                            </a:rPr>
                            <m:t>0</m:t>
                          </m:r>
                        </m:sub>
                      </m:sSub>
                      <m:f>
                        <m:fPr>
                          <m:ctrlPr>
                            <a:rPr lang="zh-TW" altLang="en-US" sz="2000" i="1">
                              <a:latin typeface="Cambria Math" panose="02040503050406030204" pitchFamily="18" charset="0"/>
                            </a:rPr>
                          </m:ctrlPr>
                        </m:fPr>
                        <m:num>
                          <m:sSup>
                            <m:sSupPr>
                              <m:ctrlPr>
                                <a:rPr lang="zh-TW" altLang="en-US" sz="2000" i="1">
                                  <a:latin typeface="Cambria Math"/>
                                </a:rPr>
                              </m:ctrlPr>
                            </m:sSupPr>
                            <m:e>
                              <m:r>
                                <a:rPr lang="zh-TW" altLang="en-US" sz="2000" i="1">
                                  <a:latin typeface="Cambria Math"/>
                                </a:rPr>
                                <m:t>𝜕</m:t>
                              </m:r>
                            </m:e>
                            <m:sup>
                              <m:r>
                                <a:rPr lang="en-US" altLang="zh-TW" sz="2000" i="1">
                                  <a:latin typeface="Cambria Math"/>
                                </a:rPr>
                                <m:t>2</m:t>
                              </m:r>
                            </m:sup>
                          </m:sSup>
                          <m:sSub>
                            <m:sSubPr>
                              <m:ctrlPr>
                                <a:rPr lang="en-US" altLang="zh-TW" sz="2000" i="1">
                                  <a:latin typeface="Cambria Math"/>
                                </a:rPr>
                              </m:ctrlPr>
                            </m:sSubPr>
                            <m:e>
                              <m:r>
                                <a:rPr lang="en-US" altLang="zh-TW" sz="2000" i="1">
                                  <a:latin typeface="Cambria Math"/>
                                </a:rPr>
                                <m:t>𝐸</m:t>
                              </m:r>
                            </m:e>
                            <m:sub>
                              <m:r>
                                <a:rPr lang="en-US" altLang="zh-TW" sz="2000" i="1">
                                  <a:latin typeface="Cambria Math"/>
                                </a:rPr>
                                <m:t>𝑦</m:t>
                              </m:r>
                            </m:sub>
                          </m:sSub>
                        </m:num>
                        <m:den>
                          <m:r>
                            <a:rPr lang="zh-TW" altLang="en-US" sz="2000" i="1">
                              <a:latin typeface="Cambria Math"/>
                            </a:rPr>
                            <m:t>𝜕</m:t>
                          </m:r>
                          <m:sSup>
                            <m:sSupPr>
                              <m:ctrlPr>
                                <a:rPr lang="en-US" altLang="zh-TW" sz="2000" i="1">
                                  <a:latin typeface="Cambria Math"/>
                                </a:rPr>
                              </m:ctrlPr>
                            </m:sSupPr>
                            <m:e>
                              <m:r>
                                <a:rPr lang="en-US" altLang="zh-TW" sz="2000" i="1">
                                  <a:latin typeface="Cambria Math"/>
                                </a:rPr>
                                <m:t>𝑡</m:t>
                              </m:r>
                            </m:e>
                            <m:sup>
                              <m:r>
                                <a:rPr lang="en-US" altLang="zh-TW" sz="2000" i="1">
                                  <a:latin typeface="Cambria Math"/>
                                </a:rPr>
                                <m:t>2</m:t>
                              </m:r>
                            </m:sup>
                          </m:sSup>
                        </m:den>
                      </m:f>
                    </m:oMath>
                  </m:oMathPara>
                </a14:m>
                <a:endParaRPr lang="zh-TW" altLang="en-US" sz="2000" dirty="0"/>
              </a:p>
            </p:txBody>
          </p:sp>
        </mc:Choice>
        <mc:Fallback xmlns="">
          <p:sp>
            <p:nvSpPr>
              <p:cNvPr id="3" name="文字方塊 19">
                <a:extLst>
                  <a:ext uri="{FF2B5EF4-FFF2-40B4-BE49-F238E27FC236}">
                    <a16:creationId xmlns:a16="http://schemas.microsoft.com/office/drawing/2014/main" id="{576A5FD9-DE56-8728-C6DE-5A3C455D0A27}"/>
                  </a:ext>
                </a:extLst>
              </p:cNvPr>
              <p:cNvSpPr txBox="1">
                <a:spLocks noRot="1" noChangeAspect="1" noMove="1" noResize="1" noEditPoints="1" noAdjustHandles="1" noChangeArrowheads="1" noChangeShapeType="1" noTextEdit="1"/>
              </p:cNvSpPr>
              <p:nvPr/>
            </p:nvSpPr>
            <p:spPr>
              <a:xfrm>
                <a:off x="3253432" y="1550794"/>
                <a:ext cx="2234073" cy="718338"/>
              </a:xfrm>
              <a:prstGeom prst="rect">
                <a:avLst/>
              </a:prstGeom>
              <a:blipFill>
                <a:blip r:embed="rId8"/>
                <a:stretch>
                  <a:fillRect b="-5172"/>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08F6A2DF-52DE-36A4-798F-DC9C48ED4B90}"/>
              </a:ext>
            </a:extLst>
          </p:cNvPr>
          <p:cNvSpPr txBox="1"/>
          <p:nvPr/>
        </p:nvSpPr>
        <p:spPr>
          <a:xfrm>
            <a:off x="147084" y="5715000"/>
            <a:ext cx="8996916" cy="400110"/>
          </a:xfrm>
          <a:prstGeom prst="rect">
            <a:avLst/>
          </a:prstGeom>
          <a:noFill/>
        </p:spPr>
        <p:txBody>
          <a:bodyPr wrap="square" rtlCol="0">
            <a:spAutoFit/>
          </a:bodyPr>
          <a:lstStyle/>
          <a:p>
            <a:pPr algn="l"/>
            <a:r>
              <a:rPr lang="en-US" sz="2000" dirty="0">
                <a:latin typeface="Times New Roman" panose="02020603050405020304" pitchFamily="18" charset="0"/>
                <a:cs typeface="Times New Roman" panose="02020603050405020304" pitchFamily="18" charset="0"/>
              </a:rPr>
              <a:t>Electric field and Magnetic field satisfy wave equation and will wave like all waves!</a:t>
            </a:r>
          </a:p>
        </p:txBody>
      </p:sp>
      <p:pic>
        <p:nvPicPr>
          <p:cNvPr id="5" name="Graphic 4" descr="Cat with solid fill">
            <a:extLst>
              <a:ext uri="{FF2B5EF4-FFF2-40B4-BE49-F238E27FC236}">
                <a16:creationId xmlns:a16="http://schemas.microsoft.com/office/drawing/2014/main" id="{78BFC72E-8EF9-D02B-0DF0-300FBFF3B62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153400" y="481200"/>
            <a:ext cx="668520" cy="668520"/>
          </a:xfrm>
          <a:prstGeom prst="rect">
            <a:avLst/>
          </a:prstGeom>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92D3E230-5EE9-431D-4DD5-509AA5920675}"/>
                  </a:ext>
                </a:extLst>
              </p:cNvPr>
              <p:cNvSpPr txBox="1"/>
              <p:nvPr/>
            </p:nvSpPr>
            <p:spPr>
              <a:xfrm>
                <a:off x="4645542" y="5030589"/>
                <a:ext cx="2441058" cy="400110"/>
              </a:xfrm>
              <a:prstGeom prst="rect">
                <a:avLst/>
              </a:prstGeom>
              <a:noFill/>
            </p:spPr>
            <p:txBody>
              <a:bodyPr wrap="square">
                <a:spAutoFit/>
              </a:bodyPr>
              <a:lstStyle/>
              <a:p>
                <a14:m>
                  <m:oMath xmlns:m="http://schemas.openxmlformats.org/officeDocument/2006/math">
                    <m:r>
                      <a:rPr lang="en-US" altLang="zh-TW" sz="2000" b="0" i="1" smtClean="0">
                        <a:latin typeface="Cambria Math"/>
                        <a:ea typeface="Cambria Math"/>
                      </a:rPr>
                      <m:t>𝑣</m:t>
                    </m:r>
                  </m:oMath>
                </a14:m>
                <a:r>
                  <a:rPr lang="en-US" sz="2000" dirty="0"/>
                  <a:t> </a:t>
                </a:r>
                <a:r>
                  <a:rPr lang="en-US" sz="2000" dirty="0">
                    <a:latin typeface="Times New Roman" panose="02020603050405020304" pitchFamily="18" charset="0"/>
                    <a:cs typeface="Times New Roman" panose="02020603050405020304" pitchFamily="18" charset="0"/>
                  </a:rPr>
                  <a:t>is the wave speed. </a:t>
                </a:r>
              </a:p>
            </p:txBody>
          </p:sp>
        </mc:Choice>
        <mc:Fallback xmlns="">
          <p:sp>
            <p:nvSpPr>
              <p:cNvPr id="10" name="TextBox 9">
                <a:extLst>
                  <a:ext uri="{FF2B5EF4-FFF2-40B4-BE49-F238E27FC236}">
                    <a16:creationId xmlns:a16="http://schemas.microsoft.com/office/drawing/2014/main" id="{92D3E230-5EE9-431D-4DD5-509AA5920675}"/>
                  </a:ext>
                </a:extLst>
              </p:cNvPr>
              <p:cNvSpPr txBox="1">
                <a:spLocks noRot="1" noChangeAspect="1" noMove="1" noResize="1" noEditPoints="1" noAdjustHandles="1" noChangeArrowheads="1" noChangeShapeType="1" noTextEdit="1"/>
              </p:cNvSpPr>
              <p:nvPr/>
            </p:nvSpPr>
            <p:spPr>
              <a:xfrm>
                <a:off x="4645542" y="5030589"/>
                <a:ext cx="2441058" cy="400110"/>
              </a:xfrm>
              <a:prstGeom prst="rect">
                <a:avLst/>
              </a:prstGeom>
              <a:blipFill>
                <a:blip r:embed="rId10"/>
                <a:stretch>
                  <a:fillRect t="-9375" b="-25000"/>
                </a:stretch>
              </a:blipFill>
            </p:spPr>
            <p:txBody>
              <a:bodyPr/>
              <a:lstStyle/>
              <a:p>
                <a:r>
                  <a:rPr lang="en-US">
                    <a:noFill/>
                  </a:rPr>
                  <a:t> </a:t>
                </a:r>
              </a:p>
            </p:txBody>
          </p:sp>
        </mc:Fallback>
      </mc:AlternateContent>
      <p:pic>
        <p:nvPicPr>
          <p:cNvPr id="8" name="Picture 12">
            <a:extLst>
              <a:ext uri="{FF2B5EF4-FFF2-40B4-BE49-F238E27FC236}">
                <a16:creationId xmlns:a16="http://schemas.microsoft.com/office/drawing/2014/main" id="{92D0CC1C-4A60-0DB5-04F4-87E18136326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b="68420"/>
          <a:stretch>
            <a:fillRect/>
          </a:stretch>
        </p:blipFill>
        <p:spPr bwMode="auto">
          <a:xfrm>
            <a:off x="6959218" y="4642298"/>
            <a:ext cx="1862702" cy="88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7115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5" grpId="0" animBg="1"/>
      <p:bldP spid="16" grpId="0" animBg="1"/>
      <p:bldP spid="4"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30" name="Text Box 10"/>
          <p:cNvSpPr txBox="1">
            <a:spLocks noChangeArrowheads="1"/>
          </p:cNvSpPr>
          <p:nvPr/>
        </p:nvSpPr>
        <p:spPr bwMode="auto">
          <a:xfrm>
            <a:off x="3350480" y="3271991"/>
            <a:ext cx="24495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har char="–"/>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har char="•"/>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har char="–"/>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2000" b="1" dirty="0">
                <a:latin typeface="+mn-ea"/>
                <a:ea typeface="+mn-ea"/>
              </a:rPr>
              <a:t>光速！！</a:t>
            </a:r>
          </a:p>
        </p:txBody>
      </p:sp>
      <p:sp>
        <p:nvSpPr>
          <p:cNvPr id="56331" name="AutoShape 11"/>
          <p:cNvSpPr>
            <a:spLocks noChangeArrowheads="1"/>
          </p:cNvSpPr>
          <p:nvPr/>
        </p:nvSpPr>
        <p:spPr bwMode="auto">
          <a:xfrm>
            <a:off x="5007829" y="3131755"/>
            <a:ext cx="1584325" cy="647700"/>
          </a:xfrm>
          <a:prstGeom prst="lightningBolt">
            <a:avLst/>
          </a:prstGeom>
          <a:solidFill>
            <a:srgbClr val="FFFF00"/>
          </a:solidFill>
          <a:ln w="9525">
            <a:solidFill>
              <a:schemeClr val="tx1"/>
            </a:solidFill>
            <a:miter lim="800000"/>
            <a:headEnd/>
            <a:tailEnd/>
          </a:ln>
        </p:spPr>
        <p:txBody>
          <a:bodyPr wrap="none" anchor="ctr"/>
          <a:lstStyle>
            <a:lvl1pPr eaLnBrk="0" hangingPunct="0">
              <a:spcBef>
                <a:spcPct val="20000"/>
              </a:spcBef>
              <a:buChar char="•"/>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har char="–"/>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har char="•"/>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har char="–"/>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endParaRPr lang="zh-TW" altLang="en-US" sz="2000"/>
          </a:p>
        </p:txBody>
      </p:sp>
      <p:sp>
        <p:nvSpPr>
          <p:cNvPr id="51207" name="Text Box 12"/>
          <p:cNvSpPr txBox="1">
            <a:spLocks noChangeArrowheads="1"/>
          </p:cNvSpPr>
          <p:nvPr/>
        </p:nvSpPr>
        <p:spPr bwMode="auto">
          <a:xfrm>
            <a:off x="685800" y="572021"/>
            <a:ext cx="745385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har char="–"/>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har char="•"/>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har char="–"/>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en-US" altLang="zh-TW" sz="2000" dirty="0"/>
              <a:t>EM Wave speed is determined by two constants in Maxwell equations.</a:t>
            </a:r>
            <a:endParaRPr lang="zh-TW" altLang="en-US" sz="2000" dirty="0"/>
          </a:p>
        </p:txBody>
      </p:sp>
      <p:sp>
        <p:nvSpPr>
          <p:cNvPr id="2" name="文字方塊 1"/>
          <p:cNvSpPr txBox="1"/>
          <p:nvPr/>
        </p:nvSpPr>
        <p:spPr>
          <a:xfrm>
            <a:off x="1930677" y="3946994"/>
            <a:ext cx="4393923" cy="400110"/>
          </a:xfrm>
          <a:prstGeom prst="rect">
            <a:avLst/>
          </a:prstGeom>
          <a:noFill/>
        </p:spPr>
        <p:txBody>
          <a:bodyPr wrap="square" rtlCol="0">
            <a:spAutoFit/>
          </a:bodyPr>
          <a:lstStyle/>
          <a:p>
            <a:r>
              <a:rPr lang="en-US" altLang="zh-TW" sz="2000" dirty="0">
                <a:latin typeface="Times New Roman" panose="02020603050405020304" pitchFamily="18" charset="0"/>
                <a:cs typeface="Times New Roman" panose="02020603050405020304" pitchFamily="18" charset="0"/>
              </a:rPr>
              <a:t>Light is an electromagnetic wave.</a:t>
            </a:r>
            <a:endParaRPr lang="zh-TW" altLang="en-US" sz="20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9" name="文字方塊 8"/>
              <p:cNvSpPr txBox="1"/>
              <p:nvPr/>
            </p:nvSpPr>
            <p:spPr>
              <a:xfrm>
                <a:off x="1930677" y="3087325"/>
                <a:ext cx="945105" cy="400110"/>
              </a:xfrm>
              <a:prstGeom prst="rect">
                <a:avLst/>
              </a:prstGeom>
              <a:solidFill>
                <a:srgbClr val="FFFF00"/>
              </a:solidFill>
            </p:spPr>
            <p:txBody>
              <a:bodyPr wrap="square" rtlCol="0">
                <a:spAutoFit/>
              </a:bodyPr>
              <a:lstStyle/>
              <a:p>
                <a:pPr/>
                <a14:m>
                  <m:oMathPara xmlns:m="http://schemas.openxmlformats.org/officeDocument/2006/math">
                    <m:oMath>
                      <m:r>
                        <a:rPr lang="en-US" altLang="zh-TW" sz="2000" b="0" i="1" smtClean="0">
                          <a:latin typeface="Cambria Math"/>
                          <a:ea typeface="Cambria Math"/>
                        </a:rPr>
                        <m:t>𝑣</m:t>
                      </m:r>
                      <m:r>
                        <a:rPr lang="en-US" altLang="zh-TW" sz="2000" b="0" i="1" smtClean="0">
                          <a:latin typeface="Cambria Math"/>
                          <a:ea typeface="Cambria Math"/>
                        </a:rPr>
                        <m:t>=</m:t>
                      </m:r>
                      <m:r>
                        <a:rPr lang="en-US" altLang="zh-TW" sz="2000" b="0" i="1" smtClean="0">
                          <a:latin typeface="Cambria Math"/>
                          <a:ea typeface="Cambria Math"/>
                        </a:rPr>
                        <m:t>𝑐</m:t>
                      </m:r>
                    </m:oMath>
                  </m:oMathPara>
                </a14:m>
                <a:endParaRPr lang="zh-TW" altLang="en-US" sz="2000" i="1" dirty="0"/>
              </a:p>
            </p:txBody>
          </p:sp>
        </mc:Choice>
        <mc:Fallback xmlns="">
          <p:sp>
            <p:nvSpPr>
              <p:cNvPr id="9" name="文字方塊 8"/>
              <p:cNvSpPr txBox="1">
                <a:spLocks noRot="1" noChangeAspect="1" noMove="1" noResize="1" noEditPoints="1" noAdjustHandles="1" noChangeArrowheads="1" noChangeShapeType="1" noTextEdit="1"/>
              </p:cNvSpPr>
              <p:nvPr/>
            </p:nvSpPr>
            <p:spPr>
              <a:xfrm>
                <a:off x="1930677" y="3087325"/>
                <a:ext cx="945105" cy="400110"/>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文字方塊 9"/>
              <p:cNvSpPr txBox="1"/>
              <p:nvPr/>
            </p:nvSpPr>
            <p:spPr>
              <a:xfrm>
                <a:off x="1930677" y="1079485"/>
                <a:ext cx="1336179" cy="741485"/>
              </a:xfrm>
              <a:prstGeom prst="rect">
                <a:avLst/>
              </a:prstGeom>
              <a:solidFill>
                <a:srgbClr val="FFFF00"/>
              </a:solidFill>
            </p:spPr>
            <p:txBody>
              <a:bodyPr wrap="square" rtlCol="0">
                <a:spAutoFit/>
              </a:bodyPr>
              <a:lstStyle/>
              <a:p>
                <a:pPr/>
                <a14:m>
                  <m:oMathPara xmlns:m="http://schemas.openxmlformats.org/officeDocument/2006/math">
                    <m:oMath>
                      <m:r>
                        <a:rPr lang="en-US" altLang="zh-TW" sz="2000" b="0" i="1" smtClean="0">
                          <a:latin typeface="Cambria Math"/>
                          <a:ea typeface="Cambria Math"/>
                        </a:rPr>
                        <m:t>𝑣</m:t>
                      </m:r>
                      <m:r>
                        <a:rPr lang="en-US" altLang="zh-TW" sz="2000" b="0" i="1" smtClean="0">
                          <a:latin typeface="Cambria Math"/>
                          <a:ea typeface="Cambria Math"/>
                        </a:rPr>
                        <m:t>=</m:t>
                      </m:r>
                      <m:f>
                        <m:fPr>
                          <m:ctrlPr>
                            <a:rPr lang="en-US" altLang="zh-TW" sz="2000" b="0" i="1" smtClean="0">
                              <a:latin typeface="Cambria Math"/>
                              <a:ea typeface="Cambria Math"/>
                            </a:rPr>
                          </m:ctrlPr>
                        </m:fPr>
                        <m:num>
                          <m:r>
                            <a:rPr lang="en-US" altLang="zh-TW" sz="2000" b="0" i="1" smtClean="0">
                              <a:latin typeface="Cambria Math"/>
                              <a:ea typeface="Cambria Math"/>
                            </a:rPr>
                            <m:t>1</m:t>
                          </m:r>
                        </m:num>
                        <m:den>
                          <m:rad>
                            <m:radPr>
                              <m:degHide m:val="on"/>
                              <m:ctrlPr>
                                <a:rPr lang="en-US" altLang="zh-TW" sz="2000" b="0" i="1" smtClean="0">
                                  <a:latin typeface="Cambria Math" panose="02040503050406030204" pitchFamily="18" charset="0"/>
                                  <a:ea typeface="Cambria Math"/>
                                </a:rPr>
                              </m:ctrlPr>
                            </m:radPr>
                            <m:deg/>
                            <m:e>
                              <m:sSub>
                                <m:sSubPr>
                                  <m:ctrlPr>
                                    <a:rPr lang="zh-TW" altLang="en-US" sz="2000" i="1">
                                      <a:latin typeface="Cambria Math"/>
                                    </a:rPr>
                                  </m:ctrlPr>
                                </m:sSubPr>
                                <m:e>
                                  <m:r>
                                    <a:rPr lang="zh-TW" altLang="en-US" sz="2000" i="1">
                                      <a:latin typeface="Cambria Math"/>
                                    </a:rPr>
                                    <m:t>𝜇</m:t>
                                  </m:r>
                                </m:e>
                                <m:sub>
                                  <m:r>
                                    <a:rPr lang="en-US" altLang="zh-TW" sz="2000" i="1">
                                      <a:latin typeface="Cambria Math"/>
                                    </a:rPr>
                                    <m:t>0</m:t>
                                  </m:r>
                                </m:sub>
                              </m:sSub>
                              <m:sSub>
                                <m:sSubPr>
                                  <m:ctrlPr>
                                    <a:rPr lang="zh-TW" altLang="en-US" sz="2000" i="1">
                                      <a:latin typeface="Cambria Math"/>
                                    </a:rPr>
                                  </m:ctrlPr>
                                </m:sSubPr>
                                <m:e>
                                  <m:r>
                                    <a:rPr lang="zh-TW" altLang="en-US" sz="2000" i="1">
                                      <a:latin typeface="Cambria Math"/>
                                    </a:rPr>
                                    <m:t>𝜀</m:t>
                                  </m:r>
                                </m:e>
                                <m:sub>
                                  <m:r>
                                    <a:rPr lang="en-US" altLang="zh-TW" sz="2000" i="1">
                                      <a:latin typeface="Cambria Math"/>
                                    </a:rPr>
                                    <m:t>0</m:t>
                                  </m:r>
                                </m:sub>
                              </m:sSub>
                            </m:e>
                          </m:rad>
                        </m:den>
                      </m:f>
                    </m:oMath>
                  </m:oMathPara>
                </a14:m>
                <a:endParaRPr lang="zh-TW" altLang="en-US" sz="2000" i="1" dirty="0"/>
              </a:p>
            </p:txBody>
          </p:sp>
        </mc:Choice>
        <mc:Fallback xmlns="">
          <p:sp>
            <p:nvSpPr>
              <p:cNvPr id="10" name="文字方塊 9"/>
              <p:cNvSpPr txBox="1">
                <a:spLocks noRot="1" noChangeAspect="1" noMove="1" noResize="1" noEditPoints="1" noAdjustHandles="1" noChangeArrowheads="1" noChangeShapeType="1" noTextEdit="1"/>
              </p:cNvSpPr>
              <p:nvPr/>
            </p:nvSpPr>
            <p:spPr>
              <a:xfrm>
                <a:off x="1930677" y="1079485"/>
                <a:ext cx="1336179" cy="741485"/>
              </a:xfrm>
              <a:prstGeom prst="rect">
                <a:avLst/>
              </a:prstGeom>
              <a:blipFill>
                <a:blip r:embed="rId3"/>
                <a:stretch>
                  <a:fillRect b="-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文字方塊 10"/>
              <p:cNvSpPr txBox="1"/>
              <p:nvPr/>
            </p:nvSpPr>
            <p:spPr>
              <a:xfrm>
                <a:off x="1930677" y="2007205"/>
                <a:ext cx="5135124" cy="728084"/>
              </a:xfrm>
              <a:prstGeom prst="rect">
                <a:avLst/>
              </a:prstGeom>
              <a:solidFill>
                <a:srgbClr val="FFFF00"/>
              </a:solidFill>
            </p:spPr>
            <p:txBody>
              <a:bodyPr wrap="none" rtlCol="0">
                <a:spAutoFit/>
              </a:bodyPr>
              <a:lstStyle/>
              <a:p>
                <a:pPr/>
                <a14:m>
                  <m:oMathPara xmlns:m="http://schemas.openxmlformats.org/officeDocument/2006/math">
                    <m:oMath>
                      <m:r>
                        <a:rPr lang="en-US" altLang="zh-TW" sz="2000" b="0" i="1" smtClean="0">
                          <a:latin typeface="Cambria Math"/>
                        </a:rPr>
                        <m:t>=</m:t>
                      </m:r>
                      <m:f>
                        <m:fPr>
                          <m:ctrlPr>
                            <a:rPr lang="en-US" altLang="zh-TW" sz="2000" b="0" i="1" smtClean="0">
                              <a:latin typeface="Cambria Math"/>
                            </a:rPr>
                          </m:ctrlPr>
                        </m:fPr>
                        <m:num>
                          <m:r>
                            <a:rPr lang="en-US" altLang="zh-TW" sz="2000" b="0" i="1" smtClean="0">
                              <a:latin typeface="Cambria Math"/>
                            </a:rPr>
                            <m:t>1</m:t>
                          </m:r>
                        </m:num>
                        <m:den>
                          <m:rad>
                            <m:radPr>
                              <m:degHide m:val="on"/>
                              <m:ctrlPr>
                                <a:rPr lang="en-US" altLang="zh-TW" sz="2000" b="0" i="1" smtClean="0">
                                  <a:latin typeface="Cambria Math" panose="02040503050406030204" pitchFamily="18" charset="0"/>
                                </a:rPr>
                              </m:ctrlPr>
                            </m:radPr>
                            <m:deg/>
                            <m:e>
                              <m:r>
                                <a:rPr lang="en-US" altLang="zh-TW" sz="2000" b="0" i="1" smtClean="0">
                                  <a:latin typeface="Cambria Math"/>
                                </a:rPr>
                                <m:t>1.26</m:t>
                              </m:r>
                              <m:r>
                                <a:rPr lang="en-US" altLang="zh-TW" sz="2000" b="0" i="1" smtClean="0">
                                  <a:latin typeface="Cambria Math"/>
                                  <a:ea typeface="Cambria Math"/>
                                </a:rPr>
                                <m:t>×</m:t>
                              </m:r>
                              <m:sSup>
                                <m:sSupPr>
                                  <m:ctrlPr>
                                    <a:rPr lang="en-US" altLang="zh-TW" sz="2000" b="0" i="1" smtClean="0">
                                      <a:latin typeface="Cambria Math"/>
                                      <a:ea typeface="Cambria Math"/>
                                    </a:rPr>
                                  </m:ctrlPr>
                                </m:sSupPr>
                                <m:e>
                                  <m:r>
                                    <a:rPr lang="en-US" altLang="zh-TW" sz="2000" b="0" i="1" smtClean="0">
                                      <a:latin typeface="Cambria Math"/>
                                      <a:ea typeface="Cambria Math"/>
                                    </a:rPr>
                                    <m:t>10</m:t>
                                  </m:r>
                                </m:e>
                                <m:sup>
                                  <m:r>
                                    <a:rPr lang="en-US" altLang="zh-TW" sz="2000" b="0" i="1" smtClean="0">
                                      <a:latin typeface="Cambria Math"/>
                                      <a:ea typeface="Cambria Math"/>
                                    </a:rPr>
                                    <m:t>−6</m:t>
                                  </m:r>
                                </m:sup>
                              </m:sSup>
                              <m:r>
                                <a:rPr lang="en-US" altLang="zh-TW" sz="2000" b="0" i="1" smtClean="0">
                                  <a:latin typeface="Cambria Math"/>
                                  <a:ea typeface="Cambria Math"/>
                                </a:rPr>
                                <m:t>∙8.85×</m:t>
                              </m:r>
                              <m:sSup>
                                <m:sSupPr>
                                  <m:ctrlPr>
                                    <a:rPr lang="en-US" altLang="zh-TW" sz="2000" b="0" i="1" smtClean="0">
                                      <a:latin typeface="Cambria Math"/>
                                      <a:ea typeface="Cambria Math"/>
                                    </a:rPr>
                                  </m:ctrlPr>
                                </m:sSupPr>
                                <m:e>
                                  <m:r>
                                    <a:rPr lang="en-US" altLang="zh-TW" sz="2000" b="0" i="1" smtClean="0">
                                      <a:latin typeface="Cambria Math"/>
                                      <a:ea typeface="Cambria Math"/>
                                    </a:rPr>
                                    <m:t>10</m:t>
                                  </m:r>
                                </m:e>
                                <m:sup>
                                  <m:r>
                                    <a:rPr lang="en-US" altLang="zh-TW" sz="2000" b="0" i="1" smtClean="0">
                                      <a:latin typeface="Cambria Math"/>
                                      <a:ea typeface="Cambria Math"/>
                                    </a:rPr>
                                    <m:t>−12</m:t>
                                  </m:r>
                                </m:sup>
                              </m:sSup>
                            </m:e>
                          </m:rad>
                        </m:den>
                      </m:f>
                      <m:r>
                        <a:rPr lang="en-US" altLang="zh-TW" sz="2000" b="0" i="1" smtClean="0">
                          <a:latin typeface="Cambria Math"/>
                          <a:ea typeface="Cambria Math"/>
                        </a:rPr>
                        <m:t>~2.99×</m:t>
                      </m:r>
                      <m:sSup>
                        <m:sSupPr>
                          <m:ctrlPr>
                            <a:rPr lang="en-US" altLang="zh-TW" sz="2000" b="0" i="1" smtClean="0">
                              <a:latin typeface="Cambria Math"/>
                              <a:ea typeface="Cambria Math"/>
                            </a:rPr>
                          </m:ctrlPr>
                        </m:sSupPr>
                        <m:e>
                          <m:r>
                            <a:rPr lang="en-US" altLang="zh-TW" sz="2000" b="0" i="1" smtClean="0">
                              <a:latin typeface="Cambria Math"/>
                              <a:ea typeface="Cambria Math"/>
                            </a:rPr>
                            <m:t>10</m:t>
                          </m:r>
                        </m:e>
                        <m:sup>
                          <m:r>
                            <a:rPr lang="en-US" altLang="zh-TW" sz="2000" b="0" i="1" smtClean="0">
                              <a:latin typeface="Cambria Math"/>
                              <a:ea typeface="Cambria Math"/>
                            </a:rPr>
                            <m:t>8</m:t>
                          </m:r>
                        </m:sup>
                      </m:sSup>
                      <m:r>
                        <m:rPr>
                          <m:nor/>
                        </m:rPr>
                        <a:rPr lang="en-US" altLang="zh-TW" sz="2000" b="0" i="0" smtClean="0">
                          <a:latin typeface="Cambria Math"/>
                          <a:ea typeface="Cambria Math"/>
                        </a:rPr>
                        <m:t>m/s</m:t>
                      </m:r>
                    </m:oMath>
                  </m:oMathPara>
                </a14:m>
                <a:endParaRPr lang="zh-TW" altLang="en-US" sz="2000" dirty="0"/>
              </a:p>
            </p:txBody>
          </p:sp>
        </mc:Choice>
        <mc:Fallback xmlns="">
          <p:sp>
            <p:nvSpPr>
              <p:cNvPr id="11" name="文字方塊 10"/>
              <p:cNvSpPr txBox="1">
                <a:spLocks noRot="1" noChangeAspect="1" noMove="1" noResize="1" noEditPoints="1" noAdjustHandles="1" noChangeArrowheads="1" noChangeShapeType="1" noTextEdit="1"/>
              </p:cNvSpPr>
              <p:nvPr/>
            </p:nvSpPr>
            <p:spPr>
              <a:xfrm>
                <a:off x="1930677" y="2007205"/>
                <a:ext cx="5135124" cy="728084"/>
              </a:xfrm>
              <a:prstGeom prst="rect">
                <a:avLst/>
              </a:prstGeom>
              <a:blipFill>
                <a:blip r:embed="rId4"/>
                <a:stretch>
                  <a:fillRect b="-3390"/>
                </a:stretch>
              </a:blipFill>
            </p:spPr>
            <p:txBody>
              <a:bodyPr/>
              <a:lstStyle/>
              <a:p>
                <a:r>
                  <a:rPr lang="en-US">
                    <a:noFill/>
                  </a:rPr>
                  <a:t> </a:t>
                </a:r>
              </a:p>
            </p:txBody>
          </p:sp>
        </mc:Fallback>
      </mc:AlternateContent>
      <p:sp>
        <p:nvSpPr>
          <p:cNvPr id="3" name="矩形 6">
            <a:extLst>
              <a:ext uri="{FF2B5EF4-FFF2-40B4-BE49-F238E27FC236}">
                <a16:creationId xmlns:a16="http://schemas.microsoft.com/office/drawing/2014/main" id="{3D36F483-F08E-07DF-4F11-E206FE635E0A}"/>
              </a:ext>
            </a:extLst>
          </p:cNvPr>
          <p:cNvSpPr/>
          <p:nvPr/>
        </p:nvSpPr>
        <p:spPr>
          <a:xfrm>
            <a:off x="962980" y="4920264"/>
            <a:ext cx="3420380" cy="1664074"/>
          </a:xfrm>
          <a:prstGeom prst="rect">
            <a:avLst/>
          </a:prstGeom>
          <a:solidFill>
            <a:schemeClr val="bg1"/>
          </a:solidFill>
        </p:spPr>
        <p:txBody>
          <a:bodyPr wrap="none" rtlCol="0" anchor="ctr">
            <a:spAutoFit/>
          </a:bodyPr>
          <a:lstStyle/>
          <a:p>
            <a:pPr algn="ctr"/>
            <a:endParaRPr lang="zh-TW" altLang="en-US" sz="1800" dirty="0"/>
          </a:p>
        </p:txBody>
      </p:sp>
      <p:sp>
        <p:nvSpPr>
          <p:cNvPr id="4" name="文字方塊 1">
            <a:extLst>
              <a:ext uri="{FF2B5EF4-FFF2-40B4-BE49-F238E27FC236}">
                <a16:creationId xmlns:a16="http://schemas.microsoft.com/office/drawing/2014/main" id="{A1460A8E-188B-B556-79C2-820CC4B9A3B8}"/>
              </a:ext>
            </a:extLst>
          </p:cNvPr>
          <p:cNvSpPr txBox="1"/>
          <p:nvPr/>
        </p:nvSpPr>
        <p:spPr>
          <a:xfrm>
            <a:off x="1864974" y="4470214"/>
            <a:ext cx="4905545" cy="400110"/>
          </a:xfrm>
          <a:prstGeom prst="rect">
            <a:avLst/>
          </a:prstGeom>
          <a:noFill/>
        </p:spPr>
        <p:txBody>
          <a:bodyPr wrap="square" rtlCol="0">
            <a:spAutoFit/>
          </a:bodyPr>
          <a:lstStyle/>
          <a:p>
            <a:r>
              <a:rPr lang="zh-TW" altLang="en-US" sz="2000" dirty="0"/>
              <a:t>馬克斯威爾統一了電磁學與光學！</a:t>
            </a:r>
          </a:p>
        </p:txBody>
      </p:sp>
      <p:pic>
        <p:nvPicPr>
          <p:cNvPr id="5" name="Picture 78">
            <a:extLst>
              <a:ext uri="{FF2B5EF4-FFF2-40B4-BE49-F238E27FC236}">
                <a16:creationId xmlns:a16="http://schemas.microsoft.com/office/drawing/2014/main" id="{243746DB-8F0A-4C72-186E-C61185C15E5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11894" y="4970671"/>
            <a:ext cx="3360415" cy="15335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81" descr="\\psf\Home\Downloads\f-d-d23dd32c5dc67b02aef3acce8c64468fa570ae7511578f2aa688ed2f+IMAGE+IMAGE.1.png">
            <a:extLst>
              <a:ext uri="{FF2B5EF4-FFF2-40B4-BE49-F238E27FC236}">
                <a16:creationId xmlns:a16="http://schemas.microsoft.com/office/drawing/2014/main" id="{5DF6D8E0-C55A-B20A-2F36-3CF2F9EEAC4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43000" y="5058990"/>
            <a:ext cx="3029577" cy="1439049"/>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3">
            <a:extLst>
              <a:ext uri="{FF2B5EF4-FFF2-40B4-BE49-F238E27FC236}">
                <a16:creationId xmlns:a16="http://schemas.microsoft.com/office/drawing/2014/main" id="{B9BF3C55-A959-5B4F-CEDE-621DE3BD2457}"/>
              </a:ext>
            </a:extLst>
          </p:cNvPr>
          <p:cNvSpPr/>
          <p:nvPr/>
        </p:nvSpPr>
        <p:spPr>
          <a:xfrm>
            <a:off x="1143000" y="5058990"/>
            <a:ext cx="3029577" cy="1439049"/>
          </a:xfrm>
          <a:prstGeom prst="rect">
            <a:avLst/>
          </a:prstGeom>
        </p:spPr>
        <p:txBody>
          <a:bodyPr wrap="none" rtlCol="0" anchor="ctr">
            <a:spAutoFit/>
          </a:bodyPr>
          <a:lstStyle/>
          <a:p>
            <a:pPr algn="ctr"/>
            <a:endParaRPr lang="zh-TW" altLang="en-US" sz="1800" dirty="0"/>
          </a:p>
        </p:txBody>
      </p:sp>
      <p:sp>
        <p:nvSpPr>
          <p:cNvPr id="12" name="矩形 4">
            <a:extLst>
              <a:ext uri="{FF2B5EF4-FFF2-40B4-BE49-F238E27FC236}">
                <a16:creationId xmlns:a16="http://schemas.microsoft.com/office/drawing/2014/main" id="{78BC5D16-FBDB-378B-1F3D-6FA5A9062349}"/>
              </a:ext>
            </a:extLst>
          </p:cNvPr>
          <p:cNvSpPr/>
          <p:nvPr/>
        </p:nvSpPr>
        <p:spPr>
          <a:xfrm>
            <a:off x="1097995" y="5050816"/>
            <a:ext cx="3074582" cy="1447223"/>
          </a:xfrm>
          <a:prstGeom prst="rect">
            <a:avLst/>
          </a:prstGeom>
        </p:spPr>
        <p:txBody>
          <a:bodyPr wrap="none" rtlCol="0" anchor="ctr">
            <a:spAutoFit/>
          </a:bodyPr>
          <a:lstStyle/>
          <a:p>
            <a:pPr algn="ctr"/>
            <a:endParaRPr lang="zh-TW" altLang="en-US" sz="1800" dirty="0"/>
          </a:p>
        </p:txBody>
      </p:sp>
      <p:pic>
        <p:nvPicPr>
          <p:cNvPr id="6" name="Graphic 5" descr="Cat with solid fill">
            <a:extLst>
              <a:ext uri="{FF2B5EF4-FFF2-40B4-BE49-F238E27FC236}">
                <a16:creationId xmlns:a16="http://schemas.microsoft.com/office/drawing/2014/main" id="{ABD88E04-5322-43FC-D3F2-F80D828682E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139652" y="572021"/>
            <a:ext cx="668520" cy="668520"/>
          </a:xfrm>
          <a:prstGeom prst="rect">
            <a:avLst/>
          </a:prstGeom>
        </p:spPr>
      </p:pic>
    </p:spTree>
    <p:extLst>
      <p:ext uri="{BB962C8B-B14F-4D97-AF65-F5344CB8AC3E}">
        <p14:creationId xmlns:p14="http://schemas.microsoft.com/office/powerpoint/2010/main" val="18688028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6330"/>
                                        </p:tgtEl>
                                        <p:attrNameLst>
                                          <p:attrName>style.visibility</p:attrName>
                                        </p:attrNameLst>
                                      </p:cBhvr>
                                      <p:to>
                                        <p:strVal val="visible"/>
                                      </p:to>
                                    </p:set>
                                    <p:anim calcmode="lin" valueType="num">
                                      <p:cBhvr additive="base">
                                        <p:cTn id="7" dur="500" fill="hold"/>
                                        <p:tgtEl>
                                          <p:spTgt spid="56330"/>
                                        </p:tgtEl>
                                        <p:attrNameLst>
                                          <p:attrName>ppt_x</p:attrName>
                                        </p:attrNameLst>
                                      </p:cBhvr>
                                      <p:tavLst>
                                        <p:tav tm="0">
                                          <p:val>
                                            <p:strVal val="#ppt_x"/>
                                          </p:val>
                                        </p:tav>
                                        <p:tav tm="100000">
                                          <p:val>
                                            <p:strVal val="#ppt_x"/>
                                          </p:val>
                                        </p:tav>
                                      </p:tavLst>
                                    </p:anim>
                                    <p:anim calcmode="lin" valueType="num">
                                      <p:cBhvr additive="base">
                                        <p:cTn id="8" dur="500" fill="hold"/>
                                        <p:tgtEl>
                                          <p:spTgt spid="5633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6331"/>
                                        </p:tgtEl>
                                        <p:attrNameLst>
                                          <p:attrName>style.visibility</p:attrName>
                                        </p:attrNameLst>
                                      </p:cBhvr>
                                      <p:to>
                                        <p:strVal val="visible"/>
                                      </p:to>
                                    </p:set>
                                    <p:anim calcmode="lin" valueType="num">
                                      <p:cBhvr additive="base">
                                        <p:cTn id="17" dur="500" fill="hold"/>
                                        <p:tgtEl>
                                          <p:spTgt spid="56331"/>
                                        </p:tgtEl>
                                        <p:attrNameLst>
                                          <p:attrName>ppt_x</p:attrName>
                                        </p:attrNameLst>
                                      </p:cBhvr>
                                      <p:tavLst>
                                        <p:tav tm="0">
                                          <p:val>
                                            <p:strVal val="#ppt_x"/>
                                          </p:val>
                                        </p:tav>
                                        <p:tav tm="100000">
                                          <p:val>
                                            <p:strVal val="#ppt_x"/>
                                          </p:val>
                                        </p:tav>
                                      </p:tavLst>
                                    </p:anim>
                                    <p:anim calcmode="lin" valueType="num">
                                      <p:cBhvr additive="base">
                                        <p:cTn id="18" dur="500" fill="hold"/>
                                        <p:tgtEl>
                                          <p:spTgt spid="56331"/>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ppt_x"/>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ppt_x"/>
                                          </p:val>
                                        </p:tav>
                                        <p:tav tm="100000">
                                          <p:val>
                                            <p:strVal val="#ppt_x"/>
                                          </p:val>
                                        </p:tav>
                                      </p:tavLst>
                                    </p:anim>
                                    <p:anim calcmode="lin" valueType="num">
                                      <p:cBhvr additive="base">
                                        <p:cTn id="30" dur="500" fill="hold"/>
                                        <p:tgtEl>
                                          <p:spTgt spid="4"/>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ppt_x"/>
                                          </p:val>
                                        </p:tav>
                                        <p:tav tm="100000">
                                          <p:val>
                                            <p:strVal val="#ppt_x"/>
                                          </p:val>
                                        </p:tav>
                                      </p:tavLst>
                                    </p:anim>
                                    <p:anim calcmode="lin" valueType="num">
                                      <p:cBhvr additive="base">
                                        <p:cTn id="3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30" grpId="0"/>
      <p:bldP spid="56331" grpId="0" animBg="1"/>
      <p:bldP spid="2" grpId="0"/>
      <p:bldP spid="9" grpId="0" animBg="1"/>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0_17_Figure.jpg">
            <a:extLst>
              <a:ext uri="{FF2B5EF4-FFF2-40B4-BE49-F238E27FC236}">
                <a16:creationId xmlns:a16="http://schemas.microsoft.com/office/drawing/2014/main" id="{1979EAA2-76F9-2B60-E534-F169F14EFE8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48" t="264" r="1131" b="1911"/>
          <a:stretch/>
        </p:blipFill>
        <p:spPr>
          <a:xfrm>
            <a:off x="3733800" y="2819400"/>
            <a:ext cx="4238326" cy="2362200"/>
          </a:xfrm>
          <a:prstGeom prst="rect">
            <a:avLst/>
          </a:prstGeom>
        </p:spPr>
      </p:pic>
      <p:pic>
        <p:nvPicPr>
          <p:cNvPr id="3" name="Picture 2" descr="D:\Dropbox\Documents\課程\YoungTextBook\Images\Chapter32\A_Images\A_Figures_and_Photos\32_08_FigureA.jpg">
            <a:extLst>
              <a:ext uri="{FF2B5EF4-FFF2-40B4-BE49-F238E27FC236}">
                <a16:creationId xmlns:a16="http://schemas.microsoft.com/office/drawing/2014/main" id="{199CFAAB-928A-2623-AB05-336A1258D6D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4868" b="5535"/>
          <a:stretch/>
        </p:blipFill>
        <p:spPr bwMode="auto">
          <a:xfrm>
            <a:off x="381000" y="2546929"/>
            <a:ext cx="2751140" cy="2907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63C7055E-F1B0-F00A-40C2-8C0388947C34}"/>
              </a:ext>
            </a:extLst>
          </p:cNvPr>
          <p:cNvSpPr txBox="1"/>
          <p:nvPr/>
        </p:nvSpPr>
        <p:spPr>
          <a:xfrm>
            <a:off x="386938" y="1657597"/>
            <a:ext cx="8793678" cy="400110"/>
          </a:xfrm>
          <a:prstGeom prst="rect">
            <a:avLst/>
          </a:prstGeom>
          <a:noFill/>
        </p:spPr>
        <p:txBody>
          <a:bodyPr wrap="square" rtlCol="0">
            <a:spAutoFit/>
          </a:bodyPr>
          <a:lstStyle/>
          <a:p>
            <a:pPr algn="l"/>
            <a:r>
              <a:rPr lang="en-US" sz="2000" dirty="0">
                <a:latin typeface="Times New Roman" panose="02020603050405020304" pitchFamily="18" charset="0"/>
                <a:cs typeface="Times New Roman" panose="02020603050405020304" pitchFamily="18" charset="0"/>
              </a:rPr>
              <a:t>Plane wave would be a good approximation of 3D EM wave on horizontal plane. </a:t>
            </a:r>
          </a:p>
        </p:txBody>
      </p:sp>
      <p:pic>
        <p:nvPicPr>
          <p:cNvPr id="5" name="Graphic 4" descr="Cat with solid fill">
            <a:extLst>
              <a:ext uri="{FF2B5EF4-FFF2-40B4-BE49-F238E27FC236}">
                <a16:creationId xmlns:a16="http://schemas.microsoft.com/office/drawing/2014/main" id="{B3A6E47C-D472-110B-7ABA-C431318CCB5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39652" y="572021"/>
            <a:ext cx="668520" cy="668520"/>
          </a:xfrm>
          <a:prstGeom prst="rect">
            <a:avLst/>
          </a:prstGeom>
        </p:spPr>
      </p:pic>
    </p:spTree>
    <p:extLst>
      <p:ext uri="{BB962C8B-B14F-4D97-AF65-F5344CB8AC3E}">
        <p14:creationId xmlns:p14="http://schemas.microsoft.com/office/powerpoint/2010/main" val="1819558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125" y="1582738"/>
            <a:ext cx="7905750" cy="36909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350793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7300" y="219075"/>
            <a:ext cx="6629400" cy="641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40341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475" y="558800"/>
            <a:ext cx="8401050" cy="5738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035397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3888" y="452438"/>
            <a:ext cx="7896225" cy="595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a:extLst>
              <a:ext uri="{FF2B5EF4-FFF2-40B4-BE49-F238E27FC236}">
                <a16:creationId xmlns:a16="http://schemas.microsoft.com/office/drawing/2014/main" id="{A5E364D1-1458-C5D9-5FAF-9DF2EAD95F74}"/>
              </a:ext>
            </a:extLst>
          </p:cNvPr>
          <p:cNvSpPr/>
          <p:nvPr/>
        </p:nvSpPr>
        <p:spPr>
          <a:xfrm>
            <a:off x="623888" y="5334000"/>
            <a:ext cx="7896225" cy="1071563"/>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969022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0658" name="Picture 2" descr="D:\Users\Vincent\Downloads\Data\Knight\Media\Chapter35\Images\35_24Figure-F.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6615" y="3231828"/>
            <a:ext cx="5197475" cy="319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59" name="文字方塊 2"/>
          <p:cNvSpPr txBox="1">
            <a:spLocks noChangeArrowheads="1"/>
          </p:cNvSpPr>
          <p:nvPr/>
        </p:nvSpPr>
        <p:spPr bwMode="auto">
          <a:xfrm>
            <a:off x="1076594" y="1538790"/>
            <a:ext cx="70768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har char="–"/>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har char="•"/>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har char="–"/>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2000" dirty="0"/>
              <a:t>會在空間中傳播的電磁場，方向及大小必須滿足特定關係！</a:t>
            </a:r>
          </a:p>
        </p:txBody>
      </p:sp>
      <p:sp>
        <p:nvSpPr>
          <p:cNvPr id="70660" name="文字方塊 3"/>
          <p:cNvSpPr txBox="1">
            <a:spLocks noChangeArrowheads="1"/>
          </p:cNvSpPr>
          <p:nvPr/>
        </p:nvSpPr>
        <p:spPr bwMode="auto">
          <a:xfrm>
            <a:off x="1076593" y="670050"/>
            <a:ext cx="748896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har char="–"/>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har char="•"/>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har char="–"/>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r>
              <a:rPr lang="zh-TW" altLang="en-US" sz="2000" dirty="0"/>
              <a:t>電磁波是依賴電磁感應，因此其電場與磁場必須互相垂直</a:t>
            </a:r>
          </a:p>
        </p:txBody>
      </p:sp>
      <p:sp>
        <p:nvSpPr>
          <p:cNvPr id="2" name="文字方塊 1"/>
          <p:cNvSpPr txBox="1"/>
          <p:nvPr/>
        </p:nvSpPr>
        <p:spPr>
          <a:xfrm>
            <a:off x="6436777" y="4674328"/>
            <a:ext cx="1440160" cy="400110"/>
          </a:xfrm>
          <a:prstGeom prst="rect">
            <a:avLst/>
          </a:prstGeom>
          <a:noFill/>
        </p:spPr>
        <p:txBody>
          <a:bodyPr wrap="square" rtlCol="0">
            <a:spAutoFit/>
          </a:bodyPr>
          <a:lstStyle/>
          <a:p>
            <a:r>
              <a:rPr lang="zh-TW" altLang="en-US" sz="2000" dirty="0"/>
              <a:t>右手定則</a:t>
            </a:r>
          </a:p>
        </p:txBody>
      </p:sp>
      <p:pic>
        <p:nvPicPr>
          <p:cNvPr id="6" name="Picture 5" descr="290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2257" t="20812" r="54138" b="34857"/>
          <a:stretch/>
        </p:blipFill>
        <p:spPr bwMode="auto">
          <a:xfrm rot="5400000">
            <a:off x="5134803" y="4081504"/>
            <a:ext cx="928040" cy="996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8" name="Text Box 14"/>
              <p:cNvSpPr txBox="1">
                <a:spLocks noChangeArrowheads="1"/>
              </p:cNvSpPr>
              <p:nvPr/>
            </p:nvSpPr>
            <p:spPr bwMode="auto">
              <a:xfrm>
                <a:off x="2684079" y="2393885"/>
                <a:ext cx="5881476" cy="439479"/>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har char="–"/>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har char="•"/>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har char="–"/>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en-US" altLang="zh-TW" sz="2000" dirty="0"/>
                  <a:t>Poynting vector</a:t>
                </a:r>
                <a:r>
                  <a:rPr lang="zh-TW" altLang="en-US" sz="2000" dirty="0"/>
                  <a:t> </a:t>
                </a:r>
                <a14:m>
                  <m:oMath xmlns:m="http://schemas.openxmlformats.org/officeDocument/2006/math">
                    <m:acc>
                      <m:accPr>
                        <m:chr m:val="⃗"/>
                        <m:ctrlPr>
                          <a:rPr lang="en-US" altLang="zh-TW" sz="2000" b="0" i="1" smtClean="0">
                            <a:latin typeface="Cambria Math"/>
                          </a:rPr>
                        </m:ctrlPr>
                      </m:accPr>
                      <m:e>
                        <m:r>
                          <a:rPr lang="en-US" altLang="zh-TW" sz="2000" b="0" i="1" smtClean="0">
                            <a:latin typeface="Cambria Math"/>
                          </a:rPr>
                          <m:t>𝑆</m:t>
                        </m:r>
                      </m:e>
                    </m:acc>
                  </m:oMath>
                </a14:m>
                <a:r>
                  <a:rPr lang="zh-TW" altLang="en-US" sz="2000" dirty="0"/>
                  <a:t> 功率傳播向量，就是波傳播的方向。</a:t>
                </a:r>
              </a:p>
            </p:txBody>
          </p:sp>
        </mc:Choice>
        <mc:Fallback xmlns="">
          <p:sp>
            <p:nvSpPr>
              <p:cNvPr id="8" name="Text Box 14"/>
              <p:cNvSpPr txBox="1">
                <a:spLocks noRot="1" noChangeAspect="1" noMove="1" noResize="1" noEditPoints="1" noAdjustHandles="1" noChangeArrowheads="1" noChangeShapeType="1" noTextEdit="1"/>
              </p:cNvSpPr>
              <p:nvPr/>
            </p:nvSpPr>
            <p:spPr bwMode="auto">
              <a:xfrm>
                <a:off x="2684079" y="2393885"/>
                <a:ext cx="5881476" cy="439479"/>
              </a:xfrm>
              <a:prstGeom prst="rect">
                <a:avLst/>
              </a:prstGeom>
              <a:blipFill>
                <a:blip r:embed="rId4"/>
                <a:stretch>
                  <a:fillRect l="-1078" t="-19444" r="-5388" b="-2222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3" name="文字方塊 2"/>
          <p:cNvSpPr txBox="1"/>
          <p:nvPr/>
        </p:nvSpPr>
        <p:spPr>
          <a:xfrm>
            <a:off x="1076594" y="1079448"/>
            <a:ext cx="5520631" cy="400110"/>
          </a:xfrm>
          <a:prstGeom prst="rect">
            <a:avLst/>
          </a:prstGeom>
          <a:noFill/>
        </p:spPr>
        <p:txBody>
          <a:bodyPr wrap="square" rtlCol="0">
            <a:spAutoFit/>
          </a:bodyPr>
          <a:lstStyle/>
          <a:p>
            <a:r>
              <a:rPr lang="zh-TW" altLang="en-US" sz="2000" dirty="0"/>
              <a:t>波的傳播方向又與電場及磁場皆垂直。</a:t>
            </a:r>
          </a:p>
        </p:txBody>
      </p:sp>
      <mc:AlternateContent xmlns:mc="http://schemas.openxmlformats.org/markup-compatibility/2006" xmlns:a14="http://schemas.microsoft.com/office/drawing/2010/main">
        <mc:Choice Requires="a14">
          <p:sp>
            <p:nvSpPr>
              <p:cNvPr id="4" name="文字方塊 3"/>
              <p:cNvSpPr txBox="1"/>
              <p:nvPr/>
            </p:nvSpPr>
            <p:spPr>
              <a:xfrm>
                <a:off x="1108119" y="2308487"/>
                <a:ext cx="1562992" cy="722762"/>
              </a:xfrm>
              <a:prstGeom prst="rect">
                <a:avLst/>
              </a:prstGeom>
              <a:solidFill>
                <a:srgbClr val="FFFF00"/>
              </a:solidFill>
            </p:spPr>
            <p:txBody>
              <a:bodyPr wrap="none" rtlCol="0">
                <a:spAutoFit/>
              </a:bodyPr>
              <a:lstStyle/>
              <a:p>
                <a:pPr/>
                <a14:m>
                  <m:oMathPara xmlns:m="http://schemas.openxmlformats.org/officeDocument/2006/math">
                    <m:oMath>
                      <m:acc>
                        <m:accPr>
                          <m:chr m:val="⃗"/>
                          <m:ctrlPr>
                            <a:rPr lang="en-US" altLang="zh-TW" sz="2000" b="0" i="1" smtClean="0">
                              <a:latin typeface="Cambria Math"/>
                            </a:rPr>
                          </m:ctrlPr>
                        </m:accPr>
                        <m:e>
                          <m:r>
                            <a:rPr lang="en-US" altLang="zh-TW" sz="2000" b="0" i="1" smtClean="0">
                              <a:latin typeface="Cambria Math"/>
                            </a:rPr>
                            <m:t>𝑆</m:t>
                          </m:r>
                        </m:e>
                      </m:acc>
                      <m:r>
                        <a:rPr lang="en-US" altLang="zh-TW" sz="2000" b="0" i="1" smtClean="0">
                          <a:latin typeface="Cambria Math"/>
                        </a:rPr>
                        <m:t>=</m:t>
                      </m:r>
                      <m:f>
                        <m:fPr>
                          <m:ctrlPr>
                            <a:rPr lang="en-US" altLang="zh-TW" sz="2000" b="0" i="1" smtClean="0">
                              <a:latin typeface="Cambria Math"/>
                            </a:rPr>
                          </m:ctrlPr>
                        </m:fPr>
                        <m:num>
                          <m:r>
                            <a:rPr lang="en-US" altLang="zh-TW" sz="2000" b="0" i="1" smtClean="0">
                              <a:latin typeface="Cambria Math"/>
                            </a:rPr>
                            <m:t>1</m:t>
                          </m:r>
                        </m:num>
                        <m:den>
                          <m:sSub>
                            <m:sSubPr>
                              <m:ctrlPr>
                                <a:rPr lang="zh-TW" altLang="en-US" sz="2000" b="0" i="1" smtClean="0">
                                  <a:latin typeface="Cambria Math"/>
                                </a:rPr>
                              </m:ctrlPr>
                            </m:sSubPr>
                            <m:e>
                              <m:r>
                                <a:rPr lang="zh-TW" altLang="en-US" sz="2000" b="0" i="1" smtClean="0">
                                  <a:latin typeface="Cambria Math"/>
                                </a:rPr>
                                <m:t>𝜇</m:t>
                              </m:r>
                            </m:e>
                            <m:sub>
                              <m:r>
                                <a:rPr lang="en-US" altLang="zh-TW" sz="2000" b="0" i="1" smtClean="0">
                                  <a:latin typeface="Cambria Math"/>
                                </a:rPr>
                                <m:t>0</m:t>
                              </m:r>
                            </m:sub>
                          </m:sSub>
                        </m:den>
                      </m:f>
                      <m:acc>
                        <m:accPr>
                          <m:chr m:val="⃗"/>
                          <m:ctrlPr>
                            <a:rPr lang="en-US" altLang="zh-TW" sz="2000" b="0" i="1" smtClean="0">
                              <a:latin typeface="Cambria Math"/>
                            </a:rPr>
                          </m:ctrlPr>
                        </m:accPr>
                        <m:e>
                          <m:r>
                            <a:rPr lang="en-US" altLang="zh-TW" sz="2000" b="0" i="1" smtClean="0">
                              <a:latin typeface="Cambria Math"/>
                            </a:rPr>
                            <m:t>𝐸</m:t>
                          </m:r>
                        </m:e>
                      </m:acc>
                      <m:r>
                        <a:rPr lang="en-US" altLang="zh-TW" sz="2000" i="1" smtClean="0">
                          <a:latin typeface="Cambria Math"/>
                          <a:ea typeface="Cambria Math"/>
                        </a:rPr>
                        <m:t>×</m:t>
                      </m:r>
                      <m:acc>
                        <m:accPr>
                          <m:chr m:val="⃗"/>
                          <m:ctrlPr>
                            <a:rPr lang="en-US" altLang="zh-TW" sz="2000" b="0" i="1" smtClean="0">
                              <a:latin typeface="Cambria Math"/>
                              <a:ea typeface="Cambria Math"/>
                            </a:rPr>
                          </m:ctrlPr>
                        </m:accPr>
                        <m:e>
                          <m:r>
                            <a:rPr lang="en-US" altLang="zh-TW" sz="2000" b="0" i="1" smtClean="0">
                              <a:latin typeface="Cambria Math"/>
                              <a:ea typeface="Cambria Math"/>
                            </a:rPr>
                            <m:t>𝐵</m:t>
                          </m:r>
                        </m:e>
                      </m:acc>
                    </m:oMath>
                  </m:oMathPara>
                </a14:m>
                <a:endParaRPr lang="zh-TW" altLang="en-US" sz="2000" dirty="0"/>
              </a:p>
            </p:txBody>
          </p:sp>
        </mc:Choice>
        <mc:Fallback xmlns="">
          <p:sp>
            <p:nvSpPr>
              <p:cNvPr id="4" name="文字方塊 3"/>
              <p:cNvSpPr txBox="1">
                <a:spLocks noRot="1" noChangeAspect="1" noMove="1" noResize="1" noEditPoints="1" noAdjustHandles="1" noChangeArrowheads="1" noChangeShapeType="1" noTextEdit="1"/>
              </p:cNvSpPr>
              <p:nvPr/>
            </p:nvSpPr>
            <p:spPr>
              <a:xfrm>
                <a:off x="1108119" y="2308487"/>
                <a:ext cx="1562992" cy="722762"/>
              </a:xfrm>
              <a:prstGeom prst="rect">
                <a:avLst/>
              </a:prstGeom>
              <a:blipFill>
                <a:blip r:embed="rId5"/>
                <a:stretch>
                  <a:fillRect b="-5172"/>
                </a:stretch>
              </a:blipFill>
            </p:spPr>
            <p:txBody>
              <a:bodyPr/>
              <a:lstStyle/>
              <a:p>
                <a:r>
                  <a:rPr lang="en-US">
                    <a:noFill/>
                  </a:rPr>
                  <a:t> </a:t>
                </a:r>
              </a:p>
            </p:txBody>
          </p:sp>
        </mc:Fallback>
      </mc:AlternateContent>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F16027C-DE5A-1C59-FD1C-C7EB364CF313}"/>
              </a:ext>
            </a:extLst>
          </p:cNvPr>
          <p:cNvSpPr txBox="1"/>
          <p:nvPr/>
        </p:nvSpPr>
        <p:spPr>
          <a:xfrm>
            <a:off x="1447800" y="609600"/>
            <a:ext cx="7554075" cy="369332"/>
          </a:xfrm>
          <a:prstGeom prst="rect">
            <a:avLst/>
          </a:prstGeom>
          <a:noFill/>
        </p:spPr>
        <p:txBody>
          <a:bodyPr wrap="square" rtlCol="0">
            <a:spAutoFit/>
          </a:bodyPr>
          <a:lstStyle/>
          <a:p>
            <a:r>
              <a:rPr lang="en-US" dirty="0" err="1">
                <a:latin typeface="Times New Roman" panose="02020603050405020304" pitchFamily="18" charset="0"/>
                <a:cs typeface="Times New Roman" panose="02020603050405020304" pitchFamily="18" charset="0"/>
              </a:rPr>
              <a:t>有分離的模式是因邊界條件：Boundary</a:t>
            </a:r>
            <a:r>
              <a:rPr lang="en-US" dirty="0">
                <a:latin typeface="Times New Roman" panose="02020603050405020304" pitchFamily="18" charset="0"/>
                <a:cs typeface="Times New Roman" panose="02020603050405020304" pitchFamily="18" charset="0"/>
              </a:rPr>
              <a:t> Condition</a:t>
            </a:r>
            <a:r>
              <a:rPr lang="zh-TW" altLang="en-US" dirty="0">
                <a:latin typeface="Times New Roman" panose="02020603050405020304" pitchFamily="18" charset="0"/>
                <a:cs typeface="Times New Roman" panose="02020603050405020304" pitchFamily="18" charset="0"/>
              </a:rPr>
              <a:t> 邊界條件，例如</a:t>
            </a:r>
            <a:endParaRPr lang="en-US"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6CD0F59E-8461-AE2C-1B2F-C1B7B84092FF}"/>
                  </a:ext>
                </a:extLst>
              </p:cNvPr>
              <p:cNvSpPr txBox="1"/>
              <p:nvPr/>
            </p:nvSpPr>
            <p:spPr>
              <a:xfrm>
                <a:off x="2971800" y="2438400"/>
                <a:ext cx="2703974" cy="400110"/>
              </a:xfrm>
              <a:prstGeom prst="rect">
                <a:avLst/>
              </a:prstGeom>
              <a:solidFill>
                <a:srgbClr val="FFFF00"/>
              </a:solidFill>
            </p:spPr>
            <p:txBody>
              <a:bodyPr wrap="square">
                <a:spAutoFit/>
              </a:bodyPr>
              <a:lstStyle/>
              <a:p>
                <a:pPr/>
                <a14:m>
                  <m:oMathPara xmlns:m="http://schemas.openxmlformats.org/officeDocument/2006/math">
                    <m:oMath>
                      <m:r>
                        <a:rPr lang="en-US" altLang="zh-TW" sz="2000" i="1" smtClean="0">
                          <a:latin typeface="Cambria Math" panose="02040503050406030204" pitchFamily="18" charset="0"/>
                          <a:ea typeface="Cambria Math" panose="02040503050406030204" pitchFamily="18" charset="0"/>
                        </a:rPr>
                        <m:t>𝜙</m:t>
                      </m:r>
                      <m:d>
                        <m:dPr>
                          <m:ctrlPr>
                            <a:rPr lang="en-US" altLang="zh-TW" sz="2000" b="0" i="1" smtClean="0">
                              <a:latin typeface="Cambria Math" panose="02040503050406030204" pitchFamily="18" charset="0"/>
                            </a:rPr>
                          </m:ctrlPr>
                        </m:dPr>
                        <m:e>
                          <m:r>
                            <a:rPr lang="en-US" altLang="zh-TW" sz="2000" b="0" i="1" smtClean="0">
                              <a:latin typeface="Cambria Math" panose="02040503050406030204" pitchFamily="18" charset="0"/>
                            </a:rPr>
                            <m:t>0</m:t>
                          </m:r>
                          <m:r>
                            <a:rPr lang="en-US" altLang="zh-TW" sz="2000" b="0" i="1" smtClean="0">
                              <a:latin typeface="Cambria Math"/>
                            </a:rPr>
                            <m:t>,</m:t>
                          </m:r>
                          <m:r>
                            <a:rPr lang="en-US" altLang="zh-TW" sz="2000" b="0" i="1" smtClean="0">
                              <a:latin typeface="Cambria Math" panose="02040503050406030204" pitchFamily="18" charset="0"/>
                            </a:rPr>
                            <m:t>𝑡</m:t>
                          </m:r>
                        </m:e>
                      </m:d>
                      <m:r>
                        <a:rPr lang="en-US" altLang="zh-TW" sz="2000" b="0" i="1" smtClean="0">
                          <a:latin typeface="Cambria Math" panose="02040503050406030204" pitchFamily="18" charset="0"/>
                        </a:rPr>
                        <m:t>=</m:t>
                      </m:r>
                      <m:r>
                        <a:rPr lang="en-US" altLang="zh-TW" sz="2000" i="1">
                          <a:latin typeface="Cambria Math" panose="02040503050406030204" pitchFamily="18" charset="0"/>
                          <a:ea typeface="Cambria Math" panose="02040503050406030204" pitchFamily="18" charset="0"/>
                        </a:rPr>
                        <m:t>𝜙</m:t>
                      </m:r>
                      <m:d>
                        <m:dPr>
                          <m:ctrlPr>
                            <a:rPr lang="en-US" altLang="zh-TW" sz="2000" b="0" i="1" smtClean="0">
                              <a:latin typeface="Cambria Math" panose="02040503050406030204" pitchFamily="18" charset="0"/>
                            </a:rPr>
                          </m:ctrlPr>
                        </m:dPr>
                        <m:e>
                          <m:r>
                            <a:rPr lang="en-US" altLang="zh-TW" sz="2000" b="0" i="1" smtClean="0">
                              <a:latin typeface="Cambria Math" panose="02040503050406030204" pitchFamily="18" charset="0"/>
                            </a:rPr>
                            <m:t>𝐿</m:t>
                          </m:r>
                          <m:r>
                            <a:rPr lang="en-US" altLang="zh-TW" sz="2000" i="1">
                              <a:latin typeface="Cambria Math"/>
                            </a:rPr>
                            <m:t>,</m:t>
                          </m:r>
                          <m:r>
                            <a:rPr lang="en-US" altLang="zh-TW" sz="2000" i="1">
                              <a:latin typeface="Cambria Math" panose="02040503050406030204" pitchFamily="18" charset="0"/>
                            </a:rPr>
                            <m:t>𝑡</m:t>
                          </m:r>
                        </m:e>
                      </m:d>
                      <m:r>
                        <a:rPr lang="en-US" altLang="zh-TW" sz="2000" b="0" i="1" smtClean="0">
                          <a:latin typeface="Cambria Math" panose="02040503050406030204" pitchFamily="18" charset="0"/>
                        </a:rPr>
                        <m:t>=0</m:t>
                      </m:r>
                    </m:oMath>
                  </m:oMathPara>
                </a14:m>
                <a:endParaRPr lang="en-US" sz="2000" dirty="0"/>
              </a:p>
            </p:txBody>
          </p:sp>
        </mc:Choice>
        <mc:Fallback xmlns="">
          <p:sp>
            <p:nvSpPr>
              <p:cNvPr id="5" name="TextBox 4">
                <a:extLst>
                  <a:ext uri="{FF2B5EF4-FFF2-40B4-BE49-F238E27FC236}">
                    <a16:creationId xmlns:a16="http://schemas.microsoft.com/office/drawing/2014/main" id="{6CD0F59E-8461-AE2C-1B2F-C1B7B84092FF}"/>
                  </a:ext>
                </a:extLst>
              </p:cNvPr>
              <p:cNvSpPr txBox="1">
                <a:spLocks noRot="1" noChangeAspect="1" noMove="1" noResize="1" noEditPoints="1" noAdjustHandles="1" noChangeArrowheads="1" noChangeShapeType="1" noTextEdit="1"/>
              </p:cNvSpPr>
              <p:nvPr/>
            </p:nvSpPr>
            <p:spPr>
              <a:xfrm>
                <a:off x="2971800" y="2438400"/>
                <a:ext cx="2703974" cy="400110"/>
              </a:xfrm>
              <a:prstGeom prst="rect">
                <a:avLst/>
              </a:prstGeom>
              <a:blipFill>
                <a:blip r:embed="rId2"/>
                <a:stretch>
                  <a:fillRect b="-15625"/>
                </a:stretch>
              </a:blipFill>
            </p:spPr>
            <p:txBody>
              <a:bodyPr/>
              <a:lstStyle/>
              <a:p>
                <a:r>
                  <a:rPr lang="en-US">
                    <a:noFill/>
                  </a:rPr>
                  <a:t> </a:t>
                </a:r>
              </a:p>
            </p:txBody>
          </p:sp>
        </mc:Fallback>
      </mc:AlternateContent>
      <p:pic>
        <p:nvPicPr>
          <p:cNvPr id="7" name="Picture 14" descr="C:\Users\Chia-Hung Chang\Downloads\Data\Knight\Media\Chapter21\Images\21_03Figure-P.jpg">
            <a:extLst>
              <a:ext uri="{FF2B5EF4-FFF2-40B4-BE49-F238E27FC236}">
                <a16:creationId xmlns:a16="http://schemas.microsoft.com/office/drawing/2014/main" id="{D244DAF7-2256-0937-2BB5-BCB98D3D24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15623"/>
          <a:stretch>
            <a:fillRect/>
          </a:stretch>
        </p:blipFill>
        <p:spPr bwMode="auto">
          <a:xfrm>
            <a:off x="2170574" y="1066800"/>
            <a:ext cx="3964652"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descr="6 meanings of Te and TM in rectangular waveguide - DOLPH MICROWAVE">
            <a:extLst>
              <a:ext uri="{FF2B5EF4-FFF2-40B4-BE49-F238E27FC236}">
                <a16:creationId xmlns:a16="http://schemas.microsoft.com/office/drawing/2014/main" id="{11386CF4-70BB-694A-D616-443C09AFD6E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145" r="8950"/>
          <a:stretch>
            <a:fillRect/>
          </a:stretch>
        </p:blipFill>
        <p:spPr bwMode="auto">
          <a:xfrm>
            <a:off x="2971800" y="3429000"/>
            <a:ext cx="2583583" cy="313727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371E1618-6719-2122-96B5-48F45DA7F548}"/>
              </a:ext>
            </a:extLst>
          </p:cNvPr>
          <p:cNvSpPr txBox="1"/>
          <p:nvPr/>
        </p:nvSpPr>
        <p:spPr>
          <a:xfrm>
            <a:off x="1447800" y="2955350"/>
            <a:ext cx="6000177" cy="369332"/>
          </a:xfrm>
          <a:prstGeom prst="rect">
            <a:avLst/>
          </a:prstGeom>
          <a:noFill/>
        </p:spPr>
        <p:txBody>
          <a:bodyPr wrap="square" rtlCol="0">
            <a:spAutoFit/>
          </a:bodyPr>
          <a:lstStyle/>
          <a:p>
            <a:pPr algn="l"/>
            <a:r>
              <a:rPr lang="en-US" dirty="0" err="1">
                <a:latin typeface="Times New Roman" panose="02020603050405020304" pitchFamily="18" charset="0"/>
                <a:cs typeface="Times New Roman" panose="02020603050405020304" pitchFamily="18" charset="0"/>
              </a:rPr>
              <a:t>導體的邊界對電場就會強制電場為零的邊界條件</a:t>
            </a:r>
            <a:r>
              <a:rPr lang="en-US"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4417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20C74D7-FBDB-5787-A761-39C20B7FF681}"/>
              </a:ext>
            </a:extLst>
          </p:cNvPr>
          <p:cNvPicPr>
            <a:picLocks noChangeAspect="1"/>
          </p:cNvPicPr>
          <p:nvPr/>
        </p:nvPicPr>
        <p:blipFill>
          <a:blip r:embed="rId2"/>
          <a:srcRect b="25654"/>
          <a:stretch>
            <a:fillRect/>
          </a:stretch>
        </p:blipFill>
        <p:spPr>
          <a:xfrm>
            <a:off x="1522804" y="1481464"/>
            <a:ext cx="5638801" cy="1261664"/>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070EB36E-21AE-58CF-0784-8123CD4F2A70}"/>
                  </a:ext>
                </a:extLst>
              </p:cNvPr>
              <p:cNvSpPr txBox="1"/>
              <p:nvPr/>
            </p:nvSpPr>
            <p:spPr bwMode="auto">
              <a:xfrm>
                <a:off x="806990" y="535230"/>
                <a:ext cx="6934200" cy="40011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rtlCol="0">
                <a:spAutoFit/>
              </a:bodyPr>
              <a:lstStyle/>
              <a:p>
                <a:r>
                  <a:rPr lang="en-US" sz="2000" dirty="0">
                    <a:latin typeface="Times New Roman" panose="02020603050405020304" pitchFamily="18" charset="0"/>
                  </a:rPr>
                  <a:t>Consider a large number </a:t>
                </a:r>
                <a14:m>
                  <m:oMath xmlns:m="http://schemas.openxmlformats.org/officeDocument/2006/math">
                    <m:r>
                      <a:rPr lang="en-US" sz="2000" b="0" i="1" smtClean="0">
                        <a:latin typeface="Cambria Math" panose="02040503050406030204" pitchFamily="18" charset="0"/>
                      </a:rPr>
                      <m:t>𝑁</m:t>
                    </m:r>
                    <m:r>
                      <a:rPr lang="en-US" sz="2000" b="0" i="1" smtClean="0">
                        <a:latin typeface="Cambria Math" panose="02040503050406030204" pitchFamily="18" charset="0"/>
                        <a:ea typeface="Cambria Math" panose="02040503050406030204" pitchFamily="18" charset="0"/>
                      </a:rPr>
                      <m:t>→∞</m:t>
                    </m:r>
                  </m:oMath>
                </a14:m>
                <a:r>
                  <a:rPr lang="en-US" sz="2000" dirty="0">
                    <a:latin typeface="Times New Roman" panose="02020603050405020304" pitchFamily="18" charset="0"/>
                  </a:rPr>
                  <a:t> of particles coupled by springs.</a:t>
                </a:r>
              </a:p>
            </p:txBody>
          </p:sp>
        </mc:Choice>
        <mc:Fallback xmlns="">
          <p:sp>
            <p:nvSpPr>
              <p:cNvPr id="8" name="TextBox 7">
                <a:extLst>
                  <a:ext uri="{FF2B5EF4-FFF2-40B4-BE49-F238E27FC236}">
                    <a16:creationId xmlns:a16="http://schemas.microsoft.com/office/drawing/2014/main" id="{070EB36E-21AE-58CF-0784-8123CD4F2A70}"/>
                  </a:ext>
                </a:extLst>
              </p:cNvPr>
              <p:cNvSpPr txBox="1">
                <a:spLocks noRot="1" noChangeAspect="1" noMove="1" noResize="1" noEditPoints="1" noAdjustHandles="1" noChangeArrowheads="1" noChangeShapeType="1" noTextEdit="1"/>
              </p:cNvSpPr>
              <p:nvPr/>
            </p:nvSpPr>
            <p:spPr bwMode="auto">
              <a:xfrm>
                <a:off x="806990" y="535230"/>
                <a:ext cx="6934200" cy="400110"/>
              </a:xfrm>
              <a:prstGeom prst="rect">
                <a:avLst/>
              </a:prstGeom>
              <a:blipFill>
                <a:blip r:embed="rId3"/>
                <a:stretch>
                  <a:fillRect l="-914" t="-9375" b="-2812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11" name="TextBox 10">
            <a:extLst>
              <a:ext uri="{FF2B5EF4-FFF2-40B4-BE49-F238E27FC236}">
                <a16:creationId xmlns:a16="http://schemas.microsoft.com/office/drawing/2014/main" id="{ECD2BA09-3F9D-3BB2-CEF5-31F2F2850096}"/>
              </a:ext>
            </a:extLst>
          </p:cNvPr>
          <p:cNvSpPr txBox="1"/>
          <p:nvPr/>
        </p:nvSpPr>
        <p:spPr>
          <a:xfrm>
            <a:off x="806990" y="936009"/>
            <a:ext cx="8229600" cy="400110"/>
          </a:xfrm>
          <a:prstGeom prst="rect">
            <a:avLst/>
          </a:prstGeom>
          <a:noFill/>
        </p:spPr>
        <p:txBody>
          <a:bodyPr wrap="square" rtlCol="0">
            <a:spAutoFit/>
          </a:bodyPr>
          <a:lstStyle/>
          <a:p>
            <a:pPr algn="l"/>
            <a:r>
              <a:rPr lang="en-US" sz="2000" dirty="0">
                <a:latin typeface="Times New Roman" panose="02020603050405020304" pitchFamily="18" charset="0"/>
                <a:cs typeface="Times New Roman" panose="02020603050405020304" pitchFamily="18" charset="0"/>
              </a:rPr>
              <a:t>We will show equation of motion for coupled springs becomes wave equation.</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3B24F51F-D941-5E7C-0F3C-36F0F31624CB}"/>
                  </a:ext>
                </a:extLst>
              </p:cNvPr>
              <p:cNvSpPr txBox="1"/>
              <p:nvPr/>
            </p:nvSpPr>
            <p:spPr>
              <a:xfrm>
                <a:off x="2928185" y="2824708"/>
                <a:ext cx="1752600" cy="400110"/>
              </a:xfrm>
              <a:prstGeom prst="rect">
                <a:avLst/>
              </a:prstGeom>
              <a:solidFill>
                <a:srgbClr val="FFFF00"/>
              </a:solidFill>
            </p:spPr>
            <p:txBody>
              <a:bodyPr wrap="square">
                <a:spAutoFit/>
              </a:bodyPr>
              <a:lstStyle/>
              <a:p>
                <a:pPr/>
                <a14:m>
                  <m:oMathPara xmlns:m="http://schemas.openxmlformats.org/officeDocument/2006/math">
                    <m:oMath>
                      <m:r>
                        <a:rPr lang="en-US" sz="2000" i="1" dirty="0" smtClean="0">
                          <a:latin typeface="Cambria Math" panose="02040503050406030204" pitchFamily="18" charset="0"/>
                          <a:ea typeface="Cambria Math" panose="02040503050406030204" pitchFamily="18" charset="0"/>
                          <a:cs typeface="Times New Roman" pitchFamily="18" charset="0"/>
                        </a:rPr>
                        <m:t>𝑁</m:t>
                      </m:r>
                      <m:r>
                        <a:rPr lang="en-US" sz="2000" i="1" dirty="0" smtClean="0">
                          <a:latin typeface="Cambria Math" panose="02040503050406030204" pitchFamily="18" charset="0"/>
                          <a:ea typeface="Cambria Math" panose="02040503050406030204" pitchFamily="18" charset="0"/>
                          <a:cs typeface="Times New Roman" pitchFamily="18" charset="0"/>
                        </a:rPr>
                        <m:t>→∞,</m:t>
                      </m:r>
                      <m:r>
                        <a:rPr lang="en-US" sz="2000" b="0" i="1" dirty="0" smtClean="0">
                          <a:latin typeface="Cambria Math" panose="02040503050406030204" pitchFamily="18" charset="0"/>
                          <a:cs typeface="Times New Roman" pitchFamily="18" charset="0"/>
                        </a:rPr>
                        <m:t>𝑑</m:t>
                      </m:r>
                      <m:r>
                        <a:rPr lang="en-US" sz="2000" b="0" i="1" dirty="0" smtClean="0">
                          <a:latin typeface="Cambria Math" panose="02040503050406030204" pitchFamily="18" charset="0"/>
                          <a:ea typeface="Cambria Math" panose="02040503050406030204" pitchFamily="18" charset="0"/>
                          <a:cs typeface="Times New Roman" pitchFamily="18" charset="0"/>
                        </a:rPr>
                        <m:t>→0</m:t>
                      </m:r>
                    </m:oMath>
                  </m:oMathPara>
                </a14:m>
                <a:endParaRPr lang="en-US" dirty="0"/>
              </a:p>
            </p:txBody>
          </p:sp>
        </mc:Choice>
        <mc:Fallback xmlns="">
          <p:sp>
            <p:nvSpPr>
              <p:cNvPr id="10" name="TextBox 9">
                <a:extLst>
                  <a:ext uri="{FF2B5EF4-FFF2-40B4-BE49-F238E27FC236}">
                    <a16:creationId xmlns:a16="http://schemas.microsoft.com/office/drawing/2014/main" id="{3B24F51F-D941-5E7C-0F3C-36F0F31624CB}"/>
                  </a:ext>
                </a:extLst>
              </p:cNvPr>
              <p:cNvSpPr txBox="1">
                <a:spLocks noRot="1" noChangeAspect="1" noMove="1" noResize="1" noEditPoints="1" noAdjustHandles="1" noChangeArrowheads="1" noChangeShapeType="1" noTextEdit="1"/>
              </p:cNvSpPr>
              <p:nvPr/>
            </p:nvSpPr>
            <p:spPr>
              <a:xfrm>
                <a:off x="2928185" y="2824708"/>
                <a:ext cx="1752600" cy="400110"/>
              </a:xfrm>
              <a:prstGeom prst="rect">
                <a:avLst/>
              </a:prstGeom>
              <a:blipFill>
                <a:blip r:embed="rId4"/>
                <a:stretch>
                  <a:fillRect/>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C494A6DA-9927-1A32-8AD4-C0409B8DCBB9}"/>
              </a:ext>
            </a:extLst>
          </p:cNvPr>
          <p:cNvSpPr txBox="1"/>
          <p:nvPr/>
        </p:nvSpPr>
        <p:spPr>
          <a:xfrm>
            <a:off x="4921790" y="2858426"/>
            <a:ext cx="2578395" cy="400110"/>
          </a:xfrm>
          <a:prstGeom prst="rect">
            <a:avLst/>
          </a:prstGeom>
          <a:noFill/>
        </p:spPr>
        <p:txBody>
          <a:bodyPr wrap="square" rtlCol="0">
            <a:spAutoFit/>
          </a:bodyPr>
          <a:lstStyle/>
          <a:p>
            <a:pPr algn="l"/>
            <a:r>
              <a:rPr lang="en-US" sz="2000" dirty="0">
                <a:latin typeface="Times New Roman" panose="02020603050405020304" pitchFamily="18" charset="0"/>
                <a:cs typeface="Times New Roman" panose="02020603050405020304" pitchFamily="18" charset="0"/>
              </a:rPr>
              <a:t>Continuous limit</a:t>
            </a:r>
          </a:p>
        </p:txBody>
      </p:sp>
      <p:sp>
        <p:nvSpPr>
          <p:cNvPr id="15" name="TextBox 14">
            <a:extLst>
              <a:ext uri="{FF2B5EF4-FFF2-40B4-BE49-F238E27FC236}">
                <a16:creationId xmlns:a16="http://schemas.microsoft.com/office/drawing/2014/main" id="{2758081A-CE03-A5AC-9CDC-05898C641B05}"/>
              </a:ext>
            </a:extLst>
          </p:cNvPr>
          <p:cNvSpPr txBox="1"/>
          <p:nvPr/>
        </p:nvSpPr>
        <p:spPr>
          <a:xfrm>
            <a:off x="2667000" y="4855812"/>
            <a:ext cx="3072497" cy="400110"/>
          </a:xfrm>
          <a:prstGeom prst="rect">
            <a:avLst/>
          </a:prstGeom>
          <a:noFill/>
        </p:spPr>
        <p:txBody>
          <a:bodyPr wrap="square" rtlCol="0">
            <a:spAutoFit/>
          </a:bodyPr>
          <a:lstStyle/>
          <a:p>
            <a:pPr algn="l"/>
            <a:r>
              <a:rPr lang="en-US" sz="2000" dirty="0">
                <a:latin typeface="Times New Roman" panose="02020603050405020304" pitchFamily="18" charset="0"/>
                <a:cs typeface="Times New Roman" panose="02020603050405020304" pitchFamily="18" charset="0"/>
              </a:rPr>
              <a:t>Elastic continuous medium</a:t>
            </a:r>
          </a:p>
        </p:txBody>
      </p:sp>
      <p:pic>
        <p:nvPicPr>
          <p:cNvPr id="16" name="Picture 15" descr="What Is a Longitudinal Wave? Definition, Examples, and Properties">
            <a:extLst>
              <a:ext uri="{FF2B5EF4-FFF2-40B4-BE49-F238E27FC236}">
                <a16:creationId xmlns:a16="http://schemas.microsoft.com/office/drawing/2014/main" id="{2D27DAF5-7672-2788-6E88-6C6742A6CDF8}"/>
              </a:ext>
            </a:extLst>
          </p:cNvPr>
          <p:cNvPicPr>
            <a:picLocks noChangeAspect="1"/>
          </p:cNvPicPr>
          <p:nvPr/>
        </p:nvPicPr>
        <p:blipFill>
          <a:blip r:embed="rId5"/>
          <a:srcRect t="14731" b="50000"/>
          <a:stretch>
            <a:fillRect/>
          </a:stretch>
        </p:blipFill>
        <p:spPr>
          <a:xfrm>
            <a:off x="2362200" y="3429000"/>
            <a:ext cx="3960007" cy="1396633"/>
          </a:xfrm>
          <a:prstGeom prst="rect">
            <a:avLst/>
          </a:prstGeom>
        </p:spPr>
      </p:pic>
      <p:pic>
        <p:nvPicPr>
          <p:cNvPr id="18" name="Picture 17" descr="Longitudinal Wave: Definition, Characteristics, and Examples">
            <a:extLst>
              <a:ext uri="{FF2B5EF4-FFF2-40B4-BE49-F238E27FC236}">
                <a16:creationId xmlns:a16="http://schemas.microsoft.com/office/drawing/2014/main" id="{4409C37F-8B93-DBFA-9EE5-A900CB3D363E}"/>
              </a:ext>
            </a:extLst>
          </p:cNvPr>
          <p:cNvPicPr>
            <a:picLocks noChangeAspect="1"/>
          </p:cNvPicPr>
          <p:nvPr/>
        </p:nvPicPr>
        <p:blipFill>
          <a:blip r:embed="rId6"/>
          <a:srcRect t="17961" b="17961"/>
          <a:stretch>
            <a:fillRect/>
          </a:stretch>
        </p:blipFill>
        <p:spPr>
          <a:xfrm>
            <a:off x="2363972" y="5376536"/>
            <a:ext cx="3960007" cy="1161602"/>
          </a:xfrm>
          <a:prstGeom prst="rect">
            <a:avLst/>
          </a:prstGeom>
        </p:spPr>
      </p:pic>
    </p:spTree>
    <p:extLst>
      <p:ext uri="{BB962C8B-B14F-4D97-AF65-F5344CB8AC3E}">
        <p14:creationId xmlns:p14="http://schemas.microsoft.com/office/powerpoint/2010/main" val="13125692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CC7CA-BE32-6AAA-6B29-8A872B325CD4}"/>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文字方塊 13">
                <a:extLst>
                  <a:ext uri="{FF2B5EF4-FFF2-40B4-BE49-F238E27FC236}">
                    <a16:creationId xmlns:a16="http://schemas.microsoft.com/office/drawing/2014/main" id="{F14F14A5-DE52-2DAB-4107-81EBC8259488}"/>
                  </a:ext>
                </a:extLst>
              </p:cNvPr>
              <p:cNvSpPr txBox="1"/>
              <p:nvPr/>
            </p:nvSpPr>
            <p:spPr bwMode="auto">
              <a:xfrm>
                <a:off x="1600200" y="1613097"/>
                <a:ext cx="4378506" cy="626454"/>
              </a:xfrm>
              <a:prstGeom prst="rect">
                <a:avLst/>
              </a:prstGeom>
              <a:solidFill>
                <a:srgbClr val="FFFF99"/>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lang="en-US" altLang="zh-TW" sz="2000" i="1" smtClean="0">
                          <a:latin typeface="Cambria Math" panose="02040503050406030204" pitchFamily="18" charset="0"/>
                        </a:rPr>
                        <m:t>𝑚</m:t>
                      </m:r>
                      <m:f>
                        <m:fPr>
                          <m:ctrlPr>
                            <a:rPr lang="en-US" altLang="zh-TW" sz="2000" i="1">
                              <a:latin typeface="Cambria Math" panose="02040503050406030204" pitchFamily="18" charset="0"/>
                            </a:rPr>
                          </m:ctrlPr>
                        </m:fPr>
                        <m:num>
                          <m:sSup>
                            <m:sSupPr>
                              <m:ctrlPr>
                                <a:rPr lang="en-US" altLang="zh-TW" sz="2000" i="1">
                                  <a:latin typeface="Cambria Math" panose="02040503050406030204" pitchFamily="18" charset="0"/>
                                </a:rPr>
                              </m:ctrlPr>
                            </m:sSupPr>
                            <m:e>
                              <m:r>
                                <a:rPr lang="en-US" altLang="zh-TW" sz="2000" i="1">
                                  <a:latin typeface="Cambria Math" panose="02040503050406030204" pitchFamily="18" charset="0"/>
                                </a:rPr>
                                <m:t>𝑑</m:t>
                              </m:r>
                            </m:e>
                            <m:sup>
                              <m:r>
                                <a:rPr lang="en-US" altLang="zh-TW" sz="2000" i="1">
                                  <a:latin typeface="Cambria Math" panose="02040503050406030204" pitchFamily="18" charset="0"/>
                                </a:rPr>
                                <m:t>2</m:t>
                              </m:r>
                            </m:sup>
                          </m:sSup>
                          <m:sSub>
                            <m:sSubPr>
                              <m:ctrlPr>
                                <a:rPr lang="en-US" altLang="zh-TW" sz="2000" i="1">
                                  <a:latin typeface="Cambria Math" panose="02040503050406030204" pitchFamily="18" charset="0"/>
                                </a:rPr>
                              </m:ctrlPr>
                            </m:sSubPr>
                            <m:e>
                              <m:r>
                                <a:rPr lang="en-US" altLang="zh-TW" sz="2000" i="1">
                                  <a:latin typeface="Cambria Math" panose="02040503050406030204" pitchFamily="18" charset="0"/>
                                </a:rPr>
                                <m:t>𝑥</m:t>
                              </m:r>
                            </m:e>
                            <m:sub>
                              <m:r>
                                <a:rPr lang="en-US" altLang="zh-TW" sz="2000" i="1">
                                  <a:latin typeface="Cambria Math" panose="02040503050406030204" pitchFamily="18" charset="0"/>
                                </a:rPr>
                                <m:t>𝑗</m:t>
                              </m:r>
                            </m:sub>
                          </m:sSub>
                        </m:num>
                        <m:den>
                          <m:r>
                            <a:rPr lang="en-US" altLang="zh-TW" sz="2000" i="1">
                              <a:latin typeface="Cambria Math" panose="02040503050406030204" pitchFamily="18" charset="0"/>
                            </a:rPr>
                            <m:t>𝑑</m:t>
                          </m:r>
                          <m:sSup>
                            <m:sSupPr>
                              <m:ctrlPr>
                                <a:rPr lang="en-US" altLang="zh-TW" sz="2000" i="1">
                                  <a:latin typeface="Cambria Math" panose="02040503050406030204" pitchFamily="18" charset="0"/>
                                </a:rPr>
                              </m:ctrlPr>
                            </m:sSupPr>
                            <m:e>
                              <m:r>
                                <a:rPr lang="en-US" altLang="zh-TW" sz="2000" i="1">
                                  <a:latin typeface="Cambria Math" panose="02040503050406030204" pitchFamily="18" charset="0"/>
                                </a:rPr>
                                <m:t>𝑡</m:t>
                              </m:r>
                            </m:e>
                            <m:sup>
                              <m:r>
                                <a:rPr lang="en-US" altLang="zh-TW" sz="2000" i="1">
                                  <a:latin typeface="Cambria Math" panose="02040503050406030204" pitchFamily="18" charset="0"/>
                                </a:rPr>
                                <m:t>2</m:t>
                              </m:r>
                            </m:sup>
                          </m:sSup>
                        </m:den>
                      </m:f>
                      <m:r>
                        <a:rPr kumimoji="1" lang="en-US" altLang="zh-TW" sz="2000" b="0" i="1" smtClean="0">
                          <a:latin typeface="Cambria Math" panose="02040503050406030204" pitchFamily="18" charset="0"/>
                        </a:rPr>
                        <m:t>=−</m:t>
                      </m:r>
                      <m:r>
                        <a:rPr kumimoji="1" lang="en-US" altLang="zh-TW" sz="2000" b="0" i="1" smtClean="0">
                          <a:latin typeface="Cambria Math" panose="02040503050406030204" pitchFamily="18" charset="0"/>
                        </a:rPr>
                        <m:t>𝑘</m:t>
                      </m:r>
                      <m:d>
                        <m:dPr>
                          <m:ctrlPr>
                            <a:rPr lang="en-US" altLang="zh-TW" sz="2000" i="1">
                              <a:latin typeface="Cambria Math" panose="02040503050406030204" pitchFamily="18" charset="0"/>
                            </a:rPr>
                          </m:ctrlPr>
                        </m:dPr>
                        <m:e>
                          <m:sSub>
                            <m:sSubPr>
                              <m:ctrlPr>
                                <a:rPr lang="en-US" altLang="zh-TW" sz="2000" i="1">
                                  <a:latin typeface="Cambria Math" panose="02040503050406030204" pitchFamily="18" charset="0"/>
                                </a:rPr>
                              </m:ctrlPr>
                            </m:sSubPr>
                            <m:e>
                              <m:r>
                                <a:rPr lang="en-US" altLang="zh-TW" sz="2000" i="1">
                                  <a:latin typeface="Cambria Math" panose="02040503050406030204" pitchFamily="18" charset="0"/>
                                </a:rPr>
                                <m:t>𝑥</m:t>
                              </m:r>
                            </m:e>
                            <m:sub>
                              <m:r>
                                <a:rPr lang="en-US" altLang="zh-TW" sz="2000" b="0" i="1" smtClean="0">
                                  <a:latin typeface="Cambria Math" panose="02040503050406030204" pitchFamily="18" charset="0"/>
                                </a:rPr>
                                <m:t>𝑗</m:t>
                              </m:r>
                            </m:sub>
                          </m:sSub>
                          <m:r>
                            <a:rPr lang="en-US" altLang="zh-TW" sz="2000" b="0" i="1" smtClean="0">
                              <a:latin typeface="Cambria Math" panose="02040503050406030204" pitchFamily="18" charset="0"/>
                            </a:rPr>
                            <m:t>−</m:t>
                          </m:r>
                          <m:sSub>
                            <m:sSubPr>
                              <m:ctrlPr>
                                <a:rPr lang="en-US" altLang="zh-TW" sz="2000" i="1">
                                  <a:latin typeface="Cambria Math" panose="02040503050406030204" pitchFamily="18" charset="0"/>
                                </a:rPr>
                              </m:ctrlPr>
                            </m:sSubPr>
                            <m:e>
                              <m:r>
                                <a:rPr lang="en-US" altLang="zh-TW" sz="2000" i="1">
                                  <a:latin typeface="Cambria Math" panose="02040503050406030204" pitchFamily="18" charset="0"/>
                                </a:rPr>
                                <m:t>𝑥</m:t>
                              </m:r>
                            </m:e>
                            <m:sub>
                              <m:r>
                                <a:rPr lang="en-US" altLang="zh-TW" sz="2000" i="1">
                                  <a:latin typeface="Cambria Math" panose="02040503050406030204" pitchFamily="18" charset="0"/>
                                </a:rPr>
                                <m:t>𝑗</m:t>
                              </m:r>
                              <m:r>
                                <a:rPr lang="en-US" altLang="zh-TW" sz="2000" b="0" i="1" smtClean="0">
                                  <a:latin typeface="Cambria Math" panose="02040503050406030204" pitchFamily="18" charset="0"/>
                                </a:rPr>
                                <m:t>−1</m:t>
                              </m:r>
                            </m:sub>
                          </m:sSub>
                        </m:e>
                      </m:d>
                      <m:r>
                        <a:rPr lang="en-US" altLang="zh-TW" sz="2000" b="0" i="1" smtClean="0">
                          <a:latin typeface="Cambria Math" panose="02040503050406030204" pitchFamily="18" charset="0"/>
                        </a:rPr>
                        <m:t>+</m:t>
                      </m:r>
                      <m:r>
                        <a:rPr lang="en-US" altLang="zh-TW" sz="2000" i="1">
                          <a:latin typeface="Cambria Math" panose="02040503050406030204" pitchFamily="18" charset="0"/>
                        </a:rPr>
                        <m:t>𝑘</m:t>
                      </m:r>
                      <m:d>
                        <m:dPr>
                          <m:ctrlPr>
                            <a:rPr lang="en-US" altLang="zh-TW" sz="2000" i="1">
                              <a:latin typeface="Cambria Math" panose="02040503050406030204" pitchFamily="18" charset="0"/>
                            </a:rPr>
                          </m:ctrlPr>
                        </m:dPr>
                        <m:e>
                          <m:sSub>
                            <m:sSubPr>
                              <m:ctrlPr>
                                <a:rPr lang="en-US" altLang="zh-TW" sz="2000" i="1">
                                  <a:latin typeface="Cambria Math" panose="02040503050406030204" pitchFamily="18" charset="0"/>
                                </a:rPr>
                              </m:ctrlPr>
                            </m:sSubPr>
                            <m:e>
                              <m:r>
                                <a:rPr lang="en-US" altLang="zh-TW" sz="2000" i="1">
                                  <a:latin typeface="Cambria Math" panose="02040503050406030204" pitchFamily="18" charset="0"/>
                                </a:rPr>
                                <m:t>𝑥</m:t>
                              </m:r>
                            </m:e>
                            <m:sub>
                              <m:r>
                                <a:rPr lang="en-US" altLang="zh-TW" sz="2000" i="1">
                                  <a:latin typeface="Cambria Math" panose="02040503050406030204" pitchFamily="18" charset="0"/>
                                </a:rPr>
                                <m:t>𝑗</m:t>
                              </m:r>
                              <m:r>
                                <a:rPr lang="en-US" altLang="zh-TW" sz="2000" b="0" i="1" smtClean="0">
                                  <a:latin typeface="Cambria Math" panose="02040503050406030204" pitchFamily="18" charset="0"/>
                                </a:rPr>
                                <m:t>+1</m:t>
                              </m:r>
                            </m:sub>
                          </m:sSub>
                          <m:r>
                            <a:rPr lang="en-US" altLang="zh-TW" sz="2000" i="1">
                              <a:latin typeface="Cambria Math" panose="02040503050406030204" pitchFamily="18" charset="0"/>
                            </a:rPr>
                            <m:t>−</m:t>
                          </m:r>
                          <m:sSub>
                            <m:sSubPr>
                              <m:ctrlPr>
                                <a:rPr lang="en-US" altLang="zh-TW" sz="2000" i="1">
                                  <a:latin typeface="Cambria Math" panose="02040503050406030204" pitchFamily="18" charset="0"/>
                                </a:rPr>
                              </m:ctrlPr>
                            </m:sSubPr>
                            <m:e>
                              <m:r>
                                <a:rPr lang="en-US" altLang="zh-TW" sz="2000" i="1">
                                  <a:latin typeface="Cambria Math" panose="02040503050406030204" pitchFamily="18" charset="0"/>
                                </a:rPr>
                                <m:t>𝑥</m:t>
                              </m:r>
                            </m:e>
                            <m:sub>
                              <m:r>
                                <a:rPr lang="en-US" altLang="zh-TW" sz="2000" i="1">
                                  <a:latin typeface="Cambria Math" panose="02040503050406030204" pitchFamily="18" charset="0"/>
                                </a:rPr>
                                <m:t>𝑗</m:t>
                              </m:r>
                            </m:sub>
                          </m:sSub>
                        </m:e>
                      </m:d>
                    </m:oMath>
                  </m:oMathPara>
                </a14:m>
                <a:endParaRPr kumimoji="1" lang="zh-TW" altLang="en-US" sz="2000" dirty="0">
                  <a:latin typeface="Times New Roman" panose="02020603050405020304" pitchFamily="18" charset="0"/>
                </a:endParaRPr>
              </a:p>
            </p:txBody>
          </p:sp>
        </mc:Choice>
        <mc:Fallback xmlns="">
          <p:sp>
            <p:nvSpPr>
              <p:cNvPr id="3" name="文字方塊 13">
                <a:extLst>
                  <a:ext uri="{FF2B5EF4-FFF2-40B4-BE49-F238E27FC236}">
                    <a16:creationId xmlns:a16="http://schemas.microsoft.com/office/drawing/2014/main" id="{F14F14A5-DE52-2DAB-4107-81EBC8259488}"/>
                  </a:ext>
                </a:extLst>
              </p:cNvPr>
              <p:cNvSpPr txBox="1">
                <a:spLocks noRot="1" noChangeAspect="1" noMove="1" noResize="1" noEditPoints="1" noAdjustHandles="1" noChangeArrowheads="1" noChangeShapeType="1" noTextEdit="1"/>
              </p:cNvSpPr>
              <p:nvPr/>
            </p:nvSpPr>
            <p:spPr bwMode="auto">
              <a:xfrm>
                <a:off x="1600200" y="1613097"/>
                <a:ext cx="4378506" cy="626454"/>
              </a:xfrm>
              <a:prstGeom prst="rect">
                <a:avLst/>
              </a:prstGeom>
              <a:blipFill>
                <a:blip r:embed="rId2"/>
                <a:stretch>
                  <a:fillRect l="-580" b="-12000"/>
                </a:stretch>
              </a:blipFill>
              <a:ln w="9525">
                <a:noFill/>
                <a:miter lim="800000"/>
                <a:headEnd/>
                <a:tailEnd/>
              </a:ln>
            </p:spPr>
            <p:txBody>
              <a:bodyPr/>
              <a:lstStyle/>
              <a:p>
                <a:r>
                  <a:rPr lang="en-US">
                    <a:noFill/>
                  </a:rPr>
                  <a:t> </a:t>
                </a:r>
              </a:p>
            </p:txBody>
          </p:sp>
        </mc:Fallback>
      </mc:AlternateContent>
      <p:pic>
        <p:nvPicPr>
          <p:cNvPr id="4" name="Picture 3">
            <a:extLst>
              <a:ext uri="{FF2B5EF4-FFF2-40B4-BE49-F238E27FC236}">
                <a16:creationId xmlns:a16="http://schemas.microsoft.com/office/drawing/2014/main" id="{C75D9331-02A0-B9FB-E4CE-BADE54398677}"/>
              </a:ext>
            </a:extLst>
          </p:cNvPr>
          <p:cNvPicPr>
            <a:picLocks noChangeAspect="1"/>
          </p:cNvPicPr>
          <p:nvPr/>
        </p:nvPicPr>
        <p:blipFill>
          <a:blip r:embed="rId3"/>
          <a:srcRect b="25654"/>
          <a:stretch>
            <a:fillRect/>
          </a:stretch>
        </p:blipFill>
        <p:spPr>
          <a:xfrm>
            <a:off x="797140" y="4531620"/>
            <a:ext cx="6942842" cy="1553439"/>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71DBE0BB-9528-B63C-CAF0-64EA27597AAC}"/>
                  </a:ext>
                </a:extLst>
              </p:cNvPr>
              <p:cNvSpPr txBox="1"/>
              <p:nvPr/>
            </p:nvSpPr>
            <p:spPr bwMode="auto">
              <a:xfrm>
                <a:off x="762000" y="1053837"/>
                <a:ext cx="6934200" cy="40011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rtlCol="0">
                <a:spAutoFit/>
              </a:bodyPr>
              <a:lstStyle/>
              <a:p>
                <a:r>
                  <a:rPr lang="en-US" sz="2000" dirty="0">
                    <a:latin typeface="Times New Roman" panose="02020603050405020304" pitchFamily="18" charset="0"/>
                  </a:rPr>
                  <a:t>For large number </a:t>
                </a:r>
                <a14:m>
                  <m:oMath xmlns:m="http://schemas.openxmlformats.org/officeDocument/2006/math">
                    <m:r>
                      <a:rPr lang="en-US" sz="2000" b="0" i="1" smtClean="0">
                        <a:latin typeface="Cambria Math" panose="02040503050406030204" pitchFamily="18" charset="0"/>
                      </a:rPr>
                      <m:t>𝑁</m:t>
                    </m:r>
                  </m:oMath>
                </a14:m>
                <a:r>
                  <a:rPr lang="en-US" sz="2000" dirty="0">
                    <a:latin typeface="Times New Roman" panose="02020603050405020304" pitchFamily="18" charset="0"/>
                  </a:rPr>
                  <a:t> coupled springs: Equation of motion:</a:t>
                </a:r>
              </a:p>
            </p:txBody>
          </p:sp>
        </mc:Choice>
        <mc:Fallback xmlns="">
          <p:sp>
            <p:nvSpPr>
              <p:cNvPr id="8" name="TextBox 7">
                <a:extLst>
                  <a:ext uri="{FF2B5EF4-FFF2-40B4-BE49-F238E27FC236}">
                    <a16:creationId xmlns:a16="http://schemas.microsoft.com/office/drawing/2014/main" id="{71DBE0BB-9528-B63C-CAF0-64EA27597AAC}"/>
                  </a:ext>
                </a:extLst>
              </p:cNvPr>
              <p:cNvSpPr txBox="1">
                <a:spLocks noRot="1" noChangeAspect="1" noMove="1" noResize="1" noEditPoints="1" noAdjustHandles="1" noChangeArrowheads="1" noChangeShapeType="1" noTextEdit="1"/>
              </p:cNvSpPr>
              <p:nvPr/>
            </p:nvSpPr>
            <p:spPr bwMode="auto">
              <a:xfrm>
                <a:off x="762000" y="1053837"/>
                <a:ext cx="6934200" cy="400110"/>
              </a:xfrm>
              <a:prstGeom prst="rect">
                <a:avLst/>
              </a:prstGeom>
              <a:blipFill>
                <a:blip r:embed="rId4"/>
                <a:stretch>
                  <a:fillRect l="-914" t="-9375" b="-2500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文字方塊 3">
                <a:extLst>
                  <a:ext uri="{FF2B5EF4-FFF2-40B4-BE49-F238E27FC236}">
                    <a16:creationId xmlns:a16="http://schemas.microsoft.com/office/drawing/2014/main" id="{238E1C4F-4E75-F163-F983-372A9AB08B39}"/>
                  </a:ext>
                </a:extLst>
              </p:cNvPr>
              <p:cNvSpPr txBox="1"/>
              <p:nvPr/>
            </p:nvSpPr>
            <p:spPr bwMode="auto">
              <a:xfrm>
                <a:off x="797140" y="2398701"/>
                <a:ext cx="6293133" cy="1553439"/>
              </a:xfrm>
              <a:prstGeom prst="rect">
                <a:avLst/>
              </a:prstGeom>
              <a:solidFill>
                <a:srgbClr val="FFFF99"/>
              </a:solidFill>
              <a:ln w="9525">
                <a:noFill/>
                <a:miter lim="800000"/>
                <a:headEnd/>
                <a:tailEnd/>
              </a:ln>
            </p:spPr>
            <p:txBody>
              <a:bodyPr wrap="none" rtlCol="0">
                <a:spAutoFit/>
              </a:bodyPr>
              <a:lstStyle/>
              <a:p>
                <a:pPr/>
                <a14:m>
                  <m:oMathPara xmlns:m="http://schemas.openxmlformats.org/officeDocument/2006/math">
                    <m:oMath>
                      <m:f>
                        <m:fPr>
                          <m:ctrlPr>
                            <a:rPr lang="en-US" altLang="zh-TW" sz="2000" i="1">
                              <a:latin typeface="Cambria Math" panose="02040503050406030204" pitchFamily="18" charset="0"/>
                            </a:rPr>
                          </m:ctrlPr>
                        </m:fPr>
                        <m:num>
                          <m:sSup>
                            <m:sSupPr>
                              <m:ctrlPr>
                                <a:rPr lang="en-US" altLang="zh-TW" sz="2000" i="1">
                                  <a:latin typeface="Cambria Math"/>
                                </a:rPr>
                              </m:ctrlPr>
                            </m:sSupPr>
                            <m:e>
                              <m:r>
                                <a:rPr lang="en-US" altLang="zh-TW" sz="2000" i="1">
                                  <a:latin typeface="Cambria Math"/>
                                </a:rPr>
                                <m:t>𝑑</m:t>
                              </m:r>
                            </m:e>
                            <m:sup>
                              <m:r>
                                <a:rPr lang="en-US" altLang="zh-TW" sz="2000" b="0" i="1" smtClean="0">
                                  <a:latin typeface="Cambria Math"/>
                                </a:rPr>
                                <m:t>2</m:t>
                              </m:r>
                            </m:sup>
                          </m:sSup>
                          <m:r>
                            <a:rPr lang="en-US" altLang="zh-TW" sz="2000" b="1" i="1" smtClean="0">
                              <a:latin typeface="Cambria Math"/>
                            </a:rPr>
                            <m:t>𝑿</m:t>
                          </m:r>
                        </m:num>
                        <m:den>
                          <m:r>
                            <a:rPr lang="en-US" altLang="zh-TW" sz="2000" b="0" i="1" smtClean="0">
                              <a:latin typeface="Cambria Math"/>
                            </a:rPr>
                            <m:t>𝑑</m:t>
                          </m:r>
                          <m:sSup>
                            <m:sSupPr>
                              <m:ctrlPr>
                                <a:rPr lang="en-US" altLang="zh-TW" sz="2000" i="1">
                                  <a:latin typeface="Cambria Math"/>
                                </a:rPr>
                              </m:ctrlPr>
                            </m:sSupPr>
                            <m:e>
                              <m:r>
                                <a:rPr lang="en-US" altLang="zh-TW" sz="2000" i="1">
                                  <a:latin typeface="Cambria Math"/>
                                </a:rPr>
                                <m:t>𝑡</m:t>
                              </m:r>
                            </m:e>
                            <m:sup>
                              <m:r>
                                <a:rPr lang="en-US" altLang="zh-TW" sz="2000" b="0" i="1" smtClean="0">
                                  <a:latin typeface="Cambria Math"/>
                                </a:rPr>
                                <m:t>2</m:t>
                              </m:r>
                            </m:sup>
                          </m:sSup>
                        </m:den>
                      </m:f>
                      <m:r>
                        <a:rPr lang="en-US" altLang="zh-TW" sz="2000" b="0" i="1" smtClean="0">
                          <a:latin typeface="Cambria Math"/>
                        </a:rPr>
                        <m:t>=</m:t>
                      </m:r>
                      <m:r>
                        <a:rPr lang="en-US" altLang="zh-TW" sz="2000" b="0" i="1" smtClean="0">
                          <a:latin typeface="Cambria Math" panose="02040503050406030204" pitchFamily="18" charset="0"/>
                        </a:rPr>
                        <m:t>−</m:t>
                      </m:r>
                      <m:r>
                        <a:rPr lang="en-US" altLang="zh-TW" sz="2000" b="1" i="1" smtClean="0">
                          <a:latin typeface="Cambria Math"/>
                          <a:ea typeface="Cambria Math"/>
                        </a:rPr>
                        <m:t>𝑨</m:t>
                      </m:r>
                      <m:r>
                        <a:rPr lang="en-US" altLang="zh-TW" sz="2000" b="1" i="1" smtClean="0">
                          <a:latin typeface="Cambria Math" panose="02040503050406030204" pitchFamily="18" charset="0"/>
                          <a:ea typeface="Cambria Math" panose="02040503050406030204" pitchFamily="18" charset="0"/>
                        </a:rPr>
                        <m:t>∙</m:t>
                      </m:r>
                      <m:r>
                        <a:rPr lang="en-US" altLang="zh-TW" sz="2000" b="1" i="1" smtClean="0">
                          <a:latin typeface="Cambria Math"/>
                          <a:ea typeface="Cambria Math"/>
                        </a:rPr>
                        <m:t>𝑿</m:t>
                      </m:r>
                      <m:r>
                        <a:rPr lang="en-US" altLang="zh-TW" sz="2000" b="1" i="1" smtClean="0">
                          <a:latin typeface="Cambria Math" panose="02040503050406030204" pitchFamily="18" charset="0"/>
                          <a:ea typeface="Cambria Math"/>
                        </a:rPr>
                        <m:t>=</m:t>
                      </m:r>
                      <m:r>
                        <a:rPr lang="en-US" altLang="zh-TW" sz="2000" i="1">
                          <a:latin typeface="Cambria Math" panose="02040503050406030204" pitchFamily="18" charset="0"/>
                        </a:rPr>
                        <m:t>−</m:t>
                      </m:r>
                      <m:sSubSup>
                        <m:sSubSupPr>
                          <m:ctrlPr>
                            <a:rPr lang="en-US" altLang="zh-TW" sz="2000" i="1">
                              <a:latin typeface="Cambria Math" panose="02040503050406030204" pitchFamily="18" charset="0"/>
                              <a:ea typeface="Cambria Math" panose="02040503050406030204" pitchFamily="18" charset="0"/>
                            </a:rPr>
                          </m:ctrlPr>
                        </m:sSubSupPr>
                        <m:e>
                          <m:r>
                            <a:rPr lang="en-US" altLang="zh-TW" sz="2000" i="1">
                              <a:latin typeface="Cambria Math" panose="02040503050406030204" pitchFamily="18" charset="0"/>
                              <a:ea typeface="Cambria Math" panose="02040503050406030204" pitchFamily="18" charset="0"/>
                            </a:rPr>
                            <m:t>𝜔</m:t>
                          </m:r>
                        </m:e>
                        <m:sub>
                          <m:r>
                            <a:rPr lang="en-US" altLang="zh-TW" sz="2000" i="1">
                              <a:latin typeface="Cambria Math" panose="02040503050406030204" pitchFamily="18" charset="0"/>
                            </a:rPr>
                            <m:t>0</m:t>
                          </m:r>
                        </m:sub>
                        <m:sup>
                          <m:r>
                            <a:rPr lang="en-US" altLang="zh-TW" sz="2000" i="1">
                              <a:latin typeface="Cambria Math" panose="02040503050406030204" pitchFamily="18" charset="0"/>
                            </a:rPr>
                            <m:t>2</m:t>
                          </m:r>
                        </m:sup>
                      </m:sSubSup>
                      <m:d>
                        <m:dPr>
                          <m:ctrlPr>
                            <a:rPr lang="en-US" sz="2000" i="1">
                              <a:latin typeface="Cambria Math" panose="02040503050406030204" pitchFamily="18" charset="0"/>
                              <a:cs typeface="Times New Roman" pitchFamily="18" charset="0"/>
                            </a:rPr>
                          </m:ctrlPr>
                        </m:dPr>
                        <m:e>
                          <m:m>
                            <m:mPr>
                              <m:mcs>
                                <m:mc>
                                  <m:mcPr>
                                    <m:count m:val="3"/>
                                    <m:mcJc m:val="center"/>
                                  </m:mcPr>
                                </m:mc>
                              </m:mcs>
                              <m:ctrlPr>
                                <a:rPr lang="en-US" sz="2000" i="1">
                                  <a:latin typeface="Cambria Math" panose="02040503050406030204" pitchFamily="18" charset="0"/>
                                  <a:cs typeface="Times New Roman" pitchFamily="18" charset="0"/>
                                </a:rPr>
                              </m:ctrlPr>
                            </m:mPr>
                            <m:mr>
                              <m:e>
                                <m:m>
                                  <m:mPr>
                                    <m:mcs>
                                      <m:mc>
                                        <m:mcPr>
                                          <m:count m:val="2"/>
                                          <m:mcJc m:val="center"/>
                                        </m:mcPr>
                                      </m:mc>
                                    </m:mcs>
                                    <m:ctrlPr>
                                      <a:rPr lang="en-US" sz="2000" i="1">
                                        <a:latin typeface="Cambria Math" panose="02040503050406030204" pitchFamily="18" charset="0"/>
                                        <a:cs typeface="Times New Roman" pitchFamily="18" charset="0"/>
                                      </a:rPr>
                                    </m:ctrlPr>
                                  </m:mPr>
                                  <m:mr>
                                    <m:e>
                                      <m:r>
                                        <a:rPr lang="en-US" sz="2000" i="1">
                                          <a:latin typeface="Cambria Math" panose="02040503050406030204" pitchFamily="18" charset="0"/>
                                          <a:cs typeface="Times New Roman" pitchFamily="18" charset="0"/>
                                        </a:rPr>
                                        <m:t>2</m:t>
                                      </m:r>
                                    </m:e>
                                    <m:e>
                                      <m:r>
                                        <a:rPr lang="en-US" sz="2000" i="1">
                                          <a:latin typeface="Cambria Math" panose="02040503050406030204" pitchFamily="18" charset="0"/>
                                          <a:cs typeface="Times New Roman" pitchFamily="18" charset="0"/>
                                        </a:rPr>
                                        <m:t>−1</m:t>
                                      </m:r>
                                    </m:e>
                                  </m:mr>
                                  <m:mr>
                                    <m:e>
                                      <m:r>
                                        <a:rPr lang="en-US" sz="2000" i="1">
                                          <a:latin typeface="Cambria Math" panose="02040503050406030204" pitchFamily="18" charset="0"/>
                                          <a:cs typeface="Times New Roman" pitchFamily="18" charset="0"/>
                                        </a:rPr>
                                        <m:t>−1</m:t>
                                      </m:r>
                                    </m:e>
                                    <m:e>
                                      <m:r>
                                        <a:rPr lang="en-US" sz="2000" i="1">
                                          <a:latin typeface="Cambria Math" panose="02040503050406030204" pitchFamily="18" charset="0"/>
                                          <a:cs typeface="Times New Roman" pitchFamily="18" charset="0"/>
                                        </a:rPr>
                                        <m:t>2</m:t>
                                      </m:r>
                                    </m:e>
                                  </m:mr>
                                </m:m>
                              </m:e>
                              <m:e>
                                <m:m>
                                  <m:mPr>
                                    <m:mcs>
                                      <m:mc>
                                        <m:mcPr>
                                          <m:count m:val="2"/>
                                          <m:mcJc m:val="center"/>
                                        </m:mcPr>
                                      </m:mc>
                                    </m:mcs>
                                    <m:ctrlPr>
                                      <a:rPr lang="en-US" sz="2000" i="1">
                                        <a:latin typeface="Cambria Math" panose="02040503050406030204" pitchFamily="18" charset="0"/>
                                        <a:cs typeface="Times New Roman" pitchFamily="18" charset="0"/>
                                      </a:rPr>
                                    </m:ctrlPr>
                                  </m:mPr>
                                  <m:mr>
                                    <m:e>
                                      <m:r>
                                        <m:rPr>
                                          <m:brk m:alnAt="7"/>
                                        </m:rPr>
                                        <a:rPr lang="en-US" sz="2000" i="1">
                                          <a:latin typeface="Cambria Math" panose="02040503050406030204" pitchFamily="18" charset="0"/>
                                          <a:cs typeface="Times New Roman" pitchFamily="18" charset="0"/>
                                        </a:rPr>
                                        <m:t>0</m:t>
                                      </m:r>
                                    </m:e>
                                    <m:e>
                                      <m:r>
                                        <a:rPr lang="en-US" sz="2000" i="1">
                                          <a:latin typeface="Cambria Math" panose="02040503050406030204" pitchFamily="18" charset="0"/>
                                          <a:ea typeface="Cambria Math" panose="02040503050406030204" pitchFamily="18" charset="0"/>
                                          <a:cs typeface="Times New Roman" pitchFamily="18" charset="0"/>
                                        </a:rPr>
                                        <m:t>⋯</m:t>
                                      </m:r>
                                    </m:e>
                                  </m:mr>
                                  <m:mr>
                                    <m:e>
                                      <m:r>
                                        <a:rPr lang="en-US" sz="2000" i="1">
                                          <a:latin typeface="Cambria Math" panose="02040503050406030204" pitchFamily="18" charset="0"/>
                                          <a:ea typeface="Cambria Math" panose="02040503050406030204" pitchFamily="18" charset="0"/>
                                          <a:cs typeface="Times New Roman" pitchFamily="18" charset="0"/>
                                        </a:rPr>
                                        <m:t>−1</m:t>
                                      </m:r>
                                    </m:e>
                                    <m:e>
                                      <m:r>
                                        <a:rPr lang="en-US" sz="2000" i="1">
                                          <a:latin typeface="Cambria Math" panose="02040503050406030204" pitchFamily="18" charset="0"/>
                                          <a:cs typeface="Times New Roman" pitchFamily="18" charset="0"/>
                                        </a:rPr>
                                        <m:t>0</m:t>
                                      </m:r>
                                    </m:e>
                                  </m:mr>
                                </m:m>
                              </m:e>
                              <m:e>
                                <m:m>
                                  <m:mPr>
                                    <m:mcs>
                                      <m:mc>
                                        <m:mcPr>
                                          <m:count m:val="1"/>
                                          <m:mcJc m:val="center"/>
                                        </m:mcPr>
                                      </m:mc>
                                    </m:mcs>
                                    <m:ctrlPr>
                                      <a:rPr lang="en-US" sz="2000" i="1">
                                        <a:latin typeface="Cambria Math" panose="02040503050406030204" pitchFamily="18" charset="0"/>
                                        <a:cs typeface="Times New Roman" pitchFamily="18" charset="0"/>
                                      </a:rPr>
                                    </m:ctrlPr>
                                  </m:mPr>
                                  <m:mr>
                                    <m:e>
                                      <m:r>
                                        <m:rPr>
                                          <m:brk m:alnAt="7"/>
                                        </m:rPr>
                                        <a:rPr lang="en-US" sz="2000" i="1">
                                          <a:latin typeface="Cambria Math" panose="02040503050406030204" pitchFamily="18" charset="0"/>
                                          <a:cs typeface="Times New Roman" pitchFamily="18" charset="0"/>
                                        </a:rPr>
                                        <m:t>0</m:t>
                                      </m:r>
                                    </m:e>
                                  </m:mr>
                                  <m:mr>
                                    <m:e>
                                      <m:r>
                                        <a:rPr lang="en-US" sz="2000" i="1">
                                          <a:latin typeface="Cambria Math" panose="02040503050406030204" pitchFamily="18" charset="0"/>
                                          <a:cs typeface="Times New Roman" pitchFamily="18" charset="0"/>
                                        </a:rPr>
                                        <m:t>0</m:t>
                                      </m:r>
                                    </m:e>
                                  </m:mr>
                                </m:m>
                              </m:e>
                            </m:mr>
                            <m:mr>
                              <m:e>
                                <m:m>
                                  <m:mPr>
                                    <m:mcs>
                                      <m:mc>
                                        <m:mcPr>
                                          <m:count m:val="2"/>
                                          <m:mcJc m:val="center"/>
                                        </m:mcPr>
                                      </m:mc>
                                    </m:mcs>
                                    <m:ctrlPr>
                                      <a:rPr lang="en-US" sz="2000" i="1">
                                        <a:latin typeface="Cambria Math" panose="02040503050406030204" pitchFamily="18" charset="0"/>
                                        <a:cs typeface="Times New Roman" pitchFamily="18" charset="0"/>
                                      </a:rPr>
                                    </m:ctrlPr>
                                  </m:mPr>
                                  <m:mr>
                                    <m:e>
                                      <m:r>
                                        <m:rPr>
                                          <m:brk m:alnAt="7"/>
                                        </m:rPr>
                                        <a:rPr lang="en-US" sz="2000" i="1">
                                          <a:latin typeface="Cambria Math" panose="02040503050406030204" pitchFamily="18" charset="0"/>
                                          <a:cs typeface="Times New Roman" pitchFamily="18" charset="0"/>
                                        </a:rPr>
                                        <m:t>0</m:t>
                                      </m:r>
                                    </m:e>
                                    <m:e>
                                      <m:r>
                                        <a:rPr lang="en-US" sz="2000" i="1">
                                          <a:latin typeface="Cambria Math" panose="02040503050406030204" pitchFamily="18" charset="0"/>
                                          <a:cs typeface="Times New Roman" pitchFamily="18" charset="0"/>
                                        </a:rPr>
                                        <m:t>−1</m:t>
                                      </m:r>
                                    </m:e>
                                  </m:mr>
                                  <m:mr>
                                    <m:e>
                                      <m:r>
                                        <a:rPr lang="en-US" sz="2000" i="1">
                                          <a:latin typeface="Cambria Math" panose="02040503050406030204" pitchFamily="18" charset="0"/>
                                          <a:ea typeface="Cambria Math" panose="02040503050406030204" pitchFamily="18" charset="0"/>
                                          <a:cs typeface="Times New Roman" pitchFamily="18" charset="0"/>
                                        </a:rPr>
                                        <m:t>⋮</m:t>
                                      </m:r>
                                    </m:e>
                                    <m:e>
                                      <m:r>
                                        <a:rPr lang="en-US" sz="2000" i="1">
                                          <a:latin typeface="Cambria Math" panose="02040503050406030204" pitchFamily="18" charset="0"/>
                                          <a:ea typeface="Cambria Math" panose="02040503050406030204" pitchFamily="18" charset="0"/>
                                          <a:cs typeface="Times New Roman" pitchFamily="18" charset="0"/>
                                        </a:rPr>
                                        <m:t>⋮</m:t>
                                      </m:r>
                                    </m:e>
                                  </m:mr>
                                </m:m>
                              </m:e>
                              <m:e>
                                <m:m>
                                  <m:mPr>
                                    <m:mcs>
                                      <m:mc>
                                        <m:mcPr>
                                          <m:count m:val="2"/>
                                          <m:mcJc m:val="center"/>
                                        </m:mcPr>
                                      </m:mc>
                                    </m:mcs>
                                    <m:ctrlPr>
                                      <a:rPr lang="en-US" sz="2000" i="1">
                                        <a:latin typeface="Cambria Math" panose="02040503050406030204" pitchFamily="18" charset="0"/>
                                        <a:cs typeface="Times New Roman" pitchFamily="18" charset="0"/>
                                      </a:rPr>
                                    </m:ctrlPr>
                                  </m:mPr>
                                  <m:mr>
                                    <m:e>
                                      <m:r>
                                        <a:rPr lang="en-US" sz="2000" i="1">
                                          <a:latin typeface="Cambria Math" panose="02040503050406030204" pitchFamily="18" charset="0"/>
                                          <a:cs typeface="Times New Roman" pitchFamily="18" charset="0"/>
                                        </a:rPr>
                                        <m:t>2</m:t>
                                      </m:r>
                                    </m:e>
                                    <m:e>
                                      <m:r>
                                        <a:rPr lang="en-US" sz="2000" i="1">
                                          <a:latin typeface="Cambria Math" panose="02040503050406030204" pitchFamily="18" charset="0"/>
                                          <a:cs typeface="Times New Roman" pitchFamily="18" charset="0"/>
                                        </a:rPr>
                                        <m:t>−1</m:t>
                                      </m:r>
                                    </m:e>
                                  </m:mr>
                                  <m:mr>
                                    <m:e>
                                      <m:r>
                                        <a:rPr lang="en-US" sz="2000" i="1">
                                          <a:latin typeface="Cambria Math" panose="02040503050406030204" pitchFamily="18" charset="0"/>
                                          <a:ea typeface="Cambria Math" panose="02040503050406030204" pitchFamily="18" charset="0"/>
                                          <a:cs typeface="Times New Roman" pitchFamily="18" charset="0"/>
                                        </a:rPr>
                                        <m:t>⋮</m:t>
                                      </m:r>
                                    </m:e>
                                    <m:e>
                                      <m:r>
                                        <a:rPr lang="en-US" sz="2000" i="1">
                                          <a:latin typeface="Cambria Math" panose="02040503050406030204" pitchFamily="18" charset="0"/>
                                          <a:ea typeface="Cambria Math" panose="02040503050406030204" pitchFamily="18" charset="0"/>
                                          <a:cs typeface="Times New Roman" pitchFamily="18" charset="0"/>
                                        </a:rPr>
                                        <m:t>⋱</m:t>
                                      </m:r>
                                    </m:e>
                                  </m:mr>
                                </m:m>
                              </m:e>
                              <m:e>
                                <m:m>
                                  <m:mPr>
                                    <m:mcs>
                                      <m:mc>
                                        <m:mcPr>
                                          <m:count m:val="1"/>
                                          <m:mcJc m:val="center"/>
                                        </m:mcPr>
                                      </m:mc>
                                    </m:mcs>
                                    <m:ctrlPr>
                                      <a:rPr lang="en-US" sz="2000" i="1">
                                        <a:latin typeface="Cambria Math" panose="02040503050406030204" pitchFamily="18" charset="0"/>
                                        <a:cs typeface="Times New Roman" pitchFamily="18" charset="0"/>
                                      </a:rPr>
                                    </m:ctrlPr>
                                  </m:mPr>
                                  <m:mr>
                                    <m:e>
                                      <m:r>
                                        <m:rPr>
                                          <m:brk m:alnAt="7"/>
                                        </m:rPr>
                                        <a:rPr lang="en-US" sz="2000" i="1">
                                          <a:latin typeface="Cambria Math" panose="02040503050406030204" pitchFamily="18" charset="0"/>
                                          <a:cs typeface="Times New Roman" pitchFamily="18" charset="0"/>
                                        </a:rPr>
                                        <m:t>0</m:t>
                                      </m:r>
                                    </m:e>
                                  </m:mr>
                                  <m:mr>
                                    <m:e>
                                      <m:r>
                                        <a:rPr lang="en-US" sz="2000" i="1">
                                          <a:latin typeface="Cambria Math" panose="02040503050406030204" pitchFamily="18" charset="0"/>
                                          <a:ea typeface="Cambria Math" panose="02040503050406030204" pitchFamily="18" charset="0"/>
                                          <a:cs typeface="Times New Roman" pitchFamily="18" charset="0"/>
                                        </a:rPr>
                                        <m:t>⋮</m:t>
                                      </m:r>
                                    </m:e>
                                  </m:mr>
                                </m:m>
                              </m:e>
                            </m:mr>
                            <m:mr>
                              <m:e>
                                <m:m>
                                  <m:mPr>
                                    <m:mcs>
                                      <m:mc>
                                        <m:mcPr>
                                          <m:count m:val="2"/>
                                          <m:mcJc m:val="center"/>
                                        </m:mcPr>
                                      </m:mc>
                                    </m:mcs>
                                    <m:ctrlPr>
                                      <a:rPr lang="en-US" sz="2000" i="1">
                                        <a:latin typeface="Cambria Math" panose="02040503050406030204" pitchFamily="18" charset="0"/>
                                        <a:cs typeface="Times New Roman" pitchFamily="18" charset="0"/>
                                      </a:rPr>
                                    </m:ctrlPr>
                                  </m:mPr>
                                  <m:mr>
                                    <m:e>
                                      <m:r>
                                        <m:rPr>
                                          <m:brk m:alnAt="7"/>
                                        </m:rPr>
                                        <a:rPr lang="en-US" sz="2000" i="1">
                                          <a:latin typeface="Cambria Math" panose="02040503050406030204" pitchFamily="18" charset="0"/>
                                          <a:cs typeface="Times New Roman" pitchFamily="18" charset="0"/>
                                        </a:rPr>
                                        <m:t>0</m:t>
                                      </m:r>
                                    </m:e>
                                    <m:e>
                                      <m:r>
                                        <a:rPr lang="en-US" sz="2000" i="1">
                                          <a:latin typeface="Cambria Math" panose="02040503050406030204" pitchFamily="18" charset="0"/>
                                          <a:cs typeface="Times New Roman" pitchFamily="18" charset="0"/>
                                        </a:rPr>
                                        <m:t>0</m:t>
                                      </m:r>
                                    </m:e>
                                  </m:mr>
                                </m:m>
                              </m:e>
                              <m:e>
                                <m:m>
                                  <m:mPr>
                                    <m:mcs>
                                      <m:mc>
                                        <m:mcPr>
                                          <m:count m:val="2"/>
                                          <m:mcJc m:val="center"/>
                                        </m:mcPr>
                                      </m:mc>
                                    </m:mcs>
                                    <m:ctrlPr>
                                      <a:rPr lang="en-US" sz="2000" i="1">
                                        <a:latin typeface="Cambria Math" panose="02040503050406030204" pitchFamily="18" charset="0"/>
                                        <a:cs typeface="Times New Roman" pitchFamily="18" charset="0"/>
                                      </a:rPr>
                                    </m:ctrlPr>
                                  </m:mPr>
                                  <m:mr>
                                    <m:e>
                                      <m:r>
                                        <m:rPr>
                                          <m:brk m:alnAt="7"/>
                                        </m:rPr>
                                        <a:rPr lang="en-US" sz="2000" i="1">
                                          <a:latin typeface="Cambria Math" panose="02040503050406030204" pitchFamily="18" charset="0"/>
                                          <a:cs typeface="Times New Roman" pitchFamily="18" charset="0"/>
                                        </a:rPr>
                                        <m:t>0</m:t>
                                      </m:r>
                                    </m:e>
                                    <m:e>
                                      <m:r>
                                        <a:rPr lang="en-US" sz="2000" i="1">
                                          <a:latin typeface="Cambria Math" panose="02040503050406030204" pitchFamily="18" charset="0"/>
                                          <a:ea typeface="Cambria Math" panose="02040503050406030204" pitchFamily="18" charset="0"/>
                                          <a:cs typeface="Times New Roman" pitchFamily="18" charset="0"/>
                                        </a:rPr>
                                        <m:t>⋯</m:t>
                                      </m:r>
                                    </m:e>
                                  </m:mr>
                                </m:m>
                              </m:e>
                              <m:e>
                                <m:r>
                                  <a:rPr lang="en-US" sz="2000" i="1">
                                    <a:latin typeface="Cambria Math" panose="02040503050406030204" pitchFamily="18" charset="0"/>
                                    <a:ea typeface="Cambria Math" panose="02040503050406030204" pitchFamily="18" charset="0"/>
                                    <a:cs typeface="Times New Roman" pitchFamily="18" charset="0"/>
                                  </a:rPr>
                                  <m:t>2</m:t>
                                </m:r>
                              </m:e>
                            </m:mr>
                          </m:m>
                        </m:e>
                      </m:d>
                      <m:r>
                        <a:rPr lang="en-US" altLang="zh-TW" sz="2000" b="1" i="1">
                          <a:latin typeface="Cambria Math" panose="02040503050406030204" pitchFamily="18" charset="0"/>
                          <a:ea typeface="Cambria Math" panose="02040503050406030204" pitchFamily="18" charset="0"/>
                        </a:rPr>
                        <m:t>∙</m:t>
                      </m:r>
                      <m:d>
                        <m:dPr>
                          <m:ctrlPr>
                            <a:rPr lang="en-TW" sz="2000" i="1">
                              <a:latin typeface="Cambria Math" panose="02040503050406030204" pitchFamily="18" charset="0"/>
                              <a:cs typeface="Times New Roman" pitchFamily="18" charset="0"/>
                            </a:rPr>
                          </m:ctrlPr>
                        </m:dPr>
                        <m:e>
                          <m:m>
                            <m:mPr>
                              <m:mcs>
                                <m:mc>
                                  <m:mcPr>
                                    <m:count m:val="1"/>
                                    <m:mcJc m:val="center"/>
                                  </m:mcPr>
                                </m:mc>
                              </m:mcs>
                              <m:ctrlPr>
                                <a:rPr lang="en-TW" sz="2000" i="1">
                                  <a:latin typeface="Cambria Math" panose="02040503050406030204" pitchFamily="18" charset="0"/>
                                  <a:cs typeface="Times New Roman" pitchFamily="18" charset="0"/>
                                </a:rPr>
                              </m:ctrlPr>
                            </m:mPr>
                            <m:mr>
                              <m:e>
                                <m:m>
                                  <m:mPr>
                                    <m:mcs>
                                      <m:mc>
                                        <m:mcPr>
                                          <m:count m:val="1"/>
                                          <m:mcJc m:val="center"/>
                                        </m:mcPr>
                                      </m:mc>
                                    </m:mcs>
                                    <m:ctrlPr>
                                      <a:rPr lang="en-TW" sz="2000" i="1">
                                        <a:latin typeface="Cambria Math" panose="02040503050406030204" pitchFamily="18" charset="0"/>
                                        <a:cs typeface="Times New Roman" pitchFamily="18" charset="0"/>
                                      </a:rPr>
                                    </m:ctrlPr>
                                  </m:mPr>
                                  <m:mr>
                                    <m:e>
                                      <m:sSub>
                                        <m:sSubPr>
                                          <m:ctrlPr>
                                            <a:rPr lang="en-US" sz="2000" i="1">
                                              <a:latin typeface="Cambria Math" panose="02040503050406030204" pitchFamily="18" charset="0"/>
                                              <a:cs typeface="Times New Roman" pitchFamily="18" charset="0"/>
                                            </a:rPr>
                                          </m:ctrlPr>
                                        </m:sSubPr>
                                        <m:e>
                                          <m:r>
                                            <a:rPr lang="en-US" sz="2000" i="1">
                                              <a:latin typeface="Cambria Math" panose="02040503050406030204" pitchFamily="18" charset="0"/>
                                              <a:cs typeface="Times New Roman" pitchFamily="18" charset="0"/>
                                            </a:rPr>
                                            <m:t>𝑥</m:t>
                                          </m:r>
                                        </m:e>
                                        <m:sub>
                                          <m:r>
                                            <a:rPr lang="en-US" sz="2000" i="1">
                                              <a:latin typeface="Cambria Math" panose="02040503050406030204" pitchFamily="18" charset="0"/>
                                              <a:cs typeface="Times New Roman" pitchFamily="18" charset="0"/>
                                            </a:rPr>
                                            <m:t>1</m:t>
                                          </m:r>
                                        </m:sub>
                                      </m:sSub>
                                    </m:e>
                                  </m:mr>
                                  <m:mr>
                                    <m:e>
                                      <m:r>
                                        <a:rPr lang="en-TW" sz="2000" i="1">
                                          <a:latin typeface="Cambria Math" panose="02040503050406030204" pitchFamily="18" charset="0"/>
                                          <a:ea typeface="Cambria Math" panose="02040503050406030204" pitchFamily="18" charset="0"/>
                                          <a:cs typeface="Times New Roman" pitchFamily="18" charset="0"/>
                                        </a:rPr>
                                        <m:t>⋮</m:t>
                                      </m:r>
                                    </m:e>
                                  </m:mr>
                                </m:m>
                              </m:e>
                            </m:mr>
                            <m:mr>
                              <m:e>
                                <m:m>
                                  <m:mPr>
                                    <m:mcs>
                                      <m:mc>
                                        <m:mcPr>
                                          <m:count m:val="1"/>
                                          <m:mcJc m:val="center"/>
                                        </m:mcPr>
                                      </m:mc>
                                    </m:mcs>
                                    <m:ctrlPr>
                                      <a:rPr lang="en-TW" sz="2000" i="1">
                                        <a:latin typeface="Cambria Math" panose="02040503050406030204" pitchFamily="18" charset="0"/>
                                        <a:cs typeface="Times New Roman" pitchFamily="18" charset="0"/>
                                      </a:rPr>
                                    </m:ctrlPr>
                                  </m:mPr>
                                  <m:mr>
                                    <m:e>
                                      <m:sSub>
                                        <m:sSubPr>
                                          <m:ctrlPr>
                                            <a:rPr lang="en-US" sz="2000" i="1">
                                              <a:latin typeface="Cambria Math" panose="02040503050406030204" pitchFamily="18" charset="0"/>
                                              <a:cs typeface="Times New Roman" pitchFamily="18" charset="0"/>
                                            </a:rPr>
                                          </m:ctrlPr>
                                        </m:sSubPr>
                                        <m:e>
                                          <m:r>
                                            <a:rPr lang="en-US" sz="2000" i="1">
                                              <a:latin typeface="Cambria Math" panose="02040503050406030204" pitchFamily="18" charset="0"/>
                                              <a:cs typeface="Times New Roman" pitchFamily="18" charset="0"/>
                                            </a:rPr>
                                            <m:t>𝑥</m:t>
                                          </m:r>
                                        </m:e>
                                        <m:sub>
                                          <m:r>
                                            <a:rPr lang="en-US" sz="2000" i="1">
                                              <a:latin typeface="Cambria Math" panose="02040503050406030204" pitchFamily="18" charset="0"/>
                                              <a:cs typeface="Times New Roman" pitchFamily="18" charset="0"/>
                                            </a:rPr>
                                            <m:t>𝑗</m:t>
                                          </m:r>
                                        </m:sub>
                                      </m:sSub>
                                    </m:e>
                                  </m:mr>
                                  <m:mr>
                                    <m:e>
                                      <m:m>
                                        <m:mPr>
                                          <m:mcs>
                                            <m:mc>
                                              <m:mcPr>
                                                <m:count m:val="1"/>
                                                <m:mcJc m:val="center"/>
                                              </m:mcPr>
                                            </m:mc>
                                          </m:mcs>
                                          <m:ctrlPr>
                                            <a:rPr lang="en-TW" sz="2000" i="1">
                                              <a:latin typeface="Cambria Math" panose="02040503050406030204" pitchFamily="18" charset="0"/>
                                              <a:cs typeface="Times New Roman" pitchFamily="18" charset="0"/>
                                            </a:rPr>
                                          </m:ctrlPr>
                                        </m:mPr>
                                        <m:mr>
                                          <m:e>
                                            <m:r>
                                              <m:rPr>
                                                <m:brk m:alnAt="7"/>
                                              </m:rPr>
                                              <a:rPr lang="en-TW" sz="2000" i="1">
                                                <a:latin typeface="Cambria Math" panose="02040503050406030204" pitchFamily="18" charset="0"/>
                                                <a:ea typeface="Cambria Math" panose="02040503050406030204" pitchFamily="18" charset="0"/>
                                                <a:cs typeface="Times New Roman" pitchFamily="18" charset="0"/>
                                              </a:rPr>
                                              <m:t>⋮</m:t>
                                            </m:r>
                                          </m:e>
                                        </m:mr>
                                        <m:mr>
                                          <m:e>
                                            <m:sSub>
                                              <m:sSubPr>
                                                <m:ctrlPr>
                                                  <a:rPr lang="en-US" sz="2000" i="1">
                                                    <a:latin typeface="Cambria Math" panose="02040503050406030204" pitchFamily="18" charset="0"/>
                                                    <a:cs typeface="Times New Roman" pitchFamily="18" charset="0"/>
                                                  </a:rPr>
                                                </m:ctrlPr>
                                              </m:sSubPr>
                                              <m:e>
                                                <m:r>
                                                  <a:rPr lang="en-US" sz="2000" i="1">
                                                    <a:latin typeface="Cambria Math" panose="02040503050406030204" pitchFamily="18" charset="0"/>
                                                    <a:cs typeface="Times New Roman" pitchFamily="18" charset="0"/>
                                                  </a:rPr>
                                                  <m:t>𝑥</m:t>
                                                </m:r>
                                              </m:e>
                                              <m:sub>
                                                <m:r>
                                                  <a:rPr lang="en-US" sz="2000" i="1">
                                                    <a:latin typeface="Cambria Math" panose="02040503050406030204" pitchFamily="18" charset="0"/>
                                                    <a:cs typeface="Times New Roman" pitchFamily="18" charset="0"/>
                                                  </a:rPr>
                                                  <m:t>𝑁</m:t>
                                                </m:r>
                                              </m:sub>
                                            </m:sSub>
                                          </m:e>
                                        </m:mr>
                                      </m:m>
                                    </m:e>
                                  </m:mr>
                                </m:m>
                              </m:e>
                            </m:mr>
                          </m:m>
                        </m:e>
                      </m:d>
                    </m:oMath>
                  </m:oMathPara>
                </a14:m>
                <a:endParaRPr lang="zh-TW" altLang="en-US" sz="2000" dirty="0">
                  <a:latin typeface="Times New Roman" panose="02020603050405020304" pitchFamily="18" charset="0"/>
                </a:endParaRPr>
              </a:p>
            </p:txBody>
          </p:sp>
        </mc:Choice>
        <mc:Fallback xmlns="">
          <p:sp>
            <p:nvSpPr>
              <p:cNvPr id="2" name="文字方塊 3">
                <a:extLst>
                  <a:ext uri="{FF2B5EF4-FFF2-40B4-BE49-F238E27FC236}">
                    <a16:creationId xmlns:a16="http://schemas.microsoft.com/office/drawing/2014/main" id="{238E1C4F-4E75-F163-F983-372A9AB08B39}"/>
                  </a:ext>
                </a:extLst>
              </p:cNvPr>
              <p:cNvSpPr txBox="1">
                <a:spLocks noRot="1" noChangeAspect="1" noMove="1" noResize="1" noEditPoints="1" noAdjustHandles="1" noChangeArrowheads="1" noChangeShapeType="1" noTextEdit="1"/>
              </p:cNvSpPr>
              <p:nvPr/>
            </p:nvSpPr>
            <p:spPr bwMode="auto">
              <a:xfrm>
                <a:off x="797140" y="2398701"/>
                <a:ext cx="6293133" cy="1553439"/>
              </a:xfrm>
              <a:prstGeom prst="rect">
                <a:avLst/>
              </a:prstGeom>
              <a:blipFill>
                <a:blip r:embed="rId5"/>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F5C17FEA-0315-98AB-3DA8-59601B5A4265}"/>
                  </a:ext>
                </a:extLst>
              </p:cNvPr>
              <p:cNvSpPr txBox="1"/>
              <p:nvPr/>
            </p:nvSpPr>
            <p:spPr>
              <a:xfrm>
                <a:off x="685800" y="4029482"/>
                <a:ext cx="7848600" cy="424796"/>
              </a:xfrm>
              <a:prstGeom prst="rect">
                <a:avLst/>
              </a:prstGeom>
              <a:noFill/>
            </p:spPr>
            <p:txBody>
              <a:bodyPr wrap="square" rtlCol="0">
                <a:spAutoFit/>
              </a:bodyPr>
              <a:lstStyle/>
              <a:p>
                <a14:m>
                  <m:oMath xmlns:m="http://schemas.openxmlformats.org/officeDocument/2006/math">
                    <m:sSub>
                      <m:sSubPr>
                        <m:ctrlPr>
                          <a:rPr lang="en-US" altLang="zh-TW" sz="2000" i="1">
                            <a:latin typeface="Cambria Math" panose="02040503050406030204" pitchFamily="18" charset="0"/>
                          </a:rPr>
                        </m:ctrlPr>
                      </m:sSubPr>
                      <m:e>
                        <m:r>
                          <a:rPr lang="en-US" altLang="zh-TW" sz="2000" i="1">
                            <a:latin typeface="Cambria Math" panose="02040503050406030204" pitchFamily="18" charset="0"/>
                          </a:rPr>
                          <m:t>𝑥</m:t>
                        </m:r>
                      </m:e>
                      <m:sub>
                        <m:r>
                          <a:rPr lang="en-US" altLang="zh-TW" sz="2000" i="1">
                            <a:latin typeface="Cambria Math" panose="02040503050406030204" pitchFamily="18" charset="0"/>
                          </a:rPr>
                          <m:t>𝑗</m:t>
                        </m:r>
                      </m:sub>
                    </m:sSub>
                  </m:oMath>
                </a14:m>
                <a:r>
                  <a:rPr lang="en-US" sz="2000" dirty="0">
                    <a:latin typeface="Times New Roman" panose="02020603050405020304" pitchFamily="18" charset="0"/>
                    <a:cs typeface="Times New Roman" panose="02020603050405020304" pitchFamily="18" charset="0"/>
                  </a:rPr>
                  <a:t> is the displacement of </a:t>
                </a:r>
                <a14:m>
                  <m:oMath xmlns:m="http://schemas.openxmlformats.org/officeDocument/2006/math">
                    <m:r>
                      <a:rPr lang="en-US" sz="2000" i="1">
                        <a:latin typeface="Cambria Math" panose="02040503050406030204" pitchFamily="18" charset="0"/>
                        <a:cs typeface="Times New Roman" panose="02020603050405020304" pitchFamily="18" charset="0"/>
                      </a:rPr>
                      <m:t>𝑗</m:t>
                    </m:r>
                  </m:oMath>
                </a14:m>
                <a:r>
                  <a:rPr lang="en-US" sz="2000" dirty="0" err="1">
                    <a:latin typeface="Times New Roman" panose="02020603050405020304" pitchFamily="18" charset="0"/>
                    <a:cs typeface="Times New Roman" panose="02020603050405020304" pitchFamily="18" charset="0"/>
                  </a:rPr>
                  <a:t>th</a:t>
                </a:r>
                <a:r>
                  <a:rPr lang="en-US" sz="2000" dirty="0">
                    <a:latin typeface="Times New Roman" panose="02020603050405020304" pitchFamily="18" charset="0"/>
                    <a:cs typeface="Times New Roman" panose="02020603050405020304" pitchFamily="18" charset="0"/>
                  </a:rPr>
                  <a:t> particle away from its original positions </a:t>
                </a:r>
                <a14:m>
                  <m:oMath xmlns:m="http://schemas.openxmlformats.org/officeDocument/2006/math">
                    <m:r>
                      <a:rPr lang="en-US" altLang="zh-TW" sz="2000" i="1">
                        <a:latin typeface="Cambria Math" panose="02040503050406030204" pitchFamily="18" charset="0"/>
                        <a:ea typeface="Cambria Math" panose="02040503050406030204" pitchFamily="18" charset="0"/>
                      </a:rPr>
                      <m:t>𝑗</m:t>
                    </m:r>
                    <m:r>
                      <a:rPr lang="en-US" altLang="zh-TW" sz="2000" b="0" i="1" smtClean="0">
                        <a:latin typeface="Cambria Math" panose="02040503050406030204" pitchFamily="18" charset="0"/>
                        <a:ea typeface="Cambria Math" panose="02040503050406030204" pitchFamily="18" charset="0"/>
                      </a:rPr>
                      <m:t>𝑑</m:t>
                    </m:r>
                    <m:r>
                      <a:rPr lang="en-US" altLang="zh-TW" sz="2000" b="0" i="0" smtClean="0">
                        <a:latin typeface="Cambria Math" panose="02040503050406030204" pitchFamily="18" charset="0"/>
                        <a:ea typeface="Cambria Math" panose="02040503050406030204" pitchFamily="18" charset="0"/>
                      </a:rPr>
                      <m:t>.</m:t>
                    </m:r>
                  </m:oMath>
                </a14:m>
                <a:endParaRPr lang="en-US" sz="2000" dirty="0">
                  <a:latin typeface="Times New Roman" panose="02020603050405020304" pitchFamily="18" charset="0"/>
                  <a:cs typeface="Times New Roman" panose="02020603050405020304" pitchFamily="18" charset="0"/>
                </a:endParaRPr>
              </a:p>
            </p:txBody>
          </p:sp>
        </mc:Choice>
        <mc:Fallback xmlns="">
          <p:sp>
            <p:nvSpPr>
              <p:cNvPr id="5" name="TextBox 4">
                <a:extLst>
                  <a:ext uri="{FF2B5EF4-FFF2-40B4-BE49-F238E27FC236}">
                    <a16:creationId xmlns:a16="http://schemas.microsoft.com/office/drawing/2014/main" id="{F5C17FEA-0315-98AB-3DA8-59601B5A4265}"/>
                  </a:ext>
                </a:extLst>
              </p:cNvPr>
              <p:cNvSpPr txBox="1">
                <a:spLocks noRot="1" noChangeAspect="1" noMove="1" noResize="1" noEditPoints="1" noAdjustHandles="1" noChangeArrowheads="1" noChangeShapeType="1" noTextEdit="1"/>
              </p:cNvSpPr>
              <p:nvPr/>
            </p:nvSpPr>
            <p:spPr>
              <a:xfrm>
                <a:off x="685800" y="4029482"/>
                <a:ext cx="7848600" cy="424796"/>
              </a:xfrm>
              <a:prstGeom prst="rect">
                <a:avLst/>
              </a:prstGeom>
              <a:blipFill>
                <a:blip r:embed="rId6"/>
                <a:stretch>
                  <a:fillRect t="-8824" b="-20588"/>
                </a:stretch>
              </a:blipFill>
            </p:spPr>
            <p:txBody>
              <a:bodyPr/>
              <a:lstStyle/>
              <a:p>
                <a:r>
                  <a:rPr lang="en-US">
                    <a:noFill/>
                  </a:rPr>
                  <a:t> </a:t>
                </a:r>
              </a:p>
            </p:txBody>
          </p:sp>
        </mc:Fallback>
      </mc:AlternateContent>
      <p:cxnSp>
        <p:nvCxnSpPr>
          <p:cNvPr id="6" name="Straight Arrow Connector 5">
            <a:extLst>
              <a:ext uri="{FF2B5EF4-FFF2-40B4-BE49-F238E27FC236}">
                <a16:creationId xmlns:a16="http://schemas.microsoft.com/office/drawing/2014/main" id="{F5241359-B940-32C2-3D7E-11EB97C116E7}"/>
              </a:ext>
            </a:extLst>
          </p:cNvPr>
          <p:cNvCxnSpPr>
            <a:cxnSpLocks/>
          </p:cNvCxnSpPr>
          <p:nvPr/>
        </p:nvCxnSpPr>
        <p:spPr>
          <a:xfrm>
            <a:off x="4076700" y="5571003"/>
            <a:ext cx="25019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785BE013-60B9-E426-452A-884F197BD928}"/>
                  </a:ext>
                </a:extLst>
              </p:cNvPr>
              <p:cNvSpPr txBox="1"/>
              <p:nvPr/>
            </p:nvSpPr>
            <p:spPr>
              <a:xfrm>
                <a:off x="4120515" y="5358605"/>
                <a:ext cx="586740" cy="424796"/>
              </a:xfrm>
              <a:prstGeom prst="rect">
                <a:avLst/>
              </a:prstGeom>
              <a:noFill/>
            </p:spPr>
            <p:txBody>
              <a:bodyPr wrap="square">
                <a:spAutoFit/>
              </a:bodyPr>
              <a:lstStyle/>
              <a:p>
                <a:pPr/>
                <a14:m>
                  <m:oMathPara xmlns:m="http://schemas.openxmlformats.org/officeDocument/2006/math">
                    <m:oMath>
                      <m:sSub>
                        <m:sSubPr>
                          <m:ctrlPr>
                            <a:rPr lang="en-US" altLang="zh-TW" sz="2000" i="1">
                              <a:latin typeface="Cambria Math" panose="02040503050406030204" pitchFamily="18" charset="0"/>
                            </a:rPr>
                          </m:ctrlPr>
                        </m:sSubPr>
                        <m:e>
                          <m:r>
                            <a:rPr lang="en-US" altLang="zh-TW" sz="2000" i="1">
                              <a:latin typeface="Cambria Math" panose="02040503050406030204" pitchFamily="18" charset="0"/>
                            </a:rPr>
                            <m:t>𝑥</m:t>
                          </m:r>
                        </m:e>
                        <m:sub>
                          <m:r>
                            <a:rPr lang="en-US" altLang="zh-TW" sz="2000" i="1">
                              <a:latin typeface="Cambria Math" panose="02040503050406030204" pitchFamily="18" charset="0"/>
                            </a:rPr>
                            <m:t>𝑗</m:t>
                          </m:r>
                        </m:sub>
                      </m:sSub>
                    </m:oMath>
                  </m:oMathPara>
                </a14:m>
                <a:endParaRPr lang="en-US" dirty="0"/>
              </a:p>
            </p:txBody>
          </p:sp>
        </mc:Choice>
        <mc:Fallback xmlns="">
          <p:sp>
            <p:nvSpPr>
              <p:cNvPr id="7" name="TextBox 6">
                <a:extLst>
                  <a:ext uri="{FF2B5EF4-FFF2-40B4-BE49-F238E27FC236}">
                    <a16:creationId xmlns:a16="http://schemas.microsoft.com/office/drawing/2014/main" id="{785BE013-60B9-E426-452A-884F197BD928}"/>
                  </a:ext>
                </a:extLst>
              </p:cNvPr>
              <p:cNvSpPr txBox="1">
                <a:spLocks noRot="1" noChangeAspect="1" noMove="1" noResize="1" noEditPoints="1" noAdjustHandles="1" noChangeArrowheads="1" noChangeShapeType="1" noTextEdit="1"/>
              </p:cNvSpPr>
              <p:nvPr/>
            </p:nvSpPr>
            <p:spPr>
              <a:xfrm>
                <a:off x="4120515" y="5358605"/>
                <a:ext cx="586740" cy="424796"/>
              </a:xfrm>
              <a:prstGeom prst="rect">
                <a:avLst/>
              </a:prstGeom>
              <a:blipFill>
                <a:blip r:embed="rId7"/>
                <a:stretch>
                  <a:fillRect b="-8571"/>
                </a:stretch>
              </a:blipFill>
            </p:spPr>
            <p:txBody>
              <a:bodyPr/>
              <a:lstStyle/>
              <a:p>
                <a:r>
                  <a:rPr lang="en-US">
                    <a:noFill/>
                  </a:rPr>
                  <a:t> </a:t>
                </a:r>
              </a:p>
            </p:txBody>
          </p:sp>
        </mc:Fallback>
      </mc:AlternateContent>
    </p:spTree>
    <p:extLst>
      <p:ext uri="{BB962C8B-B14F-4D97-AF65-F5344CB8AC3E}">
        <p14:creationId xmlns:p14="http://schemas.microsoft.com/office/powerpoint/2010/main" val="34442543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59BF7-BE3B-6824-E57D-4718127E11C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EB0F608-259A-B480-56BF-E6D4365C1E3A}"/>
              </a:ext>
            </a:extLst>
          </p:cNvPr>
          <p:cNvPicPr>
            <a:picLocks noChangeAspect="1"/>
          </p:cNvPicPr>
          <p:nvPr/>
        </p:nvPicPr>
        <p:blipFill>
          <a:blip r:embed="rId2"/>
          <a:srcRect b="28906"/>
          <a:stretch>
            <a:fillRect/>
          </a:stretch>
        </p:blipFill>
        <p:spPr>
          <a:xfrm>
            <a:off x="533400" y="709971"/>
            <a:ext cx="5959150" cy="1275010"/>
          </a:xfrm>
          <a:prstGeom prst="rect">
            <a:avLst/>
          </a:prstGeom>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299E53AC-D902-3729-D7E5-3766542C9274}"/>
                  </a:ext>
                </a:extLst>
              </p:cNvPr>
              <p:cNvSpPr txBox="1"/>
              <p:nvPr/>
            </p:nvSpPr>
            <p:spPr bwMode="auto">
              <a:xfrm>
                <a:off x="3107343" y="2998010"/>
                <a:ext cx="3141058" cy="424796"/>
              </a:xfrm>
              <a:prstGeom prst="rect">
                <a:avLst/>
              </a:prstGeom>
              <a:solidFill>
                <a:srgbClr val="FFFF00"/>
              </a:solidFill>
              <a:ln w="9525">
                <a:noFill/>
                <a:miter lim="800000"/>
                <a:headEnd/>
                <a:tailEnd/>
              </a:ln>
            </p:spPr>
            <p:txBody>
              <a:bodyPr wrap="square">
                <a:spAutoFit/>
              </a:bodyPr>
              <a:lstStyle/>
              <a:p>
                <a:pPr/>
                <a14:m>
                  <m:oMathPara xmlns:m="http://schemas.openxmlformats.org/officeDocument/2006/math">
                    <m:oMath>
                      <m:r>
                        <a:rPr lang="en-US" altLang="zh-TW" sz="2000" i="1" smtClean="0">
                          <a:latin typeface="Cambria Math" panose="02040503050406030204" pitchFamily="18" charset="0"/>
                          <a:ea typeface="Cambria Math" panose="02040503050406030204" pitchFamily="18" charset="0"/>
                        </a:rPr>
                        <m:t>𝜙</m:t>
                      </m:r>
                      <m:d>
                        <m:dPr>
                          <m:ctrlPr>
                            <a:rPr lang="en-US" altLang="zh-TW" sz="2000" b="0" i="1" smtClean="0">
                              <a:latin typeface="Cambria Math" panose="02040503050406030204" pitchFamily="18" charset="0"/>
                              <a:ea typeface="Cambria Math" panose="02040503050406030204" pitchFamily="18" charset="0"/>
                            </a:rPr>
                          </m:ctrlPr>
                        </m:dPr>
                        <m:e>
                          <m:r>
                            <a:rPr lang="en-US" altLang="zh-TW" sz="2000" b="0" i="1" smtClean="0">
                              <a:latin typeface="Cambria Math" panose="02040503050406030204" pitchFamily="18" charset="0"/>
                              <a:ea typeface="Cambria Math" panose="02040503050406030204" pitchFamily="18" charset="0"/>
                            </a:rPr>
                            <m:t>𝑗𝑑</m:t>
                          </m:r>
                        </m:e>
                      </m:d>
                      <m:r>
                        <a:rPr lang="en-US" altLang="zh-TW" sz="2000" i="1" smtClean="0">
                          <a:latin typeface="Cambria Math" panose="02040503050406030204" pitchFamily="18" charset="0"/>
                          <a:ea typeface="Cambria Math" panose="02040503050406030204" pitchFamily="18" charset="0"/>
                        </a:rPr>
                        <m:t>≡</m:t>
                      </m:r>
                      <m:sSub>
                        <m:sSubPr>
                          <m:ctrlPr>
                            <a:rPr lang="en-US" altLang="zh-TW" sz="2000" i="1">
                              <a:latin typeface="Cambria Math" panose="02040503050406030204" pitchFamily="18" charset="0"/>
                            </a:rPr>
                          </m:ctrlPr>
                        </m:sSubPr>
                        <m:e>
                          <m:r>
                            <a:rPr lang="en-US" altLang="zh-TW" sz="2000" i="1">
                              <a:latin typeface="Cambria Math" panose="02040503050406030204" pitchFamily="18" charset="0"/>
                            </a:rPr>
                            <m:t>𝑥</m:t>
                          </m:r>
                        </m:e>
                        <m:sub>
                          <m:r>
                            <a:rPr lang="en-US" altLang="zh-TW" sz="2000" i="1">
                              <a:latin typeface="Cambria Math" panose="02040503050406030204" pitchFamily="18" charset="0"/>
                            </a:rPr>
                            <m:t>𝑗</m:t>
                          </m:r>
                        </m:sub>
                      </m:sSub>
                      <m:r>
                        <a:rPr lang="en-US" altLang="zh-TW" sz="2000" b="0" i="1" smtClean="0">
                          <a:latin typeface="Cambria Math" panose="02040503050406030204" pitchFamily="18" charset="0"/>
                        </a:rPr>
                        <m:t>,    </m:t>
                      </m:r>
                      <m:r>
                        <a:rPr lang="en-US" altLang="zh-TW" sz="2000" b="0" i="1" smtClean="0">
                          <a:latin typeface="Cambria Math" panose="02040503050406030204" pitchFamily="18" charset="0"/>
                        </a:rPr>
                        <m:t>𝑗</m:t>
                      </m:r>
                      <m:r>
                        <a:rPr lang="en-US" altLang="zh-TW" sz="2000" b="0" i="1" smtClean="0">
                          <a:latin typeface="Cambria Math" panose="02040503050406030204" pitchFamily="18" charset="0"/>
                        </a:rPr>
                        <m:t>=1⋯</m:t>
                      </m:r>
                      <m:r>
                        <a:rPr lang="en-US" altLang="zh-TW" sz="2000" b="0" i="1" smtClean="0">
                          <a:latin typeface="Cambria Math" panose="02040503050406030204" pitchFamily="18" charset="0"/>
                        </a:rPr>
                        <m:t>𝑁</m:t>
                      </m:r>
                    </m:oMath>
                  </m:oMathPara>
                </a14:m>
                <a:endParaRPr lang="en-US" sz="2000" dirty="0">
                  <a:latin typeface="Times New Roman" panose="02020603050405020304" pitchFamily="18" charset="0"/>
                </a:endParaRPr>
              </a:p>
            </p:txBody>
          </p:sp>
        </mc:Choice>
        <mc:Fallback xmlns="">
          <p:sp>
            <p:nvSpPr>
              <p:cNvPr id="9" name="TextBox 8">
                <a:extLst>
                  <a:ext uri="{FF2B5EF4-FFF2-40B4-BE49-F238E27FC236}">
                    <a16:creationId xmlns:a16="http://schemas.microsoft.com/office/drawing/2014/main" id="{299E53AC-D902-3729-D7E5-3766542C9274}"/>
                  </a:ext>
                </a:extLst>
              </p:cNvPr>
              <p:cNvSpPr txBox="1">
                <a:spLocks noRot="1" noChangeAspect="1" noMove="1" noResize="1" noEditPoints="1" noAdjustHandles="1" noChangeArrowheads="1" noChangeShapeType="1" noTextEdit="1"/>
              </p:cNvSpPr>
              <p:nvPr/>
            </p:nvSpPr>
            <p:spPr bwMode="auto">
              <a:xfrm>
                <a:off x="3107343" y="2998010"/>
                <a:ext cx="3141058" cy="424796"/>
              </a:xfrm>
              <a:prstGeom prst="rect">
                <a:avLst/>
              </a:prstGeom>
              <a:blipFill>
                <a:blip r:embed="rId3"/>
                <a:stretch>
                  <a:fillRect b="-11765"/>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622CD4D8-77A2-F950-23D9-F9B9F5832F96}"/>
                  </a:ext>
                </a:extLst>
              </p:cNvPr>
              <p:cNvSpPr txBox="1"/>
              <p:nvPr/>
            </p:nvSpPr>
            <p:spPr bwMode="auto">
              <a:xfrm>
                <a:off x="3107343" y="3923758"/>
                <a:ext cx="1043609" cy="400110"/>
              </a:xfrm>
              <a:prstGeom prst="rect">
                <a:avLst/>
              </a:prstGeom>
              <a:solidFill>
                <a:srgbClr val="FFFF00"/>
              </a:solidFill>
              <a:ln w="9525">
                <a:noFill/>
                <a:miter lim="800000"/>
                <a:headEnd/>
                <a:tailEnd/>
              </a:ln>
            </p:spPr>
            <p:txBody>
              <a:bodyPr wrap="square">
                <a:spAutoFit/>
              </a:bodyPr>
              <a:lstStyle/>
              <a:p>
                <a:pPr/>
                <a14:m>
                  <m:oMathPara xmlns:m="http://schemas.openxmlformats.org/officeDocument/2006/math">
                    <m:oMath>
                      <m:r>
                        <a:rPr lang="en-US" altLang="zh-TW" sz="2000" i="1" smtClean="0">
                          <a:latin typeface="Cambria Math" panose="02040503050406030204" pitchFamily="18" charset="0"/>
                          <a:ea typeface="Cambria Math" panose="02040503050406030204" pitchFamily="18" charset="0"/>
                        </a:rPr>
                        <m:t>𝑗</m:t>
                      </m:r>
                      <m:r>
                        <a:rPr lang="en-US" altLang="zh-TW" sz="2000" b="0" i="1" smtClean="0">
                          <a:latin typeface="Cambria Math" panose="02040503050406030204" pitchFamily="18" charset="0"/>
                          <a:ea typeface="Cambria Math" panose="02040503050406030204" pitchFamily="18" charset="0"/>
                        </a:rPr>
                        <m:t>𝑑</m:t>
                      </m:r>
                      <m:r>
                        <a:rPr lang="en-US" altLang="zh-TW" sz="2000" i="1">
                          <a:latin typeface="Cambria Math" panose="02040503050406030204" pitchFamily="18" charset="0"/>
                          <a:ea typeface="Cambria Math" panose="02040503050406030204" pitchFamily="18" charset="0"/>
                        </a:rPr>
                        <m:t>→</m:t>
                      </m:r>
                      <m:r>
                        <a:rPr lang="en-US" altLang="zh-TW" sz="2000" b="0" i="1" smtClean="0">
                          <a:latin typeface="Cambria Math" panose="02040503050406030204" pitchFamily="18" charset="0"/>
                          <a:ea typeface="Cambria Math" panose="02040503050406030204" pitchFamily="18" charset="0"/>
                        </a:rPr>
                        <m:t>𝑥</m:t>
                      </m:r>
                      <m:r>
                        <a:rPr lang="en-US" altLang="zh-TW" sz="2000" i="1">
                          <a:latin typeface="Cambria Math" panose="02040503050406030204" pitchFamily="18" charset="0"/>
                          <a:ea typeface="Cambria Math" panose="02040503050406030204" pitchFamily="18" charset="0"/>
                        </a:rPr>
                        <m:t> </m:t>
                      </m:r>
                    </m:oMath>
                  </m:oMathPara>
                </a14:m>
                <a:endParaRPr lang="en-US" sz="2000" dirty="0">
                  <a:latin typeface="Times New Roman" panose="02020603050405020304" pitchFamily="18" charset="0"/>
                </a:endParaRPr>
              </a:p>
            </p:txBody>
          </p:sp>
        </mc:Choice>
        <mc:Fallback xmlns="">
          <p:sp>
            <p:nvSpPr>
              <p:cNvPr id="15" name="TextBox 14">
                <a:extLst>
                  <a:ext uri="{FF2B5EF4-FFF2-40B4-BE49-F238E27FC236}">
                    <a16:creationId xmlns:a16="http://schemas.microsoft.com/office/drawing/2014/main" id="{622CD4D8-77A2-F950-23D9-F9B9F5832F96}"/>
                  </a:ext>
                </a:extLst>
              </p:cNvPr>
              <p:cNvSpPr txBox="1">
                <a:spLocks noRot="1" noChangeAspect="1" noMove="1" noResize="1" noEditPoints="1" noAdjustHandles="1" noChangeArrowheads="1" noChangeShapeType="1" noTextEdit="1"/>
              </p:cNvSpPr>
              <p:nvPr/>
            </p:nvSpPr>
            <p:spPr bwMode="auto">
              <a:xfrm>
                <a:off x="3107343" y="3923758"/>
                <a:ext cx="1043609" cy="400110"/>
              </a:xfrm>
              <a:prstGeom prst="rect">
                <a:avLst/>
              </a:prstGeom>
              <a:blipFill>
                <a:blip r:embed="rId4"/>
                <a:stretch>
                  <a:fillRect r="-1205" b="-18750"/>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C12A325A-1A20-6674-A4B9-874998314805}"/>
                  </a:ext>
                </a:extLst>
              </p:cNvPr>
              <p:cNvSpPr txBox="1"/>
              <p:nvPr/>
            </p:nvSpPr>
            <p:spPr bwMode="auto">
              <a:xfrm>
                <a:off x="4417420" y="3923758"/>
                <a:ext cx="2288179" cy="424796"/>
              </a:xfrm>
              <a:prstGeom prst="rect">
                <a:avLst/>
              </a:prstGeom>
              <a:solidFill>
                <a:srgbClr val="FFFF00"/>
              </a:solidFill>
              <a:ln w="9525">
                <a:noFill/>
                <a:miter lim="800000"/>
                <a:headEnd/>
                <a:tailEnd/>
              </a:ln>
            </p:spPr>
            <p:txBody>
              <a:bodyPr wrap="square">
                <a:spAutoFit/>
              </a:bodyPr>
              <a:lstStyle/>
              <a:p>
                <a:pPr/>
                <a14:m>
                  <m:oMathPara xmlns:m="http://schemas.openxmlformats.org/officeDocument/2006/math">
                    <m:oMath>
                      <m:r>
                        <a:rPr lang="en-US" altLang="zh-TW" sz="2000" i="1" smtClean="0">
                          <a:latin typeface="Cambria Math" panose="02040503050406030204" pitchFamily="18" charset="0"/>
                          <a:ea typeface="Cambria Math" panose="02040503050406030204" pitchFamily="18" charset="0"/>
                        </a:rPr>
                        <m:t>𝜙</m:t>
                      </m:r>
                      <m:d>
                        <m:dPr>
                          <m:ctrlPr>
                            <a:rPr lang="en-US" altLang="zh-TW" sz="2000" b="0" i="1" smtClean="0">
                              <a:latin typeface="Cambria Math" panose="02040503050406030204" pitchFamily="18" charset="0"/>
                              <a:ea typeface="Cambria Math" panose="02040503050406030204" pitchFamily="18" charset="0"/>
                            </a:rPr>
                          </m:ctrlPr>
                        </m:dPr>
                        <m:e>
                          <m:r>
                            <a:rPr lang="en-US" altLang="zh-TW" sz="2000" b="0" i="1" smtClean="0">
                              <a:latin typeface="Cambria Math" panose="02040503050406030204" pitchFamily="18" charset="0"/>
                              <a:ea typeface="Cambria Math" panose="02040503050406030204" pitchFamily="18" charset="0"/>
                            </a:rPr>
                            <m:t>𝑗𝑑</m:t>
                          </m:r>
                        </m:e>
                      </m:d>
                      <m:r>
                        <a:rPr lang="en-US" altLang="zh-TW" sz="2000" b="0" i="1" smtClean="0">
                          <a:latin typeface="Cambria Math" panose="02040503050406030204" pitchFamily="18" charset="0"/>
                          <a:ea typeface="Cambria Math" panose="02040503050406030204" pitchFamily="18" charset="0"/>
                        </a:rPr>
                        <m:t>=</m:t>
                      </m:r>
                      <m:sSub>
                        <m:sSubPr>
                          <m:ctrlPr>
                            <a:rPr lang="en-US" altLang="zh-TW" sz="2000" i="1">
                              <a:latin typeface="Cambria Math" panose="02040503050406030204" pitchFamily="18" charset="0"/>
                            </a:rPr>
                          </m:ctrlPr>
                        </m:sSubPr>
                        <m:e>
                          <m:r>
                            <a:rPr lang="en-US" altLang="zh-TW" sz="2000" i="1">
                              <a:latin typeface="Cambria Math" panose="02040503050406030204" pitchFamily="18" charset="0"/>
                            </a:rPr>
                            <m:t>𝑥</m:t>
                          </m:r>
                        </m:e>
                        <m:sub>
                          <m:r>
                            <a:rPr lang="en-US" altLang="zh-TW" sz="2000" i="1">
                              <a:latin typeface="Cambria Math" panose="02040503050406030204" pitchFamily="18" charset="0"/>
                            </a:rPr>
                            <m:t>𝑗</m:t>
                          </m:r>
                        </m:sub>
                      </m:sSub>
                      <m:r>
                        <a:rPr lang="en-US" altLang="zh-TW" sz="2000" i="1">
                          <a:latin typeface="Cambria Math" panose="02040503050406030204" pitchFamily="18" charset="0"/>
                          <a:ea typeface="Cambria Math" panose="02040503050406030204" pitchFamily="18" charset="0"/>
                        </a:rPr>
                        <m:t>→</m:t>
                      </m:r>
                      <m:r>
                        <a:rPr lang="en-US" altLang="zh-TW" sz="2000" i="1">
                          <a:latin typeface="Cambria Math" panose="02040503050406030204" pitchFamily="18" charset="0"/>
                          <a:ea typeface="Cambria Math" panose="02040503050406030204" pitchFamily="18" charset="0"/>
                        </a:rPr>
                        <m:t>𝜙</m:t>
                      </m:r>
                      <m:d>
                        <m:dPr>
                          <m:ctrlPr>
                            <a:rPr lang="en-US" altLang="zh-TW" sz="2000" b="0" i="1" smtClean="0">
                              <a:latin typeface="Cambria Math" panose="02040503050406030204" pitchFamily="18" charset="0"/>
                              <a:ea typeface="Cambria Math" panose="02040503050406030204" pitchFamily="18" charset="0"/>
                            </a:rPr>
                          </m:ctrlPr>
                        </m:dPr>
                        <m:e>
                          <m:r>
                            <a:rPr lang="en-US" altLang="zh-TW" sz="2000" b="0" i="1" smtClean="0">
                              <a:latin typeface="Cambria Math" panose="02040503050406030204" pitchFamily="18" charset="0"/>
                              <a:ea typeface="Cambria Math" panose="02040503050406030204" pitchFamily="18" charset="0"/>
                            </a:rPr>
                            <m:t>𝑥</m:t>
                          </m:r>
                        </m:e>
                      </m:d>
                    </m:oMath>
                  </m:oMathPara>
                </a14:m>
                <a:endParaRPr lang="en-US" sz="2000" dirty="0">
                  <a:latin typeface="Times New Roman" panose="02020603050405020304" pitchFamily="18" charset="0"/>
                </a:endParaRPr>
              </a:p>
            </p:txBody>
          </p:sp>
        </mc:Choice>
        <mc:Fallback xmlns="">
          <p:sp>
            <p:nvSpPr>
              <p:cNvPr id="16" name="TextBox 15">
                <a:extLst>
                  <a:ext uri="{FF2B5EF4-FFF2-40B4-BE49-F238E27FC236}">
                    <a16:creationId xmlns:a16="http://schemas.microsoft.com/office/drawing/2014/main" id="{C12A325A-1A20-6674-A4B9-874998314805}"/>
                  </a:ext>
                </a:extLst>
              </p:cNvPr>
              <p:cNvSpPr txBox="1">
                <a:spLocks noRot="1" noChangeAspect="1" noMove="1" noResize="1" noEditPoints="1" noAdjustHandles="1" noChangeArrowheads="1" noChangeShapeType="1" noTextEdit="1"/>
              </p:cNvSpPr>
              <p:nvPr/>
            </p:nvSpPr>
            <p:spPr bwMode="auto">
              <a:xfrm>
                <a:off x="4417420" y="3923758"/>
                <a:ext cx="2288179" cy="424796"/>
              </a:xfrm>
              <a:prstGeom prst="rect">
                <a:avLst/>
              </a:prstGeom>
              <a:blipFill>
                <a:blip r:embed="rId5"/>
                <a:stretch>
                  <a:fillRect l="-556" b="-8824"/>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7DE9C5B1-E364-4BBC-0D39-88AFFAD2BB4C}"/>
                  </a:ext>
                </a:extLst>
              </p:cNvPr>
              <p:cNvSpPr txBox="1"/>
              <p:nvPr/>
            </p:nvSpPr>
            <p:spPr bwMode="auto">
              <a:xfrm>
                <a:off x="6858000" y="699811"/>
                <a:ext cx="1255665" cy="1461106"/>
              </a:xfrm>
              <a:prstGeom prst="rect">
                <a:avLst/>
              </a:prstGeom>
              <a:solidFill>
                <a:srgbClr val="FFFF99"/>
              </a:solidFill>
              <a:ln w="9525">
                <a:noFill/>
                <a:miter lim="800000"/>
                <a:headEnd/>
                <a:tailEnd/>
              </a:ln>
            </p:spPr>
            <p:txBody>
              <a:bodyPr wrap="none" lIns="0" tIns="0" rIns="0" bIns="0" rtlCol="0">
                <a:spAutoFit/>
              </a:bodyPr>
              <a:lstStyle/>
              <a:p>
                <a:pPr/>
                <a14:m>
                  <m:oMathPara xmlns:m="http://schemas.openxmlformats.org/officeDocument/2006/math">
                    <m:oMath>
                      <m:r>
                        <a:rPr lang="en-US" altLang="zh-TW" sz="2000" b="1" i="1" smtClean="0">
                          <a:latin typeface="Cambria Math"/>
                        </a:rPr>
                        <m:t>𝑿</m:t>
                      </m:r>
                      <m:r>
                        <a:rPr lang="en-US" altLang="zh-TW" sz="2000" b="1" i="1" smtClean="0">
                          <a:latin typeface="Cambria Math" panose="02040503050406030204" pitchFamily="18" charset="0"/>
                          <a:ea typeface="Cambria Math" panose="02040503050406030204" pitchFamily="18" charset="0"/>
                        </a:rPr>
                        <m:t>≡</m:t>
                      </m:r>
                      <m:d>
                        <m:dPr>
                          <m:ctrlPr>
                            <a:rPr lang="en-TW" sz="2000" i="1" smtClean="0">
                              <a:latin typeface="Cambria Math" panose="02040503050406030204" pitchFamily="18" charset="0"/>
                              <a:cs typeface="Times New Roman" pitchFamily="18" charset="0"/>
                            </a:rPr>
                          </m:ctrlPr>
                        </m:dPr>
                        <m:e>
                          <m:m>
                            <m:mPr>
                              <m:mcs>
                                <m:mc>
                                  <m:mcPr>
                                    <m:count m:val="1"/>
                                    <m:mcJc m:val="center"/>
                                  </m:mcPr>
                                </m:mc>
                              </m:mcs>
                              <m:ctrlPr>
                                <a:rPr lang="en-TW" sz="2000" i="1" smtClean="0">
                                  <a:latin typeface="Cambria Math" panose="02040503050406030204" pitchFamily="18" charset="0"/>
                                  <a:cs typeface="Times New Roman" pitchFamily="18" charset="0"/>
                                </a:rPr>
                              </m:ctrlPr>
                            </m:mPr>
                            <m:mr>
                              <m:e>
                                <m:m>
                                  <m:mPr>
                                    <m:mcs>
                                      <m:mc>
                                        <m:mcPr>
                                          <m:count m:val="1"/>
                                          <m:mcJc m:val="center"/>
                                        </m:mcPr>
                                      </m:mc>
                                    </m:mcs>
                                    <m:ctrlPr>
                                      <a:rPr lang="en-TW" sz="2000" i="1" smtClean="0">
                                        <a:latin typeface="Cambria Math" panose="02040503050406030204" pitchFamily="18" charset="0"/>
                                        <a:cs typeface="Times New Roman" pitchFamily="18" charset="0"/>
                                      </a:rPr>
                                    </m:ctrlPr>
                                  </m:mPr>
                                  <m:mr>
                                    <m:e>
                                      <m:sSub>
                                        <m:sSubPr>
                                          <m:ctrlPr>
                                            <a:rPr lang="en-US" sz="2000" b="0" i="1" smtClean="0">
                                              <a:latin typeface="Cambria Math" panose="02040503050406030204" pitchFamily="18" charset="0"/>
                                              <a:cs typeface="Times New Roman" pitchFamily="18" charset="0"/>
                                            </a:rPr>
                                          </m:ctrlPr>
                                        </m:sSubPr>
                                        <m:e>
                                          <m:r>
                                            <a:rPr lang="en-US" sz="2000" b="0" i="1" smtClean="0">
                                              <a:latin typeface="Cambria Math" panose="02040503050406030204" pitchFamily="18" charset="0"/>
                                              <a:cs typeface="Times New Roman" pitchFamily="18" charset="0"/>
                                            </a:rPr>
                                            <m:t>𝑥</m:t>
                                          </m:r>
                                        </m:e>
                                        <m:sub>
                                          <m:r>
                                            <a:rPr lang="en-US" sz="2000" b="0" i="1" smtClean="0">
                                              <a:latin typeface="Cambria Math" panose="02040503050406030204" pitchFamily="18" charset="0"/>
                                              <a:cs typeface="Times New Roman" pitchFamily="18" charset="0"/>
                                            </a:rPr>
                                            <m:t>1</m:t>
                                          </m:r>
                                        </m:sub>
                                      </m:sSub>
                                    </m:e>
                                  </m:mr>
                                  <m:mr>
                                    <m:e>
                                      <m:r>
                                        <a:rPr lang="en-TW" sz="2000" i="1" smtClean="0">
                                          <a:latin typeface="Cambria Math" panose="02040503050406030204" pitchFamily="18" charset="0"/>
                                          <a:ea typeface="Cambria Math" panose="02040503050406030204" pitchFamily="18" charset="0"/>
                                          <a:cs typeface="Times New Roman" pitchFamily="18" charset="0"/>
                                        </a:rPr>
                                        <m:t>⋮</m:t>
                                      </m:r>
                                    </m:e>
                                  </m:mr>
                                </m:m>
                              </m:e>
                            </m:mr>
                            <m:mr>
                              <m:e>
                                <m:m>
                                  <m:mPr>
                                    <m:mcs>
                                      <m:mc>
                                        <m:mcPr>
                                          <m:count m:val="1"/>
                                          <m:mcJc m:val="center"/>
                                        </m:mcPr>
                                      </m:mc>
                                    </m:mcs>
                                    <m:ctrlPr>
                                      <a:rPr lang="en-TW" sz="2000" i="1" smtClean="0">
                                        <a:latin typeface="Cambria Math" panose="02040503050406030204" pitchFamily="18" charset="0"/>
                                        <a:cs typeface="Times New Roman" pitchFamily="18" charset="0"/>
                                      </a:rPr>
                                    </m:ctrlPr>
                                  </m:mPr>
                                  <m:mr>
                                    <m:e>
                                      <m:sSub>
                                        <m:sSubPr>
                                          <m:ctrlPr>
                                            <a:rPr lang="en-US" sz="2000" b="0" i="1" smtClean="0">
                                              <a:latin typeface="Cambria Math" panose="02040503050406030204" pitchFamily="18" charset="0"/>
                                              <a:cs typeface="Times New Roman" pitchFamily="18" charset="0"/>
                                            </a:rPr>
                                          </m:ctrlPr>
                                        </m:sSubPr>
                                        <m:e>
                                          <m:r>
                                            <a:rPr lang="en-US" sz="2000" b="0" i="1" smtClean="0">
                                              <a:latin typeface="Cambria Math" panose="02040503050406030204" pitchFamily="18" charset="0"/>
                                              <a:cs typeface="Times New Roman" pitchFamily="18" charset="0"/>
                                            </a:rPr>
                                            <m:t>𝑥</m:t>
                                          </m:r>
                                        </m:e>
                                        <m:sub>
                                          <m:r>
                                            <a:rPr lang="en-US" sz="2000" i="1">
                                              <a:latin typeface="Cambria Math" panose="02040503050406030204" pitchFamily="18" charset="0"/>
                                              <a:cs typeface="Times New Roman" pitchFamily="18" charset="0"/>
                                            </a:rPr>
                                            <m:t>𝑗</m:t>
                                          </m:r>
                                        </m:sub>
                                      </m:sSub>
                                    </m:e>
                                  </m:mr>
                                  <m:mr>
                                    <m:e>
                                      <m:m>
                                        <m:mPr>
                                          <m:mcs>
                                            <m:mc>
                                              <m:mcPr>
                                                <m:count m:val="1"/>
                                                <m:mcJc m:val="center"/>
                                              </m:mcPr>
                                            </m:mc>
                                          </m:mcs>
                                          <m:ctrlPr>
                                            <a:rPr lang="en-TW" sz="2000" i="1" smtClean="0">
                                              <a:latin typeface="Cambria Math" panose="02040503050406030204" pitchFamily="18" charset="0"/>
                                              <a:cs typeface="Times New Roman" pitchFamily="18" charset="0"/>
                                            </a:rPr>
                                          </m:ctrlPr>
                                        </m:mPr>
                                        <m:mr>
                                          <m:e>
                                            <m:r>
                                              <m:rPr>
                                                <m:brk m:alnAt="7"/>
                                              </m:rPr>
                                              <a:rPr lang="en-TW" sz="2000" i="1" smtClean="0">
                                                <a:latin typeface="Cambria Math" panose="02040503050406030204" pitchFamily="18" charset="0"/>
                                                <a:ea typeface="Cambria Math" panose="02040503050406030204" pitchFamily="18" charset="0"/>
                                                <a:cs typeface="Times New Roman" pitchFamily="18" charset="0"/>
                                              </a:rPr>
                                              <m:t>⋮</m:t>
                                            </m:r>
                                          </m:e>
                                        </m:mr>
                                        <m:mr>
                                          <m:e>
                                            <m:sSub>
                                              <m:sSubPr>
                                                <m:ctrlPr>
                                                  <a:rPr lang="en-US" sz="2000" b="0" i="1" smtClean="0">
                                                    <a:latin typeface="Cambria Math" panose="02040503050406030204" pitchFamily="18" charset="0"/>
                                                    <a:cs typeface="Times New Roman" pitchFamily="18" charset="0"/>
                                                  </a:rPr>
                                                </m:ctrlPr>
                                              </m:sSubPr>
                                              <m:e>
                                                <m:r>
                                                  <a:rPr lang="en-US" sz="2000" b="0" i="1" smtClean="0">
                                                    <a:latin typeface="Cambria Math" panose="02040503050406030204" pitchFamily="18" charset="0"/>
                                                    <a:cs typeface="Times New Roman" pitchFamily="18" charset="0"/>
                                                  </a:rPr>
                                                  <m:t>𝑥</m:t>
                                                </m:r>
                                              </m:e>
                                              <m:sub>
                                                <m:r>
                                                  <a:rPr lang="en-US" sz="2000" b="0" i="1" smtClean="0">
                                                    <a:latin typeface="Cambria Math" panose="02040503050406030204" pitchFamily="18" charset="0"/>
                                                    <a:cs typeface="Times New Roman" pitchFamily="18" charset="0"/>
                                                  </a:rPr>
                                                  <m:t>𝑁</m:t>
                                                </m:r>
                                              </m:sub>
                                            </m:sSub>
                                          </m:e>
                                        </m:mr>
                                      </m:m>
                                    </m:e>
                                  </m:mr>
                                </m:m>
                              </m:e>
                            </m:mr>
                          </m:m>
                        </m:e>
                      </m:d>
                    </m:oMath>
                  </m:oMathPara>
                </a14:m>
                <a:endParaRPr lang="en-TW" sz="2000" dirty="0">
                  <a:latin typeface="Times New Roman" panose="02020603050405020304" pitchFamily="18" charset="0"/>
                  <a:cs typeface="Times New Roman" pitchFamily="18" charset="0"/>
                </a:endParaRPr>
              </a:p>
            </p:txBody>
          </p:sp>
        </mc:Choice>
        <mc:Fallback xmlns="">
          <p:sp>
            <p:nvSpPr>
              <p:cNvPr id="7" name="TextBox 6">
                <a:extLst>
                  <a:ext uri="{FF2B5EF4-FFF2-40B4-BE49-F238E27FC236}">
                    <a16:creationId xmlns:a16="http://schemas.microsoft.com/office/drawing/2014/main" id="{7DE9C5B1-E364-4BBC-0D39-88AFFAD2BB4C}"/>
                  </a:ext>
                </a:extLst>
              </p:cNvPr>
              <p:cNvSpPr txBox="1">
                <a:spLocks noRot="1" noChangeAspect="1" noMove="1" noResize="1" noEditPoints="1" noAdjustHandles="1" noChangeArrowheads="1" noChangeShapeType="1" noTextEdit="1"/>
              </p:cNvSpPr>
              <p:nvPr/>
            </p:nvSpPr>
            <p:spPr bwMode="auto">
              <a:xfrm>
                <a:off x="6858000" y="699811"/>
                <a:ext cx="1255665" cy="1461106"/>
              </a:xfrm>
              <a:prstGeom prst="rect">
                <a:avLst/>
              </a:prstGeom>
              <a:blipFill>
                <a:blip r:embed="rId6"/>
                <a:stretch>
                  <a:fillRect l="-4040"/>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E46FEDE4-E29A-3D24-5871-FBADB08A1E88}"/>
                  </a:ext>
                </a:extLst>
              </p:cNvPr>
              <p:cNvSpPr txBox="1"/>
              <p:nvPr/>
            </p:nvSpPr>
            <p:spPr>
              <a:xfrm>
                <a:off x="457200" y="2193574"/>
                <a:ext cx="8778910"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When the number </a:t>
                </a:r>
                <a14:m>
                  <m:oMath xmlns:m="http://schemas.openxmlformats.org/officeDocument/2006/math">
                    <m:r>
                      <a:rPr lang="en-US" sz="2000" i="1">
                        <a:latin typeface="Cambria Math" panose="02040503050406030204" pitchFamily="18" charset="0"/>
                        <a:cs typeface="Times New Roman" pitchFamily="18" charset="0"/>
                      </a:rPr>
                      <m:t>𝑁</m:t>
                    </m:r>
                  </m:oMath>
                </a14:m>
                <a:r>
                  <a:rPr lang="en-US" sz="2000" dirty="0">
                    <a:latin typeface="Times New Roman" panose="02020603050405020304" pitchFamily="18" charset="0"/>
                    <a:cs typeface="Times New Roman" panose="02020603050405020304" pitchFamily="18" charset="0"/>
                  </a:rPr>
                  <a:t> of particles is huge, column vector  is no longer convenient.</a:t>
                </a:r>
              </a:p>
            </p:txBody>
          </p:sp>
        </mc:Choice>
        <mc:Fallback xmlns="">
          <p:sp>
            <p:nvSpPr>
              <p:cNvPr id="26" name="TextBox 25">
                <a:extLst>
                  <a:ext uri="{FF2B5EF4-FFF2-40B4-BE49-F238E27FC236}">
                    <a16:creationId xmlns:a16="http://schemas.microsoft.com/office/drawing/2014/main" id="{E46FEDE4-E29A-3D24-5871-FBADB08A1E88}"/>
                  </a:ext>
                </a:extLst>
              </p:cNvPr>
              <p:cNvSpPr txBox="1">
                <a:spLocks noRot="1" noChangeAspect="1" noMove="1" noResize="1" noEditPoints="1" noAdjustHandles="1" noChangeArrowheads="1" noChangeShapeType="1" noTextEdit="1"/>
              </p:cNvSpPr>
              <p:nvPr/>
            </p:nvSpPr>
            <p:spPr>
              <a:xfrm>
                <a:off x="457200" y="2193574"/>
                <a:ext cx="8778910" cy="400110"/>
              </a:xfrm>
              <a:prstGeom prst="rect">
                <a:avLst/>
              </a:prstGeom>
              <a:blipFill>
                <a:blip r:embed="rId7"/>
                <a:stretch>
                  <a:fillRect l="-723" t="-9091" b="-2424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999FAEA5-D814-D515-BBAE-316E2A833665}"/>
                  </a:ext>
                </a:extLst>
              </p:cNvPr>
              <p:cNvSpPr txBox="1"/>
              <p:nvPr/>
            </p:nvSpPr>
            <p:spPr>
              <a:xfrm>
                <a:off x="457200" y="2580992"/>
                <a:ext cx="8839200" cy="424796"/>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We assign displacement </a:t>
                </a:r>
                <a14:m>
                  <m:oMath xmlns:m="http://schemas.openxmlformats.org/officeDocument/2006/math">
                    <m:sSub>
                      <m:sSubPr>
                        <m:ctrlPr>
                          <a:rPr lang="en-US" altLang="zh-TW" sz="2000" i="1">
                            <a:latin typeface="Cambria Math" panose="02040503050406030204" pitchFamily="18" charset="0"/>
                          </a:rPr>
                        </m:ctrlPr>
                      </m:sSubPr>
                      <m:e>
                        <m:r>
                          <a:rPr lang="en-US" altLang="zh-TW" sz="2000" i="1">
                            <a:latin typeface="Cambria Math" panose="02040503050406030204" pitchFamily="18" charset="0"/>
                          </a:rPr>
                          <m:t>𝑥</m:t>
                        </m:r>
                      </m:e>
                      <m:sub>
                        <m:r>
                          <a:rPr lang="en-US" altLang="zh-TW" sz="2000" i="1">
                            <a:latin typeface="Cambria Math" panose="02040503050406030204" pitchFamily="18" charset="0"/>
                          </a:rPr>
                          <m:t>𝑗</m:t>
                        </m:r>
                      </m:sub>
                    </m:sSub>
                  </m:oMath>
                </a14:m>
                <a:r>
                  <a:rPr lang="en-US" sz="2000" dirty="0">
                    <a:latin typeface="Times New Roman" panose="02020603050405020304" pitchFamily="18" charset="0"/>
                    <a:cs typeface="Times New Roman" panose="02020603050405020304" pitchFamily="18" charset="0"/>
                  </a:rPr>
                  <a:t> of </a:t>
                </a:r>
                <a14:m>
                  <m:oMath xmlns:m="http://schemas.openxmlformats.org/officeDocument/2006/math">
                    <m:r>
                      <a:rPr lang="en-US" sz="2000" i="1">
                        <a:latin typeface="Cambria Math" panose="02040503050406030204" pitchFamily="18" charset="0"/>
                        <a:cs typeface="Times New Roman" panose="02020603050405020304" pitchFamily="18" charset="0"/>
                      </a:rPr>
                      <m:t>𝑗</m:t>
                    </m:r>
                  </m:oMath>
                </a14:m>
                <a:r>
                  <a:rPr lang="en-US" sz="2000" dirty="0" err="1">
                    <a:latin typeface="Times New Roman" panose="02020603050405020304" pitchFamily="18" charset="0"/>
                    <a:cs typeface="Times New Roman" panose="02020603050405020304" pitchFamily="18" charset="0"/>
                  </a:rPr>
                  <a:t>th</a:t>
                </a:r>
                <a:r>
                  <a:rPr lang="en-US" sz="2000" dirty="0">
                    <a:latin typeface="Times New Roman" panose="02020603050405020304" pitchFamily="18" charset="0"/>
                    <a:cs typeface="Times New Roman" panose="02020603050405020304" pitchFamily="18" charset="0"/>
                  </a:rPr>
                  <a:t> particle as a function of its original positions </a:t>
                </a:r>
                <a14:m>
                  <m:oMath xmlns:m="http://schemas.openxmlformats.org/officeDocument/2006/math">
                    <m:r>
                      <a:rPr lang="en-US" altLang="zh-TW" sz="2000" i="1">
                        <a:latin typeface="Cambria Math" panose="02040503050406030204" pitchFamily="18" charset="0"/>
                        <a:ea typeface="Cambria Math" panose="02040503050406030204" pitchFamily="18" charset="0"/>
                      </a:rPr>
                      <m:t>𝑗</m:t>
                    </m:r>
                    <m:r>
                      <a:rPr lang="en-US" altLang="zh-TW" sz="2000" b="0" i="1" smtClean="0">
                        <a:latin typeface="Cambria Math" panose="02040503050406030204" pitchFamily="18" charset="0"/>
                        <a:ea typeface="Cambria Math" panose="02040503050406030204" pitchFamily="18" charset="0"/>
                      </a:rPr>
                      <m:t>𝑑</m:t>
                    </m:r>
                  </m:oMath>
                </a14:m>
                <a:r>
                  <a:rPr lang="en-US" sz="2000" dirty="0">
                    <a:latin typeface="Times New Roman" panose="02020603050405020304" pitchFamily="18" charset="0"/>
                    <a:cs typeface="Times New Roman" panose="02020603050405020304" pitchFamily="18" charset="0"/>
                  </a:rPr>
                  <a:t>:</a:t>
                </a:r>
              </a:p>
            </p:txBody>
          </p:sp>
        </mc:Choice>
        <mc:Fallback xmlns="">
          <p:sp>
            <p:nvSpPr>
              <p:cNvPr id="27" name="TextBox 26">
                <a:extLst>
                  <a:ext uri="{FF2B5EF4-FFF2-40B4-BE49-F238E27FC236}">
                    <a16:creationId xmlns:a16="http://schemas.microsoft.com/office/drawing/2014/main" id="{999FAEA5-D814-D515-BBAE-316E2A833665}"/>
                  </a:ext>
                </a:extLst>
              </p:cNvPr>
              <p:cNvSpPr txBox="1">
                <a:spLocks noRot="1" noChangeAspect="1" noMove="1" noResize="1" noEditPoints="1" noAdjustHandles="1" noChangeArrowheads="1" noChangeShapeType="1" noTextEdit="1"/>
              </p:cNvSpPr>
              <p:nvPr/>
            </p:nvSpPr>
            <p:spPr>
              <a:xfrm>
                <a:off x="457200" y="2580992"/>
                <a:ext cx="8839200" cy="424796"/>
              </a:xfrm>
              <a:prstGeom prst="rect">
                <a:avLst/>
              </a:prstGeom>
              <a:blipFill>
                <a:blip r:embed="rId8"/>
                <a:stretch>
                  <a:fillRect l="-718" t="-8824" b="-176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94684A86-C9F3-B1AE-88ED-4841A86EA5EC}"/>
                  </a:ext>
                </a:extLst>
              </p:cNvPr>
              <p:cNvSpPr txBox="1"/>
              <p:nvPr/>
            </p:nvSpPr>
            <p:spPr bwMode="auto">
              <a:xfrm>
                <a:off x="457200" y="3476024"/>
                <a:ext cx="8321710" cy="400110"/>
              </a:xfrm>
              <a:prstGeom prst="rect">
                <a:avLst/>
              </a:prstGeom>
              <a:noFill/>
              <a:ln w="9525">
                <a:noFill/>
                <a:miter lim="800000"/>
                <a:headEnd/>
                <a:tailEnd/>
              </a:ln>
            </p:spPr>
            <p:txBody>
              <a:bodyPr wrap="square" rtlCol="0">
                <a:spAutoFit/>
              </a:bodyPr>
              <a:lstStyle/>
              <a:p>
                <a:r>
                  <a:rPr lang="en-US" sz="2000" dirty="0">
                    <a:latin typeface="Times New Roman" pitchFamily="18" charset="0"/>
                    <a:cs typeface="Times New Roman" pitchFamily="18" charset="0"/>
                  </a:rPr>
                  <a:t>When </a:t>
                </a:r>
                <a14:m>
                  <m:oMath xmlns:m="http://schemas.openxmlformats.org/officeDocument/2006/math">
                    <m:r>
                      <a:rPr lang="en-US" sz="2000" i="1" dirty="0">
                        <a:latin typeface="Cambria Math" panose="02040503050406030204" pitchFamily="18" charset="0"/>
                        <a:ea typeface="Cambria Math" panose="02040503050406030204" pitchFamily="18" charset="0"/>
                        <a:cs typeface="Times New Roman" pitchFamily="18" charset="0"/>
                      </a:rPr>
                      <m:t>𝑁</m:t>
                    </m:r>
                    <m:r>
                      <a:rPr lang="en-US" sz="2000" i="1" dirty="0">
                        <a:latin typeface="Cambria Math" panose="02040503050406030204" pitchFamily="18" charset="0"/>
                        <a:ea typeface="Cambria Math" panose="02040503050406030204" pitchFamily="18" charset="0"/>
                        <a:cs typeface="Times New Roman" pitchFamily="18" charset="0"/>
                      </a:rPr>
                      <m:t>→∞,</m:t>
                    </m:r>
                    <m:r>
                      <a:rPr lang="en-US" sz="2000" b="0" i="1" dirty="0" smtClean="0">
                        <a:latin typeface="Cambria Math" panose="02040503050406030204" pitchFamily="18" charset="0"/>
                        <a:cs typeface="Times New Roman" pitchFamily="18" charset="0"/>
                      </a:rPr>
                      <m:t>𝑑</m:t>
                    </m:r>
                    <m:r>
                      <a:rPr lang="en-US" sz="2000" b="0" i="1" dirty="0" smtClean="0">
                        <a:latin typeface="Cambria Math" panose="02040503050406030204" pitchFamily="18" charset="0"/>
                        <a:ea typeface="Cambria Math" panose="02040503050406030204" pitchFamily="18" charset="0"/>
                        <a:cs typeface="Times New Roman" pitchFamily="18" charset="0"/>
                      </a:rPr>
                      <m:t>→0</m:t>
                    </m:r>
                  </m:oMath>
                </a14:m>
                <a:r>
                  <a:rPr lang="en-US" sz="2000" dirty="0">
                    <a:latin typeface="Times New Roman" pitchFamily="18" charset="0"/>
                    <a:cs typeface="Times New Roman" pitchFamily="18" charset="0"/>
                  </a:rPr>
                  <a:t>, discreet locations becomes continuous variable </a:t>
                </a:r>
                <a14:m>
                  <m:oMath xmlns:m="http://schemas.openxmlformats.org/officeDocument/2006/math">
                    <m:r>
                      <a:rPr lang="en-US" altLang="zh-TW" sz="2000" i="1">
                        <a:latin typeface="Cambria Math" panose="02040503050406030204" pitchFamily="18" charset="0"/>
                        <a:ea typeface="Cambria Math" panose="02040503050406030204" pitchFamily="18" charset="0"/>
                      </a:rPr>
                      <m:t>𝑥</m:t>
                    </m:r>
                  </m:oMath>
                </a14:m>
                <a:r>
                  <a:rPr lang="en-US" sz="2000" dirty="0">
                    <a:latin typeface="Times New Roman" pitchFamily="18" charset="0"/>
                    <a:cs typeface="Times New Roman" pitchFamily="18" charset="0"/>
                  </a:rPr>
                  <a:t>:</a:t>
                </a:r>
              </a:p>
            </p:txBody>
          </p:sp>
        </mc:Choice>
        <mc:Fallback xmlns="">
          <p:sp>
            <p:nvSpPr>
              <p:cNvPr id="31" name="TextBox 30">
                <a:extLst>
                  <a:ext uri="{FF2B5EF4-FFF2-40B4-BE49-F238E27FC236}">
                    <a16:creationId xmlns:a16="http://schemas.microsoft.com/office/drawing/2014/main" id="{94684A86-C9F3-B1AE-88ED-4841A86EA5EC}"/>
                  </a:ext>
                </a:extLst>
              </p:cNvPr>
              <p:cNvSpPr txBox="1">
                <a:spLocks noRot="1" noChangeAspect="1" noMove="1" noResize="1" noEditPoints="1" noAdjustHandles="1" noChangeArrowheads="1" noChangeShapeType="1" noTextEdit="1"/>
              </p:cNvSpPr>
              <p:nvPr/>
            </p:nvSpPr>
            <p:spPr bwMode="auto">
              <a:xfrm>
                <a:off x="457200" y="3476024"/>
                <a:ext cx="8321710" cy="400110"/>
              </a:xfrm>
              <a:prstGeom prst="rect">
                <a:avLst/>
              </a:prstGeom>
              <a:blipFill>
                <a:blip r:embed="rId9"/>
                <a:stretch>
                  <a:fillRect l="-762" t="-6061" b="-24242"/>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E8766083-2CA9-EC55-0E34-5CC109DA92AD}"/>
                  </a:ext>
                </a:extLst>
              </p:cNvPr>
              <p:cNvSpPr txBox="1"/>
              <p:nvPr/>
            </p:nvSpPr>
            <p:spPr bwMode="auto">
              <a:xfrm>
                <a:off x="457200" y="4992552"/>
                <a:ext cx="3923521" cy="400110"/>
              </a:xfrm>
              <a:prstGeom prst="rect">
                <a:avLst/>
              </a:prstGeom>
              <a:noFill/>
              <a:ln w="9525">
                <a:noFill/>
                <a:miter lim="800000"/>
                <a:headEnd/>
                <a:tailEnd/>
              </a:ln>
            </p:spPr>
            <p:txBody>
              <a:bodyPr wrap="square">
                <a:spAutoFit/>
              </a:bodyPr>
              <a:lstStyle/>
              <a:p>
                <a:r>
                  <a:rPr lang="en-US" sz="2000" dirty="0">
                    <a:solidFill>
                      <a:srgbClr val="FF0000"/>
                    </a:solidFill>
                    <a:latin typeface="Times New Roman" panose="02020603050405020304" pitchFamily="18" charset="0"/>
                  </a:rPr>
                  <a:t>It is also time dependent: </a:t>
                </a:r>
                <a14:m>
                  <m:oMath xmlns:m="http://schemas.openxmlformats.org/officeDocument/2006/math">
                    <m:r>
                      <a:rPr lang="en-US" sz="2000" i="1">
                        <a:solidFill>
                          <a:srgbClr val="FF0000"/>
                        </a:solidFill>
                        <a:latin typeface="Cambria Math" panose="02040503050406030204" pitchFamily="18" charset="0"/>
                        <a:ea typeface="Cambria Math" panose="02040503050406030204" pitchFamily="18" charset="0"/>
                        <a:cs typeface="Times New Roman" pitchFamily="18" charset="0"/>
                      </a:rPr>
                      <m:t>𝜙</m:t>
                    </m:r>
                    <m:d>
                      <m:dPr>
                        <m:ctrlPr>
                          <a:rPr lang="en-US" sz="2000" i="1">
                            <a:solidFill>
                              <a:srgbClr val="FF0000"/>
                            </a:solidFill>
                            <a:latin typeface="Cambria Math" panose="02040503050406030204" pitchFamily="18" charset="0"/>
                            <a:ea typeface="Cambria Math" panose="02040503050406030204" pitchFamily="18" charset="0"/>
                            <a:cs typeface="Times New Roman" pitchFamily="18" charset="0"/>
                          </a:rPr>
                        </m:ctrlPr>
                      </m:dPr>
                      <m:e>
                        <m:r>
                          <a:rPr lang="en-US" sz="2000" i="1">
                            <a:solidFill>
                              <a:srgbClr val="FF0000"/>
                            </a:solidFill>
                            <a:latin typeface="Cambria Math" panose="02040503050406030204" pitchFamily="18" charset="0"/>
                            <a:ea typeface="Cambria Math" panose="02040503050406030204" pitchFamily="18" charset="0"/>
                            <a:cs typeface="Times New Roman" pitchFamily="18" charset="0"/>
                          </a:rPr>
                          <m:t>𝑥</m:t>
                        </m:r>
                        <m:r>
                          <a:rPr lang="en-US" sz="2000" i="1">
                            <a:solidFill>
                              <a:srgbClr val="FF0000"/>
                            </a:solidFill>
                            <a:latin typeface="Cambria Math" panose="02040503050406030204" pitchFamily="18" charset="0"/>
                            <a:ea typeface="Cambria Math" panose="02040503050406030204" pitchFamily="18" charset="0"/>
                            <a:cs typeface="Times New Roman" pitchFamily="18" charset="0"/>
                          </a:rPr>
                          <m:t>,</m:t>
                        </m:r>
                        <m:r>
                          <a:rPr lang="en-US" sz="2000" i="1">
                            <a:solidFill>
                              <a:srgbClr val="FF0000"/>
                            </a:solidFill>
                            <a:latin typeface="Cambria Math" panose="02040503050406030204" pitchFamily="18" charset="0"/>
                            <a:ea typeface="Cambria Math" panose="02040503050406030204" pitchFamily="18" charset="0"/>
                            <a:cs typeface="Times New Roman" pitchFamily="18" charset="0"/>
                          </a:rPr>
                          <m:t>𝑡</m:t>
                        </m:r>
                      </m:e>
                    </m:d>
                  </m:oMath>
                </a14:m>
                <a:r>
                  <a:rPr lang="en-US" sz="2000" dirty="0">
                    <a:solidFill>
                      <a:srgbClr val="FF0000"/>
                    </a:solidFill>
                  </a:rPr>
                  <a:t>. </a:t>
                </a:r>
                <a:endParaRPr lang="en-US" sz="2000" dirty="0">
                  <a:solidFill>
                    <a:srgbClr val="FF0000"/>
                  </a:solidFill>
                  <a:latin typeface="Times New Roman" panose="02020603050405020304" pitchFamily="18" charset="0"/>
                </a:endParaRPr>
              </a:p>
            </p:txBody>
          </p:sp>
        </mc:Choice>
        <mc:Fallback xmlns="">
          <p:sp>
            <p:nvSpPr>
              <p:cNvPr id="32" name="TextBox 31">
                <a:extLst>
                  <a:ext uri="{FF2B5EF4-FFF2-40B4-BE49-F238E27FC236}">
                    <a16:creationId xmlns:a16="http://schemas.microsoft.com/office/drawing/2014/main" id="{E8766083-2CA9-EC55-0E34-5CC109DA92AD}"/>
                  </a:ext>
                </a:extLst>
              </p:cNvPr>
              <p:cNvSpPr txBox="1">
                <a:spLocks noRot="1" noChangeAspect="1" noMove="1" noResize="1" noEditPoints="1" noAdjustHandles="1" noChangeArrowheads="1" noChangeShapeType="1" noTextEdit="1"/>
              </p:cNvSpPr>
              <p:nvPr/>
            </p:nvSpPr>
            <p:spPr bwMode="auto">
              <a:xfrm>
                <a:off x="457200" y="4992552"/>
                <a:ext cx="3923521" cy="400110"/>
              </a:xfrm>
              <a:prstGeom prst="rect">
                <a:avLst/>
              </a:prstGeom>
              <a:blipFill>
                <a:blip r:embed="rId10"/>
                <a:stretch>
                  <a:fillRect l="-1613" t="-9375" b="-25000"/>
                </a:stretch>
              </a:blipFill>
              <a:ln w="9525">
                <a:noFill/>
                <a:miter lim="800000"/>
                <a:headEnd/>
                <a:tailEnd/>
              </a:ln>
            </p:spPr>
            <p:txBody>
              <a:bodyPr/>
              <a:lstStyle/>
              <a:p>
                <a:r>
                  <a:rPr lang="en-US">
                    <a:noFill/>
                  </a:rPr>
                  <a:t> </a:t>
                </a:r>
              </a:p>
            </p:txBody>
          </p:sp>
        </mc:Fallback>
      </mc:AlternateContent>
      <p:sp>
        <p:nvSpPr>
          <p:cNvPr id="34" name="TextBox 33">
            <a:extLst>
              <a:ext uri="{FF2B5EF4-FFF2-40B4-BE49-F238E27FC236}">
                <a16:creationId xmlns:a16="http://schemas.microsoft.com/office/drawing/2014/main" id="{AB19FABD-8EB9-AE40-9004-45D2E8266400}"/>
              </a:ext>
            </a:extLst>
          </p:cNvPr>
          <p:cNvSpPr txBox="1"/>
          <p:nvPr/>
        </p:nvSpPr>
        <p:spPr>
          <a:xfrm>
            <a:off x="457200" y="5415164"/>
            <a:ext cx="8105346" cy="400110"/>
          </a:xfrm>
          <a:prstGeom prst="rect">
            <a:avLst/>
          </a:prstGeom>
          <a:noFill/>
        </p:spPr>
        <p:txBody>
          <a:bodyPr wrap="square">
            <a:spAutoFit/>
          </a:bodyPr>
          <a:lstStyle/>
          <a:p>
            <a:r>
              <a:rPr lang="en-US" sz="2000" dirty="0">
                <a:solidFill>
                  <a:srgbClr val="FF0000"/>
                </a:solidFill>
                <a:latin typeface="Times New Roman" panose="02020603050405020304" pitchFamily="18" charset="0"/>
                <a:cs typeface="Times New Roman" panose="02020603050405020304" pitchFamily="18" charset="0"/>
              </a:rPr>
              <a:t>We get a two-variable function, called wavefunction.</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B3E9DA7B-9903-BCAB-A2E6-6465D66149A9}"/>
                  </a:ext>
                </a:extLst>
              </p:cNvPr>
              <p:cNvSpPr txBox="1"/>
              <p:nvPr/>
            </p:nvSpPr>
            <p:spPr>
              <a:xfrm>
                <a:off x="457200" y="4544818"/>
                <a:ext cx="8778910"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Now </a:t>
                </a:r>
                <a14:m>
                  <m:oMath xmlns:m="http://schemas.openxmlformats.org/officeDocument/2006/math">
                    <m:r>
                      <a:rPr lang="en-US" altLang="zh-TW" sz="2000" i="1">
                        <a:latin typeface="Cambria Math" panose="02040503050406030204" pitchFamily="18" charset="0"/>
                        <a:ea typeface="Cambria Math" panose="02040503050406030204" pitchFamily="18" charset="0"/>
                      </a:rPr>
                      <m:t>𝜙</m:t>
                    </m:r>
                    <m:d>
                      <m:dPr>
                        <m:ctrlPr>
                          <a:rPr lang="en-US" altLang="zh-TW" sz="2000" i="1">
                            <a:latin typeface="Cambria Math" panose="02040503050406030204" pitchFamily="18" charset="0"/>
                            <a:ea typeface="Cambria Math" panose="02040503050406030204" pitchFamily="18" charset="0"/>
                          </a:rPr>
                        </m:ctrlPr>
                      </m:dPr>
                      <m:e>
                        <m:r>
                          <a:rPr lang="en-US" altLang="zh-TW" sz="2000" i="1">
                            <a:latin typeface="Cambria Math" panose="02040503050406030204" pitchFamily="18" charset="0"/>
                            <a:ea typeface="Cambria Math" panose="02040503050406030204" pitchFamily="18" charset="0"/>
                          </a:rPr>
                          <m:t>𝑥</m:t>
                        </m:r>
                      </m:e>
                    </m:d>
                  </m:oMath>
                </a14:m>
                <a:r>
                  <a:rPr lang="en-US" sz="2000" dirty="0">
                    <a:latin typeface="Times New Roman" panose="02020603050405020304" pitchFamily="18" charset="0"/>
                    <a:cs typeface="Times New Roman" panose="02020603050405020304" pitchFamily="18" charset="0"/>
                  </a:rPr>
                  <a:t> is displacement of the particle whose equilibrium position is </a:t>
                </a:r>
                <a14:m>
                  <m:oMath xmlns:m="http://schemas.openxmlformats.org/officeDocument/2006/math">
                    <m:r>
                      <a:rPr lang="en-US" altLang="zh-TW" sz="2000" b="0" i="1" smtClean="0">
                        <a:latin typeface="Cambria Math" panose="02040503050406030204" pitchFamily="18" charset="0"/>
                        <a:ea typeface="Cambria Math" panose="02040503050406030204" pitchFamily="18" charset="0"/>
                      </a:rPr>
                      <m:t>𝑥</m:t>
                    </m:r>
                  </m:oMath>
                </a14:m>
                <a:r>
                  <a:rPr lang="en-US" sz="2000" dirty="0">
                    <a:latin typeface="Times New Roman" panose="02020603050405020304" pitchFamily="18" charset="0"/>
                    <a:cs typeface="Times New Roman" panose="02020603050405020304" pitchFamily="18" charset="0"/>
                  </a:rPr>
                  <a:t>.</a:t>
                </a:r>
              </a:p>
            </p:txBody>
          </p:sp>
        </mc:Choice>
        <mc:Fallback xmlns="">
          <p:sp>
            <p:nvSpPr>
              <p:cNvPr id="2" name="TextBox 1">
                <a:extLst>
                  <a:ext uri="{FF2B5EF4-FFF2-40B4-BE49-F238E27FC236}">
                    <a16:creationId xmlns:a16="http://schemas.microsoft.com/office/drawing/2014/main" id="{B3E9DA7B-9903-BCAB-A2E6-6465D66149A9}"/>
                  </a:ext>
                </a:extLst>
              </p:cNvPr>
              <p:cNvSpPr txBox="1">
                <a:spLocks noRot="1" noChangeAspect="1" noMove="1" noResize="1" noEditPoints="1" noAdjustHandles="1" noChangeArrowheads="1" noChangeShapeType="1" noTextEdit="1"/>
              </p:cNvSpPr>
              <p:nvPr/>
            </p:nvSpPr>
            <p:spPr>
              <a:xfrm>
                <a:off x="457200" y="4544818"/>
                <a:ext cx="8778910" cy="400110"/>
              </a:xfrm>
              <a:prstGeom prst="rect">
                <a:avLst/>
              </a:prstGeom>
              <a:blipFill>
                <a:blip r:embed="rId11"/>
                <a:stretch>
                  <a:fillRect l="-723" t="-9375" b="-25000"/>
                </a:stretch>
              </a:blipFill>
            </p:spPr>
            <p:txBody>
              <a:bodyPr/>
              <a:lstStyle/>
              <a:p>
                <a:r>
                  <a:rPr lang="en-US">
                    <a:noFill/>
                  </a:rPr>
                  <a:t> </a:t>
                </a:r>
              </a:p>
            </p:txBody>
          </p:sp>
        </mc:Fallback>
      </mc:AlternateContent>
      <p:cxnSp>
        <p:nvCxnSpPr>
          <p:cNvPr id="5" name="Straight Arrow Connector 4">
            <a:extLst>
              <a:ext uri="{FF2B5EF4-FFF2-40B4-BE49-F238E27FC236}">
                <a16:creationId xmlns:a16="http://schemas.microsoft.com/office/drawing/2014/main" id="{0780BB26-ACC9-AD1A-1666-08B16AAFB8FC}"/>
              </a:ext>
            </a:extLst>
          </p:cNvPr>
          <p:cNvCxnSpPr/>
          <p:nvPr/>
        </p:nvCxnSpPr>
        <p:spPr>
          <a:xfrm>
            <a:off x="1066800" y="990600"/>
            <a:ext cx="6858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71EF37FC-CEA3-58AE-19D1-39C25D920B21}"/>
                  </a:ext>
                </a:extLst>
              </p:cNvPr>
              <p:cNvSpPr txBox="1"/>
              <p:nvPr/>
            </p:nvSpPr>
            <p:spPr>
              <a:xfrm>
                <a:off x="1409700" y="590490"/>
                <a:ext cx="586740" cy="400110"/>
              </a:xfrm>
              <a:prstGeom prst="rect">
                <a:avLst/>
              </a:prstGeom>
              <a:noFill/>
            </p:spPr>
            <p:txBody>
              <a:bodyPr wrap="square">
                <a:spAutoFit/>
              </a:bodyPr>
              <a:lstStyle/>
              <a:p>
                <a:pPr/>
                <a14:m>
                  <m:oMathPara xmlns:m="http://schemas.openxmlformats.org/officeDocument/2006/math">
                    <m:oMath>
                      <m:r>
                        <a:rPr lang="en-US" altLang="zh-TW" sz="2000" i="1" smtClean="0">
                          <a:latin typeface="Cambria Math" panose="02040503050406030204" pitchFamily="18" charset="0"/>
                          <a:ea typeface="Cambria Math" panose="02040503050406030204" pitchFamily="18" charset="0"/>
                        </a:rPr>
                        <m:t>𝑥</m:t>
                      </m:r>
                    </m:oMath>
                  </m:oMathPara>
                </a14:m>
                <a:endParaRPr lang="en-US" dirty="0"/>
              </a:p>
            </p:txBody>
          </p:sp>
        </mc:Choice>
        <mc:Fallback xmlns="">
          <p:sp>
            <p:nvSpPr>
              <p:cNvPr id="8" name="TextBox 7">
                <a:extLst>
                  <a:ext uri="{FF2B5EF4-FFF2-40B4-BE49-F238E27FC236}">
                    <a16:creationId xmlns:a16="http://schemas.microsoft.com/office/drawing/2014/main" id="{71EF37FC-CEA3-58AE-19D1-39C25D920B21}"/>
                  </a:ext>
                </a:extLst>
              </p:cNvPr>
              <p:cNvSpPr txBox="1">
                <a:spLocks noRot="1" noChangeAspect="1" noMove="1" noResize="1" noEditPoints="1" noAdjustHandles="1" noChangeArrowheads="1" noChangeShapeType="1" noTextEdit="1"/>
              </p:cNvSpPr>
              <p:nvPr/>
            </p:nvSpPr>
            <p:spPr>
              <a:xfrm>
                <a:off x="1409700" y="590490"/>
                <a:ext cx="586740" cy="400110"/>
              </a:xfrm>
              <a:prstGeom prst="rect">
                <a:avLst/>
              </a:prstGeom>
              <a:blipFill>
                <a:blip r:embed="rId1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335067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ppt_x"/>
                                          </p:val>
                                        </p:tav>
                                        <p:tav tm="100000">
                                          <p:val>
                                            <p:strVal val="#ppt_x"/>
                                          </p:val>
                                        </p:tav>
                                      </p:tavLst>
                                    </p:anim>
                                    <p:anim calcmode="lin" valueType="num">
                                      <p:cBhvr additive="base">
                                        <p:cTn id="12" dur="500" fill="hold"/>
                                        <p:tgtEl>
                                          <p:spTgt spid="2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500" fill="hold"/>
                                        <p:tgtEl>
                                          <p:spTgt spid="31"/>
                                        </p:tgtEl>
                                        <p:attrNameLst>
                                          <p:attrName>ppt_x</p:attrName>
                                        </p:attrNameLst>
                                      </p:cBhvr>
                                      <p:tavLst>
                                        <p:tav tm="0">
                                          <p:val>
                                            <p:strVal val="#ppt_x"/>
                                          </p:val>
                                        </p:tav>
                                        <p:tav tm="100000">
                                          <p:val>
                                            <p:strVal val="#ppt_x"/>
                                          </p:val>
                                        </p:tav>
                                      </p:tavLst>
                                    </p:anim>
                                    <p:anim calcmode="lin" valueType="num">
                                      <p:cBhvr additive="base">
                                        <p:cTn id="24" dur="500" fill="hold"/>
                                        <p:tgtEl>
                                          <p:spTgt spid="3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ppt_x"/>
                                          </p:val>
                                        </p:tav>
                                        <p:tav tm="100000">
                                          <p:val>
                                            <p:strVal val="#ppt_x"/>
                                          </p:val>
                                        </p:tav>
                                      </p:tavLst>
                                    </p:anim>
                                    <p:anim calcmode="lin" valueType="num">
                                      <p:cBhvr additive="base">
                                        <p:cTn id="28" dur="500" fill="hold"/>
                                        <p:tgtEl>
                                          <p:spTgt spid="3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additive="base">
                                        <p:cTn id="31" dur="500" fill="hold"/>
                                        <p:tgtEl>
                                          <p:spTgt spid="34"/>
                                        </p:tgtEl>
                                        <p:attrNameLst>
                                          <p:attrName>ppt_x</p:attrName>
                                        </p:attrNameLst>
                                      </p:cBhvr>
                                      <p:tavLst>
                                        <p:tav tm="0">
                                          <p:val>
                                            <p:strVal val="#ppt_x"/>
                                          </p:val>
                                        </p:tav>
                                        <p:tav tm="100000">
                                          <p:val>
                                            <p:strVal val="#ppt_x"/>
                                          </p:val>
                                        </p:tav>
                                      </p:tavLst>
                                    </p:anim>
                                    <p:anim calcmode="lin" valueType="num">
                                      <p:cBhvr additive="base">
                                        <p:cTn id="32" dur="500" fill="hold"/>
                                        <p:tgtEl>
                                          <p:spTgt spid="3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
                                        </p:tgtEl>
                                        <p:attrNameLst>
                                          <p:attrName>style.visibility</p:attrName>
                                        </p:attrNameLst>
                                      </p:cBhvr>
                                      <p:to>
                                        <p:strVal val="visible"/>
                                      </p:to>
                                    </p:set>
                                    <p:anim calcmode="lin" valueType="num">
                                      <p:cBhvr additive="base">
                                        <p:cTn id="35" dur="500" fill="hold"/>
                                        <p:tgtEl>
                                          <p:spTgt spid="2"/>
                                        </p:tgtEl>
                                        <p:attrNameLst>
                                          <p:attrName>ppt_x</p:attrName>
                                        </p:attrNameLst>
                                      </p:cBhvr>
                                      <p:tavLst>
                                        <p:tav tm="0">
                                          <p:val>
                                            <p:strVal val="#ppt_x"/>
                                          </p:val>
                                        </p:tav>
                                        <p:tav tm="100000">
                                          <p:val>
                                            <p:strVal val="#ppt_x"/>
                                          </p:val>
                                        </p:tav>
                                      </p:tavLst>
                                    </p:anim>
                                    <p:anim calcmode="lin" valueType="num">
                                      <p:cBhvr additive="base">
                                        <p:cTn id="3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5" grpId="0" animBg="1"/>
      <p:bldP spid="16" grpId="0" animBg="1"/>
      <p:bldP spid="27" grpId="0"/>
      <p:bldP spid="31" grpId="0"/>
      <p:bldP spid="32" grpId="0"/>
      <p:bldP spid="34" grpId="0"/>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B1257-30D1-CFE6-E2FF-4E0ED9EBE356}"/>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BA786F49-65E5-4D44-033C-313661D4E6BD}"/>
                  </a:ext>
                </a:extLst>
              </p:cNvPr>
              <p:cNvSpPr txBox="1"/>
              <p:nvPr/>
            </p:nvSpPr>
            <p:spPr bwMode="auto">
              <a:xfrm>
                <a:off x="3493607" y="1291829"/>
                <a:ext cx="1573855" cy="424796"/>
              </a:xfrm>
              <a:prstGeom prst="rect">
                <a:avLst/>
              </a:prstGeom>
              <a:solidFill>
                <a:srgbClr val="FFFF99"/>
              </a:solidFill>
              <a:ln w="9525">
                <a:noFill/>
                <a:miter lim="800000"/>
                <a:headEnd/>
                <a:tailEnd/>
              </a:ln>
            </p:spPr>
            <p:txBody>
              <a:bodyPr wrap="square">
                <a:spAutoFit/>
              </a:bodyPr>
              <a:lstStyle/>
              <a:p>
                <a:pPr/>
                <a14:m>
                  <m:oMathPara xmlns:m="http://schemas.openxmlformats.org/officeDocument/2006/math">
                    <m:oMath>
                      <m:r>
                        <a:rPr lang="en-US" altLang="zh-TW" sz="2000" i="1" smtClean="0">
                          <a:latin typeface="Cambria Math" panose="02040503050406030204" pitchFamily="18" charset="0"/>
                          <a:ea typeface="Cambria Math" panose="02040503050406030204" pitchFamily="18" charset="0"/>
                        </a:rPr>
                        <m:t>𝜙</m:t>
                      </m:r>
                      <m:d>
                        <m:dPr>
                          <m:ctrlPr>
                            <a:rPr lang="en-US" altLang="zh-TW" sz="2000" b="0" i="1" smtClean="0">
                              <a:latin typeface="Cambria Math" panose="02040503050406030204" pitchFamily="18" charset="0"/>
                              <a:ea typeface="Cambria Math" panose="02040503050406030204" pitchFamily="18" charset="0"/>
                            </a:rPr>
                          </m:ctrlPr>
                        </m:dPr>
                        <m:e>
                          <m:r>
                            <a:rPr lang="en-US" altLang="zh-TW" sz="2000" b="0" i="1" smtClean="0">
                              <a:latin typeface="Cambria Math" panose="02040503050406030204" pitchFamily="18" charset="0"/>
                              <a:ea typeface="Cambria Math" panose="02040503050406030204" pitchFamily="18" charset="0"/>
                            </a:rPr>
                            <m:t>𝑑𝑗</m:t>
                          </m:r>
                        </m:e>
                      </m:d>
                      <m:r>
                        <a:rPr lang="en-US" altLang="zh-TW" sz="2000" i="1" smtClean="0">
                          <a:latin typeface="Cambria Math" panose="02040503050406030204" pitchFamily="18" charset="0"/>
                          <a:ea typeface="Cambria Math" panose="02040503050406030204" pitchFamily="18" charset="0"/>
                        </a:rPr>
                        <m:t>≡</m:t>
                      </m:r>
                      <m:sSub>
                        <m:sSubPr>
                          <m:ctrlPr>
                            <a:rPr lang="en-US" altLang="zh-TW" sz="2000" i="1">
                              <a:latin typeface="Cambria Math" panose="02040503050406030204" pitchFamily="18" charset="0"/>
                            </a:rPr>
                          </m:ctrlPr>
                        </m:sSubPr>
                        <m:e>
                          <m:r>
                            <a:rPr lang="en-US" altLang="zh-TW" sz="2000" i="1">
                              <a:latin typeface="Cambria Math" panose="02040503050406030204" pitchFamily="18" charset="0"/>
                            </a:rPr>
                            <m:t>𝑥</m:t>
                          </m:r>
                        </m:e>
                        <m:sub>
                          <m:r>
                            <a:rPr lang="en-US" altLang="zh-TW" sz="2000" i="1">
                              <a:latin typeface="Cambria Math" panose="02040503050406030204" pitchFamily="18" charset="0"/>
                            </a:rPr>
                            <m:t>𝑗</m:t>
                          </m:r>
                        </m:sub>
                      </m:sSub>
                    </m:oMath>
                  </m:oMathPara>
                </a14:m>
                <a:endParaRPr lang="en-US" sz="2000" dirty="0">
                  <a:latin typeface="Times New Roman" panose="02020603050405020304" pitchFamily="18" charset="0"/>
                </a:endParaRPr>
              </a:p>
            </p:txBody>
          </p:sp>
        </mc:Choice>
        <mc:Fallback xmlns="">
          <p:sp>
            <p:nvSpPr>
              <p:cNvPr id="11" name="TextBox 10">
                <a:extLst>
                  <a:ext uri="{FF2B5EF4-FFF2-40B4-BE49-F238E27FC236}">
                    <a16:creationId xmlns:a16="http://schemas.microsoft.com/office/drawing/2014/main" id="{BA786F49-65E5-4D44-033C-313661D4E6BD}"/>
                  </a:ext>
                </a:extLst>
              </p:cNvPr>
              <p:cNvSpPr txBox="1">
                <a:spLocks noRot="1" noChangeAspect="1" noMove="1" noResize="1" noEditPoints="1" noAdjustHandles="1" noChangeArrowheads="1" noChangeShapeType="1" noTextEdit="1"/>
              </p:cNvSpPr>
              <p:nvPr/>
            </p:nvSpPr>
            <p:spPr bwMode="auto">
              <a:xfrm>
                <a:off x="3493607" y="1291829"/>
                <a:ext cx="1573855" cy="424796"/>
              </a:xfrm>
              <a:prstGeom prst="rect">
                <a:avLst/>
              </a:prstGeom>
              <a:blipFill>
                <a:blip r:embed="rId2"/>
                <a:stretch>
                  <a:fillRect b="-8571"/>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文字方塊 13">
                <a:extLst>
                  <a:ext uri="{FF2B5EF4-FFF2-40B4-BE49-F238E27FC236}">
                    <a16:creationId xmlns:a16="http://schemas.microsoft.com/office/drawing/2014/main" id="{250AC461-4358-A9E6-F5ED-16B086AC55B0}"/>
                  </a:ext>
                </a:extLst>
              </p:cNvPr>
              <p:cNvSpPr txBox="1"/>
              <p:nvPr/>
            </p:nvSpPr>
            <p:spPr bwMode="auto">
              <a:xfrm>
                <a:off x="373883" y="321049"/>
                <a:ext cx="4378506" cy="626454"/>
              </a:xfrm>
              <a:prstGeom prst="rect">
                <a:avLst/>
              </a:prstGeom>
              <a:solidFill>
                <a:srgbClr val="FFFF99"/>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lang="en-US" altLang="zh-TW" sz="2000" i="1" smtClean="0">
                          <a:latin typeface="Cambria Math" panose="02040503050406030204" pitchFamily="18" charset="0"/>
                        </a:rPr>
                        <m:t>𝑚</m:t>
                      </m:r>
                      <m:f>
                        <m:fPr>
                          <m:ctrlPr>
                            <a:rPr lang="en-US" altLang="zh-TW" sz="2000" i="1">
                              <a:latin typeface="Cambria Math" panose="02040503050406030204" pitchFamily="18" charset="0"/>
                            </a:rPr>
                          </m:ctrlPr>
                        </m:fPr>
                        <m:num>
                          <m:sSup>
                            <m:sSupPr>
                              <m:ctrlPr>
                                <a:rPr lang="en-US" altLang="zh-TW" sz="2000" i="1">
                                  <a:latin typeface="Cambria Math" panose="02040503050406030204" pitchFamily="18" charset="0"/>
                                </a:rPr>
                              </m:ctrlPr>
                            </m:sSupPr>
                            <m:e>
                              <m:r>
                                <a:rPr lang="en-US" altLang="zh-TW" sz="2000" i="1">
                                  <a:latin typeface="Cambria Math" panose="02040503050406030204" pitchFamily="18" charset="0"/>
                                </a:rPr>
                                <m:t>𝑑</m:t>
                              </m:r>
                            </m:e>
                            <m:sup>
                              <m:r>
                                <a:rPr lang="en-US" altLang="zh-TW" sz="2000" i="1">
                                  <a:latin typeface="Cambria Math" panose="02040503050406030204" pitchFamily="18" charset="0"/>
                                </a:rPr>
                                <m:t>2</m:t>
                              </m:r>
                            </m:sup>
                          </m:sSup>
                          <m:sSub>
                            <m:sSubPr>
                              <m:ctrlPr>
                                <a:rPr lang="en-US" altLang="zh-TW" sz="2000" i="1">
                                  <a:latin typeface="Cambria Math" panose="02040503050406030204" pitchFamily="18" charset="0"/>
                                </a:rPr>
                              </m:ctrlPr>
                            </m:sSubPr>
                            <m:e>
                              <m:r>
                                <a:rPr lang="en-US" altLang="zh-TW" sz="2000" i="1">
                                  <a:latin typeface="Cambria Math" panose="02040503050406030204" pitchFamily="18" charset="0"/>
                                </a:rPr>
                                <m:t>𝑥</m:t>
                              </m:r>
                            </m:e>
                            <m:sub>
                              <m:r>
                                <a:rPr lang="en-US" altLang="zh-TW" sz="2000" i="1">
                                  <a:latin typeface="Cambria Math" panose="02040503050406030204" pitchFamily="18" charset="0"/>
                                </a:rPr>
                                <m:t>𝑗</m:t>
                              </m:r>
                            </m:sub>
                          </m:sSub>
                        </m:num>
                        <m:den>
                          <m:r>
                            <a:rPr lang="en-US" altLang="zh-TW" sz="2000" i="1">
                              <a:latin typeface="Cambria Math" panose="02040503050406030204" pitchFamily="18" charset="0"/>
                            </a:rPr>
                            <m:t>𝑑</m:t>
                          </m:r>
                          <m:sSup>
                            <m:sSupPr>
                              <m:ctrlPr>
                                <a:rPr lang="en-US" altLang="zh-TW" sz="2000" i="1">
                                  <a:latin typeface="Cambria Math" panose="02040503050406030204" pitchFamily="18" charset="0"/>
                                </a:rPr>
                              </m:ctrlPr>
                            </m:sSupPr>
                            <m:e>
                              <m:r>
                                <a:rPr lang="en-US" altLang="zh-TW" sz="2000" i="1">
                                  <a:latin typeface="Cambria Math" panose="02040503050406030204" pitchFamily="18" charset="0"/>
                                </a:rPr>
                                <m:t>𝑡</m:t>
                              </m:r>
                            </m:e>
                            <m:sup>
                              <m:r>
                                <a:rPr lang="en-US" altLang="zh-TW" sz="2000" i="1">
                                  <a:latin typeface="Cambria Math" panose="02040503050406030204" pitchFamily="18" charset="0"/>
                                </a:rPr>
                                <m:t>2</m:t>
                              </m:r>
                            </m:sup>
                          </m:sSup>
                        </m:den>
                      </m:f>
                      <m:r>
                        <a:rPr kumimoji="1" lang="en-US" altLang="zh-TW" sz="2000" b="0" i="1" smtClean="0">
                          <a:latin typeface="Cambria Math" panose="02040503050406030204" pitchFamily="18" charset="0"/>
                        </a:rPr>
                        <m:t>=</m:t>
                      </m:r>
                      <m:r>
                        <a:rPr lang="en-US" altLang="zh-TW" sz="2000" i="1">
                          <a:latin typeface="Cambria Math" panose="02040503050406030204" pitchFamily="18" charset="0"/>
                        </a:rPr>
                        <m:t>+</m:t>
                      </m:r>
                      <m:r>
                        <a:rPr lang="en-US" altLang="zh-TW" sz="2000" i="1">
                          <a:latin typeface="Cambria Math" panose="02040503050406030204" pitchFamily="18" charset="0"/>
                        </a:rPr>
                        <m:t>𝑘</m:t>
                      </m:r>
                      <m:d>
                        <m:dPr>
                          <m:ctrlPr>
                            <a:rPr lang="en-US" altLang="zh-TW" sz="2000" i="1">
                              <a:latin typeface="Cambria Math" panose="02040503050406030204" pitchFamily="18" charset="0"/>
                            </a:rPr>
                          </m:ctrlPr>
                        </m:dPr>
                        <m:e>
                          <m:sSub>
                            <m:sSubPr>
                              <m:ctrlPr>
                                <a:rPr lang="en-US" altLang="zh-TW" sz="2000" i="1">
                                  <a:latin typeface="Cambria Math" panose="02040503050406030204" pitchFamily="18" charset="0"/>
                                </a:rPr>
                              </m:ctrlPr>
                            </m:sSubPr>
                            <m:e>
                              <m:r>
                                <a:rPr lang="en-US" altLang="zh-TW" sz="2000" i="1">
                                  <a:latin typeface="Cambria Math" panose="02040503050406030204" pitchFamily="18" charset="0"/>
                                </a:rPr>
                                <m:t>𝑥</m:t>
                              </m:r>
                            </m:e>
                            <m:sub>
                              <m:r>
                                <a:rPr lang="en-US" altLang="zh-TW" sz="2000" i="1">
                                  <a:latin typeface="Cambria Math" panose="02040503050406030204" pitchFamily="18" charset="0"/>
                                </a:rPr>
                                <m:t>𝑗</m:t>
                              </m:r>
                              <m:r>
                                <a:rPr lang="en-US" altLang="zh-TW" sz="2000" i="1">
                                  <a:latin typeface="Cambria Math" panose="02040503050406030204" pitchFamily="18" charset="0"/>
                                </a:rPr>
                                <m:t>+1</m:t>
                              </m:r>
                            </m:sub>
                          </m:sSub>
                          <m:r>
                            <a:rPr lang="en-US" altLang="zh-TW" sz="2000" i="1">
                              <a:latin typeface="Cambria Math" panose="02040503050406030204" pitchFamily="18" charset="0"/>
                            </a:rPr>
                            <m:t>−</m:t>
                          </m:r>
                          <m:sSub>
                            <m:sSubPr>
                              <m:ctrlPr>
                                <a:rPr lang="en-US" altLang="zh-TW" sz="2000" i="1">
                                  <a:latin typeface="Cambria Math" panose="02040503050406030204" pitchFamily="18" charset="0"/>
                                </a:rPr>
                              </m:ctrlPr>
                            </m:sSubPr>
                            <m:e>
                              <m:r>
                                <a:rPr lang="en-US" altLang="zh-TW" sz="2000" i="1">
                                  <a:latin typeface="Cambria Math" panose="02040503050406030204" pitchFamily="18" charset="0"/>
                                </a:rPr>
                                <m:t>𝑥</m:t>
                              </m:r>
                            </m:e>
                            <m:sub>
                              <m:r>
                                <a:rPr lang="en-US" altLang="zh-TW" sz="2000" i="1">
                                  <a:latin typeface="Cambria Math" panose="02040503050406030204" pitchFamily="18" charset="0"/>
                                </a:rPr>
                                <m:t>𝑗</m:t>
                              </m:r>
                            </m:sub>
                          </m:sSub>
                        </m:e>
                      </m:d>
                      <m:r>
                        <a:rPr kumimoji="1" lang="en-US" altLang="zh-TW" sz="2000" b="0" i="1" smtClean="0">
                          <a:latin typeface="Cambria Math" panose="02040503050406030204" pitchFamily="18" charset="0"/>
                        </a:rPr>
                        <m:t>−</m:t>
                      </m:r>
                      <m:r>
                        <a:rPr kumimoji="1" lang="en-US" altLang="zh-TW" sz="2000" b="0" i="1" smtClean="0">
                          <a:latin typeface="Cambria Math" panose="02040503050406030204" pitchFamily="18" charset="0"/>
                        </a:rPr>
                        <m:t>𝑘</m:t>
                      </m:r>
                      <m:d>
                        <m:dPr>
                          <m:ctrlPr>
                            <a:rPr lang="en-US" altLang="zh-TW" sz="2000" i="1">
                              <a:latin typeface="Cambria Math" panose="02040503050406030204" pitchFamily="18" charset="0"/>
                            </a:rPr>
                          </m:ctrlPr>
                        </m:dPr>
                        <m:e>
                          <m:sSub>
                            <m:sSubPr>
                              <m:ctrlPr>
                                <a:rPr lang="en-US" altLang="zh-TW" sz="2000" i="1">
                                  <a:latin typeface="Cambria Math" panose="02040503050406030204" pitchFamily="18" charset="0"/>
                                </a:rPr>
                              </m:ctrlPr>
                            </m:sSubPr>
                            <m:e>
                              <m:r>
                                <a:rPr lang="en-US" altLang="zh-TW" sz="2000" i="1">
                                  <a:latin typeface="Cambria Math" panose="02040503050406030204" pitchFamily="18" charset="0"/>
                                </a:rPr>
                                <m:t>𝑥</m:t>
                              </m:r>
                            </m:e>
                            <m:sub>
                              <m:r>
                                <a:rPr lang="en-US" altLang="zh-TW" sz="2000" b="0" i="1" smtClean="0">
                                  <a:latin typeface="Cambria Math" panose="02040503050406030204" pitchFamily="18" charset="0"/>
                                </a:rPr>
                                <m:t>𝑗</m:t>
                              </m:r>
                            </m:sub>
                          </m:sSub>
                          <m:r>
                            <a:rPr lang="en-US" altLang="zh-TW" sz="2000" b="0" i="1" smtClean="0">
                              <a:latin typeface="Cambria Math" panose="02040503050406030204" pitchFamily="18" charset="0"/>
                            </a:rPr>
                            <m:t>−</m:t>
                          </m:r>
                          <m:sSub>
                            <m:sSubPr>
                              <m:ctrlPr>
                                <a:rPr lang="en-US" altLang="zh-TW" sz="2000" i="1">
                                  <a:latin typeface="Cambria Math" panose="02040503050406030204" pitchFamily="18" charset="0"/>
                                </a:rPr>
                              </m:ctrlPr>
                            </m:sSubPr>
                            <m:e>
                              <m:r>
                                <a:rPr lang="en-US" altLang="zh-TW" sz="2000" i="1">
                                  <a:latin typeface="Cambria Math" panose="02040503050406030204" pitchFamily="18" charset="0"/>
                                </a:rPr>
                                <m:t>𝑥</m:t>
                              </m:r>
                            </m:e>
                            <m:sub>
                              <m:r>
                                <a:rPr lang="en-US" altLang="zh-TW" sz="2000" i="1">
                                  <a:latin typeface="Cambria Math" panose="02040503050406030204" pitchFamily="18" charset="0"/>
                                </a:rPr>
                                <m:t>𝑗</m:t>
                              </m:r>
                              <m:r>
                                <a:rPr lang="en-US" altLang="zh-TW" sz="2000" b="0" i="1" smtClean="0">
                                  <a:latin typeface="Cambria Math" panose="02040503050406030204" pitchFamily="18" charset="0"/>
                                </a:rPr>
                                <m:t>−1</m:t>
                              </m:r>
                            </m:sub>
                          </m:sSub>
                        </m:e>
                      </m:d>
                    </m:oMath>
                  </m:oMathPara>
                </a14:m>
                <a:endParaRPr kumimoji="1" lang="zh-TW" altLang="en-US" sz="2000" dirty="0">
                  <a:latin typeface="Times New Roman" panose="02020603050405020304" pitchFamily="18" charset="0"/>
                </a:endParaRPr>
              </a:p>
            </p:txBody>
          </p:sp>
        </mc:Choice>
        <mc:Fallback xmlns="">
          <p:sp>
            <p:nvSpPr>
              <p:cNvPr id="3" name="文字方塊 13">
                <a:extLst>
                  <a:ext uri="{FF2B5EF4-FFF2-40B4-BE49-F238E27FC236}">
                    <a16:creationId xmlns:a16="http://schemas.microsoft.com/office/drawing/2014/main" id="{250AC461-4358-A9E6-F5ED-16B086AC55B0}"/>
                  </a:ext>
                </a:extLst>
              </p:cNvPr>
              <p:cNvSpPr txBox="1">
                <a:spLocks noRot="1" noChangeAspect="1" noMove="1" noResize="1" noEditPoints="1" noAdjustHandles="1" noChangeArrowheads="1" noChangeShapeType="1" noTextEdit="1"/>
              </p:cNvSpPr>
              <p:nvPr/>
            </p:nvSpPr>
            <p:spPr bwMode="auto">
              <a:xfrm>
                <a:off x="373883" y="321049"/>
                <a:ext cx="4378506" cy="626454"/>
              </a:xfrm>
              <a:prstGeom prst="rect">
                <a:avLst/>
              </a:prstGeom>
              <a:blipFill>
                <a:blip r:embed="rId3"/>
                <a:stretch>
                  <a:fillRect l="-289" b="-14000"/>
                </a:stretch>
              </a:blipFill>
              <a:ln w="9525">
                <a:noFill/>
                <a:miter lim="800000"/>
                <a:headEnd/>
                <a:tailEnd/>
              </a:ln>
            </p:spPr>
            <p:txBody>
              <a:bodyPr/>
              <a:lstStyle/>
              <a:p>
                <a:r>
                  <a:rPr lang="en-US">
                    <a:noFill/>
                  </a:rPr>
                  <a:t> </a:t>
                </a:r>
              </a:p>
            </p:txBody>
          </p:sp>
        </mc:Fallback>
      </mc:AlternateContent>
      <p:pic>
        <p:nvPicPr>
          <p:cNvPr id="4" name="Picture 3">
            <a:extLst>
              <a:ext uri="{FF2B5EF4-FFF2-40B4-BE49-F238E27FC236}">
                <a16:creationId xmlns:a16="http://schemas.microsoft.com/office/drawing/2014/main" id="{0E89D805-89AA-FA94-B00E-1AF80064DA2B}"/>
              </a:ext>
            </a:extLst>
          </p:cNvPr>
          <p:cNvPicPr>
            <a:picLocks noChangeAspect="1"/>
          </p:cNvPicPr>
          <p:nvPr/>
        </p:nvPicPr>
        <p:blipFill>
          <a:blip r:embed="rId4"/>
          <a:srcRect b="28906"/>
          <a:stretch>
            <a:fillRect/>
          </a:stretch>
        </p:blipFill>
        <p:spPr>
          <a:xfrm>
            <a:off x="4858254" y="107634"/>
            <a:ext cx="3835223" cy="820578"/>
          </a:xfrm>
          <a:prstGeom prst="rect">
            <a:avLst/>
          </a:prstGeom>
        </p:spPr>
      </p:pic>
      <mc:AlternateContent xmlns:mc="http://schemas.openxmlformats.org/markup-compatibility/2006" xmlns:a14="http://schemas.microsoft.com/office/drawing/2010/main">
        <mc:Choice Requires="a14">
          <p:sp>
            <p:nvSpPr>
              <p:cNvPr id="17" name="文字方塊 13">
                <a:extLst>
                  <a:ext uri="{FF2B5EF4-FFF2-40B4-BE49-F238E27FC236}">
                    <a16:creationId xmlns:a16="http://schemas.microsoft.com/office/drawing/2014/main" id="{F6936633-9C29-C820-B901-C8F1906DBBDE}"/>
                  </a:ext>
                </a:extLst>
              </p:cNvPr>
              <p:cNvSpPr txBox="1"/>
              <p:nvPr/>
            </p:nvSpPr>
            <p:spPr bwMode="auto">
              <a:xfrm>
                <a:off x="437929" y="1756190"/>
                <a:ext cx="6932090" cy="617541"/>
              </a:xfrm>
              <a:prstGeom prst="rect">
                <a:avLst/>
              </a:prstGeom>
              <a:solidFill>
                <a:srgbClr val="FFFF99"/>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lang="en-US" altLang="zh-TW" sz="2000" i="1" smtClean="0">
                          <a:latin typeface="Cambria Math" panose="02040503050406030204" pitchFamily="18" charset="0"/>
                        </a:rPr>
                        <m:t>𝑚</m:t>
                      </m:r>
                      <m:f>
                        <m:fPr>
                          <m:ctrlPr>
                            <a:rPr lang="en-US" altLang="zh-TW" sz="2000" i="1">
                              <a:latin typeface="Cambria Math" panose="02040503050406030204" pitchFamily="18" charset="0"/>
                            </a:rPr>
                          </m:ctrlPr>
                        </m:fPr>
                        <m:num>
                          <m:sSup>
                            <m:sSupPr>
                              <m:ctrlPr>
                                <a:rPr lang="en-US" altLang="zh-TW" sz="2000" i="1">
                                  <a:latin typeface="Cambria Math" panose="02040503050406030204" pitchFamily="18" charset="0"/>
                                </a:rPr>
                              </m:ctrlPr>
                            </m:sSupPr>
                            <m:e>
                              <m:r>
                                <a:rPr lang="en-US" altLang="zh-TW" sz="2000" i="1">
                                  <a:latin typeface="Cambria Math" panose="02040503050406030204" pitchFamily="18" charset="0"/>
                                </a:rPr>
                                <m:t>𝑑</m:t>
                              </m:r>
                            </m:e>
                            <m:sup>
                              <m:r>
                                <a:rPr lang="en-US" altLang="zh-TW" sz="2000" i="1">
                                  <a:latin typeface="Cambria Math" panose="02040503050406030204" pitchFamily="18" charset="0"/>
                                </a:rPr>
                                <m:t>2</m:t>
                              </m:r>
                            </m:sup>
                          </m:sSup>
                          <m:r>
                            <a:rPr lang="en-US" altLang="zh-TW" sz="2000" i="1">
                              <a:latin typeface="Cambria Math" panose="02040503050406030204" pitchFamily="18" charset="0"/>
                              <a:ea typeface="Cambria Math" panose="02040503050406030204" pitchFamily="18" charset="0"/>
                            </a:rPr>
                            <m:t>𝜙</m:t>
                          </m:r>
                          <m:d>
                            <m:dPr>
                              <m:ctrlPr>
                                <a:rPr lang="en-US" altLang="zh-TW" sz="2000" b="0" i="1" smtClean="0">
                                  <a:latin typeface="Cambria Math" panose="02040503050406030204" pitchFamily="18" charset="0"/>
                                  <a:ea typeface="Cambria Math" panose="02040503050406030204" pitchFamily="18" charset="0"/>
                                </a:rPr>
                              </m:ctrlPr>
                            </m:dPr>
                            <m:e>
                              <m:r>
                                <a:rPr lang="en-US" altLang="zh-TW" sz="2000" b="0" i="1" smtClean="0">
                                  <a:latin typeface="Cambria Math" panose="02040503050406030204" pitchFamily="18" charset="0"/>
                                  <a:ea typeface="Cambria Math" panose="02040503050406030204" pitchFamily="18" charset="0"/>
                                </a:rPr>
                                <m:t>𝑑𝑗</m:t>
                              </m:r>
                            </m:e>
                          </m:d>
                        </m:num>
                        <m:den>
                          <m:r>
                            <a:rPr lang="en-US" altLang="zh-TW" sz="2000" i="1">
                              <a:latin typeface="Cambria Math" panose="02040503050406030204" pitchFamily="18" charset="0"/>
                            </a:rPr>
                            <m:t>𝑑</m:t>
                          </m:r>
                          <m:sSup>
                            <m:sSupPr>
                              <m:ctrlPr>
                                <a:rPr lang="en-US" altLang="zh-TW" sz="2000" i="1">
                                  <a:latin typeface="Cambria Math" panose="02040503050406030204" pitchFamily="18" charset="0"/>
                                </a:rPr>
                              </m:ctrlPr>
                            </m:sSupPr>
                            <m:e>
                              <m:r>
                                <a:rPr lang="en-US" altLang="zh-TW" sz="2000" i="1">
                                  <a:latin typeface="Cambria Math" panose="02040503050406030204" pitchFamily="18" charset="0"/>
                                </a:rPr>
                                <m:t>𝑡</m:t>
                              </m:r>
                            </m:e>
                            <m:sup>
                              <m:r>
                                <a:rPr lang="en-US" altLang="zh-TW" sz="2000" i="1">
                                  <a:latin typeface="Cambria Math" panose="02040503050406030204" pitchFamily="18" charset="0"/>
                                </a:rPr>
                                <m:t>2</m:t>
                              </m:r>
                            </m:sup>
                          </m:sSup>
                        </m:den>
                      </m:f>
                      <m:r>
                        <a:rPr kumimoji="1" lang="en-US" altLang="zh-TW" sz="2000" b="0" i="1" smtClean="0">
                          <a:latin typeface="Cambria Math" panose="02040503050406030204" pitchFamily="18" charset="0"/>
                        </a:rPr>
                        <m:t>=</m:t>
                      </m:r>
                      <m:r>
                        <a:rPr lang="en-US" altLang="zh-TW" sz="2000" i="1">
                          <a:latin typeface="Cambria Math" panose="02040503050406030204" pitchFamily="18" charset="0"/>
                        </a:rPr>
                        <m:t>+</m:t>
                      </m:r>
                      <m:r>
                        <a:rPr lang="en-US" altLang="zh-TW" sz="2000" i="1">
                          <a:latin typeface="Cambria Math" panose="02040503050406030204" pitchFamily="18" charset="0"/>
                        </a:rPr>
                        <m:t>𝑘</m:t>
                      </m:r>
                      <m:d>
                        <m:dPr>
                          <m:ctrlPr>
                            <a:rPr lang="en-US" altLang="zh-TW" sz="2000" i="1">
                              <a:latin typeface="Cambria Math" panose="02040503050406030204" pitchFamily="18" charset="0"/>
                              <a:ea typeface="Cambria Math" panose="02040503050406030204" pitchFamily="18" charset="0"/>
                            </a:rPr>
                          </m:ctrlPr>
                        </m:dPr>
                        <m:e>
                          <m:r>
                            <a:rPr lang="en-US" altLang="zh-TW" sz="2000" i="1">
                              <a:latin typeface="Cambria Math" panose="02040503050406030204" pitchFamily="18" charset="0"/>
                              <a:ea typeface="Cambria Math" panose="02040503050406030204" pitchFamily="18" charset="0"/>
                            </a:rPr>
                            <m:t>𝜙</m:t>
                          </m:r>
                          <m:d>
                            <m:dPr>
                              <m:ctrlPr>
                                <a:rPr lang="en-US" altLang="zh-TW" sz="2000" i="1">
                                  <a:latin typeface="Cambria Math" panose="02040503050406030204" pitchFamily="18" charset="0"/>
                                  <a:ea typeface="Cambria Math" panose="02040503050406030204" pitchFamily="18" charset="0"/>
                                </a:rPr>
                              </m:ctrlPr>
                            </m:dPr>
                            <m:e>
                              <m:r>
                                <a:rPr lang="en-US" altLang="zh-TW" sz="2000" i="1">
                                  <a:latin typeface="Cambria Math" panose="02040503050406030204" pitchFamily="18" charset="0"/>
                                  <a:ea typeface="Cambria Math" panose="02040503050406030204" pitchFamily="18" charset="0"/>
                                </a:rPr>
                                <m:t>𝑑𝑗</m:t>
                              </m:r>
                              <m:r>
                                <a:rPr lang="en-US" altLang="zh-TW" sz="2000" i="1">
                                  <a:latin typeface="Cambria Math" panose="02040503050406030204" pitchFamily="18" charset="0"/>
                                  <a:ea typeface="Cambria Math" panose="02040503050406030204" pitchFamily="18" charset="0"/>
                                </a:rPr>
                                <m:t>+</m:t>
                              </m:r>
                              <m:r>
                                <a:rPr lang="en-US" altLang="zh-TW" sz="2000" i="1">
                                  <a:latin typeface="Cambria Math" panose="02040503050406030204" pitchFamily="18" charset="0"/>
                                  <a:ea typeface="Cambria Math" panose="02040503050406030204" pitchFamily="18" charset="0"/>
                                </a:rPr>
                                <m:t>𝑑</m:t>
                              </m:r>
                            </m:e>
                          </m:d>
                          <m:r>
                            <a:rPr lang="en-US" altLang="zh-TW" sz="2000" i="1">
                              <a:latin typeface="Cambria Math" panose="02040503050406030204" pitchFamily="18" charset="0"/>
                            </a:rPr>
                            <m:t>−</m:t>
                          </m:r>
                          <m:r>
                            <a:rPr lang="en-US" altLang="zh-TW" sz="2000" i="1">
                              <a:latin typeface="Cambria Math" panose="02040503050406030204" pitchFamily="18" charset="0"/>
                              <a:ea typeface="Cambria Math" panose="02040503050406030204" pitchFamily="18" charset="0"/>
                            </a:rPr>
                            <m:t>𝜙</m:t>
                          </m:r>
                          <m:d>
                            <m:dPr>
                              <m:ctrlPr>
                                <a:rPr lang="en-US" altLang="zh-TW" sz="2000" i="1">
                                  <a:latin typeface="Cambria Math" panose="02040503050406030204" pitchFamily="18" charset="0"/>
                                  <a:ea typeface="Cambria Math" panose="02040503050406030204" pitchFamily="18" charset="0"/>
                                </a:rPr>
                              </m:ctrlPr>
                            </m:dPr>
                            <m:e>
                              <m:r>
                                <a:rPr lang="en-US" altLang="zh-TW" sz="2000" i="1">
                                  <a:latin typeface="Cambria Math" panose="02040503050406030204" pitchFamily="18" charset="0"/>
                                  <a:ea typeface="Cambria Math" panose="02040503050406030204" pitchFamily="18" charset="0"/>
                                </a:rPr>
                                <m:t>𝑑𝑗</m:t>
                              </m:r>
                            </m:e>
                          </m:d>
                        </m:e>
                      </m:d>
                      <m:r>
                        <a:rPr kumimoji="1" lang="en-US" altLang="zh-TW" sz="2000" b="0" i="1" smtClean="0">
                          <a:latin typeface="Cambria Math" panose="02040503050406030204" pitchFamily="18" charset="0"/>
                        </a:rPr>
                        <m:t>−</m:t>
                      </m:r>
                      <m:r>
                        <a:rPr kumimoji="1" lang="en-US" altLang="zh-TW" sz="2000" b="0" i="1" smtClean="0">
                          <a:latin typeface="Cambria Math" panose="02040503050406030204" pitchFamily="18" charset="0"/>
                        </a:rPr>
                        <m:t>𝑘</m:t>
                      </m:r>
                      <m:d>
                        <m:dPr>
                          <m:ctrlPr>
                            <a:rPr lang="en-US" altLang="zh-TW" sz="2000" i="1">
                              <a:latin typeface="Cambria Math" panose="02040503050406030204" pitchFamily="18" charset="0"/>
                              <a:ea typeface="Cambria Math" panose="02040503050406030204" pitchFamily="18" charset="0"/>
                            </a:rPr>
                          </m:ctrlPr>
                        </m:dPr>
                        <m:e>
                          <m:r>
                            <a:rPr lang="en-US" altLang="zh-TW" sz="2000" i="1">
                              <a:latin typeface="Cambria Math" panose="02040503050406030204" pitchFamily="18" charset="0"/>
                              <a:ea typeface="Cambria Math" panose="02040503050406030204" pitchFamily="18" charset="0"/>
                            </a:rPr>
                            <m:t>𝜙</m:t>
                          </m:r>
                          <m:d>
                            <m:dPr>
                              <m:ctrlPr>
                                <a:rPr lang="en-US" altLang="zh-TW" sz="2000" i="1">
                                  <a:latin typeface="Cambria Math" panose="02040503050406030204" pitchFamily="18" charset="0"/>
                                  <a:ea typeface="Cambria Math" panose="02040503050406030204" pitchFamily="18" charset="0"/>
                                </a:rPr>
                              </m:ctrlPr>
                            </m:dPr>
                            <m:e>
                              <m:r>
                                <a:rPr lang="en-US" altLang="zh-TW" sz="2000" i="1">
                                  <a:latin typeface="Cambria Math" panose="02040503050406030204" pitchFamily="18" charset="0"/>
                                  <a:ea typeface="Cambria Math" panose="02040503050406030204" pitchFamily="18" charset="0"/>
                                </a:rPr>
                                <m:t>𝑑𝑗</m:t>
                              </m:r>
                            </m:e>
                          </m:d>
                          <m:r>
                            <a:rPr lang="en-US" altLang="zh-TW" sz="2000" b="0" i="1" smtClean="0">
                              <a:latin typeface="Cambria Math" panose="02040503050406030204" pitchFamily="18" charset="0"/>
                            </a:rPr>
                            <m:t>−</m:t>
                          </m:r>
                          <m:r>
                            <a:rPr lang="en-US" altLang="zh-TW" sz="2000" i="1">
                              <a:latin typeface="Cambria Math" panose="02040503050406030204" pitchFamily="18" charset="0"/>
                              <a:ea typeface="Cambria Math" panose="02040503050406030204" pitchFamily="18" charset="0"/>
                            </a:rPr>
                            <m:t>𝜙</m:t>
                          </m:r>
                          <m:d>
                            <m:dPr>
                              <m:ctrlPr>
                                <a:rPr lang="en-US" altLang="zh-TW" sz="2000" i="1">
                                  <a:latin typeface="Cambria Math" panose="02040503050406030204" pitchFamily="18" charset="0"/>
                                  <a:ea typeface="Cambria Math" panose="02040503050406030204" pitchFamily="18" charset="0"/>
                                </a:rPr>
                              </m:ctrlPr>
                            </m:dPr>
                            <m:e>
                              <m:r>
                                <a:rPr lang="en-US" altLang="zh-TW" sz="2000" i="1">
                                  <a:latin typeface="Cambria Math" panose="02040503050406030204" pitchFamily="18" charset="0"/>
                                  <a:ea typeface="Cambria Math" panose="02040503050406030204" pitchFamily="18" charset="0"/>
                                </a:rPr>
                                <m:t>𝑑𝑗</m:t>
                              </m:r>
                              <m:r>
                                <a:rPr lang="en-US" altLang="zh-TW" sz="2000" b="0" i="1" smtClean="0">
                                  <a:latin typeface="Cambria Math" panose="02040503050406030204" pitchFamily="18" charset="0"/>
                                  <a:ea typeface="Cambria Math" panose="02040503050406030204" pitchFamily="18" charset="0"/>
                                </a:rPr>
                                <m:t>−</m:t>
                              </m:r>
                              <m:r>
                                <a:rPr lang="en-US" altLang="zh-TW" sz="2000" b="0" i="1" smtClean="0">
                                  <a:latin typeface="Cambria Math" panose="02040503050406030204" pitchFamily="18" charset="0"/>
                                  <a:ea typeface="Cambria Math" panose="02040503050406030204" pitchFamily="18" charset="0"/>
                                </a:rPr>
                                <m:t>𝑑</m:t>
                              </m:r>
                            </m:e>
                          </m:d>
                        </m:e>
                      </m:d>
                    </m:oMath>
                  </m:oMathPara>
                </a14:m>
                <a:endParaRPr kumimoji="1" lang="zh-TW" altLang="en-US" sz="2000" dirty="0">
                  <a:latin typeface="Times New Roman" panose="02020603050405020304" pitchFamily="18" charset="0"/>
                </a:endParaRPr>
              </a:p>
            </p:txBody>
          </p:sp>
        </mc:Choice>
        <mc:Fallback xmlns="">
          <p:sp>
            <p:nvSpPr>
              <p:cNvPr id="17" name="文字方塊 13">
                <a:extLst>
                  <a:ext uri="{FF2B5EF4-FFF2-40B4-BE49-F238E27FC236}">
                    <a16:creationId xmlns:a16="http://schemas.microsoft.com/office/drawing/2014/main" id="{F6936633-9C29-C820-B901-C8F1906DBBDE}"/>
                  </a:ext>
                </a:extLst>
              </p:cNvPr>
              <p:cNvSpPr txBox="1">
                <a:spLocks noRot="1" noChangeAspect="1" noMove="1" noResize="1" noEditPoints="1" noAdjustHandles="1" noChangeArrowheads="1" noChangeShapeType="1" noTextEdit="1"/>
              </p:cNvSpPr>
              <p:nvPr/>
            </p:nvSpPr>
            <p:spPr bwMode="auto">
              <a:xfrm>
                <a:off x="437929" y="1756190"/>
                <a:ext cx="6932090" cy="617541"/>
              </a:xfrm>
              <a:prstGeom prst="rect">
                <a:avLst/>
              </a:prstGeom>
              <a:blipFill>
                <a:blip r:embed="rId5"/>
                <a:stretch>
                  <a:fillRect b="-14286"/>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文字方塊 13">
                <a:extLst>
                  <a:ext uri="{FF2B5EF4-FFF2-40B4-BE49-F238E27FC236}">
                    <a16:creationId xmlns:a16="http://schemas.microsoft.com/office/drawing/2014/main" id="{7E583B6D-B547-B7B3-AFD2-3E847C5AD10E}"/>
                  </a:ext>
                </a:extLst>
              </p:cNvPr>
              <p:cNvSpPr txBox="1"/>
              <p:nvPr/>
            </p:nvSpPr>
            <p:spPr bwMode="auto">
              <a:xfrm>
                <a:off x="437929" y="2730862"/>
                <a:ext cx="3555782" cy="597279"/>
              </a:xfrm>
              <a:prstGeom prst="rect">
                <a:avLst/>
              </a:prstGeom>
              <a:solidFill>
                <a:srgbClr val="FFFF99"/>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kumimoji="1" lang="en-US" altLang="zh-TW" sz="2000" b="0" i="1" smtClean="0">
                          <a:latin typeface="Cambria Math" panose="02040503050406030204" pitchFamily="18" charset="0"/>
                        </a:rPr>
                        <m:t>=</m:t>
                      </m:r>
                      <m:r>
                        <a:rPr lang="en-US" altLang="zh-TW" sz="2000" i="1">
                          <a:latin typeface="Cambria Math" panose="02040503050406030204" pitchFamily="18" charset="0"/>
                        </a:rPr>
                        <m:t>+</m:t>
                      </m:r>
                      <m:r>
                        <a:rPr lang="en-US" altLang="zh-TW" sz="2000" i="1">
                          <a:latin typeface="Cambria Math" panose="02040503050406030204" pitchFamily="18" charset="0"/>
                        </a:rPr>
                        <m:t>𝑘𝑑</m:t>
                      </m:r>
                      <m:f>
                        <m:fPr>
                          <m:ctrlPr>
                            <a:rPr lang="en-US" altLang="zh-TW" sz="2000" i="1" smtClean="0">
                              <a:latin typeface="Cambria Math" panose="02040503050406030204" pitchFamily="18" charset="0"/>
                              <a:ea typeface="Cambria Math" panose="02040503050406030204" pitchFamily="18" charset="0"/>
                            </a:rPr>
                          </m:ctrlPr>
                        </m:fPr>
                        <m:num>
                          <m:r>
                            <a:rPr lang="en-US" altLang="zh-TW" sz="2000" i="1" smtClean="0">
                              <a:latin typeface="Cambria Math" panose="02040503050406030204" pitchFamily="18" charset="0"/>
                              <a:ea typeface="Cambria Math" panose="02040503050406030204" pitchFamily="18" charset="0"/>
                            </a:rPr>
                            <m:t>∆</m:t>
                          </m:r>
                          <m:r>
                            <a:rPr lang="en-US" altLang="zh-TW" sz="2000" i="1">
                              <a:latin typeface="Cambria Math" panose="02040503050406030204" pitchFamily="18" charset="0"/>
                              <a:ea typeface="Cambria Math" panose="02040503050406030204" pitchFamily="18" charset="0"/>
                            </a:rPr>
                            <m:t>𝜙</m:t>
                          </m:r>
                          <m:d>
                            <m:dPr>
                              <m:ctrlPr>
                                <a:rPr lang="en-US" altLang="zh-TW" sz="2000" i="1">
                                  <a:latin typeface="Cambria Math" panose="02040503050406030204" pitchFamily="18" charset="0"/>
                                  <a:ea typeface="Cambria Math" panose="02040503050406030204" pitchFamily="18" charset="0"/>
                                </a:rPr>
                              </m:ctrlPr>
                            </m:dPr>
                            <m:e>
                              <m:r>
                                <a:rPr lang="en-US" altLang="zh-TW" sz="2000" i="1">
                                  <a:latin typeface="Cambria Math" panose="02040503050406030204" pitchFamily="18" charset="0"/>
                                  <a:ea typeface="Cambria Math" panose="02040503050406030204" pitchFamily="18" charset="0"/>
                                </a:rPr>
                                <m:t>𝑑𝑗</m:t>
                              </m:r>
                            </m:e>
                          </m:d>
                        </m:num>
                        <m:den>
                          <m:r>
                            <a:rPr lang="en-US" altLang="zh-TW" sz="2000" i="1">
                              <a:latin typeface="Cambria Math" panose="02040503050406030204" pitchFamily="18" charset="0"/>
                            </a:rPr>
                            <m:t>𝑑</m:t>
                          </m:r>
                        </m:den>
                      </m:f>
                      <m:r>
                        <a:rPr kumimoji="1" lang="en-US" altLang="zh-TW" sz="2000" b="0" i="1" smtClean="0">
                          <a:latin typeface="Cambria Math" panose="02040503050406030204" pitchFamily="18" charset="0"/>
                        </a:rPr>
                        <m:t>−</m:t>
                      </m:r>
                      <m:r>
                        <a:rPr kumimoji="1" lang="en-US" altLang="zh-TW" sz="2000" b="0" i="1" smtClean="0">
                          <a:latin typeface="Cambria Math" panose="02040503050406030204" pitchFamily="18" charset="0"/>
                        </a:rPr>
                        <m:t>𝑘𝑑</m:t>
                      </m:r>
                      <m:f>
                        <m:fPr>
                          <m:ctrlPr>
                            <a:rPr kumimoji="1" lang="en-US" altLang="zh-TW" sz="2000" b="0" i="1" smtClean="0">
                              <a:latin typeface="Cambria Math" panose="02040503050406030204" pitchFamily="18" charset="0"/>
                              <a:ea typeface="Cambria Math" panose="02040503050406030204" pitchFamily="18" charset="0"/>
                            </a:rPr>
                          </m:ctrlPr>
                        </m:fPr>
                        <m:num>
                          <m:r>
                            <a:rPr kumimoji="1" lang="en-US" altLang="zh-TW" sz="2000" b="0" i="1" smtClean="0">
                              <a:latin typeface="Cambria Math" panose="02040503050406030204" pitchFamily="18" charset="0"/>
                              <a:ea typeface="Cambria Math" panose="02040503050406030204" pitchFamily="18" charset="0"/>
                            </a:rPr>
                            <m:t>∆</m:t>
                          </m:r>
                          <m:r>
                            <a:rPr lang="en-US" altLang="zh-TW" sz="2000" i="1">
                              <a:latin typeface="Cambria Math" panose="02040503050406030204" pitchFamily="18" charset="0"/>
                              <a:ea typeface="Cambria Math" panose="02040503050406030204" pitchFamily="18" charset="0"/>
                            </a:rPr>
                            <m:t>𝜙</m:t>
                          </m:r>
                          <m:d>
                            <m:dPr>
                              <m:ctrlPr>
                                <a:rPr lang="en-US" altLang="zh-TW" sz="2000" i="1">
                                  <a:latin typeface="Cambria Math" panose="02040503050406030204" pitchFamily="18" charset="0"/>
                                  <a:ea typeface="Cambria Math" panose="02040503050406030204" pitchFamily="18" charset="0"/>
                                </a:rPr>
                              </m:ctrlPr>
                            </m:dPr>
                            <m:e>
                              <m:r>
                                <a:rPr lang="en-US" altLang="zh-TW" sz="2000" i="1">
                                  <a:latin typeface="Cambria Math" panose="02040503050406030204" pitchFamily="18" charset="0"/>
                                  <a:ea typeface="Cambria Math" panose="02040503050406030204" pitchFamily="18" charset="0"/>
                                </a:rPr>
                                <m:t>𝑑𝑗</m:t>
                              </m:r>
                              <m:r>
                                <a:rPr lang="en-US" altLang="zh-TW" sz="2000" i="1">
                                  <a:latin typeface="Cambria Math" panose="02040503050406030204" pitchFamily="18" charset="0"/>
                                  <a:ea typeface="Cambria Math" panose="02040503050406030204" pitchFamily="18" charset="0"/>
                                </a:rPr>
                                <m:t>−</m:t>
                              </m:r>
                              <m:r>
                                <a:rPr lang="en-US" altLang="zh-TW" sz="2000" i="1">
                                  <a:latin typeface="Cambria Math" panose="02040503050406030204" pitchFamily="18" charset="0"/>
                                  <a:ea typeface="Cambria Math" panose="02040503050406030204" pitchFamily="18" charset="0"/>
                                </a:rPr>
                                <m:t>𝑑</m:t>
                              </m:r>
                            </m:e>
                          </m:d>
                        </m:num>
                        <m:den>
                          <m:r>
                            <a:rPr kumimoji="1" lang="en-US" altLang="zh-TW" sz="2000" b="0" i="1" smtClean="0">
                              <a:latin typeface="Cambria Math" panose="02040503050406030204" pitchFamily="18" charset="0"/>
                            </a:rPr>
                            <m:t>𝑑</m:t>
                          </m:r>
                        </m:den>
                      </m:f>
                    </m:oMath>
                  </m:oMathPara>
                </a14:m>
                <a:endParaRPr kumimoji="1" lang="zh-TW" altLang="en-US" sz="2000" dirty="0">
                  <a:latin typeface="Times New Roman" panose="02020603050405020304" pitchFamily="18" charset="0"/>
                </a:endParaRPr>
              </a:p>
            </p:txBody>
          </p:sp>
        </mc:Choice>
        <mc:Fallback xmlns="">
          <p:sp>
            <p:nvSpPr>
              <p:cNvPr id="18" name="文字方塊 13">
                <a:extLst>
                  <a:ext uri="{FF2B5EF4-FFF2-40B4-BE49-F238E27FC236}">
                    <a16:creationId xmlns:a16="http://schemas.microsoft.com/office/drawing/2014/main" id="{7E583B6D-B547-B7B3-AFD2-3E847C5AD10E}"/>
                  </a:ext>
                </a:extLst>
              </p:cNvPr>
              <p:cNvSpPr txBox="1">
                <a:spLocks noRot="1" noChangeAspect="1" noMove="1" noResize="1" noEditPoints="1" noAdjustHandles="1" noChangeArrowheads="1" noChangeShapeType="1" noTextEdit="1"/>
              </p:cNvSpPr>
              <p:nvPr/>
            </p:nvSpPr>
            <p:spPr bwMode="auto">
              <a:xfrm>
                <a:off x="437929" y="2730862"/>
                <a:ext cx="3555782" cy="597279"/>
              </a:xfrm>
              <a:prstGeom prst="rect">
                <a:avLst/>
              </a:prstGeom>
              <a:blipFill>
                <a:blip r:embed="rId6"/>
                <a:stretch>
                  <a:fillRect t="-2083" b="-12500"/>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文字方塊 13">
                <a:extLst>
                  <a:ext uri="{FF2B5EF4-FFF2-40B4-BE49-F238E27FC236}">
                    <a16:creationId xmlns:a16="http://schemas.microsoft.com/office/drawing/2014/main" id="{A4A54D1B-A5EE-1D27-05F3-8DE7F09D698D}"/>
                  </a:ext>
                </a:extLst>
              </p:cNvPr>
              <p:cNvSpPr txBox="1"/>
              <p:nvPr/>
            </p:nvSpPr>
            <p:spPr bwMode="auto">
              <a:xfrm>
                <a:off x="447877" y="3436345"/>
                <a:ext cx="3318344" cy="592598"/>
              </a:xfrm>
              <a:prstGeom prst="rect">
                <a:avLst/>
              </a:prstGeom>
              <a:solidFill>
                <a:srgbClr val="FFFF99"/>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kumimoji="1" lang="en-US" altLang="zh-TW" sz="2000" b="0" i="1" smtClean="0">
                          <a:latin typeface="Cambria Math" panose="02040503050406030204" pitchFamily="18" charset="0"/>
                          <a:ea typeface="Cambria Math" panose="02040503050406030204" pitchFamily="18" charset="0"/>
                        </a:rPr>
                        <m:t>→</m:t>
                      </m:r>
                      <m:r>
                        <a:rPr lang="en-US" altLang="zh-TW" sz="2000" i="1">
                          <a:latin typeface="Cambria Math" panose="02040503050406030204" pitchFamily="18" charset="0"/>
                        </a:rPr>
                        <m:t>𝑘𝑑</m:t>
                      </m:r>
                      <m:d>
                        <m:dPr>
                          <m:begChr m:val="["/>
                          <m:endChr m:val="]"/>
                          <m:ctrlPr>
                            <a:rPr lang="en-US" altLang="zh-TW" sz="2000" i="1">
                              <a:latin typeface="Cambria Math" panose="02040503050406030204" pitchFamily="18" charset="0"/>
                            </a:rPr>
                          </m:ctrlPr>
                        </m:dPr>
                        <m:e>
                          <m:f>
                            <m:fPr>
                              <m:ctrlPr>
                                <a:rPr lang="en-US" altLang="zh-TW" sz="2000" i="1">
                                  <a:latin typeface="Cambria Math" panose="02040503050406030204" pitchFamily="18" charset="0"/>
                                </a:rPr>
                              </m:ctrlPr>
                            </m:fPr>
                            <m:num>
                              <m:r>
                                <a:rPr lang="en-US" altLang="zh-TW" sz="2000" i="1">
                                  <a:latin typeface="Cambria Math" panose="02040503050406030204" pitchFamily="18" charset="0"/>
                                </a:rPr>
                                <m:t>𝑑</m:t>
                              </m:r>
                              <m:r>
                                <a:rPr lang="en-US" altLang="zh-TW" sz="2000" i="1">
                                  <a:latin typeface="Cambria Math" panose="02040503050406030204" pitchFamily="18" charset="0"/>
                                  <a:ea typeface="Cambria Math" panose="02040503050406030204" pitchFamily="18" charset="0"/>
                                </a:rPr>
                                <m:t>𝜙</m:t>
                              </m:r>
                            </m:num>
                            <m:den>
                              <m:r>
                                <a:rPr lang="en-US" altLang="zh-TW" sz="2000" i="1">
                                  <a:latin typeface="Cambria Math" panose="02040503050406030204" pitchFamily="18" charset="0"/>
                                </a:rPr>
                                <m:t>𝑑𝑥</m:t>
                              </m:r>
                            </m:den>
                          </m:f>
                          <m:d>
                            <m:dPr>
                              <m:ctrlPr>
                                <a:rPr lang="en-US" altLang="zh-TW" sz="2000" i="1">
                                  <a:latin typeface="Cambria Math" panose="02040503050406030204" pitchFamily="18" charset="0"/>
                                  <a:ea typeface="Cambria Math" panose="02040503050406030204" pitchFamily="18" charset="0"/>
                                </a:rPr>
                              </m:ctrlPr>
                            </m:dPr>
                            <m:e>
                              <m:r>
                                <a:rPr lang="en-US" altLang="zh-TW" sz="2000" i="1">
                                  <a:latin typeface="Cambria Math" panose="02040503050406030204" pitchFamily="18" charset="0"/>
                                  <a:ea typeface="Cambria Math" panose="02040503050406030204" pitchFamily="18" charset="0"/>
                                </a:rPr>
                                <m:t>𝑑𝑗</m:t>
                              </m:r>
                            </m:e>
                          </m:d>
                          <m:r>
                            <a:rPr lang="en-US" altLang="zh-TW" sz="2000" b="0" i="1" smtClean="0">
                              <a:latin typeface="Cambria Math" panose="02040503050406030204" pitchFamily="18" charset="0"/>
                              <a:ea typeface="Cambria Math" panose="02040503050406030204" pitchFamily="18" charset="0"/>
                            </a:rPr>
                            <m:t>−</m:t>
                          </m:r>
                          <m:f>
                            <m:fPr>
                              <m:ctrlPr>
                                <a:rPr lang="en-US" altLang="zh-TW" sz="2000" i="1">
                                  <a:latin typeface="Cambria Math" panose="02040503050406030204" pitchFamily="18" charset="0"/>
                                </a:rPr>
                              </m:ctrlPr>
                            </m:fPr>
                            <m:num>
                              <m:r>
                                <a:rPr lang="en-US" altLang="zh-TW" sz="2000" i="1">
                                  <a:latin typeface="Cambria Math" panose="02040503050406030204" pitchFamily="18" charset="0"/>
                                </a:rPr>
                                <m:t>𝑑</m:t>
                              </m:r>
                              <m:r>
                                <a:rPr lang="en-US" altLang="zh-TW" sz="2000" i="1">
                                  <a:latin typeface="Cambria Math" panose="02040503050406030204" pitchFamily="18" charset="0"/>
                                  <a:ea typeface="Cambria Math" panose="02040503050406030204" pitchFamily="18" charset="0"/>
                                </a:rPr>
                                <m:t>𝜙</m:t>
                              </m:r>
                            </m:num>
                            <m:den>
                              <m:r>
                                <a:rPr lang="en-US" altLang="zh-TW" sz="2000" i="1">
                                  <a:latin typeface="Cambria Math" panose="02040503050406030204" pitchFamily="18" charset="0"/>
                                </a:rPr>
                                <m:t>𝑑𝑥</m:t>
                              </m:r>
                            </m:den>
                          </m:f>
                          <m:d>
                            <m:dPr>
                              <m:ctrlPr>
                                <a:rPr lang="en-US" altLang="zh-TW" sz="2000" i="1">
                                  <a:latin typeface="Cambria Math" panose="02040503050406030204" pitchFamily="18" charset="0"/>
                                  <a:ea typeface="Cambria Math" panose="02040503050406030204" pitchFamily="18" charset="0"/>
                                </a:rPr>
                              </m:ctrlPr>
                            </m:dPr>
                            <m:e>
                              <m:r>
                                <a:rPr lang="en-US" altLang="zh-TW" sz="2000" i="1">
                                  <a:latin typeface="Cambria Math" panose="02040503050406030204" pitchFamily="18" charset="0"/>
                                  <a:ea typeface="Cambria Math" panose="02040503050406030204" pitchFamily="18" charset="0"/>
                                </a:rPr>
                                <m:t>𝑑𝑗</m:t>
                              </m:r>
                              <m:r>
                                <a:rPr lang="en-US" altLang="zh-TW" sz="2000" b="0" i="1" smtClean="0">
                                  <a:latin typeface="Cambria Math" panose="02040503050406030204" pitchFamily="18" charset="0"/>
                                  <a:ea typeface="Cambria Math" panose="02040503050406030204" pitchFamily="18" charset="0"/>
                                </a:rPr>
                                <m:t>−</m:t>
                              </m:r>
                              <m:r>
                                <a:rPr lang="en-US" altLang="zh-TW" sz="2000" b="0" i="1" smtClean="0">
                                  <a:latin typeface="Cambria Math" panose="02040503050406030204" pitchFamily="18" charset="0"/>
                                  <a:ea typeface="Cambria Math" panose="02040503050406030204" pitchFamily="18" charset="0"/>
                                </a:rPr>
                                <m:t>𝑑</m:t>
                              </m:r>
                            </m:e>
                          </m:d>
                        </m:e>
                      </m:d>
                    </m:oMath>
                  </m:oMathPara>
                </a14:m>
                <a:endParaRPr kumimoji="1" lang="zh-TW" altLang="en-US" sz="2000" dirty="0">
                  <a:latin typeface="Times New Roman" panose="02020603050405020304" pitchFamily="18" charset="0"/>
                </a:endParaRPr>
              </a:p>
            </p:txBody>
          </p:sp>
        </mc:Choice>
        <mc:Fallback xmlns="">
          <p:sp>
            <p:nvSpPr>
              <p:cNvPr id="19" name="文字方塊 13">
                <a:extLst>
                  <a:ext uri="{FF2B5EF4-FFF2-40B4-BE49-F238E27FC236}">
                    <a16:creationId xmlns:a16="http://schemas.microsoft.com/office/drawing/2014/main" id="{A4A54D1B-A5EE-1D27-05F3-8DE7F09D698D}"/>
                  </a:ext>
                </a:extLst>
              </p:cNvPr>
              <p:cNvSpPr txBox="1">
                <a:spLocks noRot="1" noChangeAspect="1" noMove="1" noResize="1" noEditPoints="1" noAdjustHandles="1" noChangeArrowheads="1" noChangeShapeType="1" noTextEdit="1"/>
              </p:cNvSpPr>
              <p:nvPr/>
            </p:nvSpPr>
            <p:spPr bwMode="auto">
              <a:xfrm>
                <a:off x="447877" y="3436345"/>
                <a:ext cx="3318344" cy="592598"/>
              </a:xfrm>
              <a:prstGeom prst="rect">
                <a:avLst/>
              </a:prstGeom>
              <a:blipFill>
                <a:blip r:embed="rId7"/>
                <a:stretch>
                  <a:fillRect l="-763" t="-4167" b="-12500"/>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文字方塊 13">
                <a:extLst>
                  <a:ext uri="{FF2B5EF4-FFF2-40B4-BE49-F238E27FC236}">
                    <a16:creationId xmlns:a16="http://schemas.microsoft.com/office/drawing/2014/main" id="{89A2E8A7-0C4B-D4E1-C840-3FE1FA479A46}"/>
                  </a:ext>
                </a:extLst>
              </p:cNvPr>
              <p:cNvSpPr txBox="1"/>
              <p:nvPr/>
            </p:nvSpPr>
            <p:spPr bwMode="auto">
              <a:xfrm>
                <a:off x="451533" y="4958108"/>
                <a:ext cx="1755096" cy="617605"/>
              </a:xfrm>
              <a:prstGeom prst="rect">
                <a:avLst/>
              </a:prstGeom>
              <a:solidFill>
                <a:srgbClr val="FFFF99"/>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lang="en-US" altLang="zh-TW" sz="2000" i="1">
                          <a:latin typeface="Cambria Math" panose="02040503050406030204" pitchFamily="18" charset="0"/>
                          <a:ea typeface="Cambria Math" panose="02040503050406030204" pitchFamily="18" charset="0"/>
                        </a:rPr>
                        <m:t>=</m:t>
                      </m:r>
                      <m:r>
                        <a:rPr lang="en-US" altLang="zh-TW" sz="2000" i="1">
                          <a:latin typeface="Cambria Math" panose="02040503050406030204" pitchFamily="18" charset="0"/>
                        </a:rPr>
                        <m:t>𝑘</m:t>
                      </m:r>
                      <m:sSup>
                        <m:sSupPr>
                          <m:ctrlPr>
                            <a:rPr lang="en-US" altLang="zh-TW" sz="2000" b="0" i="1" smtClean="0">
                              <a:latin typeface="Cambria Math" panose="02040503050406030204" pitchFamily="18" charset="0"/>
                            </a:rPr>
                          </m:ctrlPr>
                        </m:sSupPr>
                        <m:e>
                          <m:r>
                            <a:rPr lang="en-US" altLang="zh-TW" sz="2000" b="0" i="1" smtClean="0">
                              <a:latin typeface="Cambria Math" panose="02040503050406030204" pitchFamily="18" charset="0"/>
                            </a:rPr>
                            <m:t>𝑑</m:t>
                          </m:r>
                        </m:e>
                        <m:sup>
                          <m:r>
                            <a:rPr lang="en-US" altLang="zh-TW" sz="2000" b="0" i="1" smtClean="0">
                              <a:latin typeface="Cambria Math" panose="02040503050406030204" pitchFamily="18" charset="0"/>
                            </a:rPr>
                            <m:t>2</m:t>
                          </m:r>
                        </m:sup>
                      </m:sSup>
                      <m:f>
                        <m:fPr>
                          <m:ctrlPr>
                            <a:rPr lang="en-US" altLang="zh-TW" sz="2000" b="0" i="1" smtClean="0">
                              <a:latin typeface="Cambria Math" panose="02040503050406030204" pitchFamily="18" charset="0"/>
                            </a:rPr>
                          </m:ctrlPr>
                        </m:fPr>
                        <m:num>
                          <m:sSup>
                            <m:sSupPr>
                              <m:ctrlPr>
                                <a:rPr lang="en-US" altLang="zh-TW" sz="2000" b="0" i="1" smtClean="0">
                                  <a:latin typeface="Cambria Math" panose="02040503050406030204" pitchFamily="18" charset="0"/>
                                </a:rPr>
                              </m:ctrlPr>
                            </m:sSupPr>
                            <m:e>
                              <m:r>
                                <a:rPr lang="en-US" altLang="zh-TW" sz="2000" b="0" i="1" smtClean="0">
                                  <a:latin typeface="Cambria Math" panose="02040503050406030204" pitchFamily="18" charset="0"/>
                                </a:rPr>
                                <m:t>𝑑</m:t>
                              </m:r>
                            </m:e>
                            <m:sup>
                              <m:r>
                                <a:rPr lang="en-US" altLang="zh-TW" sz="2000" b="0" i="1" smtClean="0">
                                  <a:latin typeface="Cambria Math" panose="02040503050406030204" pitchFamily="18" charset="0"/>
                                </a:rPr>
                                <m:t>2</m:t>
                              </m:r>
                            </m:sup>
                          </m:sSup>
                          <m:r>
                            <a:rPr lang="en-US" altLang="zh-TW" sz="2000" i="1">
                              <a:latin typeface="Cambria Math" panose="02040503050406030204" pitchFamily="18" charset="0"/>
                              <a:ea typeface="Cambria Math" panose="02040503050406030204" pitchFamily="18" charset="0"/>
                            </a:rPr>
                            <m:t>𝜙</m:t>
                          </m:r>
                        </m:num>
                        <m:den>
                          <m:r>
                            <a:rPr lang="en-US" altLang="zh-TW" sz="2000" b="0" i="1" smtClean="0">
                              <a:latin typeface="Cambria Math" panose="02040503050406030204" pitchFamily="18" charset="0"/>
                            </a:rPr>
                            <m:t>𝑑</m:t>
                          </m:r>
                          <m:sSup>
                            <m:sSupPr>
                              <m:ctrlPr>
                                <a:rPr lang="en-US" altLang="zh-TW" sz="2000" b="0" i="1" smtClean="0">
                                  <a:latin typeface="Cambria Math" panose="02040503050406030204" pitchFamily="18" charset="0"/>
                                </a:rPr>
                              </m:ctrlPr>
                            </m:sSupPr>
                            <m:e>
                              <m:r>
                                <a:rPr lang="en-US" altLang="zh-TW" sz="2000" b="0" i="1" smtClean="0">
                                  <a:latin typeface="Cambria Math" panose="02040503050406030204" pitchFamily="18" charset="0"/>
                                </a:rPr>
                                <m:t>𝑥</m:t>
                              </m:r>
                            </m:e>
                            <m:sup>
                              <m:r>
                                <a:rPr lang="en-US" altLang="zh-TW" sz="2000" b="0" i="1" smtClean="0">
                                  <a:latin typeface="Cambria Math" panose="02040503050406030204" pitchFamily="18" charset="0"/>
                                </a:rPr>
                                <m:t>2</m:t>
                              </m:r>
                            </m:sup>
                          </m:sSup>
                        </m:den>
                      </m:f>
                      <m:d>
                        <m:dPr>
                          <m:ctrlPr>
                            <a:rPr lang="en-US" altLang="zh-TW" sz="2000" i="1">
                              <a:latin typeface="Cambria Math" panose="02040503050406030204" pitchFamily="18" charset="0"/>
                              <a:ea typeface="Cambria Math" panose="02040503050406030204" pitchFamily="18" charset="0"/>
                            </a:rPr>
                          </m:ctrlPr>
                        </m:dPr>
                        <m:e>
                          <m:r>
                            <a:rPr lang="en-US" altLang="zh-TW" sz="2000" i="1">
                              <a:latin typeface="Cambria Math" panose="02040503050406030204" pitchFamily="18" charset="0"/>
                              <a:ea typeface="Cambria Math" panose="02040503050406030204" pitchFamily="18" charset="0"/>
                            </a:rPr>
                            <m:t>𝑑𝑗</m:t>
                          </m:r>
                        </m:e>
                      </m:d>
                    </m:oMath>
                  </m:oMathPara>
                </a14:m>
                <a:endParaRPr kumimoji="1" lang="zh-TW" altLang="en-US" sz="2000" dirty="0">
                  <a:latin typeface="Times New Roman" panose="02020603050405020304" pitchFamily="18" charset="0"/>
                </a:endParaRPr>
              </a:p>
            </p:txBody>
          </p:sp>
        </mc:Choice>
        <mc:Fallback xmlns="">
          <p:sp>
            <p:nvSpPr>
              <p:cNvPr id="20" name="文字方塊 13">
                <a:extLst>
                  <a:ext uri="{FF2B5EF4-FFF2-40B4-BE49-F238E27FC236}">
                    <a16:creationId xmlns:a16="http://schemas.microsoft.com/office/drawing/2014/main" id="{89A2E8A7-0C4B-D4E1-C840-3FE1FA479A46}"/>
                  </a:ext>
                </a:extLst>
              </p:cNvPr>
              <p:cNvSpPr txBox="1">
                <a:spLocks noRot="1" noChangeAspect="1" noMove="1" noResize="1" noEditPoints="1" noAdjustHandles="1" noChangeArrowheads="1" noChangeShapeType="1" noTextEdit="1"/>
              </p:cNvSpPr>
              <p:nvPr/>
            </p:nvSpPr>
            <p:spPr bwMode="auto">
              <a:xfrm>
                <a:off x="451533" y="4958108"/>
                <a:ext cx="1755096" cy="617605"/>
              </a:xfrm>
              <a:prstGeom prst="rect">
                <a:avLst/>
              </a:prstGeom>
              <a:blipFill>
                <a:blip r:embed="rId8"/>
                <a:stretch>
                  <a:fillRect l="-719" b="-12000"/>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文字方塊 13">
                <a:extLst>
                  <a:ext uri="{FF2B5EF4-FFF2-40B4-BE49-F238E27FC236}">
                    <a16:creationId xmlns:a16="http://schemas.microsoft.com/office/drawing/2014/main" id="{36970021-8E68-686E-B981-2599EC814AF4}"/>
                  </a:ext>
                </a:extLst>
              </p:cNvPr>
              <p:cNvSpPr txBox="1"/>
              <p:nvPr/>
            </p:nvSpPr>
            <p:spPr bwMode="auto">
              <a:xfrm>
                <a:off x="3281647" y="4946771"/>
                <a:ext cx="2580706" cy="617605"/>
              </a:xfrm>
              <a:prstGeom prst="rect">
                <a:avLst/>
              </a:prstGeom>
              <a:solidFill>
                <a:srgbClr val="FFFF99"/>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f>
                        <m:fPr>
                          <m:ctrlPr>
                            <a:rPr lang="en-US" altLang="zh-TW" sz="2000" i="1">
                              <a:latin typeface="Cambria Math" panose="02040503050406030204" pitchFamily="18" charset="0"/>
                            </a:rPr>
                          </m:ctrlPr>
                        </m:fPr>
                        <m:num>
                          <m:sSup>
                            <m:sSupPr>
                              <m:ctrlPr>
                                <a:rPr lang="en-US" altLang="zh-TW" sz="2000" i="1">
                                  <a:latin typeface="Cambria Math" panose="02040503050406030204" pitchFamily="18" charset="0"/>
                                </a:rPr>
                              </m:ctrlPr>
                            </m:sSupPr>
                            <m:e>
                              <m:r>
                                <a:rPr lang="en-US" altLang="zh-TW" sz="2000" i="1">
                                  <a:latin typeface="Cambria Math" panose="02040503050406030204" pitchFamily="18" charset="0"/>
                                </a:rPr>
                                <m:t>𝑑</m:t>
                              </m:r>
                            </m:e>
                            <m:sup>
                              <m:r>
                                <a:rPr lang="en-US" altLang="zh-TW" sz="2000" i="1">
                                  <a:latin typeface="Cambria Math" panose="02040503050406030204" pitchFamily="18" charset="0"/>
                                </a:rPr>
                                <m:t>2</m:t>
                              </m:r>
                            </m:sup>
                          </m:sSup>
                          <m:r>
                            <a:rPr lang="en-US" altLang="zh-TW" sz="2000" i="1">
                              <a:latin typeface="Cambria Math" panose="02040503050406030204" pitchFamily="18" charset="0"/>
                              <a:ea typeface="Cambria Math" panose="02040503050406030204" pitchFamily="18" charset="0"/>
                            </a:rPr>
                            <m:t>𝜙</m:t>
                          </m:r>
                        </m:num>
                        <m:den>
                          <m:r>
                            <a:rPr lang="en-US" altLang="zh-TW" sz="2000" i="1">
                              <a:latin typeface="Cambria Math" panose="02040503050406030204" pitchFamily="18" charset="0"/>
                            </a:rPr>
                            <m:t>𝑑</m:t>
                          </m:r>
                          <m:sSup>
                            <m:sSupPr>
                              <m:ctrlPr>
                                <a:rPr lang="en-US" altLang="zh-TW" sz="2000" i="1">
                                  <a:latin typeface="Cambria Math" panose="02040503050406030204" pitchFamily="18" charset="0"/>
                                </a:rPr>
                              </m:ctrlPr>
                            </m:sSupPr>
                            <m:e>
                              <m:r>
                                <a:rPr lang="en-US" altLang="zh-TW" sz="2000" i="1">
                                  <a:latin typeface="Cambria Math" panose="02040503050406030204" pitchFamily="18" charset="0"/>
                                </a:rPr>
                                <m:t>𝑡</m:t>
                              </m:r>
                            </m:e>
                            <m:sup>
                              <m:r>
                                <a:rPr lang="en-US" altLang="zh-TW" sz="2000" i="1">
                                  <a:latin typeface="Cambria Math" panose="02040503050406030204" pitchFamily="18" charset="0"/>
                                </a:rPr>
                                <m:t>2</m:t>
                              </m:r>
                            </m:sup>
                          </m:sSup>
                        </m:den>
                      </m:f>
                      <m:d>
                        <m:dPr>
                          <m:ctrlPr>
                            <a:rPr lang="en-US" altLang="zh-TW" sz="2000" b="0" i="1" smtClean="0">
                              <a:latin typeface="Cambria Math" panose="02040503050406030204" pitchFamily="18" charset="0"/>
                            </a:rPr>
                          </m:ctrlPr>
                        </m:dPr>
                        <m:e>
                          <m:r>
                            <a:rPr lang="en-US" altLang="zh-TW" sz="2000" b="0" i="1" smtClean="0">
                              <a:latin typeface="Cambria Math" panose="02040503050406030204" pitchFamily="18" charset="0"/>
                            </a:rPr>
                            <m:t>𝑥</m:t>
                          </m:r>
                        </m:e>
                      </m:d>
                      <m:r>
                        <a:rPr lang="en-US" altLang="zh-TW" sz="2000" b="0" i="1" smtClean="0">
                          <a:latin typeface="Cambria Math" panose="02040503050406030204" pitchFamily="18" charset="0"/>
                        </a:rPr>
                        <m:t>=</m:t>
                      </m:r>
                      <m:f>
                        <m:fPr>
                          <m:ctrlPr>
                            <a:rPr lang="en-US" altLang="zh-TW" sz="2000" b="0" i="1" smtClean="0">
                              <a:latin typeface="Cambria Math" panose="02040503050406030204" pitchFamily="18" charset="0"/>
                            </a:rPr>
                          </m:ctrlPr>
                        </m:fPr>
                        <m:num>
                          <m:r>
                            <a:rPr lang="en-US" altLang="zh-TW" sz="2000" b="0" i="1" smtClean="0">
                              <a:latin typeface="Cambria Math" panose="02040503050406030204" pitchFamily="18" charset="0"/>
                            </a:rPr>
                            <m:t>𝑘</m:t>
                          </m:r>
                          <m:sSup>
                            <m:sSupPr>
                              <m:ctrlPr>
                                <a:rPr lang="en-US" altLang="zh-TW" sz="2000" i="1">
                                  <a:latin typeface="Cambria Math" panose="02040503050406030204" pitchFamily="18" charset="0"/>
                                </a:rPr>
                              </m:ctrlPr>
                            </m:sSupPr>
                            <m:e>
                              <m:r>
                                <a:rPr lang="en-US" altLang="zh-TW" sz="2000" i="1">
                                  <a:latin typeface="Cambria Math" panose="02040503050406030204" pitchFamily="18" charset="0"/>
                                </a:rPr>
                                <m:t>𝑑</m:t>
                              </m:r>
                            </m:e>
                            <m:sup>
                              <m:r>
                                <a:rPr lang="en-US" altLang="zh-TW" sz="2000" i="1">
                                  <a:latin typeface="Cambria Math" panose="02040503050406030204" pitchFamily="18" charset="0"/>
                                </a:rPr>
                                <m:t>2</m:t>
                              </m:r>
                            </m:sup>
                          </m:sSup>
                        </m:num>
                        <m:den>
                          <m:r>
                            <a:rPr lang="en-US" altLang="zh-TW" sz="2000" b="0" i="1" smtClean="0">
                              <a:latin typeface="Cambria Math" panose="02040503050406030204" pitchFamily="18" charset="0"/>
                            </a:rPr>
                            <m:t>𝑚</m:t>
                          </m:r>
                        </m:den>
                      </m:f>
                      <m:f>
                        <m:fPr>
                          <m:ctrlPr>
                            <a:rPr lang="en-US" altLang="zh-TW" sz="2000" i="1">
                              <a:latin typeface="Cambria Math" panose="02040503050406030204" pitchFamily="18" charset="0"/>
                            </a:rPr>
                          </m:ctrlPr>
                        </m:fPr>
                        <m:num>
                          <m:sSup>
                            <m:sSupPr>
                              <m:ctrlPr>
                                <a:rPr lang="en-US" altLang="zh-TW" sz="2000" i="1">
                                  <a:latin typeface="Cambria Math" panose="02040503050406030204" pitchFamily="18" charset="0"/>
                                </a:rPr>
                              </m:ctrlPr>
                            </m:sSupPr>
                            <m:e>
                              <m:r>
                                <a:rPr lang="en-US" altLang="zh-TW" sz="2000" i="1">
                                  <a:latin typeface="Cambria Math" panose="02040503050406030204" pitchFamily="18" charset="0"/>
                                </a:rPr>
                                <m:t>𝑑</m:t>
                              </m:r>
                            </m:e>
                            <m:sup>
                              <m:r>
                                <a:rPr lang="en-US" altLang="zh-TW" sz="2000" i="1">
                                  <a:latin typeface="Cambria Math" panose="02040503050406030204" pitchFamily="18" charset="0"/>
                                </a:rPr>
                                <m:t>2</m:t>
                              </m:r>
                            </m:sup>
                          </m:sSup>
                          <m:r>
                            <a:rPr lang="en-US" altLang="zh-TW" sz="2000" i="1">
                              <a:latin typeface="Cambria Math" panose="02040503050406030204" pitchFamily="18" charset="0"/>
                              <a:ea typeface="Cambria Math" panose="02040503050406030204" pitchFamily="18" charset="0"/>
                            </a:rPr>
                            <m:t>𝜙</m:t>
                          </m:r>
                        </m:num>
                        <m:den>
                          <m:r>
                            <a:rPr lang="en-US" altLang="zh-TW" sz="2000" i="1">
                              <a:latin typeface="Cambria Math" panose="02040503050406030204" pitchFamily="18" charset="0"/>
                            </a:rPr>
                            <m:t>𝑑</m:t>
                          </m:r>
                          <m:sSup>
                            <m:sSupPr>
                              <m:ctrlPr>
                                <a:rPr lang="en-US" altLang="zh-TW" sz="2000" i="1">
                                  <a:latin typeface="Cambria Math" panose="02040503050406030204" pitchFamily="18" charset="0"/>
                                </a:rPr>
                              </m:ctrlPr>
                            </m:sSupPr>
                            <m:e>
                              <m:r>
                                <a:rPr lang="en-US" altLang="zh-TW" sz="2000" i="1">
                                  <a:latin typeface="Cambria Math" panose="02040503050406030204" pitchFamily="18" charset="0"/>
                                </a:rPr>
                                <m:t>𝑥</m:t>
                              </m:r>
                            </m:e>
                            <m:sup>
                              <m:r>
                                <a:rPr lang="en-US" altLang="zh-TW" sz="2000" i="1">
                                  <a:latin typeface="Cambria Math" panose="02040503050406030204" pitchFamily="18" charset="0"/>
                                </a:rPr>
                                <m:t>2</m:t>
                              </m:r>
                            </m:sup>
                          </m:sSup>
                        </m:den>
                      </m:f>
                      <m:d>
                        <m:dPr>
                          <m:ctrlPr>
                            <a:rPr lang="en-US" altLang="zh-TW" sz="2000" b="0" i="1" smtClean="0">
                              <a:latin typeface="Cambria Math" panose="02040503050406030204" pitchFamily="18" charset="0"/>
                              <a:ea typeface="Cambria Math" panose="02040503050406030204" pitchFamily="18" charset="0"/>
                            </a:rPr>
                          </m:ctrlPr>
                        </m:dPr>
                        <m:e>
                          <m:r>
                            <a:rPr lang="en-US" altLang="zh-TW" sz="2000" b="0" i="1" smtClean="0">
                              <a:latin typeface="Cambria Math" panose="02040503050406030204" pitchFamily="18" charset="0"/>
                              <a:ea typeface="Cambria Math" panose="02040503050406030204" pitchFamily="18" charset="0"/>
                            </a:rPr>
                            <m:t>𝑥</m:t>
                          </m:r>
                        </m:e>
                      </m:d>
                    </m:oMath>
                  </m:oMathPara>
                </a14:m>
                <a:endParaRPr kumimoji="1" lang="zh-TW" altLang="en-US" sz="2000" dirty="0">
                  <a:latin typeface="Times New Roman" panose="02020603050405020304" pitchFamily="18" charset="0"/>
                </a:endParaRPr>
              </a:p>
            </p:txBody>
          </p:sp>
        </mc:Choice>
        <mc:Fallback xmlns="">
          <p:sp>
            <p:nvSpPr>
              <p:cNvPr id="21" name="文字方塊 13">
                <a:extLst>
                  <a:ext uri="{FF2B5EF4-FFF2-40B4-BE49-F238E27FC236}">
                    <a16:creationId xmlns:a16="http://schemas.microsoft.com/office/drawing/2014/main" id="{36970021-8E68-686E-B981-2599EC814AF4}"/>
                  </a:ext>
                </a:extLst>
              </p:cNvPr>
              <p:cNvSpPr txBox="1">
                <a:spLocks noRot="1" noChangeAspect="1" noMove="1" noResize="1" noEditPoints="1" noAdjustHandles="1" noChangeArrowheads="1" noChangeShapeType="1" noTextEdit="1"/>
              </p:cNvSpPr>
              <p:nvPr/>
            </p:nvSpPr>
            <p:spPr bwMode="auto">
              <a:xfrm>
                <a:off x="3281647" y="4946771"/>
                <a:ext cx="2580706" cy="617605"/>
              </a:xfrm>
              <a:prstGeom prst="rect">
                <a:avLst/>
              </a:prstGeom>
              <a:blipFill>
                <a:blip r:embed="rId9"/>
                <a:stretch>
                  <a:fillRect l="-1961" b="-12000"/>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文字方塊 13">
                <a:extLst>
                  <a:ext uri="{FF2B5EF4-FFF2-40B4-BE49-F238E27FC236}">
                    <a16:creationId xmlns:a16="http://schemas.microsoft.com/office/drawing/2014/main" id="{A26DF379-0EF1-D0A2-9107-CC501549A2DD}"/>
                  </a:ext>
                </a:extLst>
              </p:cNvPr>
              <p:cNvSpPr txBox="1"/>
              <p:nvPr/>
            </p:nvSpPr>
            <p:spPr bwMode="auto">
              <a:xfrm>
                <a:off x="5440962" y="6157670"/>
                <a:ext cx="2829236" cy="617605"/>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f>
                        <m:fPr>
                          <m:ctrlPr>
                            <a:rPr lang="en-US" altLang="zh-TW" sz="2000" i="1" smtClean="0">
                              <a:latin typeface="Cambria Math" panose="02040503050406030204" pitchFamily="18" charset="0"/>
                              <a:ea typeface="Cambria Math" panose="02040503050406030204" pitchFamily="18" charset="0"/>
                            </a:rPr>
                          </m:ctrlPr>
                        </m:fPr>
                        <m:num>
                          <m:sSup>
                            <m:sSupPr>
                              <m:ctrlPr>
                                <a:rPr lang="en-US" altLang="zh-TW" sz="2000" i="1" smtClean="0">
                                  <a:latin typeface="Cambria Math" panose="02040503050406030204" pitchFamily="18" charset="0"/>
                                  <a:ea typeface="Cambria Math" panose="02040503050406030204" pitchFamily="18" charset="0"/>
                                </a:rPr>
                              </m:ctrlPr>
                            </m:sSupPr>
                            <m:e>
                              <m:r>
                                <a:rPr lang="en-US" altLang="zh-TW" sz="2000" i="1" smtClean="0">
                                  <a:latin typeface="Cambria Math" panose="02040503050406030204" pitchFamily="18" charset="0"/>
                                  <a:ea typeface="Cambria Math" panose="02040503050406030204" pitchFamily="18" charset="0"/>
                                </a:rPr>
                                <m:t>𝜕</m:t>
                              </m:r>
                            </m:e>
                            <m:sup>
                              <m:r>
                                <a:rPr lang="en-US" altLang="zh-TW" sz="2000" i="1">
                                  <a:latin typeface="Cambria Math" panose="02040503050406030204" pitchFamily="18" charset="0"/>
                                </a:rPr>
                                <m:t>2</m:t>
                              </m:r>
                            </m:sup>
                          </m:sSup>
                          <m:r>
                            <a:rPr lang="en-US" altLang="zh-TW" sz="2000" i="1">
                              <a:latin typeface="Cambria Math" panose="02040503050406030204" pitchFamily="18" charset="0"/>
                              <a:ea typeface="Cambria Math" panose="02040503050406030204" pitchFamily="18" charset="0"/>
                            </a:rPr>
                            <m:t>𝜙</m:t>
                          </m:r>
                        </m:num>
                        <m:den>
                          <m:r>
                            <a:rPr lang="en-US" altLang="zh-TW" sz="2000" i="1" smtClean="0">
                              <a:latin typeface="Cambria Math" panose="02040503050406030204" pitchFamily="18" charset="0"/>
                              <a:ea typeface="Cambria Math" panose="02040503050406030204" pitchFamily="18" charset="0"/>
                            </a:rPr>
                            <m:t>𝜕</m:t>
                          </m:r>
                          <m:sSup>
                            <m:sSupPr>
                              <m:ctrlPr>
                                <a:rPr lang="en-US" altLang="zh-TW" sz="2000" i="1">
                                  <a:latin typeface="Cambria Math" panose="02040503050406030204" pitchFamily="18" charset="0"/>
                                </a:rPr>
                              </m:ctrlPr>
                            </m:sSupPr>
                            <m:e>
                              <m:r>
                                <a:rPr lang="en-US" altLang="zh-TW" sz="2000" i="1">
                                  <a:latin typeface="Cambria Math" panose="02040503050406030204" pitchFamily="18" charset="0"/>
                                </a:rPr>
                                <m:t>𝑡</m:t>
                              </m:r>
                            </m:e>
                            <m:sup>
                              <m:r>
                                <a:rPr lang="en-US" altLang="zh-TW" sz="2000" i="1">
                                  <a:latin typeface="Cambria Math" panose="02040503050406030204" pitchFamily="18" charset="0"/>
                                </a:rPr>
                                <m:t>2</m:t>
                              </m:r>
                            </m:sup>
                          </m:sSup>
                        </m:den>
                      </m:f>
                      <m:d>
                        <m:dPr>
                          <m:ctrlPr>
                            <a:rPr lang="en-US" altLang="zh-TW" sz="2000" b="0" i="1" smtClean="0">
                              <a:latin typeface="Cambria Math" panose="02040503050406030204" pitchFamily="18" charset="0"/>
                            </a:rPr>
                          </m:ctrlPr>
                        </m:dPr>
                        <m:e>
                          <m:r>
                            <a:rPr lang="en-US" altLang="zh-TW" sz="2000" b="0" i="1" smtClean="0">
                              <a:latin typeface="Cambria Math" panose="02040503050406030204" pitchFamily="18" charset="0"/>
                            </a:rPr>
                            <m:t>𝑥</m:t>
                          </m:r>
                          <m:r>
                            <a:rPr lang="en-US" altLang="zh-TW" sz="2000" b="0" i="1" smtClean="0">
                              <a:latin typeface="Cambria Math" panose="02040503050406030204" pitchFamily="18" charset="0"/>
                            </a:rPr>
                            <m:t>,</m:t>
                          </m:r>
                          <m:r>
                            <a:rPr lang="en-US" altLang="zh-TW" sz="2000" b="0" i="1" smtClean="0">
                              <a:latin typeface="Cambria Math" panose="02040503050406030204" pitchFamily="18" charset="0"/>
                            </a:rPr>
                            <m:t>𝑡</m:t>
                          </m:r>
                        </m:e>
                      </m:d>
                      <m:r>
                        <a:rPr lang="en-US" altLang="zh-TW" sz="2000" b="0" i="1" smtClean="0">
                          <a:latin typeface="Cambria Math" panose="02040503050406030204" pitchFamily="18" charset="0"/>
                        </a:rPr>
                        <m:t>=</m:t>
                      </m:r>
                      <m:sSup>
                        <m:sSupPr>
                          <m:ctrlPr>
                            <a:rPr lang="en-US" altLang="zh-TW" sz="2000" b="0" i="1" smtClean="0">
                              <a:latin typeface="Cambria Math" panose="02040503050406030204" pitchFamily="18" charset="0"/>
                            </a:rPr>
                          </m:ctrlPr>
                        </m:sSupPr>
                        <m:e>
                          <m:r>
                            <a:rPr lang="en-US" altLang="zh-TW" sz="2000" b="0" i="1" smtClean="0">
                              <a:latin typeface="Cambria Math" panose="02040503050406030204" pitchFamily="18" charset="0"/>
                            </a:rPr>
                            <m:t>𝑣</m:t>
                          </m:r>
                        </m:e>
                        <m:sup>
                          <m:r>
                            <a:rPr lang="en-US" altLang="zh-TW" sz="2000" b="0" i="1" smtClean="0">
                              <a:latin typeface="Cambria Math" panose="02040503050406030204" pitchFamily="18" charset="0"/>
                            </a:rPr>
                            <m:t>2</m:t>
                          </m:r>
                        </m:sup>
                      </m:sSup>
                      <m:f>
                        <m:fPr>
                          <m:ctrlPr>
                            <a:rPr lang="en-US" altLang="zh-TW" sz="2000" i="1" smtClean="0">
                              <a:latin typeface="Cambria Math" panose="02040503050406030204" pitchFamily="18" charset="0"/>
                              <a:ea typeface="Cambria Math" panose="02040503050406030204" pitchFamily="18" charset="0"/>
                            </a:rPr>
                          </m:ctrlPr>
                        </m:fPr>
                        <m:num>
                          <m:sSup>
                            <m:sSupPr>
                              <m:ctrlPr>
                                <a:rPr lang="en-US" altLang="zh-TW" sz="2000" i="1" smtClean="0">
                                  <a:latin typeface="Cambria Math" panose="02040503050406030204" pitchFamily="18" charset="0"/>
                                  <a:ea typeface="Cambria Math" panose="02040503050406030204" pitchFamily="18" charset="0"/>
                                </a:rPr>
                              </m:ctrlPr>
                            </m:sSupPr>
                            <m:e>
                              <m:r>
                                <a:rPr lang="en-US" altLang="zh-TW" sz="2000" i="1" smtClean="0">
                                  <a:latin typeface="Cambria Math" panose="02040503050406030204" pitchFamily="18" charset="0"/>
                                  <a:ea typeface="Cambria Math" panose="02040503050406030204" pitchFamily="18" charset="0"/>
                                </a:rPr>
                                <m:t>𝜕</m:t>
                              </m:r>
                            </m:e>
                            <m:sup>
                              <m:r>
                                <a:rPr lang="en-US" altLang="zh-TW" sz="2000" i="1">
                                  <a:latin typeface="Cambria Math" panose="02040503050406030204" pitchFamily="18" charset="0"/>
                                </a:rPr>
                                <m:t>2</m:t>
                              </m:r>
                            </m:sup>
                          </m:sSup>
                          <m:r>
                            <a:rPr lang="en-US" altLang="zh-TW" sz="2000" i="1">
                              <a:latin typeface="Cambria Math" panose="02040503050406030204" pitchFamily="18" charset="0"/>
                              <a:ea typeface="Cambria Math" panose="02040503050406030204" pitchFamily="18" charset="0"/>
                            </a:rPr>
                            <m:t>𝜙</m:t>
                          </m:r>
                        </m:num>
                        <m:den>
                          <m:r>
                            <a:rPr lang="en-US" altLang="zh-TW" sz="2000" i="1" smtClean="0">
                              <a:latin typeface="Cambria Math" panose="02040503050406030204" pitchFamily="18" charset="0"/>
                              <a:ea typeface="Cambria Math" panose="02040503050406030204" pitchFamily="18" charset="0"/>
                            </a:rPr>
                            <m:t>𝜕</m:t>
                          </m:r>
                          <m:sSup>
                            <m:sSupPr>
                              <m:ctrlPr>
                                <a:rPr lang="en-US" altLang="zh-TW" sz="2000" i="1">
                                  <a:latin typeface="Cambria Math" panose="02040503050406030204" pitchFamily="18" charset="0"/>
                                </a:rPr>
                              </m:ctrlPr>
                            </m:sSupPr>
                            <m:e>
                              <m:r>
                                <a:rPr lang="en-US" altLang="zh-TW" sz="2000" i="1">
                                  <a:latin typeface="Cambria Math" panose="02040503050406030204" pitchFamily="18" charset="0"/>
                                </a:rPr>
                                <m:t>𝑥</m:t>
                              </m:r>
                            </m:e>
                            <m:sup>
                              <m:r>
                                <a:rPr lang="en-US" altLang="zh-TW" sz="2000" i="1">
                                  <a:latin typeface="Cambria Math" panose="02040503050406030204" pitchFamily="18" charset="0"/>
                                </a:rPr>
                                <m:t>2</m:t>
                              </m:r>
                            </m:sup>
                          </m:sSup>
                        </m:den>
                      </m:f>
                      <m:d>
                        <m:dPr>
                          <m:ctrlPr>
                            <a:rPr lang="en-US" altLang="zh-TW" sz="2000" b="0" i="1" smtClean="0">
                              <a:latin typeface="Cambria Math" panose="02040503050406030204" pitchFamily="18" charset="0"/>
                              <a:ea typeface="Cambria Math" panose="02040503050406030204" pitchFamily="18" charset="0"/>
                            </a:rPr>
                          </m:ctrlPr>
                        </m:dPr>
                        <m:e>
                          <m:r>
                            <a:rPr lang="en-US" altLang="zh-TW" sz="2000" b="0" i="1" smtClean="0">
                              <a:latin typeface="Cambria Math" panose="02040503050406030204" pitchFamily="18" charset="0"/>
                              <a:ea typeface="Cambria Math" panose="02040503050406030204" pitchFamily="18" charset="0"/>
                            </a:rPr>
                            <m:t>𝑥</m:t>
                          </m:r>
                          <m:r>
                            <a:rPr lang="en-US" altLang="zh-TW" sz="2000" b="0" i="1" smtClean="0">
                              <a:latin typeface="Cambria Math" panose="02040503050406030204" pitchFamily="18" charset="0"/>
                              <a:ea typeface="Cambria Math" panose="02040503050406030204" pitchFamily="18" charset="0"/>
                            </a:rPr>
                            <m:t>,</m:t>
                          </m:r>
                          <m:r>
                            <a:rPr lang="en-US" altLang="zh-TW" sz="2000" b="0" i="1" smtClean="0">
                              <a:latin typeface="Cambria Math" panose="02040503050406030204" pitchFamily="18" charset="0"/>
                              <a:ea typeface="Cambria Math" panose="02040503050406030204" pitchFamily="18" charset="0"/>
                            </a:rPr>
                            <m:t>𝑡</m:t>
                          </m:r>
                        </m:e>
                      </m:d>
                    </m:oMath>
                  </m:oMathPara>
                </a14:m>
                <a:endParaRPr kumimoji="1" lang="zh-TW" altLang="en-US" sz="2000" dirty="0">
                  <a:latin typeface="Times New Roman" panose="02020603050405020304" pitchFamily="18" charset="0"/>
                </a:endParaRPr>
              </a:p>
            </p:txBody>
          </p:sp>
        </mc:Choice>
        <mc:Fallback xmlns="">
          <p:sp>
            <p:nvSpPr>
              <p:cNvPr id="2" name="文字方塊 13">
                <a:extLst>
                  <a:ext uri="{FF2B5EF4-FFF2-40B4-BE49-F238E27FC236}">
                    <a16:creationId xmlns:a16="http://schemas.microsoft.com/office/drawing/2014/main" id="{A26DF379-0EF1-D0A2-9107-CC501549A2DD}"/>
                  </a:ext>
                </a:extLst>
              </p:cNvPr>
              <p:cNvSpPr txBox="1">
                <a:spLocks noRot="1" noChangeAspect="1" noMove="1" noResize="1" noEditPoints="1" noAdjustHandles="1" noChangeArrowheads="1" noChangeShapeType="1" noTextEdit="1"/>
              </p:cNvSpPr>
              <p:nvPr/>
            </p:nvSpPr>
            <p:spPr bwMode="auto">
              <a:xfrm>
                <a:off x="5440962" y="6157670"/>
                <a:ext cx="2829236" cy="617605"/>
              </a:xfrm>
              <a:prstGeom prst="rect">
                <a:avLst/>
              </a:prstGeom>
              <a:blipFill>
                <a:blip r:embed="rId10"/>
                <a:stretch>
                  <a:fillRect l="-1786" b="-14000"/>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B22B800C-1111-C03E-0A05-3E0B0BAA0C23}"/>
                  </a:ext>
                </a:extLst>
              </p:cNvPr>
              <p:cNvSpPr txBox="1"/>
              <p:nvPr/>
            </p:nvSpPr>
            <p:spPr bwMode="auto">
              <a:xfrm>
                <a:off x="6594091" y="4575392"/>
                <a:ext cx="2176844" cy="1029577"/>
              </a:xfrm>
              <a:prstGeom prst="rect">
                <a:avLst/>
              </a:prstGeom>
              <a:solidFill>
                <a:srgbClr val="FFFF99"/>
              </a:solidFill>
              <a:ln w="9525">
                <a:noFill/>
                <a:miter lim="800000"/>
                <a:headEnd/>
                <a:tailEnd/>
              </a:ln>
            </p:spPr>
            <p:txBody>
              <a:bodyPr wrap="square">
                <a:spAutoFit/>
              </a:bodyPr>
              <a:lstStyle/>
              <a:p>
                <a:pPr/>
                <a14:m>
                  <m:oMathPara xmlns:m="http://schemas.openxmlformats.org/officeDocument/2006/math">
                    <m:oMath>
                      <m:r>
                        <a:rPr lang="en-US" altLang="zh-TW" sz="2000" b="0" i="1" smtClean="0">
                          <a:latin typeface="Cambria Math" panose="02040503050406030204" pitchFamily="18" charset="0"/>
                        </a:rPr>
                        <m:t>𝑣</m:t>
                      </m:r>
                      <m:r>
                        <a:rPr lang="en-US" altLang="zh-TW" sz="2000" b="0" i="1" smtClean="0">
                          <a:latin typeface="Cambria Math" panose="02040503050406030204" pitchFamily="18" charset="0"/>
                          <a:ea typeface="Cambria Math" panose="02040503050406030204" pitchFamily="18" charset="0"/>
                        </a:rPr>
                        <m:t>≡</m:t>
                      </m:r>
                      <m:rad>
                        <m:radPr>
                          <m:degHide m:val="on"/>
                          <m:ctrlPr>
                            <a:rPr lang="en-US" altLang="zh-TW" sz="2000" i="1">
                              <a:latin typeface="Cambria Math" panose="02040503050406030204" pitchFamily="18" charset="0"/>
                            </a:rPr>
                          </m:ctrlPr>
                        </m:radPr>
                        <m:deg/>
                        <m:e>
                          <m:f>
                            <m:fPr>
                              <m:ctrlPr>
                                <a:rPr lang="en-US" altLang="zh-TW" sz="2000" i="1">
                                  <a:latin typeface="Cambria Math" panose="02040503050406030204" pitchFamily="18" charset="0"/>
                                </a:rPr>
                              </m:ctrlPr>
                            </m:fPr>
                            <m:num>
                              <m:r>
                                <a:rPr lang="en-US" altLang="zh-TW" sz="2000" i="1">
                                  <a:latin typeface="Cambria Math" panose="02040503050406030204" pitchFamily="18" charset="0"/>
                                </a:rPr>
                                <m:t>𝑘</m:t>
                              </m:r>
                              <m:r>
                                <a:rPr lang="en-US" altLang="zh-TW" sz="2000" b="0" i="1" smtClean="0">
                                  <a:latin typeface="Cambria Math" panose="02040503050406030204" pitchFamily="18" charset="0"/>
                                </a:rPr>
                                <m:t>𝑑</m:t>
                              </m:r>
                            </m:num>
                            <m:den>
                              <m:r>
                                <a:rPr lang="en-US" altLang="zh-TW" sz="2000" i="1">
                                  <a:latin typeface="Cambria Math" panose="02040503050406030204" pitchFamily="18" charset="0"/>
                                </a:rPr>
                                <m:t>𝑚</m:t>
                              </m:r>
                              <m:r>
                                <a:rPr lang="en-US" altLang="zh-TW" sz="2000" b="0" i="1" smtClean="0">
                                  <a:latin typeface="Cambria Math" panose="02040503050406030204" pitchFamily="18" charset="0"/>
                                </a:rPr>
                                <m:t>/</m:t>
                              </m:r>
                              <m:r>
                                <a:rPr lang="en-US" altLang="zh-TW" sz="2000" b="0" i="1" smtClean="0">
                                  <a:latin typeface="Cambria Math" panose="02040503050406030204" pitchFamily="18" charset="0"/>
                                </a:rPr>
                                <m:t>𝑑</m:t>
                              </m:r>
                            </m:den>
                          </m:f>
                        </m:e>
                      </m:rad>
                      <m:r>
                        <a:rPr lang="en-US" altLang="zh-TW" sz="2000" b="0" i="1" smtClean="0">
                          <a:latin typeface="Cambria Math" panose="02040503050406030204" pitchFamily="18" charset="0"/>
                          <a:ea typeface="Cambria Math" panose="02040503050406030204" pitchFamily="18" charset="0"/>
                        </a:rPr>
                        <m:t>≡</m:t>
                      </m:r>
                      <m:rad>
                        <m:radPr>
                          <m:degHide m:val="on"/>
                          <m:ctrlPr>
                            <a:rPr lang="en-US" altLang="zh-TW" sz="2000" b="0" i="1" smtClean="0">
                              <a:latin typeface="Cambria Math" panose="02040503050406030204" pitchFamily="18" charset="0"/>
                            </a:rPr>
                          </m:ctrlPr>
                        </m:radPr>
                        <m:deg/>
                        <m:e>
                          <m:f>
                            <m:fPr>
                              <m:ctrlPr>
                                <a:rPr lang="en-US" altLang="zh-TW" sz="2000" i="1" smtClean="0">
                                  <a:latin typeface="Cambria Math" panose="02040503050406030204" pitchFamily="18" charset="0"/>
                                  <a:ea typeface="Cambria Math" panose="02040503050406030204" pitchFamily="18" charset="0"/>
                                </a:rPr>
                              </m:ctrlPr>
                            </m:fPr>
                            <m:num>
                              <m:r>
                                <a:rPr lang="en-US" altLang="zh-TW" sz="2000" i="1" smtClean="0">
                                  <a:latin typeface="Cambria Math" panose="02040503050406030204" pitchFamily="18" charset="0"/>
                                  <a:ea typeface="Cambria Math" panose="02040503050406030204" pitchFamily="18" charset="0"/>
                                </a:rPr>
                                <m:t>𝜏</m:t>
                              </m:r>
                            </m:num>
                            <m:den>
                              <m:r>
                                <a:rPr lang="en-US" altLang="zh-TW" sz="2000" i="1" smtClean="0">
                                  <a:latin typeface="Cambria Math" panose="02040503050406030204" pitchFamily="18" charset="0"/>
                                  <a:ea typeface="Cambria Math" panose="02040503050406030204" pitchFamily="18" charset="0"/>
                                </a:rPr>
                                <m:t>𝜇</m:t>
                              </m:r>
                            </m:den>
                          </m:f>
                        </m:e>
                      </m:rad>
                    </m:oMath>
                  </m:oMathPara>
                </a14:m>
                <a:endParaRPr lang="en-US" sz="2000" dirty="0">
                  <a:latin typeface="Times New Roman" panose="02020603050405020304" pitchFamily="18" charset="0"/>
                </a:endParaRPr>
              </a:p>
            </p:txBody>
          </p:sp>
        </mc:Choice>
        <mc:Fallback xmlns="">
          <p:sp>
            <p:nvSpPr>
              <p:cNvPr id="6" name="TextBox 5">
                <a:extLst>
                  <a:ext uri="{FF2B5EF4-FFF2-40B4-BE49-F238E27FC236}">
                    <a16:creationId xmlns:a16="http://schemas.microsoft.com/office/drawing/2014/main" id="{B22B800C-1111-C03E-0A05-3E0B0BAA0C23}"/>
                  </a:ext>
                </a:extLst>
              </p:cNvPr>
              <p:cNvSpPr txBox="1">
                <a:spLocks noRot="1" noChangeAspect="1" noMove="1" noResize="1" noEditPoints="1" noAdjustHandles="1" noChangeArrowheads="1" noChangeShapeType="1" noTextEdit="1"/>
              </p:cNvSpPr>
              <p:nvPr/>
            </p:nvSpPr>
            <p:spPr bwMode="auto">
              <a:xfrm>
                <a:off x="6594091" y="4575392"/>
                <a:ext cx="2176844" cy="1029577"/>
              </a:xfrm>
              <a:prstGeom prst="rect">
                <a:avLst/>
              </a:prstGeom>
              <a:blipFill>
                <a:blip r:embed="rId11"/>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E8544C93-83FF-A7BB-3C52-062FC3997DD8}"/>
                  </a:ext>
                </a:extLst>
              </p:cNvPr>
              <p:cNvSpPr txBox="1"/>
              <p:nvPr/>
            </p:nvSpPr>
            <p:spPr bwMode="auto">
              <a:xfrm>
                <a:off x="371268" y="6218730"/>
                <a:ext cx="5194303" cy="572464"/>
              </a:xfrm>
              <a:prstGeom prst="rect">
                <a:avLst/>
              </a:prstGeom>
              <a:noFill/>
              <a:ln w="9525">
                <a:noFill/>
                <a:miter lim="800000"/>
                <a:headEnd/>
                <a:tailEnd/>
              </a:ln>
            </p:spPr>
            <p:txBody>
              <a:bodyPr wrap="square" rtlCol="0">
                <a:spAutoFit/>
              </a:bodyPr>
              <a:lstStyle/>
              <a:p>
                <a:r>
                  <a:rPr lang="en-US" sz="2000" dirty="0">
                    <a:latin typeface="Times New Roman" pitchFamily="18" charset="0"/>
                    <a:cs typeface="Times New Roman" pitchFamily="18" charset="0"/>
                  </a:rPr>
                  <a:t>Same for </a:t>
                </a:r>
                <a14:m>
                  <m:oMath xmlns:m="http://schemas.openxmlformats.org/officeDocument/2006/math">
                    <m:f>
                      <m:fPr>
                        <m:ctrlPr>
                          <a:rPr lang="en-US" altLang="zh-TW" sz="2000" i="1">
                            <a:latin typeface="Cambria Math" panose="02040503050406030204" pitchFamily="18" charset="0"/>
                          </a:rPr>
                        </m:ctrlPr>
                      </m:fPr>
                      <m:num>
                        <m:sSup>
                          <m:sSupPr>
                            <m:ctrlPr>
                              <a:rPr lang="en-US" altLang="zh-TW" sz="2000" i="1">
                                <a:latin typeface="Cambria Math" panose="02040503050406030204" pitchFamily="18" charset="0"/>
                              </a:rPr>
                            </m:ctrlPr>
                          </m:sSupPr>
                          <m:e>
                            <m:r>
                              <a:rPr lang="en-US" altLang="zh-TW" sz="2000" i="1">
                                <a:latin typeface="Cambria Math" panose="02040503050406030204" pitchFamily="18" charset="0"/>
                              </a:rPr>
                              <m:t>𝑑</m:t>
                            </m:r>
                          </m:e>
                          <m:sup>
                            <m:r>
                              <a:rPr lang="en-US" altLang="zh-TW" sz="2000" i="1">
                                <a:latin typeface="Cambria Math" panose="02040503050406030204" pitchFamily="18" charset="0"/>
                              </a:rPr>
                              <m:t>2</m:t>
                            </m:r>
                          </m:sup>
                        </m:sSup>
                        <m:r>
                          <a:rPr lang="en-US" altLang="zh-TW" sz="2000" i="1">
                            <a:latin typeface="Cambria Math" panose="02040503050406030204" pitchFamily="18" charset="0"/>
                            <a:ea typeface="Cambria Math" panose="02040503050406030204" pitchFamily="18" charset="0"/>
                          </a:rPr>
                          <m:t>𝜙</m:t>
                        </m:r>
                      </m:num>
                      <m:den>
                        <m:r>
                          <a:rPr lang="en-US" altLang="zh-TW" sz="2000" i="1">
                            <a:latin typeface="Cambria Math" panose="02040503050406030204" pitchFamily="18" charset="0"/>
                          </a:rPr>
                          <m:t>𝑑</m:t>
                        </m:r>
                        <m:sSup>
                          <m:sSupPr>
                            <m:ctrlPr>
                              <a:rPr lang="en-US" altLang="zh-TW" sz="2000" i="1">
                                <a:latin typeface="Cambria Math" panose="02040503050406030204" pitchFamily="18" charset="0"/>
                              </a:rPr>
                            </m:ctrlPr>
                          </m:sSupPr>
                          <m:e>
                            <m:r>
                              <a:rPr lang="en-US" altLang="zh-TW" sz="2000" i="1">
                                <a:latin typeface="Cambria Math" panose="02040503050406030204" pitchFamily="18" charset="0"/>
                              </a:rPr>
                              <m:t>𝑥</m:t>
                            </m:r>
                          </m:e>
                          <m:sup>
                            <m:r>
                              <a:rPr lang="en-US" altLang="zh-TW" sz="2000" i="1">
                                <a:latin typeface="Cambria Math" panose="02040503050406030204" pitchFamily="18" charset="0"/>
                              </a:rPr>
                              <m:t>2</m:t>
                            </m:r>
                          </m:sup>
                        </m:sSup>
                      </m:den>
                    </m:f>
                  </m:oMath>
                </a14:m>
                <a:r>
                  <a:rPr lang="en-US" sz="2000" dirty="0">
                    <a:latin typeface="Times New Roman" pitchFamily="18" charset="0"/>
                    <a:cs typeface="Times New Roman" pitchFamily="18" charset="0"/>
                  </a:rPr>
                  <a:t>, differentiated with fixed </a:t>
                </a:r>
                <a14:m>
                  <m:oMath xmlns:m="http://schemas.openxmlformats.org/officeDocument/2006/math">
                    <m:r>
                      <a:rPr lang="en-US" sz="2000" b="0" i="1" smtClean="0">
                        <a:latin typeface="Cambria Math" panose="02040503050406030204" pitchFamily="18" charset="0"/>
                        <a:cs typeface="Times New Roman" pitchFamily="18" charset="0"/>
                      </a:rPr>
                      <m:t>𝑡</m:t>
                    </m:r>
                  </m:oMath>
                </a14:m>
                <a:r>
                  <a:rPr lang="en-US" sz="2000" dirty="0">
                    <a:latin typeface="Times New Roman" pitchFamily="18" charset="0"/>
                    <a:cs typeface="Times New Roman" pitchFamily="18" charset="0"/>
                  </a:rPr>
                  <a:t>.</a:t>
                </a:r>
              </a:p>
            </p:txBody>
          </p:sp>
        </mc:Choice>
        <mc:Fallback xmlns="">
          <p:sp>
            <p:nvSpPr>
              <p:cNvPr id="12" name="TextBox 11">
                <a:extLst>
                  <a:ext uri="{FF2B5EF4-FFF2-40B4-BE49-F238E27FC236}">
                    <a16:creationId xmlns:a16="http://schemas.microsoft.com/office/drawing/2014/main" id="{E8544C93-83FF-A7BB-3C52-062FC3997DD8}"/>
                  </a:ext>
                </a:extLst>
              </p:cNvPr>
              <p:cNvSpPr txBox="1">
                <a:spLocks noRot="1" noChangeAspect="1" noMove="1" noResize="1" noEditPoints="1" noAdjustHandles="1" noChangeArrowheads="1" noChangeShapeType="1" noTextEdit="1"/>
              </p:cNvSpPr>
              <p:nvPr/>
            </p:nvSpPr>
            <p:spPr bwMode="auto">
              <a:xfrm>
                <a:off x="371268" y="6218730"/>
                <a:ext cx="5194303" cy="572464"/>
              </a:xfrm>
              <a:prstGeom prst="rect">
                <a:avLst/>
              </a:prstGeom>
              <a:blipFill>
                <a:blip r:embed="rId12"/>
                <a:stretch>
                  <a:fillRect l="-1220" b="-6522"/>
                </a:stretch>
              </a:blipFill>
              <a:ln w="9525">
                <a:noFill/>
                <a:miter lim="800000"/>
                <a:headEnd/>
                <a:tailEnd/>
              </a:ln>
            </p:spPr>
            <p:txBody>
              <a:bodyPr/>
              <a:lstStyle/>
              <a:p>
                <a:r>
                  <a:rPr lang="en-US">
                    <a:noFill/>
                  </a:rPr>
                  <a:t> </a:t>
                </a:r>
              </a:p>
            </p:txBody>
          </p:sp>
        </mc:Fallback>
      </mc:AlternateContent>
      <p:sp>
        <p:nvSpPr>
          <p:cNvPr id="5" name="Right Arrow 4">
            <a:extLst>
              <a:ext uri="{FF2B5EF4-FFF2-40B4-BE49-F238E27FC236}">
                <a16:creationId xmlns:a16="http://schemas.microsoft.com/office/drawing/2014/main" id="{87D0E2C7-DE24-46B6-A06F-8AC11746BB73}"/>
              </a:ext>
            </a:extLst>
          </p:cNvPr>
          <p:cNvSpPr/>
          <p:nvPr/>
        </p:nvSpPr>
        <p:spPr>
          <a:xfrm>
            <a:off x="2547369" y="5289388"/>
            <a:ext cx="381000" cy="190571"/>
          </a:xfrm>
          <a:prstGeom prst="right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latin typeface="Times New Roman" panose="02020603050405020304" pitchFamily="18" charset="0"/>
            </a:endParaRPr>
          </a:p>
        </p:txBody>
      </p:sp>
      <p:cxnSp>
        <p:nvCxnSpPr>
          <p:cNvPr id="24" name="Straight Arrow Connector 23">
            <a:extLst>
              <a:ext uri="{FF2B5EF4-FFF2-40B4-BE49-F238E27FC236}">
                <a16:creationId xmlns:a16="http://schemas.microsoft.com/office/drawing/2014/main" id="{CCC5EC50-DB77-8ACB-01D0-5A3782B99E0E}"/>
              </a:ext>
            </a:extLst>
          </p:cNvPr>
          <p:cNvCxnSpPr>
            <a:cxnSpLocks/>
          </p:cNvCxnSpPr>
          <p:nvPr/>
        </p:nvCxnSpPr>
        <p:spPr>
          <a:xfrm>
            <a:off x="2107049" y="861037"/>
            <a:ext cx="440320" cy="111815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2A93BF51-E2FB-ECA5-1DA6-EC97E1058535}"/>
              </a:ext>
            </a:extLst>
          </p:cNvPr>
          <p:cNvCxnSpPr>
            <a:cxnSpLocks/>
          </p:cNvCxnSpPr>
          <p:nvPr/>
        </p:nvCxnSpPr>
        <p:spPr>
          <a:xfrm>
            <a:off x="2855708" y="835292"/>
            <a:ext cx="1062186" cy="121857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0D377A3B-A7CE-DBE9-E081-64B8D65C1318}"/>
              </a:ext>
            </a:extLst>
          </p:cNvPr>
          <p:cNvSpPr txBox="1"/>
          <p:nvPr/>
        </p:nvSpPr>
        <p:spPr>
          <a:xfrm>
            <a:off x="369758" y="924745"/>
            <a:ext cx="8673270"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From the equation of motion of coupled springs,</a:t>
            </a:r>
          </a:p>
        </p:txBody>
      </p:sp>
      <p:sp>
        <p:nvSpPr>
          <p:cNvPr id="29" name="TextBox 28">
            <a:extLst>
              <a:ext uri="{FF2B5EF4-FFF2-40B4-BE49-F238E27FC236}">
                <a16:creationId xmlns:a16="http://schemas.microsoft.com/office/drawing/2014/main" id="{F24CF013-1DBB-0F4F-5230-E8840B888F42}"/>
              </a:ext>
            </a:extLst>
          </p:cNvPr>
          <p:cNvSpPr txBox="1"/>
          <p:nvPr/>
        </p:nvSpPr>
        <p:spPr>
          <a:xfrm>
            <a:off x="381668" y="1301978"/>
            <a:ext cx="3227887"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we plug in the new notation:</a:t>
            </a:r>
          </a:p>
        </p:txBody>
      </p: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40A9BB81-968F-3041-23B9-30B3AD79BF07}"/>
                  </a:ext>
                </a:extLst>
              </p:cNvPr>
              <p:cNvSpPr txBox="1"/>
              <p:nvPr/>
            </p:nvSpPr>
            <p:spPr>
              <a:xfrm>
                <a:off x="369758" y="2366282"/>
                <a:ext cx="8041571"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Divide the difference of displacements </a:t>
                </a:r>
                <a:r>
                  <a:rPr lang="en-US" altLang="zh-TW" sz="2000" dirty="0">
                    <a:latin typeface="Cambria Math" panose="02040503050406030204" pitchFamily="18" charset="0"/>
                    <a:ea typeface="Cambria Math" panose="02040503050406030204" pitchFamily="18" charset="0"/>
                  </a:rPr>
                  <a:t>𝜙 </a:t>
                </a:r>
                <a:r>
                  <a:rPr lang="en-US" sz="2000" dirty="0">
                    <a:latin typeface="Times New Roman" panose="02020603050405020304" pitchFamily="18" charset="0"/>
                    <a:cs typeface="Times New Roman" panose="02020603050405020304" pitchFamily="18" charset="0"/>
                  </a:rPr>
                  <a:t>by the separation </a:t>
                </a:r>
                <a14:m>
                  <m:oMath xmlns:m="http://schemas.openxmlformats.org/officeDocument/2006/math">
                    <m:r>
                      <a:rPr lang="en-US" altLang="zh-TW" sz="2000" i="1">
                        <a:latin typeface="Cambria Math" panose="02040503050406030204" pitchFamily="18" charset="0"/>
                      </a:rPr>
                      <m:t>𝑑</m:t>
                    </m:r>
                  </m:oMath>
                </a14:m>
                <a:r>
                  <a:rPr lang="en-US" sz="2000" dirty="0">
                    <a:latin typeface="Times New Roman" panose="02020603050405020304" pitchFamily="18" charset="0"/>
                    <a:cs typeface="Times New Roman" panose="02020603050405020304" pitchFamily="18" charset="0"/>
                  </a:rPr>
                  <a:t>.</a:t>
                </a:r>
              </a:p>
            </p:txBody>
          </p:sp>
        </mc:Choice>
        <mc:Fallback xmlns="">
          <p:sp>
            <p:nvSpPr>
              <p:cNvPr id="35" name="TextBox 34">
                <a:extLst>
                  <a:ext uri="{FF2B5EF4-FFF2-40B4-BE49-F238E27FC236}">
                    <a16:creationId xmlns:a16="http://schemas.microsoft.com/office/drawing/2014/main" id="{40A9BB81-968F-3041-23B9-30B3AD79BF07}"/>
                  </a:ext>
                </a:extLst>
              </p:cNvPr>
              <p:cNvSpPr txBox="1">
                <a:spLocks noRot="1" noChangeAspect="1" noMove="1" noResize="1" noEditPoints="1" noAdjustHandles="1" noChangeArrowheads="1" noChangeShapeType="1" noTextEdit="1"/>
              </p:cNvSpPr>
              <p:nvPr/>
            </p:nvSpPr>
            <p:spPr>
              <a:xfrm>
                <a:off x="369758" y="2366282"/>
                <a:ext cx="8041571" cy="400110"/>
              </a:xfrm>
              <a:prstGeom prst="rect">
                <a:avLst/>
              </a:prstGeom>
              <a:blipFill>
                <a:blip r:embed="rId13"/>
                <a:stretch>
                  <a:fillRect l="-789" t="-9375" b="-281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文字方塊 13">
                <a:extLst>
                  <a:ext uri="{FF2B5EF4-FFF2-40B4-BE49-F238E27FC236}">
                    <a16:creationId xmlns:a16="http://schemas.microsoft.com/office/drawing/2014/main" id="{B1DCE1E1-B2D5-9695-7889-483748A61CCD}"/>
                  </a:ext>
                </a:extLst>
              </p:cNvPr>
              <p:cNvSpPr txBox="1"/>
              <p:nvPr/>
            </p:nvSpPr>
            <p:spPr bwMode="auto">
              <a:xfrm>
                <a:off x="464624" y="4091653"/>
                <a:ext cx="1320298" cy="789512"/>
              </a:xfrm>
              <a:prstGeom prst="rect">
                <a:avLst/>
              </a:prstGeom>
              <a:solidFill>
                <a:srgbClr val="FFFF99"/>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r>
                        <a:rPr lang="en-US" altLang="zh-TW" sz="2000" i="1" smtClean="0">
                          <a:latin typeface="Cambria Math" panose="02040503050406030204" pitchFamily="18" charset="0"/>
                          <a:ea typeface="Cambria Math" panose="02040503050406030204" pitchFamily="18" charset="0"/>
                        </a:rPr>
                        <m:t>=</m:t>
                      </m:r>
                      <m:r>
                        <a:rPr lang="en-US" altLang="zh-TW" sz="2000" i="1">
                          <a:latin typeface="Cambria Math" panose="02040503050406030204" pitchFamily="18" charset="0"/>
                        </a:rPr>
                        <m:t>𝑘</m:t>
                      </m:r>
                      <m:sSup>
                        <m:sSupPr>
                          <m:ctrlPr>
                            <a:rPr lang="en-US" altLang="zh-TW" sz="2000" i="1">
                              <a:latin typeface="Cambria Math" panose="02040503050406030204" pitchFamily="18" charset="0"/>
                            </a:rPr>
                          </m:ctrlPr>
                        </m:sSupPr>
                        <m:e>
                          <m:r>
                            <a:rPr lang="en-US" altLang="zh-TW" sz="2000" i="1">
                              <a:latin typeface="Cambria Math" panose="02040503050406030204" pitchFamily="18" charset="0"/>
                            </a:rPr>
                            <m:t>𝑑</m:t>
                          </m:r>
                        </m:e>
                        <m:sup>
                          <m:r>
                            <a:rPr lang="en-US" altLang="zh-TW" sz="2000" i="1">
                              <a:latin typeface="Cambria Math" panose="02040503050406030204" pitchFamily="18" charset="0"/>
                            </a:rPr>
                            <m:t>2</m:t>
                          </m:r>
                        </m:sup>
                      </m:sSup>
                      <m:f>
                        <m:fPr>
                          <m:ctrlPr>
                            <a:rPr lang="en-US" altLang="zh-TW" sz="2000" i="1">
                              <a:latin typeface="Cambria Math" panose="02040503050406030204" pitchFamily="18" charset="0"/>
                              <a:ea typeface="Cambria Math" panose="02040503050406030204" pitchFamily="18" charset="0"/>
                            </a:rPr>
                          </m:ctrlPr>
                        </m:fPr>
                        <m:num>
                          <m:r>
                            <a:rPr lang="en-US" altLang="zh-TW" sz="2000" i="1">
                              <a:latin typeface="Cambria Math" panose="02040503050406030204" pitchFamily="18" charset="0"/>
                              <a:ea typeface="Cambria Math" panose="02040503050406030204" pitchFamily="18" charset="0"/>
                            </a:rPr>
                            <m:t>∆</m:t>
                          </m:r>
                          <m:f>
                            <m:fPr>
                              <m:ctrlPr>
                                <a:rPr lang="en-US" altLang="zh-TW" sz="2000" i="1">
                                  <a:latin typeface="Cambria Math" panose="02040503050406030204" pitchFamily="18" charset="0"/>
                                </a:rPr>
                              </m:ctrlPr>
                            </m:fPr>
                            <m:num>
                              <m:r>
                                <a:rPr lang="en-US" altLang="zh-TW" sz="2000" i="1">
                                  <a:latin typeface="Cambria Math" panose="02040503050406030204" pitchFamily="18" charset="0"/>
                                </a:rPr>
                                <m:t>𝑑</m:t>
                              </m:r>
                              <m:r>
                                <a:rPr lang="en-US" altLang="zh-TW" sz="2000" i="1">
                                  <a:latin typeface="Cambria Math" panose="02040503050406030204" pitchFamily="18" charset="0"/>
                                  <a:ea typeface="Cambria Math" panose="02040503050406030204" pitchFamily="18" charset="0"/>
                                </a:rPr>
                                <m:t>𝜙</m:t>
                              </m:r>
                            </m:num>
                            <m:den>
                              <m:r>
                                <a:rPr lang="en-US" altLang="zh-TW" sz="2000" i="1">
                                  <a:latin typeface="Cambria Math" panose="02040503050406030204" pitchFamily="18" charset="0"/>
                                </a:rPr>
                                <m:t>𝑑𝑥</m:t>
                              </m:r>
                            </m:den>
                          </m:f>
                        </m:num>
                        <m:den>
                          <m:r>
                            <a:rPr lang="en-US" altLang="zh-TW" sz="2000" b="0" i="1" smtClean="0">
                              <a:latin typeface="Cambria Math" panose="02040503050406030204" pitchFamily="18" charset="0"/>
                              <a:ea typeface="Cambria Math" panose="02040503050406030204" pitchFamily="18" charset="0"/>
                            </a:rPr>
                            <m:t>∆</m:t>
                          </m:r>
                          <m:r>
                            <a:rPr lang="en-US" altLang="zh-TW" sz="2000" b="0" i="1" smtClean="0">
                              <a:latin typeface="Cambria Math" panose="02040503050406030204" pitchFamily="18" charset="0"/>
                              <a:ea typeface="Cambria Math" panose="02040503050406030204" pitchFamily="18" charset="0"/>
                            </a:rPr>
                            <m:t>𝑥</m:t>
                          </m:r>
                        </m:den>
                      </m:f>
                    </m:oMath>
                  </m:oMathPara>
                </a14:m>
                <a:endParaRPr kumimoji="1" lang="zh-TW" altLang="en-US" sz="2000" dirty="0">
                  <a:latin typeface="Times New Roman" panose="02020603050405020304" pitchFamily="18" charset="0"/>
                </a:endParaRPr>
              </a:p>
            </p:txBody>
          </p:sp>
        </mc:Choice>
        <mc:Fallback xmlns="">
          <p:sp>
            <p:nvSpPr>
              <p:cNvPr id="36" name="文字方塊 13">
                <a:extLst>
                  <a:ext uri="{FF2B5EF4-FFF2-40B4-BE49-F238E27FC236}">
                    <a16:creationId xmlns:a16="http://schemas.microsoft.com/office/drawing/2014/main" id="{B1DCE1E1-B2D5-9695-7889-483748A61CCD}"/>
                  </a:ext>
                </a:extLst>
              </p:cNvPr>
              <p:cNvSpPr txBox="1">
                <a:spLocks noRot="1" noChangeAspect="1" noMove="1" noResize="1" noEditPoints="1" noAdjustHandles="1" noChangeArrowheads="1" noChangeShapeType="1" noTextEdit="1"/>
              </p:cNvSpPr>
              <p:nvPr/>
            </p:nvSpPr>
            <p:spPr bwMode="auto">
              <a:xfrm>
                <a:off x="464624" y="4091653"/>
                <a:ext cx="1320298" cy="789512"/>
              </a:xfrm>
              <a:prstGeom prst="rect">
                <a:avLst/>
              </a:prstGeom>
              <a:blipFill>
                <a:blip r:embed="rId14"/>
                <a:stretch>
                  <a:fillRect l="-952" t="-3175" r="-5714" b="-9524"/>
                </a:stretch>
              </a:blipFill>
              <a:ln w="9525">
                <a:noFill/>
                <a:miter lim="800000"/>
                <a:headEnd/>
                <a:tailEnd/>
              </a:ln>
            </p:spPr>
            <p:txBody>
              <a:bodyPr/>
              <a:lstStyle/>
              <a:p>
                <a:r>
                  <a:rPr lang="en-US">
                    <a:noFill/>
                  </a:rPr>
                  <a:t> </a:t>
                </a:r>
              </a:p>
            </p:txBody>
          </p:sp>
        </mc:Fallback>
      </mc:AlternateContent>
      <p:sp>
        <p:nvSpPr>
          <p:cNvPr id="37" name="Right Arrow 36">
            <a:extLst>
              <a:ext uri="{FF2B5EF4-FFF2-40B4-BE49-F238E27FC236}">
                <a16:creationId xmlns:a16="http://schemas.microsoft.com/office/drawing/2014/main" id="{7C7ADBE2-B5C0-C7D3-941E-2AD39BE51BED}"/>
              </a:ext>
            </a:extLst>
          </p:cNvPr>
          <p:cNvSpPr/>
          <p:nvPr/>
        </p:nvSpPr>
        <p:spPr>
          <a:xfrm>
            <a:off x="4858254" y="6447562"/>
            <a:ext cx="381000" cy="190571"/>
          </a:xfrm>
          <a:prstGeom prst="right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latin typeface="Times New Roman" panose="02020603050405020304" pitchFamily="18" charset="0"/>
            </a:endParaRPr>
          </a:p>
        </p:txBody>
      </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494CE9F8-B44E-601C-8581-E27E06FBDE31}"/>
                  </a:ext>
                </a:extLst>
              </p:cNvPr>
              <p:cNvSpPr txBox="1"/>
              <p:nvPr/>
            </p:nvSpPr>
            <p:spPr>
              <a:xfrm>
                <a:off x="376621" y="5576756"/>
                <a:ext cx="7885334" cy="572464"/>
              </a:xfrm>
              <a:prstGeom prst="rect">
                <a:avLst/>
              </a:prstGeom>
              <a:noFill/>
            </p:spPr>
            <p:txBody>
              <a:bodyPr wrap="square">
                <a:spAutoFit/>
              </a:bodyPr>
              <a:lstStyle/>
              <a:p>
                <a14:m>
                  <m:oMath xmlns:m="http://schemas.openxmlformats.org/officeDocument/2006/math">
                    <m:f>
                      <m:fPr>
                        <m:ctrlPr>
                          <a:rPr lang="en-US" altLang="zh-TW" sz="2000" i="1">
                            <a:latin typeface="Cambria Math" panose="02040503050406030204" pitchFamily="18" charset="0"/>
                          </a:rPr>
                        </m:ctrlPr>
                      </m:fPr>
                      <m:num>
                        <m:sSup>
                          <m:sSupPr>
                            <m:ctrlPr>
                              <a:rPr lang="en-US" altLang="zh-TW" sz="2000" i="1">
                                <a:latin typeface="Cambria Math" panose="02040503050406030204" pitchFamily="18" charset="0"/>
                              </a:rPr>
                            </m:ctrlPr>
                          </m:sSupPr>
                          <m:e>
                            <m:r>
                              <a:rPr lang="en-US" altLang="zh-TW" sz="2000" i="1">
                                <a:latin typeface="Cambria Math" panose="02040503050406030204" pitchFamily="18" charset="0"/>
                              </a:rPr>
                              <m:t>𝑑</m:t>
                            </m:r>
                          </m:e>
                          <m:sup>
                            <m:r>
                              <a:rPr lang="en-US" altLang="zh-TW" sz="2000" i="1">
                                <a:latin typeface="Cambria Math" panose="02040503050406030204" pitchFamily="18" charset="0"/>
                              </a:rPr>
                              <m:t>2</m:t>
                            </m:r>
                          </m:sup>
                        </m:sSup>
                        <m:r>
                          <a:rPr lang="en-US" altLang="zh-TW" sz="2000" i="1">
                            <a:latin typeface="Cambria Math" panose="02040503050406030204" pitchFamily="18" charset="0"/>
                            <a:ea typeface="Cambria Math" panose="02040503050406030204" pitchFamily="18" charset="0"/>
                          </a:rPr>
                          <m:t>𝜙</m:t>
                        </m:r>
                      </m:num>
                      <m:den>
                        <m:r>
                          <a:rPr lang="en-US" altLang="zh-TW" sz="2000" i="1">
                            <a:latin typeface="Cambria Math" panose="02040503050406030204" pitchFamily="18" charset="0"/>
                          </a:rPr>
                          <m:t>𝑑</m:t>
                        </m:r>
                        <m:sSup>
                          <m:sSupPr>
                            <m:ctrlPr>
                              <a:rPr lang="en-US" altLang="zh-TW" sz="2000" i="1">
                                <a:latin typeface="Cambria Math" panose="02040503050406030204" pitchFamily="18" charset="0"/>
                              </a:rPr>
                            </m:ctrlPr>
                          </m:sSupPr>
                          <m:e>
                            <m:r>
                              <a:rPr lang="en-US" altLang="zh-TW" sz="2000" i="1">
                                <a:latin typeface="Cambria Math" panose="02040503050406030204" pitchFamily="18" charset="0"/>
                              </a:rPr>
                              <m:t>𝑡</m:t>
                            </m:r>
                          </m:e>
                          <m:sup>
                            <m:r>
                              <a:rPr lang="en-US" altLang="zh-TW" sz="2000" i="1">
                                <a:latin typeface="Cambria Math" panose="02040503050406030204" pitchFamily="18" charset="0"/>
                              </a:rPr>
                              <m:t>2</m:t>
                            </m:r>
                          </m:sup>
                        </m:sSup>
                      </m:den>
                    </m:f>
                  </m:oMath>
                </a14:m>
                <a:r>
                  <a:rPr lang="en-US" sz="2000" dirty="0"/>
                  <a:t> </a:t>
                </a:r>
                <a:r>
                  <a:rPr lang="en-US" sz="2000" dirty="0">
                    <a:latin typeface="Times New Roman" panose="02020603050405020304" pitchFamily="18" charset="0"/>
                    <a:cs typeface="Times New Roman" panose="02020603050405020304" pitchFamily="18" charset="0"/>
                  </a:rPr>
                  <a:t>is differentiated as</a:t>
                </a:r>
                <a:r>
                  <a:rPr lang="en-US" sz="2000" i="1" dirty="0">
                    <a:latin typeface="Times New Roman" panose="02020603050405020304" pitchFamily="18" charset="0"/>
                    <a:cs typeface="Times New Roman" panose="02020603050405020304" pitchFamily="18" charset="0"/>
                  </a:rPr>
                  <a:t> </a:t>
                </a:r>
                <a14:m>
                  <m:oMath xmlns:m="http://schemas.openxmlformats.org/officeDocument/2006/math">
                    <m:r>
                      <a:rPr lang="en-US" altLang="zh-TW" sz="2000" b="0" i="1" smtClean="0">
                        <a:latin typeface="Cambria Math" panose="02040503050406030204" pitchFamily="18" charset="0"/>
                        <a:ea typeface="Cambria Math" panose="02040503050406030204" pitchFamily="18" charset="0"/>
                      </a:rPr>
                      <m:t>𝑥</m:t>
                    </m:r>
                    <m:r>
                      <a:rPr lang="en-US" altLang="zh-TW" sz="2000" b="0" i="0" smtClean="0">
                        <a:latin typeface="Cambria Math" panose="02040503050406030204" pitchFamily="18" charset="0"/>
                        <a:ea typeface="Cambria Math" panose="02040503050406030204" pitchFamily="18" charset="0"/>
                      </a:rPr>
                      <m:t>=</m:t>
                    </m:r>
                    <m:r>
                      <a:rPr lang="en-US" altLang="zh-TW" sz="2000" i="1">
                        <a:latin typeface="Cambria Math" panose="02040503050406030204" pitchFamily="18" charset="0"/>
                        <a:ea typeface="Cambria Math" panose="02040503050406030204" pitchFamily="18" charset="0"/>
                      </a:rPr>
                      <m:t>𝑑𝑗</m:t>
                    </m:r>
                  </m:oMath>
                </a14:m>
                <a:r>
                  <a:rPr lang="en-US" sz="2000" dirty="0">
                    <a:latin typeface="Times New Roman" panose="02020603050405020304" pitchFamily="18" charset="0"/>
                    <a:cs typeface="Times New Roman" panose="02020603050405020304" pitchFamily="18" charset="0"/>
                  </a:rPr>
                  <a:t> is fixed, being partial differentiation </a:t>
                </a:r>
                <a14:m>
                  <m:oMath xmlns:m="http://schemas.openxmlformats.org/officeDocument/2006/math">
                    <m:f>
                      <m:fPr>
                        <m:ctrlPr>
                          <a:rPr lang="en-US" altLang="zh-TW" sz="2000" i="1">
                            <a:latin typeface="Cambria Math" panose="02040503050406030204" pitchFamily="18" charset="0"/>
                            <a:ea typeface="Cambria Math" panose="02040503050406030204" pitchFamily="18" charset="0"/>
                          </a:rPr>
                        </m:ctrlPr>
                      </m:fPr>
                      <m:num>
                        <m:sSup>
                          <m:sSupPr>
                            <m:ctrlPr>
                              <a:rPr lang="en-US" altLang="zh-TW" sz="2000" i="1">
                                <a:latin typeface="Cambria Math" panose="02040503050406030204" pitchFamily="18" charset="0"/>
                                <a:ea typeface="Cambria Math" panose="02040503050406030204" pitchFamily="18" charset="0"/>
                              </a:rPr>
                            </m:ctrlPr>
                          </m:sSupPr>
                          <m:e>
                            <m:r>
                              <a:rPr lang="en-US" altLang="zh-TW" sz="2000" i="1">
                                <a:latin typeface="Cambria Math" panose="02040503050406030204" pitchFamily="18" charset="0"/>
                                <a:ea typeface="Cambria Math" panose="02040503050406030204" pitchFamily="18" charset="0"/>
                              </a:rPr>
                              <m:t>𝜕</m:t>
                            </m:r>
                          </m:e>
                          <m:sup>
                            <m:r>
                              <a:rPr lang="en-US" altLang="zh-TW" sz="2000" i="1">
                                <a:latin typeface="Cambria Math" panose="02040503050406030204" pitchFamily="18" charset="0"/>
                              </a:rPr>
                              <m:t>2</m:t>
                            </m:r>
                          </m:sup>
                        </m:sSup>
                        <m:r>
                          <a:rPr lang="en-US" altLang="zh-TW" sz="2000" i="1">
                            <a:latin typeface="Cambria Math" panose="02040503050406030204" pitchFamily="18" charset="0"/>
                            <a:ea typeface="Cambria Math" panose="02040503050406030204" pitchFamily="18" charset="0"/>
                          </a:rPr>
                          <m:t>𝜙</m:t>
                        </m:r>
                      </m:num>
                      <m:den>
                        <m:r>
                          <a:rPr lang="en-US" altLang="zh-TW" sz="2000" i="1">
                            <a:latin typeface="Cambria Math" panose="02040503050406030204" pitchFamily="18" charset="0"/>
                            <a:ea typeface="Cambria Math" panose="02040503050406030204" pitchFamily="18" charset="0"/>
                          </a:rPr>
                          <m:t>𝜕</m:t>
                        </m:r>
                        <m:sSup>
                          <m:sSupPr>
                            <m:ctrlPr>
                              <a:rPr lang="en-US" altLang="zh-TW" sz="2000" i="1">
                                <a:latin typeface="Cambria Math" panose="02040503050406030204" pitchFamily="18" charset="0"/>
                              </a:rPr>
                            </m:ctrlPr>
                          </m:sSupPr>
                          <m:e>
                            <m:r>
                              <a:rPr lang="en-US" altLang="zh-TW" sz="2000" i="1">
                                <a:latin typeface="Cambria Math" panose="02040503050406030204" pitchFamily="18" charset="0"/>
                              </a:rPr>
                              <m:t>𝑡</m:t>
                            </m:r>
                          </m:e>
                          <m:sup>
                            <m:r>
                              <a:rPr lang="en-US" altLang="zh-TW" sz="2000" i="1">
                                <a:latin typeface="Cambria Math" panose="02040503050406030204" pitchFamily="18" charset="0"/>
                              </a:rPr>
                              <m:t>2</m:t>
                            </m:r>
                          </m:sup>
                        </m:sSup>
                      </m:den>
                    </m:f>
                  </m:oMath>
                </a14:m>
                <a:r>
                  <a:rPr lang="en-US" sz="2000" dirty="0">
                    <a:latin typeface="Times New Roman" panose="02020603050405020304" pitchFamily="18" charset="0"/>
                    <a:cs typeface="Times New Roman" panose="02020603050405020304" pitchFamily="18" charset="0"/>
                  </a:rPr>
                  <a:t>. </a:t>
                </a:r>
              </a:p>
            </p:txBody>
          </p:sp>
        </mc:Choice>
        <mc:Fallback xmlns="">
          <p:sp>
            <p:nvSpPr>
              <p:cNvPr id="39" name="TextBox 38">
                <a:extLst>
                  <a:ext uri="{FF2B5EF4-FFF2-40B4-BE49-F238E27FC236}">
                    <a16:creationId xmlns:a16="http://schemas.microsoft.com/office/drawing/2014/main" id="{494CE9F8-B44E-601C-8581-E27E06FBDE31}"/>
                  </a:ext>
                </a:extLst>
              </p:cNvPr>
              <p:cNvSpPr txBox="1">
                <a:spLocks noRot="1" noChangeAspect="1" noMove="1" noResize="1" noEditPoints="1" noAdjustHandles="1" noChangeArrowheads="1" noChangeShapeType="1" noTextEdit="1"/>
              </p:cNvSpPr>
              <p:nvPr/>
            </p:nvSpPr>
            <p:spPr>
              <a:xfrm>
                <a:off x="376621" y="5576756"/>
                <a:ext cx="7885334" cy="572464"/>
              </a:xfrm>
              <a:prstGeom prst="rect">
                <a:avLst/>
              </a:prstGeom>
              <a:blipFill>
                <a:blip r:embed="rId15"/>
                <a:stretch>
                  <a:fillRect b="-43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27686C16-AB7B-4686-C3F0-6ADE6D406569}"/>
                  </a:ext>
                </a:extLst>
              </p:cNvPr>
              <p:cNvSpPr txBox="1"/>
              <p:nvPr/>
            </p:nvSpPr>
            <p:spPr>
              <a:xfrm>
                <a:off x="4080322" y="2816194"/>
                <a:ext cx="4690613" cy="400110"/>
              </a:xfrm>
              <a:prstGeom prst="rect">
                <a:avLst/>
              </a:prstGeom>
              <a:noFill/>
            </p:spPr>
            <p:txBody>
              <a:bodyPr wrap="square" rtlCol="0">
                <a:spAutoFit/>
              </a:bodyPr>
              <a:lstStyle/>
              <a:p>
                <a:pPr algn="l"/>
                <a:r>
                  <a:rPr lang="en-US" sz="2000" dirty="0">
                    <a:latin typeface="Times New Roman" panose="02020603050405020304" pitchFamily="18" charset="0"/>
                    <a:cs typeface="Times New Roman" panose="02020603050405020304" pitchFamily="18" charset="0"/>
                  </a:rPr>
                  <a:t>Become derivatives as </a:t>
                </a:r>
                <a14:m>
                  <m:oMath xmlns:m="http://schemas.openxmlformats.org/officeDocument/2006/math">
                    <m:r>
                      <a:rPr lang="en-US" sz="2000" b="0" i="1" smtClean="0">
                        <a:latin typeface="Cambria Math" panose="02040503050406030204" pitchFamily="18" charset="0"/>
                        <a:cs typeface="Times New Roman" panose="02020603050405020304" pitchFamily="18" charset="0"/>
                      </a:rPr>
                      <m:t>𝑑</m:t>
                    </m:r>
                    <m:r>
                      <a:rPr lang="en-US" sz="2000" b="0" i="1" smtClean="0">
                        <a:latin typeface="Cambria Math" panose="02040503050406030204" pitchFamily="18" charset="0"/>
                        <a:cs typeface="Times New Roman" panose="02020603050405020304" pitchFamily="18" charset="0"/>
                      </a:rPr>
                      <m:t>=∆</m:t>
                    </m:r>
                    <m:r>
                      <a:rPr lang="en-US" sz="2000" b="0" i="1" smtClean="0">
                        <a:latin typeface="Cambria Math" panose="02040503050406030204" pitchFamily="18" charset="0"/>
                        <a:ea typeface="Cambria Math" panose="02040503050406030204" pitchFamily="18" charset="0"/>
                        <a:cs typeface="Times New Roman" panose="02020603050405020304" pitchFamily="18" charset="0"/>
                      </a:rPr>
                      <m:t>𝑥</m:t>
                    </m:r>
                    <m:r>
                      <a:rPr lang="en-US" sz="2000" b="0" i="1" smtClean="0">
                        <a:latin typeface="Cambria Math" panose="02040503050406030204" pitchFamily="18" charset="0"/>
                        <a:ea typeface="Cambria Math" panose="02040503050406030204" pitchFamily="18" charset="0"/>
                        <a:cs typeface="Times New Roman" panose="02020603050405020304" pitchFamily="18" charset="0"/>
                      </a:rPr>
                      <m:t>→0</m:t>
                    </m:r>
                  </m:oMath>
                </a14:m>
                <a:r>
                  <a:rPr lang="en-US" sz="2000" dirty="0">
                    <a:latin typeface="Times New Roman" panose="02020603050405020304" pitchFamily="18" charset="0"/>
                    <a:cs typeface="Times New Roman" panose="02020603050405020304" pitchFamily="18" charset="0"/>
                  </a:rPr>
                  <a:t>.</a:t>
                </a:r>
              </a:p>
            </p:txBody>
          </p:sp>
        </mc:Choice>
        <mc:Fallback xmlns="">
          <p:sp>
            <p:nvSpPr>
              <p:cNvPr id="7" name="TextBox 6">
                <a:extLst>
                  <a:ext uri="{FF2B5EF4-FFF2-40B4-BE49-F238E27FC236}">
                    <a16:creationId xmlns:a16="http://schemas.microsoft.com/office/drawing/2014/main" id="{27686C16-AB7B-4686-C3F0-6ADE6D406569}"/>
                  </a:ext>
                </a:extLst>
              </p:cNvPr>
              <p:cNvSpPr txBox="1">
                <a:spLocks noRot="1" noChangeAspect="1" noMove="1" noResize="1" noEditPoints="1" noAdjustHandles="1" noChangeArrowheads="1" noChangeShapeType="1" noTextEdit="1"/>
              </p:cNvSpPr>
              <p:nvPr/>
            </p:nvSpPr>
            <p:spPr>
              <a:xfrm>
                <a:off x="4080322" y="2816194"/>
                <a:ext cx="4690613" cy="400110"/>
              </a:xfrm>
              <a:prstGeom prst="rect">
                <a:avLst/>
              </a:prstGeom>
              <a:blipFill>
                <a:blip r:embed="rId16"/>
                <a:stretch>
                  <a:fillRect l="-1351" t="-9091" b="-24242"/>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5EFE0DBC-5083-F822-6CA8-5E87F3E4C21C}"/>
              </a:ext>
            </a:extLst>
          </p:cNvPr>
          <p:cNvSpPr txBox="1"/>
          <p:nvPr/>
        </p:nvSpPr>
        <p:spPr>
          <a:xfrm>
            <a:off x="3696589" y="3546508"/>
            <a:ext cx="5829759"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Difference of derivatives at neighboring sites.</a:t>
            </a:r>
          </a:p>
        </p:txBody>
      </p:sp>
      <p:sp>
        <p:nvSpPr>
          <p:cNvPr id="9" name="TextBox 8">
            <a:extLst>
              <a:ext uri="{FF2B5EF4-FFF2-40B4-BE49-F238E27FC236}">
                <a16:creationId xmlns:a16="http://schemas.microsoft.com/office/drawing/2014/main" id="{DDEA0A30-A4BD-F344-9733-2AFC1AE171A8}"/>
              </a:ext>
            </a:extLst>
          </p:cNvPr>
          <p:cNvSpPr txBox="1"/>
          <p:nvPr/>
        </p:nvSpPr>
        <p:spPr>
          <a:xfrm>
            <a:off x="1887012" y="4325036"/>
            <a:ext cx="4213397" cy="400110"/>
          </a:xfrm>
          <a:prstGeom prst="rect">
            <a:avLst/>
          </a:prstGeom>
          <a:noFill/>
        </p:spPr>
        <p:txBody>
          <a:bodyPr wrap="square" rtlCol="0">
            <a:spAutoFit/>
          </a:bodyPr>
          <a:lstStyle/>
          <a:p>
            <a:pPr algn="l"/>
            <a:r>
              <a:rPr lang="en-US" sz="2000" dirty="0">
                <a:latin typeface="Times New Roman" panose="02020603050405020304" pitchFamily="18" charset="0"/>
                <a:cs typeface="Times New Roman" panose="02020603050405020304" pitchFamily="18" charset="0"/>
              </a:rPr>
              <a:t>It equals the derivative of derivative.</a:t>
            </a:r>
          </a:p>
        </p:txBody>
      </p:sp>
      <p:sp>
        <p:nvSpPr>
          <p:cNvPr id="10" name="TextBox 9">
            <a:extLst>
              <a:ext uri="{FF2B5EF4-FFF2-40B4-BE49-F238E27FC236}">
                <a16:creationId xmlns:a16="http://schemas.microsoft.com/office/drawing/2014/main" id="{E3255B92-AA50-A45E-770F-B6E2668A4B4E}"/>
              </a:ext>
            </a:extLst>
          </p:cNvPr>
          <p:cNvSpPr txBox="1"/>
          <p:nvPr/>
        </p:nvSpPr>
        <p:spPr>
          <a:xfrm>
            <a:off x="2289258" y="4902047"/>
            <a:ext cx="1320297" cy="400110"/>
          </a:xfrm>
          <a:prstGeom prst="rect">
            <a:avLst/>
          </a:prstGeom>
          <a:noFill/>
        </p:spPr>
        <p:txBody>
          <a:bodyPr wrap="square" rtlCol="0">
            <a:spAutoFit/>
          </a:bodyPr>
          <a:lstStyle/>
          <a:p>
            <a:pPr algn="l"/>
            <a:r>
              <a:rPr lang="en-US" sz="2000" dirty="0">
                <a:latin typeface="Times New Roman" panose="02020603050405020304" pitchFamily="18" charset="0"/>
                <a:cs typeface="Times New Roman" panose="02020603050405020304" pitchFamily="18" charset="0"/>
              </a:rPr>
              <a:t>Finally</a:t>
            </a:r>
          </a:p>
        </p:txBody>
      </p:sp>
    </p:spTree>
    <p:extLst>
      <p:ext uri="{BB962C8B-B14F-4D97-AF65-F5344CB8AC3E}">
        <p14:creationId xmlns:p14="http://schemas.microsoft.com/office/powerpoint/2010/main" val="3541382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fill="hold"/>
                                        <p:tgtEl>
                                          <p:spTgt spid="24"/>
                                        </p:tgtEl>
                                        <p:attrNameLst>
                                          <p:attrName>ppt_x</p:attrName>
                                        </p:attrNameLst>
                                      </p:cBhvr>
                                      <p:tavLst>
                                        <p:tav tm="0">
                                          <p:val>
                                            <p:strVal val="#ppt_x"/>
                                          </p:val>
                                        </p:tav>
                                        <p:tav tm="100000">
                                          <p:val>
                                            <p:strVal val="#ppt_x"/>
                                          </p:val>
                                        </p:tav>
                                      </p:tavLst>
                                    </p:anim>
                                    <p:anim calcmode="lin" valueType="num">
                                      <p:cBhvr additive="base">
                                        <p:cTn id="1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ppt_x"/>
                                          </p:val>
                                        </p:tav>
                                        <p:tav tm="100000">
                                          <p:val>
                                            <p:strVal val="#ppt_x"/>
                                          </p:val>
                                        </p:tav>
                                      </p:tavLst>
                                    </p:anim>
                                    <p:anim calcmode="lin" valueType="num">
                                      <p:cBhvr additive="base">
                                        <p:cTn id="22" dur="500" fill="hold"/>
                                        <p:tgtEl>
                                          <p:spTgt spid="1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500" fill="hold"/>
                                        <p:tgtEl>
                                          <p:spTgt spid="35"/>
                                        </p:tgtEl>
                                        <p:attrNameLst>
                                          <p:attrName>ppt_x</p:attrName>
                                        </p:attrNameLst>
                                      </p:cBhvr>
                                      <p:tavLst>
                                        <p:tav tm="0">
                                          <p:val>
                                            <p:strVal val="#ppt_x"/>
                                          </p:val>
                                        </p:tav>
                                        <p:tav tm="100000">
                                          <p:val>
                                            <p:strVal val="#ppt_x"/>
                                          </p:val>
                                        </p:tav>
                                      </p:tavLst>
                                    </p:anim>
                                    <p:anim calcmode="lin" valueType="num">
                                      <p:cBhvr additive="base">
                                        <p:cTn id="26"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ppt_x"/>
                                          </p:val>
                                        </p:tav>
                                        <p:tav tm="100000">
                                          <p:val>
                                            <p:strVal val="#ppt_x"/>
                                          </p:val>
                                        </p:tav>
                                      </p:tavLst>
                                    </p:anim>
                                    <p:anim calcmode="lin" valueType="num">
                                      <p:cBhvr additive="base">
                                        <p:cTn id="42" dur="500" fill="hold"/>
                                        <p:tgtEl>
                                          <p:spTgt spid="8"/>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36"/>
                                        </p:tgtEl>
                                        <p:attrNameLst>
                                          <p:attrName>style.visibility</p:attrName>
                                        </p:attrNameLst>
                                      </p:cBhvr>
                                      <p:to>
                                        <p:strVal val="visible"/>
                                      </p:to>
                                    </p:set>
                                    <p:anim calcmode="lin" valueType="num">
                                      <p:cBhvr additive="base">
                                        <p:cTn id="45" dur="500" fill="hold"/>
                                        <p:tgtEl>
                                          <p:spTgt spid="36"/>
                                        </p:tgtEl>
                                        <p:attrNameLst>
                                          <p:attrName>ppt_x</p:attrName>
                                        </p:attrNameLst>
                                      </p:cBhvr>
                                      <p:tavLst>
                                        <p:tav tm="0">
                                          <p:val>
                                            <p:strVal val="#ppt_x"/>
                                          </p:val>
                                        </p:tav>
                                        <p:tav tm="100000">
                                          <p:val>
                                            <p:strVal val="#ppt_x"/>
                                          </p:val>
                                        </p:tav>
                                      </p:tavLst>
                                    </p:anim>
                                    <p:anim calcmode="lin" valueType="num">
                                      <p:cBhvr additive="base">
                                        <p:cTn id="46"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ppt_x"/>
                                          </p:val>
                                        </p:tav>
                                        <p:tav tm="100000">
                                          <p:val>
                                            <p:strVal val="#ppt_x"/>
                                          </p:val>
                                        </p:tav>
                                      </p:tavLst>
                                    </p:anim>
                                    <p:anim calcmode="lin" valueType="num">
                                      <p:cBhvr additive="base">
                                        <p:cTn id="52" dur="500" fill="hold"/>
                                        <p:tgtEl>
                                          <p:spTgt spid="9"/>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500" fill="hold"/>
                                        <p:tgtEl>
                                          <p:spTgt spid="20"/>
                                        </p:tgtEl>
                                        <p:attrNameLst>
                                          <p:attrName>ppt_x</p:attrName>
                                        </p:attrNameLst>
                                      </p:cBhvr>
                                      <p:tavLst>
                                        <p:tav tm="0">
                                          <p:val>
                                            <p:strVal val="#ppt_x"/>
                                          </p:val>
                                        </p:tav>
                                        <p:tav tm="100000">
                                          <p:val>
                                            <p:strVal val="#ppt_x"/>
                                          </p:val>
                                        </p:tav>
                                      </p:tavLst>
                                    </p:anim>
                                    <p:anim calcmode="lin" valueType="num">
                                      <p:cBhvr additive="base">
                                        <p:cTn id="5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5"/>
                                        </p:tgtEl>
                                        <p:attrNameLst>
                                          <p:attrName>style.visibility</p:attrName>
                                        </p:attrNameLst>
                                      </p:cBhvr>
                                      <p:to>
                                        <p:strVal val="visible"/>
                                      </p:to>
                                    </p:set>
                                    <p:anim calcmode="lin" valueType="num">
                                      <p:cBhvr additive="base">
                                        <p:cTn id="61" dur="500" fill="hold"/>
                                        <p:tgtEl>
                                          <p:spTgt spid="5"/>
                                        </p:tgtEl>
                                        <p:attrNameLst>
                                          <p:attrName>ppt_x</p:attrName>
                                        </p:attrNameLst>
                                      </p:cBhvr>
                                      <p:tavLst>
                                        <p:tav tm="0">
                                          <p:val>
                                            <p:strVal val="#ppt_x"/>
                                          </p:val>
                                        </p:tav>
                                        <p:tav tm="100000">
                                          <p:val>
                                            <p:strVal val="#ppt_x"/>
                                          </p:val>
                                        </p:tav>
                                      </p:tavLst>
                                    </p:anim>
                                    <p:anim calcmode="lin" valueType="num">
                                      <p:cBhvr additive="base">
                                        <p:cTn id="62" dur="500" fill="hold"/>
                                        <p:tgtEl>
                                          <p:spTgt spid="5"/>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0"/>
                                        </p:tgtEl>
                                        <p:attrNameLst>
                                          <p:attrName>style.visibility</p:attrName>
                                        </p:attrNameLst>
                                      </p:cBhvr>
                                      <p:to>
                                        <p:strVal val="visible"/>
                                      </p:to>
                                    </p:set>
                                    <p:anim calcmode="lin" valueType="num">
                                      <p:cBhvr additive="base">
                                        <p:cTn id="65" dur="500" fill="hold"/>
                                        <p:tgtEl>
                                          <p:spTgt spid="10"/>
                                        </p:tgtEl>
                                        <p:attrNameLst>
                                          <p:attrName>ppt_x</p:attrName>
                                        </p:attrNameLst>
                                      </p:cBhvr>
                                      <p:tavLst>
                                        <p:tav tm="0">
                                          <p:val>
                                            <p:strVal val="#ppt_x"/>
                                          </p:val>
                                        </p:tav>
                                        <p:tav tm="100000">
                                          <p:val>
                                            <p:strVal val="#ppt_x"/>
                                          </p:val>
                                        </p:tav>
                                      </p:tavLst>
                                    </p:anim>
                                    <p:anim calcmode="lin" valueType="num">
                                      <p:cBhvr additive="base">
                                        <p:cTn id="66" dur="500" fill="hold"/>
                                        <p:tgtEl>
                                          <p:spTgt spid="10"/>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21"/>
                                        </p:tgtEl>
                                        <p:attrNameLst>
                                          <p:attrName>style.visibility</p:attrName>
                                        </p:attrNameLst>
                                      </p:cBhvr>
                                      <p:to>
                                        <p:strVal val="visible"/>
                                      </p:to>
                                    </p:set>
                                    <p:anim calcmode="lin" valueType="num">
                                      <p:cBhvr additive="base">
                                        <p:cTn id="69" dur="500" fill="hold"/>
                                        <p:tgtEl>
                                          <p:spTgt spid="21"/>
                                        </p:tgtEl>
                                        <p:attrNameLst>
                                          <p:attrName>ppt_x</p:attrName>
                                        </p:attrNameLst>
                                      </p:cBhvr>
                                      <p:tavLst>
                                        <p:tav tm="0">
                                          <p:val>
                                            <p:strVal val="#ppt_x"/>
                                          </p:val>
                                        </p:tav>
                                        <p:tav tm="100000">
                                          <p:val>
                                            <p:strVal val="#ppt_x"/>
                                          </p:val>
                                        </p:tav>
                                      </p:tavLst>
                                    </p:anim>
                                    <p:anim calcmode="lin" valueType="num">
                                      <p:cBhvr additive="base">
                                        <p:cTn id="7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39"/>
                                        </p:tgtEl>
                                        <p:attrNameLst>
                                          <p:attrName>style.visibility</p:attrName>
                                        </p:attrNameLst>
                                      </p:cBhvr>
                                      <p:to>
                                        <p:strVal val="visible"/>
                                      </p:to>
                                    </p:set>
                                    <p:anim calcmode="lin" valueType="num">
                                      <p:cBhvr additive="base">
                                        <p:cTn id="75" dur="500" fill="hold"/>
                                        <p:tgtEl>
                                          <p:spTgt spid="39"/>
                                        </p:tgtEl>
                                        <p:attrNameLst>
                                          <p:attrName>ppt_x</p:attrName>
                                        </p:attrNameLst>
                                      </p:cBhvr>
                                      <p:tavLst>
                                        <p:tav tm="0">
                                          <p:val>
                                            <p:strVal val="#ppt_x"/>
                                          </p:val>
                                        </p:tav>
                                        <p:tav tm="100000">
                                          <p:val>
                                            <p:strVal val="#ppt_x"/>
                                          </p:val>
                                        </p:tav>
                                      </p:tavLst>
                                    </p:anim>
                                    <p:anim calcmode="lin" valueType="num">
                                      <p:cBhvr additive="base">
                                        <p:cTn id="76" dur="500" fill="hold"/>
                                        <p:tgtEl>
                                          <p:spTgt spid="39"/>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12"/>
                                        </p:tgtEl>
                                        <p:attrNameLst>
                                          <p:attrName>style.visibility</p:attrName>
                                        </p:attrNameLst>
                                      </p:cBhvr>
                                      <p:to>
                                        <p:strVal val="visible"/>
                                      </p:to>
                                    </p:set>
                                    <p:anim calcmode="lin" valueType="num">
                                      <p:cBhvr additive="base">
                                        <p:cTn id="79" dur="500" fill="hold"/>
                                        <p:tgtEl>
                                          <p:spTgt spid="12"/>
                                        </p:tgtEl>
                                        <p:attrNameLst>
                                          <p:attrName>ppt_x</p:attrName>
                                        </p:attrNameLst>
                                      </p:cBhvr>
                                      <p:tavLst>
                                        <p:tav tm="0">
                                          <p:val>
                                            <p:strVal val="#ppt_x"/>
                                          </p:val>
                                        </p:tav>
                                        <p:tav tm="100000">
                                          <p:val>
                                            <p:strVal val="#ppt_x"/>
                                          </p:val>
                                        </p:tav>
                                      </p:tavLst>
                                    </p:anim>
                                    <p:anim calcmode="lin" valueType="num">
                                      <p:cBhvr additive="base">
                                        <p:cTn id="80" dur="500" fill="hold"/>
                                        <p:tgtEl>
                                          <p:spTgt spid="12"/>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2"/>
                                        </p:tgtEl>
                                        <p:attrNameLst>
                                          <p:attrName>style.visibility</p:attrName>
                                        </p:attrNameLst>
                                      </p:cBhvr>
                                      <p:to>
                                        <p:strVal val="visible"/>
                                      </p:to>
                                    </p:set>
                                    <p:anim calcmode="lin" valueType="num">
                                      <p:cBhvr additive="base">
                                        <p:cTn id="83" dur="500" fill="hold"/>
                                        <p:tgtEl>
                                          <p:spTgt spid="2"/>
                                        </p:tgtEl>
                                        <p:attrNameLst>
                                          <p:attrName>ppt_x</p:attrName>
                                        </p:attrNameLst>
                                      </p:cBhvr>
                                      <p:tavLst>
                                        <p:tav tm="0">
                                          <p:val>
                                            <p:strVal val="#ppt_x"/>
                                          </p:val>
                                        </p:tav>
                                        <p:tav tm="100000">
                                          <p:val>
                                            <p:strVal val="#ppt_x"/>
                                          </p:val>
                                        </p:tav>
                                      </p:tavLst>
                                    </p:anim>
                                    <p:anim calcmode="lin" valueType="num">
                                      <p:cBhvr additive="base">
                                        <p:cTn id="84" dur="500" fill="hold"/>
                                        <p:tgtEl>
                                          <p:spTgt spid="2"/>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37"/>
                                        </p:tgtEl>
                                        <p:attrNameLst>
                                          <p:attrName>style.visibility</p:attrName>
                                        </p:attrNameLst>
                                      </p:cBhvr>
                                      <p:to>
                                        <p:strVal val="visible"/>
                                      </p:to>
                                    </p:set>
                                    <p:anim calcmode="lin" valueType="num">
                                      <p:cBhvr additive="base">
                                        <p:cTn id="87" dur="500" fill="hold"/>
                                        <p:tgtEl>
                                          <p:spTgt spid="37"/>
                                        </p:tgtEl>
                                        <p:attrNameLst>
                                          <p:attrName>ppt_x</p:attrName>
                                        </p:attrNameLst>
                                      </p:cBhvr>
                                      <p:tavLst>
                                        <p:tav tm="0">
                                          <p:val>
                                            <p:strVal val="#ppt_x"/>
                                          </p:val>
                                        </p:tav>
                                        <p:tav tm="100000">
                                          <p:val>
                                            <p:strVal val="#ppt_x"/>
                                          </p:val>
                                        </p:tav>
                                      </p:tavLst>
                                    </p:anim>
                                    <p:anim calcmode="lin" valueType="num">
                                      <p:cBhvr additive="base">
                                        <p:cTn id="88" dur="500" fill="hold"/>
                                        <p:tgtEl>
                                          <p:spTgt spid="37"/>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6"/>
                                        </p:tgtEl>
                                        <p:attrNameLst>
                                          <p:attrName>style.visibility</p:attrName>
                                        </p:attrNameLst>
                                      </p:cBhvr>
                                      <p:to>
                                        <p:strVal val="visible"/>
                                      </p:to>
                                    </p:set>
                                    <p:anim calcmode="lin" valueType="num">
                                      <p:cBhvr additive="base">
                                        <p:cTn id="91" dur="500" fill="hold"/>
                                        <p:tgtEl>
                                          <p:spTgt spid="6"/>
                                        </p:tgtEl>
                                        <p:attrNameLst>
                                          <p:attrName>ppt_x</p:attrName>
                                        </p:attrNameLst>
                                      </p:cBhvr>
                                      <p:tavLst>
                                        <p:tav tm="0">
                                          <p:val>
                                            <p:strVal val="#ppt_x"/>
                                          </p:val>
                                        </p:tav>
                                        <p:tav tm="100000">
                                          <p:val>
                                            <p:strVal val="#ppt_x"/>
                                          </p:val>
                                        </p:tav>
                                      </p:tavLst>
                                    </p:anim>
                                    <p:anim calcmode="lin" valueType="num">
                                      <p:cBhvr additive="base">
                                        <p:cTn id="9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 grpId="0" animBg="1"/>
      <p:bldP spid="6" grpId="0" animBg="1"/>
      <p:bldP spid="12" grpId="0"/>
      <p:bldP spid="5" grpId="0" animBg="1"/>
      <p:bldP spid="35" grpId="0"/>
      <p:bldP spid="36" grpId="0" animBg="1"/>
      <p:bldP spid="37" grpId="0" animBg="1"/>
      <p:bldP spid="39" grpId="0"/>
      <p:bldP spid="7" grpId="0"/>
      <p:bldP spid="8" grpId="0"/>
      <p:bldP spid="9" grpId="0"/>
      <p:bldP spid="1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16_05_Figure.jpg">
            <a:extLst>
              <a:ext uri="{FF2B5EF4-FFF2-40B4-BE49-F238E27FC236}">
                <a16:creationId xmlns:a16="http://schemas.microsoft.com/office/drawing/2014/main" id="{5EF31FF9-B416-FF7B-E083-2A0A7D846CC4}"/>
              </a:ext>
            </a:extLst>
          </p:cNvPr>
          <p:cNvPicPr>
            <a:picLocks noChangeAspect="1"/>
          </p:cNvPicPr>
          <p:nvPr/>
        </p:nvPicPr>
        <p:blipFill rotWithShape="1">
          <a:blip r:embed="rId2">
            <a:extLst>
              <a:ext uri="{28A0092B-C50C-407E-A947-70E740481C1C}">
                <a14:useLocalDpi xmlns:a14="http://schemas.microsoft.com/office/drawing/2010/main" val="0"/>
              </a:ext>
            </a:extLst>
          </a:blip>
          <a:srcRect b="2804"/>
          <a:stretch/>
        </p:blipFill>
        <p:spPr>
          <a:xfrm>
            <a:off x="5668110" y="544816"/>
            <a:ext cx="2104289" cy="2289389"/>
          </a:xfrm>
          <a:prstGeom prst="rect">
            <a:avLst/>
          </a:prstGeom>
        </p:spPr>
      </p:pic>
      <mc:AlternateContent xmlns:mc="http://schemas.openxmlformats.org/markup-compatibility/2006" xmlns:a14="http://schemas.microsoft.com/office/drawing/2010/main">
        <mc:Choice Requires="a14">
          <p:sp>
            <p:nvSpPr>
              <p:cNvPr id="5" name="文字方塊 13">
                <a:extLst>
                  <a:ext uri="{FF2B5EF4-FFF2-40B4-BE49-F238E27FC236}">
                    <a16:creationId xmlns:a16="http://schemas.microsoft.com/office/drawing/2014/main" id="{99A12DD8-A27E-2E4F-55ED-E5D3DB645325}"/>
                  </a:ext>
                </a:extLst>
              </p:cNvPr>
              <p:cNvSpPr txBox="1"/>
              <p:nvPr/>
            </p:nvSpPr>
            <p:spPr bwMode="auto">
              <a:xfrm>
                <a:off x="1705102" y="1029736"/>
                <a:ext cx="1465658" cy="555921"/>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f>
                        <m:fPr>
                          <m:ctrlPr>
                            <a:rPr lang="en-US" altLang="zh-TW" sz="1800" i="1" smtClean="0">
                              <a:latin typeface="Cambria Math" panose="02040503050406030204" pitchFamily="18" charset="0"/>
                              <a:ea typeface="Cambria Math" panose="02040503050406030204" pitchFamily="18" charset="0"/>
                            </a:rPr>
                          </m:ctrlPr>
                        </m:fPr>
                        <m:num>
                          <m:sSup>
                            <m:sSupPr>
                              <m:ctrlPr>
                                <a:rPr lang="en-US" altLang="zh-TW" sz="1800" i="1" smtClean="0">
                                  <a:latin typeface="Cambria Math" panose="02040503050406030204" pitchFamily="18" charset="0"/>
                                  <a:ea typeface="Cambria Math" panose="02040503050406030204" pitchFamily="18" charset="0"/>
                                </a:rPr>
                              </m:ctrlPr>
                            </m:sSupPr>
                            <m:e>
                              <m:r>
                                <a:rPr lang="en-US" altLang="zh-TW" sz="1800" i="1" smtClean="0">
                                  <a:latin typeface="Cambria Math" panose="02040503050406030204" pitchFamily="18" charset="0"/>
                                  <a:ea typeface="Cambria Math" panose="02040503050406030204" pitchFamily="18" charset="0"/>
                                </a:rPr>
                                <m:t>𝜕</m:t>
                              </m:r>
                            </m:e>
                            <m:sup>
                              <m:r>
                                <a:rPr lang="en-US" altLang="zh-TW" sz="1800" i="1">
                                  <a:latin typeface="Cambria Math" panose="02040503050406030204" pitchFamily="18" charset="0"/>
                                </a:rPr>
                                <m:t>2</m:t>
                              </m:r>
                            </m:sup>
                          </m:sSup>
                          <m:r>
                            <a:rPr lang="en-US" altLang="zh-TW" sz="1800" i="1">
                              <a:latin typeface="Cambria Math" panose="02040503050406030204" pitchFamily="18" charset="0"/>
                              <a:ea typeface="Cambria Math" panose="02040503050406030204" pitchFamily="18" charset="0"/>
                            </a:rPr>
                            <m:t>𝜙</m:t>
                          </m:r>
                        </m:num>
                        <m:den>
                          <m:r>
                            <a:rPr lang="en-US" altLang="zh-TW" sz="1800" i="1" smtClean="0">
                              <a:latin typeface="Cambria Math" panose="02040503050406030204" pitchFamily="18" charset="0"/>
                              <a:ea typeface="Cambria Math" panose="02040503050406030204" pitchFamily="18" charset="0"/>
                            </a:rPr>
                            <m:t>𝜕</m:t>
                          </m:r>
                          <m:sSup>
                            <m:sSupPr>
                              <m:ctrlPr>
                                <a:rPr lang="en-US" altLang="zh-TW" sz="1800" i="1">
                                  <a:latin typeface="Cambria Math" panose="02040503050406030204" pitchFamily="18" charset="0"/>
                                </a:rPr>
                              </m:ctrlPr>
                            </m:sSupPr>
                            <m:e>
                              <m:r>
                                <a:rPr lang="en-US" altLang="zh-TW" sz="1800" i="1">
                                  <a:latin typeface="Cambria Math" panose="02040503050406030204" pitchFamily="18" charset="0"/>
                                </a:rPr>
                                <m:t>𝑥</m:t>
                              </m:r>
                            </m:e>
                            <m:sup>
                              <m:r>
                                <a:rPr lang="en-US" altLang="zh-TW" sz="1800" i="1">
                                  <a:latin typeface="Cambria Math" panose="02040503050406030204" pitchFamily="18" charset="0"/>
                                </a:rPr>
                                <m:t>2</m:t>
                              </m:r>
                            </m:sup>
                          </m:sSup>
                        </m:den>
                      </m:f>
                      <m:r>
                        <a:rPr lang="zh-TW" altLang="en-US" sz="1800" i="1">
                          <a:latin typeface="Cambria Math" panose="02040503050406030204" pitchFamily="18" charset="0"/>
                          <a:ea typeface="Cambria Math" panose="02040503050406030204" pitchFamily="18" charset="0"/>
                        </a:rPr>
                        <m:t>＝</m:t>
                      </m:r>
                      <m:f>
                        <m:fPr>
                          <m:ctrlPr>
                            <a:rPr lang="en-US" altLang="zh-TW" sz="1800" i="1">
                              <a:latin typeface="Cambria Math"/>
                              <a:ea typeface="Cambria Math"/>
                            </a:rPr>
                          </m:ctrlPr>
                        </m:fPr>
                        <m:num>
                          <m:r>
                            <a:rPr lang="en-US" altLang="zh-TW" sz="1800" i="1">
                              <a:latin typeface="Cambria Math"/>
                              <a:ea typeface="Cambria Math"/>
                            </a:rPr>
                            <m:t>1</m:t>
                          </m:r>
                        </m:num>
                        <m:den>
                          <m:sSup>
                            <m:sSupPr>
                              <m:ctrlPr>
                                <a:rPr lang="en-US" altLang="zh-TW" sz="1800" i="1">
                                  <a:latin typeface="Cambria Math"/>
                                  <a:ea typeface="Cambria Math"/>
                                </a:rPr>
                              </m:ctrlPr>
                            </m:sSupPr>
                            <m:e>
                              <m:r>
                                <a:rPr lang="en-US" altLang="zh-TW" sz="1800" i="1">
                                  <a:latin typeface="Cambria Math"/>
                                  <a:ea typeface="Cambria Math"/>
                                </a:rPr>
                                <m:t>𝑣</m:t>
                              </m:r>
                            </m:e>
                            <m:sup>
                              <m:r>
                                <a:rPr lang="en-US" altLang="zh-TW" sz="1800" i="1">
                                  <a:latin typeface="Cambria Math"/>
                                  <a:ea typeface="Cambria Math"/>
                                </a:rPr>
                                <m:t>2</m:t>
                              </m:r>
                            </m:sup>
                          </m:sSup>
                        </m:den>
                      </m:f>
                      <m:f>
                        <m:fPr>
                          <m:ctrlPr>
                            <a:rPr lang="zh-TW" altLang="en-US" sz="1800" i="1">
                              <a:latin typeface="Cambria Math" panose="02040503050406030204" pitchFamily="18" charset="0"/>
                              <a:ea typeface="Cambria Math"/>
                            </a:rPr>
                          </m:ctrlPr>
                        </m:fPr>
                        <m:num>
                          <m:sSup>
                            <m:sSupPr>
                              <m:ctrlPr>
                                <a:rPr lang="zh-TW" altLang="en-US" sz="1800" i="1">
                                  <a:latin typeface="Cambria Math"/>
                                  <a:ea typeface="Cambria Math"/>
                                </a:rPr>
                              </m:ctrlPr>
                            </m:sSupPr>
                            <m:e>
                              <m:r>
                                <a:rPr lang="zh-TW" altLang="en-US" sz="1800" i="1">
                                  <a:latin typeface="Cambria Math"/>
                                  <a:ea typeface="Cambria Math"/>
                                </a:rPr>
                                <m:t>𝜕</m:t>
                              </m:r>
                            </m:e>
                            <m:sup>
                              <m:r>
                                <a:rPr lang="en-US" altLang="zh-TW" sz="1800" i="1">
                                  <a:latin typeface="Cambria Math"/>
                                  <a:ea typeface="Cambria Math"/>
                                </a:rPr>
                                <m:t>2</m:t>
                              </m:r>
                            </m:sup>
                          </m:sSup>
                          <m:r>
                            <a:rPr lang="en-US" altLang="zh-TW" sz="1800" i="1">
                              <a:latin typeface="Cambria Math" panose="02040503050406030204" pitchFamily="18" charset="0"/>
                              <a:ea typeface="Cambria Math" panose="02040503050406030204" pitchFamily="18" charset="0"/>
                            </a:rPr>
                            <m:t>𝜙</m:t>
                          </m:r>
                        </m:num>
                        <m:den>
                          <m:r>
                            <a:rPr lang="zh-TW" altLang="en-US" sz="1800" i="1">
                              <a:latin typeface="Cambria Math"/>
                              <a:ea typeface="Cambria Math"/>
                            </a:rPr>
                            <m:t>𝜕</m:t>
                          </m:r>
                          <m:sSup>
                            <m:sSupPr>
                              <m:ctrlPr>
                                <a:rPr lang="en-US" altLang="zh-TW" sz="1800" i="1">
                                  <a:latin typeface="Cambria Math"/>
                                  <a:ea typeface="Cambria Math"/>
                                </a:rPr>
                              </m:ctrlPr>
                            </m:sSupPr>
                            <m:e>
                              <m:r>
                                <a:rPr lang="en-US" altLang="zh-TW" sz="1800" i="1">
                                  <a:latin typeface="Cambria Math"/>
                                  <a:ea typeface="Cambria Math"/>
                                </a:rPr>
                                <m:t>𝑡</m:t>
                              </m:r>
                            </m:e>
                            <m:sup>
                              <m:r>
                                <a:rPr lang="en-US" altLang="zh-TW" sz="1800" i="1">
                                  <a:latin typeface="Cambria Math"/>
                                  <a:ea typeface="Cambria Math"/>
                                </a:rPr>
                                <m:t>2</m:t>
                              </m:r>
                            </m:sup>
                          </m:sSup>
                        </m:den>
                      </m:f>
                    </m:oMath>
                  </m:oMathPara>
                </a14:m>
                <a:endParaRPr kumimoji="1" lang="zh-TW" altLang="en-US" sz="1800" dirty="0">
                  <a:latin typeface="Times New Roman" panose="02020603050405020304" pitchFamily="18" charset="0"/>
                </a:endParaRPr>
              </a:p>
            </p:txBody>
          </p:sp>
        </mc:Choice>
        <mc:Fallback xmlns="">
          <p:sp>
            <p:nvSpPr>
              <p:cNvPr id="5" name="文字方塊 13">
                <a:extLst>
                  <a:ext uri="{FF2B5EF4-FFF2-40B4-BE49-F238E27FC236}">
                    <a16:creationId xmlns:a16="http://schemas.microsoft.com/office/drawing/2014/main" id="{99A12DD8-A27E-2E4F-55ED-E5D3DB645325}"/>
                  </a:ext>
                </a:extLst>
              </p:cNvPr>
              <p:cNvSpPr txBox="1">
                <a:spLocks noRot="1" noChangeAspect="1" noMove="1" noResize="1" noEditPoints="1" noAdjustHandles="1" noChangeArrowheads="1" noChangeShapeType="1" noTextEdit="1"/>
              </p:cNvSpPr>
              <p:nvPr/>
            </p:nvSpPr>
            <p:spPr bwMode="auto">
              <a:xfrm>
                <a:off x="1705102" y="1029736"/>
                <a:ext cx="1465658" cy="555921"/>
              </a:xfrm>
              <a:prstGeom prst="rect">
                <a:avLst/>
              </a:prstGeom>
              <a:blipFill>
                <a:blip r:embed="rId3"/>
                <a:stretch>
                  <a:fillRect l="-3448" r="-4310" b="-15909"/>
                </a:stretch>
              </a:blipFill>
              <a:ln w="9525">
                <a:noFill/>
                <a:miter lim="800000"/>
                <a:headEnd/>
                <a:tailEnd/>
              </a:ln>
            </p:spPr>
            <p:txBody>
              <a:bodyPr/>
              <a:lstStyle/>
              <a:p>
                <a:r>
                  <a:rPr lang="en-US">
                    <a:noFill/>
                  </a:rPr>
                  <a:t> </a:t>
                </a:r>
              </a:p>
            </p:txBody>
          </p:sp>
        </mc:Fallback>
      </mc:AlternateContent>
      <p:sp>
        <p:nvSpPr>
          <p:cNvPr id="6" name="TextBox 5">
            <a:extLst>
              <a:ext uri="{FF2B5EF4-FFF2-40B4-BE49-F238E27FC236}">
                <a16:creationId xmlns:a16="http://schemas.microsoft.com/office/drawing/2014/main" id="{6F2B33D0-AC69-2042-803C-AC911EADD6EB}"/>
              </a:ext>
            </a:extLst>
          </p:cNvPr>
          <p:cNvSpPr txBox="1"/>
          <p:nvPr/>
        </p:nvSpPr>
        <p:spPr bwMode="auto">
          <a:xfrm>
            <a:off x="1675386" y="548680"/>
            <a:ext cx="3832717" cy="369332"/>
          </a:xfrm>
          <a:prstGeom prst="rect">
            <a:avLst/>
          </a:prstGeom>
          <a:noFill/>
          <a:ln w="9525">
            <a:noFill/>
            <a:miter lim="800000"/>
            <a:headEnd/>
            <a:tailEnd/>
          </a:ln>
        </p:spPr>
        <p:txBody>
          <a:bodyPr wrap="square" rtlCol="0">
            <a:spAutoFit/>
          </a:bodyPr>
          <a:lstStyle/>
          <a:p>
            <a:pPr algn="l"/>
            <a:r>
              <a:rPr lang="en-US" sz="1800" dirty="0" err="1">
                <a:latin typeface="Times New Roman" panose="02020603050405020304" pitchFamily="18" charset="0"/>
                <a:cs typeface="Times New Roman" pitchFamily="18" charset="0"/>
              </a:rPr>
              <a:t>彈性介質縱波的波方程式</a:t>
            </a:r>
            <a:endParaRPr lang="en-US" sz="1800" dirty="0">
              <a:latin typeface="Times New Roman" pitchFamily="18" charset="0"/>
              <a:cs typeface="Times New Roman" pitchFamily="18" charset="0"/>
            </a:endParaRPr>
          </a:p>
        </p:txBody>
      </p:sp>
      <p:pic>
        <p:nvPicPr>
          <p:cNvPr id="7" name="Picture 1" descr="16_07_FigureA.jpg">
            <a:extLst>
              <a:ext uri="{FF2B5EF4-FFF2-40B4-BE49-F238E27FC236}">
                <a16:creationId xmlns:a16="http://schemas.microsoft.com/office/drawing/2014/main" id="{D0110923-BD28-FFC9-D97C-4F464272D771}"/>
              </a:ext>
            </a:extLst>
          </p:cNvPr>
          <p:cNvPicPr>
            <a:picLocks noChangeAspect="1"/>
          </p:cNvPicPr>
          <p:nvPr/>
        </p:nvPicPr>
        <p:blipFill rotWithShape="1">
          <a:blip r:embed="rId4">
            <a:extLst>
              <a:ext uri="{28A0092B-C50C-407E-A947-70E740481C1C}">
                <a14:useLocalDpi xmlns:a14="http://schemas.microsoft.com/office/drawing/2010/main" val="0"/>
              </a:ext>
            </a:extLst>
          </a:blip>
          <a:srcRect t="3215" b="51402"/>
          <a:stretch/>
        </p:blipFill>
        <p:spPr>
          <a:xfrm>
            <a:off x="5668111" y="3212584"/>
            <a:ext cx="1819088" cy="3219443"/>
          </a:xfrm>
          <a:prstGeom prst="rect">
            <a:avLst/>
          </a:prstGeom>
        </p:spPr>
      </p:pic>
      <p:sp>
        <p:nvSpPr>
          <p:cNvPr id="8" name="TextBox 7">
            <a:extLst>
              <a:ext uri="{FF2B5EF4-FFF2-40B4-BE49-F238E27FC236}">
                <a16:creationId xmlns:a16="http://schemas.microsoft.com/office/drawing/2014/main" id="{3D6884AB-A587-4FA1-EF2E-E7EB4E776DDB}"/>
              </a:ext>
            </a:extLst>
          </p:cNvPr>
          <p:cNvSpPr txBox="1"/>
          <p:nvPr/>
        </p:nvSpPr>
        <p:spPr bwMode="auto">
          <a:xfrm>
            <a:off x="1656801" y="3200512"/>
            <a:ext cx="3832717" cy="369332"/>
          </a:xfrm>
          <a:prstGeom prst="rect">
            <a:avLst/>
          </a:prstGeom>
          <a:noFill/>
          <a:ln w="9525">
            <a:noFill/>
            <a:miter lim="800000"/>
            <a:headEnd/>
            <a:tailEnd/>
          </a:ln>
        </p:spPr>
        <p:txBody>
          <a:bodyPr wrap="square" rtlCol="0">
            <a:spAutoFit/>
          </a:bodyPr>
          <a:lstStyle/>
          <a:p>
            <a:pPr algn="l"/>
            <a:r>
              <a:rPr lang="en-US" sz="1800" dirty="0" err="1">
                <a:latin typeface="Times New Roman" panose="02020603050405020304" pitchFamily="18" charset="0"/>
                <a:cs typeface="Times New Roman" pitchFamily="18" charset="0"/>
              </a:rPr>
              <a:t>彈性介質橫波的波方程式</a:t>
            </a:r>
            <a:endParaRPr lang="en-US" sz="1800" dirty="0">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9" name="矩形 14">
                <a:extLst>
                  <a:ext uri="{FF2B5EF4-FFF2-40B4-BE49-F238E27FC236}">
                    <a16:creationId xmlns:a16="http://schemas.microsoft.com/office/drawing/2014/main" id="{362F8856-9814-8E77-40EC-D5172FABE596}"/>
                  </a:ext>
                </a:extLst>
              </p:cNvPr>
              <p:cNvSpPr/>
              <p:nvPr/>
            </p:nvSpPr>
            <p:spPr>
              <a:xfrm>
                <a:off x="1683649" y="4449757"/>
                <a:ext cx="1480918" cy="648191"/>
              </a:xfrm>
              <a:prstGeom prst="rect">
                <a:avLst/>
              </a:prstGeom>
              <a:solidFill>
                <a:srgbClr val="FFFF00"/>
              </a:solidFill>
            </p:spPr>
            <p:txBody>
              <a:bodyPr wrap="none">
                <a:spAutoFit/>
              </a:bodyPr>
              <a:lstStyle/>
              <a:p>
                <a:pPr/>
                <a14:m>
                  <m:oMathPara xmlns:m="http://schemas.openxmlformats.org/officeDocument/2006/math">
                    <m:oMath>
                      <m:f>
                        <m:fPr>
                          <m:ctrlPr>
                            <a:rPr lang="zh-TW" altLang="en-US" sz="1800" i="1">
                              <a:latin typeface="Cambria Math" panose="02040503050406030204" pitchFamily="18" charset="0"/>
                              <a:ea typeface="Cambria Math"/>
                            </a:rPr>
                          </m:ctrlPr>
                        </m:fPr>
                        <m:num>
                          <m:sSup>
                            <m:sSupPr>
                              <m:ctrlPr>
                                <a:rPr lang="zh-TW" altLang="en-US" sz="1800" i="1">
                                  <a:latin typeface="Cambria Math"/>
                                  <a:ea typeface="Cambria Math"/>
                                </a:rPr>
                              </m:ctrlPr>
                            </m:sSupPr>
                            <m:e>
                              <m:r>
                                <a:rPr lang="zh-TW" altLang="en-US" sz="1800" i="1">
                                  <a:latin typeface="Cambria Math"/>
                                  <a:ea typeface="Cambria Math"/>
                                </a:rPr>
                                <m:t>𝜕</m:t>
                              </m:r>
                            </m:e>
                            <m:sup>
                              <m:r>
                                <a:rPr lang="en-US" altLang="zh-TW" sz="1800" b="0" i="1" smtClean="0">
                                  <a:latin typeface="Cambria Math"/>
                                  <a:ea typeface="Cambria Math"/>
                                </a:rPr>
                                <m:t>2</m:t>
                              </m:r>
                            </m:sup>
                          </m:sSup>
                          <m:r>
                            <a:rPr lang="en-US" altLang="zh-TW" sz="1800" i="1">
                              <a:latin typeface="Cambria Math"/>
                              <a:ea typeface="Cambria Math"/>
                            </a:rPr>
                            <m:t>𝑦</m:t>
                          </m:r>
                        </m:num>
                        <m:den>
                          <m:r>
                            <a:rPr lang="zh-TW" altLang="en-US" sz="1800" i="1">
                              <a:latin typeface="Cambria Math"/>
                              <a:ea typeface="Cambria Math"/>
                            </a:rPr>
                            <m:t>𝜕</m:t>
                          </m:r>
                          <m:sSup>
                            <m:sSupPr>
                              <m:ctrlPr>
                                <a:rPr lang="en-US" altLang="zh-TW" sz="1800" i="1">
                                  <a:latin typeface="Cambria Math"/>
                                  <a:ea typeface="Cambria Math"/>
                                </a:rPr>
                              </m:ctrlPr>
                            </m:sSupPr>
                            <m:e>
                              <m:r>
                                <a:rPr lang="en-US" altLang="zh-TW" sz="1800" i="1">
                                  <a:latin typeface="Cambria Math"/>
                                  <a:ea typeface="Cambria Math"/>
                                </a:rPr>
                                <m:t>𝑥</m:t>
                              </m:r>
                            </m:e>
                            <m:sup>
                              <m:r>
                                <a:rPr lang="en-US" altLang="zh-TW" sz="1800" b="0" i="1" smtClean="0">
                                  <a:latin typeface="Cambria Math"/>
                                  <a:ea typeface="Cambria Math"/>
                                </a:rPr>
                                <m:t>2</m:t>
                              </m:r>
                            </m:sup>
                          </m:sSup>
                        </m:den>
                      </m:f>
                      <m:r>
                        <a:rPr lang="en-US" altLang="zh-TW" sz="1800" b="0" i="1" smtClean="0">
                          <a:latin typeface="Cambria Math"/>
                          <a:ea typeface="Cambria Math"/>
                        </a:rPr>
                        <m:t>=</m:t>
                      </m:r>
                      <m:f>
                        <m:fPr>
                          <m:ctrlPr>
                            <a:rPr lang="zh-TW" altLang="en-US" sz="1800" i="1">
                              <a:latin typeface="Cambria Math"/>
                              <a:ea typeface="Cambria Math"/>
                            </a:rPr>
                          </m:ctrlPr>
                        </m:fPr>
                        <m:num>
                          <m:r>
                            <a:rPr lang="zh-TW" altLang="en-US" sz="1800" i="1">
                              <a:latin typeface="Cambria Math"/>
                              <a:ea typeface="Cambria Math"/>
                            </a:rPr>
                            <m:t>𝜇</m:t>
                          </m:r>
                        </m:num>
                        <m:den>
                          <m:r>
                            <a:rPr lang="zh-TW" altLang="en-US" sz="1800" i="1">
                              <a:latin typeface="Cambria Math"/>
                              <a:ea typeface="Cambria Math"/>
                            </a:rPr>
                            <m:t>𝜏</m:t>
                          </m:r>
                        </m:den>
                      </m:f>
                      <m:f>
                        <m:fPr>
                          <m:ctrlPr>
                            <a:rPr lang="zh-TW" altLang="en-US" sz="1800" i="1">
                              <a:latin typeface="Cambria Math" panose="02040503050406030204" pitchFamily="18" charset="0"/>
                              <a:ea typeface="Cambria Math"/>
                            </a:rPr>
                          </m:ctrlPr>
                        </m:fPr>
                        <m:num>
                          <m:sSup>
                            <m:sSupPr>
                              <m:ctrlPr>
                                <a:rPr lang="zh-TW" altLang="en-US" sz="1800" i="1">
                                  <a:latin typeface="Cambria Math"/>
                                  <a:ea typeface="Cambria Math"/>
                                </a:rPr>
                              </m:ctrlPr>
                            </m:sSupPr>
                            <m:e>
                              <m:r>
                                <a:rPr lang="zh-TW" altLang="en-US" sz="1800" i="1">
                                  <a:latin typeface="Cambria Math"/>
                                  <a:ea typeface="Cambria Math"/>
                                </a:rPr>
                                <m:t>𝜕</m:t>
                              </m:r>
                            </m:e>
                            <m:sup>
                              <m:r>
                                <a:rPr lang="en-US" altLang="zh-TW" sz="1800" i="1">
                                  <a:latin typeface="Cambria Math"/>
                                  <a:ea typeface="Cambria Math"/>
                                </a:rPr>
                                <m:t>2</m:t>
                              </m:r>
                            </m:sup>
                          </m:sSup>
                          <m:r>
                            <a:rPr lang="en-US" altLang="zh-TW" sz="1800" i="1">
                              <a:latin typeface="Cambria Math"/>
                              <a:ea typeface="Cambria Math"/>
                            </a:rPr>
                            <m:t>𝑦</m:t>
                          </m:r>
                        </m:num>
                        <m:den>
                          <m:r>
                            <a:rPr lang="zh-TW" altLang="en-US" sz="1800" i="1">
                              <a:latin typeface="Cambria Math"/>
                              <a:ea typeface="Cambria Math"/>
                            </a:rPr>
                            <m:t>𝜕</m:t>
                          </m:r>
                          <m:sSup>
                            <m:sSupPr>
                              <m:ctrlPr>
                                <a:rPr lang="en-US" altLang="zh-TW" sz="1800" b="0" i="1" smtClean="0">
                                  <a:latin typeface="Cambria Math"/>
                                  <a:ea typeface="Cambria Math"/>
                                </a:rPr>
                              </m:ctrlPr>
                            </m:sSupPr>
                            <m:e>
                              <m:r>
                                <a:rPr lang="en-US" altLang="zh-TW" sz="1800" b="0" i="1" smtClean="0">
                                  <a:latin typeface="Cambria Math"/>
                                  <a:ea typeface="Cambria Math"/>
                                </a:rPr>
                                <m:t>𝑡</m:t>
                              </m:r>
                            </m:e>
                            <m:sup>
                              <m:r>
                                <a:rPr lang="en-US" altLang="zh-TW" sz="1800" i="1">
                                  <a:latin typeface="Cambria Math"/>
                                  <a:ea typeface="Cambria Math"/>
                                </a:rPr>
                                <m:t>2</m:t>
                              </m:r>
                            </m:sup>
                          </m:sSup>
                        </m:den>
                      </m:f>
                    </m:oMath>
                  </m:oMathPara>
                </a14:m>
                <a:endParaRPr lang="zh-TW" altLang="en-US" sz="1800" dirty="0">
                  <a:latin typeface="Times New Roman" panose="02020603050405020304" pitchFamily="18" charset="0"/>
                </a:endParaRPr>
              </a:p>
            </p:txBody>
          </p:sp>
        </mc:Choice>
        <mc:Fallback xmlns="">
          <p:sp>
            <p:nvSpPr>
              <p:cNvPr id="9" name="矩形 14">
                <a:extLst>
                  <a:ext uri="{FF2B5EF4-FFF2-40B4-BE49-F238E27FC236}">
                    <a16:creationId xmlns:a16="http://schemas.microsoft.com/office/drawing/2014/main" id="{362F8856-9814-8E77-40EC-D5172FABE596}"/>
                  </a:ext>
                </a:extLst>
              </p:cNvPr>
              <p:cNvSpPr>
                <a:spLocks noRot="1" noChangeAspect="1" noMove="1" noResize="1" noEditPoints="1" noAdjustHandles="1" noChangeArrowheads="1" noChangeShapeType="1" noTextEdit="1"/>
              </p:cNvSpPr>
              <p:nvPr/>
            </p:nvSpPr>
            <p:spPr>
              <a:xfrm>
                <a:off x="1683649" y="4449757"/>
                <a:ext cx="1480918" cy="648191"/>
              </a:xfrm>
              <a:prstGeom prst="rect">
                <a:avLst/>
              </a:prstGeom>
              <a:blipFill>
                <a:blip r:embed="rId5"/>
                <a:stretch>
                  <a:fillRect b="-384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矩形 16">
                <a:extLst>
                  <a:ext uri="{FF2B5EF4-FFF2-40B4-BE49-F238E27FC236}">
                    <a16:creationId xmlns:a16="http://schemas.microsoft.com/office/drawing/2014/main" id="{4494A77D-846A-6611-BEEC-A703723686B7}"/>
                  </a:ext>
                </a:extLst>
              </p:cNvPr>
              <p:cNvSpPr/>
              <p:nvPr/>
            </p:nvSpPr>
            <p:spPr>
              <a:xfrm>
                <a:off x="1705102" y="4449757"/>
                <a:ext cx="1593898" cy="648254"/>
              </a:xfrm>
              <a:prstGeom prst="rect">
                <a:avLst/>
              </a:prstGeom>
              <a:solidFill>
                <a:srgbClr val="FFFF00"/>
              </a:solidFill>
            </p:spPr>
            <p:txBody>
              <a:bodyPr wrap="none">
                <a:spAutoFit/>
              </a:bodyPr>
              <a:lstStyle/>
              <a:p>
                <a:pPr/>
                <a14:m>
                  <m:oMathPara xmlns:m="http://schemas.openxmlformats.org/officeDocument/2006/math">
                    <m:oMath>
                      <m:f>
                        <m:fPr>
                          <m:ctrlPr>
                            <a:rPr lang="zh-TW" altLang="en-US" sz="1800" i="1">
                              <a:latin typeface="Cambria Math" panose="02040503050406030204" pitchFamily="18" charset="0"/>
                              <a:ea typeface="Cambria Math"/>
                            </a:rPr>
                          </m:ctrlPr>
                        </m:fPr>
                        <m:num>
                          <m:sSup>
                            <m:sSupPr>
                              <m:ctrlPr>
                                <a:rPr lang="zh-TW" altLang="en-US" sz="1800" i="1">
                                  <a:latin typeface="Cambria Math"/>
                                  <a:ea typeface="Cambria Math"/>
                                </a:rPr>
                              </m:ctrlPr>
                            </m:sSupPr>
                            <m:e>
                              <m:r>
                                <a:rPr lang="zh-TW" altLang="en-US" sz="1800" i="1">
                                  <a:latin typeface="Cambria Math"/>
                                  <a:ea typeface="Cambria Math"/>
                                </a:rPr>
                                <m:t>𝜕</m:t>
                              </m:r>
                            </m:e>
                            <m:sup>
                              <m:r>
                                <a:rPr lang="en-US" altLang="zh-TW" sz="1800" b="0" i="1" smtClean="0">
                                  <a:latin typeface="Cambria Math"/>
                                  <a:ea typeface="Cambria Math"/>
                                </a:rPr>
                                <m:t>2</m:t>
                              </m:r>
                            </m:sup>
                          </m:sSup>
                          <m:r>
                            <a:rPr lang="en-US" altLang="zh-TW" sz="1800" i="1">
                              <a:latin typeface="Cambria Math"/>
                              <a:ea typeface="Cambria Math"/>
                            </a:rPr>
                            <m:t>𝑦</m:t>
                          </m:r>
                        </m:num>
                        <m:den>
                          <m:r>
                            <a:rPr lang="zh-TW" altLang="en-US" sz="1800" i="1">
                              <a:latin typeface="Cambria Math"/>
                              <a:ea typeface="Cambria Math"/>
                            </a:rPr>
                            <m:t>𝜕</m:t>
                          </m:r>
                          <m:sSup>
                            <m:sSupPr>
                              <m:ctrlPr>
                                <a:rPr lang="en-US" altLang="zh-TW" sz="1800" i="1">
                                  <a:latin typeface="Cambria Math"/>
                                  <a:ea typeface="Cambria Math"/>
                                </a:rPr>
                              </m:ctrlPr>
                            </m:sSupPr>
                            <m:e>
                              <m:r>
                                <a:rPr lang="en-US" altLang="zh-TW" sz="1800" i="1">
                                  <a:latin typeface="Cambria Math"/>
                                  <a:ea typeface="Cambria Math"/>
                                </a:rPr>
                                <m:t>𝑥</m:t>
                              </m:r>
                            </m:e>
                            <m:sup>
                              <m:r>
                                <a:rPr lang="en-US" altLang="zh-TW" sz="1800" b="0" i="1" smtClean="0">
                                  <a:latin typeface="Cambria Math"/>
                                  <a:ea typeface="Cambria Math"/>
                                </a:rPr>
                                <m:t>2</m:t>
                              </m:r>
                            </m:sup>
                          </m:sSup>
                        </m:den>
                      </m:f>
                      <m:r>
                        <a:rPr lang="en-US" altLang="zh-TW" sz="1800" b="0" i="1" smtClean="0">
                          <a:latin typeface="Cambria Math"/>
                          <a:ea typeface="Cambria Math"/>
                        </a:rPr>
                        <m:t>=</m:t>
                      </m:r>
                      <m:f>
                        <m:fPr>
                          <m:ctrlPr>
                            <a:rPr lang="en-US" altLang="zh-TW" sz="1800" b="0" i="1" smtClean="0">
                              <a:latin typeface="Cambria Math"/>
                              <a:ea typeface="Cambria Math"/>
                            </a:rPr>
                          </m:ctrlPr>
                        </m:fPr>
                        <m:num>
                          <m:r>
                            <a:rPr lang="en-US" altLang="zh-TW" sz="1800" b="0" i="1" smtClean="0">
                              <a:latin typeface="Cambria Math"/>
                              <a:ea typeface="Cambria Math"/>
                            </a:rPr>
                            <m:t>1</m:t>
                          </m:r>
                        </m:num>
                        <m:den>
                          <m:sSup>
                            <m:sSupPr>
                              <m:ctrlPr>
                                <a:rPr lang="en-US" altLang="zh-TW" sz="1800" b="0" i="1" smtClean="0">
                                  <a:latin typeface="Cambria Math"/>
                                  <a:ea typeface="Cambria Math"/>
                                </a:rPr>
                              </m:ctrlPr>
                            </m:sSupPr>
                            <m:e>
                              <m:r>
                                <a:rPr lang="en-US" altLang="zh-TW" sz="1800" b="0" i="1" smtClean="0">
                                  <a:latin typeface="Cambria Math"/>
                                  <a:ea typeface="Cambria Math"/>
                                </a:rPr>
                                <m:t>𝑣</m:t>
                              </m:r>
                            </m:e>
                            <m:sup>
                              <m:r>
                                <a:rPr lang="en-US" altLang="zh-TW" sz="1800" b="0" i="1" smtClean="0">
                                  <a:latin typeface="Cambria Math"/>
                                  <a:ea typeface="Cambria Math"/>
                                </a:rPr>
                                <m:t>2</m:t>
                              </m:r>
                            </m:sup>
                          </m:sSup>
                        </m:den>
                      </m:f>
                      <m:f>
                        <m:fPr>
                          <m:ctrlPr>
                            <a:rPr lang="zh-TW" altLang="en-US" sz="1800" i="1">
                              <a:latin typeface="Cambria Math" panose="02040503050406030204" pitchFamily="18" charset="0"/>
                              <a:ea typeface="Cambria Math"/>
                            </a:rPr>
                          </m:ctrlPr>
                        </m:fPr>
                        <m:num>
                          <m:sSup>
                            <m:sSupPr>
                              <m:ctrlPr>
                                <a:rPr lang="zh-TW" altLang="en-US" sz="1800" i="1">
                                  <a:latin typeface="Cambria Math"/>
                                  <a:ea typeface="Cambria Math"/>
                                </a:rPr>
                              </m:ctrlPr>
                            </m:sSupPr>
                            <m:e>
                              <m:r>
                                <a:rPr lang="zh-TW" altLang="en-US" sz="1800" i="1">
                                  <a:latin typeface="Cambria Math"/>
                                  <a:ea typeface="Cambria Math"/>
                                </a:rPr>
                                <m:t>𝜕</m:t>
                              </m:r>
                            </m:e>
                            <m:sup>
                              <m:r>
                                <a:rPr lang="en-US" altLang="zh-TW" sz="1800" i="1">
                                  <a:latin typeface="Cambria Math"/>
                                  <a:ea typeface="Cambria Math"/>
                                </a:rPr>
                                <m:t>2</m:t>
                              </m:r>
                            </m:sup>
                          </m:sSup>
                          <m:r>
                            <a:rPr lang="en-US" altLang="zh-TW" sz="1800" i="1">
                              <a:latin typeface="Cambria Math"/>
                              <a:ea typeface="Cambria Math"/>
                            </a:rPr>
                            <m:t>𝑦</m:t>
                          </m:r>
                        </m:num>
                        <m:den>
                          <m:r>
                            <a:rPr lang="zh-TW" altLang="en-US" sz="1800" i="1">
                              <a:latin typeface="Cambria Math"/>
                              <a:ea typeface="Cambria Math"/>
                            </a:rPr>
                            <m:t>𝜕</m:t>
                          </m:r>
                          <m:sSup>
                            <m:sSupPr>
                              <m:ctrlPr>
                                <a:rPr lang="en-US" altLang="zh-TW" sz="1800" i="1">
                                  <a:latin typeface="Cambria Math"/>
                                  <a:ea typeface="Cambria Math"/>
                                </a:rPr>
                              </m:ctrlPr>
                            </m:sSupPr>
                            <m:e>
                              <m:r>
                                <a:rPr lang="en-US" altLang="zh-TW" sz="1800" i="1">
                                  <a:latin typeface="Cambria Math"/>
                                  <a:ea typeface="Cambria Math"/>
                                </a:rPr>
                                <m:t>𝑡</m:t>
                              </m:r>
                            </m:e>
                            <m:sup>
                              <m:r>
                                <a:rPr lang="en-US" altLang="zh-TW" sz="1800" i="1">
                                  <a:latin typeface="Cambria Math"/>
                                  <a:ea typeface="Cambria Math"/>
                                </a:rPr>
                                <m:t>2</m:t>
                              </m:r>
                            </m:sup>
                          </m:sSup>
                        </m:den>
                      </m:f>
                    </m:oMath>
                  </m:oMathPara>
                </a14:m>
                <a:endParaRPr lang="zh-TW" altLang="en-US" sz="1800" dirty="0">
                  <a:latin typeface="Times New Roman" panose="02020603050405020304" pitchFamily="18" charset="0"/>
                </a:endParaRPr>
              </a:p>
            </p:txBody>
          </p:sp>
        </mc:Choice>
        <mc:Fallback xmlns="">
          <p:sp>
            <p:nvSpPr>
              <p:cNvPr id="12" name="矩形 16">
                <a:extLst>
                  <a:ext uri="{FF2B5EF4-FFF2-40B4-BE49-F238E27FC236}">
                    <a16:creationId xmlns:a16="http://schemas.microsoft.com/office/drawing/2014/main" id="{4494A77D-846A-6611-BEEC-A703723686B7}"/>
                  </a:ext>
                </a:extLst>
              </p:cNvPr>
              <p:cNvSpPr>
                <a:spLocks noRot="1" noChangeAspect="1" noMove="1" noResize="1" noEditPoints="1" noAdjustHandles="1" noChangeArrowheads="1" noChangeShapeType="1" noTextEdit="1"/>
              </p:cNvSpPr>
              <p:nvPr/>
            </p:nvSpPr>
            <p:spPr>
              <a:xfrm>
                <a:off x="1705102" y="4449757"/>
                <a:ext cx="1593898" cy="648254"/>
              </a:xfrm>
              <a:prstGeom prst="rect">
                <a:avLst/>
              </a:prstGeom>
              <a:blipFill>
                <a:blip r:embed="rId7"/>
                <a:stretch>
                  <a:fillRect b="-3846"/>
                </a:stretch>
              </a:blipFill>
            </p:spPr>
            <p:txBody>
              <a:bodyPr/>
              <a:lstStyle/>
              <a:p>
                <a:r>
                  <a:rPr lang="en-US">
                    <a:noFill/>
                  </a:rPr>
                  <a:t> </a:t>
                </a:r>
              </a:p>
            </p:txBody>
          </p:sp>
        </mc:Fallback>
      </mc:AlternateContent>
    </p:spTree>
    <p:extLst>
      <p:ext uri="{BB962C8B-B14F-4D97-AF65-F5344CB8AC3E}">
        <p14:creationId xmlns:p14="http://schemas.microsoft.com/office/powerpoint/2010/main" val="40120413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CF1B926-ACC7-07DC-2BDA-B4ADF5C1F30F}"/>
              </a:ext>
            </a:extLst>
          </p:cNvPr>
          <p:cNvPicPr>
            <a:picLocks noChangeAspect="1"/>
          </p:cNvPicPr>
          <p:nvPr/>
        </p:nvPicPr>
        <p:blipFill>
          <a:blip r:embed="rId2"/>
          <a:srcRect l="3309" r="9165" b="28906"/>
          <a:stretch>
            <a:fillRect/>
          </a:stretch>
        </p:blipFill>
        <p:spPr>
          <a:xfrm>
            <a:off x="2306970" y="1163631"/>
            <a:ext cx="3072497" cy="751074"/>
          </a:xfrm>
          <a:prstGeom prst="rect">
            <a:avLst/>
          </a:prstGeom>
        </p:spPr>
      </p:pic>
      <p:sp>
        <p:nvSpPr>
          <p:cNvPr id="27" name="Right Arrow 26">
            <a:extLst>
              <a:ext uri="{FF2B5EF4-FFF2-40B4-BE49-F238E27FC236}">
                <a16:creationId xmlns:a16="http://schemas.microsoft.com/office/drawing/2014/main" id="{FE809242-CCEE-DEE7-E1D0-CE2B41F5AA92}"/>
              </a:ext>
            </a:extLst>
          </p:cNvPr>
          <p:cNvSpPr/>
          <p:nvPr/>
        </p:nvSpPr>
        <p:spPr>
          <a:xfrm rot="5400000">
            <a:off x="3750639" y="842078"/>
            <a:ext cx="400110" cy="440288"/>
          </a:xfrm>
          <a:prstGeom prst="right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8" name="TextBox 27">
            <a:extLst>
              <a:ext uri="{FF2B5EF4-FFF2-40B4-BE49-F238E27FC236}">
                <a16:creationId xmlns:a16="http://schemas.microsoft.com/office/drawing/2014/main" id="{325FDB87-FF17-6C29-E573-1A7E5957BA08}"/>
              </a:ext>
            </a:extLst>
          </p:cNvPr>
          <p:cNvSpPr txBox="1"/>
          <p:nvPr/>
        </p:nvSpPr>
        <p:spPr>
          <a:xfrm>
            <a:off x="4298231" y="1976124"/>
            <a:ext cx="2333393"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Continuous limit</a:t>
            </a:r>
          </a:p>
        </p:txBody>
      </p: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D56853A8-B886-C832-1644-F4C1C212225B}"/>
                  </a:ext>
                </a:extLst>
              </p:cNvPr>
              <p:cNvSpPr txBox="1"/>
              <p:nvPr/>
            </p:nvSpPr>
            <p:spPr>
              <a:xfrm>
                <a:off x="6216003" y="2029189"/>
                <a:ext cx="1674423" cy="369332"/>
              </a:xfrm>
              <a:prstGeom prst="rect">
                <a:avLst/>
              </a:prstGeom>
              <a:solidFill>
                <a:srgbClr val="FFFF00"/>
              </a:solidFill>
            </p:spPr>
            <p:txBody>
              <a:bodyPr wrap="square">
                <a:spAutoFit/>
              </a:bodyPr>
              <a:lstStyle/>
              <a:p>
                <a:pPr/>
                <a14:m>
                  <m:oMathPara xmlns:m="http://schemas.openxmlformats.org/officeDocument/2006/math">
                    <m:oMath>
                      <m:r>
                        <a:rPr lang="en-US" i="1" dirty="0">
                          <a:latin typeface="Cambria Math" panose="02040503050406030204" pitchFamily="18" charset="0"/>
                          <a:ea typeface="Cambria Math" panose="02040503050406030204" pitchFamily="18" charset="0"/>
                          <a:cs typeface="Times New Roman" pitchFamily="18" charset="0"/>
                        </a:rPr>
                        <m:t>𝑁</m:t>
                      </m:r>
                      <m:r>
                        <a:rPr lang="en-US" i="1" dirty="0">
                          <a:latin typeface="Cambria Math" panose="02040503050406030204" pitchFamily="18" charset="0"/>
                          <a:ea typeface="Cambria Math" panose="02040503050406030204" pitchFamily="18" charset="0"/>
                          <a:cs typeface="Times New Roman" pitchFamily="18" charset="0"/>
                        </a:rPr>
                        <m:t>→∞,</m:t>
                      </m:r>
                      <m:r>
                        <a:rPr lang="en-US" b="0" i="1" dirty="0" smtClean="0">
                          <a:latin typeface="Cambria Math" panose="02040503050406030204" pitchFamily="18" charset="0"/>
                          <a:cs typeface="Times New Roman" pitchFamily="18" charset="0"/>
                        </a:rPr>
                        <m:t>𝑑</m:t>
                      </m:r>
                      <m:r>
                        <a:rPr lang="en-US" b="0" i="1" dirty="0" smtClean="0">
                          <a:latin typeface="Cambria Math" panose="02040503050406030204" pitchFamily="18" charset="0"/>
                          <a:ea typeface="Cambria Math" panose="02040503050406030204" pitchFamily="18" charset="0"/>
                          <a:cs typeface="Times New Roman" pitchFamily="18" charset="0"/>
                        </a:rPr>
                        <m:t>→0</m:t>
                      </m:r>
                    </m:oMath>
                  </m:oMathPara>
                </a14:m>
                <a:endParaRPr lang="en-US" dirty="0"/>
              </a:p>
            </p:txBody>
          </p:sp>
        </mc:Choice>
        <mc:Fallback xmlns="">
          <p:sp>
            <p:nvSpPr>
              <p:cNvPr id="36" name="TextBox 35">
                <a:extLst>
                  <a:ext uri="{FF2B5EF4-FFF2-40B4-BE49-F238E27FC236}">
                    <a16:creationId xmlns:a16="http://schemas.microsoft.com/office/drawing/2014/main" id="{D56853A8-B886-C832-1644-F4C1C212225B}"/>
                  </a:ext>
                </a:extLst>
              </p:cNvPr>
              <p:cNvSpPr txBox="1">
                <a:spLocks noRot="1" noChangeAspect="1" noMove="1" noResize="1" noEditPoints="1" noAdjustHandles="1" noChangeArrowheads="1" noChangeShapeType="1" noTextEdit="1"/>
              </p:cNvSpPr>
              <p:nvPr/>
            </p:nvSpPr>
            <p:spPr>
              <a:xfrm>
                <a:off x="6216003" y="2029189"/>
                <a:ext cx="1674423" cy="369332"/>
              </a:xfrm>
              <a:prstGeom prst="rect">
                <a:avLst/>
              </a:prstGeom>
              <a:blipFill>
                <a:blip r:embed="rId3"/>
                <a:stretch>
                  <a:fillRect/>
                </a:stretch>
              </a:blipFill>
            </p:spPr>
            <p:txBody>
              <a:bodyPr/>
              <a:lstStyle/>
              <a:p>
                <a:r>
                  <a:rPr lang="en-US">
                    <a:noFill/>
                  </a:rPr>
                  <a:t> </a:t>
                </a:r>
              </a:p>
            </p:txBody>
          </p:sp>
        </mc:Fallback>
      </mc:AlternateContent>
      <p:pic>
        <p:nvPicPr>
          <p:cNvPr id="11" name="Picture 10" descr="Picture">
            <a:extLst>
              <a:ext uri="{FF2B5EF4-FFF2-40B4-BE49-F238E27FC236}">
                <a16:creationId xmlns:a16="http://schemas.microsoft.com/office/drawing/2014/main" id="{C72FDECF-41FF-C1BD-C51D-F870C59C430A}"/>
              </a:ext>
            </a:extLst>
          </p:cNvPr>
          <p:cNvPicPr>
            <a:picLocks noChangeAspect="1"/>
          </p:cNvPicPr>
          <p:nvPr/>
        </p:nvPicPr>
        <p:blipFill>
          <a:blip r:embed="rId4"/>
          <a:srcRect l="3661" t="62410" r="7037"/>
          <a:stretch>
            <a:fillRect/>
          </a:stretch>
        </p:blipFill>
        <p:spPr>
          <a:xfrm>
            <a:off x="2296810" y="2492311"/>
            <a:ext cx="3072497" cy="791005"/>
          </a:xfrm>
          <a:prstGeom prst="rect">
            <a:avLst/>
          </a:prstGeom>
        </p:spPr>
      </p:pic>
      <p:pic>
        <p:nvPicPr>
          <p:cNvPr id="2" name="Picture 1">
            <a:extLst>
              <a:ext uri="{FF2B5EF4-FFF2-40B4-BE49-F238E27FC236}">
                <a16:creationId xmlns:a16="http://schemas.microsoft.com/office/drawing/2014/main" id="{56A8650C-BFF6-D403-4394-46AE77683D55}"/>
              </a:ext>
            </a:extLst>
          </p:cNvPr>
          <p:cNvPicPr>
            <a:picLocks noChangeAspect="1"/>
          </p:cNvPicPr>
          <p:nvPr/>
        </p:nvPicPr>
        <p:blipFill>
          <a:blip r:embed="rId5"/>
          <a:srcRect l="9108" r="4649" b="14262"/>
          <a:stretch>
            <a:fillRect/>
          </a:stretch>
        </p:blipFill>
        <p:spPr>
          <a:xfrm>
            <a:off x="2282273" y="79454"/>
            <a:ext cx="3072497" cy="760314"/>
          </a:xfrm>
          <a:prstGeom prst="rect">
            <a:avLst/>
          </a:prstGeom>
        </p:spPr>
      </p:pic>
      <p:sp>
        <p:nvSpPr>
          <p:cNvPr id="12" name="TextBox 11">
            <a:extLst>
              <a:ext uri="{FF2B5EF4-FFF2-40B4-BE49-F238E27FC236}">
                <a16:creationId xmlns:a16="http://schemas.microsoft.com/office/drawing/2014/main" id="{F8AC2BFD-E75A-7926-D957-709973600C1B}"/>
              </a:ext>
            </a:extLst>
          </p:cNvPr>
          <p:cNvSpPr txBox="1"/>
          <p:nvPr/>
        </p:nvSpPr>
        <p:spPr>
          <a:xfrm>
            <a:off x="5833027" y="818108"/>
            <a:ext cx="2057400" cy="400110"/>
          </a:xfrm>
          <a:prstGeom prst="rect">
            <a:avLst/>
          </a:prstGeom>
          <a:noFill/>
        </p:spPr>
        <p:txBody>
          <a:bodyPr wrap="square" rtlCol="0">
            <a:spAutoFit/>
          </a:bodyPr>
          <a:lstStyle/>
          <a:p>
            <a:pPr algn="l"/>
            <a:r>
              <a:rPr lang="en-US" sz="2000" dirty="0">
                <a:latin typeface="Times New Roman" panose="02020603050405020304" pitchFamily="18" charset="0"/>
                <a:cs typeface="Times New Roman" panose="02020603050405020304" pitchFamily="18" charset="0"/>
              </a:rPr>
              <a:t>Coupled Springs</a:t>
            </a:r>
          </a:p>
        </p:txBody>
      </p:sp>
      <p:sp>
        <p:nvSpPr>
          <p:cNvPr id="13" name="TextBox 12">
            <a:extLst>
              <a:ext uri="{FF2B5EF4-FFF2-40B4-BE49-F238E27FC236}">
                <a16:creationId xmlns:a16="http://schemas.microsoft.com/office/drawing/2014/main" id="{E099541A-FBD9-8D58-101C-44C03C4A8C64}"/>
              </a:ext>
            </a:extLst>
          </p:cNvPr>
          <p:cNvSpPr txBox="1"/>
          <p:nvPr/>
        </p:nvSpPr>
        <p:spPr>
          <a:xfrm>
            <a:off x="5450524" y="2585154"/>
            <a:ext cx="2931476" cy="400110"/>
          </a:xfrm>
          <a:prstGeom prst="rect">
            <a:avLst/>
          </a:prstGeom>
          <a:noFill/>
        </p:spPr>
        <p:txBody>
          <a:bodyPr wrap="square" rtlCol="0">
            <a:spAutoFit/>
          </a:bodyPr>
          <a:lstStyle/>
          <a:p>
            <a:pPr algn="l"/>
            <a:r>
              <a:rPr lang="en-US" sz="2000" dirty="0">
                <a:latin typeface="Times New Roman" panose="02020603050405020304" pitchFamily="18" charset="0"/>
                <a:cs typeface="Times New Roman" panose="02020603050405020304" pitchFamily="18" charset="0"/>
              </a:rPr>
              <a:t>Continuous medium wave</a:t>
            </a:r>
          </a:p>
        </p:txBody>
      </p:sp>
      <p:sp>
        <p:nvSpPr>
          <p:cNvPr id="14" name="Right Arrow 13">
            <a:extLst>
              <a:ext uri="{FF2B5EF4-FFF2-40B4-BE49-F238E27FC236}">
                <a16:creationId xmlns:a16="http://schemas.microsoft.com/office/drawing/2014/main" id="{412C634B-2ACD-F366-A0E6-9EFD00D25D45}"/>
              </a:ext>
            </a:extLst>
          </p:cNvPr>
          <p:cNvSpPr/>
          <p:nvPr/>
        </p:nvSpPr>
        <p:spPr>
          <a:xfrm rot="5400000">
            <a:off x="3755113" y="2000255"/>
            <a:ext cx="431961" cy="399488"/>
          </a:xfrm>
          <a:prstGeom prst="right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15" name="Picture 14" descr=" (animation) Electric field E_x component of the TE31 mode inside an x-band hollow metal waveguide. A cross-section of the waveguide allows a view of the field inside.">
            <a:extLst>
              <a:ext uri="{FF2B5EF4-FFF2-40B4-BE49-F238E27FC236}">
                <a16:creationId xmlns:a16="http://schemas.microsoft.com/office/drawing/2014/main" id="{FCDB9CDA-4DAC-D3EE-1FC5-060EBD675AF4}"/>
              </a:ext>
            </a:extLst>
          </p:cNvPr>
          <p:cNvPicPr>
            <a:picLocks noChangeAspect="1"/>
          </p:cNvPicPr>
          <p:nvPr/>
        </p:nvPicPr>
        <p:blipFill>
          <a:blip r:embed="rId6"/>
          <a:stretch>
            <a:fillRect/>
          </a:stretch>
        </p:blipFill>
        <p:spPr>
          <a:xfrm>
            <a:off x="4245527" y="3514572"/>
            <a:ext cx="1587500" cy="1104900"/>
          </a:xfrm>
          <a:prstGeom prst="rect">
            <a:avLst/>
          </a:prstGeom>
        </p:spPr>
      </p:pic>
      <p:sp>
        <p:nvSpPr>
          <p:cNvPr id="17" name="Right Arrow 16">
            <a:extLst>
              <a:ext uri="{FF2B5EF4-FFF2-40B4-BE49-F238E27FC236}">
                <a16:creationId xmlns:a16="http://schemas.microsoft.com/office/drawing/2014/main" id="{9F7D8E52-036C-8024-59F9-263E4A8CE6EC}"/>
              </a:ext>
            </a:extLst>
          </p:cNvPr>
          <p:cNvSpPr/>
          <p:nvPr/>
        </p:nvSpPr>
        <p:spPr>
          <a:xfrm rot="5400000">
            <a:off x="3793854" y="3242331"/>
            <a:ext cx="392561" cy="409649"/>
          </a:xfrm>
          <a:prstGeom prst="right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p>
        </p:txBody>
      </p:sp>
      <p:pic>
        <p:nvPicPr>
          <p:cNvPr id="18" name="Picture 3" descr="\\Mac\Home\Downloads\Electromagneticwave3D.gif">
            <a:extLst>
              <a:ext uri="{FF2B5EF4-FFF2-40B4-BE49-F238E27FC236}">
                <a16:creationId xmlns:a16="http://schemas.microsoft.com/office/drawing/2014/main" id="{18122ADC-C62A-738D-AFCD-B870EDC37843}"/>
              </a:ext>
            </a:extLst>
          </p:cNvPr>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2475041" y="3510067"/>
            <a:ext cx="1309441" cy="1300741"/>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560814DA-5106-6521-3C76-D05D8D6C512B}"/>
              </a:ext>
            </a:extLst>
          </p:cNvPr>
          <p:cNvSpPr txBox="1"/>
          <p:nvPr/>
        </p:nvSpPr>
        <p:spPr>
          <a:xfrm>
            <a:off x="6098391" y="3748740"/>
            <a:ext cx="2590800" cy="400110"/>
          </a:xfrm>
          <a:prstGeom prst="rect">
            <a:avLst/>
          </a:prstGeom>
          <a:noFill/>
        </p:spPr>
        <p:txBody>
          <a:bodyPr wrap="square" rtlCol="0">
            <a:spAutoFit/>
          </a:bodyPr>
          <a:lstStyle/>
          <a:p>
            <a:pPr algn="l"/>
            <a:r>
              <a:rPr lang="en-US" sz="2000" dirty="0">
                <a:latin typeface="Times New Roman" panose="02020603050405020304" pitchFamily="18" charset="0"/>
                <a:cs typeface="Times New Roman" panose="02020603050405020304" pitchFamily="18" charset="0"/>
              </a:rPr>
              <a:t>Electromagnetic Wave</a:t>
            </a:r>
          </a:p>
        </p:txBody>
      </p:sp>
      <p:sp>
        <p:nvSpPr>
          <p:cNvPr id="21" name="TextBox 20">
            <a:extLst>
              <a:ext uri="{FF2B5EF4-FFF2-40B4-BE49-F238E27FC236}">
                <a16:creationId xmlns:a16="http://schemas.microsoft.com/office/drawing/2014/main" id="{1EAB0062-64AC-5750-9EAD-73694D2A315E}"/>
              </a:ext>
            </a:extLst>
          </p:cNvPr>
          <p:cNvSpPr txBox="1"/>
          <p:nvPr/>
        </p:nvSpPr>
        <p:spPr>
          <a:xfrm>
            <a:off x="6103471" y="4203269"/>
            <a:ext cx="2585720" cy="400110"/>
          </a:xfrm>
          <a:prstGeom prst="rect">
            <a:avLst/>
          </a:prstGeom>
          <a:noFill/>
        </p:spPr>
        <p:txBody>
          <a:bodyPr wrap="square" rtlCol="0">
            <a:spAutoFit/>
          </a:bodyPr>
          <a:lstStyle/>
          <a:p>
            <a:pPr algn="l"/>
            <a:r>
              <a:rPr lang="en-US" sz="2000" dirty="0">
                <a:latin typeface="Times New Roman" panose="02020603050405020304" pitchFamily="18" charset="0"/>
                <a:cs typeface="Times New Roman" panose="02020603050405020304" pitchFamily="18" charset="0"/>
              </a:rPr>
              <a:t>and all other waves</a:t>
            </a:r>
          </a:p>
        </p:txBody>
      </p:sp>
      <p:pic>
        <p:nvPicPr>
          <p:cNvPr id="22" name="Picture 4" descr="fig17">
            <a:extLst>
              <a:ext uri="{FF2B5EF4-FFF2-40B4-BE49-F238E27FC236}">
                <a16:creationId xmlns:a16="http://schemas.microsoft.com/office/drawing/2014/main" id="{2BB734C7-08C3-7191-4B38-35D7D85174A0}"/>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b="49125"/>
          <a:stretch>
            <a:fillRect/>
          </a:stretch>
        </p:blipFill>
        <p:spPr bwMode="auto">
          <a:xfrm>
            <a:off x="394466" y="3454111"/>
            <a:ext cx="1822450" cy="1877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ight Arrow 23">
            <a:extLst>
              <a:ext uri="{FF2B5EF4-FFF2-40B4-BE49-F238E27FC236}">
                <a16:creationId xmlns:a16="http://schemas.microsoft.com/office/drawing/2014/main" id="{9C1C3EEF-DCE8-E3BA-EE87-97E184596043}"/>
              </a:ext>
            </a:extLst>
          </p:cNvPr>
          <p:cNvSpPr/>
          <p:nvPr/>
        </p:nvSpPr>
        <p:spPr>
          <a:xfrm rot="5400000">
            <a:off x="3802547" y="4594835"/>
            <a:ext cx="392561" cy="409649"/>
          </a:xfrm>
          <a:prstGeom prst="right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30" name="TextBox 29">
            <a:extLst>
              <a:ext uri="{FF2B5EF4-FFF2-40B4-BE49-F238E27FC236}">
                <a16:creationId xmlns:a16="http://schemas.microsoft.com/office/drawing/2014/main" id="{CC3E0032-2FBE-39B3-A456-682AE9B9B2AD}"/>
              </a:ext>
            </a:extLst>
          </p:cNvPr>
          <p:cNvSpPr txBox="1"/>
          <p:nvPr/>
        </p:nvSpPr>
        <p:spPr>
          <a:xfrm>
            <a:off x="5715000" y="5456867"/>
            <a:ext cx="3156697" cy="400110"/>
          </a:xfrm>
          <a:prstGeom prst="rect">
            <a:avLst/>
          </a:prstGeom>
          <a:noFill/>
        </p:spPr>
        <p:txBody>
          <a:bodyPr wrap="square" rtlCol="0">
            <a:spAutoFit/>
          </a:bodyPr>
          <a:lstStyle/>
          <a:p>
            <a:pPr algn="l"/>
            <a:r>
              <a:rPr lang="en-US" sz="2000" dirty="0">
                <a:latin typeface="Times New Roman" panose="02020603050405020304" pitchFamily="18" charset="0"/>
                <a:cs typeface="Times New Roman" panose="02020603050405020304" pitchFamily="18" charset="0"/>
              </a:rPr>
              <a:t>Schrodinger Electron Wave</a:t>
            </a:r>
          </a:p>
        </p:txBody>
      </p:sp>
      <p:pic>
        <p:nvPicPr>
          <p:cNvPr id="31" name="Picture 30" descr="DOE Explains...Quantum Mechanics | Department of Energy">
            <a:extLst>
              <a:ext uri="{FF2B5EF4-FFF2-40B4-BE49-F238E27FC236}">
                <a16:creationId xmlns:a16="http://schemas.microsoft.com/office/drawing/2014/main" id="{20EF6D08-3714-4769-381C-C7BE2C814EB0}"/>
              </a:ext>
            </a:extLst>
          </p:cNvPr>
          <p:cNvPicPr>
            <a:picLocks noChangeAspect="1"/>
          </p:cNvPicPr>
          <p:nvPr/>
        </p:nvPicPr>
        <p:blipFill>
          <a:blip r:embed="rId9"/>
          <a:stretch>
            <a:fillRect/>
          </a:stretch>
        </p:blipFill>
        <p:spPr>
          <a:xfrm>
            <a:off x="2895600" y="4996368"/>
            <a:ext cx="1962492" cy="1782178"/>
          </a:xfrm>
          <a:prstGeom prst="rect">
            <a:avLst/>
          </a:prstGeom>
        </p:spPr>
      </p:pic>
    </p:spTree>
    <p:extLst>
      <p:ext uri="{BB962C8B-B14F-4D97-AF65-F5344CB8AC3E}">
        <p14:creationId xmlns:p14="http://schemas.microsoft.com/office/powerpoint/2010/main" val="8659655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7"/>
          <p:cNvSpPr txBox="1">
            <a:spLocks noChangeArrowheads="1"/>
          </p:cNvSpPr>
          <p:nvPr/>
        </p:nvSpPr>
        <p:spPr bwMode="auto">
          <a:xfrm>
            <a:off x="842391" y="3767584"/>
            <a:ext cx="47144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pitchFamily="18" charset="-120"/>
              </a:defRPr>
            </a:lvl1pPr>
            <a:lvl2pPr marL="742950" indent="-285750" eaLnBrk="0" hangingPunct="0">
              <a:spcBef>
                <a:spcPct val="20000"/>
              </a:spcBef>
              <a:buChar char="–"/>
              <a:defRPr kumimoji="1" sz="2800">
                <a:solidFill>
                  <a:schemeClr val="tx1"/>
                </a:solidFill>
                <a:latin typeface="Arial" charset="0"/>
                <a:ea typeface="新細明體" pitchFamily="18" charset="-120"/>
              </a:defRPr>
            </a:lvl2pPr>
            <a:lvl3pPr marL="1143000" indent="-228600" eaLnBrk="0" hangingPunct="0">
              <a:spcBef>
                <a:spcPct val="20000"/>
              </a:spcBef>
              <a:buChar char="•"/>
              <a:defRPr kumimoji="1" sz="2400">
                <a:solidFill>
                  <a:schemeClr val="tx1"/>
                </a:solidFill>
                <a:latin typeface="Arial" charset="0"/>
                <a:ea typeface="新細明體" pitchFamily="18" charset="-120"/>
              </a:defRPr>
            </a:lvl3pPr>
            <a:lvl4pPr marL="1600200" indent="-228600" eaLnBrk="0" hangingPunct="0">
              <a:spcBef>
                <a:spcPct val="20000"/>
              </a:spcBef>
              <a:buChar char="–"/>
              <a:defRPr kumimoji="1" sz="2000">
                <a:solidFill>
                  <a:schemeClr val="tx1"/>
                </a:solidFill>
                <a:latin typeface="Arial" charset="0"/>
                <a:ea typeface="新細明體" pitchFamily="18" charset="-120"/>
              </a:defRPr>
            </a:lvl4pPr>
            <a:lvl5pPr marL="2057400" indent="-228600" eaLnBrk="0" hangingPunct="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50000"/>
              </a:spcBef>
              <a:buFontTx/>
              <a:buNone/>
            </a:pPr>
            <a:r>
              <a:rPr lang="zh-TW" altLang="en-US" sz="2000" dirty="0">
                <a:latin typeface="Times New Roman" panose="02020603050405020304" pitchFamily="18" charset="0"/>
              </a:rPr>
              <a:t>以下證明：這個方程式有以下的解：</a:t>
            </a:r>
          </a:p>
        </p:txBody>
      </p:sp>
      <mc:AlternateContent xmlns:mc="http://schemas.openxmlformats.org/markup-compatibility/2006" xmlns:a14="http://schemas.microsoft.com/office/drawing/2010/main">
        <mc:Choice Requires="a14">
          <p:sp>
            <p:nvSpPr>
              <p:cNvPr id="9" name="矩形 8"/>
              <p:cNvSpPr/>
              <p:nvPr/>
            </p:nvSpPr>
            <p:spPr>
              <a:xfrm>
                <a:off x="2196045" y="2568929"/>
                <a:ext cx="1745478" cy="710003"/>
              </a:xfrm>
              <a:prstGeom prst="rect">
                <a:avLst/>
              </a:prstGeom>
              <a:solidFill>
                <a:srgbClr val="FFFF00"/>
              </a:solidFill>
            </p:spPr>
            <p:txBody>
              <a:bodyPr wrap="none">
                <a:spAutoFit/>
              </a:bodyPr>
              <a:lstStyle/>
              <a:p>
                <a:pPr/>
                <a14:m>
                  <m:oMathPara xmlns:m="http://schemas.openxmlformats.org/officeDocument/2006/math">
                    <m:oMath>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b="0" i="1" smtClean="0">
                                  <a:latin typeface="Cambria Math"/>
                                  <a:ea typeface="Cambria Math"/>
                                </a:rPr>
                                <m:t>2</m:t>
                              </m:r>
                            </m:sup>
                          </m:sSup>
                          <m:r>
                            <a:rPr lang="en-US" altLang="zh-TW" sz="2000" i="1">
                              <a:latin typeface="Cambria Math"/>
                              <a:ea typeface="Cambria Math"/>
                            </a:rPr>
                            <m:t>𝑦</m:t>
                          </m:r>
                        </m:num>
                        <m:den>
                          <m:r>
                            <a:rPr lang="zh-TW" altLang="en-US" sz="2000" i="1">
                              <a:latin typeface="Cambria Math"/>
                              <a:ea typeface="Cambria Math"/>
                            </a:rPr>
                            <m:t>𝜕</m:t>
                          </m:r>
                          <m:sSup>
                            <m:sSupPr>
                              <m:ctrlPr>
                                <a:rPr lang="en-US" altLang="zh-TW" sz="2000" i="1">
                                  <a:latin typeface="Cambria Math"/>
                                  <a:ea typeface="Cambria Math"/>
                                </a:rPr>
                              </m:ctrlPr>
                            </m:sSupPr>
                            <m:e>
                              <m:r>
                                <a:rPr lang="en-US" altLang="zh-TW" sz="2000" i="1">
                                  <a:latin typeface="Cambria Math"/>
                                  <a:ea typeface="Cambria Math"/>
                                </a:rPr>
                                <m:t>𝑥</m:t>
                              </m:r>
                            </m:e>
                            <m:sup>
                              <m:r>
                                <a:rPr lang="en-US" altLang="zh-TW" sz="2000" b="0" i="1" smtClean="0">
                                  <a:latin typeface="Cambria Math"/>
                                  <a:ea typeface="Cambria Math"/>
                                </a:rPr>
                                <m:t>2</m:t>
                              </m:r>
                            </m:sup>
                          </m:sSup>
                        </m:den>
                      </m:f>
                      <m:r>
                        <a:rPr lang="en-US" altLang="zh-TW" sz="2000" b="0" i="1" smtClean="0">
                          <a:latin typeface="Cambria Math"/>
                          <a:ea typeface="Cambria Math"/>
                        </a:rPr>
                        <m:t>=</m:t>
                      </m:r>
                      <m:f>
                        <m:fPr>
                          <m:ctrlPr>
                            <a:rPr lang="en-US" altLang="zh-TW" sz="2000" b="0" i="1" smtClean="0">
                              <a:latin typeface="Cambria Math"/>
                              <a:ea typeface="Cambria Math"/>
                            </a:rPr>
                          </m:ctrlPr>
                        </m:fPr>
                        <m:num>
                          <m:r>
                            <a:rPr lang="en-US" altLang="zh-TW" sz="2000" b="0" i="1" smtClean="0">
                              <a:latin typeface="Cambria Math"/>
                              <a:ea typeface="Cambria Math"/>
                            </a:rPr>
                            <m:t>1</m:t>
                          </m:r>
                        </m:num>
                        <m:den>
                          <m:sSup>
                            <m:sSupPr>
                              <m:ctrlPr>
                                <a:rPr lang="en-US" altLang="zh-TW" sz="2000" b="0" i="1" smtClean="0">
                                  <a:latin typeface="Cambria Math"/>
                                  <a:ea typeface="Cambria Math"/>
                                </a:rPr>
                              </m:ctrlPr>
                            </m:sSupPr>
                            <m:e>
                              <m:r>
                                <a:rPr lang="en-US" altLang="zh-TW" sz="2000" b="0" i="1" smtClean="0">
                                  <a:latin typeface="Cambria Math"/>
                                  <a:ea typeface="Cambria Math"/>
                                </a:rPr>
                                <m:t>𝑣</m:t>
                              </m:r>
                            </m:e>
                            <m:sup>
                              <m:r>
                                <a:rPr lang="en-US" altLang="zh-TW" sz="2000" b="0" i="1" smtClean="0">
                                  <a:latin typeface="Cambria Math"/>
                                  <a:ea typeface="Cambria Math"/>
                                </a:rPr>
                                <m:t>2</m:t>
                              </m:r>
                            </m:sup>
                          </m:sSup>
                        </m:den>
                      </m:f>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i="1">
                                  <a:latin typeface="Cambria Math"/>
                                  <a:ea typeface="Cambria Math"/>
                                </a:rPr>
                                <m:t>2</m:t>
                              </m:r>
                            </m:sup>
                          </m:sSup>
                          <m:r>
                            <a:rPr lang="en-US" altLang="zh-TW" sz="2000" i="1">
                              <a:latin typeface="Cambria Math"/>
                              <a:ea typeface="Cambria Math"/>
                            </a:rPr>
                            <m:t>𝑦</m:t>
                          </m:r>
                        </m:num>
                        <m:den>
                          <m:r>
                            <a:rPr lang="zh-TW" altLang="en-US" sz="2000" i="1">
                              <a:latin typeface="Cambria Math"/>
                              <a:ea typeface="Cambria Math"/>
                            </a:rPr>
                            <m:t>𝜕</m:t>
                          </m:r>
                          <m:sSup>
                            <m:sSupPr>
                              <m:ctrlPr>
                                <a:rPr lang="en-US" altLang="zh-TW" sz="2000" i="1">
                                  <a:latin typeface="Cambria Math"/>
                                  <a:ea typeface="Cambria Math"/>
                                </a:rPr>
                              </m:ctrlPr>
                            </m:sSupPr>
                            <m:e>
                              <m:r>
                                <a:rPr lang="en-US" altLang="zh-TW" sz="2000" i="1">
                                  <a:latin typeface="Cambria Math"/>
                                  <a:ea typeface="Cambria Math"/>
                                </a:rPr>
                                <m:t>𝑡</m:t>
                              </m:r>
                            </m:e>
                            <m:sup>
                              <m:r>
                                <a:rPr lang="en-US" altLang="zh-TW" sz="2000" i="1">
                                  <a:latin typeface="Cambria Math"/>
                                  <a:ea typeface="Cambria Math"/>
                                </a:rPr>
                                <m:t>2</m:t>
                              </m:r>
                            </m:sup>
                          </m:sSup>
                        </m:den>
                      </m:f>
                    </m:oMath>
                  </m:oMathPara>
                </a14:m>
                <a:endParaRPr lang="zh-TW" altLang="en-US" sz="2000" dirty="0">
                  <a:latin typeface="Times New Roman" panose="02020603050405020304" pitchFamily="18" charset="0"/>
                </a:endParaRPr>
              </a:p>
            </p:txBody>
          </p:sp>
        </mc:Choice>
        <mc:Fallback xmlns="">
          <p:sp>
            <p:nvSpPr>
              <p:cNvPr id="9" name="矩形 8"/>
              <p:cNvSpPr>
                <a:spLocks noRot="1" noChangeAspect="1" noMove="1" noResize="1" noEditPoints="1" noAdjustHandles="1" noChangeArrowheads="1" noChangeShapeType="1" noTextEdit="1"/>
              </p:cNvSpPr>
              <p:nvPr/>
            </p:nvSpPr>
            <p:spPr>
              <a:xfrm>
                <a:off x="2196045" y="2568929"/>
                <a:ext cx="1745478" cy="710003"/>
              </a:xfrm>
              <a:prstGeom prst="rect">
                <a:avLst/>
              </a:prstGeom>
              <a:blipFill>
                <a:blip r:embed="rId2"/>
                <a:stretch>
                  <a:fillRect b="-526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矩形 10"/>
              <p:cNvSpPr/>
              <p:nvPr/>
            </p:nvSpPr>
            <p:spPr>
              <a:xfrm>
                <a:off x="5339321" y="3767584"/>
                <a:ext cx="1307346" cy="400110"/>
              </a:xfrm>
              <a:prstGeom prst="rect">
                <a:avLst/>
              </a:prstGeom>
              <a:solidFill>
                <a:srgbClr val="FFFF00"/>
              </a:solidFill>
            </p:spPr>
            <p:txBody>
              <a:bodyPr wrap="none">
                <a:spAutoFit/>
              </a:bodyPr>
              <a:lstStyle/>
              <a:p>
                <a:pPr/>
                <a14:m>
                  <m:oMathPara xmlns:m="http://schemas.openxmlformats.org/officeDocument/2006/math">
                    <m:oMath>
                      <m:r>
                        <a:rPr lang="en-US" altLang="zh-TW" sz="2000" i="1">
                          <a:latin typeface="Cambria Math"/>
                          <a:cs typeface="Times New Roman" pitchFamily="18" charset="0"/>
                        </a:rPr>
                        <m:t>𝑓</m:t>
                      </m:r>
                      <m:d>
                        <m:dPr>
                          <m:ctrlPr>
                            <a:rPr lang="en-US" altLang="zh-TW" sz="2000" i="1">
                              <a:latin typeface="Cambria Math"/>
                              <a:cs typeface="Times New Roman" pitchFamily="18" charset="0"/>
                            </a:rPr>
                          </m:ctrlPr>
                        </m:dPr>
                        <m:e>
                          <m:r>
                            <a:rPr lang="en-US" altLang="zh-TW" sz="2000" i="1">
                              <a:latin typeface="Cambria Math"/>
                              <a:cs typeface="Times New Roman" pitchFamily="18" charset="0"/>
                            </a:rPr>
                            <m:t>𝑥</m:t>
                          </m:r>
                          <m:r>
                            <a:rPr lang="en-US" altLang="zh-TW" sz="2000" i="1">
                              <a:latin typeface="Cambria Math"/>
                              <a:cs typeface="Times New Roman" pitchFamily="18" charset="0"/>
                            </a:rPr>
                            <m:t>−</m:t>
                          </m:r>
                          <m:r>
                            <a:rPr lang="en-US" altLang="zh-TW" sz="2000" i="1">
                              <a:latin typeface="Cambria Math"/>
                              <a:cs typeface="Times New Roman" pitchFamily="18" charset="0"/>
                            </a:rPr>
                            <m:t>𝑣𝑡</m:t>
                          </m:r>
                        </m:e>
                      </m:d>
                    </m:oMath>
                  </m:oMathPara>
                </a14:m>
                <a:endParaRPr lang="zh-TW" altLang="en-US" sz="2000" dirty="0">
                  <a:latin typeface="Times New Roman" panose="02020603050405020304" pitchFamily="18" charset="0"/>
                </a:endParaRPr>
              </a:p>
            </p:txBody>
          </p:sp>
        </mc:Choice>
        <mc:Fallback xmlns="">
          <p:sp>
            <p:nvSpPr>
              <p:cNvPr id="11" name="矩形 10"/>
              <p:cNvSpPr>
                <a:spLocks noRot="1" noChangeAspect="1" noMove="1" noResize="1" noEditPoints="1" noAdjustHandles="1" noChangeArrowheads="1" noChangeShapeType="1" noTextEdit="1"/>
              </p:cNvSpPr>
              <p:nvPr/>
            </p:nvSpPr>
            <p:spPr>
              <a:xfrm>
                <a:off x="5339321" y="3767584"/>
                <a:ext cx="1307346" cy="400110"/>
              </a:xfrm>
              <a:prstGeom prst="rect">
                <a:avLst/>
              </a:prstGeom>
              <a:blipFill>
                <a:blip r:embed="rId4"/>
                <a:stretch>
                  <a:fillRect b="-12121"/>
                </a:stretch>
              </a:blipFill>
            </p:spPr>
            <p:txBody>
              <a:bodyPr/>
              <a:lstStyle/>
              <a:p>
                <a:r>
                  <a:rPr lang="en-US">
                    <a:noFill/>
                  </a:rPr>
                  <a:t> </a:t>
                </a:r>
              </a:p>
            </p:txBody>
          </p:sp>
        </mc:Fallback>
      </mc:AlternateContent>
      <p:pic>
        <p:nvPicPr>
          <p:cNvPr id="8" name="Picture 2" descr="16_31_FigureB.jpg"/>
          <p:cNvPicPr>
            <a:picLocks noChangeAspect="1"/>
          </p:cNvPicPr>
          <p:nvPr/>
        </p:nvPicPr>
        <p:blipFill rotWithShape="1">
          <a:blip r:embed="rId5" cstate="print">
            <a:extLst>
              <a:ext uri="{28A0092B-C50C-407E-A947-70E740481C1C}">
                <a14:useLocalDpi xmlns:a14="http://schemas.microsoft.com/office/drawing/2010/main" val="0"/>
              </a:ext>
            </a:extLst>
          </a:blip>
          <a:srcRect l="14121" t="24729" b="39464"/>
          <a:stretch/>
        </p:blipFill>
        <p:spPr>
          <a:xfrm>
            <a:off x="914400" y="4343400"/>
            <a:ext cx="4714438" cy="1584176"/>
          </a:xfrm>
          <a:prstGeom prst="rect">
            <a:avLst/>
          </a:prstGeom>
        </p:spPr>
      </p:pic>
      <p:sp>
        <p:nvSpPr>
          <p:cNvPr id="4" name="TextBox 3">
            <a:extLst>
              <a:ext uri="{FF2B5EF4-FFF2-40B4-BE49-F238E27FC236}">
                <a16:creationId xmlns:a16="http://schemas.microsoft.com/office/drawing/2014/main" id="{D685E075-7FD4-4ABB-8C25-63DADBC9C387}"/>
              </a:ext>
            </a:extLst>
          </p:cNvPr>
          <p:cNvSpPr txBox="1"/>
          <p:nvPr/>
        </p:nvSpPr>
        <p:spPr>
          <a:xfrm>
            <a:off x="744922" y="593862"/>
            <a:ext cx="6401929" cy="400110"/>
          </a:xfrm>
          <a:prstGeom prst="rect">
            <a:avLst/>
          </a:prstGeom>
          <a:noFill/>
        </p:spPr>
        <p:txBody>
          <a:bodyPr wrap="square" rtlCol="0">
            <a:spAutoFit/>
          </a:bodyPr>
          <a:lstStyle/>
          <a:p>
            <a:pPr algn="l"/>
            <a:r>
              <a:rPr lang="en-US" sz="2000" dirty="0">
                <a:latin typeface="Times New Roman" panose="02020603050405020304" pitchFamily="18" charset="0"/>
                <a:cs typeface="Times New Roman" panose="02020603050405020304" pitchFamily="18" charset="0"/>
              </a:rPr>
              <a:t>Solve Wave equation to find its solutions.</a:t>
            </a:r>
          </a:p>
        </p:txBody>
      </p:sp>
      <p:sp>
        <p:nvSpPr>
          <p:cNvPr id="5" name="TextBox 4">
            <a:extLst>
              <a:ext uri="{FF2B5EF4-FFF2-40B4-BE49-F238E27FC236}">
                <a16:creationId xmlns:a16="http://schemas.microsoft.com/office/drawing/2014/main" id="{062BAB6E-BBAC-CFE6-8301-430EA93CB5F9}"/>
              </a:ext>
            </a:extLst>
          </p:cNvPr>
          <p:cNvSpPr txBox="1"/>
          <p:nvPr/>
        </p:nvSpPr>
        <p:spPr>
          <a:xfrm>
            <a:off x="744922" y="1069323"/>
            <a:ext cx="8002129" cy="400110"/>
          </a:xfrm>
          <a:prstGeom prst="rect">
            <a:avLst/>
          </a:prstGeom>
          <a:noFill/>
        </p:spPr>
        <p:txBody>
          <a:bodyPr wrap="square" rtlCol="0">
            <a:spAutoFit/>
          </a:bodyPr>
          <a:lstStyle/>
          <a:p>
            <a:pPr algn="l"/>
            <a:r>
              <a:rPr lang="en-US" sz="2000" dirty="0">
                <a:latin typeface="Times New Roman" panose="02020603050405020304" pitchFamily="18" charset="0"/>
                <a:cs typeface="Times New Roman" panose="02020603050405020304" pitchFamily="18" charset="0"/>
              </a:rPr>
              <a:t>If nature follows wave equation, its solution describe natural phenomenon. </a:t>
            </a:r>
          </a:p>
        </p:txBody>
      </p:sp>
      <p:sp>
        <p:nvSpPr>
          <p:cNvPr id="3" name="TextBox 2">
            <a:extLst>
              <a:ext uri="{FF2B5EF4-FFF2-40B4-BE49-F238E27FC236}">
                <a16:creationId xmlns:a16="http://schemas.microsoft.com/office/drawing/2014/main" id="{047589F3-F673-718A-C014-013CDC895E51}"/>
              </a:ext>
            </a:extLst>
          </p:cNvPr>
          <p:cNvSpPr txBox="1"/>
          <p:nvPr/>
        </p:nvSpPr>
        <p:spPr>
          <a:xfrm>
            <a:off x="744922" y="1947199"/>
            <a:ext cx="6304460" cy="400110"/>
          </a:xfrm>
          <a:prstGeom prst="rect">
            <a:avLst/>
          </a:prstGeom>
          <a:noFill/>
        </p:spPr>
        <p:txBody>
          <a:bodyPr wrap="square" rtlCol="0">
            <a:spAutoFit/>
          </a:bodyPr>
          <a:lstStyle/>
          <a:p>
            <a:pPr algn="l"/>
            <a:r>
              <a:rPr lang="en-US" sz="2000" dirty="0">
                <a:latin typeface="Times New Roman" panose="02020603050405020304" pitchFamily="18" charset="0"/>
                <a:cs typeface="Times New Roman" panose="02020603050405020304" pitchFamily="18" charset="0"/>
              </a:rPr>
              <a:t>The first (easiest) of the two ways to solve wave equation:</a:t>
            </a:r>
          </a:p>
        </p:txBody>
      </p:sp>
      <p:pic>
        <p:nvPicPr>
          <p:cNvPr id="6" name="Graphic 5" descr="Cat with solid fill">
            <a:extLst>
              <a:ext uri="{FF2B5EF4-FFF2-40B4-BE49-F238E27FC236}">
                <a16:creationId xmlns:a16="http://schemas.microsoft.com/office/drawing/2014/main" id="{5E14EF58-F7F8-241D-4953-2E44048E233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229600" y="322940"/>
            <a:ext cx="668520" cy="668520"/>
          </a:xfrm>
          <a:prstGeom prst="rect">
            <a:avLst/>
          </a:prstGeom>
        </p:spPr>
      </p:pic>
    </p:spTree>
    <p:extLst>
      <p:ext uri="{BB962C8B-B14F-4D97-AF65-F5344CB8AC3E}">
        <p14:creationId xmlns:p14="http://schemas.microsoft.com/office/powerpoint/2010/main" val="36091999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Text Box 3"/>
          <p:cNvSpPr txBox="1">
            <a:spLocks noChangeArrowheads="1"/>
          </p:cNvSpPr>
          <p:nvPr/>
        </p:nvSpPr>
        <p:spPr bwMode="auto">
          <a:xfrm>
            <a:off x="4401654" y="1133228"/>
            <a:ext cx="492443"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spcBef>
                <a:spcPct val="20000"/>
              </a:spcBef>
              <a:buChar char="•"/>
              <a:defRPr kumimoji="1" sz="3200">
                <a:solidFill>
                  <a:schemeClr val="tx1"/>
                </a:solidFill>
                <a:latin typeface="Arial" charset="0"/>
                <a:ea typeface="新細明體" pitchFamily="18" charset="-120"/>
              </a:defRPr>
            </a:lvl1pPr>
            <a:lvl2pPr marL="742950" indent="-285750" eaLnBrk="0" hangingPunct="0">
              <a:spcBef>
                <a:spcPct val="20000"/>
              </a:spcBef>
              <a:buChar char="–"/>
              <a:defRPr kumimoji="1" sz="2800">
                <a:solidFill>
                  <a:schemeClr val="tx1"/>
                </a:solidFill>
                <a:latin typeface="Arial" charset="0"/>
                <a:ea typeface="新細明體" pitchFamily="18" charset="-120"/>
              </a:defRPr>
            </a:lvl2pPr>
            <a:lvl3pPr marL="1143000" indent="-228600" eaLnBrk="0" hangingPunct="0">
              <a:spcBef>
                <a:spcPct val="20000"/>
              </a:spcBef>
              <a:buChar char="•"/>
              <a:defRPr kumimoji="1" sz="2400">
                <a:solidFill>
                  <a:schemeClr val="tx1"/>
                </a:solidFill>
                <a:latin typeface="Arial" charset="0"/>
                <a:ea typeface="新細明體" pitchFamily="18" charset="-120"/>
              </a:defRPr>
            </a:lvl3pPr>
            <a:lvl4pPr marL="1600200" indent="-228600" eaLnBrk="0" hangingPunct="0">
              <a:spcBef>
                <a:spcPct val="20000"/>
              </a:spcBef>
              <a:buChar char="–"/>
              <a:defRPr kumimoji="1" sz="2000">
                <a:solidFill>
                  <a:schemeClr val="tx1"/>
                </a:solidFill>
                <a:latin typeface="Arial" charset="0"/>
                <a:ea typeface="新細明體" pitchFamily="18" charset="-120"/>
              </a:defRPr>
            </a:lvl4pPr>
            <a:lvl5pPr marL="2057400" indent="-228600" eaLnBrk="0" hangingPunct="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50000"/>
              </a:spcBef>
              <a:buFontTx/>
              <a:buNone/>
            </a:pPr>
            <a:endParaRPr lang="zh-TW" altLang="en-US" sz="2000" dirty="0">
              <a:latin typeface="Times New Roman" panose="02020603050405020304" pitchFamily="18" charset="0"/>
            </a:endParaRPr>
          </a:p>
        </p:txBody>
      </p:sp>
      <p:sp>
        <p:nvSpPr>
          <p:cNvPr id="53253" name="Rectangle 10"/>
          <p:cNvSpPr>
            <a:spLocks noChangeArrowheads="1"/>
          </p:cNvSpPr>
          <p:nvPr/>
        </p:nvSpPr>
        <p:spPr bwMode="auto">
          <a:xfrm>
            <a:off x="0" y="3049072"/>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kumimoji="1" sz="3200">
                <a:solidFill>
                  <a:schemeClr val="tx1"/>
                </a:solidFill>
                <a:latin typeface="Arial" charset="0"/>
                <a:ea typeface="新細明體" pitchFamily="18" charset="-120"/>
              </a:defRPr>
            </a:lvl1pPr>
            <a:lvl2pPr marL="742950" indent="-285750" eaLnBrk="0" hangingPunct="0">
              <a:spcBef>
                <a:spcPct val="20000"/>
              </a:spcBef>
              <a:buChar char="–"/>
              <a:defRPr kumimoji="1" sz="2800">
                <a:solidFill>
                  <a:schemeClr val="tx1"/>
                </a:solidFill>
                <a:latin typeface="Arial" charset="0"/>
                <a:ea typeface="新細明體" pitchFamily="18" charset="-120"/>
              </a:defRPr>
            </a:lvl2pPr>
            <a:lvl3pPr marL="1143000" indent="-228600" eaLnBrk="0" hangingPunct="0">
              <a:spcBef>
                <a:spcPct val="20000"/>
              </a:spcBef>
              <a:buChar char="•"/>
              <a:defRPr kumimoji="1" sz="2400">
                <a:solidFill>
                  <a:schemeClr val="tx1"/>
                </a:solidFill>
                <a:latin typeface="Arial" charset="0"/>
                <a:ea typeface="新細明體" pitchFamily="18" charset="-120"/>
              </a:defRPr>
            </a:lvl3pPr>
            <a:lvl4pPr marL="1600200" indent="-228600" eaLnBrk="0" hangingPunct="0">
              <a:spcBef>
                <a:spcPct val="20000"/>
              </a:spcBef>
              <a:buChar char="–"/>
              <a:defRPr kumimoji="1" sz="2000">
                <a:solidFill>
                  <a:schemeClr val="tx1"/>
                </a:solidFill>
                <a:latin typeface="Arial" charset="0"/>
                <a:ea typeface="新細明體" pitchFamily="18" charset="-120"/>
              </a:defRPr>
            </a:lvl4pPr>
            <a:lvl5pPr marL="2057400" indent="-228600" eaLnBrk="0" hangingPunct="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0"/>
              </a:spcBef>
              <a:buFontTx/>
              <a:buNone/>
            </a:pPr>
            <a:endParaRPr lang="zh-TW" altLang="en-US" sz="1800" dirty="0">
              <a:latin typeface="Times New Roman" panose="02020603050405020304" pitchFamily="18" charset="0"/>
            </a:endParaRPr>
          </a:p>
        </p:txBody>
      </p:sp>
      <p:sp>
        <p:nvSpPr>
          <p:cNvPr id="53255" name="Rectangle 12"/>
          <p:cNvSpPr>
            <a:spLocks noChangeArrowheads="1"/>
          </p:cNvSpPr>
          <p:nvPr/>
        </p:nvSpPr>
        <p:spPr bwMode="auto">
          <a:xfrm>
            <a:off x="0" y="3034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kumimoji="1" sz="3200">
                <a:solidFill>
                  <a:schemeClr val="tx1"/>
                </a:solidFill>
                <a:latin typeface="Arial" charset="0"/>
                <a:ea typeface="新細明體" pitchFamily="18" charset="-120"/>
              </a:defRPr>
            </a:lvl1pPr>
            <a:lvl2pPr marL="742950" indent="-285750" eaLnBrk="0" hangingPunct="0">
              <a:spcBef>
                <a:spcPct val="20000"/>
              </a:spcBef>
              <a:buChar char="–"/>
              <a:defRPr kumimoji="1" sz="2800">
                <a:solidFill>
                  <a:schemeClr val="tx1"/>
                </a:solidFill>
                <a:latin typeface="Arial" charset="0"/>
                <a:ea typeface="新細明體" pitchFamily="18" charset="-120"/>
              </a:defRPr>
            </a:lvl2pPr>
            <a:lvl3pPr marL="1143000" indent="-228600" eaLnBrk="0" hangingPunct="0">
              <a:spcBef>
                <a:spcPct val="20000"/>
              </a:spcBef>
              <a:buChar char="•"/>
              <a:defRPr kumimoji="1" sz="2400">
                <a:solidFill>
                  <a:schemeClr val="tx1"/>
                </a:solidFill>
                <a:latin typeface="Arial" charset="0"/>
                <a:ea typeface="新細明體" pitchFamily="18" charset="-120"/>
              </a:defRPr>
            </a:lvl3pPr>
            <a:lvl4pPr marL="1600200" indent="-228600" eaLnBrk="0" hangingPunct="0">
              <a:spcBef>
                <a:spcPct val="20000"/>
              </a:spcBef>
              <a:buChar char="–"/>
              <a:defRPr kumimoji="1" sz="2000">
                <a:solidFill>
                  <a:schemeClr val="tx1"/>
                </a:solidFill>
                <a:latin typeface="Arial" charset="0"/>
                <a:ea typeface="新細明體" pitchFamily="18" charset="-120"/>
              </a:defRPr>
            </a:lvl4pPr>
            <a:lvl5pPr marL="2057400" indent="-228600" eaLnBrk="0" hangingPunct="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0"/>
              </a:spcBef>
              <a:buFontTx/>
              <a:buNone/>
            </a:pPr>
            <a:endParaRPr lang="zh-TW" altLang="en-US" sz="1800" dirty="0">
              <a:latin typeface="Times New Roman" panose="02020603050405020304" pitchFamily="18" charset="0"/>
            </a:endParaRPr>
          </a:p>
        </p:txBody>
      </p:sp>
      <p:sp>
        <p:nvSpPr>
          <p:cNvPr id="53257" name="Rectangle 14"/>
          <p:cNvSpPr>
            <a:spLocks noChangeArrowheads="1"/>
          </p:cNvSpPr>
          <p:nvPr/>
        </p:nvSpPr>
        <p:spPr bwMode="auto">
          <a:xfrm>
            <a:off x="0" y="3049072"/>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kumimoji="1" sz="3200">
                <a:solidFill>
                  <a:schemeClr val="tx1"/>
                </a:solidFill>
                <a:latin typeface="Arial" charset="0"/>
                <a:ea typeface="新細明體" pitchFamily="18" charset="-120"/>
              </a:defRPr>
            </a:lvl1pPr>
            <a:lvl2pPr marL="742950" indent="-285750" eaLnBrk="0" hangingPunct="0">
              <a:spcBef>
                <a:spcPct val="20000"/>
              </a:spcBef>
              <a:buChar char="–"/>
              <a:defRPr kumimoji="1" sz="2800">
                <a:solidFill>
                  <a:schemeClr val="tx1"/>
                </a:solidFill>
                <a:latin typeface="Arial" charset="0"/>
                <a:ea typeface="新細明體" pitchFamily="18" charset="-120"/>
              </a:defRPr>
            </a:lvl2pPr>
            <a:lvl3pPr marL="1143000" indent="-228600" eaLnBrk="0" hangingPunct="0">
              <a:spcBef>
                <a:spcPct val="20000"/>
              </a:spcBef>
              <a:buChar char="•"/>
              <a:defRPr kumimoji="1" sz="2400">
                <a:solidFill>
                  <a:schemeClr val="tx1"/>
                </a:solidFill>
                <a:latin typeface="Arial" charset="0"/>
                <a:ea typeface="新細明體" pitchFamily="18" charset="-120"/>
              </a:defRPr>
            </a:lvl3pPr>
            <a:lvl4pPr marL="1600200" indent="-228600" eaLnBrk="0" hangingPunct="0">
              <a:spcBef>
                <a:spcPct val="20000"/>
              </a:spcBef>
              <a:buChar char="–"/>
              <a:defRPr kumimoji="1" sz="2000">
                <a:solidFill>
                  <a:schemeClr val="tx1"/>
                </a:solidFill>
                <a:latin typeface="Arial" charset="0"/>
                <a:ea typeface="新細明體" pitchFamily="18" charset="-120"/>
              </a:defRPr>
            </a:lvl4pPr>
            <a:lvl5pPr marL="2057400" indent="-228600" eaLnBrk="0" hangingPunct="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0"/>
              </a:spcBef>
              <a:buFontTx/>
              <a:buNone/>
            </a:pPr>
            <a:endParaRPr lang="zh-TW" altLang="en-US" sz="1800" dirty="0">
              <a:latin typeface="Times New Roman" panose="02020603050405020304" pitchFamily="18" charset="0"/>
            </a:endParaRPr>
          </a:p>
        </p:txBody>
      </p:sp>
      <p:sp>
        <p:nvSpPr>
          <p:cNvPr id="53259" name="Rectangle 16"/>
          <p:cNvSpPr>
            <a:spLocks noChangeArrowheads="1"/>
          </p:cNvSpPr>
          <p:nvPr/>
        </p:nvSpPr>
        <p:spPr bwMode="auto">
          <a:xfrm>
            <a:off x="0" y="3034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kumimoji="1" sz="3200">
                <a:solidFill>
                  <a:schemeClr val="tx1"/>
                </a:solidFill>
                <a:latin typeface="Arial" charset="0"/>
                <a:ea typeface="新細明體" pitchFamily="18" charset="-120"/>
              </a:defRPr>
            </a:lvl1pPr>
            <a:lvl2pPr marL="742950" indent="-285750" eaLnBrk="0" hangingPunct="0">
              <a:spcBef>
                <a:spcPct val="20000"/>
              </a:spcBef>
              <a:buChar char="–"/>
              <a:defRPr kumimoji="1" sz="2800">
                <a:solidFill>
                  <a:schemeClr val="tx1"/>
                </a:solidFill>
                <a:latin typeface="Arial" charset="0"/>
                <a:ea typeface="新細明體" pitchFamily="18" charset="-120"/>
              </a:defRPr>
            </a:lvl2pPr>
            <a:lvl3pPr marL="1143000" indent="-228600" eaLnBrk="0" hangingPunct="0">
              <a:spcBef>
                <a:spcPct val="20000"/>
              </a:spcBef>
              <a:buChar char="•"/>
              <a:defRPr kumimoji="1" sz="2400">
                <a:solidFill>
                  <a:schemeClr val="tx1"/>
                </a:solidFill>
                <a:latin typeface="Arial" charset="0"/>
                <a:ea typeface="新細明體" pitchFamily="18" charset="-120"/>
              </a:defRPr>
            </a:lvl3pPr>
            <a:lvl4pPr marL="1600200" indent="-228600" eaLnBrk="0" hangingPunct="0">
              <a:spcBef>
                <a:spcPct val="20000"/>
              </a:spcBef>
              <a:buChar char="–"/>
              <a:defRPr kumimoji="1" sz="2000">
                <a:solidFill>
                  <a:schemeClr val="tx1"/>
                </a:solidFill>
                <a:latin typeface="Arial" charset="0"/>
                <a:ea typeface="新細明體" pitchFamily="18" charset="-120"/>
              </a:defRPr>
            </a:lvl4pPr>
            <a:lvl5pPr marL="2057400" indent="-228600" eaLnBrk="0" hangingPunct="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0"/>
              </a:spcBef>
              <a:buFontTx/>
              <a:buNone/>
            </a:pPr>
            <a:endParaRPr lang="zh-TW" altLang="en-US" sz="1800" dirty="0">
              <a:latin typeface="Times New Roman" panose="02020603050405020304" pitchFamily="18" charset="0"/>
            </a:endParaRPr>
          </a:p>
        </p:txBody>
      </p:sp>
      <p:sp>
        <p:nvSpPr>
          <p:cNvPr id="53264" name="Rectangle 21"/>
          <p:cNvSpPr>
            <a:spLocks noChangeArrowheads="1"/>
          </p:cNvSpPr>
          <p:nvPr/>
        </p:nvSpPr>
        <p:spPr bwMode="auto">
          <a:xfrm>
            <a:off x="0" y="3034784"/>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kumimoji="1" sz="3200">
                <a:solidFill>
                  <a:schemeClr val="tx1"/>
                </a:solidFill>
                <a:latin typeface="Arial" charset="0"/>
                <a:ea typeface="新細明體" pitchFamily="18" charset="-120"/>
              </a:defRPr>
            </a:lvl1pPr>
            <a:lvl2pPr marL="742950" indent="-285750" eaLnBrk="0" hangingPunct="0">
              <a:spcBef>
                <a:spcPct val="20000"/>
              </a:spcBef>
              <a:buChar char="–"/>
              <a:defRPr kumimoji="1" sz="2800">
                <a:solidFill>
                  <a:schemeClr val="tx1"/>
                </a:solidFill>
                <a:latin typeface="Arial" charset="0"/>
                <a:ea typeface="新細明體" pitchFamily="18" charset="-120"/>
              </a:defRPr>
            </a:lvl2pPr>
            <a:lvl3pPr marL="1143000" indent="-228600" eaLnBrk="0" hangingPunct="0">
              <a:spcBef>
                <a:spcPct val="20000"/>
              </a:spcBef>
              <a:buChar char="•"/>
              <a:defRPr kumimoji="1" sz="2400">
                <a:solidFill>
                  <a:schemeClr val="tx1"/>
                </a:solidFill>
                <a:latin typeface="Arial" charset="0"/>
                <a:ea typeface="新細明體" pitchFamily="18" charset="-120"/>
              </a:defRPr>
            </a:lvl3pPr>
            <a:lvl4pPr marL="1600200" indent="-228600" eaLnBrk="0" hangingPunct="0">
              <a:spcBef>
                <a:spcPct val="20000"/>
              </a:spcBef>
              <a:buChar char="–"/>
              <a:defRPr kumimoji="1" sz="2000">
                <a:solidFill>
                  <a:schemeClr val="tx1"/>
                </a:solidFill>
                <a:latin typeface="Arial" charset="0"/>
                <a:ea typeface="新細明體" pitchFamily="18" charset="-120"/>
              </a:defRPr>
            </a:lvl4pPr>
            <a:lvl5pPr marL="2057400" indent="-228600" eaLnBrk="0" hangingPunct="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0"/>
              </a:spcBef>
              <a:buFontTx/>
              <a:buNone/>
            </a:pPr>
            <a:endParaRPr lang="zh-TW" altLang="en-US" sz="1800" dirty="0">
              <a:latin typeface="Times New Roman" panose="02020603050405020304" pitchFamily="18" charset="0"/>
            </a:endParaRPr>
          </a:p>
        </p:txBody>
      </p:sp>
      <mc:AlternateContent xmlns:mc="http://schemas.openxmlformats.org/markup-compatibility/2006" xmlns:a14="http://schemas.microsoft.com/office/drawing/2010/main">
        <mc:Choice Requires="a14">
          <p:sp>
            <p:nvSpPr>
              <p:cNvPr id="53268" name="文字方塊 20"/>
              <p:cNvSpPr txBox="1">
                <a:spLocks noChangeArrowheads="1"/>
              </p:cNvSpPr>
              <p:nvPr/>
            </p:nvSpPr>
            <p:spPr bwMode="auto">
              <a:xfrm>
                <a:off x="3049487" y="2001473"/>
                <a:ext cx="2751368" cy="40011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pitchFamily="18" charset="-120"/>
                  </a:defRPr>
                </a:lvl1pPr>
                <a:lvl2pPr marL="742950" indent="-285750" eaLnBrk="0" hangingPunct="0">
                  <a:spcBef>
                    <a:spcPct val="20000"/>
                  </a:spcBef>
                  <a:buChar char="–"/>
                  <a:defRPr kumimoji="1" sz="2800">
                    <a:solidFill>
                      <a:schemeClr val="tx1"/>
                    </a:solidFill>
                    <a:latin typeface="Arial" charset="0"/>
                    <a:ea typeface="新細明體" pitchFamily="18" charset="-120"/>
                  </a:defRPr>
                </a:lvl2pPr>
                <a:lvl3pPr marL="1143000" indent="-228600" eaLnBrk="0" hangingPunct="0">
                  <a:spcBef>
                    <a:spcPct val="20000"/>
                  </a:spcBef>
                  <a:buChar char="•"/>
                  <a:defRPr kumimoji="1" sz="2400">
                    <a:solidFill>
                      <a:schemeClr val="tx1"/>
                    </a:solidFill>
                    <a:latin typeface="Arial" charset="0"/>
                    <a:ea typeface="新細明體" pitchFamily="18" charset="-120"/>
                  </a:defRPr>
                </a:lvl3pPr>
                <a:lvl4pPr marL="1600200" indent="-228600" eaLnBrk="0" hangingPunct="0">
                  <a:spcBef>
                    <a:spcPct val="20000"/>
                  </a:spcBef>
                  <a:buChar char="–"/>
                  <a:defRPr kumimoji="1" sz="2000">
                    <a:solidFill>
                      <a:schemeClr val="tx1"/>
                    </a:solidFill>
                    <a:latin typeface="Arial" charset="0"/>
                    <a:ea typeface="新細明體" pitchFamily="18" charset="-120"/>
                  </a:defRPr>
                </a:lvl4pPr>
                <a:lvl5pPr marL="2057400" indent="-228600" eaLnBrk="0" hangingPunct="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0"/>
                  </a:spcBef>
                  <a:buFontTx/>
                  <a:buNone/>
                </a:pPr>
                <a:r>
                  <a:rPr lang="en-US" altLang="zh-TW" sz="2000" dirty="0">
                    <a:latin typeface="Times New Roman" panose="02020603050405020304" pitchFamily="18" charset="0"/>
                  </a:rPr>
                  <a:t>fix</a:t>
                </a:r>
                <a:r>
                  <a:rPr lang="zh-TW" altLang="en-US" sz="2000" dirty="0">
                    <a:latin typeface="Times New Roman" panose="02020603050405020304" pitchFamily="18" charset="0"/>
                  </a:rPr>
                  <a:t> </a:t>
                </a:r>
                <a14:m>
                  <m:oMath xmlns:m="http://schemas.openxmlformats.org/officeDocument/2006/math">
                    <m:r>
                      <a:rPr lang="en-US" altLang="zh-TW" sz="2000" i="1" dirty="0" smtClean="0">
                        <a:latin typeface="Cambria Math"/>
                        <a:cs typeface="Times New Roman" pitchFamily="18" charset="0"/>
                      </a:rPr>
                      <m:t>𝑡</m:t>
                    </m:r>
                  </m:oMath>
                </a14:m>
                <a:r>
                  <a:rPr lang="en-US" altLang="zh-TW" sz="2000" i="1" dirty="0">
                    <a:latin typeface="Times New Roman" pitchFamily="18" charset="0"/>
                    <a:cs typeface="Times New Roman" pitchFamily="18" charset="0"/>
                  </a:rPr>
                  <a:t> </a:t>
                </a:r>
                <a:r>
                  <a:rPr lang="en-US" altLang="zh-TW" sz="2000" dirty="0">
                    <a:latin typeface="Times New Roman" pitchFamily="18" charset="0"/>
                    <a:cs typeface="Times New Roman" pitchFamily="18" charset="0"/>
                  </a:rPr>
                  <a:t>and use chain rule.</a:t>
                </a:r>
                <a:endParaRPr lang="zh-TW" altLang="en-US" sz="2000" dirty="0">
                  <a:latin typeface="Times New Roman" pitchFamily="18" charset="0"/>
                  <a:cs typeface="Times New Roman" pitchFamily="18" charset="0"/>
                </a:endParaRPr>
              </a:p>
            </p:txBody>
          </p:sp>
        </mc:Choice>
        <mc:Fallback xmlns="">
          <p:sp>
            <p:nvSpPr>
              <p:cNvPr id="53268" name="文字方塊 20"/>
              <p:cNvSpPr txBox="1">
                <a:spLocks noRot="1" noChangeAspect="1" noMove="1" noResize="1" noEditPoints="1" noAdjustHandles="1" noChangeArrowheads="1" noChangeShapeType="1" noTextEdit="1"/>
              </p:cNvSpPr>
              <p:nvPr/>
            </p:nvSpPr>
            <p:spPr bwMode="auto">
              <a:xfrm>
                <a:off x="3049487" y="2001473"/>
                <a:ext cx="2751368" cy="400110"/>
              </a:xfrm>
              <a:prstGeom prst="rect">
                <a:avLst/>
              </a:prstGeom>
              <a:blipFill>
                <a:blip r:embed="rId2"/>
                <a:stretch>
                  <a:fillRect l="-2304" t="-6061" b="-2424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269" name="文字方塊 21"/>
              <p:cNvSpPr txBox="1">
                <a:spLocks noChangeArrowheads="1"/>
              </p:cNvSpPr>
              <p:nvPr/>
            </p:nvSpPr>
            <p:spPr bwMode="auto">
              <a:xfrm>
                <a:off x="3896089" y="3846019"/>
                <a:ext cx="3539270" cy="40011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pitchFamily="18" charset="-120"/>
                  </a:defRPr>
                </a:lvl1pPr>
                <a:lvl2pPr marL="742950" indent="-285750" eaLnBrk="0" hangingPunct="0">
                  <a:spcBef>
                    <a:spcPct val="20000"/>
                  </a:spcBef>
                  <a:buChar char="–"/>
                  <a:defRPr kumimoji="1" sz="2800">
                    <a:solidFill>
                      <a:schemeClr val="tx1"/>
                    </a:solidFill>
                    <a:latin typeface="Arial" charset="0"/>
                    <a:ea typeface="新細明體" pitchFamily="18" charset="-120"/>
                  </a:defRPr>
                </a:lvl2pPr>
                <a:lvl3pPr marL="1143000" indent="-228600" eaLnBrk="0" hangingPunct="0">
                  <a:spcBef>
                    <a:spcPct val="20000"/>
                  </a:spcBef>
                  <a:buChar char="•"/>
                  <a:defRPr kumimoji="1" sz="2400">
                    <a:solidFill>
                      <a:schemeClr val="tx1"/>
                    </a:solidFill>
                    <a:latin typeface="Arial" charset="0"/>
                    <a:ea typeface="新細明體" pitchFamily="18" charset="-120"/>
                  </a:defRPr>
                </a:lvl3pPr>
                <a:lvl4pPr marL="1600200" indent="-228600" eaLnBrk="0" hangingPunct="0">
                  <a:spcBef>
                    <a:spcPct val="20000"/>
                  </a:spcBef>
                  <a:buChar char="–"/>
                  <a:defRPr kumimoji="1" sz="2000">
                    <a:solidFill>
                      <a:schemeClr val="tx1"/>
                    </a:solidFill>
                    <a:latin typeface="Arial" charset="0"/>
                    <a:ea typeface="新細明體" pitchFamily="18" charset="-120"/>
                  </a:defRPr>
                </a:lvl4pPr>
                <a:lvl5pPr marL="2057400" indent="-228600" eaLnBrk="0" hangingPunct="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0"/>
                  </a:spcBef>
                  <a:buFontTx/>
                  <a:buNone/>
                </a:pPr>
                <a:r>
                  <a:rPr lang="en-US" altLang="zh-TW" sz="2000" dirty="0">
                    <a:latin typeface="Times New Roman" panose="02020603050405020304" pitchFamily="18" charset="0"/>
                  </a:rPr>
                  <a:t>fix</a:t>
                </a:r>
                <a:r>
                  <a:rPr lang="zh-TW" altLang="en-US" sz="2000" dirty="0">
                    <a:latin typeface="Times New Roman" panose="02020603050405020304" pitchFamily="18" charset="0"/>
                  </a:rPr>
                  <a:t> </a:t>
                </a:r>
                <a14:m>
                  <m:oMath xmlns:m="http://schemas.openxmlformats.org/officeDocument/2006/math">
                    <m:r>
                      <a:rPr lang="en-US" altLang="zh-TW" sz="2000" b="0" i="1" dirty="0" smtClean="0">
                        <a:latin typeface="Cambria Math" panose="02040503050406030204" pitchFamily="18" charset="0"/>
                        <a:cs typeface="Times New Roman" pitchFamily="18" charset="0"/>
                      </a:rPr>
                      <m:t>𝑥</m:t>
                    </m:r>
                  </m:oMath>
                </a14:m>
                <a:r>
                  <a:rPr lang="en-US" altLang="zh-TW" sz="2000" i="1" dirty="0">
                    <a:latin typeface="Times New Roman" pitchFamily="18" charset="0"/>
                    <a:cs typeface="Times New Roman" pitchFamily="18" charset="0"/>
                  </a:rPr>
                  <a:t> </a:t>
                </a:r>
                <a:r>
                  <a:rPr lang="en-US" altLang="zh-TW" sz="2000" dirty="0">
                    <a:latin typeface="Times New Roman" pitchFamily="18" charset="0"/>
                    <a:cs typeface="Times New Roman" pitchFamily="18" charset="0"/>
                  </a:rPr>
                  <a:t>and use chain rule.</a:t>
                </a:r>
                <a:endParaRPr lang="zh-TW" altLang="en-US" sz="2000" dirty="0">
                  <a:latin typeface="Times New Roman" pitchFamily="18" charset="0"/>
                  <a:cs typeface="Times New Roman" pitchFamily="18" charset="0"/>
                </a:endParaRPr>
              </a:p>
            </p:txBody>
          </p:sp>
        </mc:Choice>
        <mc:Fallback xmlns="">
          <p:sp>
            <p:nvSpPr>
              <p:cNvPr id="53269" name="文字方塊 21"/>
              <p:cNvSpPr txBox="1">
                <a:spLocks noRot="1" noChangeAspect="1" noMove="1" noResize="1" noEditPoints="1" noAdjustHandles="1" noChangeArrowheads="1" noChangeShapeType="1" noTextEdit="1"/>
              </p:cNvSpPr>
              <p:nvPr/>
            </p:nvSpPr>
            <p:spPr bwMode="auto">
              <a:xfrm>
                <a:off x="3896089" y="3846019"/>
                <a:ext cx="3539270" cy="400110"/>
              </a:xfrm>
              <a:prstGeom prst="rect">
                <a:avLst/>
              </a:prstGeom>
              <a:blipFill>
                <a:blip r:embed="rId3"/>
                <a:stretch>
                  <a:fillRect l="-1786" t="-6061" b="-2424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文字方塊 1"/>
              <p:cNvSpPr txBox="1"/>
              <p:nvPr/>
            </p:nvSpPr>
            <p:spPr>
              <a:xfrm>
                <a:off x="618025" y="1865207"/>
                <a:ext cx="2431462" cy="688458"/>
              </a:xfrm>
              <a:prstGeom prst="rect">
                <a:avLst/>
              </a:prstGeom>
              <a:solidFill>
                <a:srgbClr val="FFFF99"/>
              </a:solidFill>
            </p:spPr>
            <p:txBody>
              <a:bodyPr wrap="square" rtlCol="0">
                <a:spAutoFit/>
              </a:bodyPr>
              <a:lstStyle/>
              <a:p>
                <a:pPr/>
                <a14:m>
                  <m:oMathPara xmlns:m="http://schemas.openxmlformats.org/officeDocument/2006/math">
                    <m:oMath>
                      <m:f>
                        <m:fPr>
                          <m:ctrlPr>
                            <a:rPr lang="zh-TW" altLang="en-US" sz="2000" i="1" smtClean="0">
                              <a:latin typeface="Cambria Math"/>
                            </a:rPr>
                          </m:ctrlPr>
                        </m:fPr>
                        <m:num>
                          <m:r>
                            <a:rPr lang="zh-TW" altLang="en-US" sz="2000" i="1" smtClean="0">
                              <a:latin typeface="Cambria Math"/>
                            </a:rPr>
                            <m:t>𝜕</m:t>
                          </m:r>
                          <m:r>
                            <a:rPr lang="en-US" altLang="zh-TW" sz="2000" b="0" i="1" smtClean="0">
                              <a:latin typeface="Cambria Math"/>
                            </a:rPr>
                            <m:t>𝑦</m:t>
                          </m:r>
                        </m:num>
                        <m:den>
                          <m:r>
                            <a:rPr lang="zh-TW" altLang="en-US" sz="2000" i="1" smtClean="0">
                              <a:latin typeface="Cambria Math"/>
                            </a:rPr>
                            <m:t>𝜕</m:t>
                          </m:r>
                          <m:r>
                            <a:rPr lang="en-US" altLang="zh-TW" sz="2000" b="0" i="1" smtClean="0">
                              <a:latin typeface="Cambria Math"/>
                            </a:rPr>
                            <m:t>𝑥</m:t>
                          </m:r>
                        </m:den>
                      </m:f>
                      <m:r>
                        <a:rPr lang="en-US" altLang="zh-TW" sz="2000" b="0" i="1" smtClean="0">
                          <a:latin typeface="Cambria Math"/>
                        </a:rPr>
                        <m:t>=</m:t>
                      </m:r>
                      <m:f>
                        <m:fPr>
                          <m:ctrlPr>
                            <a:rPr lang="en-US" altLang="zh-TW" sz="2000" b="0" i="1" smtClean="0">
                              <a:latin typeface="Cambria Math"/>
                            </a:rPr>
                          </m:ctrlPr>
                        </m:fPr>
                        <m:num>
                          <m:r>
                            <a:rPr lang="en-US" altLang="zh-TW" sz="2000" b="0" i="1" smtClean="0">
                              <a:latin typeface="Cambria Math"/>
                            </a:rPr>
                            <m:t>𝑑𝑓</m:t>
                          </m:r>
                        </m:num>
                        <m:den>
                          <m:r>
                            <a:rPr lang="en-US" altLang="zh-TW" sz="2000" b="0" i="1" smtClean="0">
                              <a:latin typeface="Cambria Math"/>
                            </a:rPr>
                            <m:t>𝑑𝑥</m:t>
                          </m:r>
                          <m:r>
                            <a:rPr lang="en-US" altLang="zh-TW" sz="2000" b="0" i="1" smtClean="0">
                              <a:latin typeface="Cambria Math"/>
                            </a:rPr>
                            <m:t>′</m:t>
                          </m:r>
                        </m:den>
                      </m:f>
                      <m:r>
                        <a:rPr lang="en-US" altLang="zh-TW" sz="2000" b="0" i="1" smtClean="0">
                          <a:latin typeface="Cambria Math"/>
                          <a:ea typeface="Cambria Math"/>
                        </a:rPr>
                        <m:t>∙</m:t>
                      </m:r>
                      <m:f>
                        <m:fPr>
                          <m:ctrlPr>
                            <a:rPr lang="en-US" altLang="zh-TW" sz="2000" b="0" i="1" smtClean="0">
                              <a:latin typeface="Cambria Math"/>
                            </a:rPr>
                          </m:ctrlPr>
                        </m:fPr>
                        <m:num>
                          <m:r>
                            <a:rPr lang="en-US" altLang="zh-TW" sz="2000" b="0" i="1" smtClean="0">
                              <a:latin typeface="Cambria Math"/>
                            </a:rPr>
                            <m:t>𝑑</m:t>
                          </m:r>
                          <m:sSup>
                            <m:sSupPr>
                              <m:ctrlPr>
                                <a:rPr lang="en-US" altLang="zh-TW" sz="2000" b="0" i="1" smtClean="0">
                                  <a:latin typeface="Cambria Math"/>
                                </a:rPr>
                              </m:ctrlPr>
                            </m:sSupPr>
                            <m:e>
                              <m:r>
                                <a:rPr lang="en-US" altLang="zh-TW" sz="2000" b="0" i="1" smtClean="0">
                                  <a:latin typeface="Cambria Math"/>
                                </a:rPr>
                                <m:t>𝑥</m:t>
                              </m:r>
                            </m:e>
                            <m:sup>
                              <m:r>
                                <a:rPr lang="en-US" altLang="zh-TW" sz="2000" b="0" i="1" smtClean="0">
                                  <a:latin typeface="Cambria Math"/>
                                </a:rPr>
                                <m:t>′</m:t>
                              </m:r>
                            </m:sup>
                          </m:sSup>
                        </m:num>
                        <m:den>
                          <m:r>
                            <a:rPr lang="en-US" altLang="zh-TW" sz="2000" b="0" i="1" smtClean="0">
                              <a:latin typeface="Cambria Math"/>
                            </a:rPr>
                            <m:t>𝑑</m:t>
                          </m:r>
                          <m:r>
                            <a:rPr lang="en-US" altLang="zh-TW" sz="2000" i="1">
                              <a:latin typeface="Cambria Math"/>
                            </a:rPr>
                            <m:t>𝑥</m:t>
                          </m:r>
                        </m:den>
                      </m:f>
                      <m:r>
                        <a:rPr lang="en-US" altLang="zh-TW" sz="2000" b="0" i="1" smtClean="0">
                          <a:latin typeface="Cambria Math"/>
                        </a:rPr>
                        <m:t>=</m:t>
                      </m:r>
                      <m:f>
                        <m:fPr>
                          <m:ctrlPr>
                            <a:rPr lang="en-US" altLang="zh-TW" sz="2000" i="1">
                              <a:latin typeface="Cambria Math"/>
                            </a:rPr>
                          </m:ctrlPr>
                        </m:fPr>
                        <m:num>
                          <m:r>
                            <a:rPr lang="en-US" altLang="zh-TW" sz="2000" i="1">
                              <a:latin typeface="Cambria Math"/>
                            </a:rPr>
                            <m:t>𝑑𝑓</m:t>
                          </m:r>
                        </m:num>
                        <m:den>
                          <m:r>
                            <a:rPr lang="en-US" altLang="zh-TW" sz="2000" i="1">
                              <a:latin typeface="Cambria Math"/>
                            </a:rPr>
                            <m:t>𝑑𝑥</m:t>
                          </m:r>
                          <m:r>
                            <a:rPr lang="en-US" altLang="zh-TW" sz="2000" i="1">
                              <a:latin typeface="Cambria Math"/>
                            </a:rPr>
                            <m:t>′</m:t>
                          </m:r>
                        </m:den>
                      </m:f>
                    </m:oMath>
                  </m:oMathPara>
                </a14:m>
                <a:endParaRPr lang="zh-TW" altLang="en-US" sz="2000" dirty="0">
                  <a:latin typeface="Times New Roman" panose="02020603050405020304" pitchFamily="18" charset="0"/>
                </a:endParaRPr>
              </a:p>
            </p:txBody>
          </p:sp>
        </mc:Choice>
        <mc:Fallback xmlns="">
          <p:sp>
            <p:nvSpPr>
              <p:cNvPr id="2" name="文字方塊 1"/>
              <p:cNvSpPr txBox="1">
                <a:spLocks noRot="1" noChangeAspect="1" noMove="1" noResize="1" noEditPoints="1" noAdjustHandles="1" noChangeArrowheads="1" noChangeShapeType="1" noTextEdit="1"/>
              </p:cNvSpPr>
              <p:nvPr/>
            </p:nvSpPr>
            <p:spPr>
              <a:xfrm>
                <a:off x="618025" y="1865207"/>
                <a:ext cx="2431462" cy="688458"/>
              </a:xfrm>
              <a:prstGeom prst="rect">
                <a:avLst/>
              </a:prstGeom>
              <a:blipFill>
                <a:blip r:embed="rId4"/>
                <a:stretch>
                  <a:fillRect b="-53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文字方塊 22"/>
              <p:cNvSpPr txBox="1"/>
              <p:nvPr/>
            </p:nvSpPr>
            <p:spPr>
              <a:xfrm>
                <a:off x="609599" y="2638216"/>
                <a:ext cx="4158061" cy="709938"/>
              </a:xfrm>
              <a:prstGeom prst="rect">
                <a:avLst/>
              </a:prstGeom>
              <a:solidFill>
                <a:srgbClr val="FFFF99"/>
              </a:solidFill>
            </p:spPr>
            <p:txBody>
              <a:bodyPr wrap="none" rtlCol="0">
                <a:spAutoFit/>
              </a:bodyPr>
              <a:lstStyle/>
              <a:p>
                <a:pPr/>
                <a14:m>
                  <m:oMathPara xmlns:m="http://schemas.openxmlformats.org/officeDocument/2006/math">
                    <m:oMath>
                      <m:f>
                        <m:fPr>
                          <m:ctrlPr>
                            <a:rPr lang="zh-TW" altLang="en-US" sz="2000" i="1">
                              <a:latin typeface="Cambria Math" panose="02040503050406030204" pitchFamily="18" charset="0"/>
                            </a:rPr>
                          </m:ctrlPr>
                        </m:fPr>
                        <m:num>
                          <m:sSup>
                            <m:sSupPr>
                              <m:ctrlPr>
                                <a:rPr lang="zh-TW" altLang="en-US" sz="2000" i="1">
                                  <a:latin typeface="Cambria Math"/>
                                </a:rPr>
                              </m:ctrlPr>
                            </m:sSupPr>
                            <m:e>
                              <m:r>
                                <a:rPr lang="zh-TW" altLang="en-US" sz="2000" i="1">
                                  <a:latin typeface="Cambria Math"/>
                                </a:rPr>
                                <m:t>𝜕</m:t>
                              </m:r>
                            </m:e>
                            <m:sup>
                              <m:r>
                                <a:rPr lang="en-US" altLang="zh-TW" sz="2000" b="0" i="1" smtClean="0">
                                  <a:latin typeface="Cambria Math"/>
                                </a:rPr>
                                <m:t>2</m:t>
                              </m:r>
                            </m:sup>
                          </m:sSup>
                          <m:r>
                            <a:rPr lang="en-US" altLang="zh-TW" sz="2000" b="0" i="1" smtClean="0">
                              <a:latin typeface="Cambria Math"/>
                            </a:rPr>
                            <m:t>𝑦</m:t>
                          </m:r>
                        </m:num>
                        <m:den>
                          <m:r>
                            <a:rPr lang="zh-TW" altLang="en-US" sz="2000" i="1" smtClean="0">
                              <a:latin typeface="Cambria Math"/>
                            </a:rPr>
                            <m:t>𝜕</m:t>
                          </m:r>
                          <m:sSup>
                            <m:sSupPr>
                              <m:ctrlPr>
                                <a:rPr lang="en-US" altLang="zh-TW" sz="2000" i="1">
                                  <a:latin typeface="Cambria Math"/>
                                </a:rPr>
                              </m:ctrlPr>
                            </m:sSupPr>
                            <m:e>
                              <m:r>
                                <a:rPr lang="en-US" altLang="zh-TW" sz="2000" i="1">
                                  <a:latin typeface="Cambria Math"/>
                                </a:rPr>
                                <m:t>𝑥</m:t>
                              </m:r>
                            </m:e>
                            <m:sup>
                              <m:r>
                                <a:rPr lang="en-US" altLang="zh-TW" sz="2000" b="0" i="1" smtClean="0">
                                  <a:latin typeface="Cambria Math"/>
                                </a:rPr>
                                <m:t>2</m:t>
                              </m:r>
                            </m:sup>
                          </m:sSup>
                        </m:den>
                      </m:f>
                      <m:r>
                        <a:rPr lang="en-US" altLang="zh-TW" sz="2000" b="0" i="1" smtClean="0">
                          <a:latin typeface="Cambria Math"/>
                        </a:rPr>
                        <m:t>=</m:t>
                      </m:r>
                      <m:f>
                        <m:fPr>
                          <m:ctrlPr>
                            <a:rPr lang="en-US" altLang="zh-TW" sz="2000" b="0" i="1" smtClean="0">
                              <a:latin typeface="Cambria Math"/>
                            </a:rPr>
                          </m:ctrlPr>
                        </m:fPr>
                        <m:num>
                          <m:r>
                            <a:rPr lang="en-US" altLang="zh-TW" sz="2000" b="0" i="1" smtClean="0">
                              <a:latin typeface="Cambria Math"/>
                            </a:rPr>
                            <m:t>𝑑</m:t>
                          </m:r>
                        </m:num>
                        <m:den>
                          <m:r>
                            <a:rPr lang="en-US" altLang="zh-TW" sz="2000" b="0" i="1" smtClean="0">
                              <a:latin typeface="Cambria Math"/>
                            </a:rPr>
                            <m:t>𝑑𝑥</m:t>
                          </m:r>
                        </m:den>
                      </m:f>
                      <m:f>
                        <m:fPr>
                          <m:ctrlPr>
                            <a:rPr lang="en-US" altLang="zh-TW" sz="2000" i="1">
                              <a:latin typeface="Cambria Math"/>
                            </a:rPr>
                          </m:ctrlPr>
                        </m:fPr>
                        <m:num>
                          <m:r>
                            <a:rPr lang="en-US" altLang="zh-TW" sz="2000" i="1">
                              <a:latin typeface="Cambria Math"/>
                            </a:rPr>
                            <m:t>𝑑𝑓</m:t>
                          </m:r>
                        </m:num>
                        <m:den>
                          <m:r>
                            <a:rPr lang="en-US" altLang="zh-TW" sz="2000" i="1">
                              <a:latin typeface="Cambria Math"/>
                            </a:rPr>
                            <m:t>𝑑𝑥</m:t>
                          </m:r>
                          <m:r>
                            <a:rPr lang="en-US" altLang="zh-TW" sz="2000" i="1">
                              <a:latin typeface="Cambria Math"/>
                            </a:rPr>
                            <m:t>′</m:t>
                          </m:r>
                        </m:den>
                      </m:f>
                      <m:r>
                        <a:rPr lang="en-US" altLang="zh-TW" sz="2000" b="0" i="1" smtClean="0">
                          <a:latin typeface="Cambria Math"/>
                        </a:rPr>
                        <m:t>=</m:t>
                      </m:r>
                      <m:f>
                        <m:fPr>
                          <m:ctrlPr>
                            <a:rPr lang="en-US" altLang="zh-TW" sz="2000" b="0" i="1" smtClean="0">
                              <a:latin typeface="Cambria Math"/>
                            </a:rPr>
                          </m:ctrlPr>
                        </m:fPr>
                        <m:num>
                          <m:r>
                            <a:rPr lang="en-US" altLang="zh-TW" sz="2000" b="0" i="1" smtClean="0">
                              <a:latin typeface="Cambria Math"/>
                            </a:rPr>
                            <m:t>𝑑</m:t>
                          </m:r>
                          <m:sSup>
                            <m:sSupPr>
                              <m:ctrlPr>
                                <a:rPr lang="en-US" altLang="zh-TW" sz="2000" i="1">
                                  <a:latin typeface="Cambria Math"/>
                                </a:rPr>
                              </m:ctrlPr>
                            </m:sSupPr>
                            <m:e>
                              <m:r>
                                <a:rPr lang="en-US" altLang="zh-TW" sz="2000" i="1">
                                  <a:latin typeface="Cambria Math"/>
                                </a:rPr>
                                <m:t>𝑥</m:t>
                              </m:r>
                            </m:e>
                            <m:sup>
                              <m:r>
                                <a:rPr lang="en-US" altLang="zh-TW" sz="2000" i="1">
                                  <a:latin typeface="Cambria Math"/>
                                </a:rPr>
                                <m:t>′</m:t>
                              </m:r>
                            </m:sup>
                          </m:sSup>
                        </m:num>
                        <m:den>
                          <m:r>
                            <a:rPr lang="en-US" altLang="zh-TW" sz="2000" b="0" i="1" smtClean="0">
                              <a:latin typeface="Cambria Math"/>
                            </a:rPr>
                            <m:t>𝑑</m:t>
                          </m:r>
                          <m:r>
                            <a:rPr lang="en-US" altLang="zh-TW" sz="2000" i="1">
                              <a:latin typeface="Cambria Math"/>
                            </a:rPr>
                            <m:t>𝑥</m:t>
                          </m:r>
                        </m:den>
                      </m:f>
                      <m:r>
                        <a:rPr lang="en-US" altLang="zh-TW" sz="2000" i="1">
                          <a:latin typeface="Cambria Math"/>
                          <a:ea typeface="Cambria Math"/>
                        </a:rPr>
                        <m:t>∙</m:t>
                      </m:r>
                      <m:f>
                        <m:fPr>
                          <m:ctrlPr>
                            <a:rPr lang="en-US" altLang="zh-TW" sz="2000" b="0" i="1" smtClean="0">
                              <a:latin typeface="Cambria Math"/>
                            </a:rPr>
                          </m:ctrlPr>
                        </m:fPr>
                        <m:num>
                          <m:r>
                            <a:rPr lang="en-US" altLang="zh-TW" sz="2000" b="0" i="1" smtClean="0">
                              <a:latin typeface="Cambria Math"/>
                            </a:rPr>
                            <m:t>𝑑</m:t>
                          </m:r>
                        </m:num>
                        <m:den>
                          <m:r>
                            <a:rPr lang="en-US" altLang="zh-TW" sz="2000" b="0" i="1" smtClean="0">
                              <a:latin typeface="Cambria Math"/>
                            </a:rPr>
                            <m:t>𝑑</m:t>
                          </m:r>
                          <m:r>
                            <a:rPr lang="en-US" altLang="zh-TW" sz="2000" i="1">
                              <a:latin typeface="Cambria Math"/>
                            </a:rPr>
                            <m:t>𝑥</m:t>
                          </m:r>
                          <m:r>
                            <a:rPr lang="en-US" altLang="zh-TW" sz="2000" b="0" i="1" smtClean="0">
                              <a:latin typeface="Cambria Math"/>
                            </a:rPr>
                            <m:t>′</m:t>
                          </m:r>
                        </m:den>
                      </m:f>
                      <m:f>
                        <m:fPr>
                          <m:ctrlPr>
                            <a:rPr lang="en-US" altLang="zh-TW" sz="2000" i="1">
                              <a:latin typeface="Cambria Math"/>
                            </a:rPr>
                          </m:ctrlPr>
                        </m:fPr>
                        <m:num>
                          <m:r>
                            <a:rPr lang="en-US" altLang="zh-TW" sz="2000" i="1">
                              <a:latin typeface="Cambria Math"/>
                            </a:rPr>
                            <m:t>𝑑𝑓</m:t>
                          </m:r>
                        </m:num>
                        <m:den>
                          <m:r>
                            <a:rPr lang="en-US" altLang="zh-TW" sz="2000" i="1">
                              <a:latin typeface="Cambria Math"/>
                            </a:rPr>
                            <m:t>𝑑𝑥</m:t>
                          </m:r>
                          <m:r>
                            <a:rPr lang="en-US" altLang="zh-TW" sz="2000" i="1">
                              <a:latin typeface="Cambria Math"/>
                            </a:rPr>
                            <m:t>′</m:t>
                          </m:r>
                        </m:den>
                      </m:f>
                      <m:r>
                        <a:rPr lang="en-US" altLang="zh-TW" sz="2000" b="0" i="1" smtClean="0">
                          <a:latin typeface="Cambria Math"/>
                        </a:rPr>
                        <m:t>=</m:t>
                      </m:r>
                      <m:f>
                        <m:fPr>
                          <m:ctrlPr>
                            <a:rPr lang="en-US" altLang="zh-TW" sz="2000" b="0" i="1" smtClean="0">
                              <a:latin typeface="Cambria Math" panose="02040503050406030204" pitchFamily="18" charset="0"/>
                            </a:rPr>
                          </m:ctrlPr>
                        </m:fPr>
                        <m:num>
                          <m:sSup>
                            <m:sSupPr>
                              <m:ctrlPr>
                                <a:rPr lang="en-US" altLang="zh-TW" sz="2000" b="0" i="1" smtClean="0">
                                  <a:latin typeface="Cambria Math"/>
                                </a:rPr>
                              </m:ctrlPr>
                            </m:sSupPr>
                            <m:e>
                              <m:r>
                                <a:rPr lang="en-US" altLang="zh-TW" sz="2000" b="0" i="1" smtClean="0">
                                  <a:latin typeface="Cambria Math"/>
                                </a:rPr>
                                <m:t>𝑑</m:t>
                              </m:r>
                            </m:e>
                            <m:sup>
                              <m:r>
                                <a:rPr lang="en-US" altLang="zh-TW" sz="2000" i="1">
                                  <a:latin typeface="Cambria Math"/>
                                </a:rPr>
                                <m:t>2</m:t>
                              </m:r>
                            </m:sup>
                          </m:sSup>
                          <m:r>
                            <a:rPr lang="en-US" altLang="zh-TW" sz="2000" b="0" i="1" smtClean="0">
                              <a:latin typeface="Cambria Math"/>
                            </a:rPr>
                            <m:t>𝑓</m:t>
                          </m:r>
                        </m:num>
                        <m:den>
                          <m:r>
                            <a:rPr lang="en-US" altLang="zh-TW" sz="2000" b="0" i="1" smtClean="0">
                              <a:latin typeface="Cambria Math"/>
                            </a:rPr>
                            <m:t>𝑑</m:t>
                          </m:r>
                          <m:sSup>
                            <m:sSupPr>
                              <m:ctrlPr>
                                <a:rPr lang="en-US" altLang="zh-TW" sz="2000" i="1">
                                  <a:latin typeface="Cambria Math"/>
                                </a:rPr>
                              </m:ctrlPr>
                            </m:sSupPr>
                            <m:e>
                              <m:r>
                                <a:rPr lang="en-US" altLang="zh-TW" sz="2000" i="1">
                                  <a:latin typeface="Cambria Math"/>
                                </a:rPr>
                                <m:t>𝑥</m:t>
                              </m:r>
                              <m:r>
                                <a:rPr lang="en-US" altLang="zh-TW" sz="2000" b="0" i="1" smtClean="0">
                                  <a:latin typeface="Cambria Math"/>
                                </a:rPr>
                                <m:t>′</m:t>
                              </m:r>
                            </m:e>
                            <m:sup>
                              <m:r>
                                <a:rPr lang="en-US" altLang="zh-TW" sz="2000" i="1">
                                  <a:latin typeface="Cambria Math"/>
                                </a:rPr>
                                <m:t>2</m:t>
                              </m:r>
                            </m:sup>
                          </m:sSup>
                        </m:den>
                      </m:f>
                    </m:oMath>
                  </m:oMathPara>
                </a14:m>
                <a:endParaRPr lang="zh-TW" altLang="en-US" sz="2000" dirty="0">
                  <a:latin typeface="Times New Roman" panose="02020603050405020304" pitchFamily="18" charset="0"/>
                </a:endParaRPr>
              </a:p>
            </p:txBody>
          </p:sp>
        </mc:Choice>
        <mc:Fallback xmlns="">
          <p:sp>
            <p:nvSpPr>
              <p:cNvPr id="23" name="文字方塊 22"/>
              <p:cNvSpPr txBox="1">
                <a:spLocks noRot="1" noChangeAspect="1" noMove="1" noResize="1" noEditPoints="1" noAdjustHandles="1" noChangeArrowheads="1" noChangeShapeType="1" noTextEdit="1"/>
              </p:cNvSpPr>
              <p:nvPr/>
            </p:nvSpPr>
            <p:spPr>
              <a:xfrm>
                <a:off x="609599" y="2638216"/>
                <a:ext cx="4158061" cy="709938"/>
              </a:xfrm>
              <a:prstGeom prst="rect">
                <a:avLst/>
              </a:prstGeom>
              <a:blipFill>
                <a:blip r:embed="rId5"/>
                <a:stretch>
                  <a:fillRect b="-70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文字方塊 23"/>
              <p:cNvSpPr txBox="1"/>
              <p:nvPr/>
            </p:nvSpPr>
            <p:spPr>
              <a:xfrm>
                <a:off x="609600" y="3709428"/>
                <a:ext cx="3286489" cy="688458"/>
              </a:xfrm>
              <a:prstGeom prst="rect">
                <a:avLst/>
              </a:prstGeom>
              <a:solidFill>
                <a:srgbClr val="FFFF99"/>
              </a:solidFill>
            </p:spPr>
            <p:txBody>
              <a:bodyPr wrap="square" rtlCol="0">
                <a:spAutoFit/>
              </a:bodyPr>
              <a:lstStyle/>
              <a:p>
                <a:pPr/>
                <a14:m>
                  <m:oMathPara xmlns:m="http://schemas.openxmlformats.org/officeDocument/2006/math">
                    <m:oMath>
                      <m:f>
                        <m:fPr>
                          <m:ctrlPr>
                            <a:rPr lang="zh-TW" altLang="en-US" sz="2000" i="1" smtClean="0">
                              <a:latin typeface="Cambria Math"/>
                            </a:rPr>
                          </m:ctrlPr>
                        </m:fPr>
                        <m:num>
                          <m:r>
                            <a:rPr lang="zh-TW" altLang="en-US" sz="2000" i="1" smtClean="0">
                              <a:latin typeface="Cambria Math"/>
                            </a:rPr>
                            <m:t>𝜕</m:t>
                          </m:r>
                          <m:r>
                            <a:rPr lang="en-US" altLang="zh-TW" sz="2000" b="0" i="1" smtClean="0">
                              <a:latin typeface="Cambria Math"/>
                            </a:rPr>
                            <m:t>𝑦</m:t>
                          </m:r>
                        </m:num>
                        <m:den>
                          <m:r>
                            <a:rPr lang="zh-TW" altLang="en-US" sz="2000" i="1" smtClean="0">
                              <a:latin typeface="Cambria Math"/>
                            </a:rPr>
                            <m:t>𝜕</m:t>
                          </m:r>
                          <m:r>
                            <a:rPr lang="en-US" altLang="zh-TW" sz="2000" b="0" i="1" smtClean="0">
                              <a:latin typeface="Cambria Math"/>
                            </a:rPr>
                            <m:t>𝑡</m:t>
                          </m:r>
                        </m:den>
                      </m:f>
                      <m:r>
                        <a:rPr lang="en-US" altLang="zh-TW" sz="2000" b="0" i="1" smtClean="0">
                          <a:latin typeface="Cambria Math"/>
                        </a:rPr>
                        <m:t>=</m:t>
                      </m:r>
                      <m:f>
                        <m:fPr>
                          <m:ctrlPr>
                            <a:rPr lang="en-US" altLang="zh-TW" sz="2000" b="0" i="1" smtClean="0">
                              <a:latin typeface="Cambria Math"/>
                            </a:rPr>
                          </m:ctrlPr>
                        </m:fPr>
                        <m:num>
                          <m:r>
                            <a:rPr lang="en-US" altLang="zh-TW" sz="2000" b="0" i="1" smtClean="0">
                              <a:latin typeface="Cambria Math"/>
                            </a:rPr>
                            <m:t>𝑑𝑓</m:t>
                          </m:r>
                        </m:num>
                        <m:den>
                          <m:r>
                            <a:rPr lang="en-US" altLang="zh-TW" sz="2000" b="0" i="1" smtClean="0">
                              <a:latin typeface="Cambria Math"/>
                            </a:rPr>
                            <m:t>𝑑𝑥</m:t>
                          </m:r>
                          <m:r>
                            <a:rPr lang="en-US" altLang="zh-TW" sz="2000" b="0" i="1" smtClean="0">
                              <a:latin typeface="Cambria Math"/>
                            </a:rPr>
                            <m:t>′</m:t>
                          </m:r>
                        </m:den>
                      </m:f>
                      <m:r>
                        <a:rPr lang="en-US" altLang="zh-TW" sz="2000" b="0" i="1" smtClean="0">
                          <a:latin typeface="Cambria Math"/>
                          <a:ea typeface="Cambria Math"/>
                        </a:rPr>
                        <m:t>∙</m:t>
                      </m:r>
                      <m:f>
                        <m:fPr>
                          <m:ctrlPr>
                            <a:rPr lang="en-US" altLang="zh-TW" sz="2000" b="0" i="1" smtClean="0">
                              <a:latin typeface="Cambria Math"/>
                            </a:rPr>
                          </m:ctrlPr>
                        </m:fPr>
                        <m:num>
                          <m:r>
                            <a:rPr lang="en-US" altLang="zh-TW" sz="2000" b="0" i="1" smtClean="0">
                              <a:latin typeface="Cambria Math"/>
                            </a:rPr>
                            <m:t>𝑑</m:t>
                          </m:r>
                          <m:sSup>
                            <m:sSupPr>
                              <m:ctrlPr>
                                <a:rPr lang="en-US" altLang="zh-TW" sz="2000" b="0" i="1" smtClean="0">
                                  <a:latin typeface="Cambria Math"/>
                                </a:rPr>
                              </m:ctrlPr>
                            </m:sSupPr>
                            <m:e>
                              <m:r>
                                <a:rPr lang="en-US" altLang="zh-TW" sz="2000" b="0" i="1" smtClean="0">
                                  <a:latin typeface="Cambria Math"/>
                                </a:rPr>
                                <m:t>𝑥</m:t>
                              </m:r>
                            </m:e>
                            <m:sup>
                              <m:r>
                                <a:rPr lang="en-US" altLang="zh-TW" sz="2000" b="0" i="1" smtClean="0">
                                  <a:latin typeface="Cambria Math"/>
                                </a:rPr>
                                <m:t>′</m:t>
                              </m:r>
                            </m:sup>
                          </m:sSup>
                        </m:num>
                        <m:den>
                          <m:r>
                            <a:rPr lang="en-US" altLang="zh-TW" sz="2000" b="0" i="1" smtClean="0">
                              <a:latin typeface="Cambria Math"/>
                            </a:rPr>
                            <m:t>𝑑𝑡</m:t>
                          </m:r>
                        </m:den>
                      </m:f>
                      <m:r>
                        <a:rPr lang="en-US" altLang="zh-TW" sz="2000" b="0" i="1" smtClean="0">
                          <a:latin typeface="Cambria Math"/>
                        </a:rPr>
                        <m:t>=</m:t>
                      </m:r>
                      <m:f>
                        <m:fPr>
                          <m:ctrlPr>
                            <a:rPr lang="en-US" altLang="zh-TW" sz="2000" i="1">
                              <a:latin typeface="Cambria Math"/>
                            </a:rPr>
                          </m:ctrlPr>
                        </m:fPr>
                        <m:num>
                          <m:r>
                            <a:rPr lang="en-US" altLang="zh-TW" sz="2000" i="1">
                              <a:latin typeface="Cambria Math"/>
                            </a:rPr>
                            <m:t>𝑑𝑓</m:t>
                          </m:r>
                        </m:num>
                        <m:den>
                          <m:r>
                            <a:rPr lang="en-US" altLang="zh-TW" sz="2000" i="1">
                              <a:latin typeface="Cambria Math"/>
                            </a:rPr>
                            <m:t>𝑑𝑥</m:t>
                          </m:r>
                          <m:r>
                            <a:rPr lang="en-US" altLang="zh-TW" sz="2000" i="1">
                              <a:latin typeface="Cambria Math"/>
                            </a:rPr>
                            <m:t>′</m:t>
                          </m:r>
                        </m:den>
                      </m:f>
                      <m:r>
                        <a:rPr lang="en-US" altLang="zh-TW" sz="2000" i="1" smtClean="0">
                          <a:latin typeface="Cambria Math"/>
                          <a:ea typeface="Cambria Math"/>
                        </a:rPr>
                        <m:t>∙</m:t>
                      </m:r>
                      <m:d>
                        <m:dPr>
                          <m:ctrlPr>
                            <a:rPr lang="en-US" altLang="zh-TW" sz="2000" b="0" i="1" smtClean="0">
                              <a:latin typeface="Cambria Math"/>
                              <a:ea typeface="Cambria Math"/>
                            </a:rPr>
                          </m:ctrlPr>
                        </m:dPr>
                        <m:e>
                          <m:r>
                            <a:rPr lang="en-US" altLang="zh-TW" sz="2000" b="0" i="1" smtClean="0">
                              <a:latin typeface="Cambria Math"/>
                              <a:ea typeface="Cambria Math"/>
                            </a:rPr>
                            <m:t>−</m:t>
                          </m:r>
                          <m:r>
                            <a:rPr lang="en-US" altLang="zh-TW" sz="2000" b="0" i="1" smtClean="0">
                              <a:latin typeface="Cambria Math"/>
                              <a:ea typeface="Cambria Math"/>
                            </a:rPr>
                            <m:t>𝑣</m:t>
                          </m:r>
                        </m:e>
                      </m:d>
                    </m:oMath>
                  </m:oMathPara>
                </a14:m>
                <a:endParaRPr lang="zh-TW" altLang="en-US" sz="2000" dirty="0">
                  <a:latin typeface="Times New Roman" panose="02020603050405020304" pitchFamily="18" charset="0"/>
                </a:endParaRPr>
              </a:p>
            </p:txBody>
          </p:sp>
        </mc:Choice>
        <mc:Fallback xmlns="">
          <p:sp>
            <p:nvSpPr>
              <p:cNvPr id="24" name="文字方塊 23"/>
              <p:cNvSpPr txBox="1">
                <a:spLocks noRot="1" noChangeAspect="1" noMove="1" noResize="1" noEditPoints="1" noAdjustHandles="1" noChangeArrowheads="1" noChangeShapeType="1" noTextEdit="1"/>
              </p:cNvSpPr>
              <p:nvPr/>
            </p:nvSpPr>
            <p:spPr>
              <a:xfrm>
                <a:off x="609600" y="3709428"/>
                <a:ext cx="3286489" cy="688458"/>
              </a:xfrm>
              <a:prstGeom prst="rect">
                <a:avLst/>
              </a:prstGeom>
              <a:blipFill>
                <a:blip r:embed="rId6"/>
                <a:stretch>
                  <a:fillRect b="-727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文字方塊 24"/>
              <p:cNvSpPr txBox="1"/>
              <p:nvPr/>
            </p:nvSpPr>
            <p:spPr>
              <a:xfrm>
                <a:off x="609599" y="4484154"/>
                <a:ext cx="6434872" cy="709938"/>
              </a:xfrm>
              <a:prstGeom prst="rect">
                <a:avLst/>
              </a:prstGeom>
              <a:solidFill>
                <a:srgbClr val="FFFF99"/>
              </a:solidFill>
            </p:spPr>
            <p:txBody>
              <a:bodyPr wrap="square" rtlCol="0">
                <a:spAutoFit/>
              </a:bodyPr>
              <a:lstStyle/>
              <a:p>
                <a:pPr/>
                <a14:m>
                  <m:oMathPara xmlns:m="http://schemas.openxmlformats.org/officeDocument/2006/math">
                    <m:oMath>
                      <m:f>
                        <m:fPr>
                          <m:ctrlPr>
                            <a:rPr lang="zh-TW" altLang="en-US" sz="2000" i="1">
                              <a:latin typeface="Cambria Math" panose="02040503050406030204" pitchFamily="18" charset="0"/>
                            </a:rPr>
                          </m:ctrlPr>
                        </m:fPr>
                        <m:num>
                          <m:sSup>
                            <m:sSupPr>
                              <m:ctrlPr>
                                <a:rPr lang="zh-TW" altLang="en-US" sz="2000" i="1">
                                  <a:latin typeface="Cambria Math"/>
                                </a:rPr>
                              </m:ctrlPr>
                            </m:sSupPr>
                            <m:e>
                              <m:r>
                                <a:rPr lang="zh-TW" altLang="en-US" sz="2000" i="1">
                                  <a:latin typeface="Cambria Math"/>
                                </a:rPr>
                                <m:t>𝜕</m:t>
                              </m:r>
                            </m:e>
                            <m:sup>
                              <m:r>
                                <a:rPr lang="en-US" altLang="zh-TW" sz="2000" b="0" i="1" smtClean="0">
                                  <a:latin typeface="Cambria Math"/>
                                </a:rPr>
                                <m:t>2</m:t>
                              </m:r>
                            </m:sup>
                          </m:sSup>
                          <m:r>
                            <a:rPr lang="en-US" altLang="zh-TW" sz="2000" b="0" i="1" smtClean="0">
                              <a:latin typeface="Cambria Math"/>
                            </a:rPr>
                            <m:t>𝑦</m:t>
                          </m:r>
                        </m:num>
                        <m:den>
                          <m:r>
                            <a:rPr lang="zh-TW" altLang="en-US" sz="2000" i="1" smtClean="0">
                              <a:latin typeface="Cambria Math"/>
                            </a:rPr>
                            <m:t>𝜕</m:t>
                          </m:r>
                          <m:sSup>
                            <m:sSupPr>
                              <m:ctrlPr>
                                <a:rPr lang="en-US" altLang="zh-TW" sz="2000" b="0" i="1" smtClean="0">
                                  <a:latin typeface="Cambria Math"/>
                                </a:rPr>
                              </m:ctrlPr>
                            </m:sSupPr>
                            <m:e>
                              <m:r>
                                <a:rPr lang="en-US" altLang="zh-TW" sz="2000" b="0" i="1" smtClean="0">
                                  <a:latin typeface="Cambria Math"/>
                                </a:rPr>
                                <m:t>𝑡</m:t>
                              </m:r>
                            </m:e>
                            <m:sup>
                              <m:r>
                                <a:rPr lang="en-US" altLang="zh-TW" sz="2000" b="0" i="1" smtClean="0">
                                  <a:latin typeface="Cambria Math"/>
                                </a:rPr>
                                <m:t>2</m:t>
                              </m:r>
                            </m:sup>
                          </m:sSup>
                        </m:den>
                      </m:f>
                      <m:r>
                        <a:rPr lang="en-US" altLang="zh-TW" sz="2000" b="0" i="1" smtClean="0">
                          <a:latin typeface="Cambria Math"/>
                        </a:rPr>
                        <m:t>=</m:t>
                      </m:r>
                      <m:f>
                        <m:fPr>
                          <m:ctrlPr>
                            <a:rPr lang="en-US" altLang="zh-TW" sz="2000" b="0" i="1" smtClean="0">
                              <a:latin typeface="Cambria Math"/>
                            </a:rPr>
                          </m:ctrlPr>
                        </m:fPr>
                        <m:num>
                          <m:r>
                            <a:rPr lang="en-US" altLang="zh-TW" sz="2000" b="0" i="1" smtClean="0">
                              <a:latin typeface="Cambria Math"/>
                            </a:rPr>
                            <m:t>𝑑</m:t>
                          </m:r>
                        </m:num>
                        <m:den>
                          <m:r>
                            <a:rPr lang="en-US" altLang="zh-TW" sz="2000" b="0" i="1" smtClean="0">
                              <a:latin typeface="Cambria Math"/>
                            </a:rPr>
                            <m:t>𝑑𝑡</m:t>
                          </m:r>
                        </m:den>
                      </m:f>
                      <m:f>
                        <m:fPr>
                          <m:ctrlPr>
                            <a:rPr lang="en-US" altLang="zh-TW" sz="2000" i="1">
                              <a:latin typeface="Cambria Math"/>
                            </a:rPr>
                          </m:ctrlPr>
                        </m:fPr>
                        <m:num>
                          <m:r>
                            <a:rPr lang="en-US" altLang="zh-TW" sz="2000" i="1">
                              <a:latin typeface="Cambria Math"/>
                            </a:rPr>
                            <m:t>𝑑𝑓</m:t>
                          </m:r>
                        </m:num>
                        <m:den>
                          <m:r>
                            <a:rPr lang="en-US" altLang="zh-TW" sz="2000" i="1">
                              <a:latin typeface="Cambria Math"/>
                            </a:rPr>
                            <m:t>𝑑𝑥</m:t>
                          </m:r>
                          <m:r>
                            <a:rPr lang="en-US" altLang="zh-TW" sz="2000" i="1">
                              <a:latin typeface="Cambria Math"/>
                            </a:rPr>
                            <m:t>′</m:t>
                          </m:r>
                        </m:den>
                      </m:f>
                      <m:r>
                        <a:rPr lang="en-US" altLang="zh-TW" sz="2000" i="1">
                          <a:latin typeface="Cambria Math"/>
                          <a:ea typeface="Cambria Math"/>
                        </a:rPr>
                        <m:t>∙</m:t>
                      </m:r>
                      <m:d>
                        <m:dPr>
                          <m:ctrlPr>
                            <a:rPr lang="en-US" altLang="zh-TW" sz="2000" i="1">
                              <a:latin typeface="Cambria Math"/>
                              <a:ea typeface="Cambria Math"/>
                            </a:rPr>
                          </m:ctrlPr>
                        </m:dPr>
                        <m:e>
                          <m:r>
                            <a:rPr lang="en-US" altLang="zh-TW" sz="2000" i="1">
                              <a:latin typeface="Cambria Math"/>
                              <a:ea typeface="Cambria Math"/>
                            </a:rPr>
                            <m:t>−</m:t>
                          </m:r>
                          <m:r>
                            <a:rPr lang="en-US" altLang="zh-TW" sz="2000" i="1">
                              <a:latin typeface="Cambria Math"/>
                              <a:ea typeface="Cambria Math"/>
                            </a:rPr>
                            <m:t>𝑣</m:t>
                          </m:r>
                        </m:e>
                      </m:d>
                      <m:r>
                        <a:rPr lang="en-US" altLang="zh-TW" sz="2000" b="0" i="1" smtClean="0">
                          <a:latin typeface="Cambria Math"/>
                        </a:rPr>
                        <m:t>=</m:t>
                      </m:r>
                      <m:f>
                        <m:fPr>
                          <m:ctrlPr>
                            <a:rPr lang="en-US" altLang="zh-TW" sz="2000" b="0" i="1" smtClean="0">
                              <a:latin typeface="Cambria Math"/>
                            </a:rPr>
                          </m:ctrlPr>
                        </m:fPr>
                        <m:num>
                          <m:r>
                            <a:rPr lang="en-US" altLang="zh-TW" sz="2000" b="0" i="1" smtClean="0">
                              <a:latin typeface="Cambria Math"/>
                            </a:rPr>
                            <m:t>𝑑</m:t>
                          </m:r>
                          <m:sSup>
                            <m:sSupPr>
                              <m:ctrlPr>
                                <a:rPr lang="en-US" altLang="zh-TW" sz="2000" i="1">
                                  <a:latin typeface="Cambria Math"/>
                                </a:rPr>
                              </m:ctrlPr>
                            </m:sSupPr>
                            <m:e>
                              <m:r>
                                <a:rPr lang="en-US" altLang="zh-TW" sz="2000" i="1">
                                  <a:latin typeface="Cambria Math"/>
                                </a:rPr>
                                <m:t>𝑥</m:t>
                              </m:r>
                            </m:e>
                            <m:sup>
                              <m:r>
                                <a:rPr lang="en-US" altLang="zh-TW" sz="2000" i="1">
                                  <a:latin typeface="Cambria Math"/>
                                </a:rPr>
                                <m:t>′</m:t>
                              </m:r>
                            </m:sup>
                          </m:sSup>
                        </m:num>
                        <m:den>
                          <m:r>
                            <a:rPr lang="en-US" altLang="zh-TW" sz="2000" b="0" i="1" smtClean="0">
                              <a:latin typeface="Cambria Math"/>
                            </a:rPr>
                            <m:t>𝑑</m:t>
                          </m:r>
                          <m:r>
                            <a:rPr lang="en-US" altLang="zh-TW" sz="2000" i="1">
                              <a:latin typeface="Cambria Math"/>
                            </a:rPr>
                            <m:t>𝑡</m:t>
                          </m:r>
                        </m:den>
                      </m:f>
                      <m:r>
                        <a:rPr lang="en-US" altLang="zh-TW" sz="2000" i="1">
                          <a:latin typeface="Cambria Math"/>
                          <a:ea typeface="Cambria Math"/>
                        </a:rPr>
                        <m:t>∙</m:t>
                      </m:r>
                      <m:f>
                        <m:fPr>
                          <m:ctrlPr>
                            <a:rPr lang="en-US" altLang="zh-TW" sz="2000" b="0" i="1" smtClean="0">
                              <a:latin typeface="Cambria Math"/>
                            </a:rPr>
                          </m:ctrlPr>
                        </m:fPr>
                        <m:num>
                          <m:r>
                            <a:rPr lang="en-US" altLang="zh-TW" sz="2000" b="0" i="1" smtClean="0">
                              <a:latin typeface="Cambria Math"/>
                            </a:rPr>
                            <m:t>𝑑</m:t>
                          </m:r>
                        </m:num>
                        <m:den>
                          <m:r>
                            <a:rPr lang="en-US" altLang="zh-TW" sz="2000" b="0" i="1" smtClean="0">
                              <a:latin typeface="Cambria Math"/>
                            </a:rPr>
                            <m:t>𝑑</m:t>
                          </m:r>
                          <m:r>
                            <a:rPr lang="en-US" altLang="zh-TW" sz="2000" i="1">
                              <a:latin typeface="Cambria Math"/>
                            </a:rPr>
                            <m:t>𝑥</m:t>
                          </m:r>
                          <m:r>
                            <a:rPr lang="en-US" altLang="zh-TW" sz="2000" b="0" i="1" smtClean="0">
                              <a:latin typeface="Cambria Math"/>
                            </a:rPr>
                            <m:t>′</m:t>
                          </m:r>
                        </m:den>
                      </m:f>
                      <m:f>
                        <m:fPr>
                          <m:ctrlPr>
                            <a:rPr lang="en-US" altLang="zh-TW" sz="2000" i="1">
                              <a:latin typeface="Cambria Math"/>
                            </a:rPr>
                          </m:ctrlPr>
                        </m:fPr>
                        <m:num>
                          <m:r>
                            <a:rPr lang="en-US" altLang="zh-TW" sz="2000" i="1">
                              <a:latin typeface="Cambria Math"/>
                            </a:rPr>
                            <m:t>𝑑𝑓</m:t>
                          </m:r>
                        </m:num>
                        <m:den>
                          <m:r>
                            <a:rPr lang="en-US" altLang="zh-TW" sz="2000" i="1">
                              <a:latin typeface="Cambria Math"/>
                            </a:rPr>
                            <m:t>𝑑𝑥</m:t>
                          </m:r>
                          <m:r>
                            <a:rPr lang="en-US" altLang="zh-TW" sz="2000" i="1">
                              <a:latin typeface="Cambria Math"/>
                            </a:rPr>
                            <m:t>′</m:t>
                          </m:r>
                        </m:den>
                      </m:f>
                      <m:r>
                        <a:rPr lang="en-US" altLang="zh-TW" sz="2000" i="1">
                          <a:latin typeface="Cambria Math"/>
                          <a:ea typeface="Cambria Math"/>
                        </a:rPr>
                        <m:t>∙</m:t>
                      </m:r>
                      <m:d>
                        <m:dPr>
                          <m:ctrlPr>
                            <a:rPr lang="en-US" altLang="zh-TW" sz="2000" i="1">
                              <a:latin typeface="Cambria Math"/>
                              <a:ea typeface="Cambria Math"/>
                            </a:rPr>
                          </m:ctrlPr>
                        </m:dPr>
                        <m:e>
                          <m:r>
                            <a:rPr lang="en-US" altLang="zh-TW" sz="2000" i="1">
                              <a:latin typeface="Cambria Math"/>
                              <a:ea typeface="Cambria Math"/>
                            </a:rPr>
                            <m:t>−</m:t>
                          </m:r>
                          <m:r>
                            <a:rPr lang="en-US" altLang="zh-TW" sz="2000" i="1">
                              <a:latin typeface="Cambria Math"/>
                              <a:ea typeface="Cambria Math"/>
                            </a:rPr>
                            <m:t>𝑣</m:t>
                          </m:r>
                        </m:e>
                      </m:d>
                      <m:r>
                        <a:rPr lang="en-US" altLang="zh-TW" sz="2000" b="0" i="1" smtClean="0">
                          <a:latin typeface="Cambria Math"/>
                        </a:rPr>
                        <m:t>=</m:t>
                      </m:r>
                      <m:f>
                        <m:fPr>
                          <m:ctrlPr>
                            <a:rPr lang="en-US" altLang="zh-TW" sz="2000" b="0" i="1" smtClean="0">
                              <a:latin typeface="Cambria Math" panose="02040503050406030204" pitchFamily="18" charset="0"/>
                            </a:rPr>
                          </m:ctrlPr>
                        </m:fPr>
                        <m:num>
                          <m:sSup>
                            <m:sSupPr>
                              <m:ctrlPr>
                                <a:rPr lang="en-US" altLang="zh-TW" sz="2000" b="0" i="1" smtClean="0">
                                  <a:latin typeface="Cambria Math"/>
                                </a:rPr>
                              </m:ctrlPr>
                            </m:sSupPr>
                            <m:e>
                              <m:r>
                                <a:rPr lang="en-US" altLang="zh-TW" sz="2000" b="0" i="1" smtClean="0">
                                  <a:latin typeface="Cambria Math"/>
                                </a:rPr>
                                <m:t>𝑑</m:t>
                              </m:r>
                            </m:e>
                            <m:sup>
                              <m:r>
                                <a:rPr lang="en-US" altLang="zh-TW" sz="2000" i="1">
                                  <a:latin typeface="Cambria Math"/>
                                </a:rPr>
                                <m:t>2</m:t>
                              </m:r>
                            </m:sup>
                          </m:sSup>
                          <m:r>
                            <a:rPr lang="en-US" altLang="zh-TW" sz="2000" b="0" i="1" smtClean="0">
                              <a:latin typeface="Cambria Math"/>
                            </a:rPr>
                            <m:t>𝑓</m:t>
                          </m:r>
                        </m:num>
                        <m:den>
                          <m:r>
                            <a:rPr lang="en-US" altLang="zh-TW" sz="2000" b="0" i="1" smtClean="0">
                              <a:latin typeface="Cambria Math"/>
                            </a:rPr>
                            <m:t>𝑑</m:t>
                          </m:r>
                          <m:sSup>
                            <m:sSupPr>
                              <m:ctrlPr>
                                <a:rPr lang="en-US" altLang="zh-TW" sz="2000" i="1">
                                  <a:latin typeface="Cambria Math"/>
                                </a:rPr>
                              </m:ctrlPr>
                            </m:sSupPr>
                            <m:e>
                              <m:r>
                                <a:rPr lang="en-US" altLang="zh-TW" sz="2000" i="1">
                                  <a:latin typeface="Cambria Math"/>
                                </a:rPr>
                                <m:t>𝑥</m:t>
                              </m:r>
                              <m:r>
                                <a:rPr lang="en-US" altLang="zh-TW" sz="2000" b="0" i="1" smtClean="0">
                                  <a:latin typeface="Cambria Math"/>
                                </a:rPr>
                                <m:t>′</m:t>
                              </m:r>
                            </m:e>
                            <m:sup>
                              <m:r>
                                <a:rPr lang="en-US" altLang="zh-TW" sz="2000" i="1">
                                  <a:latin typeface="Cambria Math"/>
                                </a:rPr>
                                <m:t>2</m:t>
                              </m:r>
                            </m:sup>
                          </m:sSup>
                        </m:den>
                      </m:f>
                      <m:r>
                        <a:rPr lang="en-US" altLang="zh-TW" sz="2000" i="1">
                          <a:latin typeface="Cambria Math"/>
                          <a:ea typeface="Cambria Math"/>
                        </a:rPr>
                        <m:t>∙</m:t>
                      </m:r>
                      <m:sSup>
                        <m:sSupPr>
                          <m:ctrlPr>
                            <a:rPr lang="en-US" altLang="zh-TW" sz="2000" i="1">
                              <a:latin typeface="Cambria Math" panose="02040503050406030204" pitchFamily="18" charset="0"/>
                              <a:ea typeface="Cambria Math"/>
                            </a:rPr>
                          </m:ctrlPr>
                        </m:sSupPr>
                        <m:e>
                          <m:d>
                            <m:dPr>
                              <m:ctrlPr>
                                <a:rPr lang="en-US" altLang="zh-TW" sz="2000" i="1">
                                  <a:latin typeface="Cambria Math"/>
                                  <a:ea typeface="Cambria Math"/>
                                </a:rPr>
                              </m:ctrlPr>
                            </m:dPr>
                            <m:e>
                              <m:r>
                                <a:rPr lang="en-US" altLang="zh-TW" sz="2000" i="1">
                                  <a:latin typeface="Cambria Math"/>
                                  <a:ea typeface="Cambria Math"/>
                                </a:rPr>
                                <m:t>−</m:t>
                              </m:r>
                              <m:r>
                                <a:rPr lang="en-US" altLang="zh-TW" sz="2000" i="1">
                                  <a:latin typeface="Cambria Math"/>
                                  <a:ea typeface="Cambria Math"/>
                                </a:rPr>
                                <m:t>𝑣</m:t>
                              </m:r>
                            </m:e>
                          </m:d>
                        </m:e>
                        <m:sup>
                          <m:r>
                            <a:rPr lang="en-US" altLang="zh-TW" sz="2000" b="0" i="1" smtClean="0">
                              <a:latin typeface="Cambria Math"/>
                              <a:ea typeface="Cambria Math"/>
                            </a:rPr>
                            <m:t>2</m:t>
                          </m:r>
                        </m:sup>
                      </m:sSup>
                    </m:oMath>
                  </m:oMathPara>
                </a14:m>
                <a:endParaRPr lang="zh-TW" altLang="en-US" sz="2000" dirty="0">
                  <a:latin typeface="Times New Roman" panose="02020603050405020304" pitchFamily="18" charset="0"/>
                </a:endParaRPr>
              </a:p>
            </p:txBody>
          </p:sp>
        </mc:Choice>
        <mc:Fallback xmlns="">
          <p:sp>
            <p:nvSpPr>
              <p:cNvPr id="25" name="文字方塊 24"/>
              <p:cNvSpPr txBox="1">
                <a:spLocks noRot="1" noChangeAspect="1" noMove="1" noResize="1" noEditPoints="1" noAdjustHandles="1" noChangeArrowheads="1" noChangeShapeType="1" noTextEdit="1"/>
              </p:cNvSpPr>
              <p:nvPr/>
            </p:nvSpPr>
            <p:spPr>
              <a:xfrm>
                <a:off x="609599" y="4484154"/>
                <a:ext cx="6434872" cy="709938"/>
              </a:xfrm>
              <a:prstGeom prst="rect">
                <a:avLst/>
              </a:prstGeom>
              <a:blipFill>
                <a:blip r:embed="rId7"/>
                <a:stretch>
                  <a:fillRect b="-8929"/>
                </a:stretch>
              </a:blipFill>
            </p:spPr>
            <p:txBody>
              <a:bodyPr/>
              <a:lstStyle/>
              <a:p>
                <a:r>
                  <a:rPr lang="en-US">
                    <a:noFill/>
                  </a:rPr>
                  <a:t> </a:t>
                </a:r>
              </a:p>
            </p:txBody>
          </p:sp>
        </mc:Fallback>
      </mc:AlternateContent>
      <p:sp>
        <p:nvSpPr>
          <p:cNvPr id="3" name="文字方塊 2"/>
          <p:cNvSpPr txBox="1"/>
          <p:nvPr/>
        </p:nvSpPr>
        <p:spPr>
          <a:xfrm>
            <a:off x="2407545" y="362872"/>
            <a:ext cx="1511598" cy="400110"/>
          </a:xfrm>
          <a:prstGeom prst="rect">
            <a:avLst/>
          </a:prstGeom>
          <a:noFill/>
        </p:spPr>
        <p:txBody>
          <a:bodyPr wrap="square" rtlCol="0">
            <a:spAutoFit/>
          </a:bodyPr>
          <a:lstStyle/>
          <a:p>
            <a:r>
              <a:rPr lang="zh-TW" altLang="en-US" sz="2000" dirty="0">
                <a:latin typeface="Times New Roman" panose="02020603050405020304" pitchFamily="18" charset="0"/>
              </a:rPr>
              <a:t>波方程式</a:t>
            </a:r>
          </a:p>
        </p:txBody>
      </p:sp>
      <mc:AlternateContent xmlns:mc="http://schemas.openxmlformats.org/markup-compatibility/2006" xmlns:a14="http://schemas.microsoft.com/office/drawing/2010/main">
        <mc:Choice Requires="a14">
          <p:sp>
            <p:nvSpPr>
              <p:cNvPr id="4" name="文字方塊 3"/>
              <p:cNvSpPr txBox="1"/>
              <p:nvPr/>
            </p:nvSpPr>
            <p:spPr>
              <a:xfrm>
                <a:off x="567512" y="927496"/>
                <a:ext cx="7509687" cy="400110"/>
              </a:xfrm>
              <a:prstGeom prst="rect">
                <a:avLst/>
              </a:prstGeom>
              <a:noFill/>
            </p:spPr>
            <p:txBody>
              <a:bodyPr wrap="square" rtlCol="0">
                <a:spAutoFit/>
              </a:bodyPr>
              <a:lstStyle/>
              <a:p>
                <a:r>
                  <a:rPr lang="en-US" altLang="zh-TW" sz="2000" dirty="0">
                    <a:latin typeface="Times New Roman" panose="02020603050405020304" pitchFamily="18" charset="0"/>
                  </a:rPr>
                  <a:t>Plug in the expression, which means it is only function of </a:t>
                </a:r>
                <a14:m>
                  <m:oMath xmlns:m="http://schemas.openxmlformats.org/officeDocument/2006/math">
                    <m:sSup>
                      <m:sSupPr>
                        <m:ctrlPr>
                          <a:rPr lang="en-US" altLang="zh-TW" sz="2000" i="1">
                            <a:latin typeface="Cambria Math"/>
                            <a:cs typeface="Times New Roman" pitchFamily="18" charset="0"/>
                          </a:rPr>
                        </m:ctrlPr>
                      </m:sSupPr>
                      <m:e>
                        <m:r>
                          <a:rPr lang="en-US" altLang="zh-TW" sz="2000" i="1">
                            <a:latin typeface="Cambria Math"/>
                            <a:cs typeface="Times New Roman" pitchFamily="18" charset="0"/>
                          </a:rPr>
                          <m:t>𝑥</m:t>
                        </m:r>
                      </m:e>
                      <m:sup>
                        <m:r>
                          <a:rPr lang="en-US" altLang="zh-TW" sz="2000" i="1">
                            <a:latin typeface="Cambria Math"/>
                            <a:cs typeface="Times New Roman" pitchFamily="18" charset="0"/>
                          </a:rPr>
                          <m:t>′</m:t>
                        </m:r>
                      </m:sup>
                    </m:sSup>
                    <m:r>
                      <a:rPr lang="en-US" altLang="zh-TW" sz="2000" i="1">
                        <a:latin typeface="Cambria Math"/>
                        <a:ea typeface="Cambria Math" panose="02040503050406030204" pitchFamily="18" charset="0"/>
                        <a:cs typeface="Times New Roman" pitchFamily="18" charset="0"/>
                      </a:rPr>
                      <m:t>≡</m:t>
                    </m:r>
                    <m:r>
                      <a:rPr lang="en-US" altLang="zh-TW" sz="2000" i="1">
                        <a:latin typeface="Cambria Math"/>
                        <a:cs typeface="Times New Roman" pitchFamily="18" charset="0"/>
                      </a:rPr>
                      <m:t>𝑥</m:t>
                    </m:r>
                    <m:r>
                      <a:rPr lang="en-US" altLang="zh-TW" sz="2000" i="1">
                        <a:latin typeface="Cambria Math"/>
                        <a:cs typeface="Times New Roman" pitchFamily="18" charset="0"/>
                      </a:rPr>
                      <m:t>−</m:t>
                    </m:r>
                    <m:r>
                      <a:rPr lang="en-US" altLang="zh-TW" sz="2000" i="1">
                        <a:latin typeface="Cambria Math"/>
                        <a:cs typeface="Times New Roman" pitchFamily="18" charset="0"/>
                      </a:rPr>
                      <m:t>𝑣𝑡</m:t>
                    </m:r>
                  </m:oMath>
                </a14:m>
                <a:r>
                  <a:rPr lang="en-US" altLang="zh-TW" sz="2000" dirty="0">
                    <a:latin typeface="Times New Roman" panose="02020603050405020304" pitchFamily="18" charset="0"/>
                  </a:rPr>
                  <a:t>.</a:t>
                </a:r>
                <a:endParaRPr lang="zh-TW" altLang="en-US" sz="2000" dirty="0">
                  <a:latin typeface="Times New Roman" panose="02020603050405020304" pitchFamily="18" charset="0"/>
                </a:endParaRPr>
              </a:p>
            </p:txBody>
          </p:sp>
        </mc:Choice>
        <mc:Fallback xmlns="">
          <p:sp>
            <p:nvSpPr>
              <p:cNvPr id="4" name="文字方塊 3"/>
              <p:cNvSpPr txBox="1">
                <a:spLocks noRot="1" noChangeAspect="1" noMove="1" noResize="1" noEditPoints="1" noAdjustHandles="1" noChangeArrowheads="1" noChangeShapeType="1" noTextEdit="1"/>
              </p:cNvSpPr>
              <p:nvPr/>
            </p:nvSpPr>
            <p:spPr>
              <a:xfrm>
                <a:off x="567512" y="927496"/>
                <a:ext cx="7509687" cy="400110"/>
              </a:xfrm>
              <a:prstGeom prst="rect">
                <a:avLst/>
              </a:prstGeom>
              <a:blipFill>
                <a:blip r:embed="rId8"/>
                <a:stretch>
                  <a:fillRect l="-845" t="-6061" b="-24242"/>
                </a:stretch>
              </a:blipFill>
            </p:spPr>
            <p:txBody>
              <a:bodyPr/>
              <a:lstStyle/>
              <a:p>
                <a:r>
                  <a:rPr lang="en-US">
                    <a:noFill/>
                  </a:rPr>
                  <a:t> </a:t>
                </a:r>
              </a:p>
            </p:txBody>
          </p:sp>
        </mc:Fallback>
      </mc:AlternateContent>
      <p:sp>
        <p:nvSpPr>
          <p:cNvPr id="28" name="文字方塊 27"/>
          <p:cNvSpPr txBox="1"/>
          <p:nvPr/>
        </p:nvSpPr>
        <p:spPr>
          <a:xfrm>
            <a:off x="532658" y="5952714"/>
            <a:ext cx="6630142" cy="400110"/>
          </a:xfrm>
          <a:prstGeom prst="rect">
            <a:avLst/>
          </a:prstGeom>
          <a:noFill/>
        </p:spPr>
        <p:txBody>
          <a:bodyPr wrap="square" rtlCol="0">
            <a:spAutoFit/>
          </a:bodyPr>
          <a:lstStyle/>
          <a:p>
            <a:r>
              <a:rPr lang="en-US" altLang="zh-TW" sz="2000" dirty="0">
                <a:latin typeface="Times New Roman" panose="02020603050405020304" pitchFamily="18" charset="0"/>
              </a:rPr>
              <a:t>Indeed, what we guessed is a solution of wave equation</a:t>
            </a:r>
            <a:r>
              <a:rPr lang="zh-TW" altLang="en-US" sz="2000" dirty="0">
                <a:latin typeface="Times New Roman" panose="02020603050405020304" pitchFamily="18" charset="0"/>
              </a:rPr>
              <a:t>！</a:t>
            </a:r>
          </a:p>
        </p:txBody>
      </p:sp>
      <mc:AlternateContent xmlns:mc="http://schemas.openxmlformats.org/markup-compatibility/2006" xmlns:a14="http://schemas.microsoft.com/office/drawing/2010/main">
        <mc:Choice Requires="a14">
          <p:sp>
            <p:nvSpPr>
              <p:cNvPr id="26" name="矩形 25"/>
              <p:cNvSpPr/>
              <p:nvPr/>
            </p:nvSpPr>
            <p:spPr>
              <a:xfrm>
                <a:off x="651907" y="201133"/>
                <a:ext cx="1745478" cy="710003"/>
              </a:xfrm>
              <a:prstGeom prst="rect">
                <a:avLst/>
              </a:prstGeom>
              <a:solidFill>
                <a:srgbClr val="FFFF00"/>
              </a:solidFill>
            </p:spPr>
            <p:txBody>
              <a:bodyPr wrap="none">
                <a:spAutoFit/>
              </a:bodyPr>
              <a:lstStyle/>
              <a:p>
                <a:pPr/>
                <a14:m>
                  <m:oMathPara xmlns:m="http://schemas.openxmlformats.org/officeDocument/2006/math">
                    <m:oMath>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b="0" i="1" smtClean="0">
                                  <a:latin typeface="Cambria Math"/>
                                  <a:ea typeface="Cambria Math"/>
                                </a:rPr>
                                <m:t>2</m:t>
                              </m:r>
                            </m:sup>
                          </m:sSup>
                          <m:r>
                            <a:rPr lang="en-US" altLang="zh-TW" sz="2000" i="1">
                              <a:latin typeface="Cambria Math"/>
                              <a:ea typeface="Cambria Math"/>
                            </a:rPr>
                            <m:t>𝑦</m:t>
                          </m:r>
                        </m:num>
                        <m:den>
                          <m:r>
                            <a:rPr lang="zh-TW" altLang="en-US" sz="2000" i="1">
                              <a:latin typeface="Cambria Math"/>
                              <a:ea typeface="Cambria Math"/>
                            </a:rPr>
                            <m:t>𝜕</m:t>
                          </m:r>
                          <m:sSup>
                            <m:sSupPr>
                              <m:ctrlPr>
                                <a:rPr lang="en-US" altLang="zh-TW" sz="2000" i="1">
                                  <a:latin typeface="Cambria Math"/>
                                  <a:ea typeface="Cambria Math"/>
                                </a:rPr>
                              </m:ctrlPr>
                            </m:sSupPr>
                            <m:e>
                              <m:r>
                                <a:rPr lang="en-US" altLang="zh-TW" sz="2000" i="1">
                                  <a:latin typeface="Cambria Math"/>
                                  <a:ea typeface="Cambria Math"/>
                                </a:rPr>
                                <m:t>𝑥</m:t>
                              </m:r>
                            </m:e>
                            <m:sup>
                              <m:r>
                                <a:rPr lang="en-US" altLang="zh-TW" sz="2000" b="0" i="1" smtClean="0">
                                  <a:latin typeface="Cambria Math"/>
                                  <a:ea typeface="Cambria Math"/>
                                </a:rPr>
                                <m:t>2</m:t>
                              </m:r>
                            </m:sup>
                          </m:sSup>
                        </m:den>
                      </m:f>
                      <m:r>
                        <a:rPr lang="en-US" altLang="zh-TW" sz="2000" b="0" i="1" smtClean="0">
                          <a:latin typeface="Cambria Math"/>
                          <a:ea typeface="Cambria Math"/>
                        </a:rPr>
                        <m:t>=</m:t>
                      </m:r>
                      <m:f>
                        <m:fPr>
                          <m:ctrlPr>
                            <a:rPr lang="en-US" altLang="zh-TW" sz="2000" i="1">
                              <a:latin typeface="Cambria Math"/>
                              <a:ea typeface="Cambria Math"/>
                            </a:rPr>
                          </m:ctrlPr>
                        </m:fPr>
                        <m:num>
                          <m:r>
                            <a:rPr lang="en-US" altLang="zh-TW" sz="2000" i="1">
                              <a:latin typeface="Cambria Math"/>
                              <a:ea typeface="Cambria Math"/>
                            </a:rPr>
                            <m:t>1</m:t>
                          </m:r>
                        </m:num>
                        <m:den>
                          <m:sSup>
                            <m:sSupPr>
                              <m:ctrlPr>
                                <a:rPr lang="en-US" altLang="zh-TW" sz="2000" i="1">
                                  <a:latin typeface="Cambria Math"/>
                                  <a:ea typeface="Cambria Math"/>
                                </a:rPr>
                              </m:ctrlPr>
                            </m:sSupPr>
                            <m:e>
                              <m:r>
                                <a:rPr lang="en-US" altLang="zh-TW" sz="2000" i="1">
                                  <a:latin typeface="Cambria Math"/>
                                  <a:ea typeface="Cambria Math"/>
                                </a:rPr>
                                <m:t>𝑣</m:t>
                              </m:r>
                            </m:e>
                            <m:sup>
                              <m:r>
                                <a:rPr lang="en-US" altLang="zh-TW" sz="2000" i="1">
                                  <a:latin typeface="Cambria Math"/>
                                  <a:ea typeface="Cambria Math"/>
                                </a:rPr>
                                <m:t>2</m:t>
                              </m:r>
                            </m:sup>
                          </m:sSup>
                        </m:den>
                      </m:f>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i="1">
                                  <a:latin typeface="Cambria Math"/>
                                  <a:ea typeface="Cambria Math"/>
                                </a:rPr>
                                <m:t>2</m:t>
                              </m:r>
                            </m:sup>
                          </m:sSup>
                          <m:r>
                            <a:rPr lang="en-US" altLang="zh-TW" sz="2000" i="1">
                              <a:latin typeface="Cambria Math"/>
                              <a:ea typeface="Cambria Math"/>
                            </a:rPr>
                            <m:t>𝑦</m:t>
                          </m:r>
                        </m:num>
                        <m:den>
                          <m:r>
                            <a:rPr lang="zh-TW" altLang="en-US" sz="2000" i="1">
                              <a:latin typeface="Cambria Math"/>
                              <a:ea typeface="Cambria Math"/>
                            </a:rPr>
                            <m:t>𝜕</m:t>
                          </m:r>
                          <m:sSup>
                            <m:sSupPr>
                              <m:ctrlPr>
                                <a:rPr lang="en-US" altLang="zh-TW" sz="2000" b="0" i="1" smtClean="0">
                                  <a:latin typeface="Cambria Math"/>
                                  <a:ea typeface="Cambria Math"/>
                                </a:rPr>
                              </m:ctrlPr>
                            </m:sSupPr>
                            <m:e>
                              <m:r>
                                <a:rPr lang="en-US" altLang="zh-TW" sz="2000" b="0" i="1" smtClean="0">
                                  <a:latin typeface="Cambria Math"/>
                                  <a:ea typeface="Cambria Math"/>
                                </a:rPr>
                                <m:t>𝑡</m:t>
                              </m:r>
                            </m:e>
                            <m:sup>
                              <m:r>
                                <a:rPr lang="en-US" altLang="zh-TW" sz="2000" i="1">
                                  <a:latin typeface="Cambria Math"/>
                                  <a:ea typeface="Cambria Math"/>
                                </a:rPr>
                                <m:t>2</m:t>
                              </m:r>
                            </m:sup>
                          </m:sSup>
                        </m:den>
                      </m:f>
                    </m:oMath>
                  </m:oMathPara>
                </a14:m>
                <a:endParaRPr lang="zh-TW" altLang="en-US" sz="2000" dirty="0">
                  <a:latin typeface="Times New Roman" panose="02020603050405020304" pitchFamily="18" charset="0"/>
                </a:endParaRPr>
              </a:p>
            </p:txBody>
          </p:sp>
        </mc:Choice>
        <mc:Fallback xmlns="">
          <p:sp>
            <p:nvSpPr>
              <p:cNvPr id="26" name="矩形 25"/>
              <p:cNvSpPr>
                <a:spLocks noRot="1" noChangeAspect="1" noMove="1" noResize="1" noEditPoints="1" noAdjustHandles="1" noChangeArrowheads="1" noChangeShapeType="1" noTextEdit="1"/>
              </p:cNvSpPr>
              <p:nvPr/>
            </p:nvSpPr>
            <p:spPr>
              <a:xfrm>
                <a:off x="651907" y="201133"/>
                <a:ext cx="1745478" cy="710003"/>
              </a:xfrm>
              <a:prstGeom prst="rect">
                <a:avLst/>
              </a:prstGeom>
              <a:blipFill>
                <a:blip r:embed="rId9"/>
                <a:stretch>
                  <a:fillRect b="-526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矩形 26"/>
              <p:cNvSpPr/>
              <p:nvPr/>
            </p:nvSpPr>
            <p:spPr>
              <a:xfrm>
                <a:off x="618025" y="1344643"/>
                <a:ext cx="3278064" cy="400110"/>
              </a:xfrm>
              <a:prstGeom prst="rect">
                <a:avLst/>
              </a:prstGeom>
              <a:solidFill>
                <a:srgbClr val="FFFF99"/>
              </a:solidFill>
            </p:spPr>
            <p:txBody>
              <a:bodyPr wrap="square">
                <a:spAutoFit/>
              </a:bodyPr>
              <a:lstStyle/>
              <a:p>
                <a:pPr/>
                <a14:m>
                  <m:oMathPara xmlns:m="http://schemas.openxmlformats.org/officeDocument/2006/math">
                    <m:oMath>
                      <m:r>
                        <a:rPr lang="en-US" altLang="zh-TW" sz="2000" b="0" i="1" smtClean="0">
                          <a:latin typeface="Cambria Math"/>
                          <a:cs typeface="Times New Roman" pitchFamily="18" charset="0"/>
                        </a:rPr>
                        <m:t>𝑦</m:t>
                      </m:r>
                      <m:d>
                        <m:dPr>
                          <m:ctrlPr>
                            <a:rPr lang="en-US" altLang="zh-TW" sz="2000" b="0" i="1" smtClean="0">
                              <a:latin typeface="Cambria Math"/>
                              <a:cs typeface="Times New Roman" pitchFamily="18" charset="0"/>
                            </a:rPr>
                          </m:ctrlPr>
                        </m:dPr>
                        <m:e>
                          <m:r>
                            <a:rPr lang="en-US" altLang="zh-TW" sz="2000" b="0" i="1" smtClean="0">
                              <a:latin typeface="Cambria Math"/>
                              <a:cs typeface="Times New Roman" pitchFamily="18" charset="0"/>
                            </a:rPr>
                            <m:t>𝑥</m:t>
                          </m:r>
                          <m:r>
                            <a:rPr lang="en-US" altLang="zh-TW" sz="2000" b="0" i="1" smtClean="0">
                              <a:latin typeface="Cambria Math"/>
                              <a:cs typeface="Times New Roman" pitchFamily="18" charset="0"/>
                            </a:rPr>
                            <m:t>,</m:t>
                          </m:r>
                          <m:r>
                            <a:rPr lang="en-US" altLang="zh-TW" sz="2000" b="0" i="1" smtClean="0">
                              <a:latin typeface="Cambria Math"/>
                              <a:cs typeface="Times New Roman" pitchFamily="18" charset="0"/>
                            </a:rPr>
                            <m:t>𝑡</m:t>
                          </m:r>
                        </m:e>
                      </m:d>
                      <m:r>
                        <a:rPr lang="en-US" altLang="zh-TW" sz="2000" b="0" i="1" smtClean="0">
                          <a:latin typeface="Cambria Math"/>
                          <a:cs typeface="Times New Roman" pitchFamily="18" charset="0"/>
                        </a:rPr>
                        <m:t>=</m:t>
                      </m:r>
                      <m:r>
                        <a:rPr lang="en-US" altLang="zh-TW" sz="2000" i="1">
                          <a:latin typeface="Cambria Math"/>
                          <a:cs typeface="Times New Roman" pitchFamily="18" charset="0"/>
                        </a:rPr>
                        <m:t>𝑓</m:t>
                      </m:r>
                      <m:d>
                        <m:dPr>
                          <m:ctrlPr>
                            <a:rPr lang="en-US" altLang="zh-TW" sz="2000" i="1">
                              <a:latin typeface="Cambria Math"/>
                              <a:cs typeface="Times New Roman" pitchFamily="18" charset="0"/>
                            </a:rPr>
                          </m:ctrlPr>
                        </m:dPr>
                        <m:e>
                          <m:r>
                            <a:rPr lang="en-US" altLang="zh-TW" sz="2000" i="1">
                              <a:latin typeface="Cambria Math"/>
                              <a:cs typeface="Times New Roman" pitchFamily="18" charset="0"/>
                            </a:rPr>
                            <m:t>𝑥</m:t>
                          </m:r>
                          <m:r>
                            <a:rPr lang="en-US" altLang="zh-TW" sz="2000" i="1">
                              <a:latin typeface="Cambria Math"/>
                              <a:cs typeface="Times New Roman" pitchFamily="18" charset="0"/>
                            </a:rPr>
                            <m:t>−</m:t>
                          </m:r>
                          <m:r>
                            <a:rPr lang="en-US" altLang="zh-TW" sz="2000" i="1">
                              <a:latin typeface="Cambria Math"/>
                              <a:cs typeface="Times New Roman" pitchFamily="18" charset="0"/>
                            </a:rPr>
                            <m:t>𝑣𝑡</m:t>
                          </m:r>
                        </m:e>
                      </m:d>
                      <m:r>
                        <a:rPr lang="en-US" altLang="zh-TW" sz="2000" b="0" i="1" smtClean="0">
                          <a:latin typeface="Cambria Math"/>
                          <a:cs typeface="Times New Roman" pitchFamily="18" charset="0"/>
                        </a:rPr>
                        <m:t>=</m:t>
                      </m:r>
                      <m:r>
                        <a:rPr lang="en-US" altLang="zh-TW" sz="2000" b="0" i="1" smtClean="0">
                          <a:latin typeface="Cambria Math"/>
                          <a:cs typeface="Times New Roman" pitchFamily="18" charset="0"/>
                        </a:rPr>
                        <m:t>𝑓</m:t>
                      </m:r>
                      <m:d>
                        <m:dPr>
                          <m:ctrlPr>
                            <a:rPr lang="en-US" altLang="zh-TW" sz="2000" b="0" i="1" smtClean="0">
                              <a:latin typeface="Cambria Math"/>
                              <a:cs typeface="Times New Roman" pitchFamily="18" charset="0"/>
                            </a:rPr>
                          </m:ctrlPr>
                        </m:dPr>
                        <m:e>
                          <m:r>
                            <a:rPr lang="en-US" altLang="zh-TW" sz="2000" b="0" i="1" smtClean="0">
                              <a:latin typeface="Cambria Math"/>
                              <a:cs typeface="Times New Roman" pitchFamily="18" charset="0"/>
                            </a:rPr>
                            <m:t>𝑥</m:t>
                          </m:r>
                          <m:r>
                            <a:rPr lang="en-US" altLang="zh-TW" sz="2000" b="0" i="1" smtClean="0">
                              <a:latin typeface="Cambria Math"/>
                              <a:cs typeface="Times New Roman" pitchFamily="18" charset="0"/>
                            </a:rPr>
                            <m:t>′</m:t>
                          </m:r>
                        </m:e>
                      </m:d>
                    </m:oMath>
                  </m:oMathPara>
                </a14:m>
                <a:endParaRPr lang="zh-TW" altLang="en-US" sz="2000" dirty="0">
                  <a:latin typeface="Times New Roman" panose="02020603050405020304" pitchFamily="18" charset="0"/>
                </a:endParaRPr>
              </a:p>
            </p:txBody>
          </p:sp>
        </mc:Choice>
        <mc:Fallback xmlns="">
          <p:sp>
            <p:nvSpPr>
              <p:cNvPr id="27" name="矩形 26"/>
              <p:cNvSpPr>
                <a:spLocks noRot="1" noChangeAspect="1" noMove="1" noResize="1" noEditPoints="1" noAdjustHandles="1" noChangeArrowheads="1" noChangeShapeType="1" noTextEdit="1"/>
              </p:cNvSpPr>
              <p:nvPr/>
            </p:nvSpPr>
            <p:spPr>
              <a:xfrm>
                <a:off x="618025" y="1344643"/>
                <a:ext cx="3278064" cy="400110"/>
              </a:xfrm>
              <a:prstGeom prst="rect">
                <a:avLst/>
              </a:prstGeom>
              <a:blipFill>
                <a:blip r:embed="rId10"/>
                <a:stretch>
                  <a:fillRect b="-125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矩形 28"/>
              <p:cNvSpPr/>
              <p:nvPr/>
            </p:nvSpPr>
            <p:spPr>
              <a:xfrm>
                <a:off x="4148871" y="1340953"/>
                <a:ext cx="1440159" cy="400110"/>
              </a:xfrm>
              <a:prstGeom prst="rect">
                <a:avLst/>
              </a:prstGeom>
              <a:solidFill>
                <a:srgbClr val="FFFF99"/>
              </a:solidFill>
            </p:spPr>
            <p:txBody>
              <a:bodyPr wrap="square">
                <a:spAutoFit/>
              </a:bodyPr>
              <a:lstStyle/>
              <a:p>
                <a:pPr/>
                <a14:m>
                  <m:oMathPara xmlns:m="http://schemas.openxmlformats.org/officeDocument/2006/math">
                    <m:oMath>
                      <m:sSup>
                        <m:sSupPr>
                          <m:ctrlPr>
                            <a:rPr lang="en-US" altLang="zh-TW" sz="2000" i="1">
                              <a:latin typeface="Cambria Math"/>
                              <a:cs typeface="Times New Roman" pitchFamily="18" charset="0"/>
                            </a:rPr>
                          </m:ctrlPr>
                        </m:sSupPr>
                        <m:e>
                          <m:r>
                            <a:rPr lang="en-US" altLang="zh-TW" sz="2000" i="1">
                              <a:latin typeface="Cambria Math"/>
                              <a:cs typeface="Times New Roman" pitchFamily="18" charset="0"/>
                            </a:rPr>
                            <m:t>𝑥</m:t>
                          </m:r>
                        </m:e>
                        <m:sup>
                          <m:r>
                            <a:rPr lang="en-US" altLang="zh-TW" sz="2000" i="1">
                              <a:latin typeface="Cambria Math"/>
                              <a:cs typeface="Times New Roman" pitchFamily="18" charset="0"/>
                            </a:rPr>
                            <m:t>′</m:t>
                          </m:r>
                        </m:sup>
                      </m:sSup>
                      <m:r>
                        <a:rPr lang="en-US" altLang="zh-TW" sz="2000" i="1">
                          <a:latin typeface="Cambria Math"/>
                          <a:ea typeface="Cambria Math" panose="02040503050406030204" pitchFamily="18" charset="0"/>
                          <a:cs typeface="Times New Roman" pitchFamily="18" charset="0"/>
                        </a:rPr>
                        <m:t>≡</m:t>
                      </m:r>
                      <m:r>
                        <a:rPr lang="en-US" altLang="zh-TW" sz="2000" i="1">
                          <a:latin typeface="Cambria Math"/>
                          <a:cs typeface="Times New Roman" pitchFamily="18" charset="0"/>
                        </a:rPr>
                        <m:t>𝑥</m:t>
                      </m:r>
                      <m:r>
                        <a:rPr lang="en-US" altLang="zh-TW" sz="2000" i="1">
                          <a:latin typeface="Cambria Math"/>
                          <a:cs typeface="Times New Roman" pitchFamily="18" charset="0"/>
                        </a:rPr>
                        <m:t>−</m:t>
                      </m:r>
                      <m:r>
                        <a:rPr lang="en-US" altLang="zh-TW" sz="2000" i="1">
                          <a:latin typeface="Cambria Math"/>
                          <a:cs typeface="Times New Roman" pitchFamily="18" charset="0"/>
                        </a:rPr>
                        <m:t>𝑣𝑡</m:t>
                      </m:r>
                    </m:oMath>
                  </m:oMathPara>
                </a14:m>
                <a:endParaRPr lang="zh-TW" altLang="en-US" sz="2000" dirty="0">
                  <a:latin typeface="Times New Roman" panose="02020603050405020304" pitchFamily="18" charset="0"/>
                </a:endParaRPr>
              </a:p>
            </p:txBody>
          </p:sp>
        </mc:Choice>
        <mc:Fallback xmlns="">
          <p:sp>
            <p:nvSpPr>
              <p:cNvPr id="29" name="矩形 28"/>
              <p:cNvSpPr>
                <a:spLocks noRot="1" noChangeAspect="1" noMove="1" noResize="1" noEditPoints="1" noAdjustHandles="1" noChangeArrowheads="1" noChangeShapeType="1" noTextEdit="1"/>
              </p:cNvSpPr>
              <p:nvPr/>
            </p:nvSpPr>
            <p:spPr>
              <a:xfrm>
                <a:off x="4148871" y="1340953"/>
                <a:ext cx="1440159" cy="40011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矩形 29"/>
              <p:cNvSpPr/>
              <p:nvPr/>
            </p:nvSpPr>
            <p:spPr>
              <a:xfrm>
                <a:off x="615980" y="5280360"/>
                <a:ext cx="1745478" cy="710003"/>
              </a:xfrm>
              <a:prstGeom prst="rect">
                <a:avLst/>
              </a:prstGeom>
              <a:solidFill>
                <a:srgbClr val="FFFF00"/>
              </a:solidFill>
            </p:spPr>
            <p:txBody>
              <a:bodyPr wrap="none">
                <a:spAutoFit/>
              </a:bodyPr>
              <a:lstStyle/>
              <a:p>
                <a:pPr/>
                <a14:m>
                  <m:oMathPara xmlns:m="http://schemas.openxmlformats.org/officeDocument/2006/math">
                    <m:oMath>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b="0" i="1" smtClean="0">
                                  <a:latin typeface="Cambria Math"/>
                                  <a:ea typeface="Cambria Math"/>
                                </a:rPr>
                                <m:t>2</m:t>
                              </m:r>
                            </m:sup>
                          </m:sSup>
                          <m:r>
                            <a:rPr lang="en-US" altLang="zh-TW" sz="2000" i="1">
                              <a:latin typeface="Cambria Math"/>
                              <a:ea typeface="Cambria Math"/>
                            </a:rPr>
                            <m:t>𝑦</m:t>
                          </m:r>
                        </m:num>
                        <m:den>
                          <m:r>
                            <a:rPr lang="zh-TW" altLang="en-US" sz="2000" i="1">
                              <a:latin typeface="Cambria Math"/>
                              <a:ea typeface="Cambria Math"/>
                            </a:rPr>
                            <m:t>𝜕</m:t>
                          </m:r>
                          <m:sSup>
                            <m:sSupPr>
                              <m:ctrlPr>
                                <a:rPr lang="en-US" altLang="zh-TW" sz="2000" i="1">
                                  <a:latin typeface="Cambria Math"/>
                                  <a:ea typeface="Cambria Math"/>
                                </a:rPr>
                              </m:ctrlPr>
                            </m:sSupPr>
                            <m:e>
                              <m:r>
                                <a:rPr lang="en-US" altLang="zh-TW" sz="2000" i="1">
                                  <a:latin typeface="Cambria Math"/>
                                  <a:ea typeface="Cambria Math"/>
                                </a:rPr>
                                <m:t>𝑥</m:t>
                              </m:r>
                            </m:e>
                            <m:sup>
                              <m:r>
                                <a:rPr lang="en-US" altLang="zh-TW" sz="2000" b="0" i="1" smtClean="0">
                                  <a:latin typeface="Cambria Math"/>
                                  <a:ea typeface="Cambria Math"/>
                                </a:rPr>
                                <m:t>2</m:t>
                              </m:r>
                            </m:sup>
                          </m:sSup>
                        </m:den>
                      </m:f>
                      <m:r>
                        <a:rPr lang="en-US" altLang="zh-TW" sz="2000" b="0" i="1" smtClean="0">
                          <a:latin typeface="Cambria Math"/>
                          <a:ea typeface="Cambria Math"/>
                        </a:rPr>
                        <m:t>=</m:t>
                      </m:r>
                      <m:f>
                        <m:fPr>
                          <m:ctrlPr>
                            <a:rPr lang="en-US" altLang="zh-TW" sz="2000" b="0" i="1" smtClean="0">
                              <a:latin typeface="Cambria Math"/>
                              <a:ea typeface="Cambria Math"/>
                            </a:rPr>
                          </m:ctrlPr>
                        </m:fPr>
                        <m:num>
                          <m:r>
                            <a:rPr lang="en-US" altLang="zh-TW" sz="2000" b="0" i="1" smtClean="0">
                              <a:latin typeface="Cambria Math"/>
                              <a:ea typeface="Cambria Math"/>
                            </a:rPr>
                            <m:t>1</m:t>
                          </m:r>
                        </m:num>
                        <m:den>
                          <m:sSup>
                            <m:sSupPr>
                              <m:ctrlPr>
                                <a:rPr lang="en-US" altLang="zh-TW" sz="2000" b="0" i="1" smtClean="0">
                                  <a:latin typeface="Cambria Math"/>
                                  <a:ea typeface="Cambria Math"/>
                                </a:rPr>
                              </m:ctrlPr>
                            </m:sSupPr>
                            <m:e>
                              <m:r>
                                <a:rPr lang="en-US" altLang="zh-TW" sz="2000" b="0" i="1" smtClean="0">
                                  <a:latin typeface="Cambria Math"/>
                                  <a:ea typeface="Cambria Math"/>
                                </a:rPr>
                                <m:t>𝑣</m:t>
                              </m:r>
                            </m:e>
                            <m:sup>
                              <m:r>
                                <a:rPr lang="en-US" altLang="zh-TW" sz="2000" b="0" i="1" smtClean="0">
                                  <a:latin typeface="Cambria Math"/>
                                  <a:ea typeface="Cambria Math"/>
                                </a:rPr>
                                <m:t>2</m:t>
                              </m:r>
                            </m:sup>
                          </m:sSup>
                        </m:den>
                      </m:f>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i="1">
                                  <a:latin typeface="Cambria Math"/>
                                  <a:ea typeface="Cambria Math"/>
                                </a:rPr>
                                <m:t>2</m:t>
                              </m:r>
                            </m:sup>
                          </m:sSup>
                          <m:r>
                            <a:rPr lang="en-US" altLang="zh-TW" sz="2000" i="1">
                              <a:latin typeface="Cambria Math"/>
                              <a:ea typeface="Cambria Math"/>
                            </a:rPr>
                            <m:t>𝑦</m:t>
                          </m:r>
                        </m:num>
                        <m:den>
                          <m:r>
                            <a:rPr lang="zh-TW" altLang="en-US" sz="2000" i="1">
                              <a:latin typeface="Cambria Math"/>
                              <a:ea typeface="Cambria Math"/>
                            </a:rPr>
                            <m:t>𝜕</m:t>
                          </m:r>
                          <m:sSup>
                            <m:sSupPr>
                              <m:ctrlPr>
                                <a:rPr lang="en-US" altLang="zh-TW" sz="2000" i="1">
                                  <a:latin typeface="Cambria Math"/>
                                  <a:ea typeface="Cambria Math"/>
                                </a:rPr>
                              </m:ctrlPr>
                            </m:sSupPr>
                            <m:e>
                              <m:r>
                                <a:rPr lang="en-US" altLang="zh-TW" sz="2000" i="1">
                                  <a:latin typeface="Cambria Math"/>
                                  <a:ea typeface="Cambria Math"/>
                                </a:rPr>
                                <m:t>𝑡</m:t>
                              </m:r>
                            </m:e>
                            <m:sup>
                              <m:r>
                                <a:rPr lang="en-US" altLang="zh-TW" sz="2000" i="1">
                                  <a:latin typeface="Cambria Math"/>
                                  <a:ea typeface="Cambria Math"/>
                                </a:rPr>
                                <m:t>2</m:t>
                              </m:r>
                            </m:sup>
                          </m:sSup>
                        </m:den>
                      </m:f>
                    </m:oMath>
                  </m:oMathPara>
                </a14:m>
                <a:endParaRPr lang="zh-TW" altLang="en-US" sz="2000" dirty="0">
                  <a:latin typeface="Times New Roman" panose="02020603050405020304" pitchFamily="18" charset="0"/>
                </a:endParaRPr>
              </a:p>
            </p:txBody>
          </p:sp>
        </mc:Choice>
        <mc:Fallback xmlns="">
          <p:sp>
            <p:nvSpPr>
              <p:cNvPr id="30" name="矩形 29"/>
              <p:cNvSpPr>
                <a:spLocks noRot="1" noChangeAspect="1" noMove="1" noResize="1" noEditPoints="1" noAdjustHandles="1" noChangeArrowheads="1" noChangeShapeType="1" noTextEdit="1"/>
              </p:cNvSpPr>
              <p:nvPr/>
            </p:nvSpPr>
            <p:spPr>
              <a:xfrm>
                <a:off x="615980" y="5280360"/>
                <a:ext cx="1745478" cy="710003"/>
              </a:xfrm>
              <a:prstGeom prst="rect">
                <a:avLst/>
              </a:prstGeom>
              <a:blipFill>
                <a:blip r:embed="rId12"/>
                <a:stretch>
                  <a:fillRect b="-70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26C521D5-B3C7-BDCB-B960-E850EE8F3849}"/>
                  </a:ext>
                </a:extLst>
              </p:cNvPr>
              <p:cNvSpPr txBox="1"/>
              <p:nvPr/>
            </p:nvSpPr>
            <p:spPr>
              <a:xfrm>
                <a:off x="554929" y="6351792"/>
                <a:ext cx="7926124" cy="400110"/>
              </a:xfrm>
              <a:prstGeom prst="rect">
                <a:avLst/>
              </a:prstGeom>
              <a:noFill/>
            </p:spPr>
            <p:txBody>
              <a:bodyPr wrap="square">
                <a:spAutoFit/>
              </a:bodyPr>
              <a:lstStyle/>
              <a:p>
                <a14:m>
                  <m:oMath xmlns:m="http://schemas.openxmlformats.org/officeDocument/2006/math">
                    <m:sSup>
                      <m:sSupPr>
                        <m:ctrlPr>
                          <a:rPr lang="en-US" altLang="zh-TW" sz="2000" i="1">
                            <a:latin typeface="Cambria Math"/>
                            <a:cs typeface="Times New Roman" pitchFamily="18" charset="0"/>
                          </a:rPr>
                        </m:ctrlPr>
                      </m:sSupPr>
                      <m:e>
                        <m:r>
                          <a:rPr lang="en-US" altLang="zh-TW" sz="2000" i="1">
                            <a:latin typeface="Cambria Math"/>
                            <a:cs typeface="Times New Roman" pitchFamily="18" charset="0"/>
                          </a:rPr>
                          <m:t>𝑥</m:t>
                        </m:r>
                      </m:e>
                      <m:sup>
                        <m:r>
                          <a:rPr lang="en-US" altLang="zh-TW" sz="2000" i="1">
                            <a:latin typeface="Cambria Math"/>
                            <a:cs typeface="Times New Roman" pitchFamily="18" charset="0"/>
                          </a:rPr>
                          <m:t>′</m:t>
                        </m:r>
                      </m:sup>
                    </m:sSup>
                  </m:oMath>
                </a14:m>
                <a:r>
                  <a:rPr lang="en-US" sz="2000" dirty="0" err="1">
                    <a:latin typeface="Times New Roman" panose="02020603050405020304" pitchFamily="18" charset="0"/>
                  </a:rPr>
                  <a:t>將時間與空間連鎖在一起，於是時間微分與空間微分也是連鎖的</a:t>
                </a:r>
                <a:r>
                  <a:rPr lang="en-US" sz="2000" dirty="0">
                    <a:latin typeface="Times New Roman" panose="02020603050405020304" pitchFamily="18" charset="0"/>
                  </a:rPr>
                  <a:t>。</a:t>
                </a:r>
              </a:p>
            </p:txBody>
          </p:sp>
        </mc:Choice>
        <mc:Fallback xmlns="">
          <p:sp>
            <p:nvSpPr>
              <p:cNvPr id="6" name="TextBox 5">
                <a:extLst>
                  <a:ext uri="{FF2B5EF4-FFF2-40B4-BE49-F238E27FC236}">
                    <a16:creationId xmlns:a16="http://schemas.microsoft.com/office/drawing/2014/main" id="{26C521D5-B3C7-BDCB-B960-E850EE8F3849}"/>
                  </a:ext>
                </a:extLst>
              </p:cNvPr>
              <p:cNvSpPr txBox="1">
                <a:spLocks noRot="1" noChangeAspect="1" noMove="1" noResize="1" noEditPoints="1" noAdjustHandles="1" noChangeArrowheads="1" noChangeShapeType="1" noTextEdit="1"/>
              </p:cNvSpPr>
              <p:nvPr/>
            </p:nvSpPr>
            <p:spPr>
              <a:xfrm>
                <a:off x="554929" y="6351792"/>
                <a:ext cx="7926124" cy="400110"/>
              </a:xfrm>
              <a:prstGeom prst="rect">
                <a:avLst/>
              </a:prstGeom>
              <a:blipFill>
                <a:blip r:embed="rId14"/>
                <a:stretch>
                  <a:fillRect t="-9375" b="-25000"/>
                </a:stretch>
              </a:blipFill>
            </p:spPr>
            <p:txBody>
              <a:bodyPr/>
              <a:lstStyle/>
              <a:p>
                <a:r>
                  <a:rPr lang="en-US">
                    <a:noFill/>
                  </a:rPr>
                  <a:t> </a:t>
                </a:r>
              </a:p>
            </p:txBody>
          </p:sp>
        </mc:Fallback>
      </mc:AlternateContent>
      <p:pic>
        <p:nvPicPr>
          <p:cNvPr id="5" name="Graphic 4" descr="Cat with solid fill">
            <a:extLst>
              <a:ext uri="{FF2B5EF4-FFF2-40B4-BE49-F238E27FC236}">
                <a16:creationId xmlns:a16="http://schemas.microsoft.com/office/drawing/2014/main" id="{87AB65E5-0D41-8497-4A46-09ACE3AE1448}"/>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7987890" y="459031"/>
            <a:ext cx="668520" cy="668520"/>
          </a:xfrm>
          <a:prstGeom prst="rect">
            <a:avLst/>
          </a:prstGeom>
        </p:spPr>
      </p:pic>
      <mc:AlternateContent xmlns:mc="http://schemas.openxmlformats.org/markup-compatibility/2006" xmlns:a14="http://schemas.microsoft.com/office/drawing/2010/main">
        <mc:Choice Requires="a14">
          <p:sp>
            <p:nvSpPr>
              <p:cNvPr id="7" name="文字方塊 1">
                <a:extLst>
                  <a:ext uri="{FF2B5EF4-FFF2-40B4-BE49-F238E27FC236}">
                    <a16:creationId xmlns:a16="http://schemas.microsoft.com/office/drawing/2014/main" id="{C6E9AE12-ED35-BB3C-E2D4-EA021393C1A3}"/>
                  </a:ext>
                </a:extLst>
              </p:cNvPr>
              <p:cNvSpPr txBox="1"/>
              <p:nvPr/>
            </p:nvSpPr>
            <p:spPr>
              <a:xfrm>
                <a:off x="5742642" y="1884932"/>
                <a:ext cx="1215731" cy="688458"/>
              </a:xfrm>
              <a:prstGeom prst="rect">
                <a:avLst/>
              </a:prstGeom>
              <a:solidFill>
                <a:srgbClr val="FFFF99"/>
              </a:solidFill>
            </p:spPr>
            <p:txBody>
              <a:bodyPr wrap="square" rtlCol="0">
                <a:spAutoFit/>
              </a:bodyPr>
              <a:lstStyle/>
              <a:p>
                <a:pPr/>
                <a14:m>
                  <m:oMathPara xmlns:m="http://schemas.openxmlformats.org/officeDocument/2006/math">
                    <m:oMath>
                      <m:f>
                        <m:fPr>
                          <m:ctrlPr>
                            <a:rPr lang="en-US" altLang="zh-TW" sz="2000" b="0" i="1" smtClean="0">
                              <a:latin typeface="Cambria Math"/>
                            </a:rPr>
                          </m:ctrlPr>
                        </m:fPr>
                        <m:num>
                          <m:r>
                            <a:rPr lang="en-US" altLang="zh-TW" sz="2000" b="0" i="1" smtClean="0">
                              <a:latin typeface="Cambria Math"/>
                            </a:rPr>
                            <m:t>𝑑</m:t>
                          </m:r>
                          <m:sSup>
                            <m:sSupPr>
                              <m:ctrlPr>
                                <a:rPr lang="en-US" altLang="zh-TW" sz="2000" b="0" i="1" smtClean="0">
                                  <a:latin typeface="Cambria Math"/>
                                </a:rPr>
                              </m:ctrlPr>
                            </m:sSupPr>
                            <m:e>
                              <m:r>
                                <a:rPr lang="en-US" altLang="zh-TW" sz="2000" b="0" i="1" smtClean="0">
                                  <a:latin typeface="Cambria Math"/>
                                </a:rPr>
                                <m:t>𝑥</m:t>
                              </m:r>
                            </m:e>
                            <m:sup>
                              <m:r>
                                <a:rPr lang="en-US" altLang="zh-TW" sz="2000" b="0" i="1" smtClean="0">
                                  <a:latin typeface="Cambria Math"/>
                                </a:rPr>
                                <m:t>′</m:t>
                              </m:r>
                            </m:sup>
                          </m:sSup>
                        </m:num>
                        <m:den>
                          <m:r>
                            <a:rPr lang="en-US" altLang="zh-TW" sz="2000" b="0" i="1" smtClean="0">
                              <a:latin typeface="Cambria Math"/>
                            </a:rPr>
                            <m:t>𝑑</m:t>
                          </m:r>
                          <m:r>
                            <a:rPr lang="en-US" altLang="zh-TW" sz="2000" i="1">
                              <a:latin typeface="Cambria Math"/>
                            </a:rPr>
                            <m:t>𝑥</m:t>
                          </m:r>
                        </m:den>
                      </m:f>
                      <m:r>
                        <a:rPr lang="en-US" altLang="zh-TW" sz="2000" b="0" i="1" smtClean="0">
                          <a:latin typeface="Cambria Math"/>
                        </a:rPr>
                        <m:t>=</m:t>
                      </m:r>
                      <m:r>
                        <a:rPr lang="en-US" altLang="zh-TW" sz="2000" b="0" i="1" smtClean="0">
                          <a:latin typeface="Cambria Math" panose="02040503050406030204" pitchFamily="18" charset="0"/>
                        </a:rPr>
                        <m:t>1</m:t>
                      </m:r>
                    </m:oMath>
                  </m:oMathPara>
                </a14:m>
                <a:endParaRPr lang="zh-TW" altLang="en-US" sz="2000" dirty="0">
                  <a:latin typeface="Times New Roman" panose="02020603050405020304" pitchFamily="18" charset="0"/>
                </a:endParaRPr>
              </a:p>
            </p:txBody>
          </p:sp>
        </mc:Choice>
        <mc:Fallback xmlns="">
          <p:sp>
            <p:nvSpPr>
              <p:cNvPr id="7" name="文字方塊 1">
                <a:extLst>
                  <a:ext uri="{FF2B5EF4-FFF2-40B4-BE49-F238E27FC236}">
                    <a16:creationId xmlns:a16="http://schemas.microsoft.com/office/drawing/2014/main" id="{C6E9AE12-ED35-BB3C-E2D4-EA021393C1A3}"/>
                  </a:ext>
                </a:extLst>
              </p:cNvPr>
              <p:cNvSpPr txBox="1">
                <a:spLocks noRot="1" noChangeAspect="1" noMove="1" noResize="1" noEditPoints="1" noAdjustHandles="1" noChangeArrowheads="1" noChangeShapeType="1" noTextEdit="1"/>
              </p:cNvSpPr>
              <p:nvPr/>
            </p:nvSpPr>
            <p:spPr>
              <a:xfrm>
                <a:off x="5742642" y="1884932"/>
                <a:ext cx="1215731" cy="688458"/>
              </a:xfrm>
              <a:prstGeom prst="rect">
                <a:avLst/>
              </a:prstGeom>
              <a:blipFill>
                <a:blip r:embed="rId16"/>
                <a:stretch>
                  <a:fillRect b="-545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文字方塊 20">
                <a:extLst>
                  <a:ext uri="{FF2B5EF4-FFF2-40B4-BE49-F238E27FC236}">
                    <a16:creationId xmlns:a16="http://schemas.microsoft.com/office/drawing/2014/main" id="{DC5CDE2F-BE5F-CFBE-4977-02902C4FBAC0}"/>
                  </a:ext>
                </a:extLst>
              </p:cNvPr>
              <p:cNvSpPr txBox="1">
                <a:spLocks noChangeArrowheads="1"/>
              </p:cNvSpPr>
              <p:nvPr/>
            </p:nvSpPr>
            <p:spPr bwMode="auto">
              <a:xfrm>
                <a:off x="7013991" y="2041289"/>
                <a:ext cx="1954443" cy="40011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pitchFamily="18" charset="-120"/>
                  </a:defRPr>
                </a:lvl1pPr>
                <a:lvl2pPr marL="742950" indent="-285750" eaLnBrk="0" hangingPunct="0">
                  <a:spcBef>
                    <a:spcPct val="20000"/>
                  </a:spcBef>
                  <a:buChar char="–"/>
                  <a:defRPr kumimoji="1" sz="2800">
                    <a:solidFill>
                      <a:schemeClr val="tx1"/>
                    </a:solidFill>
                    <a:latin typeface="Arial" charset="0"/>
                    <a:ea typeface="新細明體" pitchFamily="18" charset="-120"/>
                  </a:defRPr>
                </a:lvl2pPr>
                <a:lvl3pPr marL="1143000" indent="-228600" eaLnBrk="0" hangingPunct="0">
                  <a:spcBef>
                    <a:spcPct val="20000"/>
                  </a:spcBef>
                  <a:buChar char="•"/>
                  <a:defRPr kumimoji="1" sz="2400">
                    <a:solidFill>
                      <a:schemeClr val="tx1"/>
                    </a:solidFill>
                    <a:latin typeface="Arial" charset="0"/>
                    <a:ea typeface="新細明體" pitchFamily="18" charset="-120"/>
                  </a:defRPr>
                </a:lvl3pPr>
                <a:lvl4pPr marL="1600200" indent="-228600" eaLnBrk="0" hangingPunct="0">
                  <a:spcBef>
                    <a:spcPct val="20000"/>
                  </a:spcBef>
                  <a:buChar char="–"/>
                  <a:defRPr kumimoji="1" sz="2000">
                    <a:solidFill>
                      <a:schemeClr val="tx1"/>
                    </a:solidFill>
                    <a:latin typeface="Arial" charset="0"/>
                    <a:ea typeface="新細明體" pitchFamily="18" charset="-120"/>
                  </a:defRPr>
                </a:lvl4pPr>
                <a:lvl5pPr marL="2057400" indent="-228600" eaLnBrk="0" hangingPunct="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0"/>
                  </a:spcBef>
                  <a:buFontTx/>
                  <a:buNone/>
                </a:pPr>
                <a:r>
                  <a:rPr lang="en-US" altLang="zh-TW" sz="2000" dirty="0">
                    <a:latin typeface="Times New Roman" panose="02020603050405020304" pitchFamily="18" charset="0"/>
                  </a:rPr>
                  <a:t>with </a:t>
                </a:r>
                <a14:m>
                  <m:oMath xmlns:m="http://schemas.openxmlformats.org/officeDocument/2006/math">
                    <m:r>
                      <a:rPr lang="en-US" altLang="zh-TW" sz="2000" i="1" dirty="0" smtClean="0">
                        <a:latin typeface="Cambria Math"/>
                        <a:cs typeface="Times New Roman" pitchFamily="18" charset="0"/>
                      </a:rPr>
                      <m:t>𝑡</m:t>
                    </m:r>
                  </m:oMath>
                </a14:m>
                <a:r>
                  <a:rPr lang="en-US" altLang="zh-TW" sz="2000" i="1" dirty="0">
                    <a:latin typeface="Times New Roman" pitchFamily="18" charset="0"/>
                    <a:cs typeface="Times New Roman" pitchFamily="18" charset="0"/>
                  </a:rPr>
                  <a:t> </a:t>
                </a:r>
                <a:r>
                  <a:rPr lang="en-US" altLang="zh-TW" sz="2000" dirty="0">
                    <a:latin typeface="Times New Roman" pitchFamily="18" charset="0"/>
                    <a:cs typeface="Times New Roman" pitchFamily="18" charset="0"/>
                  </a:rPr>
                  <a:t>fixed</a:t>
                </a:r>
                <a:endParaRPr lang="zh-TW" altLang="en-US" sz="2000" dirty="0">
                  <a:latin typeface="Times New Roman" pitchFamily="18" charset="0"/>
                  <a:cs typeface="Times New Roman" pitchFamily="18" charset="0"/>
                </a:endParaRPr>
              </a:p>
            </p:txBody>
          </p:sp>
        </mc:Choice>
        <mc:Fallback xmlns="">
          <p:sp>
            <p:nvSpPr>
              <p:cNvPr id="8" name="文字方塊 20">
                <a:extLst>
                  <a:ext uri="{FF2B5EF4-FFF2-40B4-BE49-F238E27FC236}">
                    <a16:creationId xmlns:a16="http://schemas.microsoft.com/office/drawing/2014/main" id="{DC5CDE2F-BE5F-CFBE-4977-02902C4FBAC0}"/>
                  </a:ext>
                </a:extLst>
              </p:cNvPr>
              <p:cNvSpPr txBox="1">
                <a:spLocks noRot="1" noChangeAspect="1" noMove="1" noResize="1" noEditPoints="1" noAdjustHandles="1" noChangeArrowheads="1" noChangeShapeType="1" noTextEdit="1"/>
              </p:cNvSpPr>
              <p:nvPr/>
            </p:nvSpPr>
            <p:spPr bwMode="auto">
              <a:xfrm>
                <a:off x="7013991" y="2041289"/>
                <a:ext cx="1954443" cy="400110"/>
              </a:xfrm>
              <a:prstGeom prst="rect">
                <a:avLst/>
              </a:prstGeom>
              <a:blipFill>
                <a:blip r:embed="rId17"/>
                <a:stretch>
                  <a:fillRect l="-3226" t="-9375" b="-2812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文字方塊 1">
                <a:extLst>
                  <a:ext uri="{FF2B5EF4-FFF2-40B4-BE49-F238E27FC236}">
                    <a16:creationId xmlns:a16="http://schemas.microsoft.com/office/drawing/2014/main" id="{31A4767F-9714-16BD-A7DD-8124B978AE33}"/>
                  </a:ext>
                </a:extLst>
              </p:cNvPr>
              <p:cNvSpPr txBox="1"/>
              <p:nvPr/>
            </p:nvSpPr>
            <p:spPr>
              <a:xfrm>
                <a:off x="6515967" y="3668612"/>
                <a:ext cx="1293666" cy="688394"/>
              </a:xfrm>
              <a:prstGeom prst="rect">
                <a:avLst/>
              </a:prstGeom>
              <a:solidFill>
                <a:srgbClr val="FFFF99"/>
              </a:solidFill>
            </p:spPr>
            <p:txBody>
              <a:bodyPr wrap="square" rtlCol="0">
                <a:spAutoFit/>
              </a:bodyPr>
              <a:lstStyle/>
              <a:p>
                <a:pPr/>
                <a14:m>
                  <m:oMathPara xmlns:m="http://schemas.openxmlformats.org/officeDocument/2006/math">
                    <m:oMath>
                      <m:f>
                        <m:fPr>
                          <m:ctrlPr>
                            <a:rPr lang="en-US" altLang="zh-TW" sz="2000" b="0" i="1" smtClean="0">
                              <a:latin typeface="Cambria Math"/>
                            </a:rPr>
                          </m:ctrlPr>
                        </m:fPr>
                        <m:num>
                          <m:r>
                            <a:rPr lang="en-US" altLang="zh-TW" sz="2000" b="0" i="1" smtClean="0">
                              <a:latin typeface="Cambria Math"/>
                            </a:rPr>
                            <m:t>𝑑</m:t>
                          </m:r>
                          <m:sSup>
                            <m:sSupPr>
                              <m:ctrlPr>
                                <a:rPr lang="en-US" altLang="zh-TW" sz="2000" b="0" i="1" smtClean="0">
                                  <a:latin typeface="Cambria Math"/>
                                </a:rPr>
                              </m:ctrlPr>
                            </m:sSupPr>
                            <m:e>
                              <m:r>
                                <a:rPr lang="en-US" altLang="zh-TW" sz="2000" b="0" i="1" smtClean="0">
                                  <a:latin typeface="Cambria Math"/>
                                </a:rPr>
                                <m:t>𝑥</m:t>
                              </m:r>
                            </m:e>
                            <m:sup>
                              <m:r>
                                <a:rPr lang="en-US" altLang="zh-TW" sz="2000" b="0" i="1" smtClean="0">
                                  <a:latin typeface="Cambria Math"/>
                                </a:rPr>
                                <m:t>′</m:t>
                              </m:r>
                            </m:sup>
                          </m:sSup>
                        </m:num>
                        <m:den>
                          <m:r>
                            <a:rPr lang="en-US" altLang="zh-TW" sz="2000" b="0" i="1" smtClean="0">
                              <a:latin typeface="Cambria Math"/>
                            </a:rPr>
                            <m:t>𝑑</m:t>
                          </m:r>
                          <m:r>
                            <a:rPr lang="en-US" altLang="zh-TW" sz="2000" b="0" i="1" smtClean="0">
                              <a:latin typeface="Cambria Math" panose="02040503050406030204" pitchFamily="18" charset="0"/>
                            </a:rPr>
                            <m:t>𝑡</m:t>
                          </m:r>
                        </m:den>
                      </m:f>
                      <m:r>
                        <a:rPr lang="en-US" altLang="zh-TW" sz="2000" b="0" i="1" smtClean="0">
                          <a:latin typeface="Cambria Math"/>
                        </a:rPr>
                        <m:t>=</m:t>
                      </m:r>
                      <m:r>
                        <a:rPr lang="en-US" altLang="zh-TW" sz="2000" b="0" i="1" smtClean="0">
                          <a:latin typeface="Cambria Math" panose="02040503050406030204" pitchFamily="18" charset="0"/>
                        </a:rPr>
                        <m:t>−</m:t>
                      </m:r>
                      <m:r>
                        <a:rPr lang="en-US" altLang="zh-TW" sz="2000" b="0" i="1" smtClean="0">
                          <a:latin typeface="Cambria Math" panose="02040503050406030204" pitchFamily="18" charset="0"/>
                        </a:rPr>
                        <m:t>𝑣</m:t>
                      </m:r>
                    </m:oMath>
                  </m:oMathPara>
                </a14:m>
                <a:endParaRPr lang="zh-TW" altLang="en-US" sz="2000" dirty="0">
                  <a:latin typeface="Times New Roman" panose="02020603050405020304" pitchFamily="18" charset="0"/>
                </a:endParaRPr>
              </a:p>
            </p:txBody>
          </p:sp>
        </mc:Choice>
        <mc:Fallback xmlns="">
          <p:sp>
            <p:nvSpPr>
              <p:cNvPr id="9" name="文字方塊 1">
                <a:extLst>
                  <a:ext uri="{FF2B5EF4-FFF2-40B4-BE49-F238E27FC236}">
                    <a16:creationId xmlns:a16="http://schemas.microsoft.com/office/drawing/2014/main" id="{31A4767F-9714-16BD-A7DD-8124B978AE33}"/>
                  </a:ext>
                </a:extLst>
              </p:cNvPr>
              <p:cNvSpPr txBox="1">
                <a:spLocks noRot="1" noChangeAspect="1" noMove="1" noResize="1" noEditPoints="1" noAdjustHandles="1" noChangeArrowheads="1" noChangeShapeType="1" noTextEdit="1"/>
              </p:cNvSpPr>
              <p:nvPr/>
            </p:nvSpPr>
            <p:spPr>
              <a:xfrm>
                <a:off x="6515967" y="3668612"/>
                <a:ext cx="1293666" cy="688394"/>
              </a:xfrm>
              <a:prstGeom prst="rect">
                <a:avLst/>
              </a:prstGeom>
              <a:blipFill>
                <a:blip r:embed="rId18"/>
                <a:stretch>
                  <a:fillRect b="-53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文字方塊 20">
                <a:extLst>
                  <a:ext uri="{FF2B5EF4-FFF2-40B4-BE49-F238E27FC236}">
                    <a16:creationId xmlns:a16="http://schemas.microsoft.com/office/drawing/2014/main" id="{896FB2E9-6C87-C636-893C-52E741A5E033}"/>
                  </a:ext>
                </a:extLst>
              </p:cNvPr>
              <p:cNvSpPr txBox="1">
                <a:spLocks noChangeArrowheads="1"/>
              </p:cNvSpPr>
              <p:nvPr/>
            </p:nvSpPr>
            <p:spPr bwMode="auto">
              <a:xfrm>
                <a:off x="7833360" y="3812754"/>
                <a:ext cx="1954443" cy="40011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pitchFamily="18" charset="-120"/>
                  </a:defRPr>
                </a:lvl1pPr>
                <a:lvl2pPr marL="742950" indent="-285750" eaLnBrk="0" hangingPunct="0">
                  <a:spcBef>
                    <a:spcPct val="20000"/>
                  </a:spcBef>
                  <a:buChar char="–"/>
                  <a:defRPr kumimoji="1" sz="2800">
                    <a:solidFill>
                      <a:schemeClr val="tx1"/>
                    </a:solidFill>
                    <a:latin typeface="Arial" charset="0"/>
                    <a:ea typeface="新細明體" pitchFamily="18" charset="-120"/>
                  </a:defRPr>
                </a:lvl2pPr>
                <a:lvl3pPr marL="1143000" indent="-228600" eaLnBrk="0" hangingPunct="0">
                  <a:spcBef>
                    <a:spcPct val="20000"/>
                  </a:spcBef>
                  <a:buChar char="•"/>
                  <a:defRPr kumimoji="1" sz="2400">
                    <a:solidFill>
                      <a:schemeClr val="tx1"/>
                    </a:solidFill>
                    <a:latin typeface="Arial" charset="0"/>
                    <a:ea typeface="新細明體" pitchFamily="18" charset="-120"/>
                  </a:defRPr>
                </a:lvl3pPr>
                <a:lvl4pPr marL="1600200" indent="-228600" eaLnBrk="0" hangingPunct="0">
                  <a:spcBef>
                    <a:spcPct val="20000"/>
                  </a:spcBef>
                  <a:buChar char="–"/>
                  <a:defRPr kumimoji="1" sz="2000">
                    <a:solidFill>
                      <a:schemeClr val="tx1"/>
                    </a:solidFill>
                    <a:latin typeface="Arial" charset="0"/>
                    <a:ea typeface="新細明體" pitchFamily="18" charset="-120"/>
                  </a:defRPr>
                </a:lvl4pPr>
                <a:lvl5pPr marL="2057400" indent="-228600" eaLnBrk="0" hangingPunct="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0"/>
                  </a:spcBef>
                  <a:buFontTx/>
                  <a:buNone/>
                </a:pPr>
                <a:r>
                  <a:rPr lang="en-US" altLang="zh-TW" sz="2000" dirty="0">
                    <a:latin typeface="Times New Roman" panose="02020603050405020304" pitchFamily="18" charset="0"/>
                  </a:rPr>
                  <a:t>with </a:t>
                </a:r>
                <a14:m>
                  <m:oMath xmlns:m="http://schemas.openxmlformats.org/officeDocument/2006/math">
                    <m:r>
                      <a:rPr lang="en-US" altLang="zh-TW" sz="2000" b="0" i="1" dirty="0" smtClean="0">
                        <a:latin typeface="Cambria Math" panose="02040503050406030204" pitchFamily="18" charset="0"/>
                        <a:cs typeface="Times New Roman" pitchFamily="18" charset="0"/>
                      </a:rPr>
                      <m:t>𝑥</m:t>
                    </m:r>
                  </m:oMath>
                </a14:m>
                <a:r>
                  <a:rPr lang="en-US" altLang="zh-TW" sz="2000" i="1" dirty="0">
                    <a:latin typeface="Times New Roman" pitchFamily="18" charset="0"/>
                    <a:cs typeface="Times New Roman" pitchFamily="18" charset="0"/>
                  </a:rPr>
                  <a:t> </a:t>
                </a:r>
                <a:r>
                  <a:rPr lang="en-US" altLang="zh-TW" sz="2000" dirty="0">
                    <a:latin typeface="Times New Roman" pitchFamily="18" charset="0"/>
                    <a:cs typeface="Times New Roman" pitchFamily="18" charset="0"/>
                  </a:rPr>
                  <a:t>fixed</a:t>
                </a:r>
                <a:endParaRPr lang="zh-TW" altLang="en-US" sz="2000" dirty="0">
                  <a:latin typeface="Times New Roman" pitchFamily="18" charset="0"/>
                  <a:cs typeface="Times New Roman" pitchFamily="18" charset="0"/>
                </a:endParaRPr>
              </a:p>
            </p:txBody>
          </p:sp>
        </mc:Choice>
        <mc:Fallback xmlns="">
          <p:sp>
            <p:nvSpPr>
              <p:cNvPr id="10" name="文字方塊 20">
                <a:extLst>
                  <a:ext uri="{FF2B5EF4-FFF2-40B4-BE49-F238E27FC236}">
                    <a16:creationId xmlns:a16="http://schemas.microsoft.com/office/drawing/2014/main" id="{896FB2E9-6C87-C636-893C-52E741A5E033}"/>
                  </a:ext>
                </a:extLst>
              </p:cNvPr>
              <p:cNvSpPr txBox="1">
                <a:spLocks noRot="1" noChangeAspect="1" noMove="1" noResize="1" noEditPoints="1" noAdjustHandles="1" noChangeArrowheads="1" noChangeShapeType="1" noTextEdit="1"/>
              </p:cNvSpPr>
              <p:nvPr/>
            </p:nvSpPr>
            <p:spPr bwMode="auto">
              <a:xfrm>
                <a:off x="7833360" y="3812754"/>
                <a:ext cx="1954443" cy="400110"/>
              </a:xfrm>
              <a:prstGeom prst="rect">
                <a:avLst/>
              </a:prstGeom>
              <a:blipFill>
                <a:blip r:embed="rId19"/>
                <a:stretch>
                  <a:fillRect l="-2581" t="-9375" b="-2500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11" name="Oval 10">
            <a:extLst>
              <a:ext uri="{FF2B5EF4-FFF2-40B4-BE49-F238E27FC236}">
                <a16:creationId xmlns:a16="http://schemas.microsoft.com/office/drawing/2014/main" id="{E13C35A7-01B9-2793-BCE4-121E7CDCA6EE}"/>
              </a:ext>
            </a:extLst>
          </p:cNvPr>
          <p:cNvSpPr/>
          <p:nvPr/>
        </p:nvSpPr>
        <p:spPr>
          <a:xfrm>
            <a:off x="4028101" y="2553665"/>
            <a:ext cx="1077299" cy="95153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6796F8F1-1777-42CF-F643-3680C2D267C0}"/>
              </a:ext>
            </a:extLst>
          </p:cNvPr>
          <p:cNvSpPr/>
          <p:nvPr/>
        </p:nvSpPr>
        <p:spPr>
          <a:xfrm>
            <a:off x="5428508" y="4372658"/>
            <a:ext cx="1699285" cy="95153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38795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3269"/>
                                        </p:tgtEl>
                                        <p:attrNameLst>
                                          <p:attrName>style.visibility</p:attrName>
                                        </p:attrNameLst>
                                      </p:cBhvr>
                                      <p:to>
                                        <p:strVal val="visible"/>
                                      </p:to>
                                    </p:set>
                                    <p:anim calcmode="lin" valueType="num">
                                      <p:cBhvr additive="base">
                                        <p:cTn id="13" dur="500" fill="hold"/>
                                        <p:tgtEl>
                                          <p:spTgt spid="53269"/>
                                        </p:tgtEl>
                                        <p:attrNameLst>
                                          <p:attrName>ppt_x</p:attrName>
                                        </p:attrNameLst>
                                      </p:cBhvr>
                                      <p:tavLst>
                                        <p:tav tm="0">
                                          <p:val>
                                            <p:strVal val="#ppt_x"/>
                                          </p:val>
                                        </p:tav>
                                        <p:tav tm="100000">
                                          <p:val>
                                            <p:strVal val="#ppt_x"/>
                                          </p:val>
                                        </p:tav>
                                      </p:tavLst>
                                    </p:anim>
                                    <p:anim calcmode="lin" valueType="num">
                                      <p:cBhvr additive="base">
                                        <p:cTn id="14" dur="500" fill="hold"/>
                                        <p:tgtEl>
                                          <p:spTgt spid="5326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ppt_x"/>
                                          </p:val>
                                        </p:tav>
                                        <p:tav tm="100000">
                                          <p:val>
                                            <p:strVal val="#ppt_x"/>
                                          </p:val>
                                        </p:tav>
                                      </p:tavLst>
                                    </p:anim>
                                    <p:anim calcmode="lin" valueType="num">
                                      <p:cBhvr additive="base">
                                        <p:cTn id="18" dur="500" fill="hold"/>
                                        <p:tgtEl>
                                          <p:spTgt spid="2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ppt_x"/>
                                          </p:val>
                                        </p:tav>
                                        <p:tav tm="100000">
                                          <p:val>
                                            <p:strVal val="#ppt_x"/>
                                          </p:val>
                                        </p:tav>
                                      </p:tavLst>
                                    </p:anim>
                                    <p:anim calcmode="lin" valueType="num">
                                      <p:cBhvr additive="base">
                                        <p:cTn id="3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500" fill="hold"/>
                                        <p:tgtEl>
                                          <p:spTgt spid="30"/>
                                        </p:tgtEl>
                                        <p:attrNameLst>
                                          <p:attrName>ppt_x</p:attrName>
                                        </p:attrNameLst>
                                      </p:cBhvr>
                                      <p:tavLst>
                                        <p:tav tm="0">
                                          <p:val>
                                            <p:strVal val="#ppt_x"/>
                                          </p:val>
                                        </p:tav>
                                        <p:tav tm="100000">
                                          <p:val>
                                            <p:strVal val="#ppt_x"/>
                                          </p:val>
                                        </p:tav>
                                      </p:tavLst>
                                    </p:anim>
                                    <p:anim calcmode="lin" valueType="num">
                                      <p:cBhvr additive="base">
                                        <p:cTn id="38" dur="500" fill="hold"/>
                                        <p:tgtEl>
                                          <p:spTgt spid="30"/>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ppt_x"/>
                                          </p:val>
                                        </p:tav>
                                        <p:tav tm="100000">
                                          <p:val>
                                            <p:strVal val="#ppt_x"/>
                                          </p:val>
                                        </p:tav>
                                      </p:tavLst>
                                    </p:anim>
                                    <p:anim calcmode="lin" valueType="num">
                                      <p:cBhvr additive="base">
                                        <p:cTn id="42" dur="500" fill="hold"/>
                                        <p:tgtEl>
                                          <p:spTgt spid="12"/>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fill="hold"/>
                                        <p:tgtEl>
                                          <p:spTgt spid="11"/>
                                        </p:tgtEl>
                                        <p:attrNameLst>
                                          <p:attrName>ppt_x</p:attrName>
                                        </p:attrNameLst>
                                      </p:cBhvr>
                                      <p:tavLst>
                                        <p:tav tm="0">
                                          <p:val>
                                            <p:strVal val="#ppt_x"/>
                                          </p:val>
                                        </p:tav>
                                        <p:tav tm="100000">
                                          <p:val>
                                            <p:strVal val="#ppt_x"/>
                                          </p:val>
                                        </p:tav>
                                      </p:tavLst>
                                    </p:anim>
                                    <p:anim calcmode="lin" valueType="num">
                                      <p:cBhvr additive="base">
                                        <p:cTn id="4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500" fill="hold"/>
                                        <p:tgtEl>
                                          <p:spTgt spid="28"/>
                                        </p:tgtEl>
                                        <p:attrNameLst>
                                          <p:attrName>ppt_x</p:attrName>
                                        </p:attrNameLst>
                                      </p:cBhvr>
                                      <p:tavLst>
                                        <p:tav tm="0">
                                          <p:val>
                                            <p:strVal val="#ppt_x"/>
                                          </p:val>
                                        </p:tav>
                                        <p:tav tm="100000">
                                          <p:val>
                                            <p:strVal val="#ppt_x"/>
                                          </p:val>
                                        </p:tav>
                                      </p:tavLst>
                                    </p:anim>
                                    <p:anim calcmode="lin" valueType="num">
                                      <p:cBhvr additive="base">
                                        <p:cTn id="52" dur="500" fill="hold"/>
                                        <p:tgtEl>
                                          <p:spTgt spid="28"/>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additive="base">
                                        <p:cTn id="55" dur="500" fill="hold"/>
                                        <p:tgtEl>
                                          <p:spTgt spid="6"/>
                                        </p:tgtEl>
                                        <p:attrNameLst>
                                          <p:attrName>ppt_x</p:attrName>
                                        </p:attrNameLst>
                                      </p:cBhvr>
                                      <p:tavLst>
                                        <p:tav tm="0">
                                          <p:val>
                                            <p:strVal val="#ppt_x"/>
                                          </p:val>
                                        </p:tav>
                                        <p:tav tm="100000">
                                          <p:val>
                                            <p:strVal val="#ppt_x"/>
                                          </p:val>
                                        </p:tav>
                                      </p:tavLst>
                                    </p:anim>
                                    <p:anim calcmode="lin" valueType="num">
                                      <p:cBhvr additive="base">
                                        <p:cTn id="5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69" grpId="0"/>
      <p:bldP spid="23" grpId="0" animBg="1"/>
      <p:bldP spid="24" grpId="0" animBg="1"/>
      <p:bldP spid="25" grpId="0" animBg="1"/>
      <p:bldP spid="28" grpId="0"/>
      <p:bldP spid="30" grpId="0" animBg="1"/>
      <p:bldP spid="6" grpId="0"/>
      <p:bldP spid="9" grpId="0" animBg="1"/>
      <p:bldP spid="10" grpId="0"/>
      <p:bldP spid="11" grpId="0" animBg="1"/>
      <p:bldP spid="1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04001-35FC-75EF-BA5B-FCA9CA683E91}"/>
            </a:ext>
          </a:extLst>
        </p:cNvPr>
        <p:cNvGrpSpPr/>
        <p:nvPr/>
      </p:nvGrpSpPr>
      <p:grpSpPr>
        <a:xfrm>
          <a:off x="0" y="0"/>
          <a:ext cx="0" cy="0"/>
          <a:chOff x="0" y="0"/>
          <a:chExt cx="0" cy="0"/>
        </a:xfrm>
      </p:grpSpPr>
      <p:pic>
        <p:nvPicPr>
          <p:cNvPr id="8" name="Picture 2" descr="C:\Users\Chia-Hung Chang\Downloads\Data\Knight\Media\Chapter20\Images\20_04Figure-F.jpg">
            <a:extLst>
              <a:ext uri="{FF2B5EF4-FFF2-40B4-BE49-F238E27FC236}">
                <a16:creationId xmlns:a16="http://schemas.microsoft.com/office/drawing/2014/main" id="{7E47BDBE-58D6-3EF0-BC72-E682AF04506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2849"/>
          <a:stretch/>
        </p:blipFill>
        <p:spPr bwMode="auto">
          <a:xfrm>
            <a:off x="2210933" y="1184361"/>
            <a:ext cx="3144838" cy="2795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37899" name="文字方塊 11">
                <a:extLst>
                  <a:ext uri="{FF2B5EF4-FFF2-40B4-BE49-F238E27FC236}">
                    <a16:creationId xmlns:a16="http://schemas.microsoft.com/office/drawing/2014/main" id="{3D06A720-73C2-E3DA-5584-0480CA109150}"/>
                  </a:ext>
                </a:extLst>
              </p:cNvPr>
              <p:cNvSpPr txBox="1">
                <a:spLocks noChangeArrowheads="1"/>
              </p:cNvSpPr>
              <p:nvPr/>
            </p:nvSpPr>
            <p:spPr bwMode="auto">
              <a:xfrm>
                <a:off x="802934" y="4498307"/>
                <a:ext cx="8321567" cy="40011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pitchFamily="18" charset="-120"/>
                  </a:defRPr>
                </a:lvl1pPr>
                <a:lvl2pPr marL="742950" indent="-285750" eaLnBrk="0" hangingPunct="0">
                  <a:spcBef>
                    <a:spcPct val="20000"/>
                  </a:spcBef>
                  <a:buChar char="–"/>
                  <a:defRPr kumimoji="1" sz="2800">
                    <a:solidFill>
                      <a:schemeClr val="tx1"/>
                    </a:solidFill>
                    <a:latin typeface="Arial" charset="0"/>
                    <a:ea typeface="新細明體" pitchFamily="18" charset="-120"/>
                  </a:defRPr>
                </a:lvl2pPr>
                <a:lvl3pPr marL="1143000" indent="-228600" eaLnBrk="0" hangingPunct="0">
                  <a:spcBef>
                    <a:spcPct val="20000"/>
                  </a:spcBef>
                  <a:buChar char="•"/>
                  <a:defRPr kumimoji="1" sz="2400">
                    <a:solidFill>
                      <a:schemeClr val="tx1"/>
                    </a:solidFill>
                    <a:latin typeface="Arial" charset="0"/>
                    <a:ea typeface="新細明體" pitchFamily="18" charset="-120"/>
                  </a:defRPr>
                </a:lvl3pPr>
                <a:lvl4pPr marL="1600200" indent="-228600" eaLnBrk="0" hangingPunct="0">
                  <a:spcBef>
                    <a:spcPct val="20000"/>
                  </a:spcBef>
                  <a:buChar char="–"/>
                  <a:defRPr kumimoji="1" sz="2000">
                    <a:solidFill>
                      <a:schemeClr val="tx1"/>
                    </a:solidFill>
                    <a:latin typeface="Arial" charset="0"/>
                    <a:ea typeface="新細明體" pitchFamily="18" charset="-120"/>
                  </a:defRPr>
                </a:lvl4pPr>
                <a:lvl5pPr marL="2057400" indent="-228600" eaLnBrk="0" hangingPunct="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0"/>
                  </a:spcBef>
                  <a:buFontTx/>
                  <a:buNone/>
                </a:pPr>
                <a:r>
                  <a:rPr lang="en-US" altLang="zh-TW" sz="2000" dirty="0">
                    <a:latin typeface="Times New Roman" panose="02020603050405020304" pitchFamily="18" charset="0"/>
                  </a:rPr>
                  <a:t>Later time </a:t>
                </a:r>
                <a14:m>
                  <m:oMath xmlns:m="http://schemas.openxmlformats.org/officeDocument/2006/math">
                    <m:r>
                      <a:rPr lang="en-US" altLang="zh-TW" sz="2000" i="1" dirty="0">
                        <a:latin typeface="Cambria Math"/>
                        <a:cs typeface="Times New Roman" pitchFamily="18" charset="0"/>
                      </a:rPr>
                      <m:t>𝑡</m:t>
                    </m:r>
                  </m:oMath>
                </a14:m>
                <a:r>
                  <a:rPr lang="en-US" altLang="zh-TW" sz="2000" dirty="0">
                    <a:latin typeface="Times New Roman" panose="02020603050405020304" pitchFamily="18" charset="0"/>
                  </a:rPr>
                  <a:t>, wave at </a:t>
                </a:r>
                <a14:m>
                  <m:oMath xmlns:m="http://schemas.openxmlformats.org/officeDocument/2006/math">
                    <m:r>
                      <a:rPr lang="en-US" altLang="zh-TW" sz="2000" i="1" dirty="0">
                        <a:latin typeface="Cambria Math"/>
                        <a:cs typeface="Times New Roman" pitchFamily="18" charset="0"/>
                      </a:rPr>
                      <m:t>𝑥</m:t>
                    </m:r>
                  </m:oMath>
                </a14:m>
                <a:r>
                  <a:rPr lang="en-US" altLang="zh-TW" sz="2000" dirty="0">
                    <a:latin typeface="Times New Roman" panose="02020603050405020304" pitchFamily="18" charset="0"/>
                  </a:rPr>
                  <a:t> equals wave at </a:t>
                </a:r>
                <a14:m>
                  <m:oMath xmlns:m="http://schemas.openxmlformats.org/officeDocument/2006/math">
                    <m:r>
                      <a:rPr lang="en-US" altLang="zh-TW" sz="2000" i="1">
                        <a:latin typeface="Cambria Math" panose="02040503050406030204" pitchFamily="18" charset="0"/>
                      </a:rPr>
                      <m:t>𝑡</m:t>
                    </m:r>
                    <m:r>
                      <a:rPr lang="en-US" altLang="zh-TW" sz="2000" i="1">
                        <a:latin typeface="Cambria Math" panose="02040503050406030204" pitchFamily="18" charset="0"/>
                      </a:rPr>
                      <m:t>=0</m:t>
                    </m:r>
                  </m:oMath>
                </a14:m>
                <a:r>
                  <a:rPr lang="en-US" altLang="zh-TW" sz="2000" dirty="0">
                    <a:latin typeface="Times New Roman" panose="02020603050405020304" pitchFamily="18" charset="0"/>
                  </a:rPr>
                  <a:t> at location </a:t>
                </a:r>
                <a14:m>
                  <m:oMath xmlns:m="http://schemas.openxmlformats.org/officeDocument/2006/math">
                    <m:r>
                      <a:rPr lang="en-US" altLang="zh-TW" sz="2000" i="1" dirty="0">
                        <a:latin typeface="Cambria Math"/>
                        <a:cs typeface="Times New Roman" pitchFamily="18" charset="0"/>
                      </a:rPr>
                      <m:t>𝑥</m:t>
                    </m:r>
                    <m:r>
                      <a:rPr lang="en-US" altLang="zh-TW" sz="2000" i="1" dirty="0">
                        <a:latin typeface="Cambria Math" panose="02040503050406030204" pitchFamily="18" charset="0"/>
                        <a:cs typeface="Times New Roman" pitchFamily="18" charset="0"/>
                      </a:rPr>
                      <m:t>−</m:t>
                    </m:r>
                    <m:r>
                      <a:rPr lang="en-US" altLang="zh-TW" sz="2000" i="1" dirty="0">
                        <a:latin typeface="Cambria Math" panose="02040503050406030204" pitchFamily="18" charset="0"/>
                        <a:cs typeface="Times New Roman" pitchFamily="18" charset="0"/>
                      </a:rPr>
                      <m:t>𝑣𝑡</m:t>
                    </m:r>
                  </m:oMath>
                </a14:m>
                <a:r>
                  <a:rPr lang="en-US" altLang="zh-TW" sz="2000" dirty="0">
                    <a:latin typeface="Times New Roman" panose="02020603050405020304" pitchFamily="18" charset="0"/>
                  </a:rPr>
                  <a:t>. </a:t>
                </a:r>
                <a:endParaRPr lang="zh-TW" altLang="en-US" sz="2000" dirty="0">
                  <a:latin typeface="Times New Roman" panose="02020603050405020304" pitchFamily="18" charset="0"/>
                </a:endParaRPr>
              </a:p>
            </p:txBody>
          </p:sp>
        </mc:Choice>
        <mc:Fallback xmlns="">
          <p:sp>
            <p:nvSpPr>
              <p:cNvPr id="37899" name="文字方塊 11">
                <a:extLst>
                  <a:ext uri="{FF2B5EF4-FFF2-40B4-BE49-F238E27FC236}">
                    <a16:creationId xmlns:a16="http://schemas.microsoft.com/office/drawing/2014/main" id="{3D06A720-73C2-E3DA-5584-0480CA109150}"/>
                  </a:ext>
                </a:extLst>
              </p:cNvPr>
              <p:cNvSpPr txBox="1">
                <a:spLocks noRot="1" noChangeAspect="1" noMove="1" noResize="1" noEditPoints="1" noAdjustHandles="1" noChangeArrowheads="1" noChangeShapeType="1" noTextEdit="1"/>
              </p:cNvSpPr>
              <p:nvPr/>
            </p:nvSpPr>
            <p:spPr bwMode="auto">
              <a:xfrm>
                <a:off x="802934" y="4498307"/>
                <a:ext cx="8321567" cy="400110"/>
              </a:xfrm>
              <a:prstGeom prst="rect">
                <a:avLst/>
              </a:prstGeom>
              <a:blipFill>
                <a:blip r:embed="rId3"/>
                <a:stretch>
                  <a:fillRect l="-762" t="-9375" b="-2812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文字方塊 25">
                <a:extLst>
                  <a:ext uri="{FF2B5EF4-FFF2-40B4-BE49-F238E27FC236}">
                    <a16:creationId xmlns:a16="http://schemas.microsoft.com/office/drawing/2014/main" id="{CA606C5A-A620-0535-0819-34521735344A}"/>
                  </a:ext>
                </a:extLst>
              </p:cNvPr>
              <p:cNvSpPr txBox="1"/>
              <p:nvPr/>
            </p:nvSpPr>
            <p:spPr>
              <a:xfrm>
                <a:off x="829270" y="4067558"/>
                <a:ext cx="4034202" cy="400110"/>
              </a:xfrm>
              <a:prstGeom prst="rect">
                <a:avLst/>
              </a:prstGeom>
              <a:solidFill>
                <a:srgbClr val="FFFF99"/>
              </a:solidFill>
            </p:spPr>
            <p:txBody>
              <a:bodyPr wrap="square" rtlCol="0">
                <a:spAutoFit/>
              </a:bodyPr>
              <a:lstStyle/>
              <a:p>
                <a:pPr/>
                <a14:m>
                  <m:oMathPara xmlns:m="http://schemas.openxmlformats.org/officeDocument/2006/math">
                    <m:oMath>
                      <m:r>
                        <a:rPr lang="en-US" altLang="zh-TW" sz="2000" b="0" i="1" smtClean="0">
                          <a:latin typeface="Cambria Math"/>
                          <a:ea typeface="Cambria Math"/>
                        </a:rPr>
                        <m:t>𝑦</m:t>
                      </m:r>
                      <m:d>
                        <m:dPr>
                          <m:ctrlPr>
                            <a:rPr lang="en-US" altLang="zh-TW" sz="2000" b="0" i="1" smtClean="0">
                              <a:latin typeface="Cambria Math" panose="02040503050406030204" pitchFamily="18" charset="0"/>
                              <a:ea typeface="Cambria Math"/>
                            </a:rPr>
                          </m:ctrlPr>
                        </m:dPr>
                        <m:e>
                          <m:r>
                            <a:rPr lang="en-US" altLang="zh-TW" sz="2000" b="0" i="1" smtClean="0">
                              <a:latin typeface="Cambria Math" panose="02040503050406030204" pitchFamily="18" charset="0"/>
                              <a:ea typeface="Cambria Math"/>
                            </a:rPr>
                            <m:t>𝑥</m:t>
                          </m:r>
                          <m:r>
                            <a:rPr lang="en-US" altLang="zh-TW" sz="2000" b="0" i="1" smtClean="0">
                              <a:latin typeface="Cambria Math" panose="02040503050406030204" pitchFamily="18" charset="0"/>
                              <a:ea typeface="Cambria Math"/>
                            </a:rPr>
                            <m:t>,</m:t>
                          </m:r>
                          <m:r>
                            <a:rPr lang="en-US" altLang="zh-TW" sz="2000" i="1">
                              <a:latin typeface="Cambria Math"/>
                              <a:ea typeface="Cambria Math"/>
                            </a:rPr>
                            <m:t>𝑡</m:t>
                          </m:r>
                        </m:e>
                      </m:d>
                      <m:r>
                        <a:rPr lang="en-US" altLang="zh-TW" sz="2000" b="0" i="1" smtClean="0">
                          <a:latin typeface="Cambria Math"/>
                          <a:ea typeface="Cambria Math"/>
                        </a:rPr>
                        <m:t>=</m:t>
                      </m:r>
                      <m:r>
                        <a:rPr lang="en-US" altLang="zh-TW" sz="2000" i="1">
                          <a:latin typeface="Cambria Math"/>
                          <a:ea typeface="Cambria Math"/>
                        </a:rPr>
                        <m:t>𝑦</m:t>
                      </m:r>
                      <m:d>
                        <m:dPr>
                          <m:ctrlPr>
                            <a:rPr lang="en-US" altLang="zh-TW" sz="2000" i="1">
                              <a:latin typeface="Cambria Math" panose="02040503050406030204" pitchFamily="18" charset="0"/>
                              <a:ea typeface="Cambria Math"/>
                            </a:rPr>
                          </m:ctrlPr>
                        </m:dPr>
                        <m:e>
                          <m:r>
                            <a:rPr lang="en-US" altLang="zh-TW" sz="2000" i="1">
                              <a:latin typeface="Cambria Math" panose="02040503050406030204" pitchFamily="18" charset="0"/>
                              <a:ea typeface="Cambria Math"/>
                            </a:rPr>
                            <m:t>𝑥</m:t>
                          </m:r>
                          <m:r>
                            <a:rPr lang="en-US" altLang="zh-TW" sz="2000" b="0" i="1" smtClean="0">
                              <a:latin typeface="Cambria Math" panose="02040503050406030204" pitchFamily="18" charset="0"/>
                              <a:ea typeface="Cambria Math"/>
                            </a:rPr>
                            <m:t>−</m:t>
                          </m:r>
                          <m:r>
                            <a:rPr lang="en-US" altLang="zh-TW" sz="2000" b="0" i="1" smtClean="0">
                              <a:latin typeface="Cambria Math" panose="02040503050406030204" pitchFamily="18" charset="0"/>
                              <a:ea typeface="Cambria Math"/>
                            </a:rPr>
                            <m:t>𝑣𝑡</m:t>
                          </m:r>
                          <m:r>
                            <a:rPr lang="en-US" altLang="zh-TW" sz="2000" i="1">
                              <a:latin typeface="Cambria Math" panose="02040503050406030204" pitchFamily="18" charset="0"/>
                              <a:ea typeface="Cambria Math"/>
                            </a:rPr>
                            <m:t>,</m:t>
                          </m:r>
                          <m:r>
                            <a:rPr lang="en-US" altLang="zh-TW" sz="2000" b="0" i="1" smtClean="0">
                              <a:latin typeface="Cambria Math" panose="02040503050406030204" pitchFamily="18" charset="0"/>
                              <a:ea typeface="Cambria Math"/>
                            </a:rPr>
                            <m:t>0</m:t>
                          </m:r>
                        </m:e>
                      </m:d>
                      <m:r>
                        <a:rPr lang="en-US" altLang="zh-TW" sz="2000" b="0" i="1" smtClean="0">
                          <a:latin typeface="Cambria Math" panose="02040503050406030204" pitchFamily="18" charset="0"/>
                          <a:ea typeface="Cambria Math"/>
                        </a:rPr>
                        <m:t>=</m:t>
                      </m:r>
                      <m:r>
                        <a:rPr lang="en-US" altLang="zh-TW" sz="2000" i="1">
                          <a:latin typeface="Cambria Math"/>
                          <a:cs typeface="Times New Roman" pitchFamily="18" charset="0"/>
                        </a:rPr>
                        <m:t>𝑓</m:t>
                      </m:r>
                      <m:d>
                        <m:dPr>
                          <m:ctrlPr>
                            <a:rPr lang="en-US" altLang="zh-TW" sz="2000" i="1">
                              <a:latin typeface="Cambria Math"/>
                              <a:cs typeface="Times New Roman" pitchFamily="18" charset="0"/>
                            </a:rPr>
                          </m:ctrlPr>
                        </m:dPr>
                        <m:e>
                          <m:r>
                            <a:rPr lang="en-US" altLang="zh-TW" sz="2000" i="1">
                              <a:latin typeface="Cambria Math"/>
                              <a:cs typeface="Times New Roman" pitchFamily="18" charset="0"/>
                            </a:rPr>
                            <m:t>𝑥</m:t>
                          </m:r>
                          <m:r>
                            <a:rPr lang="en-US" altLang="zh-TW" sz="2000" i="1">
                              <a:latin typeface="Cambria Math"/>
                              <a:cs typeface="Times New Roman" pitchFamily="18" charset="0"/>
                            </a:rPr>
                            <m:t>−</m:t>
                          </m:r>
                          <m:r>
                            <a:rPr lang="en-US" altLang="zh-TW" sz="2000" i="1">
                              <a:latin typeface="Cambria Math"/>
                              <a:cs typeface="Times New Roman" pitchFamily="18" charset="0"/>
                            </a:rPr>
                            <m:t>𝑣𝑡</m:t>
                          </m:r>
                        </m:e>
                      </m:d>
                    </m:oMath>
                  </m:oMathPara>
                </a14:m>
                <a:endParaRPr lang="zh-TW" altLang="en-US" sz="2000" dirty="0">
                  <a:latin typeface="Times New Roman" panose="02020603050405020304" pitchFamily="18" charset="0"/>
                </a:endParaRPr>
              </a:p>
            </p:txBody>
          </p:sp>
        </mc:Choice>
        <mc:Fallback xmlns="">
          <p:sp>
            <p:nvSpPr>
              <p:cNvPr id="26" name="文字方塊 25">
                <a:extLst>
                  <a:ext uri="{FF2B5EF4-FFF2-40B4-BE49-F238E27FC236}">
                    <a16:creationId xmlns:a16="http://schemas.microsoft.com/office/drawing/2014/main" id="{CA606C5A-A620-0535-0819-34521735344A}"/>
                  </a:ext>
                </a:extLst>
              </p:cNvPr>
              <p:cNvSpPr txBox="1">
                <a:spLocks noRot="1" noChangeAspect="1" noMove="1" noResize="1" noEditPoints="1" noAdjustHandles="1" noChangeArrowheads="1" noChangeShapeType="1" noTextEdit="1"/>
              </p:cNvSpPr>
              <p:nvPr/>
            </p:nvSpPr>
            <p:spPr>
              <a:xfrm>
                <a:off x="829270" y="4067558"/>
                <a:ext cx="4034202" cy="400110"/>
              </a:xfrm>
              <a:prstGeom prst="rect">
                <a:avLst/>
              </a:prstGeom>
              <a:blipFill>
                <a:blip r:embed="rId4"/>
                <a:stretch>
                  <a:fillRect b="-156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D6C84983-F37B-C052-35F0-7791FF576B91}"/>
                  </a:ext>
                </a:extLst>
              </p:cNvPr>
              <p:cNvSpPr txBox="1"/>
              <p:nvPr/>
            </p:nvSpPr>
            <p:spPr>
              <a:xfrm>
                <a:off x="2210933" y="1979542"/>
                <a:ext cx="573644" cy="246221"/>
              </a:xfrm>
              <a:prstGeom prst="rect">
                <a:avLst/>
              </a:prstGeom>
              <a:solidFill>
                <a:schemeClr val="bg1"/>
              </a:solidFill>
            </p:spPr>
            <p:txBody>
              <a:bodyPr wrap="square" lIns="0" tIns="0" rIns="0" bIns="0">
                <a:spAutoFit/>
              </a:bodyPr>
              <a:lstStyle/>
              <a:p>
                <a:pPr/>
                <a14:m>
                  <m:oMathPara xmlns:m="http://schemas.openxmlformats.org/officeDocument/2006/math">
                    <m:oMath>
                      <m:r>
                        <a:rPr lang="en-US" altLang="zh-TW" sz="1600" b="0" i="1" dirty="0" smtClean="0">
                          <a:latin typeface="Cambria Math" panose="02040503050406030204" pitchFamily="18" charset="0"/>
                          <a:cs typeface="Times New Roman" pitchFamily="18" charset="0"/>
                        </a:rPr>
                        <m:t>𝑡</m:t>
                      </m:r>
                      <m:r>
                        <a:rPr lang="en-US" altLang="zh-TW" sz="1600" b="0" i="1" dirty="0" smtClean="0">
                          <a:latin typeface="Cambria Math" panose="02040503050406030204" pitchFamily="18" charset="0"/>
                          <a:cs typeface="Times New Roman" pitchFamily="18" charset="0"/>
                        </a:rPr>
                        <m:t>=0</m:t>
                      </m:r>
                    </m:oMath>
                  </m:oMathPara>
                </a14:m>
                <a:endParaRPr lang="en-US" altLang="zh-TW" sz="1600" dirty="0">
                  <a:latin typeface="Times New Roman" panose="02020603050405020304" pitchFamily="18" charset="0"/>
                  <a:cs typeface="Times New Roman" pitchFamily="18" charset="0"/>
                </a:endParaRPr>
              </a:p>
            </p:txBody>
          </p:sp>
        </mc:Choice>
        <mc:Fallback xmlns="">
          <p:sp>
            <p:nvSpPr>
              <p:cNvPr id="11" name="TextBox 10">
                <a:extLst>
                  <a:ext uri="{FF2B5EF4-FFF2-40B4-BE49-F238E27FC236}">
                    <a16:creationId xmlns:a16="http://schemas.microsoft.com/office/drawing/2014/main" id="{D6C84983-F37B-C052-35F0-7791FF576B91}"/>
                  </a:ext>
                </a:extLst>
              </p:cNvPr>
              <p:cNvSpPr txBox="1">
                <a:spLocks noRot="1" noChangeAspect="1" noMove="1" noResize="1" noEditPoints="1" noAdjustHandles="1" noChangeArrowheads="1" noChangeShapeType="1" noTextEdit="1"/>
              </p:cNvSpPr>
              <p:nvPr/>
            </p:nvSpPr>
            <p:spPr>
              <a:xfrm>
                <a:off x="2210933" y="1979542"/>
                <a:ext cx="573644" cy="246221"/>
              </a:xfrm>
              <a:prstGeom prst="rect">
                <a:avLst/>
              </a:prstGeom>
              <a:blipFill>
                <a:blip r:embed="rId5"/>
                <a:stretch>
                  <a:fillRect l="-2174" r="-2174" b="-5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 name="矩形 14">
                <a:extLst>
                  <a:ext uri="{FF2B5EF4-FFF2-40B4-BE49-F238E27FC236}">
                    <a16:creationId xmlns:a16="http://schemas.microsoft.com/office/drawing/2014/main" id="{7F4F2943-069D-A41B-6086-649C4D00A3EE}"/>
                  </a:ext>
                </a:extLst>
              </p:cNvPr>
              <p:cNvSpPr/>
              <p:nvPr/>
            </p:nvSpPr>
            <p:spPr>
              <a:xfrm>
                <a:off x="822433" y="656185"/>
                <a:ext cx="3897477" cy="400110"/>
              </a:xfrm>
              <a:prstGeom prst="rect">
                <a:avLst/>
              </a:prstGeom>
              <a:solidFill>
                <a:srgbClr val="FFFF00"/>
              </a:solidFill>
            </p:spPr>
            <p:txBody>
              <a:bodyPr wrap="none">
                <a:spAutoFit/>
              </a:bodyPr>
              <a:lstStyle/>
              <a:p>
                <a:pPr/>
                <a14:m>
                  <m:oMathPara xmlns:m="http://schemas.openxmlformats.org/officeDocument/2006/math">
                    <m:oMath>
                      <m:r>
                        <a:rPr lang="en-US" altLang="zh-TW" sz="2000" b="0" i="1" smtClean="0">
                          <a:latin typeface="Cambria Math"/>
                          <a:cs typeface="Times New Roman" pitchFamily="18" charset="0"/>
                        </a:rPr>
                        <m:t>𝑦</m:t>
                      </m:r>
                      <m:d>
                        <m:dPr>
                          <m:ctrlPr>
                            <a:rPr lang="en-US" altLang="zh-TW" sz="2000" b="0" i="1" smtClean="0">
                              <a:latin typeface="Cambria Math"/>
                              <a:cs typeface="Times New Roman" pitchFamily="18" charset="0"/>
                            </a:rPr>
                          </m:ctrlPr>
                        </m:dPr>
                        <m:e>
                          <m:r>
                            <a:rPr lang="en-US" altLang="zh-TW" sz="2000" b="0" i="1" smtClean="0">
                              <a:latin typeface="Cambria Math"/>
                              <a:cs typeface="Times New Roman" pitchFamily="18" charset="0"/>
                            </a:rPr>
                            <m:t>𝑥</m:t>
                          </m:r>
                          <m:r>
                            <a:rPr lang="en-US" altLang="zh-TW" sz="2000" b="0" i="1" smtClean="0">
                              <a:latin typeface="Cambria Math"/>
                              <a:cs typeface="Times New Roman" pitchFamily="18" charset="0"/>
                            </a:rPr>
                            <m:t>,</m:t>
                          </m:r>
                          <m:r>
                            <a:rPr lang="en-US" altLang="zh-TW" sz="2000" b="0" i="1" smtClean="0">
                              <a:latin typeface="Cambria Math"/>
                              <a:cs typeface="Times New Roman" pitchFamily="18" charset="0"/>
                            </a:rPr>
                            <m:t>𝑡</m:t>
                          </m:r>
                          <m:r>
                            <a:rPr lang="en-US" altLang="zh-TW" sz="2000" b="0" i="1" smtClean="0">
                              <a:latin typeface="Cambria Math" panose="02040503050406030204" pitchFamily="18" charset="0"/>
                              <a:cs typeface="Times New Roman" pitchFamily="18" charset="0"/>
                            </a:rPr>
                            <m:t>=0</m:t>
                          </m:r>
                        </m:e>
                      </m:d>
                      <m:r>
                        <a:rPr lang="en-US" altLang="zh-TW" sz="2000" i="1">
                          <a:latin typeface="Cambria Math" panose="02040503050406030204" pitchFamily="18" charset="0"/>
                          <a:ea typeface="Cambria Math"/>
                        </a:rPr>
                        <m:t>=</m:t>
                      </m:r>
                      <m:r>
                        <a:rPr lang="en-US" altLang="zh-TW" sz="2000" i="1">
                          <a:latin typeface="Cambria Math"/>
                          <a:cs typeface="Times New Roman" pitchFamily="18" charset="0"/>
                        </a:rPr>
                        <m:t>𝑓</m:t>
                      </m:r>
                      <m:d>
                        <m:dPr>
                          <m:ctrlPr>
                            <a:rPr lang="en-US" altLang="zh-TW" sz="2000" i="1">
                              <a:latin typeface="Cambria Math"/>
                              <a:cs typeface="Times New Roman" pitchFamily="18" charset="0"/>
                            </a:rPr>
                          </m:ctrlPr>
                        </m:dPr>
                        <m:e>
                          <m:r>
                            <a:rPr lang="en-US" altLang="zh-TW" sz="2000" i="1">
                              <a:latin typeface="Cambria Math"/>
                              <a:cs typeface="Times New Roman" pitchFamily="18" charset="0"/>
                            </a:rPr>
                            <m:t>𝑥</m:t>
                          </m:r>
                          <m:r>
                            <a:rPr lang="en-US" altLang="zh-TW" sz="2000" i="1">
                              <a:latin typeface="Cambria Math"/>
                              <a:cs typeface="Times New Roman" pitchFamily="18" charset="0"/>
                            </a:rPr>
                            <m:t>−</m:t>
                          </m:r>
                          <m:r>
                            <a:rPr lang="en-US" altLang="zh-TW" sz="2000" i="1">
                              <a:latin typeface="Cambria Math"/>
                              <a:cs typeface="Times New Roman" pitchFamily="18" charset="0"/>
                            </a:rPr>
                            <m:t>𝑣</m:t>
                          </m:r>
                          <m:r>
                            <a:rPr lang="en-US" altLang="zh-TW" sz="2000" i="1" smtClean="0">
                              <a:latin typeface="Cambria Math" panose="02040503050406030204" pitchFamily="18" charset="0"/>
                              <a:ea typeface="Cambria Math" panose="02040503050406030204" pitchFamily="18" charset="0"/>
                              <a:cs typeface="Times New Roman" pitchFamily="18" charset="0"/>
                            </a:rPr>
                            <m:t>∙</m:t>
                          </m:r>
                          <m:r>
                            <a:rPr lang="en-US" altLang="zh-TW" sz="2000" b="0" i="1" smtClean="0">
                              <a:latin typeface="Cambria Math" panose="02040503050406030204" pitchFamily="18" charset="0"/>
                              <a:ea typeface="Cambria Math" panose="02040503050406030204" pitchFamily="18" charset="0"/>
                              <a:cs typeface="Times New Roman" pitchFamily="18" charset="0"/>
                            </a:rPr>
                            <m:t>0</m:t>
                          </m:r>
                        </m:e>
                      </m:d>
                      <m:r>
                        <a:rPr lang="en-US" altLang="zh-TW" sz="2000" b="0" i="1" smtClean="0">
                          <a:latin typeface="Cambria Math"/>
                          <a:cs typeface="Times New Roman" pitchFamily="18" charset="0"/>
                        </a:rPr>
                        <m:t>=</m:t>
                      </m:r>
                      <m:r>
                        <a:rPr lang="en-US" altLang="zh-TW" sz="2000" i="1">
                          <a:latin typeface="Cambria Math"/>
                          <a:cs typeface="Times New Roman" pitchFamily="18" charset="0"/>
                        </a:rPr>
                        <m:t>𝑓</m:t>
                      </m:r>
                      <m:d>
                        <m:dPr>
                          <m:ctrlPr>
                            <a:rPr lang="en-US" altLang="zh-TW" sz="2000" i="1">
                              <a:latin typeface="Cambria Math"/>
                              <a:cs typeface="Times New Roman" pitchFamily="18" charset="0"/>
                            </a:rPr>
                          </m:ctrlPr>
                        </m:dPr>
                        <m:e>
                          <m:r>
                            <a:rPr lang="en-US" altLang="zh-TW" sz="2000" i="1">
                              <a:latin typeface="Cambria Math"/>
                              <a:cs typeface="Times New Roman" pitchFamily="18" charset="0"/>
                            </a:rPr>
                            <m:t>𝑥</m:t>
                          </m:r>
                        </m:e>
                      </m:d>
                    </m:oMath>
                  </m:oMathPara>
                </a14:m>
                <a:endParaRPr lang="zh-TW" altLang="en-US" sz="2000" dirty="0">
                  <a:latin typeface="Times New Roman" panose="02020603050405020304" pitchFamily="18" charset="0"/>
                </a:endParaRPr>
              </a:p>
            </p:txBody>
          </p:sp>
        </mc:Choice>
        <mc:Fallback>
          <p:sp>
            <p:nvSpPr>
              <p:cNvPr id="4" name="矩形 14">
                <a:extLst>
                  <a:ext uri="{FF2B5EF4-FFF2-40B4-BE49-F238E27FC236}">
                    <a16:creationId xmlns:a16="http://schemas.microsoft.com/office/drawing/2014/main" id="{7F4F2943-069D-A41B-6086-649C4D00A3EE}"/>
                  </a:ext>
                </a:extLst>
              </p:cNvPr>
              <p:cNvSpPr>
                <a:spLocks noRot="1" noChangeAspect="1" noMove="1" noResize="1" noEditPoints="1" noAdjustHandles="1" noChangeArrowheads="1" noChangeShapeType="1" noTextEdit="1"/>
              </p:cNvSpPr>
              <p:nvPr/>
            </p:nvSpPr>
            <p:spPr>
              <a:xfrm>
                <a:off x="822433" y="656185"/>
                <a:ext cx="3897477" cy="400110"/>
              </a:xfrm>
              <a:prstGeom prst="rect">
                <a:avLst/>
              </a:prstGeom>
              <a:blipFill>
                <a:blip r:embed="rId6"/>
                <a:stretch>
                  <a:fillRect b="-1212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DF96C0F-8D94-C22C-0FC2-ED90AA0D5B74}"/>
                  </a:ext>
                </a:extLst>
              </p:cNvPr>
              <p:cNvSpPr txBox="1"/>
              <p:nvPr/>
            </p:nvSpPr>
            <p:spPr>
              <a:xfrm>
                <a:off x="4027111" y="2493599"/>
                <a:ext cx="836361" cy="276999"/>
              </a:xfrm>
              <a:prstGeom prst="rect">
                <a:avLst/>
              </a:prstGeom>
              <a:solidFill>
                <a:schemeClr val="bg1"/>
              </a:solidFill>
            </p:spPr>
            <p:txBody>
              <a:bodyPr wrap="square" lIns="0" tIns="0" rIns="0" bIns="0">
                <a:spAutoFit/>
              </a:bodyPr>
              <a:lstStyle/>
              <a:p>
                <a:pPr/>
                <a14:m>
                  <m:oMathPara xmlns:m="http://schemas.openxmlformats.org/officeDocument/2006/math">
                    <m:oMathParaPr>
                      <m:jc m:val="left"/>
                    </m:oMathParaPr>
                    <m:oMath>
                      <m:r>
                        <a:rPr lang="zh-TW" altLang="en-US" b="0" i="1" dirty="0" smtClean="0">
                          <a:latin typeface="Cambria Math" panose="02040503050406030204" pitchFamily="18" charset="0"/>
                          <a:cs typeface="Times New Roman" pitchFamily="18" charset="0"/>
                        </a:rPr>
                        <m:t> </m:t>
                      </m:r>
                      <m:r>
                        <a:rPr lang="en-US" altLang="zh-TW" i="1" dirty="0" smtClean="0">
                          <a:latin typeface="Cambria Math" panose="02040503050406030204" pitchFamily="18" charset="0"/>
                          <a:cs typeface="Times New Roman" pitchFamily="18" charset="0"/>
                        </a:rPr>
                        <m:t>𝑣𝑡</m:t>
                      </m:r>
                    </m:oMath>
                  </m:oMathPara>
                </a14:m>
                <a:endParaRPr lang="en-US" dirty="0">
                  <a:latin typeface="Times New Roman" panose="02020603050405020304" pitchFamily="18" charset="0"/>
                </a:endParaRPr>
              </a:p>
            </p:txBody>
          </p:sp>
        </mc:Choice>
        <mc:Fallback xmlns="">
          <p:sp>
            <p:nvSpPr>
              <p:cNvPr id="9" name="TextBox 8">
                <a:extLst>
                  <a:ext uri="{FF2B5EF4-FFF2-40B4-BE49-F238E27FC236}">
                    <a16:creationId xmlns:a16="http://schemas.microsoft.com/office/drawing/2014/main" id="{5DF96C0F-8D94-C22C-0FC2-ED90AA0D5B74}"/>
                  </a:ext>
                </a:extLst>
              </p:cNvPr>
              <p:cNvSpPr txBox="1">
                <a:spLocks noRot="1" noChangeAspect="1" noMove="1" noResize="1" noEditPoints="1" noAdjustHandles="1" noChangeArrowheads="1" noChangeShapeType="1" noTextEdit="1"/>
              </p:cNvSpPr>
              <p:nvPr/>
            </p:nvSpPr>
            <p:spPr>
              <a:xfrm>
                <a:off x="4027111" y="2493599"/>
                <a:ext cx="836361" cy="276999"/>
              </a:xfrm>
              <a:prstGeom prst="rect">
                <a:avLst/>
              </a:prstGeom>
              <a:blipFill>
                <a:blip r:embed="rId7"/>
                <a:stretch>
                  <a:fillRect l="-14925" t="-9091" b="-4090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78F1DF1E-3049-A213-DC7F-EF98559E3C5B}"/>
                  </a:ext>
                </a:extLst>
              </p:cNvPr>
              <p:cNvSpPr txBox="1"/>
              <p:nvPr/>
            </p:nvSpPr>
            <p:spPr>
              <a:xfrm>
                <a:off x="2227023" y="3274202"/>
                <a:ext cx="557554" cy="246221"/>
              </a:xfrm>
              <a:prstGeom prst="rect">
                <a:avLst/>
              </a:prstGeom>
              <a:solidFill>
                <a:schemeClr val="bg1"/>
              </a:solidFill>
            </p:spPr>
            <p:txBody>
              <a:bodyPr wrap="square" lIns="0" tIns="0" rIns="0" bIns="0">
                <a:spAutoFit/>
              </a:bodyPr>
              <a:lstStyle/>
              <a:p>
                <a:pPr/>
                <a14:m>
                  <m:oMathPara xmlns:m="http://schemas.openxmlformats.org/officeDocument/2006/math">
                    <m:oMath>
                      <m:r>
                        <a:rPr lang="en-US" altLang="zh-TW" sz="1600" b="0" i="1" dirty="0" smtClean="0">
                          <a:latin typeface="Cambria Math" panose="02040503050406030204" pitchFamily="18" charset="0"/>
                          <a:cs typeface="Times New Roman" pitchFamily="18" charset="0"/>
                        </a:rPr>
                        <m:t>𝑡</m:t>
                      </m:r>
                    </m:oMath>
                  </m:oMathPara>
                </a14:m>
                <a:endParaRPr lang="en-US" altLang="zh-TW" sz="1600" dirty="0">
                  <a:latin typeface="Times New Roman" panose="02020603050405020304" pitchFamily="18" charset="0"/>
                  <a:cs typeface="Times New Roman" pitchFamily="18" charset="0"/>
                </a:endParaRPr>
              </a:p>
            </p:txBody>
          </p:sp>
        </mc:Choice>
        <mc:Fallback xmlns="">
          <p:sp>
            <p:nvSpPr>
              <p:cNvPr id="2" name="TextBox 1">
                <a:extLst>
                  <a:ext uri="{FF2B5EF4-FFF2-40B4-BE49-F238E27FC236}">
                    <a16:creationId xmlns:a16="http://schemas.microsoft.com/office/drawing/2014/main" id="{78F1DF1E-3049-A213-DC7F-EF98559E3C5B}"/>
                  </a:ext>
                </a:extLst>
              </p:cNvPr>
              <p:cNvSpPr txBox="1">
                <a:spLocks noRot="1" noChangeAspect="1" noMove="1" noResize="1" noEditPoints="1" noAdjustHandles="1" noChangeArrowheads="1" noChangeShapeType="1" noTextEdit="1"/>
              </p:cNvSpPr>
              <p:nvPr/>
            </p:nvSpPr>
            <p:spPr>
              <a:xfrm>
                <a:off x="2227023" y="3274202"/>
                <a:ext cx="557554" cy="246221"/>
              </a:xfrm>
              <a:prstGeom prst="rect">
                <a:avLst/>
              </a:prstGeom>
              <a:blipFill>
                <a:blip r:embed="rId8"/>
                <a:stretch>
                  <a:fillRect b="-5000"/>
                </a:stretch>
              </a:blipFill>
            </p:spPr>
            <p:txBody>
              <a:bodyPr/>
              <a:lstStyle/>
              <a:p>
                <a:r>
                  <a:rPr lang="en-US">
                    <a:noFill/>
                  </a:rPr>
                  <a:t> </a:t>
                </a:r>
              </a:p>
            </p:txBody>
          </p:sp>
        </mc:Fallback>
      </mc:AlternateContent>
      <p:sp>
        <p:nvSpPr>
          <p:cNvPr id="6" name="Rectangle 5">
            <a:extLst>
              <a:ext uri="{FF2B5EF4-FFF2-40B4-BE49-F238E27FC236}">
                <a16:creationId xmlns:a16="http://schemas.microsoft.com/office/drawing/2014/main" id="{8406E600-1CC3-33B2-6F2D-148A0321BA64}"/>
              </a:ext>
            </a:extLst>
          </p:cNvPr>
          <p:cNvSpPr/>
          <p:nvPr/>
        </p:nvSpPr>
        <p:spPr>
          <a:xfrm>
            <a:off x="3765814" y="3766645"/>
            <a:ext cx="1097658" cy="2134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latin typeface="Times New Roman" panose="02020603050405020304" pitchFamily="18" charset="0"/>
            </a:endParaRP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85C78653-D170-7438-0DF1-381422EDB948}"/>
                  </a:ext>
                </a:extLst>
              </p:cNvPr>
              <p:cNvSpPr txBox="1"/>
              <p:nvPr/>
            </p:nvSpPr>
            <p:spPr>
              <a:xfrm>
                <a:off x="783771" y="225436"/>
                <a:ext cx="4572000" cy="400110"/>
              </a:xfrm>
              <a:prstGeom prst="rect">
                <a:avLst/>
              </a:prstGeom>
              <a:noFill/>
            </p:spPr>
            <p:txBody>
              <a:bodyPr wrap="square">
                <a:spAutoFit/>
              </a:bodyPr>
              <a:lstStyle/>
              <a:p>
                <a:r>
                  <a:rPr lang="en-US" altLang="zh-TW" sz="2000" dirty="0">
                    <a:latin typeface="Times New Roman" panose="02020603050405020304" pitchFamily="18" charset="0"/>
                    <a:cs typeface="Times New Roman" pitchFamily="18" charset="0"/>
                  </a:rPr>
                  <a:t>Function </a:t>
                </a:r>
                <a14:m>
                  <m:oMath xmlns:m="http://schemas.openxmlformats.org/officeDocument/2006/math">
                    <m:r>
                      <a:rPr lang="en-US" altLang="zh-TW" sz="2000" i="1">
                        <a:latin typeface="Cambria Math"/>
                        <a:cs typeface="Times New Roman" pitchFamily="18" charset="0"/>
                      </a:rPr>
                      <m:t>𝑓</m:t>
                    </m:r>
                    <m:d>
                      <m:dPr>
                        <m:ctrlPr>
                          <a:rPr lang="en-US" altLang="zh-TW" sz="2000" i="1">
                            <a:latin typeface="Cambria Math"/>
                            <a:cs typeface="Times New Roman" pitchFamily="18" charset="0"/>
                          </a:rPr>
                        </m:ctrlPr>
                      </m:dPr>
                      <m:e>
                        <m:r>
                          <a:rPr lang="en-US" altLang="zh-TW" sz="2000" i="1">
                            <a:latin typeface="Cambria Math"/>
                            <a:cs typeface="Times New Roman" pitchFamily="18" charset="0"/>
                          </a:rPr>
                          <m:t>𝑥</m:t>
                        </m:r>
                      </m:e>
                    </m:d>
                  </m:oMath>
                </a14:m>
                <a:r>
                  <a:rPr lang="en-US" altLang="zh-TW" sz="2000" dirty="0">
                    <a:latin typeface="Times New Roman" panose="02020603050405020304" pitchFamily="18" charset="0"/>
                  </a:rPr>
                  <a:t> is </a:t>
                </a:r>
                <a14:m>
                  <m:oMath xmlns:m="http://schemas.openxmlformats.org/officeDocument/2006/math">
                    <m:r>
                      <a:rPr lang="en-US" altLang="zh-TW" sz="2000" b="0" i="1" smtClean="0">
                        <a:latin typeface="Cambria Math" panose="02040503050406030204" pitchFamily="18" charset="0"/>
                      </a:rPr>
                      <m:t>𝑡</m:t>
                    </m:r>
                    <m:r>
                      <a:rPr lang="en-US" altLang="zh-TW" sz="2000" b="0" i="1" smtClean="0">
                        <a:latin typeface="Cambria Math" panose="02040503050406030204" pitchFamily="18" charset="0"/>
                      </a:rPr>
                      <m:t>=0</m:t>
                    </m:r>
                  </m:oMath>
                </a14:m>
                <a:r>
                  <a:rPr lang="en-US" altLang="zh-TW" sz="2000" dirty="0">
                    <a:latin typeface="Times New Roman" panose="02020603050405020304" pitchFamily="18" charset="0"/>
                  </a:rPr>
                  <a:t> wave form at </a:t>
                </a:r>
                <a14:m>
                  <m:oMath xmlns:m="http://schemas.openxmlformats.org/officeDocument/2006/math">
                    <m:r>
                      <a:rPr lang="en-US" altLang="zh-TW" sz="2000" b="0" i="1" smtClean="0">
                        <a:latin typeface="Cambria Math" panose="02040503050406030204" pitchFamily="18" charset="0"/>
                      </a:rPr>
                      <m:t>𝑡</m:t>
                    </m:r>
                    <m:r>
                      <a:rPr lang="en-US" altLang="zh-TW" sz="2000" b="0" i="1" smtClean="0">
                        <a:latin typeface="Cambria Math" panose="02040503050406030204" pitchFamily="18" charset="0"/>
                      </a:rPr>
                      <m:t>=0</m:t>
                    </m:r>
                  </m:oMath>
                </a14:m>
                <a:r>
                  <a:rPr lang="zh-TW" altLang="en-US" sz="2000" dirty="0">
                    <a:latin typeface="Times New Roman" panose="02020603050405020304" pitchFamily="18" charset="0"/>
                  </a:rPr>
                  <a:t>。</a:t>
                </a:r>
                <a:endParaRPr lang="en-US" sz="2000" dirty="0">
                  <a:latin typeface="Times New Roman" panose="02020603050405020304" pitchFamily="18" charset="0"/>
                </a:endParaRPr>
              </a:p>
            </p:txBody>
          </p:sp>
        </mc:Choice>
        <mc:Fallback xmlns="">
          <p:sp>
            <p:nvSpPr>
              <p:cNvPr id="10" name="TextBox 9">
                <a:extLst>
                  <a:ext uri="{FF2B5EF4-FFF2-40B4-BE49-F238E27FC236}">
                    <a16:creationId xmlns:a16="http://schemas.microsoft.com/office/drawing/2014/main" id="{85C78653-D170-7438-0DF1-381422EDB948}"/>
                  </a:ext>
                </a:extLst>
              </p:cNvPr>
              <p:cNvSpPr txBox="1">
                <a:spLocks noRot="1" noChangeAspect="1" noMove="1" noResize="1" noEditPoints="1" noAdjustHandles="1" noChangeArrowheads="1" noChangeShapeType="1" noTextEdit="1"/>
              </p:cNvSpPr>
              <p:nvPr/>
            </p:nvSpPr>
            <p:spPr>
              <a:xfrm>
                <a:off x="783771" y="225436"/>
                <a:ext cx="4572000" cy="400110"/>
              </a:xfrm>
              <a:prstGeom prst="rect">
                <a:avLst/>
              </a:prstGeom>
              <a:blipFill>
                <a:blip r:embed="rId9"/>
                <a:stretch>
                  <a:fillRect l="-1385" t="-9091" r="-6925" b="-2424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DA6AB7A-7F79-DE86-9663-65E3C51264AA}"/>
                  </a:ext>
                </a:extLst>
              </p:cNvPr>
              <p:cNvSpPr txBox="1"/>
              <p:nvPr/>
            </p:nvSpPr>
            <p:spPr>
              <a:xfrm>
                <a:off x="802934" y="4955663"/>
                <a:ext cx="8348138" cy="400110"/>
              </a:xfrm>
              <a:prstGeom prst="rect">
                <a:avLst/>
              </a:prstGeom>
              <a:noFill/>
            </p:spPr>
            <p:txBody>
              <a:bodyPr wrap="square" rtlCol="0">
                <a:spAutoFit/>
              </a:bodyPr>
              <a:lstStyle/>
              <a:p>
                <a:r>
                  <a:rPr lang="en-US" sz="2000" dirty="0">
                    <a:latin typeface="Times New Roman" panose="02020603050405020304" pitchFamily="18" charset="0"/>
                  </a:rPr>
                  <a:t>Hence </a:t>
                </a:r>
                <a14:m>
                  <m:oMath xmlns:m="http://schemas.openxmlformats.org/officeDocument/2006/math">
                    <m:r>
                      <a:rPr lang="en-US" altLang="zh-TW" sz="2000" i="1">
                        <a:latin typeface="Cambria Math"/>
                        <a:cs typeface="Times New Roman" pitchFamily="18" charset="0"/>
                      </a:rPr>
                      <m:t>𝑓</m:t>
                    </m:r>
                    <m:d>
                      <m:dPr>
                        <m:ctrlPr>
                          <a:rPr lang="en-US" altLang="zh-TW" sz="2000" i="1">
                            <a:latin typeface="Cambria Math"/>
                            <a:cs typeface="Times New Roman" pitchFamily="18" charset="0"/>
                          </a:rPr>
                        </m:ctrlPr>
                      </m:dPr>
                      <m:e>
                        <m:r>
                          <a:rPr lang="en-US" altLang="zh-TW" sz="2000" i="1">
                            <a:latin typeface="Cambria Math"/>
                            <a:cs typeface="Times New Roman" pitchFamily="18" charset="0"/>
                          </a:rPr>
                          <m:t>𝑥</m:t>
                        </m:r>
                        <m:r>
                          <a:rPr lang="en-US" altLang="zh-TW" sz="2000" i="1">
                            <a:latin typeface="Cambria Math"/>
                            <a:cs typeface="Times New Roman" pitchFamily="18" charset="0"/>
                          </a:rPr>
                          <m:t>−</m:t>
                        </m:r>
                        <m:r>
                          <a:rPr lang="en-US" altLang="zh-TW" sz="2000" i="1">
                            <a:latin typeface="Cambria Math"/>
                            <a:cs typeface="Times New Roman" pitchFamily="18" charset="0"/>
                          </a:rPr>
                          <m:t>𝑣𝑡</m:t>
                        </m:r>
                      </m:e>
                    </m:d>
                  </m:oMath>
                </a14:m>
                <a:r>
                  <a:rPr lang="en-US" sz="2000" dirty="0">
                    <a:latin typeface="Times New Roman" panose="02020603050405020304" pitchFamily="18" charset="0"/>
                  </a:rPr>
                  <a:t> means wave form </a:t>
                </a:r>
                <a14:m>
                  <m:oMath xmlns:m="http://schemas.openxmlformats.org/officeDocument/2006/math">
                    <m:r>
                      <a:rPr lang="en-US" altLang="zh-TW" sz="2000" i="1">
                        <a:latin typeface="Cambria Math"/>
                        <a:cs typeface="Times New Roman" pitchFamily="18" charset="0"/>
                      </a:rPr>
                      <m:t>𝑓</m:t>
                    </m:r>
                    <m:d>
                      <m:dPr>
                        <m:ctrlPr>
                          <a:rPr lang="en-US" altLang="zh-TW" sz="2000" i="1">
                            <a:latin typeface="Cambria Math"/>
                            <a:cs typeface="Times New Roman" pitchFamily="18" charset="0"/>
                          </a:rPr>
                        </m:ctrlPr>
                      </m:dPr>
                      <m:e>
                        <m:r>
                          <a:rPr lang="en-US" altLang="zh-TW" sz="2000" i="1">
                            <a:latin typeface="Cambria Math"/>
                            <a:cs typeface="Times New Roman" pitchFamily="18" charset="0"/>
                          </a:rPr>
                          <m:t>𝑥</m:t>
                        </m:r>
                      </m:e>
                    </m:d>
                  </m:oMath>
                </a14:m>
                <a:r>
                  <a:rPr lang="en-US" sz="2000" dirty="0">
                    <a:latin typeface="Times New Roman" panose="02020603050405020304" pitchFamily="18" charset="0"/>
                  </a:rPr>
                  <a:t> is moving at speed </a:t>
                </a:r>
                <a14:m>
                  <m:oMath xmlns:m="http://schemas.openxmlformats.org/officeDocument/2006/math">
                    <m:r>
                      <a:rPr lang="en-US" altLang="zh-TW" sz="2000" i="1">
                        <a:latin typeface="Cambria Math"/>
                        <a:cs typeface="Times New Roman" pitchFamily="18" charset="0"/>
                      </a:rPr>
                      <m:t>𝑣</m:t>
                    </m:r>
                  </m:oMath>
                </a14:m>
                <a:r>
                  <a:rPr lang="en-US" sz="2000" dirty="0">
                    <a:latin typeface="Times New Roman" panose="02020603050405020304" pitchFamily="18" charset="0"/>
                  </a:rPr>
                  <a:t> as we expected.</a:t>
                </a:r>
              </a:p>
            </p:txBody>
          </p:sp>
        </mc:Choice>
        <mc:Fallback xmlns="">
          <p:sp>
            <p:nvSpPr>
              <p:cNvPr id="12" name="TextBox 11">
                <a:extLst>
                  <a:ext uri="{FF2B5EF4-FFF2-40B4-BE49-F238E27FC236}">
                    <a16:creationId xmlns:a16="http://schemas.microsoft.com/office/drawing/2014/main" id="{7DA6AB7A-7F79-DE86-9663-65E3C51264AA}"/>
                  </a:ext>
                </a:extLst>
              </p:cNvPr>
              <p:cNvSpPr txBox="1">
                <a:spLocks noRot="1" noChangeAspect="1" noMove="1" noResize="1" noEditPoints="1" noAdjustHandles="1" noChangeArrowheads="1" noChangeShapeType="1" noTextEdit="1"/>
              </p:cNvSpPr>
              <p:nvPr/>
            </p:nvSpPr>
            <p:spPr>
              <a:xfrm>
                <a:off x="802934" y="4955663"/>
                <a:ext cx="8348138" cy="400110"/>
              </a:xfrm>
              <a:prstGeom prst="rect">
                <a:avLst/>
              </a:prstGeom>
              <a:blipFill>
                <a:blip r:embed="rId10"/>
                <a:stretch>
                  <a:fillRect l="-760" t="-9375" b="-28125"/>
                </a:stretch>
              </a:blipFill>
            </p:spPr>
            <p:txBody>
              <a:bodyPr/>
              <a:lstStyle/>
              <a:p>
                <a:r>
                  <a:rPr lang="en-US">
                    <a:noFill/>
                  </a:rPr>
                  <a:t> </a:t>
                </a:r>
              </a:p>
            </p:txBody>
          </p:sp>
        </mc:Fallback>
      </mc:AlternateContent>
      <p:pic>
        <p:nvPicPr>
          <p:cNvPr id="5" name="Graphic 4" descr="Cat with solid fill">
            <a:extLst>
              <a:ext uri="{FF2B5EF4-FFF2-40B4-BE49-F238E27FC236}">
                <a16:creationId xmlns:a16="http://schemas.microsoft.com/office/drawing/2014/main" id="{4DDD3CCE-EDB5-D987-BD5B-B677B44A809C}"/>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153400" y="614437"/>
            <a:ext cx="762000" cy="668520"/>
          </a:xfrm>
          <a:prstGeom prst="rect">
            <a:avLst/>
          </a:prstGeom>
        </p:spPr>
      </p:pic>
      <p:pic>
        <p:nvPicPr>
          <p:cNvPr id="7" name="Picture 2" descr="16_31_FigureB.jpg">
            <a:extLst>
              <a:ext uri="{FF2B5EF4-FFF2-40B4-BE49-F238E27FC236}">
                <a16:creationId xmlns:a16="http://schemas.microsoft.com/office/drawing/2014/main" id="{09B91294-AF5E-DDA8-BBEC-3288A62B7A01}"/>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14121" t="24729" b="39464"/>
          <a:stretch/>
        </p:blipFill>
        <p:spPr>
          <a:xfrm>
            <a:off x="4164279" y="5526241"/>
            <a:ext cx="3150921" cy="1058793"/>
          </a:xfrm>
          <a:prstGeom prst="rect">
            <a:avLst/>
          </a:prstGeom>
        </p:spPr>
      </p:pic>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15D913F1-8D55-BB4D-3F0E-0A3909B72AAC}"/>
                  </a:ext>
                </a:extLst>
              </p:cNvPr>
              <p:cNvSpPr txBox="1"/>
              <p:nvPr/>
            </p:nvSpPr>
            <p:spPr>
              <a:xfrm>
                <a:off x="6298324" y="5540668"/>
                <a:ext cx="348343" cy="369332"/>
              </a:xfrm>
              <a:prstGeom prst="rect">
                <a:avLst/>
              </a:prstGeom>
              <a:solidFill>
                <a:schemeClr val="bg1"/>
              </a:solidFill>
            </p:spPr>
            <p:txBody>
              <a:bodyPr wrap="square">
                <a:spAutoFit/>
              </a:bodyPr>
              <a:lstStyle/>
              <a:p>
                <a:pPr/>
                <a14:m>
                  <m:oMathPara xmlns:m="http://schemas.openxmlformats.org/officeDocument/2006/math">
                    <m:oMath>
                      <m:r>
                        <a:rPr lang="en-US" altLang="zh-TW" i="1" smtClean="0">
                          <a:latin typeface="Cambria Math"/>
                          <a:cs typeface="Times New Roman" pitchFamily="18" charset="0"/>
                        </a:rPr>
                        <m:t>𝑣</m:t>
                      </m:r>
                    </m:oMath>
                  </m:oMathPara>
                </a14:m>
                <a:endParaRPr lang="en-US" dirty="0"/>
              </a:p>
            </p:txBody>
          </p:sp>
        </mc:Choice>
        <mc:Fallback xmlns="">
          <p:sp>
            <p:nvSpPr>
              <p:cNvPr id="15" name="TextBox 14">
                <a:extLst>
                  <a:ext uri="{FF2B5EF4-FFF2-40B4-BE49-F238E27FC236}">
                    <a16:creationId xmlns:a16="http://schemas.microsoft.com/office/drawing/2014/main" id="{15D913F1-8D55-BB4D-3F0E-0A3909B72AAC}"/>
                  </a:ext>
                </a:extLst>
              </p:cNvPr>
              <p:cNvSpPr txBox="1">
                <a:spLocks noRot="1" noChangeAspect="1" noMove="1" noResize="1" noEditPoints="1" noAdjustHandles="1" noChangeArrowheads="1" noChangeShapeType="1" noTextEdit="1"/>
              </p:cNvSpPr>
              <p:nvPr/>
            </p:nvSpPr>
            <p:spPr>
              <a:xfrm>
                <a:off x="6298324" y="5540668"/>
                <a:ext cx="348343" cy="369332"/>
              </a:xfrm>
              <a:prstGeom prst="rect">
                <a:avLst/>
              </a:prstGeom>
              <a:blipFill>
                <a:blip r:embed="rId13"/>
                <a:stretch>
                  <a:fillRect/>
                </a:stretch>
              </a:blipFill>
            </p:spPr>
            <p:txBody>
              <a:bodyPr/>
              <a:lstStyle/>
              <a:p>
                <a:r>
                  <a:rPr lang="en-US">
                    <a:noFill/>
                  </a:rPr>
                  <a:t> </a:t>
                </a:r>
              </a:p>
            </p:txBody>
          </p:sp>
        </mc:Fallback>
      </mc:AlternateContent>
      <p:sp>
        <p:nvSpPr>
          <p:cNvPr id="17" name="Rectangle 16">
            <a:extLst>
              <a:ext uri="{FF2B5EF4-FFF2-40B4-BE49-F238E27FC236}">
                <a16:creationId xmlns:a16="http://schemas.microsoft.com/office/drawing/2014/main" id="{2A16F8C7-40A9-02A6-9C3A-AD5C35842C01}"/>
              </a:ext>
            </a:extLst>
          </p:cNvPr>
          <p:cNvSpPr/>
          <p:nvPr/>
        </p:nvSpPr>
        <p:spPr>
          <a:xfrm>
            <a:off x="4863472" y="5540667"/>
            <a:ext cx="475849" cy="63153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91726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creen Recording 2026-05-21 at 4.04.29 pm">
            <a:hlinkClick r:id="" action="ppaction://media"/>
            <a:extLst>
              <a:ext uri="{FF2B5EF4-FFF2-40B4-BE49-F238E27FC236}">
                <a16:creationId xmlns:a16="http://schemas.microsoft.com/office/drawing/2014/main" id="{3044AFAE-9EEE-BB11-E3DE-C8F99156BBF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19200" y="2362200"/>
            <a:ext cx="6405563" cy="3567543"/>
          </a:xfrm>
          <a:prstGeom prst="rect">
            <a:avLst/>
          </a:prstGeom>
        </p:spPr>
      </p:pic>
      <p:pic>
        <p:nvPicPr>
          <p:cNvPr id="3" name="Picture 2">
            <a:extLst>
              <a:ext uri="{FF2B5EF4-FFF2-40B4-BE49-F238E27FC236}">
                <a16:creationId xmlns:a16="http://schemas.microsoft.com/office/drawing/2014/main" id="{EE21AEA7-E5F6-C8AD-DA06-67FAB85D508B}"/>
              </a:ext>
            </a:extLst>
          </p:cNvPr>
          <p:cNvPicPr>
            <a:picLocks noChangeAspect="1"/>
          </p:cNvPicPr>
          <p:nvPr/>
        </p:nvPicPr>
        <p:blipFill>
          <a:blip r:embed="rId5"/>
          <a:srcRect t="15196" b="18158"/>
          <a:stretch>
            <a:fillRect/>
          </a:stretch>
        </p:blipFill>
        <p:spPr>
          <a:xfrm>
            <a:off x="2340064" y="685800"/>
            <a:ext cx="4163833" cy="1270326"/>
          </a:xfrm>
          <a:prstGeom prst="rect">
            <a:avLst/>
          </a:prstGeom>
        </p:spPr>
      </p:pic>
    </p:spTree>
    <p:extLst>
      <p:ext uri="{BB962C8B-B14F-4D97-AF65-F5344CB8AC3E}">
        <p14:creationId xmlns:p14="http://schemas.microsoft.com/office/powerpoint/2010/main" val="187563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01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hlinkClick r:id="rId4"/>
            <a:extLst>
              <a:ext uri="{FF2B5EF4-FFF2-40B4-BE49-F238E27FC236}">
                <a16:creationId xmlns:a16="http://schemas.microsoft.com/office/drawing/2014/main" id="{EFBAD464-336C-C522-8346-DD1968AF3B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76400" y="609600"/>
            <a:ext cx="5708702" cy="2819400"/>
          </a:xfrm>
          <a:prstGeom prst="rect">
            <a:avLst/>
          </a:prstGeom>
        </p:spPr>
      </p:pic>
      <p:pic>
        <p:nvPicPr>
          <p:cNvPr id="2" name="Screen Recording 2026-09-23 at 8.44.59 pm">
            <a:hlinkClick r:id="" action="ppaction://media"/>
            <a:extLst>
              <a:ext uri="{FF2B5EF4-FFF2-40B4-BE49-F238E27FC236}">
                <a16:creationId xmlns:a16="http://schemas.microsoft.com/office/drawing/2014/main" id="{F60500CA-D85C-1016-8D3B-9CECE192052C}"/>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62000" y="2743200"/>
            <a:ext cx="7246938" cy="3623469"/>
          </a:xfrm>
          <a:prstGeom prst="rect">
            <a:avLst/>
          </a:prstGeom>
        </p:spPr>
      </p:pic>
    </p:spTree>
    <p:extLst>
      <p:ext uri="{BB962C8B-B14F-4D97-AF65-F5344CB8AC3E}">
        <p14:creationId xmlns:p14="http://schemas.microsoft.com/office/powerpoint/2010/main" val="2527780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48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8D929B8-8551-4355-76FE-385739235AA7}"/>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08BD478-5A9B-DDAC-B4AD-220009A90AA2}"/>
                  </a:ext>
                </a:extLst>
              </p:cNvPr>
              <p:cNvSpPr txBox="1"/>
              <p:nvPr/>
            </p:nvSpPr>
            <p:spPr bwMode="auto">
              <a:xfrm>
                <a:off x="821255" y="3037265"/>
                <a:ext cx="389524" cy="400110"/>
              </a:xfrm>
              <a:prstGeom prst="rect">
                <a:avLst/>
              </a:prstGeom>
              <a:solidFill>
                <a:srgbClr val="FFFF00"/>
              </a:solidFill>
              <a:ln w="9525">
                <a:noFill/>
                <a:miter lim="800000"/>
                <a:headEnd/>
                <a:tailEnd/>
              </a:ln>
            </p:spPr>
            <p:txBody>
              <a:bodyPr wrap="square">
                <a:spAutoFit/>
              </a:bodyPr>
              <a:lstStyle/>
              <a:p>
                <a:pPr/>
                <a14:m>
                  <m:oMathPara xmlns:m="http://schemas.openxmlformats.org/officeDocument/2006/math">
                    <m:oMath>
                      <m:r>
                        <a:rPr lang="en-US" altLang="zh-TW" sz="2000" i="1">
                          <a:latin typeface="Cambria Math" panose="02040503050406030204" pitchFamily="18" charset="0"/>
                          <a:ea typeface="Cambria Math" panose="02040503050406030204" pitchFamily="18" charset="0"/>
                        </a:rPr>
                        <m:t>𝑑𝑗</m:t>
                      </m:r>
                    </m:oMath>
                  </m:oMathPara>
                </a14:m>
                <a:endParaRPr lang="en-US" sz="2000" dirty="0">
                  <a:latin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108BD478-5A9B-DDAC-B4AD-220009A90AA2}"/>
                  </a:ext>
                </a:extLst>
              </p:cNvPr>
              <p:cNvSpPr txBox="1">
                <a:spLocks noRot="1" noChangeAspect="1" noMove="1" noResize="1" noEditPoints="1" noAdjustHandles="1" noChangeArrowheads="1" noChangeShapeType="1" noTextEdit="1"/>
              </p:cNvSpPr>
              <p:nvPr/>
            </p:nvSpPr>
            <p:spPr bwMode="auto">
              <a:xfrm>
                <a:off x="821255" y="3037265"/>
                <a:ext cx="389524" cy="400110"/>
              </a:xfrm>
              <a:prstGeom prst="rect">
                <a:avLst/>
              </a:prstGeom>
              <a:blipFill>
                <a:blip r:embed="rId2"/>
                <a:stretch>
                  <a:fillRect l="-6250" r="-12500" b="-15625"/>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3BD8F44-644C-A626-7D22-CB87EFECFB69}"/>
                  </a:ext>
                </a:extLst>
              </p:cNvPr>
              <p:cNvSpPr txBox="1"/>
              <p:nvPr/>
            </p:nvSpPr>
            <p:spPr bwMode="auto">
              <a:xfrm>
                <a:off x="4666252" y="3010895"/>
                <a:ext cx="389525" cy="400110"/>
              </a:xfrm>
              <a:prstGeom prst="rect">
                <a:avLst/>
              </a:prstGeom>
              <a:solidFill>
                <a:srgbClr val="FFFF00"/>
              </a:solidFill>
              <a:ln w="9525">
                <a:noFill/>
                <a:miter lim="800000"/>
                <a:headEnd/>
                <a:tailEnd/>
              </a:ln>
            </p:spPr>
            <p:txBody>
              <a:bodyPr wrap="square">
                <a:spAutoFit/>
              </a:bodyPr>
              <a:lstStyle/>
              <a:p>
                <a:pPr/>
                <a14:m>
                  <m:oMathPara xmlns:m="http://schemas.openxmlformats.org/officeDocument/2006/math">
                    <m:oMath>
                      <m:r>
                        <a:rPr lang="en-US" altLang="zh-TW" sz="2000" i="1" smtClean="0">
                          <a:latin typeface="Cambria Math" panose="02040503050406030204" pitchFamily="18" charset="0"/>
                          <a:ea typeface="Cambria Math" panose="02040503050406030204" pitchFamily="18" charset="0"/>
                        </a:rPr>
                        <m:t>𝑥</m:t>
                      </m:r>
                    </m:oMath>
                  </m:oMathPara>
                </a14:m>
                <a:endParaRPr lang="en-US" sz="2000" dirty="0">
                  <a:latin typeface="Times New Roman" panose="02020603050405020304" pitchFamily="18" charset="0"/>
                </a:endParaRPr>
              </a:p>
            </p:txBody>
          </p:sp>
        </mc:Choice>
        <mc:Fallback xmlns="">
          <p:sp>
            <p:nvSpPr>
              <p:cNvPr id="5" name="TextBox 4">
                <a:extLst>
                  <a:ext uri="{FF2B5EF4-FFF2-40B4-BE49-F238E27FC236}">
                    <a16:creationId xmlns:a16="http://schemas.microsoft.com/office/drawing/2014/main" id="{13BD8F44-644C-A626-7D22-CB87EFECFB69}"/>
                  </a:ext>
                </a:extLst>
              </p:cNvPr>
              <p:cNvSpPr txBox="1">
                <a:spLocks noRot="1" noChangeAspect="1" noMove="1" noResize="1" noEditPoints="1" noAdjustHandles="1" noChangeArrowheads="1" noChangeShapeType="1" noTextEdit="1"/>
              </p:cNvSpPr>
              <p:nvPr/>
            </p:nvSpPr>
            <p:spPr bwMode="auto">
              <a:xfrm>
                <a:off x="4666252" y="3010895"/>
                <a:ext cx="389525" cy="400110"/>
              </a:xfrm>
              <a:prstGeom prst="rect">
                <a:avLst/>
              </a:prstGeom>
              <a:blipFill>
                <a:blip r:embed="rId3"/>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文字方塊 3">
                <a:extLst>
                  <a:ext uri="{FF2B5EF4-FFF2-40B4-BE49-F238E27FC236}">
                    <a16:creationId xmlns:a16="http://schemas.microsoft.com/office/drawing/2014/main" id="{1CD180C1-0A0F-EE79-BE3B-B1646A1C7209}"/>
                  </a:ext>
                </a:extLst>
              </p:cNvPr>
              <p:cNvSpPr txBox="1"/>
              <p:nvPr/>
            </p:nvSpPr>
            <p:spPr bwMode="auto">
              <a:xfrm>
                <a:off x="747819" y="4303992"/>
                <a:ext cx="1572418" cy="709874"/>
              </a:xfrm>
              <a:prstGeom prst="rect">
                <a:avLst/>
              </a:prstGeom>
              <a:solidFill>
                <a:srgbClr val="FFFF00"/>
              </a:solidFill>
              <a:ln w="9525">
                <a:noFill/>
                <a:miter lim="800000"/>
                <a:headEnd/>
                <a:tailEnd/>
              </a:ln>
            </p:spPr>
            <p:txBody>
              <a:bodyPr wrap="none" rtlCol="0">
                <a:spAutoFit/>
              </a:bodyPr>
              <a:lstStyle/>
              <a:p>
                <a:pPr/>
                <a14:m>
                  <m:oMathPara xmlns:m="http://schemas.openxmlformats.org/officeDocument/2006/math">
                    <m:oMath>
                      <m:f>
                        <m:fPr>
                          <m:ctrlPr>
                            <a:rPr lang="en-US" altLang="zh-TW" sz="2000" i="1">
                              <a:latin typeface="Cambria Math" panose="02040503050406030204" pitchFamily="18" charset="0"/>
                            </a:rPr>
                          </m:ctrlPr>
                        </m:fPr>
                        <m:num>
                          <m:sSup>
                            <m:sSupPr>
                              <m:ctrlPr>
                                <a:rPr lang="en-US" altLang="zh-TW" sz="2000" i="1">
                                  <a:latin typeface="Cambria Math"/>
                                </a:rPr>
                              </m:ctrlPr>
                            </m:sSupPr>
                            <m:e>
                              <m:r>
                                <a:rPr lang="en-US" altLang="zh-TW" sz="2000" i="1">
                                  <a:latin typeface="Cambria Math"/>
                                </a:rPr>
                                <m:t>𝑑</m:t>
                              </m:r>
                            </m:e>
                            <m:sup>
                              <m:r>
                                <a:rPr lang="en-US" altLang="zh-TW" sz="2000" b="0" i="1" smtClean="0">
                                  <a:latin typeface="Cambria Math"/>
                                </a:rPr>
                                <m:t>2</m:t>
                              </m:r>
                            </m:sup>
                          </m:sSup>
                          <m:r>
                            <a:rPr lang="en-US" altLang="zh-TW" sz="2000" b="1" i="1" smtClean="0">
                              <a:latin typeface="Cambria Math"/>
                            </a:rPr>
                            <m:t>𝑿</m:t>
                          </m:r>
                        </m:num>
                        <m:den>
                          <m:r>
                            <a:rPr lang="en-US" altLang="zh-TW" sz="2000" b="0" i="1" smtClean="0">
                              <a:latin typeface="Cambria Math"/>
                            </a:rPr>
                            <m:t>𝑑</m:t>
                          </m:r>
                          <m:sSup>
                            <m:sSupPr>
                              <m:ctrlPr>
                                <a:rPr lang="en-US" altLang="zh-TW" sz="2000" i="1">
                                  <a:latin typeface="Cambria Math"/>
                                </a:rPr>
                              </m:ctrlPr>
                            </m:sSupPr>
                            <m:e>
                              <m:r>
                                <a:rPr lang="en-US" altLang="zh-TW" sz="2000" i="1">
                                  <a:latin typeface="Cambria Math"/>
                                </a:rPr>
                                <m:t>𝑡</m:t>
                              </m:r>
                            </m:e>
                            <m:sup>
                              <m:r>
                                <a:rPr lang="en-US" altLang="zh-TW" sz="2000" b="0" i="1" smtClean="0">
                                  <a:latin typeface="Cambria Math"/>
                                </a:rPr>
                                <m:t>2</m:t>
                              </m:r>
                            </m:sup>
                          </m:sSup>
                        </m:den>
                      </m:f>
                      <m:r>
                        <a:rPr lang="en-US" altLang="zh-TW" sz="2000" b="0" i="1" smtClean="0">
                          <a:latin typeface="Cambria Math"/>
                        </a:rPr>
                        <m:t>=</m:t>
                      </m:r>
                      <m:r>
                        <a:rPr lang="en-US" altLang="zh-TW" sz="2000" b="1" i="1" smtClean="0">
                          <a:latin typeface="Cambria Math"/>
                          <a:ea typeface="Cambria Math"/>
                        </a:rPr>
                        <m:t>𝑨</m:t>
                      </m:r>
                      <m:r>
                        <a:rPr lang="en-US" altLang="zh-TW" sz="2000" b="1" i="1" smtClean="0">
                          <a:latin typeface="Cambria Math" panose="02040503050406030204" pitchFamily="18" charset="0"/>
                          <a:ea typeface="Cambria Math" panose="02040503050406030204" pitchFamily="18" charset="0"/>
                        </a:rPr>
                        <m:t>∙</m:t>
                      </m:r>
                      <m:r>
                        <a:rPr lang="en-US" altLang="zh-TW" sz="2000" b="1" i="1" smtClean="0">
                          <a:latin typeface="Cambria Math"/>
                          <a:ea typeface="Cambria Math"/>
                        </a:rPr>
                        <m:t>𝑿</m:t>
                      </m:r>
                    </m:oMath>
                  </m:oMathPara>
                </a14:m>
                <a:endParaRPr lang="zh-TW" altLang="en-US" sz="2000" dirty="0">
                  <a:latin typeface="Times New Roman" panose="02020603050405020304" pitchFamily="18" charset="0"/>
                </a:endParaRPr>
              </a:p>
            </p:txBody>
          </p:sp>
        </mc:Choice>
        <mc:Fallback xmlns="">
          <p:sp>
            <p:nvSpPr>
              <p:cNvPr id="8" name="文字方塊 3">
                <a:extLst>
                  <a:ext uri="{FF2B5EF4-FFF2-40B4-BE49-F238E27FC236}">
                    <a16:creationId xmlns:a16="http://schemas.microsoft.com/office/drawing/2014/main" id="{1CD180C1-0A0F-EE79-BE3B-B1646A1C7209}"/>
                  </a:ext>
                </a:extLst>
              </p:cNvPr>
              <p:cNvSpPr txBox="1">
                <a:spLocks noRot="1" noChangeAspect="1" noMove="1" noResize="1" noEditPoints="1" noAdjustHandles="1" noChangeArrowheads="1" noChangeShapeType="1" noTextEdit="1"/>
              </p:cNvSpPr>
              <p:nvPr/>
            </p:nvSpPr>
            <p:spPr bwMode="auto">
              <a:xfrm>
                <a:off x="747819" y="4303992"/>
                <a:ext cx="1572418" cy="709874"/>
              </a:xfrm>
              <a:prstGeom prst="rect">
                <a:avLst/>
              </a:prstGeom>
              <a:blipFill>
                <a:blip r:embed="rId4"/>
                <a:stretch>
                  <a:fillRect b="-5263"/>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文字方塊 13">
                <a:extLst>
                  <a:ext uri="{FF2B5EF4-FFF2-40B4-BE49-F238E27FC236}">
                    <a16:creationId xmlns:a16="http://schemas.microsoft.com/office/drawing/2014/main" id="{D35ADB79-E6F4-2962-CD78-73C583737E1F}"/>
                  </a:ext>
                </a:extLst>
              </p:cNvPr>
              <p:cNvSpPr txBox="1"/>
              <p:nvPr/>
            </p:nvSpPr>
            <p:spPr bwMode="auto">
              <a:xfrm>
                <a:off x="4666252" y="4328142"/>
                <a:ext cx="2829236" cy="617605"/>
              </a:xfrm>
              <a:prstGeom prst="rect">
                <a:avLst/>
              </a:prstGeom>
              <a:solidFill>
                <a:srgbClr val="FFFF00"/>
              </a:solidFill>
              <a:ln w="9525">
                <a:noFill/>
                <a:miter lim="800000"/>
                <a:headEnd/>
                <a:tailEnd/>
              </a:ln>
            </p:spPr>
            <p:txBody>
              <a:bodyPr wrap="none" lIns="0" tIns="0" rIns="0" bIns="0" rtlCol="0">
                <a:spAutoFit/>
              </a:bodyPr>
              <a:lstStyle/>
              <a:p>
                <a:pPr>
                  <a:spcBef>
                    <a:spcPct val="50000"/>
                  </a:spcBef>
                </a:pPr>
                <a14:m>
                  <m:oMathPara xmlns:m="http://schemas.openxmlformats.org/officeDocument/2006/math">
                    <m:oMath>
                      <m:f>
                        <m:fPr>
                          <m:ctrlPr>
                            <a:rPr lang="en-US" altLang="zh-TW" sz="2000" i="1" smtClean="0">
                              <a:latin typeface="Cambria Math" panose="02040503050406030204" pitchFamily="18" charset="0"/>
                              <a:ea typeface="Cambria Math" panose="02040503050406030204" pitchFamily="18" charset="0"/>
                            </a:rPr>
                          </m:ctrlPr>
                        </m:fPr>
                        <m:num>
                          <m:sSup>
                            <m:sSupPr>
                              <m:ctrlPr>
                                <a:rPr lang="en-US" altLang="zh-TW" sz="2000" i="1" smtClean="0">
                                  <a:latin typeface="Cambria Math" panose="02040503050406030204" pitchFamily="18" charset="0"/>
                                  <a:ea typeface="Cambria Math" panose="02040503050406030204" pitchFamily="18" charset="0"/>
                                </a:rPr>
                              </m:ctrlPr>
                            </m:sSupPr>
                            <m:e>
                              <m:r>
                                <a:rPr lang="en-US" altLang="zh-TW" sz="2000" i="1" smtClean="0">
                                  <a:latin typeface="Cambria Math" panose="02040503050406030204" pitchFamily="18" charset="0"/>
                                  <a:ea typeface="Cambria Math" panose="02040503050406030204" pitchFamily="18" charset="0"/>
                                </a:rPr>
                                <m:t>𝜕</m:t>
                              </m:r>
                            </m:e>
                            <m:sup>
                              <m:r>
                                <a:rPr lang="en-US" altLang="zh-TW" sz="2000" i="1">
                                  <a:latin typeface="Cambria Math" panose="02040503050406030204" pitchFamily="18" charset="0"/>
                                </a:rPr>
                                <m:t>2</m:t>
                              </m:r>
                            </m:sup>
                          </m:sSup>
                          <m:r>
                            <a:rPr lang="en-US" altLang="zh-TW" sz="2000" i="1">
                              <a:latin typeface="Cambria Math" panose="02040503050406030204" pitchFamily="18" charset="0"/>
                              <a:ea typeface="Cambria Math" panose="02040503050406030204" pitchFamily="18" charset="0"/>
                            </a:rPr>
                            <m:t>𝜙</m:t>
                          </m:r>
                        </m:num>
                        <m:den>
                          <m:r>
                            <a:rPr lang="en-US" altLang="zh-TW" sz="2000" i="1">
                              <a:latin typeface="Cambria Math" panose="02040503050406030204" pitchFamily="18" charset="0"/>
                              <a:ea typeface="Cambria Math" panose="02040503050406030204" pitchFamily="18" charset="0"/>
                            </a:rPr>
                            <m:t>𝜕</m:t>
                          </m:r>
                          <m:sSup>
                            <m:sSupPr>
                              <m:ctrlPr>
                                <a:rPr lang="en-US" altLang="zh-TW" sz="2000" i="1">
                                  <a:latin typeface="Cambria Math" panose="02040503050406030204" pitchFamily="18" charset="0"/>
                                </a:rPr>
                              </m:ctrlPr>
                            </m:sSupPr>
                            <m:e>
                              <m:r>
                                <a:rPr lang="en-US" altLang="zh-TW" sz="2000" i="1">
                                  <a:latin typeface="Cambria Math" panose="02040503050406030204" pitchFamily="18" charset="0"/>
                                </a:rPr>
                                <m:t>𝑡</m:t>
                              </m:r>
                            </m:e>
                            <m:sup>
                              <m:r>
                                <a:rPr lang="en-US" altLang="zh-TW" sz="2000" i="1">
                                  <a:latin typeface="Cambria Math" panose="02040503050406030204" pitchFamily="18" charset="0"/>
                                </a:rPr>
                                <m:t>2</m:t>
                              </m:r>
                            </m:sup>
                          </m:sSup>
                        </m:den>
                      </m:f>
                      <m:d>
                        <m:dPr>
                          <m:ctrlPr>
                            <a:rPr lang="en-US" altLang="zh-TW" sz="2000" b="0" i="1" smtClean="0">
                              <a:latin typeface="Cambria Math" panose="02040503050406030204" pitchFamily="18" charset="0"/>
                            </a:rPr>
                          </m:ctrlPr>
                        </m:dPr>
                        <m:e>
                          <m:r>
                            <a:rPr lang="en-US" altLang="zh-TW" sz="2000" b="0" i="1" smtClean="0">
                              <a:latin typeface="Cambria Math" panose="02040503050406030204" pitchFamily="18" charset="0"/>
                            </a:rPr>
                            <m:t>𝑥</m:t>
                          </m:r>
                          <m:r>
                            <a:rPr lang="en-US" altLang="zh-TW" sz="2000" b="0" i="1" smtClean="0">
                              <a:latin typeface="Cambria Math" panose="02040503050406030204" pitchFamily="18" charset="0"/>
                            </a:rPr>
                            <m:t>,</m:t>
                          </m:r>
                          <m:r>
                            <a:rPr lang="en-US" altLang="zh-TW" sz="2000" b="0" i="1" smtClean="0">
                              <a:latin typeface="Cambria Math" panose="02040503050406030204" pitchFamily="18" charset="0"/>
                            </a:rPr>
                            <m:t>𝑡</m:t>
                          </m:r>
                        </m:e>
                      </m:d>
                      <m:r>
                        <a:rPr lang="en-US" altLang="zh-TW" sz="2000" b="0" i="1" smtClean="0">
                          <a:latin typeface="Cambria Math" panose="02040503050406030204" pitchFamily="18" charset="0"/>
                        </a:rPr>
                        <m:t>=</m:t>
                      </m:r>
                      <m:sSup>
                        <m:sSupPr>
                          <m:ctrlPr>
                            <a:rPr lang="en-US" altLang="zh-TW" sz="2000" i="1">
                              <a:latin typeface="Cambria Math" panose="02040503050406030204" pitchFamily="18" charset="0"/>
                            </a:rPr>
                          </m:ctrlPr>
                        </m:sSupPr>
                        <m:e>
                          <m:r>
                            <a:rPr lang="en-US" altLang="zh-TW" sz="2000" i="1">
                              <a:latin typeface="Cambria Math" panose="02040503050406030204" pitchFamily="18" charset="0"/>
                            </a:rPr>
                            <m:t>𝑣</m:t>
                          </m:r>
                        </m:e>
                        <m:sup>
                          <m:r>
                            <a:rPr lang="en-US" altLang="zh-TW" sz="2000" i="1">
                              <a:latin typeface="Cambria Math" panose="02040503050406030204" pitchFamily="18" charset="0"/>
                            </a:rPr>
                            <m:t>2</m:t>
                          </m:r>
                        </m:sup>
                      </m:sSup>
                      <m:f>
                        <m:fPr>
                          <m:ctrlPr>
                            <a:rPr lang="en-US" altLang="zh-TW" sz="2000" i="1">
                              <a:latin typeface="Cambria Math" panose="02040503050406030204" pitchFamily="18" charset="0"/>
                              <a:ea typeface="Cambria Math" panose="02040503050406030204" pitchFamily="18" charset="0"/>
                            </a:rPr>
                          </m:ctrlPr>
                        </m:fPr>
                        <m:num>
                          <m:sSup>
                            <m:sSupPr>
                              <m:ctrlPr>
                                <a:rPr lang="en-US" altLang="zh-TW" sz="2000" i="1">
                                  <a:latin typeface="Cambria Math" panose="02040503050406030204" pitchFamily="18" charset="0"/>
                                  <a:ea typeface="Cambria Math" panose="02040503050406030204" pitchFamily="18" charset="0"/>
                                </a:rPr>
                              </m:ctrlPr>
                            </m:sSupPr>
                            <m:e>
                              <m:r>
                                <a:rPr lang="en-US" altLang="zh-TW" sz="2000" i="1">
                                  <a:latin typeface="Cambria Math" panose="02040503050406030204" pitchFamily="18" charset="0"/>
                                  <a:ea typeface="Cambria Math" panose="02040503050406030204" pitchFamily="18" charset="0"/>
                                </a:rPr>
                                <m:t>𝜕</m:t>
                              </m:r>
                            </m:e>
                            <m:sup>
                              <m:r>
                                <a:rPr lang="en-US" altLang="zh-TW" sz="2000" i="1">
                                  <a:latin typeface="Cambria Math" panose="02040503050406030204" pitchFamily="18" charset="0"/>
                                </a:rPr>
                                <m:t>2</m:t>
                              </m:r>
                            </m:sup>
                          </m:sSup>
                          <m:r>
                            <a:rPr lang="en-US" altLang="zh-TW" sz="2000" i="1">
                              <a:latin typeface="Cambria Math" panose="02040503050406030204" pitchFamily="18" charset="0"/>
                              <a:ea typeface="Cambria Math" panose="02040503050406030204" pitchFamily="18" charset="0"/>
                            </a:rPr>
                            <m:t>𝜙</m:t>
                          </m:r>
                        </m:num>
                        <m:den>
                          <m:r>
                            <a:rPr lang="en-US" altLang="zh-TW" sz="2000" i="1">
                              <a:latin typeface="Cambria Math" panose="02040503050406030204" pitchFamily="18" charset="0"/>
                              <a:ea typeface="Cambria Math" panose="02040503050406030204" pitchFamily="18" charset="0"/>
                            </a:rPr>
                            <m:t>𝜕</m:t>
                          </m:r>
                          <m:sSup>
                            <m:sSupPr>
                              <m:ctrlPr>
                                <a:rPr lang="en-US" altLang="zh-TW" sz="2000" i="1">
                                  <a:latin typeface="Cambria Math" panose="02040503050406030204" pitchFamily="18" charset="0"/>
                                </a:rPr>
                              </m:ctrlPr>
                            </m:sSupPr>
                            <m:e>
                              <m:r>
                                <a:rPr lang="en-US" altLang="zh-TW" sz="2000" i="1">
                                  <a:latin typeface="Cambria Math" panose="02040503050406030204" pitchFamily="18" charset="0"/>
                                </a:rPr>
                                <m:t>𝑥</m:t>
                              </m:r>
                            </m:e>
                            <m:sup>
                              <m:r>
                                <a:rPr lang="en-US" altLang="zh-TW" sz="2000" i="1">
                                  <a:latin typeface="Cambria Math" panose="02040503050406030204" pitchFamily="18" charset="0"/>
                                </a:rPr>
                                <m:t>2</m:t>
                              </m:r>
                            </m:sup>
                          </m:sSup>
                        </m:den>
                      </m:f>
                      <m:d>
                        <m:dPr>
                          <m:ctrlPr>
                            <a:rPr lang="en-US" altLang="zh-TW" sz="2000" b="0" i="1" smtClean="0">
                              <a:latin typeface="Cambria Math" panose="02040503050406030204" pitchFamily="18" charset="0"/>
                              <a:ea typeface="Cambria Math" panose="02040503050406030204" pitchFamily="18" charset="0"/>
                            </a:rPr>
                          </m:ctrlPr>
                        </m:dPr>
                        <m:e>
                          <m:r>
                            <a:rPr lang="en-US" altLang="zh-TW" sz="2000" b="0" i="1" smtClean="0">
                              <a:latin typeface="Cambria Math" panose="02040503050406030204" pitchFamily="18" charset="0"/>
                              <a:ea typeface="Cambria Math" panose="02040503050406030204" pitchFamily="18" charset="0"/>
                            </a:rPr>
                            <m:t>𝑥</m:t>
                          </m:r>
                          <m:r>
                            <a:rPr lang="en-US" altLang="zh-TW" sz="2000" b="0" i="1" smtClean="0">
                              <a:latin typeface="Cambria Math" panose="02040503050406030204" pitchFamily="18" charset="0"/>
                              <a:ea typeface="Cambria Math" panose="02040503050406030204" pitchFamily="18" charset="0"/>
                            </a:rPr>
                            <m:t>,</m:t>
                          </m:r>
                          <m:r>
                            <a:rPr lang="en-US" altLang="zh-TW" sz="2000" b="0" i="1" smtClean="0">
                              <a:latin typeface="Cambria Math" panose="02040503050406030204" pitchFamily="18" charset="0"/>
                              <a:ea typeface="Cambria Math" panose="02040503050406030204" pitchFamily="18" charset="0"/>
                            </a:rPr>
                            <m:t>𝑡</m:t>
                          </m:r>
                        </m:e>
                      </m:d>
                    </m:oMath>
                  </m:oMathPara>
                </a14:m>
                <a:endParaRPr kumimoji="1" lang="zh-TW" altLang="en-US" sz="2000" dirty="0">
                  <a:latin typeface="Times New Roman" panose="02020603050405020304" pitchFamily="18" charset="0"/>
                </a:endParaRPr>
              </a:p>
            </p:txBody>
          </p:sp>
        </mc:Choice>
        <mc:Fallback xmlns="">
          <p:sp>
            <p:nvSpPr>
              <p:cNvPr id="9" name="文字方塊 13">
                <a:extLst>
                  <a:ext uri="{FF2B5EF4-FFF2-40B4-BE49-F238E27FC236}">
                    <a16:creationId xmlns:a16="http://schemas.microsoft.com/office/drawing/2014/main" id="{D35ADB79-E6F4-2962-CD78-73C583737E1F}"/>
                  </a:ext>
                </a:extLst>
              </p:cNvPr>
              <p:cNvSpPr txBox="1">
                <a:spLocks noRot="1" noChangeAspect="1" noMove="1" noResize="1" noEditPoints="1" noAdjustHandles="1" noChangeArrowheads="1" noChangeShapeType="1" noTextEdit="1"/>
              </p:cNvSpPr>
              <p:nvPr/>
            </p:nvSpPr>
            <p:spPr bwMode="auto">
              <a:xfrm>
                <a:off x="4666252" y="4328142"/>
                <a:ext cx="2829236" cy="617605"/>
              </a:xfrm>
              <a:prstGeom prst="rect">
                <a:avLst/>
              </a:prstGeom>
              <a:blipFill>
                <a:blip r:embed="rId5"/>
                <a:stretch>
                  <a:fillRect l="-1786" b="-14000"/>
                </a:stretch>
              </a:blipFill>
              <a:ln w="9525">
                <a:noFill/>
                <a:miter lim="800000"/>
                <a:headEnd/>
                <a:tailEnd/>
              </a:ln>
            </p:spPr>
            <p:txBody>
              <a:bodyPr/>
              <a:lstStyle/>
              <a:p>
                <a:r>
                  <a:rPr lang="en-US">
                    <a:noFill/>
                  </a:rPr>
                  <a:t> </a:t>
                </a:r>
              </a:p>
            </p:txBody>
          </p:sp>
        </mc:Fallback>
      </mc:AlternateContent>
      <p:sp>
        <p:nvSpPr>
          <p:cNvPr id="16" name="TextBox 15">
            <a:extLst>
              <a:ext uri="{FF2B5EF4-FFF2-40B4-BE49-F238E27FC236}">
                <a16:creationId xmlns:a16="http://schemas.microsoft.com/office/drawing/2014/main" id="{21635701-4B67-EEC9-7D4C-E066C2B5CCF3}"/>
              </a:ext>
            </a:extLst>
          </p:cNvPr>
          <p:cNvSpPr txBox="1"/>
          <p:nvPr/>
        </p:nvSpPr>
        <p:spPr bwMode="auto">
          <a:xfrm>
            <a:off x="3900064" y="974514"/>
            <a:ext cx="1122583" cy="400110"/>
          </a:xfrm>
          <a:prstGeom prst="rect">
            <a:avLst/>
          </a:prstGeom>
          <a:noFill/>
          <a:ln w="9525">
            <a:noFill/>
            <a:miter lim="800000"/>
            <a:headEnd/>
            <a:tailEnd/>
          </a:ln>
        </p:spPr>
        <p:txBody>
          <a:bodyPr wrap="square" rtlCol="0">
            <a:spAutoFit/>
          </a:bodyPr>
          <a:lstStyle/>
          <a:p>
            <a:pPr algn="l"/>
            <a:r>
              <a:rPr lang="en-US" sz="2000" dirty="0" err="1">
                <a:latin typeface="Times New Roman" panose="02020603050405020304" pitchFamily="18" charset="0"/>
                <a:cs typeface="Times New Roman" pitchFamily="18" charset="0"/>
              </a:rPr>
              <a:t>對照表</a:t>
            </a:r>
            <a:endParaRPr lang="en-US" sz="2000" dirty="0">
              <a:latin typeface="Times New Roman" pitchFamily="18" charset="0"/>
              <a:cs typeface="Times New Roman" pitchFamily="18" charset="0"/>
            </a:endParaRPr>
          </a:p>
        </p:txBody>
      </p:sp>
      <p:sp>
        <p:nvSpPr>
          <p:cNvPr id="23" name="TextBox 22">
            <a:extLst>
              <a:ext uri="{FF2B5EF4-FFF2-40B4-BE49-F238E27FC236}">
                <a16:creationId xmlns:a16="http://schemas.microsoft.com/office/drawing/2014/main" id="{BE1E838C-28D9-9917-F0DD-A9D66BDFA5F0}"/>
              </a:ext>
            </a:extLst>
          </p:cNvPr>
          <p:cNvSpPr txBox="1"/>
          <p:nvPr/>
        </p:nvSpPr>
        <p:spPr>
          <a:xfrm>
            <a:off x="7143767" y="3562195"/>
            <a:ext cx="1665144" cy="400110"/>
          </a:xfrm>
          <a:prstGeom prst="rect">
            <a:avLst/>
          </a:prstGeom>
          <a:noFill/>
        </p:spPr>
        <p:txBody>
          <a:bodyPr wrap="square" rtlCol="0">
            <a:spAutoFit/>
          </a:bodyPr>
          <a:lstStyle/>
          <a:p>
            <a:r>
              <a:rPr lang="en-US" sz="2000" dirty="0">
                <a:latin typeface="Times New Roman" panose="02020603050405020304" pitchFamily="18" charset="0"/>
              </a:rPr>
              <a:t>Wave function</a:t>
            </a:r>
          </a:p>
        </p:txBody>
      </p:sp>
      <p:sp>
        <p:nvSpPr>
          <p:cNvPr id="25" name="TextBox 24">
            <a:extLst>
              <a:ext uri="{FF2B5EF4-FFF2-40B4-BE49-F238E27FC236}">
                <a16:creationId xmlns:a16="http://schemas.microsoft.com/office/drawing/2014/main" id="{1ED90E46-3C01-3F09-F7A4-E2E2F7AC175D}"/>
              </a:ext>
            </a:extLst>
          </p:cNvPr>
          <p:cNvSpPr txBox="1"/>
          <p:nvPr/>
        </p:nvSpPr>
        <p:spPr>
          <a:xfrm>
            <a:off x="7484602" y="4395173"/>
            <a:ext cx="1796223" cy="400110"/>
          </a:xfrm>
          <a:prstGeom prst="rect">
            <a:avLst/>
          </a:prstGeom>
          <a:noFill/>
        </p:spPr>
        <p:txBody>
          <a:bodyPr wrap="square" rtlCol="0">
            <a:spAutoFit/>
          </a:bodyPr>
          <a:lstStyle/>
          <a:p>
            <a:r>
              <a:rPr lang="en-US" sz="2000" dirty="0">
                <a:latin typeface="Times New Roman" panose="02020603050405020304" pitchFamily="18" charset="0"/>
              </a:rPr>
              <a:t>Wave Equation</a:t>
            </a:r>
          </a:p>
        </p:txBody>
      </p:sp>
      <p:pic>
        <p:nvPicPr>
          <p:cNvPr id="6" name="Picture 5">
            <a:extLst>
              <a:ext uri="{FF2B5EF4-FFF2-40B4-BE49-F238E27FC236}">
                <a16:creationId xmlns:a16="http://schemas.microsoft.com/office/drawing/2014/main" id="{D14A7893-946E-A98F-20F1-2A2B9D36D27D}"/>
              </a:ext>
            </a:extLst>
          </p:cNvPr>
          <p:cNvPicPr>
            <a:picLocks noChangeAspect="1"/>
          </p:cNvPicPr>
          <p:nvPr/>
        </p:nvPicPr>
        <p:blipFill>
          <a:blip r:embed="rId6"/>
          <a:srcRect l="3309" r="9165" b="28906"/>
          <a:stretch>
            <a:fillRect/>
          </a:stretch>
        </p:blipFill>
        <p:spPr>
          <a:xfrm>
            <a:off x="313318" y="1678055"/>
            <a:ext cx="4055898" cy="991468"/>
          </a:xfrm>
          <a:prstGeom prst="rect">
            <a:avLst/>
          </a:prstGeom>
        </p:spPr>
      </p:pic>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B578F347-D98B-BE7B-A3BB-F4FFF021A18D}"/>
                  </a:ext>
                </a:extLst>
              </p:cNvPr>
              <p:cNvSpPr txBox="1"/>
              <p:nvPr/>
            </p:nvSpPr>
            <p:spPr bwMode="auto">
              <a:xfrm>
                <a:off x="4623682" y="3550113"/>
                <a:ext cx="2462917" cy="400110"/>
              </a:xfrm>
              <a:prstGeom prst="rect">
                <a:avLst/>
              </a:prstGeom>
              <a:solidFill>
                <a:srgbClr val="FFFF00"/>
              </a:solidFill>
              <a:ln w="9525">
                <a:noFill/>
                <a:miter lim="800000"/>
                <a:headEnd/>
                <a:tailEnd/>
              </a:ln>
            </p:spPr>
            <p:txBody>
              <a:bodyPr wrap="square">
                <a:spAutoFit/>
              </a:bodyPr>
              <a:lstStyle/>
              <a:p>
                <a:pPr/>
                <a14:m>
                  <m:oMathPara xmlns:m="http://schemas.openxmlformats.org/officeDocument/2006/math">
                    <m:oMath>
                      <m:r>
                        <a:rPr lang="en-US" altLang="zh-TW" sz="2000" i="1" smtClean="0">
                          <a:latin typeface="Cambria Math" panose="02040503050406030204" pitchFamily="18" charset="0"/>
                          <a:ea typeface="Cambria Math" panose="02040503050406030204" pitchFamily="18" charset="0"/>
                        </a:rPr>
                        <m:t>𝜙</m:t>
                      </m:r>
                      <m:d>
                        <m:dPr>
                          <m:ctrlPr>
                            <a:rPr lang="en-US" altLang="zh-TW" sz="2000" b="0" i="1" smtClean="0">
                              <a:latin typeface="Cambria Math" panose="02040503050406030204" pitchFamily="18" charset="0"/>
                              <a:ea typeface="Cambria Math" panose="02040503050406030204" pitchFamily="18" charset="0"/>
                            </a:rPr>
                          </m:ctrlPr>
                        </m:dPr>
                        <m:e>
                          <m:r>
                            <a:rPr lang="en-US" altLang="zh-TW" sz="2000" b="0" i="1" smtClean="0">
                              <a:latin typeface="Cambria Math" panose="02040503050406030204" pitchFamily="18" charset="0"/>
                              <a:ea typeface="Cambria Math" panose="02040503050406030204" pitchFamily="18" charset="0"/>
                            </a:rPr>
                            <m:t>𝑑𝑗</m:t>
                          </m:r>
                          <m:r>
                            <a:rPr lang="en-US" altLang="zh-TW" sz="2000" b="0" i="1" smtClean="0">
                              <a:latin typeface="Cambria Math" panose="02040503050406030204" pitchFamily="18" charset="0"/>
                              <a:ea typeface="Cambria Math" panose="02040503050406030204" pitchFamily="18" charset="0"/>
                            </a:rPr>
                            <m:t>,</m:t>
                          </m:r>
                          <m:r>
                            <a:rPr lang="en-US" altLang="zh-TW" sz="2000" b="0" i="1" smtClean="0">
                              <a:latin typeface="Cambria Math" panose="02040503050406030204" pitchFamily="18" charset="0"/>
                              <a:ea typeface="Cambria Math" panose="02040503050406030204" pitchFamily="18" charset="0"/>
                            </a:rPr>
                            <m:t>𝑡</m:t>
                          </m:r>
                        </m:e>
                      </m:d>
                      <m:r>
                        <a:rPr lang="en-US" altLang="zh-TW" sz="2000" b="0" i="1" smtClean="0">
                          <a:latin typeface="Cambria Math" panose="02040503050406030204" pitchFamily="18" charset="0"/>
                          <a:ea typeface="Cambria Math" panose="02040503050406030204" pitchFamily="18" charset="0"/>
                        </a:rPr>
                        <m:t>=</m:t>
                      </m:r>
                      <m:r>
                        <a:rPr lang="en-US" altLang="zh-TW" sz="2000" i="1">
                          <a:latin typeface="Cambria Math" panose="02040503050406030204" pitchFamily="18" charset="0"/>
                          <a:ea typeface="Cambria Math" panose="02040503050406030204" pitchFamily="18" charset="0"/>
                        </a:rPr>
                        <m:t>𝜙</m:t>
                      </m:r>
                      <m:d>
                        <m:dPr>
                          <m:ctrlPr>
                            <a:rPr lang="en-US" altLang="zh-TW" sz="2000" b="0" i="1" smtClean="0">
                              <a:latin typeface="Cambria Math" panose="02040503050406030204" pitchFamily="18" charset="0"/>
                              <a:ea typeface="Cambria Math" panose="02040503050406030204" pitchFamily="18" charset="0"/>
                            </a:rPr>
                          </m:ctrlPr>
                        </m:dPr>
                        <m:e>
                          <m:r>
                            <a:rPr lang="en-US" altLang="zh-TW" sz="2000" b="0" i="1" smtClean="0">
                              <a:latin typeface="Cambria Math" panose="02040503050406030204" pitchFamily="18" charset="0"/>
                              <a:ea typeface="Cambria Math" panose="02040503050406030204" pitchFamily="18" charset="0"/>
                            </a:rPr>
                            <m:t>𝑥</m:t>
                          </m:r>
                          <m:r>
                            <a:rPr lang="en-US" altLang="zh-TW" sz="2000" i="1">
                              <a:latin typeface="Cambria Math" panose="02040503050406030204" pitchFamily="18" charset="0"/>
                              <a:ea typeface="Cambria Math" panose="02040503050406030204" pitchFamily="18" charset="0"/>
                            </a:rPr>
                            <m:t>,</m:t>
                          </m:r>
                          <m:r>
                            <a:rPr lang="en-US" altLang="zh-TW" sz="2000" i="1">
                              <a:latin typeface="Cambria Math" panose="02040503050406030204" pitchFamily="18" charset="0"/>
                              <a:ea typeface="Cambria Math" panose="02040503050406030204" pitchFamily="18" charset="0"/>
                            </a:rPr>
                            <m:t>𝑡</m:t>
                          </m:r>
                        </m:e>
                      </m:d>
                    </m:oMath>
                  </m:oMathPara>
                </a14:m>
                <a:endParaRPr lang="en-US" sz="2000" dirty="0">
                  <a:latin typeface="Times New Roman" panose="02020603050405020304" pitchFamily="18" charset="0"/>
                </a:endParaRPr>
              </a:p>
            </p:txBody>
          </p:sp>
        </mc:Choice>
        <mc:Fallback xmlns="">
          <p:sp>
            <p:nvSpPr>
              <p:cNvPr id="20" name="TextBox 19">
                <a:extLst>
                  <a:ext uri="{FF2B5EF4-FFF2-40B4-BE49-F238E27FC236}">
                    <a16:creationId xmlns:a16="http://schemas.microsoft.com/office/drawing/2014/main" id="{B578F347-D98B-BE7B-A3BB-F4FFF021A18D}"/>
                  </a:ext>
                </a:extLst>
              </p:cNvPr>
              <p:cNvSpPr txBox="1">
                <a:spLocks noRot="1" noChangeAspect="1" noMove="1" noResize="1" noEditPoints="1" noAdjustHandles="1" noChangeArrowheads="1" noChangeShapeType="1" noTextEdit="1"/>
              </p:cNvSpPr>
              <p:nvPr/>
            </p:nvSpPr>
            <p:spPr bwMode="auto">
              <a:xfrm>
                <a:off x="4623682" y="3550113"/>
                <a:ext cx="2462917" cy="400110"/>
              </a:xfrm>
              <a:prstGeom prst="rect">
                <a:avLst/>
              </a:prstGeom>
              <a:blipFill>
                <a:blip r:embed="rId7"/>
                <a:stretch>
                  <a:fillRect b="-12121"/>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F5665116-FCED-351B-DCF4-3873EC24000C}"/>
                  </a:ext>
                </a:extLst>
              </p:cNvPr>
              <p:cNvSpPr txBox="1"/>
              <p:nvPr/>
            </p:nvSpPr>
            <p:spPr bwMode="auto">
              <a:xfrm>
                <a:off x="782543" y="3575765"/>
                <a:ext cx="823383" cy="424796"/>
              </a:xfrm>
              <a:prstGeom prst="rect">
                <a:avLst/>
              </a:prstGeom>
              <a:solidFill>
                <a:srgbClr val="FFFF00"/>
              </a:solidFill>
              <a:ln w="9525">
                <a:noFill/>
                <a:miter lim="800000"/>
                <a:headEnd/>
                <a:tailEnd/>
              </a:ln>
            </p:spPr>
            <p:txBody>
              <a:bodyPr wrap="square">
                <a:spAutoFit/>
              </a:bodyPr>
              <a:lstStyle/>
              <a:p>
                <a:pPr/>
                <a14:m>
                  <m:oMathPara xmlns:m="http://schemas.openxmlformats.org/officeDocument/2006/math">
                    <m:oMath>
                      <m:sSub>
                        <m:sSubPr>
                          <m:ctrlPr>
                            <a:rPr lang="en-US" altLang="zh-TW" sz="2000" i="1">
                              <a:latin typeface="Cambria Math" panose="02040503050406030204" pitchFamily="18" charset="0"/>
                            </a:rPr>
                          </m:ctrlPr>
                        </m:sSubPr>
                        <m:e>
                          <m:r>
                            <a:rPr lang="en-US" altLang="zh-TW" sz="2000" i="1">
                              <a:latin typeface="Cambria Math" panose="02040503050406030204" pitchFamily="18" charset="0"/>
                            </a:rPr>
                            <m:t>𝑥</m:t>
                          </m:r>
                        </m:e>
                        <m:sub>
                          <m:r>
                            <a:rPr lang="en-US" altLang="zh-TW" sz="2000" i="1">
                              <a:latin typeface="Cambria Math" panose="02040503050406030204" pitchFamily="18" charset="0"/>
                            </a:rPr>
                            <m:t>𝑗</m:t>
                          </m:r>
                        </m:sub>
                      </m:sSub>
                      <m:d>
                        <m:dPr>
                          <m:ctrlPr>
                            <a:rPr lang="en-US" altLang="zh-TW" sz="2000" b="0" i="1" smtClean="0">
                              <a:latin typeface="Cambria Math" panose="02040503050406030204" pitchFamily="18" charset="0"/>
                            </a:rPr>
                          </m:ctrlPr>
                        </m:dPr>
                        <m:e>
                          <m:r>
                            <a:rPr lang="en-US" altLang="zh-TW" sz="2000" b="0" i="1" smtClean="0">
                              <a:latin typeface="Cambria Math" panose="02040503050406030204" pitchFamily="18" charset="0"/>
                            </a:rPr>
                            <m:t>𝑡</m:t>
                          </m:r>
                        </m:e>
                      </m:d>
                    </m:oMath>
                  </m:oMathPara>
                </a14:m>
                <a:endParaRPr lang="en-US" sz="2000" dirty="0">
                  <a:latin typeface="Times New Roman" panose="02020603050405020304" pitchFamily="18" charset="0"/>
                </a:endParaRPr>
              </a:p>
            </p:txBody>
          </p:sp>
        </mc:Choice>
        <mc:Fallback xmlns="">
          <p:sp>
            <p:nvSpPr>
              <p:cNvPr id="26" name="TextBox 25">
                <a:extLst>
                  <a:ext uri="{FF2B5EF4-FFF2-40B4-BE49-F238E27FC236}">
                    <a16:creationId xmlns:a16="http://schemas.microsoft.com/office/drawing/2014/main" id="{F5665116-FCED-351B-DCF4-3873EC24000C}"/>
                  </a:ext>
                </a:extLst>
              </p:cNvPr>
              <p:cNvSpPr txBox="1">
                <a:spLocks noRot="1" noChangeAspect="1" noMove="1" noResize="1" noEditPoints="1" noAdjustHandles="1" noChangeArrowheads="1" noChangeShapeType="1" noTextEdit="1"/>
              </p:cNvSpPr>
              <p:nvPr/>
            </p:nvSpPr>
            <p:spPr bwMode="auto">
              <a:xfrm>
                <a:off x="782543" y="3575765"/>
                <a:ext cx="823383" cy="424796"/>
              </a:xfrm>
              <a:prstGeom prst="rect">
                <a:avLst/>
              </a:prstGeom>
              <a:blipFill>
                <a:blip r:embed="rId8"/>
                <a:stretch>
                  <a:fillRect b="-8824"/>
                </a:stretch>
              </a:blipFill>
              <a:ln w="9525">
                <a:noFill/>
                <a:miter lim="800000"/>
                <a:headEnd/>
                <a:tailEnd/>
              </a:ln>
            </p:spPr>
            <p:txBody>
              <a:bodyPr/>
              <a:lstStyle/>
              <a:p>
                <a:r>
                  <a:rPr lang="en-US">
                    <a:noFill/>
                  </a:rPr>
                  <a:t> </a:t>
                </a:r>
              </a:p>
            </p:txBody>
          </p:sp>
        </mc:Fallback>
      </mc:AlternateContent>
      <p:sp>
        <p:nvSpPr>
          <p:cNvPr id="27" name="Right Arrow 26">
            <a:extLst>
              <a:ext uri="{FF2B5EF4-FFF2-40B4-BE49-F238E27FC236}">
                <a16:creationId xmlns:a16="http://schemas.microsoft.com/office/drawing/2014/main" id="{54BB7DD5-DE03-5C28-E1C3-060684CD9FEA}"/>
              </a:ext>
            </a:extLst>
          </p:cNvPr>
          <p:cNvSpPr/>
          <p:nvPr/>
        </p:nvSpPr>
        <p:spPr>
          <a:xfrm>
            <a:off x="3256600" y="4045901"/>
            <a:ext cx="824466" cy="349272"/>
          </a:xfrm>
          <a:prstGeom prst="right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8" name="TextBox 27">
            <a:extLst>
              <a:ext uri="{FF2B5EF4-FFF2-40B4-BE49-F238E27FC236}">
                <a16:creationId xmlns:a16="http://schemas.microsoft.com/office/drawing/2014/main" id="{FA66C3D3-93F5-6400-E722-C3C6EE4CBE74}"/>
              </a:ext>
            </a:extLst>
          </p:cNvPr>
          <p:cNvSpPr txBox="1"/>
          <p:nvPr/>
        </p:nvSpPr>
        <p:spPr>
          <a:xfrm>
            <a:off x="2552213" y="3536140"/>
            <a:ext cx="2333393"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Continuous limit</a:t>
            </a:r>
          </a:p>
        </p:txBody>
      </p:sp>
      <p:sp>
        <p:nvSpPr>
          <p:cNvPr id="29" name="TextBox 28">
            <a:extLst>
              <a:ext uri="{FF2B5EF4-FFF2-40B4-BE49-F238E27FC236}">
                <a16:creationId xmlns:a16="http://schemas.microsoft.com/office/drawing/2014/main" id="{BE09A0F4-853E-21DF-89C6-3D76FB2728FB}"/>
              </a:ext>
            </a:extLst>
          </p:cNvPr>
          <p:cNvSpPr txBox="1"/>
          <p:nvPr/>
        </p:nvSpPr>
        <p:spPr>
          <a:xfrm>
            <a:off x="4572000" y="5029200"/>
            <a:ext cx="4495800"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This is a </a:t>
            </a:r>
            <a:r>
              <a:rPr lang="en-US" sz="2000" dirty="0">
                <a:solidFill>
                  <a:srgbClr val="FF0000"/>
                </a:solidFill>
                <a:latin typeface="Times New Roman" panose="02020603050405020304" pitchFamily="18" charset="0"/>
                <a:cs typeface="Times New Roman" panose="02020603050405020304" pitchFamily="18" charset="0"/>
              </a:rPr>
              <a:t>partial differential equation PDE</a:t>
            </a:r>
            <a:r>
              <a:rPr lang="en-US" sz="2000" dirty="0">
                <a:latin typeface="Times New Roman" panose="02020603050405020304" pitchFamily="18" charset="0"/>
                <a:cs typeface="Times New Roman" panose="02020603050405020304" pitchFamily="18" charset="0"/>
              </a:rPr>
              <a:t>.</a:t>
            </a:r>
          </a:p>
        </p:txBody>
      </p: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8D68C1AE-D8F8-E2C9-9537-CB38D6C36A84}"/>
                  </a:ext>
                </a:extLst>
              </p:cNvPr>
              <p:cNvSpPr txBox="1"/>
              <p:nvPr/>
            </p:nvSpPr>
            <p:spPr>
              <a:xfrm>
                <a:off x="1404564" y="3037265"/>
                <a:ext cx="2121389" cy="400110"/>
              </a:xfrm>
              <a:prstGeom prst="rect">
                <a:avLst/>
              </a:prstGeom>
              <a:solidFill>
                <a:srgbClr val="FFFF00"/>
              </a:solidFill>
            </p:spPr>
            <p:txBody>
              <a:bodyPr wrap="square">
                <a:spAutoFit/>
              </a:bodyPr>
              <a:lstStyle/>
              <a:p>
                <a:pPr/>
                <a14:m>
                  <m:oMathPara xmlns:m="http://schemas.openxmlformats.org/officeDocument/2006/math">
                    <m:oMath>
                      <m:r>
                        <a:rPr lang="en-US" sz="2000" i="1" dirty="0">
                          <a:latin typeface="Cambria Math" panose="02040503050406030204" pitchFamily="18" charset="0"/>
                          <a:ea typeface="Cambria Math" panose="02040503050406030204" pitchFamily="18" charset="0"/>
                          <a:cs typeface="Times New Roman" pitchFamily="18" charset="0"/>
                        </a:rPr>
                        <m:t>𝑁</m:t>
                      </m:r>
                      <m:r>
                        <a:rPr lang="en-US" sz="2000" i="1" dirty="0">
                          <a:latin typeface="Cambria Math" panose="02040503050406030204" pitchFamily="18" charset="0"/>
                          <a:ea typeface="Cambria Math" panose="02040503050406030204" pitchFamily="18" charset="0"/>
                          <a:cs typeface="Times New Roman" pitchFamily="18" charset="0"/>
                        </a:rPr>
                        <m:t>→∞,</m:t>
                      </m:r>
                      <m:r>
                        <a:rPr lang="en-US" sz="2000" b="0" i="1" dirty="0" smtClean="0">
                          <a:latin typeface="Cambria Math" panose="02040503050406030204" pitchFamily="18" charset="0"/>
                          <a:cs typeface="Times New Roman" pitchFamily="18" charset="0"/>
                        </a:rPr>
                        <m:t>𝑑</m:t>
                      </m:r>
                      <m:r>
                        <a:rPr lang="en-US" sz="2000" b="0" i="1" dirty="0" smtClean="0">
                          <a:latin typeface="Cambria Math" panose="02040503050406030204" pitchFamily="18" charset="0"/>
                          <a:ea typeface="Cambria Math" panose="02040503050406030204" pitchFamily="18" charset="0"/>
                          <a:cs typeface="Times New Roman" pitchFamily="18" charset="0"/>
                        </a:rPr>
                        <m:t>→0</m:t>
                      </m:r>
                    </m:oMath>
                  </m:oMathPara>
                </a14:m>
                <a:endParaRPr lang="en-US" sz="2000" dirty="0"/>
              </a:p>
            </p:txBody>
          </p:sp>
        </mc:Choice>
        <mc:Fallback xmlns="">
          <p:sp>
            <p:nvSpPr>
              <p:cNvPr id="36" name="TextBox 35">
                <a:extLst>
                  <a:ext uri="{FF2B5EF4-FFF2-40B4-BE49-F238E27FC236}">
                    <a16:creationId xmlns:a16="http://schemas.microsoft.com/office/drawing/2014/main" id="{8D68C1AE-D8F8-E2C9-9537-CB38D6C36A84}"/>
                  </a:ext>
                </a:extLst>
              </p:cNvPr>
              <p:cNvSpPr txBox="1">
                <a:spLocks noRot="1" noChangeAspect="1" noMove="1" noResize="1" noEditPoints="1" noAdjustHandles="1" noChangeArrowheads="1" noChangeShapeType="1" noTextEdit="1"/>
              </p:cNvSpPr>
              <p:nvPr/>
            </p:nvSpPr>
            <p:spPr>
              <a:xfrm>
                <a:off x="1404564" y="3037265"/>
                <a:ext cx="2121389" cy="400110"/>
              </a:xfrm>
              <a:prstGeom prst="rect">
                <a:avLst/>
              </a:prstGeom>
              <a:blipFill>
                <a:blip r:embed="rId9"/>
                <a:stretch>
                  <a:fillRect/>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96689B54-4907-8AC4-F0EE-1A50C9F17F15}"/>
              </a:ext>
            </a:extLst>
          </p:cNvPr>
          <p:cNvSpPr txBox="1"/>
          <p:nvPr/>
        </p:nvSpPr>
        <p:spPr>
          <a:xfrm>
            <a:off x="685800" y="5867400"/>
            <a:ext cx="3406152" cy="400110"/>
          </a:xfrm>
          <a:prstGeom prst="rect">
            <a:avLst/>
          </a:prstGeom>
          <a:noFill/>
        </p:spPr>
        <p:txBody>
          <a:bodyPr wrap="square" rtlCol="0">
            <a:spAutoFit/>
          </a:bodyPr>
          <a:lstStyle/>
          <a:p>
            <a:pPr algn="l"/>
            <a:r>
              <a:rPr lang="en-US" sz="2000" dirty="0">
                <a:latin typeface="Times New Roman" panose="02020603050405020304" pitchFamily="18" charset="0"/>
                <a:cs typeface="Times New Roman" panose="02020603050405020304" pitchFamily="18" charset="0"/>
              </a:rPr>
              <a:t>Solutions: Oscillation Modes</a:t>
            </a:r>
          </a:p>
        </p:txBody>
      </p:sp>
      <p:sp>
        <p:nvSpPr>
          <p:cNvPr id="7" name="Right Arrow 6">
            <a:extLst>
              <a:ext uri="{FF2B5EF4-FFF2-40B4-BE49-F238E27FC236}">
                <a16:creationId xmlns:a16="http://schemas.microsoft.com/office/drawing/2014/main" id="{8FBA4728-A225-57F3-B15A-E76197F92398}"/>
              </a:ext>
            </a:extLst>
          </p:cNvPr>
          <p:cNvSpPr/>
          <p:nvPr/>
        </p:nvSpPr>
        <p:spPr>
          <a:xfrm>
            <a:off x="4042347" y="5897402"/>
            <a:ext cx="824466" cy="349272"/>
          </a:xfrm>
          <a:prstGeom prst="right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0" name="TextBox 9">
            <a:extLst>
              <a:ext uri="{FF2B5EF4-FFF2-40B4-BE49-F238E27FC236}">
                <a16:creationId xmlns:a16="http://schemas.microsoft.com/office/drawing/2014/main" id="{B67E2BE5-4A65-1E0A-A7DD-D1DF8B7A24D0}"/>
              </a:ext>
            </a:extLst>
          </p:cNvPr>
          <p:cNvSpPr txBox="1"/>
          <p:nvPr/>
        </p:nvSpPr>
        <p:spPr>
          <a:xfrm>
            <a:off x="5334000" y="5867400"/>
            <a:ext cx="1219200" cy="400110"/>
          </a:xfrm>
          <a:prstGeom prst="rect">
            <a:avLst/>
          </a:prstGeom>
          <a:noFill/>
        </p:spPr>
        <p:txBody>
          <a:bodyPr wrap="square" rtlCol="0">
            <a:spAutoFit/>
          </a:bodyPr>
          <a:lstStyle/>
          <a:p>
            <a:pPr algn="l"/>
            <a:r>
              <a:rPr lang="en-US" sz="2000" dirty="0">
                <a:latin typeface="Times New Roman" panose="02020603050405020304" pitchFamily="18" charset="0"/>
                <a:cs typeface="Times New Roman" panose="02020603050405020304" pitchFamily="18" charset="0"/>
              </a:rPr>
              <a:t>?</a:t>
            </a:r>
          </a:p>
        </p:txBody>
      </p:sp>
      <p:pic>
        <p:nvPicPr>
          <p:cNvPr id="11" name="Picture 10" descr="Picture">
            <a:extLst>
              <a:ext uri="{FF2B5EF4-FFF2-40B4-BE49-F238E27FC236}">
                <a16:creationId xmlns:a16="http://schemas.microsoft.com/office/drawing/2014/main" id="{44528EF8-496A-DE38-2ECB-13933E962B3E}"/>
              </a:ext>
            </a:extLst>
          </p:cNvPr>
          <p:cNvPicPr>
            <a:picLocks noChangeAspect="1"/>
          </p:cNvPicPr>
          <p:nvPr/>
        </p:nvPicPr>
        <p:blipFill>
          <a:blip r:embed="rId10"/>
          <a:srcRect l="3661" t="62410" r="7037"/>
          <a:stretch>
            <a:fillRect/>
          </a:stretch>
        </p:blipFill>
        <p:spPr>
          <a:xfrm>
            <a:off x="4774786" y="1667169"/>
            <a:ext cx="3893440" cy="1002354"/>
          </a:xfrm>
          <a:prstGeom prst="rect">
            <a:avLst/>
          </a:prstGeom>
        </p:spPr>
      </p:pic>
    </p:spTree>
    <p:extLst>
      <p:ext uri="{BB962C8B-B14F-4D97-AF65-F5344CB8AC3E}">
        <p14:creationId xmlns:p14="http://schemas.microsoft.com/office/powerpoint/2010/main" val="38563062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55257" y="944925"/>
            <a:ext cx="4175647" cy="1994481"/>
          </a:xfrm>
          <a:prstGeom prst="rect">
            <a:avLst/>
          </a:prstGeom>
          <a:solidFill>
            <a:schemeClr val="bg1"/>
          </a:solidFill>
        </p:spPr>
        <p:txBody>
          <a:bodyPr wrap="square" rtlCol="0" anchor="ctr">
            <a:spAutoFit/>
          </a:bodyPr>
          <a:lstStyle/>
          <a:p>
            <a:pPr algn="ctr"/>
            <a:endParaRPr lang="zh-TW" altLang="en-US" sz="1800" dirty="0"/>
          </a:p>
        </p:txBody>
      </p:sp>
      <p:sp>
        <p:nvSpPr>
          <p:cNvPr id="48130" name="Text Box 2"/>
          <p:cNvSpPr txBox="1">
            <a:spLocks noChangeArrowheads="1"/>
          </p:cNvSpPr>
          <p:nvPr/>
        </p:nvSpPr>
        <p:spPr bwMode="auto">
          <a:xfrm>
            <a:off x="1716405" y="488306"/>
            <a:ext cx="6013451"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spcBef>
                <a:spcPct val="50000"/>
              </a:spcBef>
            </a:pPr>
            <a:r>
              <a:rPr lang="zh-TW" altLang="en-US" sz="1800" dirty="0">
                <a:solidFill>
                  <a:srgbClr val="FF0000"/>
                </a:solidFill>
              </a:rPr>
              <a:t>方塊波：若電流突然產生，一段時間 </a:t>
            </a:r>
            <a:r>
              <a:rPr lang="en-US" altLang="zh-TW" sz="1800" i="1" dirty="0">
                <a:solidFill>
                  <a:srgbClr val="FF0000"/>
                </a:solidFill>
              </a:rPr>
              <a:t>T</a:t>
            </a:r>
            <a:r>
              <a:rPr lang="en-US" altLang="zh-TW" sz="1800" dirty="0">
                <a:solidFill>
                  <a:srgbClr val="FF0000"/>
                </a:solidFill>
              </a:rPr>
              <a:t> </a:t>
            </a:r>
            <a:r>
              <a:rPr lang="zh-TW" altLang="en-US" sz="1800" dirty="0">
                <a:solidFill>
                  <a:srgbClr val="FF0000"/>
                </a:solidFill>
              </a:rPr>
              <a:t>後突然停止</a:t>
            </a:r>
            <a:r>
              <a:rPr lang="zh-TW" altLang="en-US" sz="1800" dirty="0"/>
              <a:t>：</a:t>
            </a:r>
          </a:p>
        </p:txBody>
      </p:sp>
      <p:sp>
        <p:nvSpPr>
          <p:cNvPr id="17" name="Line 23"/>
          <p:cNvSpPr>
            <a:spLocks noChangeShapeType="1"/>
          </p:cNvSpPr>
          <p:nvPr/>
        </p:nvSpPr>
        <p:spPr bwMode="auto">
          <a:xfrm>
            <a:off x="2691883" y="2807707"/>
            <a:ext cx="288131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8" name="Line 24"/>
          <p:cNvSpPr>
            <a:spLocks noChangeShapeType="1"/>
          </p:cNvSpPr>
          <p:nvPr/>
        </p:nvSpPr>
        <p:spPr bwMode="auto">
          <a:xfrm flipV="1">
            <a:off x="2691883" y="1080507"/>
            <a:ext cx="0" cy="172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19" name="Line 25"/>
          <p:cNvSpPr>
            <a:spLocks noChangeShapeType="1"/>
          </p:cNvSpPr>
          <p:nvPr/>
        </p:nvSpPr>
        <p:spPr bwMode="auto">
          <a:xfrm flipV="1">
            <a:off x="2691883" y="1944107"/>
            <a:ext cx="0" cy="86360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20" name="Line 26"/>
          <p:cNvSpPr>
            <a:spLocks noChangeShapeType="1"/>
          </p:cNvSpPr>
          <p:nvPr/>
        </p:nvSpPr>
        <p:spPr bwMode="auto">
          <a:xfrm>
            <a:off x="2691883" y="1944107"/>
            <a:ext cx="865187"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21" name="Line 27"/>
          <p:cNvSpPr>
            <a:spLocks noChangeShapeType="1"/>
          </p:cNvSpPr>
          <p:nvPr/>
        </p:nvSpPr>
        <p:spPr bwMode="auto">
          <a:xfrm>
            <a:off x="3557070" y="1944107"/>
            <a:ext cx="0" cy="86360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22" name="Line 28"/>
          <p:cNvSpPr>
            <a:spLocks noChangeShapeType="1"/>
          </p:cNvSpPr>
          <p:nvPr/>
        </p:nvSpPr>
        <p:spPr bwMode="auto">
          <a:xfrm>
            <a:off x="3557070" y="2807707"/>
            <a:ext cx="1511300"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a:lstStyle/>
          <a:p>
            <a:endParaRPr lang="zh-TW" altLang="en-US"/>
          </a:p>
        </p:txBody>
      </p:sp>
      <mc:AlternateContent xmlns:mc="http://schemas.openxmlformats.org/markup-compatibility/2006" xmlns:a14="http://schemas.microsoft.com/office/drawing/2010/main">
        <mc:Choice Requires="a14">
          <p:sp>
            <p:nvSpPr>
              <p:cNvPr id="23" name="Text Box 29"/>
              <p:cNvSpPr txBox="1">
                <a:spLocks noChangeArrowheads="1"/>
              </p:cNvSpPr>
              <p:nvPr/>
            </p:nvSpPr>
            <p:spPr bwMode="auto">
              <a:xfrm>
                <a:off x="2331079" y="1034469"/>
                <a:ext cx="360362"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spcBef>
                    <a:spcPct val="50000"/>
                  </a:spcBef>
                </a:pPr>
                <a14:m>
                  <m:oMathPara xmlns:m="http://schemas.openxmlformats.org/officeDocument/2006/math">
                    <m:oMath>
                      <m:r>
                        <a:rPr lang="en-US" altLang="zh-TW" sz="1800" i="1" dirty="0" smtClean="0">
                          <a:latin typeface="Cambria Math"/>
                        </a:rPr>
                        <m:t>𝐽</m:t>
                      </m:r>
                    </m:oMath>
                  </m:oMathPara>
                </a14:m>
                <a:endParaRPr lang="en-US" altLang="zh-TW" sz="1800" i="1" dirty="0"/>
              </a:p>
            </p:txBody>
          </p:sp>
        </mc:Choice>
        <mc:Fallback xmlns="">
          <p:sp>
            <p:nvSpPr>
              <p:cNvPr id="23" name="Text Box 29"/>
              <p:cNvSpPr txBox="1">
                <a:spLocks noRot="1" noChangeAspect="1" noMove="1" noResize="1" noEditPoints="1" noAdjustHandles="1" noChangeArrowheads="1" noChangeShapeType="1" noTextEdit="1"/>
              </p:cNvSpPr>
              <p:nvPr/>
            </p:nvSpPr>
            <p:spPr bwMode="auto">
              <a:xfrm>
                <a:off x="2331079" y="1034469"/>
                <a:ext cx="360362" cy="369332"/>
              </a:xfrm>
              <a:prstGeom prst="rect">
                <a:avLst/>
              </a:prstGeom>
              <a:blipFill>
                <a:blip r:embed="rId3"/>
                <a:stretch>
                  <a:fillRect b="-3226"/>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TW" altLang="en-US">
                    <a:noFill/>
                  </a:rPr>
                  <a:t> </a:t>
                </a:r>
              </a:p>
            </p:txBody>
          </p:sp>
        </mc:Fallback>
      </mc:AlternateContent>
      <mc:AlternateContent xmlns:mc="http://schemas.openxmlformats.org/markup-compatibility/2006" xmlns:a14="http://schemas.microsoft.com/office/drawing/2010/main">
        <mc:Choice Requires="a14">
          <p:sp>
            <p:nvSpPr>
              <p:cNvPr id="24" name="Text Box 30"/>
              <p:cNvSpPr txBox="1">
                <a:spLocks noChangeArrowheads="1"/>
              </p:cNvSpPr>
              <p:nvPr/>
            </p:nvSpPr>
            <p:spPr bwMode="auto">
              <a:xfrm>
                <a:off x="5642774" y="2570074"/>
                <a:ext cx="288131"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spcBef>
                    <a:spcPct val="50000"/>
                  </a:spcBef>
                </a:pPr>
                <a14:m>
                  <m:oMathPara xmlns:m="http://schemas.openxmlformats.org/officeDocument/2006/math">
                    <m:oMath>
                      <m:r>
                        <a:rPr lang="en-US" altLang="zh-TW" sz="1800" i="1" dirty="0" smtClean="0">
                          <a:latin typeface="Cambria Math"/>
                        </a:rPr>
                        <m:t>𝑡</m:t>
                      </m:r>
                    </m:oMath>
                  </m:oMathPara>
                </a14:m>
                <a:endParaRPr lang="en-US" altLang="zh-TW" sz="1800" i="1" dirty="0"/>
              </a:p>
            </p:txBody>
          </p:sp>
        </mc:Choice>
        <mc:Fallback xmlns="">
          <p:sp>
            <p:nvSpPr>
              <p:cNvPr id="24" name="Text Box 30"/>
              <p:cNvSpPr txBox="1">
                <a:spLocks noRot="1" noChangeAspect="1" noMove="1" noResize="1" noEditPoints="1" noAdjustHandles="1" noChangeArrowheads="1" noChangeShapeType="1" noTextEdit="1"/>
              </p:cNvSpPr>
              <p:nvPr/>
            </p:nvSpPr>
            <p:spPr bwMode="auto">
              <a:xfrm>
                <a:off x="5642774" y="2570074"/>
                <a:ext cx="288131" cy="369332"/>
              </a:xfrm>
              <a:prstGeom prst="rect">
                <a:avLst/>
              </a:prstGeom>
              <a:blipFill>
                <a:blip r:embed="rId4"/>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TW" altLang="en-US">
                    <a:noFill/>
                  </a:rPr>
                  <a:t> </a:t>
                </a:r>
              </a:p>
            </p:txBody>
          </p:sp>
        </mc:Fallback>
      </mc:AlternateContent>
      <p:sp>
        <p:nvSpPr>
          <p:cNvPr id="25" name="Line 28"/>
          <p:cNvSpPr>
            <a:spLocks noChangeShapeType="1"/>
          </p:cNvSpPr>
          <p:nvPr/>
        </p:nvSpPr>
        <p:spPr bwMode="auto">
          <a:xfrm>
            <a:off x="2056294" y="2807707"/>
            <a:ext cx="635589"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a:lstStyle/>
          <a:p>
            <a:endParaRPr lang="zh-TW" altLang="en-US"/>
          </a:p>
        </p:txBody>
      </p:sp>
      <mc:AlternateContent xmlns:mc="http://schemas.openxmlformats.org/markup-compatibility/2006" xmlns:a14="http://schemas.microsoft.com/office/drawing/2010/main">
        <mc:Choice Requires="a14">
          <p:sp>
            <p:nvSpPr>
              <p:cNvPr id="27" name="Text Box 21">
                <a:extLst>
                  <a:ext uri="{FF2B5EF4-FFF2-40B4-BE49-F238E27FC236}">
                    <a16:creationId xmlns:a16="http://schemas.microsoft.com/office/drawing/2014/main" id="{FC8330DC-BB06-3F39-2B42-2C138E8FFB15}"/>
                  </a:ext>
                </a:extLst>
              </p:cNvPr>
              <p:cNvSpPr txBox="1">
                <a:spLocks noChangeArrowheads="1"/>
              </p:cNvSpPr>
              <p:nvPr/>
            </p:nvSpPr>
            <p:spPr bwMode="auto">
              <a:xfrm>
                <a:off x="2928543" y="2385408"/>
                <a:ext cx="431800" cy="369332"/>
              </a:xfrm>
              <a:prstGeom prst="rect">
                <a:avLst/>
              </a:prstGeom>
              <a:solidFill>
                <a:schemeClr val="bg1"/>
              </a:solidFill>
              <a:ln>
                <a:noFill/>
              </a:ln>
              <a:extLst>
                <a:ext uri="{91240B29-F687-4F45-9708-019B960494DF}">
                  <a14:hiddenLine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spcBef>
                    <a:spcPct val="50000"/>
                  </a:spcBef>
                </a:pPr>
                <a14:m>
                  <m:oMathPara xmlns:m="http://schemas.openxmlformats.org/officeDocument/2006/math">
                    <m:oMath>
                      <m:r>
                        <a:rPr lang="en-US" altLang="zh-TW" sz="1800" b="0" i="1" smtClean="0">
                          <a:latin typeface="Cambria Math" panose="02040503050406030204" pitchFamily="18" charset="0"/>
                        </a:rPr>
                        <m:t>𝑇</m:t>
                      </m:r>
                    </m:oMath>
                  </m:oMathPara>
                </a14:m>
                <a:endParaRPr lang="en-US" altLang="zh-TW" sz="1800" i="1" dirty="0"/>
              </a:p>
            </p:txBody>
          </p:sp>
        </mc:Choice>
        <mc:Fallback xmlns="">
          <p:sp>
            <p:nvSpPr>
              <p:cNvPr id="27" name="Text Box 21">
                <a:extLst>
                  <a:ext uri="{FF2B5EF4-FFF2-40B4-BE49-F238E27FC236}">
                    <a16:creationId xmlns:a16="http://schemas.microsoft.com/office/drawing/2014/main" id="{FC8330DC-BB06-3F39-2B42-2C138E8FFB15}"/>
                  </a:ext>
                </a:extLst>
              </p:cNvPr>
              <p:cNvSpPr txBox="1">
                <a:spLocks noRot="1" noChangeAspect="1" noMove="1" noResize="1" noEditPoints="1" noAdjustHandles="1" noChangeArrowheads="1" noChangeShapeType="1" noTextEdit="1"/>
              </p:cNvSpPr>
              <p:nvPr/>
            </p:nvSpPr>
            <p:spPr bwMode="auto">
              <a:xfrm>
                <a:off x="2928543" y="2385408"/>
                <a:ext cx="431800" cy="369332"/>
              </a:xfrm>
              <a:prstGeom prst="rect">
                <a:avLst/>
              </a:prstGeom>
              <a:blipFill>
                <a:blip r:embed="rId5"/>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TW">
                    <a:noFill/>
                  </a:rPr>
                  <a:t> </a:t>
                </a:r>
              </a:p>
            </p:txBody>
          </p:sp>
        </mc:Fallback>
      </mc:AlternateContent>
      <p:cxnSp>
        <p:nvCxnSpPr>
          <p:cNvPr id="28" name="Straight Arrow Connector 27">
            <a:extLst>
              <a:ext uri="{FF2B5EF4-FFF2-40B4-BE49-F238E27FC236}">
                <a16:creationId xmlns:a16="http://schemas.microsoft.com/office/drawing/2014/main" id="{D9F374A8-355B-5E27-FDB5-DF3BD4BC2706}"/>
              </a:ext>
            </a:extLst>
          </p:cNvPr>
          <p:cNvCxnSpPr/>
          <p:nvPr/>
        </p:nvCxnSpPr>
        <p:spPr>
          <a:xfrm>
            <a:off x="2691441" y="2375907"/>
            <a:ext cx="865629"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 name="矩形 1">
            <a:extLst>
              <a:ext uri="{FF2B5EF4-FFF2-40B4-BE49-F238E27FC236}">
                <a16:creationId xmlns:a16="http://schemas.microsoft.com/office/drawing/2014/main" id="{B1D48FB8-B887-67C7-568C-DE38C61A60EB}"/>
              </a:ext>
            </a:extLst>
          </p:cNvPr>
          <p:cNvSpPr/>
          <p:nvPr/>
        </p:nvSpPr>
        <p:spPr>
          <a:xfrm>
            <a:off x="1755257" y="3493547"/>
            <a:ext cx="4248150" cy="2142015"/>
          </a:xfrm>
          <a:prstGeom prst="rect">
            <a:avLst/>
          </a:prstGeom>
          <a:solidFill>
            <a:schemeClr val="bg1"/>
          </a:solidFill>
        </p:spPr>
        <p:txBody>
          <a:bodyPr wrap="square" rtlCol="0" anchor="ctr">
            <a:spAutoFit/>
          </a:bodyPr>
          <a:lstStyle/>
          <a:p>
            <a:pPr algn="ctr"/>
            <a:endParaRPr lang="zh-TW" altLang="en-US" sz="1800" dirty="0"/>
          </a:p>
        </p:txBody>
      </p:sp>
      <p:sp>
        <p:nvSpPr>
          <p:cNvPr id="6" name="Text Box 5">
            <a:extLst>
              <a:ext uri="{FF2B5EF4-FFF2-40B4-BE49-F238E27FC236}">
                <a16:creationId xmlns:a16="http://schemas.microsoft.com/office/drawing/2014/main" id="{12E5D8CE-1F02-E4DA-6012-9F254D5341B6}"/>
              </a:ext>
            </a:extLst>
          </p:cNvPr>
          <p:cNvSpPr txBox="1">
            <a:spLocks noChangeArrowheads="1"/>
          </p:cNvSpPr>
          <p:nvPr/>
        </p:nvSpPr>
        <p:spPr bwMode="auto">
          <a:xfrm>
            <a:off x="1612382" y="5725572"/>
            <a:ext cx="51847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spcBef>
                <a:spcPct val="50000"/>
              </a:spcBef>
            </a:pPr>
            <a:r>
              <a:rPr lang="zh-TW" altLang="en-US" sz="1800" dirty="0"/>
              <a:t>瞬間電流產生一個方塊狀波形的脈衝電磁場。</a:t>
            </a:r>
            <a:endParaRPr lang="en-US" altLang="zh-TW" sz="1800" dirty="0"/>
          </a:p>
        </p:txBody>
      </p:sp>
      <p:sp>
        <p:nvSpPr>
          <p:cNvPr id="7" name="Line 6">
            <a:extLst>
              <a:ext uri="{FF2B5EF4-FFF2-40B4-BE49-F238E27FC236}">
                <a16:creationId xmlns:a16="http://schemas.microsoft.com/office/drawing/2014/main" id="{7A33CF7D-A745-7C8D-BCC3-63AB1DEA11EA}"/>
              </a:ext>
            </a:extLst>
          </p:cNvPr>
          <p:cNvSpPr>
            <a:spLocks noChangeShapeType="1"/>
          </p:cNvSpPr>
          <p:nvPr/>
        </p:nvSpPr>
        <p:spPr bwMode="auto">
          <a:xfrm>
            <a:off x="2547420" y="5365210"/>
            <a:ext cx="288131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8" name="Line 7">
            <a:extLst>
              <a:ext uri="{FF2B5EF4-FFF2-40B4-BE49-F238E27FC236}">
                <a16:creationId xmlns:a16="http://schemas.microsoft.com/office/drawing/2014/main" id="{1DCD4573-6351-4F2B-1DCA-64C5EF25CE8C}"/>
              </a:ext>
            </a:extLst>
          </p:cNvPr>
          <p:cNvSpPr>
            <a:spLocks noChangeShapeType="1"/>
          </p:cNvSpPr>
          <p:nvPr/>
        </p:nvSpPr>
        <p:spPr bwMode="auto">
          <a:xfrm flipV="1">
            <a:off x="2547420" y="3638010"/>
            <a:ext cx="0" cy="172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mc:AlternateContent xmlns:mc="http://schemas.openxmlformats.org/markup-compatibility/2006" xmlns:a14="http://schemas.microsoft.com/office/drawing/2010/main">
        <mc:Choice Requires="a14">
          <p:sp>
            <p:nvSpPr>
              <p:cNvPr id="9" name="Text Box 8">
                <a:extLst>
                  <a:ext uri="{FF2B5EF4-FFF2-40B4-BE49-F238E27FC236}">
                    <a16:creationId xmlns:a16="http://schemas.microsoft.com/office/drawing/2014/main" id="{FB60C4F7-3382-4777-3048-226D7AC67D16}"/>
                  </a:ext>
                </a:extLst>
              </p:cNvPr>
              <p:cNvSpPr txBox="1">
                <a:spLocks noChangeArrowheads="1"/>
              </p:cNvSpPr>
              <p:nvPr/>
            </p:nvSpPr>
            <p:spPr bwMode="auto">
              <a:xfrm>
                <a:off x="5365211" y="5165155"/>
                <a:ext cx="576263" cy="338554"/>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spcBef>
                    <a:spcPct val="50000"/>
                  </a:spcBef>
                </a:pPr>
                <a14:m>
                  <m:oMathPara xmlns:m="http://schemas.openxmlformats.org/officeDocument/2006/math">
                    <m:oMath>
                      <m:r>
                        <a:rPr lang="en-US" altLang="zh-TW" sz="1600" b="0" i="1" smtClean="0">
                          <a:latin typeface="Cambria Math" panose="02040503050406030204" pitchFamily="18" charset="0"/>
                        </a:rPr>
                        <m:t>𝑥</m:t>
                      </m:r>
                    </m:oMath>
                  </m:oMathPara>
                </a14:m>
                <a:endParaRPr lang="en-US" altLang="zh-TW" sz="1600" i="1" dirty="0"/>
              </a:p>
            </p:txBody>
          </p:sp>
        </mc:Choice>
        <mc:Fallback xmlns="">
          <p:sp>
            <p:nvSpPr>
              <p:cNvPr id="9" name="Text Box 8">
                <a:extLst>
                  <a:ext uri="{FF2B5EF4-FFF2-40B4-BE49-F238E27FC236}">
                    <a16:creationId xmlns:a16="http://schemas.microsoft.com/office/drawing/2014/main" id="{FB60C4F7-3382-4777-3048-226D7AC67D16}"/>
                  </a:ext>
                </a:extLst>
              </p:cNvPr>
              <p:cNvSpPr txBox="1">
                <a:spLocks noRot="1" noChangeAspect="1" noMove="1" noResize="1" noEditPoints="1" noAdjustHandles="1" noChangeArrowheads="1" noChangeShapeType="1" noTextEdit="1"/>
              </p:cNvSpPr>
              <p:nvPr/>
            </p:nvSpPr>
            <p:spPr bwMode="auto">
              <a:xfrm>
                <a:off x="5365211" y="5165155"/>
                <a:ext cx="576263" cy="338554"/>
              </a:xfrm>
              <a:prstGeom prst="rect">
                <a:avLst/>
              </a:prstGeom>
              <a:blipFill>
                <a:blip r:embed="rId6"/>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 Box 9">
                <a:extLst>
                  <a:ext uri="{FF2B5EF4-FFF2-40B4-BE49-F238E27FC236}">
                    <a16:creationId xmlns:a16="http://schemas.microsoft.com/office/drawing/2014/main" id="{83CB3109-B865-5271-AF24-283D293847F7}"/>
                  </a:ext>
                </a:extLst>
              </p:cNvPr>
              <p:cNvSpPr txBox="1">
                <a:spLocks noChangeArrowheads="1"/>
              </p:cNvSpPr>
              <p:nvPr/>
            </p:nvSpPr>
            <p:spPr bwMode="auto">
              <a:xfrm>
                <a:off x="1948733" y="3493547"/>
                <a:ext cx="360362" cy="338554"/>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spcBef>
                    <a:spcPct val="50000"/>
                  </a:spcBef>
                </a:pPr>
                <a14:m>
                  <m:oMathPara xmlns:m="http://schemas.openxmlformats.org/officeDocument/2006/math">
                    <m:oMath>
                      <m:r>
                        <a:rPr lang="en-US" altLang="zh-TW" sz="1600" b="0" i="1" dirty="0" smtClean="0">
                          <a:latin typeface="Cambria Math" panose="02040503050406030204" pitchFamily="18" charset="0"/>
                        </a:rPr>
                        <m:t>𝐵</m:t>
                      </m:r>
                      <m:r>
                        <a:rPr lang="en-US" altLang="zh-TW" sz="1600" b="0" i="1" dirty="0" smtClean="0">
                          <a:latin typeface="Cambria Math" panose="02040503050406030204" pitchFamily="18" charset="0"/>
                        </a:rPr>
                        <m:t>,</m:t>
                      </m:r>
                      <m:r>
                        <a:rPr lang="en-US" altLang="zh-TW" sz="1600" b="0" i="1" dirty="0" smtClean="0">
                          <a:latin typeface="Cambria Math" panose="02040503050406030204" pitchFamily="18" charset="0"/>
                        </a:rPr>
                        <m:t>𝐸</m:t>
                      </m:r>
                    </m:oMath>
                  </m:oMathPara>
                </a14:m>
                <a:endParaRPr lang="en-US" altLang="zh-TW" sz="1600" i="1" dirty="0"/>
              </a:p>
            </p:txBody>
          </p:sp>
        </mc:Choice>
        <mc:Fallback xmlns="">
          <p:sp>
            <p:nvSpPr>
              <p:cNvPr id="10" name="Text Box 9">
                <a:extLst>
                  <a:ext uri="{FF2B5EF4-FFF2-40B4-BE49-F238E27FC236}">
                    <a16:creationId xmlns:a16="http://schemas.microsoft.com/office/drawing/2014/main" id="{83CB3109-B865-5271-AF24-283D293847F7}"/>
                  </a:ext>
                </a:extLst>
              </p:cNvPr>
              <p:cNvSpPr txBox="1">
                <a:spLocks noRot="1" noChangeAspect="1" noMove="1" noResize="1" noEditPoints="1" noAdjustHandles="1" noChangeArrowheads="1" noChangeShapeType="1" noTextEdit="1"/>
              </p:cNvSpPr>
              <p:nvPr/>
            </p:nvSpPr>
            <p:spPr bwMode="auto">
              <a:xfrm>
                <a:off x="1948733" y="3493547"/>
                <a:ext cx="360362" cy="338554"/>
              </a:xfrm>
              <a:prstGeom prst="rect">
                <a:avLst/>
              </a:prstGeom>
              <a:blipFill>
                <a:blip r:embed="rId7"/>
                <a:stretch>
                  <a:fillRect r="-41379"/>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11" name="Line 10">
            <a:extLst>
              <a:ext uri="{FF2B5EF4-FFF2-40B4-BE49-F238E27FC236}">
                <a16:creationId xmlns:a16="http://schemas.microsoft.com/office/drawing/2014/main" id="{0DF27D84-65F3-6AC9-5C36-EF8E31CD3D17}"/>
              </a:ext>
            </a:extLst>
          </p:cNvPr>
          <p:cNvSpPr>
            <a:spLocks noChangeShapeType="1"/>
          </p:cNvSpPr>
          <p:nvPr/>
        </p:nvSpPr>
        <p:spPr bwMode="auto">
          <a:xfrm flipV="1">
            <a:off x="2547420" y="4501610"/>
            <a:ext cx="0" cy="86360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2" name="Line 11">
            <a:extLst>
              <a:ext uri="{FF2B5EF4-FFF2-40B4-BE49-F238E27FC236}">
                <a16:creationId xmlns:a16="http://schemas.microsoft.com/office/drawing/2014/main" id="{D057000F-8158-8E72-0BC5-4B7639F940C6}"/>
              </a:ext>
            </a:extLst>
          </p:cNvPr>
          <p:cNvSpPr>
            <a:spLocks noChangeShapeType="1"/>
          </p:cNvSpPr>
          <p:nvPr/>
        </p:nvSpPr>
        <p:spPr bwMode="auto">
          <a:xfrm>
            <a:off x="2547420" y="4501610"/>
            <a:ext cx="865187"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3" name="Line 12">
            <a:extLst>
              <a:ext uri="{FF2B5EF4-FFF2-40B4-BE49-F238E27FC236}">
                <a16:creationId xmlns:a16="http://schemas.microsoft.com/office/drawing/2014/main" id="{21CAE349-F1FE-4944-02EF-1D63724F2D20}"/>
              </a:ext>
            </a:extLst>
          </p:cNvPr>
          <p:cNvSpPr>
            <a:spLocks noChangeShapeType="1"/>
          </p:cNvSpPr>
          <p:nvPr/>
        </p:nvSpPr>
        <p:spPr bwMode="auto">
          <a:xfrm>
            <a:off x="3412607" y="4501610"/>
            <a:ext cx="0" cy="86360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4" name="Line 13">
            <a:extLst>
              <a:ext uri="{FF2B5EF4-FFF2-40B4-BE49-F238E27FC236}">
                <a16:creationId xmlns:a16="http://schemas.microsoft.com/office/drawing/2014/main" id="{EA2E90BD-25EF-12D7-306D-B6BD316043CF}"/>
              </a:ext>
            </a:extLst>
          </p:cNvPr>
          <p:cNvSpPr>
            <a:spLocks noChangeShapeType="1"/>
          </p:cNvSpPr>
          <p:nvPr/>
        </p:nvSpPr>
        <p:spPr bwMode="auto">
          <a:xfrm>
            <a:off x="3412607" y="5365210"/>
            <a:ext cx="1511300"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15" name="Line 11">
            <a:extLst>
              <a:ext uri="{FF2B5EF4-FFF2-40B4-BE49-F238E27FC236}">
                <a16:creationId xmlns:a16="http://schemas.microsoft.com/office/drawing/2014/main" id="{9159B61B-E528-4FBA-D8B4-9887CBC955DC}"/>
              </a:ext>
            </a:extLst>
          </p:cNvPr>
          <p:cNvSpPr>
            <a:spLocks noChangeShapeType="1"/>
          </p:cNvSpPr>
          <p:nvPr/>
        </p:nvSpPr>
        <p:spPr bwMode="auto">
          <a:xfrm>
            <a:off x="1755257" y="5365210"/>
            <a:ext cx="793750" cy="110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a:lstStyle/>
          <a:p>
            <a:endParaRPr lang="zh-TW" altLang="en-US"/>
          </a:p>
        </p:txBody>
      </p:sp>
      <mc:AlternateContent xmlns:mc="http://schemas.openxmlformats.org/markup-compatibility/2006" xmlns:a14="http://schemas.microsoft.com/office/drawing/2010/main">
        <mc:Choice Requires="a14">
          <p:sp>
            <p:nvSpPr>
              <p:cNvPr id="16" name="Text Box 21">
                <a:extLst>
                  <a:ext uri="{FF2B5EF4-FFF2-40B4-BE49-F238E27FC236}">
                    <a16:creationId xmlns:a16="http://schemas.microsoft.com/office/drawing/2014/main" id="{BDA9A4ED-F5B4-D12B-FB65-DDAD51B35464}"/>
                  </a:ext>
                </a:extLst>
              </p:cNvPr>
              <p:cNvSpPr txBox="1">
                <a:spLocks noChangeArrowheads="1"/>
              </p:cNvSpPr>
              <p:nvPr/>
            </p:nvSpPr>
            <p:spPr bwMode="auto">
              <a:xfrm>
                <a:off x="2880001" y="4676207"/>
                <a:ext cx="431800" cy="369332"/>
              </a:xfrm>
              <a:prstGeom prst="rect">
                <a:avLst/>
              </a:prstGeom>
              <a:solidFill>
                <a:schemeClr val="bg1"/>
              </a:solidFill>
              <a:ln>
                <a:noFill/>
              </a:ln>
              <a:extLst>
                <a:ext uri="{91240B29-F687-4F45-9708-019B960494DF}">
                  <a14:hiddenLine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spcBef>
                    <a:spcPct val="50000"/>
                  </a:spcBef>
                </a:pPr>
                <a14:m>
                  <m:oMathPara xmlns:m="http://schemas.openxmlformats.org/officeDocument/2006/math">
                    <m:oMath>
                      <m:r>
                        <a:rPr lang="en-US" altLang="zh-TW" sz="1800" b="0" i="1" smtClean="0">
                          <a:latin typeface="Cambria Math" panose="02040503050406030204" pitchFamily="18" charset="0"/>
                        </a:rPr>
                        <m:t>𝑐𝑇</m:t>
                      </m:r>
                    </m:oMath>
                  </m:oMathPara>
                </a14:m>
                <a:endParaRPr lang="en-US" altLang="zh-TW" sz="1800" i="1" dirty="0"/>
              </a:p>
            </p:txBody>
          </p:sp>
        </mc:Choice>
        <mc:Fallback xmlns="">
          <p:sp>
            <p:nvSpPr>
              <p:cNvPr id="16" name="Text Box 21">
                <a:extLst>
                  <a:ext uri="{FF2B5EF4-FFF2-40B4-BE49-F238E27FC236}">
                    <a16:creationId xmlns:a16="http://schemas.microsoft.com/office/drawing/2014/main" id="{BDA9A4ED-F5B4-D12B-FB65-DDAD51B35464}"/>
                  </a:ext>
                </a:extLst>
              </p:cNvPr>
              <p:cNvSpPr txBox="1">
                <a:spLocks noRot="1" noChangeAspect="1" noMove="1" noResize="1" noEditPoints="1" noAdjustHandles="1" noChangeArrowheads="1" noChangeShapeType="1" noTextEdit="1"/>
              </p:cNvSpPr>
              <p:nvPr/>
            </p:nvSpPr>
            <p:spPr bwMode="auto">
              <a:xfrm>
                <a:off x="2880001" y="4676207"/>
                <a:ext cx="431800" cy="369332"/>
              </a:xfrm>
              <a:prstGeom prst="rect">
                <a:avLst/>
              </a:prstGeom>
              <a:blipFill>
                <a:blip r:embed="rId8"/>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cxnSp>
        <p:nvCxnSpPr>
          <p:cNvPr id="26" name="Straight Arrow Connector 25">
            <a:extLst>
              <a:ext uri="{FF2B5EF4-FFF2-40B4-BE49-F238E27FC236}">
                <a16:creationId xmlns:a16="http://schemas.microsoft.com/office/drawing/2014/main" id="{7664B9ED-F1D7-63C2-47C8-D31F193A2784}"/>
              </a:ext>
            </a:extLst>
          </p:cNvPr>
          <p:cNvCxnSpPr>
            <a:cxnSpLocks/>
          </p:cNvCxnSpPr>
          <p:nvPr/>
        </p:nvCxnSpPr>
        <p:spPr>
          <a:xfrm>
            <a:off x="3201678" y="4860892"/>
            <a:ext cx="18176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1D632497-E682-5DF8-4200-ADBF52F90CE3}"/>
              </a:ext>
            </a:extLst>
          </p:cNvPr>
          <p:cNvCxnSpPr>
            <a:cxnSpLocks/>
          </p:cNvCxnSpPr>
          <p:nvPr/>
        </p:nvCxnSpPr>
        <p:spPr>
          <a:xfrm flipH="1">
            <a:off x="2547420" y="4860892"/>
            <a:ext cx="3683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 name="矩形 14">
                <a:extLst>
                  <a:ext uri="{FF2B5EF4-FFF2-40B4-BE49-F238E27FC236}">
                    <a16:creationId xmlns:a16="http://schemas.microsoft.com/office/drawing/2014/main" id="{21A36E28-7507-3442-DEFD-A794666EAFDF}"/>
                  </a:ext>
                </a:extLst>
              </p:cNvPr>
              <p:cNvSpPr/>
              <p:nvPr/>
            </p:nvSpPr>
            <p:spPr>
              <a:xfrm>
                <a:off x="4723131" y="3516768"/>
                <a:ext cx="754244" cy="400110"/>
              </a:xfrm>
              <a:prstGeom prst="rect">
                <a:avLst/>
              </a:prstGeom>
              <a:solidFill>
                <a:srgbClr val="FFFF99"/>
              </a:solidFill>
            </p:spPr>
            <p:txBody>
              <a:bodyPr wrap="none">
                <a:spAutoFit/>
              </a:bodyPr>
              <a:lstStyle/>
              <a:p>
                <a:pPr/>
                <a14:m>
                  <m:oMathPara xmlns:m="http://schemas.openxmlformats.org/officeDocument/2006/math">
                    <m:oMath>
                      <m:r>
                        <a:rPr lang="en-US" altLang="zh-TW" sz="2000" i="1">
                          <a:latin typeface="Cambria Math"/>
                          <a:cs typeface="Times New Roman" pitchFamily="18" charset="0"/>
                        </a:rPr>
                        <m:t>𝑓</m:t>
                      </m:r>
                      <m:d>
                        <m:dPr>
                          <m:ctrlPr>
                            <a:rPr lang="en-US" altLang="zh-TW" sz="2000" i="1">
                              <a:latin typeface="Cambria Math"/>
                              <a:cs typeface="Times New Roman" pitchFamily="18" charset="0"/>
                            </a:rPr>
                          </m:ctrlPr>
                        </m:dPr>
                        <m:e>
                          <m:r>
                            <a:rPr lang="en-US" altLang="zh-TW" sz="2000" i="1">
                              <a:latin typeface="Cambria Math"/>
                              <a:cs typeface="Times New Roman" pitchFamily="18" charset="0"/>
                            </a:rPr>
                            <m:t>𝑥</m:t>
                          </m:r>
                        </m:e>
                      </m:d>
                    </m:oMath>
                  </m:oMathPara>
                </a14:m>
                <a:endParaRPr lang="zh-TW" altLang="en-US" sz="2000" dirty="0">
                  <a:latin typeface="Times New Roman" panose="02020603050405020304" pitchFamily="18" charset="0"/>
                </a:endParaRPr>
              </a:p>
            </p:txBody>
          </p:sp>
        </mc:Choice>
        <mc:Fallback xmlns="">
          <p:sp>
            <p:nvSpPr>
              <p:cNvPr id="30" name="矩形 14">
                <a:extLst>
                  <a:ext uri="{FF2B5EF4-FFF2-40B4-BE49-F238E27FC236}">
                    <a16:creationId xmlns:a16="http://schemas.microsoft.com/office/drawing/2014/main" id="{21A36E28-7507-3442-DEFD-A794666EAFDF}"/>
                  </a:ext>
                </a:extLst>
              </p:cNvPr>
              <p:cNvSpPr>
                <a:spLocks noRot="1" noChangeAspect="1" noMove="1" noResize="1" noEditPoints="1" noAdjustHandles="1" noChangeArrowheads="1" noChangeShapeType="1" noTextEdit="1"/>
              </p:cNvSpPr>
              <p:nvPr/>
            </p:nvSpPr>
            <p:spPr>
              <a:xfrm>
                <a:off x="4723131" y="3516768"/>
                <a:ext cx="754244" cy="400110"/>
              </a:xfrm>
              <a:prstGeom prst="rect">
                <a:avLst/>
              </a:prstGeom>
              <a:blipFill>
                <a:blip r:embed="rId9"/>
                <a:stretch>
                  <a:fillRect b="-12121"/>
                </a:stretch>
              </a:blipFill>
            </p:spPr>
            <p:txBody>
              <a:bodyPr/>
              <a:lstStyle/>
              <a:p>
                <a:r>
                  <a:rPr lang="en-US">
                    <a:noFill/>
                  </a:rPr>
                  <a:t> </a:t>
                </a:r>
              </a:p>
            </p:txBody>
          </p:sp>
        </mc:Fallback>
      </mc:AlternateContent>
      <p:pic>
        <p:nvPicPr>
          <p:cNvPr id="31" name="Graphic 30" descr="Cat with solid fill">
            <a:extLst>
              <a:ext uri="{FF2B5EF4-FFF2-40B4-BE49-F238E27FC236}">
                <a16:creationId xmlns:a16="http://schemas.microsoft.com/office/drawing/2014/main" id="{D2D53D7F-B8A0-03C8-4BD0-3DBD4994653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153400" y="154046"/>
            <a:ext cx="762000" cy="668520"/>
          </a:xfrm>
          <a:prstGeom prst="rect">
            <a:avLst/>
          </a:prstGeom>
        </p:spPr>
      </p:pic>
      <p:pic>
        <p:nvPicPr>
          <p:cNvPr id="32" name="Picture 31" descr="emwave1">
            <a:extLst>
              <a:ext uri="{FF2B5EF4-FFF2-40B4-BE49-F238E27FC236}">
                <a16:creationId xmlns:a16="http://schemas.microsoft.com/office/drawing/2014/main" id="{4EB63817-FECC-BADF-3D88-56DB0347DE19}"/>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r="7877" b="18513"/>
          <a:stretch>
            <a:fillRect/>
          </a:stretch>
        </p:blipFill>
        <p:spPr bwMode="auto">
          <a:xfrm>
            <a:off x="6187013" y="983826"/>
            <a:ext cx="2725291" cy="1994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Up Arrow 32">
            <a:extLst>
              <a:ext uri="{FF2B5EF4-FFF2-40B4-BE49-F238E27FC236}">
                <a16:creationId xmlns:a16="http://schemas.microsoft.com/office/drawing/2014/main" id="{DF4E295E-B1B2-913B-BC27-B273F0F21ABF}"/>
              </a:ext>
            </a:extLst>
          </p:cNvPr>
          <p:cNvSpPr/>
          <p:nvPr/>
        </p:nvSpPr>
        <p:spPr>
          <a:xfrm>
            <a:off x="6399392" y="1570914"/>
            <a:ext cx="137435" cy="286965"/>
          </a:xfrm>
          <a:prstGeom prst="upArrow">
            <a:avLst/>
          </a:prstGeom>
          <a:solidFill>
            <a:srgbClr val="00B050"/>
          </a:solidFill>
          <a:ln>
            <a:solidFill>
              <a:schemeClr val="accent2"/>
            </a:solidFill>
          </a:ln>
        </p:spPr>
        <p:txBody>
          <a:bodyPr wrap="square" rtlCol="0" anchor="ctr">
            <a:spAutoFit/>
          </a:bodyPr>
          <a:lstStyle/>
          <a:p>
            <a:pPr algn="ctr"/>
            <a:endParaRPr lang="en-TW" sz="1800" dirty="0"/>
          </a:p>
        </p:txBody>
      </p:sp>
    </p:spTree>
    <p:extLst>
      <p:ext uri="{BB962C8B-B14F-4D97-AF65-F5344CB8AC3E}">
        <p14:creationId xmlns:p14="http://schemas.microsoft.com/office/powerpoint/2010/main" val="31344150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1DD98-A127-C4EE-6C83-334A34D6B296}"/>
            </a:ext>
          </a:extLst>
        </p:cNvPr>
        <p:cNvGrpSpPr/>
        <p:nvPr/>
      </p:nvGrpSpPr>
      <p:grpSpPr>
        <a:xfrm>
          <a:off x="0" y="0"/>
          <a:ext cx="0" cy="0"/>
          <a:chOff x="0" y="0"/>
          <a:chExt cx="0" cy="0"/>
        </a:xfrm>
      </p:grpSpPr>
      <p:sp>
        <p:nvSpPr>
          <p:cNvPr id="2" name="矩形 1">
            <a:extLst>
              <a:ext uri="{FF2B5EF4-FFF2-40B4-BE49-F238E27FC236}">
                <a16:creationId xmlns:a16="http://schemas.microsoft.com/office/drawing/2014/main" id="{5DF76D6D-F396-D9F5-078B-AA8DED3B2800}"/>
              </a:ext>
            </a:extLst>
          </p:cNvPr>
          <p:cNvSpPr/>
          <p:nvPr/>
        </p:nvSpPr>
        <p:spPr>
          <a:xfrm>
            <a:off x="1219200" y="609600"/>
            <a:ext cx="4248150" cy="2142015"/>
          </a:xfrm>
          <a:prstGeom prst="rect">
            <a:avLst/>
          </a:prstGeom>
          <a:solidFill>
            <a:schemeClr val="bg1"/>
          </a:solidFill>
        </p:spPr>
        <p:txBody>
          <a:bodyPr wrap="square" rtlCol="0" anchor="ctr">
            <a:spAutoFit/>
          </a:bodyPr>
          <a:lstStyle/>
          <a:p>
            <a:pPr algn="ctr"/>
            <a:endParaRPr lang="zh-TW" altLang="en-US" sz="1800" dirty="0"/>
          </a:p>
        </p:txBody>
      </p:sp>
      <p:sp>
        <p:nvSpPr>
          <p:cNvPr id="46083" name="Text Box 5">
            <a:extLst>
              <a:ext uri="{FF2B5EF4-FFF2-40B4-BE49-F238E27FC236}">
                <a16:creationId xmlns:a16="http://schemas.microsoft.com/office/drawing/2014/main" id="{892E3DAA-7654-19C3-B9F4-BCF2C90EA2A9}"/>
              </a:ext>
            </a:extLst>
          </p:cNvPr>
          <p:cNvSpPr txBox="1">
            <a:spLocks noChangeArrowheads="1"/>
          </p:cNvSpPr>
          <p:nvPr/>
        </p:nvSpPr>
        <p:spPr bwMode="auto">
          <a:xfrm>
            <a:off x="1076325" y="2841625"/>
            <a:ext cx="51847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spcBef>
                <a:spcPct val="50000"/>
              </a:spcBef>
            </a:pPr>
            <a:r>
              <a:rPr lang="zh-TW" altLang="en-US" sz="1800" dirty="0"/>
              <a:t>瞬間電流產生一個方塊狀波形的脈衝電磁場。</a:t>
            </a:r>
            <a:endParaRPr lang="en-US" altLang="zh-TW" sz="1800" dirty="0"/>
          </a:p>
        </p:txBody>
      </p:sp>
      <p:sp>
        <p:nvSpPr>
          <p:cNvPr id="46084" name="Line 6">
            <a:extLst>
              <a:ext uri="{FF2B5EF4-FFF2-40B4-BE49-F238E27FC236}">
                <a16:creationId xmlns:a16="http://schemas.microsoft.com/office/drawing/2014/main" id="{89666E69-FEC4-7AC3-C0D8-4C9FEBC70C26}"/>
              </a:ext>
            </a:extLst>
          </p:cNvPr>
          <p:cNvSpPr>
            <a:spLocks noChangeShapeType="1"/>
          </p:cNvSpPr>
          <p:nvPr/>
        </p:nvSpPr>
        <p:spPr bwMode="auto">
          <a:xfrm>
            <a:off x="2011363" y="2481263"/>
            <a:ext cx="288131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46085" name="Line 7">
            <a:extLst>
              <a:ext uri="{FF2B5EF4-FFF2-40B4-BE49-F238E27FC236}">
                <a16:creationId xmlns:a16="http://schemas.microsoft.com/office/drawing/2014/main" id="{81072CE9-2F53-6955-E384-AC038B6140F4}"/>
              </a:ext>
            </a:extLst>
          </p:cNvPr>
          <p:cNvSpPr>
            <a:spLocks noChangeShapeType="1"/>
          </p:cNvSpPr>
          <p:nvPr/>
        </p:nvSpPr>
        <p:spPr bwMode="auto">
          <a:xfrm flipV="1">
            <a:off x="2011363" y="754063"/>
            <a:ext cx="0" cy="1727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mc:AlternateContent xmlns:mc="http://schemas.openxmlformats.org/markup-compatibility/2006" xmlns:a14="http://schemas.microsoft.com/office/drawing/2010/main">
        <mc:Choice Requires="a14">
          <p:sp>
            <p:nvSpPr>
              <p:cNvPr id="46086" name="Text Box 8">
                <a:extLst>
                  <a:ext uri="{FF2B5EF4-FFF2-40B4-BE49-F238E27FC236}">
                    <a16:creationId xmlns:a16="http://schemas.microsoft.com/office/drawing/2014/main" id="{41C87345-0FEA-EA79-70DD-3EFA7B31C303}"/>
                  </a:ext>
                </a:extLst>
              </p:cNvPr>
              <p:cNvSpPr txBox="1">
                <a:spLocks noChangeArrowheads="1"/>
              </p:cNvSpPr>
              <p:nvPr/>
            </p:nvSpPr>
            <p:spPr bwMode="auto">
              <a:xfrm>
                <a:off x="4829154" y="2281208"/>
                <a:ext cx="576263" cy="338554"/>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spcBef>
                    <a:spcPct val="50000"/>
                  </a:spcBef>
                </a:pPr>
                <a14:m>
                  <m:oMathPara xmlns:m="http://schemas.openxmlformats.org/officeDocument/2006/math">
                    <m:oMath>
                      <m:r>
                        <a:rPr lang="en-US" altLang="zh-TW" sz="1600" b="0" i="1" smtClean="0">
                          <a:latin typeface="Cambria Math" panose="02040503050406030204" pitchFamily="18" charset="0"/>
                        </a:rPr>
                        <m:t>𝑥</m:t>
                      </m:r>
                    </m:oMath>
                  </m:oMathPara>
                </a14:m>
                <a:endParaRPr lang="en-US" altLang="zh-TW" sz="1600" i="1" dirty="0"/>
              </a:p>
            </p:txBody>
          </p:sp>
        </mc:Choice>
        <mc:Fallback xmlns="">
          <p:sp>
            <p:nvSpPr>
              <p:cNvPr id="46086" name="Text Box 8">
                <a:extLst>
                  <a:ext uri="{FF2B5EF4-FFF2-40B4-BE49-F238E27FC236}">
                    <a16:creationId xmlns:a16="http://schemas.microsoft.com/office/drawing/2014/main" id="{41C87345-0FEA-EA79-70DD-3EFA7B31C303}"/>
                  </a:ext>
                </a:extLst>
              </p:cNvPr>
              <p:cNvSpPr txBox="1">
                <a:spLocks noRot="1" noChangeAspect="1" noMove="1" noResize="1" noEditPoints="1" noAdjustHandles="1" noChangeArrowheads="1" noChangeShapeType="1" noTextEdit="1"/>
              </p:cNvSpPr>
              <p:nvPr/>
            </p:nvSpPr>
            <p:spPr bwMode="auto">
              <a:xfrm>
                <a:off x="4829154" y="2281208"/>
                <a:ext cx="576263" cy="338554"/>
              </a:xfrm>
              <a:prstGeom prst="rect">
                <a:avLst/>
              </a:prstGeom>
              <a:blipFill>
                <a:blip r:embed="rId2"/>
                <a:stretch>
                  <a:fillRect/>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087" name="Text Box 9">
                <a:extLst>
                  <a:ext uri="{FF2B5EF4-FFF2-40B4-BE49-F238E27FC236}">
                    <a16:creationId xmlns:a16="http://schemas.microsoft.com/office/drawing/2014/main" id="{AED179F7-44DF-2468-8C64-185410187DFD}"/>
                  </a:ext>
                </a:extLst>
              </p:cNvPr>
              <p:cNvSpPr txBox="1">
                <a:spLocks noChangeArrowheads="1"/>
              </p:cNvSpPr>
              <p:nvPr/>
            </p:nvSpPr>
            <p:spPr bwMode="auto">
              <a:xfrm>
                <a:off x="1412676" y="609600"/>
                <a:ext cx="360362" cy="338554"/>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spcBef>
                    <a:spcPct val="50000"/>
                  </a:spcBef>
                </a:pPr>
                <a14:m>
                  <m:oMathPara xmlns:m="http://schemas.openxmlformats.org/officeDocument/2006/math">
                    <m:oMath>
                      <m:r>
                        <a:rPr lang="en-US" altLang="zh-TW" sz="1600" b="0" i="1" dirty="0" smtClean="0">
                          <a:latin typeface="Cambria Math" panose="02040503050406030204" pitchFamily="18" charset="0"/>
                        </a:rPr>
                        <m:t>𝐵</m:t>
                      </m:r>
                      <m:r>
                        <a:rPr lang="en-US" altLang="zh-TW" sz="1600" b="0" i="1" dirty="0" smtClean="0">
                          <a:latin typeface="Cambria Math" panose="02040503050406030204" pitchFamily="18" charset="0"/>
                        </a:rPr>
                        <m:t>,</m:t>
                      </m:r>
                      <m:r>
                        <a:rPr lang="en-US" altLang="zh-TW" sz="1600" b="0" i="1" dirty="0" smtClean="0">
                          <a:latin typeface="Cambria Math" panose="02040503050406030204" pitchFamily="18" charset="0"/>
                        </a:rPr>
                        <m:t>𝐸</m:t>
                      </m:r>
                    </m:oMath>
                  </m:oMathPara>
                </a14:m>
                <a:endParaRPr lang="en-US" altLang="zh-TW" sz="1600" i="1" dirty="0"/>
              </a:p>
            </p:txBody>
          </p:sp>
        </mc:Choice>
        <mc:Fallback xmlns="">
          <p:sp>
            <p:nvSpPr>
              <p:cNvPr id="46087" name="Text Box 9">
                <a:extLst>
                  <a:ext uri="{FF2B5EF4-FFF2-40B4-BE49-F238E27FC236}">
                    <a16:creationId xmlns:a16="http://schemas.microsoft.com/office/drawing/2014/main" id="{AED179F7-44DF-2468-8C64-185410187DFD}"/>
                  </a:ext>
                </a:extLst>
              </p:cNvPr>
              <p:cNvSpPr txBox="1">
                <a:spLocks noRot="1" noChangeAspect="1" noMove="1" noResize="1" noEditPoints="1" noAdjustHandles="1" noChangeArrowheads="1" noChangeShapeType="1" noTextEdit="1"/>
              </p:cNvSpPr>
              <p:nvPr/>
            </p:nvSpPr>
            <p:spPr bwMode="auto">
              <a:xfrm>
                <a:off x="1412676" y="609600"/>
                <a:ext cx="360362" cy="338554"/>
              </a:xfrm>
              <a:prstGeom prst="rect">
                <a:avLst/>
              </a:prstGeom>
              <a:blipFill>
                <a:blip r:embed="rId3"/>
                <a:stretch>
                  <a:fillRect r="-41379"/>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46088" name="Line 10">
            <a:extLst>
              <a:ext uri="{FF2B5EF4-FFF2-40B4-BE49-F238E27FC236}">
                <a16:creationId xmlns:a16="http://schemas.microsoft.com/office/drawing/2014/main" id="{D9136320-81F8-0D78-EFD6-672FE3540A58}"/>
              </a:ext>
            </a:extLst>
          </p:cNvPr>
          <p:cNvSpPr>
            <a:spLocks noChangeShapeType="1"/>
          </p:cNvSpPr>
          <p:nvPr/>
        </p:nvSpPr>
        <p:spPr bwMode="auto">
          <a:xfrm flipV="1">
            <a:off x="2011363" y="1617663"/>
            <a:ext cx="0" cy="86360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46089" name="Line 11">
            <a:extLst>
              <a:ext uri="{FF2B5EF4-FFF2-40B4-BE49-F238E27FC236}">
                <a16:creationId xmlns:a16="http://schemas.microsoft.com/office/drawing/2014/main" id="{5453A305-4DAD-12A7-D9C8-6E353AD3DCF0}"/>
              </a:ext>
            </a:extLst>
          </p:cNvPr>
          <p:cNvSpPr>
            <a:spLocks noChangeShapeType="1"/>
          </p:cNvSpPr>
          <p:nvPr/>
        </p:nvSpPr>
        <p:spPr bwMode="auto">
          <a:xfrm>
            <a:off x="2011363" y="1617663"/>
            <a:ext cx="865187"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46090" name="Line 12">
            <a:extLst>
              <a:ext uri="{FF2B5EF4-FFF2-40B4-BE49-F238E27FC236}">
                <a16:creationId xmlns:a16="http://schemas.microsoft.com/office/drawing/2014/main" id="{9A1D6247-47FF-781F-4AC8-42712A588C83}"/>
              </a:ext>
            </a:extLst>
          </p:cNvPr>
          <p:cNvSpPr>
            <a:spLocks noChangeShapeType="1"/>
          </p:cNvSpPr>
          <p:nvPr/>
        </p:nvSpPr>
        <p:spPr bwMode="auto">
          <a:xfrm>
            <a:off x="2876550" y="1617663"/>
            <a:ext cx="0" cy="86360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46091" name="Line 13">
            <a:extLst>
              <a:ext uri="{FF2B5EF4-FFF2-40B4-BE49-F238E27FC236}">
                <a16:creationId xmlns:a16="http://schemas.microsoft.com/office/drawing/2014/main" id="{BFD54734-E02E-E6ED-BA00-9AADD190CBC5}"/>
              </a:ext>
            </a:extLst>
          </p:cNvPr>
          <p:cNvSpPr>
            <a:spLocks noChangeShapeType="1"/>
          </p:cNvSpPr>
          <p:nvPr/>
        </p:nvSpPr>
        <p:spPr bwMode="auto">
          <a:xfrm>
            <a:off x="2876550" y="2481263"/>
            <a:ext cx="1511300" cy="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a:lstStyle/>
          <a:p>
            <a:endParaRPr lang="zh-TW" altLang="en-US"/>
          </a:p>
        </p:txBody>
      </p:sp>
      <p:pic>
        <p:nvPicPr>
          <p:cNvPr id="46092" name="Picture 14" descr="emwave3">
            <a:extLst>
              <a:ext uri="{FF2B5EF4-FFF2-40B4-BE49-F238E27FC236}">
                <a16:creationId xmlns:a16="http://schemas.microsoft.com/office/drawing/2014/main" id="{89469707-91E2-58C6-60FA-9A228C522B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1594" t="54478" r="4341" b="30438"/>
          <a:stretch>
            <a:fillRect/>
          </a:stretch>
        </p:blipFill>
        <p:spPr bwMode="auto">
          <a:xfrm>
            <a:off x="1219200" y="3441002"/>
            <a:ext cx="4248150"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95" name="Text Box 21">
            <a:extLst>
              <a:ext uri="{FF2B5EF4-FFF2-40B4-BE49-F238E27FC236}">
                <a16:creationId xmlns:a16="http://schemas.microsoft.com/office/drawing/2014/main" id="{6785B188-35E5-24D1-DCAF-7AC2DBA099D5}"/>
              </a:ext>
            </a:extLst>
          </p:cNvPr>
          <p:cNvSpPr txBox="1">
            <a:spLocks noChangeArrowheads="1"/>
          </p:cNvSpPr>
          <p:nvPr/>
        </p:nvSpPr>
        <p:spPr bwMode="auto">
          <a:xfrm>
            <a:off x="3595688" y="4520502"/>
            <a:ext cx="431800" cy="3365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spcBef>
                <a:spcPct val="50000"/>
              </a:spcBef>
            </a:pPr>
            <a:r>
              <a:rPr lang="en-US" altLang="zh-TW" sz="1600" i="1" dirty="0" err="1"/>
              <a:t>cT</a:t>
            </a:r>
            <a:endParaRPr lang="en-US" altLang="zh-TW" sz="1600" i="1" dirty="0"/>
          </a:p>
        </p:txBody>
      </p:sp>
      <p:sp>
        <p:nvSpPr>
          <p:cNvPr id="3" name="文字方塊 2">
            <a:extLst>
              <a:ext uri="{FF2B5EF4-FFF2-40B4-BE49-F238E27FC236}">
                <a16:creationId xmlns:a16="http://schemas.microsoft.com/office/drawing/2014/main" id="{99931BC9-A39A-FCFA-E310-AB86CEF86436}"/>
              </a:ext>
            </a:extLst>
          </p:cNvPr>
          <p:cNvSpPr txBox="1"/>
          <p:nvPr/>
        </p:nvSpPr>
        <p:spPr>
          <a:xfrm>
            <a:off x="1121753" y="5133185"/>
            <a:ext cx="7299799" cy="369332"/>
          </a:xfrm>
          <a:prstGeom prst="rect">
            <a:avLst/>
          </a:prstGeom>
          <a:noFill/>
        </p:spPr>
        <p:txBody>
          <a:bodyPr wrap="square" rtlCol="0">
            <a:spAutoFit/>
          </a:bodyPr>
          <a:lstStyle/>
          <a:p>
            <a:r>
              <a:rPr lang="zh-TW" altLang="en-US" sz="1800" dirty="0">
                <a:solidFill>
                  <a:srgbClr val="FF0000"/>
                </a:solidFill>
              </a:rPr>
              <a:t>此脈衝方塊波形的電磁場（前後都為零）將以定速</a:t>
            </a:r>
            <a:r>
              <a:rPr lang="zh-TW" altLang="en-US" sz="1800" i="1" dirty="0">
                <a:solidFill>
                  <a:srgbClr val="FF0000"/>
                </a:solidFill>
              </a:rPr>
              <a:t> </a:t>
            </a:r>
            <a:r>
              <a:rPr lang="en-US" altLang="zh-TW" sz="1800" i="1" dirty="0">
                <a:solidFill>
                  <a:srgbClr val="FF0000"/>
                </a:solidFill>
              </a:rPr>
              <a:t>c</a:t>
            </a:r>
            <a:r>
              <a:rPr lang="en-US" altLang="zh-TW" sz="1800" dirty="0">
                <a:solidFill>
                  <a:srgbClr val="FF0000"/>
                </a:solidFill>
              </a:rPr>
              <a:t> </a:t>
            </a:r>
            <a:r>
              <a:rPr lang="zh-TW" altLang="en-US" sz="1800" dirty="0">
                <a:solidFill>
                  <a:srgbClr val="FF0000"/>
                </a:solidFill>
              </a:rPr>
              <a:t>向前孤獨地傳播。</a:t>
            </a:r>
          </a:p>
        </p:txBody>
      </p:sp>
      <p:sp>
        <p:nvSpPr>
          <p:cNvPr id="18" name="Line 11">
            <a:extLst>
              <a:ext uri="{FF2B5EF4-FFF2-40B4-BE49-F238E27FC236}">
                <a16:creationId xmlns:a16="http://schemas.microsoft.com/office/drawing/2014/main" id="{97025D03-6B5B-4D92-C7A6-5BC342605A6C}"/>
              </a:ext>
            </a:extLst>
          </p:cNvPr>
          <p:cNvSpPr>
            <a:spLocks noChangeShapeType="1"/>
          </p:cNvSpPr>
          <p:nvPr/>
        </p:nvSpPr>
        <p:spPr bwMode="auto">
          <a:xfrm>
            <a:off x="1219200" y="2481263"/>
            <a:ext cx="793750" cy="1100"/>
          </a:xfrm>
          <a:prstGeom prst="line">
            <a:avLst/>
          </a:prstGeom>
          <a:noFill/>
          <a:ln w="28575">
            <a:solidFill>
              <a:schemeClr val="accent2"/>
            </a:solidFill>
            <a:round/>
            <a:headEnd/>
            <a:tailEnd/>
          </a:ln>
          <a:extLst>
            <a:ext uri="{909E8E84-426E-40DD-AFC4-6F175D3DCCD1}">
              <a14:hiddenFill xmlns:a14="http://schemas.microsoft.com/office/drawing/2010/main">
                <a:noFill/>
              </a14:hiddenFill>
            </a:ext>
          </a:extLst>
        </p:spPr>
        <p:txBody>
          <a:bodyPr/>
          <a:lstStyle/>
          <a:p>
            <a:endParaRPr lang="zh-TW" altLang="en-US"/>
          </a:p>
        </p:txBody>
      </p:sp>
      <mc:AlternateContent xmlns:mc="http://schemas.openxmlformats.org/markup-compatibility/2006" xmlns:a14="http://schemas.microsoft.com/office/drawing/2010/main">
        <mc:Choice Requires="a14">
          <p:sp>
            <p:nvSpPr>
              <p:cNvPr id="20" name="Text Box 21">
                <a:extLst>
                  <a:ext uri="{FF2B5EF4-FFF2-40B4-BE49-F238E27FC236}">
                    <a16:creationId xmlns:a16="http://schemas.microsoft.com/office/drawing/2014/main" id="{7F55CD86-019D-FC22-B79B-5C7E19AEBBFF}"/>
                  </a:ext>
                </a:extLst>
              </p:cNvPr>
              <p:cNvSpPr txBox="1">
                <a:spLocks noChangeArrowheads="1"/>
              </p:cNvSpPr>
              <p:nvPr/>
            </p:nvSpPr>
            <p:spPr bwMode="auto">
              <a:xfrm>
                <a:off x="2343944" y="1792260"/>
                <a:ext cx="431800" cy="369332"/>
              </a:xfrm>
              <a:prstGeom prst="rect">
                <a:avLst/>
              </a:prstGeom>
              <a:solidFill>
                <a:schemeClr val="bg1"/>
              </a:solidFill>
              <a:ln>
                <a:noFill/>
              </a:ln>
              <a:extLst>
                <a:ext uri="{91240B29-F687-4F45-9708-019B960494DF}">
                  <a14:hiddenLine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spcBef>
                    <a:spcPct val="50000"/>
                  </a:spcBef>
                </a:pPr>
                <a14:m>
                  <m:oMathPara xmlns:m="http://schemas.openxmlformats.org/officeDocument/2006/math">
                    <m:oMath>
                      <m:r>
                        <a:rPr lang="en-US" altLang="zh-TW" sz="1800" b="0" i="1" smtClean="0">
                          <a:latin typeface="Cambria Math" panose="02040503050406030204" pitchFamily="18" charset="0"/>
                        </a:rPr>
                        <m:t>𝑐𝑇</m:t>
                      </m:r>
                    </m:oMath>
                  </m:oMathPara>
                </a14:m>
                <a:endParaRPr lang="en-US" altLang="zh-TW" sz="1800" i="1" dirty="0"/>
              </a:p>
            </p:txBody>
          </p:sp>
        </mc:Choice>
        <mc:Fallback xmlns="">
          <p:sp>
            <p:nvSpPr>
              <p:cNvPr id="20" name="Text Box 21">
                <a:extLst>
                  <a:ext uri="{FF2B5EF4-FFF2-40B4-BE49-F238E27FC236}">
                    <a16:creationId xmlns:a16="http://schemas.microsoft.com/office/drawing/2014/main" id="{7F55CD86-019D-FC22-B79B-5C7E19AEBBFF}"/>
                  </a:ext>
                </a:extLst>
              </p:cNvPr>
              <p:cNvSpPr txBox="1">
                <a:spLocks noRot="1" noChangeAspect="1" noMove="1" noResize="1" noEditPoints="1" noAdjustHandles="1" noChangeArrowheads="1" noChangeShapeType="1" noTextEdit="1"/>
              </p:cNvSpPr>
              <p:nvPr/>
            </p:nvSpPr>
            <p:spPr bwMode="auto">
              <a:xfrm>
                <a:off x="2343944" y="1792260"/>
                <a:ext cx="431800" cy="369332"/>
              </a:xfrm>
              <a:prstGeom prst="rect">
                <a:avLst/>
              </a:prstGeom>
              <a:blipFill>
                <a:blip r:embed="rId5"/>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cxnSp>
        <p:nvCxnSpPr>
          <p:cNvPr id="6" name="Straight Arrow Connector 5">
            <a:extLst>
              <a:ext uri="{FF2B5EF4-FFF2-40B4-BE49-F238E27FC236}">
                <a16:creationId xmlns:a16="http://schemas.microsoft.com/office/drawing/2014/main" id="{07B802A2-EFEA-7111-A6B1-08827F4212D6}"/>
              </a:ext>
            </a:extLst>
          </p:cNvPr>
          <p:cNvCxnSpPr>
            <a:cxnSpLocks/>
          </p:cNvCxnSpPr>
          <p:nvPr/>
        </p:nvCxnSpPr>
        <p:spPr>
          <a:xfrm>
            <a:off x="2665621" y="1976945"/>
            <a:ext cx="181768"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CCD56BD1-6548-272C-362E-FF53F4E2B9B5}"/>
              </a:ext>
            </a:extLst>
          </p:cNvPr>
          <p:cNvCxnSpPr>
            <a:cxnSpLocks/>
          </p:cNvCxnSpPr>
          <p:nvPr/>
        </p:nvCxnSpPr>
        <p:spPr>
          <a:xfrm flipH="1">
            <a:off x="2011363" y="1976945"/>
            <a:ext cx="3683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 name="矩形 14">
                <a:extLst>
                  <a:ext uri="{FF2B5EF4-FFF2-40B4-BE49-F238E27FC236}">
                    <a16:creationId xmlns:a16="http://schemas.microsoft.com/office/drawing/2014/main" id="{A251B274-C4EB-5E83-729A-BC2DD148B54B}"/>
                  </a:ext>
                </a:extLst>
              </p:cNvPr>
              <p:cNvSpPr/>
              <p:nvPr/>
            </p:nvSpPr>
            <p:spPr>
              <a:xfrm>
                <a:off x="4187074" y="632821"/>
                <a:ext cx="754244" cy="400110"/>
              </a:xfrm>
              <a:prstGeom prst="rect">
                <a:avLst/>
              </a:prstGeom>
              <a:solidFill>
                <a:srgbClr val="FFFF99"/>
              </a:solidFill>
            </p:spPr>
            <p:txBody>
              <a:bodyPr wrap="none">
                <a:spAutoFit/>
              </a:bodyPr>
              <a:lstStyle/>
              <a:p>
                <a:pPr/>
                <a14:m>
                  <m:oMathPara xmlns:m="http://schemas.openxmlformats.org/officeDocument/2006/math">
                    <m:oMath>
                      <m:r>
                        <a:rPr lang="en-US" altLang="zh-TW" sz="2000" i="1">
                          <a:latin typeface="Cambria Math"/>
                          <a:cs typeface="Times New Roman" pitchFamily="18" charset="0"/>
                        </a:rPr>
                        <m:t>𝑓</m:t>
                      </m:r>
                      <m:d>
                        <m:dPr>
                          <m:ctrlPr>
                            <a:rPr lang="en-US" altLang="zh-TW" sz="2000" i="1">
                              <a:latin typeface="Cambria Math"/>
                              <a:cs typeface="Times New Roman" pitchFamily="18" charset="0"/>
                            </a:rPr>
                          </m:ctrlPr>
                        </m:dPr>
                        <m:e>
                          <m:r>
                            <a:rPr lang="en-US" altLang="zh-TW" sz="2000" i="1">
                              <a:latin typeface="Cambria Math"/>
                              <a:cs typeface="Times New Roman" pitchFamily="18" charset="0"/>
                            </a:rPr>
                            <m:t>𝑥</m:t>
                          </m:r>
                        </m:e>
                      </m:d>
                    </m:oMath>
                  </m:oMathPara>
                </a14:m>
                <a:endParaRPr lang="zh-TW" altLang="en-US" sz="2000" dirty="0">
                  <a:latin typeface="Times New Roman" panose="02020603050405020304" pitchFamily="18" charset="0"/>
                </a:endParaRPr>
              </a:p>
            </p:txBody>
          </p:sp>
        </mc:Choice>
        <mc:Fallback xmlns="">
          <p:sp>
            <p:nvSpPr>
              <p:cNvPr id="4" name="矩形 14">
                <a:extLst>
                  <a:ext uri="{FF2B5EF4-FFF2-40B4-BE49-F238E27FC236}">
                    <a16:creationId xmlns:a16="http://schemas.microsoft.com/office/drawing/2014/main" id="{A251B274-C4EB-5E83-729A-BC2DD148B54B}"/>
                  </a:ext>
                </a:extLst>
              </p:cNvPr>
              <p:cNvSpPr>
                <a:spLocks noRot="1" noChangeAspect="1" noMove="1" noResize="1" noEditPoints="1" noAdjustHandles="1" noChangeArrowheads="1" noChangeShapeType="1" noTextEdit="1"/>
              </p:cNvSpPr>
              <p:nvPr/>
            </p:nvSpPr>
            <p:spPr>
              <a:xfrm>
                <a:off x="4187074" y="632821"/>
                <a:ext cx="754244" cy="400110"/>
              </a:xfrm>
              <a:prstGeom prst="rect">
                <a:avLst/>
              </a:prstGeom>
              <a:blipFill>
                <a:blip r:embed="rId6"/>
                <a:stretch>
                  <a:fillRect b="-1212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文字方塊 25">
                <a:extLst>
                  <a:ext uri="{FF2B5EF4-FFF2-40B4-BE49-F238E27FC236}">
                    <a16:creationId xmlns:a16="http://schemas.microsoft.com/office/drawing/2014/main" id="{4DDB7BFB-720E-1717-A5DD-1DA331CCA14A}"/>
                  </a:ext>
                </a:extLst>
              </p:cNvPr>
              <p:cNvSpPr txBox="1"/>
              <p:nvPr/>
            </p:nvSpPr>
            <p:spPr>
              <a:xfrm>
                <a:off x="4187074" y="3453726"/>
                <a:ext cx="1280276" cy="400110"/>
              </a:xfrm>
              <a:prstGeom prst="rect">
                <a:avLst/>
              </a:prstGeom>
              <a:solidFill>
                <a:srgbClr val="FFFF99"/>
              </a:solidFill>
            </p:spPr>
            <p:txBody>
              <a:bodyPr wrap="square" rtlCol="0">
                <a:spAutoFit/>
              </a:bodyPr>
              <a:lstStyle/>
              <a:p>
                <a:pPr/>
                <a14:m>
                  <m:oMathPara xmlns:m="http://schemas.openxmlformats.org/officeDocument/2006/math">
                    <m:oMath>
                      <m:r>
                        <a:rPr lang="en-US" altLang="zh-TW" sz="2000" i="1">
                          <a:latin typeface="Cambria Math"/>
                          <a:cs typeface="Times New Roman" pitchFamily="18" charset="0"/>
                        </a:rPr>
                        <m:t>𝑓</m:t>
                      </m:r>
                      <m:d>
                        <m:dPr>
                          <m:ctrlPr>
                            <a:rPr lang="en-US" altLang="zh-TW" sz="2000" i="1">
                              <a:latin typeface="Cambria Math"/>
                              <a:cs typeface="Times New Roman" pitchFamily="18" charset="0"/>
                            </a:rPr>
                          </m:ctrlPr>
                        </m:dPr>
                        <m:e>
                          <m:r>
                            <a:rPr lang="en-US" altLang="zh-TW" sz="2000" i="1">
                              <a:latin typeface="Cambria Math"/>
                              <a:cs typeface="Times New Roman" pitchFamily="18" charset="0"/>
                            </a:rPr>
                            <m:t>𝑥</m:t>
                          </m:r>
                          <m:r>
                            <a:rPr lang="en-US" altLang="zh-TW" sz="2000" i="1">
                              <a:latin typeface="Cambria Math"/>
                              <a:cs typeface="Times New Roman" pitchFamily="18" charset="0"/>
                            </a:rPr>
                            <m:t>−</m:t>
                          </m:r>
                          <m:r>
                            <a:rPr lang="en-US" altLang="zh-TW" sz="2000" i="1">
                              <a:latin typeface="Cambria Math"/>
                              <a:cs typeface="Times New Roman" pitchFamily="18" charset="0"/>
                            </a:rPr>
                            <m:t>𝑣𝑡</m:t>
                          </m:r>
                        </m:e>
                      </m:d>
                    </m:oMath>
                  </m:oMathPara>
                </a14:m>
                <a:endParaRPr lang="zh-TW" altLang="en-US" sz="2000" dirty="0">
                  <a:latin typeface="Times New Roman" panose="02020603050405020304" pitchFamily="18" charset="0"/>
                </a:endParaRPr>
              </a:p>
            </p:txBody>
          </p:sp>
        </mc:Choice>
        <mc:Fallback xmlns="">
          <p:sp>
            <p:nvSpPr>
              <p:cNvPr id="5" name="文字方塊 25">
                <a:extLst>
                  <a:ext uri="{FF2B5EF4-FFF2-40B4-BE49-F238E27FC236}">
                    <a16:creationId xmlns:a16="http://schemas.microsoft.com/office/drawing/2014/main" id="{4DDB7BFB-720E-1717-A5DD-1DA331CCA14A}"/>
                  </a:ext>
                </a:extLst>
              </p:cNvPr>
              <p:cNvSpPr txBox="1">
                <a:spLocks noRot="1" noChangeAspect="1" noMove="1" noResize="1" noEditPoints="1" noAdjustHandles="1" noChangeArrowheads="1" noChangeShapeType="1" noTextEdit="1"/>
              </p:cNvSpPr>
              <p:nvPr/>
            </p:nvSpPr>
            <p:spPr>
              <a:xfrm>
                <a:off x="4187074" y="3453726"/>
                <a:ext cx="1280276" cy="400110"/>
              </a:xfrm>
              <a:prstGeom prst="rect">
                <a:avLst/>
              </a:prstGeom>
              <a:blipFill>
                <a:blip r:embed="rId7"/>
                <a:stretch>
                  <a:fillRect b="-12500"/>
                </a:stretch>
              </a:blipFill>
            </p:spPr>
            <p:txBody>
              <a:bodyPr/>
              <a:lstStyle/>
              <a:p>
                <a:r>
                  <a:rPr lang="en-US">
                    <a:noFill/>
                  </a:rPr>
                  <a:t> </a:t>
                </a:r>
              </a:p>
            </p:txBody>
          </p:sp>
        </mc:Fallback>
      </mc:AlternateContent>
      <p:sp>
        <p:nvSpPr>
          <p:cNvPr id="7" name="文字方塊 16">
            <a:extLst>
              <a:ext uri="{FF2B5EF4-FFF2-40B4-BE49-F238E27FC236}">
                <a16:creationId xmlns:a16="http://schemas.microsoft.com/office/drawing/2014/main" id="{629B6E95-DD96-C4AA-04AE-84B58FE829F9}"/>
              </a:ext>
            </a:extLst>
          </p:cNvPr>
          <p:cNvSpPr txBox="1">
            <a:spLocks noChangeArrowheads="1"/>
          </p:cNvSpPr>
          <p:nvPr/>
        </p:nvSpPr>
        <p:spPr bwMode="auto">
          <a:xfrm>
            <a:off x="1121753" y="5502517"/>
            <a:ext cx="51133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此脈衝在電流消失後還會在遠方繼續傳播！</a:t>
            </a:r>
          </a:p>
        </p:txBody>
      </p:sp>
      <p:sp>
        <p:nvSpPr>
          <p:cNvPr id="8" name="文字方塊 17">
            <a:extLst>
              <a:ext uri="{FF2B5EF4-FFF2-40B4-BE49-F238E27FC236}">
                <a16:creationId xmlns:a16="http://schemas.microsoft.com/office/drawing/2014/main" id="{E39B4D82-73F5-B531-B75A-AEA754DE3994}"/>
              </a:ext>
            </a:extLst>
          </p:cNvPr>
          <p:cNvSpPr txBox="1">
            <a:spLocks noChangeArrowheads="1"/>
          </p:cNvSpPr>
          <p:nvPr/>
        </p:nvSpPr>
        <p:spPr bwMode="auto">
          <a:xfrm>
            <a:off x="1121753" y="5951457"/>
            <a:ext cx="59769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a:t>此脈衝的電場與磁場是獨立於產生它們的電流而存在的！</a:t>
            </a:r>
          </a:p>
        </p:txBody>
      </p:sp>
      <p:pic>
        <p:nvPicPr>
          <p:cNvPr id="9" name="Graphic 8" descr="Cat with solid fill">
            <a:extLst>
              <a:ext uri="{FF2B5EF4-FFF2-40B4-BE49-F238E27FC236}">
                <a16:creationId xmlns:a16="http://schemas.microsoft.com/office/drawing/2014/main" id="{DBC0CD37-6CCC-0206-168D-385B40E79A4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153400" y="614437"/>
            <a:ext cx="762000" cy="668520"/>
          </a:xfrm>
          <a:prstGeom prst="rect">
            <a:avLst/>
          </a:prstGeom>
        </p:spPr>
      </p:pic>
    </p:spTree>
    <p:extLst>
      <p:ext uri="{BB962C8B-B14F-4D97-AF65-F5344CB8AC3E}">
        <p14:creationId xmlns:p14="http://schemas.microsoft.com/office/powerpoint/2010/main" val="38824728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4" descr="F33_05"/>
          <p:cNvPicPr>
            <a:picLocks noChangeAspect="1" noChangeArrowheads="1"/>
          </p:cNvPicPr>
          <p:nvPr/>
        </p:nvPicPr>
        <p:blipFill>
          <a:blip r:embed="rId2">
            <a:extLst>
              <a:ext uri="{28A0092B-C50C-407E-A947-70E740481C1C}">
                <a14:useLocalDpi xmlns:a14="http://schemas.microsoft.com/office/drawing/2010/main" val="0"/>
              </a:ext>
            </a:extLst>
          </a:blip>
          <a:srcRect t="17815" r="17961" b="13309"/>
          <a:stretch>
            <a:fillRect/>
          </a:stretch>
        </p:blipFill>
        <p:spPr bwMode="auto">
          <a:xfrm>
            <a:off x="431731" y="1340923"/>
            <a:ext cx="3959677" cy="2283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9" name="Text Box 9"/>
          <p:cNvSpPr txBox="1">
            <a:spLocks noChangeArrowheads="1"/>
          </p:cNvSpPr>
          <p:nvPr/>
        </p:nvSpPr>
        <p:spPr bwMode="auto">
          <a:xfrm>
            <a:off x="501642" y="5517076"/>
            <a:ext cx="64801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har char="–"/>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har char="•"/>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har char="–"/>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dirty="0"/>
              <a:t>正弦電磁波中電場與磁場方向垂直，大小隨時隨地都成正比！</a:t>
            </a:r>
          </a:p>
        </p:txBody>
      </p:sp>
      <p:sp>
        <p:nvSpPr>
          <p:cNvPr id="67590" name="Text Box 10"/>
          <p:cNvSpPr txBox="1">
            <a:spLocks noChangeArrowheads="1"/>
          </p:cNvSpPr>
          <p:nvPr/>
        </p:nvSpPr>
        <p:spPr bwMode="auto">
          <a:xfrm>
            <a:off x="3649141" y="869740"/>
            <a:ext cx="14843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har char="–"/>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har char="•"/>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har char="–"/>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50000"/>
              </a:spcBef>
              <a:buFontTx/>
              <a:buNone/>
            </a:pPr>
            <a:r>
              <a:rPr lang="zh-TW" altLang="en-US" sz="1800"/>
              <a:t>正弦電磁波</a:t>
            </a:r>
          </a:p>
        </p:txBody>
      </p:sp>
      <p:pic>
        <p:nvPicPr>
          <p:cNvPr id="13" name="Picture 1" descr="30_38_Figure.jpg"/>
          <p:cNvPicPr>
            <a:picLocks noChangeAspect="1"/>
          </p:cNvPicPr>
          <p:nvPr/>
        </p:nvPicPr>
        <p:blipFill rotWithShape="1">
          <a:blip r:embed="rId3" cstate="print">
            <a:extLst>
              <a:ext uri="{28A0092B-C50C-407E-A947-70E740481C1C}">
                <a14:useLocalDpi xmlns:a14="http://schemas.microsoft.com/office/drawing/2010/main" val="0"/>
              </a:ext>
            </a:extLst>
          </a:blip>
          <a:srcRect b="3546"/>
          <a:stretch/>
        </p:blipFill>
        <p:spPr>
          <a:xfrm>
            <a:off x="4572000" y="1340924"/>
            <a:ext cx="4015180" cy="2283616"/>
          </a:xfrm>
          <a:prstGeom prst="rect">
            <a:avLst/>
          </a:prstGeom>
        </p:spPr>
      </p:pic>
      <mc:AlternateContent xmlns:mc="http://schemas.openxmlformats.org/markup-compatibility/2006" xmlns:a14="http://schemas.microsoft.com/office/drawing/2010/main">
        <mc:Choice Requires="a14">
          <p:sp>
            <p:nvSpPr>
              <p:cNvPr id="14" name="文字方塊 13"/>
              <p:cNvSpPr txBox="1"/>
              <p:nvPr/>
            </p:nvSpPr>
            <p:spPr>
              <a:xfrm>
                <a:off x="501642" y="3883369"/>
                <a:ext cx="4832358" cy="369332"/>
              </a:xfrm>
              <a:prstGeom prst="rect">
                <a:avLst/>
              </a:prstGeom>
              <a:solidFill>
                <a:srgbClr val="FFFF00"/>
              </a:solidFill>
            </p:spPr>
            <p:txBody>
              <a:bodyPr wrap="square" rtlCol="0">
                <a:spAutoFit/>
              </a:bodyPr>
              <a:lstStyle/>
              <a:p>
                <a:pPr/>
                <a14:m>
                  <m:oMathPara xmlns:m="http://schemas.openxmlformats.org/officeDocument/2006/math">
                    <m:oMath>
                      <m:r>
                        <a:rPr lang="en-US" altLang="zh-TW" sz="1800" b="0" i="1" smtClean="0">
                          <a:solidFill>
                            <a:srgbClr val="000000"/>
                          </a:solidFill>
                          <a:latin typeface="Cambria Math"/>
                          <a:ea typeface="Cambria Math"/>
                        </a:rPr>
                        <m:t>𝐸</m:t>
                      </m:r>
                      <m:d>
                        <m:dPr>
                          <m:ctrlPr>
                            <a:rPr lang="en-US" altLang="zh-TW" sz="1800" i="1" smtClean="0">
                              <a:solidFill>
                                <a:srgbClr val="000000"/>
                              </a:solidFill>
                              <a:latin typeface="Cambria Math"/>
                              <a:ea typeface="Cambria Math"/>
                            </a:rPr>
                          </m:ctrlPr>
                        </m:dPr>
                        <m:e>
                          <m:r>
                            <a:rPr lang="en-US" altLang="zh-TW" sz="1800" i="1" smtClean="0">
                              <a:solidFill>
                                <a:srgbClr val="000000"/>
                              </a:solidFill>
                              <a:latin typeface="Cambria Math"/>
                              <a:ea typeface="Cambria Math"/>
                            </a:rPr>
                            <m:t>𝑥</m:t>
                          </m:r>
                          <m:r>
                            <a:rPr lang="en-US" altLang="zh-TW" sz="1800" i="1" smtClean="0">
                              <a:solidFill>
                                <a:srgbClr val="000000"/>
                              </a:solidFill>
                              <a:latin typeface="Cambria Math"/>
                              <a:ea typeface="Cambria Math"/>
                            </a:rPr>
                            <m:t>,</m:t>
                          </m:r>
                          <m:r>
                            <a:rPr lang="en-US" altLang="zh-TW" sz="1800" i="1" smtClean="0">
                              <a:solidFill>
                                <a:srgbClr val="000000"/>
                              </a:solidFill>
                              <a:latin typeface="Cambria Math"/>
                              <a:ea typeface="Cambria Math"/>
                            </a:rPr>
                            <m:t>𝑡</m:t>
                          </m:r>
                        </m:e>
                      </m:d>
                      <m:r>
                        <a:rPr lang="en-US" altLang="zh-TW" sz="1800" i="1" smtClean="0">
                          <a:solidFill>
                            <a:srgbClr val="000000"/>
                          </a:solidFill>
                          <a:latin typeface="Cambria Math"/>
                          <a:ea typeface="Cambria Math"/>
                        </a:rPr>
                        <m:t>=</m:t>
                      </m:r>
                      <m:sSub>
                        <m:sSubPr>
                          <m:ctrlPr>
                            <a:rPr lang="en-US" altLang="zh-TW" i="1">
                              <a:solidFill>
                                <a:srgbClr val="000000"/>
                              </a:solidFill>
                              <a:latin typeface="Cambria Math"/>
                              <a:ea typeface="Cambria Math"/>
                            </a:rPr>
                          </m:ctrlPr>
                        </m:sSubPr>
                        <m:e>
                          <m:r>
                            <a:rPr lang="en-US" altLang="zh-TW" i="1">
                              <a:solidFill>
                                <a:srgbClr val="000000"/>
                              </a:solidFill>
                              <a:latin typeface="Cambria Math"/>
                              <a:ea typeface="Cambria Math"/>
                            </a:rPr>
                            <m:t>𝐸</m:t>
                          </m:r>
                        </m:e>
                        <m:sub>
                          <m:r>
                            <a:rPr lang="en-US" altLang="zh-TW" i="1">
                              <a:solidFill>
                                <a:srgbClr val="000000"/>
                              </a:solidFill>
                              <a:latin typeface="Cambria Math"/>
                              <a:ea typeface="Cambria Math"/>
                            </a:rPr>
                            <m:t>𝑚</m:t>
                          </m:r>
                        </m:sub>
                      </m:sSub>
                      <m:func>
                        <m:funcPr>
                          <m:ctrlPr>
                            <a:rPr lang="en-US" altLang="zh-TW">
                              <a:solidFill>
                                <a:srgbClr val="000000"/>
                              </a:solidFill>
                              <a:latin typeface="Cambria Math"/>
                              <a:ea typeface="Cambria Math"/>
                            </a:rPr>
                          </m:ctrlPr>
                        </m:funcPr>
                        <m:fName>
                          <m:r>
                            <m:rPr>
                              <m:sty m:val="p"/>
                            </m:rPr>
                            <a:rPr lang="en-US" altLang="zh-TW">
                              <a:solidFill>
                                <a:srgbClr val="000000"/>
                              </a:solidFill>
                              <a:latin typeface="Cambria Math"/>
                              <a:ea typeface="Cambria Math"/>
                            </a:rPr>
                            <m:t>sin</m:t>
                          </m:r>
                        </m:fName>
                        <m:e>
                          <m:d>
                            <m:dPr>
                              <m:begChr m:val="["/>
                              <m:endChr m:val="]"/>
                              <m:ctrlPr>
                                <a:rPr lang="en-US" altLang="zh-TW" b="0" i="1" smtClean="0">
                                  <a:solidFill>
                                    <a:srgbClr val="000000"/>
                                  </a:solidFill>
                                  <a:latin typeface="Cambria Math" panose="02040503050406030204" pitchFamily="18" charset="0"/>
                                  <a:ea typeface="Cambria Math"/>
                                </a:rPr>
                              </m:ctrlPr>
                            </m:dPr>
                            <m:e>
                              <m:r>
                                <a:rPr lang="en-US" altLang="zh-TW" b="0" i="1" smtClean="0">
                                  <a:solidFill>
                                    <a:srgbClr val="000000"/>
                                  </a:solidFill>
                                  <a:latin typeface="Cambria Math" panose="02040503050406030204" pitchFamily="18" charset="0"/>
                                  <a:ea typeface="Cambria Math"/>
                                </a:rPr>
                                <m:t>𝑘</m:t>
                              </m:r>
                              <m:d>
                                <m:dPr>
                                  <m:ctrlPr>
                                    <a:rPr lang="en-US" altLang="zh-TW" i="1">
                                      <a:solidFill>
                                        <a:srgbClr val="000000"/>
                                      </a:solidFill>
                                      <a:latin typeface="Cambria Math"/>
                                      <a:ea typeface="Cambria Math"/>
                                    </a:rPr>
                                  </m:ctrlPr>
                                </m:dPr>
                                <m:e>
                                  <m:r>
                                    <a:rPr lang="en-US" altLang="zh-TW" i="1">
                                      <a:solidFill>
                                        <a:srgbClr val="000000"/>
                                      </a:solidFill>
                                      <a:latin typeface="Cambria Math"/>
                                      <a:ea typeface="Cambria Math"/>
                                    </a:rPr>
                                    <m:t>𝑥</m:t>
                                  </m:r>
                                  <m:r>
                                    <a:rPr lang="en-US" altLang="zh-TW" i="1">
                                      <a:solidFill>
                                        <a:srgbClr val="000000"/>
                                      </a:solidFill>
                                      <a:latin typeface="Cambria Math"/>
                                      <a:ea typeface="Cambria Math"/>
                                    </a:rPr>
                                    <m:t>−</m:t>
                                  </m:r>
                                  <m:r>
                                    <a:rPr lang="en-US" altLang="zh-TW" b="0" i="1" smtClean="0">
                                      <a:solidFill>
                                        <a:srgbClr val="000000"/>
                                      </a:solidFill>
                                      <a:latin typeface="Cambria Math" panose="02040503050406030204" pitchFamily="18" charset="0"/>
                                      <a:ea typeface="Cambria Math"/>
                                    </a:rPr>
                                    <m:t>𝑣</m:t>
                                  </m:r>
                                  <m:r>
                                    <a:rPr lang="en-US" altLang="zh-TW" i="1">
                                      <a:solidFill>
                                        <a:srgbClr val="000000"/>
                                      </a:solidFill>
                                      <a:latin typeface="Cambria Math"/>
                                      <a:ea typeface="Cambria Math"/>
                                    </a:rPr>
                                    <m:t>𝑡</m:t>
                                  </m:r>
                                </m:e>
                              </m:d>
                            </m:e>
                          </m:d>
                        </m:e>
                      </m:func>
                      <m:r>
                        <a:rPr lang="zh-TW" altLang="en-US" i="1">
                          <a:solidFill>
                            <a:srgbClr val="000000"/>
                          </a:solidFill>
                          <a:latin typeface="Cambria Math" panose="02040503050406030204" pitchFamily="18" charset="0"/>
                          <a:ea typeface="Cambria Math"/>
                        </a:rPr>
                        <m:t>＝</m:t>
                      </m:r>
                      <m:sSub>
                        <m:sSubPr>
                          <m:ctrlPr>
                            <a:rPr lang="en-US" altLang="zh-TW" sz="1800" b="0" i="1" smtClean="0">
                              <a:solidFill>
                                <a:srgbClr val="000000"/>
                              </a:solidFill>
                              <a:latin typeface="Cambria Math"/>
                              <a:ea typeface="Cambria Math"/>
                            </a:rPr>
                          </m:ctrlPr>
                        </m:sSubPr>
                        <m:e>
                          <m:r>
                            <a:rPr lang="en-US" altLang="zh-TW" sz="1800" b="0" i="1" smtClean="0">
                              <a:solidFill>
                                <a:srgbClr val="000000"/>
                              </a:solidFill>
                              <a:latin typeface="Cambria Math"/>
                              <a:ea typeface="Cambria Math"/>
                            </a:rPr>
                            <m:t>𝐸</m:t>
                          </m:r>
                        </m:e>
                        <m:sub>
                          <m:r>
                            <a:rPr lang="en-US" altLang="zh-TW" sz="1800" i="1">
                              <a:solidFill>
                                <a:srgbClr val="000000"/>
                              </a:solidFill>
                              <a:latin typeface="Cambria Math"/>
                              <a:ea typeface="Cambria Math"/>
                            </a:rPr>
                            <m:t>𝑚</m:t>
                          </m:r>
                        </m:sub>
                      </m:sSub>
                      <m:func>
                        <m:funcPr>
                          <m:ctrlPr>
                            <a:rPr lang="en-US" altLang="zh-TW" sz="1800">
                              <a:solidFill>
                                <a:srgbClr val="000000"/>
                              </a:solidFill>
                              <a:latin typeface="Cambria Math"/>
                              <a:ea typeface="Cambria Math"/>
                            </a:rPr>
                          </m:ctrlPr>
                        </m:funcPr>
                        <m:fName>
                          <m:r>
                            <m:rPr>
                              <m:sty m:val="p"/>
                            </m:rPr>
                            <a:rPr lang="en-US" altLang="zh-TW" sz="1800">
                              <a:solidFill>
                                <a:srgbClr val="000000"/>
                              </a:solidFill>
                              <a:latin typeface="Cambria Math"/>
                              <a:ea typeface="Cambria Math"/>
                            </a:rPr>
                            <m:t>sin</m:t>
                          </m:r>
                        </m:fName>
                        <m:e>
                          <m:d>
                            <m:dPr>
                              <m:ctrlPr>
                                <a:rPr lang="en-US" altLang="zh-TW" sz="1800" i="1">
                                  <a:solidFill>
                                    <a:srgbClr val="000000"/>
                                  </a:solidFill>
                                  <a:latin typeface="Cambria Math"/>
                                  <a:ea typeface="Cambria Math"/>
                                </a:rPr>
                              </m:ctrlPr>
                            </m:dPr>
                            <m:e>
                              <m:r>
                                <a:rPr lang="en-US" altLang="zh-TW" sz="1800" i="1">
                                  <a:solidFill>
                                    <a:srgbClr val="000000"/>
                                  </a:solidFill>
                                  <a:latin typeface="Cambria Math"/>
                                  <a:ea typeface="Cambria Math"/>
                                </a:rPr>
                                <m:t>𝑘𝑥</m:t>
                              </m:r>
                              <m:r>
                                <a:rPr lang="en-US" altLang="zh-TW" sz="1800" i="1">
                                  <a:solidFill>
                                    <a:srgbClr val="000000"/>
                                  </a:solidFill>
                                  <a:latin typeface="Cambria Math"/>
                                  <a:ea typeface="Cambria Math"/>
                                </a:rPr>
                                <m:t>−</m:t>
                              </m:r>
                              <m:r>
                                <a:rPr lang="zh-TW" altLang="en-US" sz="1800" i="1" smtClean="0">
                                  <a:solidFill>
                                    <a:srgbClr val="000000"/>
                                  </a:solidFill>
                                  <a:latin typeface="Cambria Math"/>
                                  <a:ea typeface="Cambria Math"/>
                                </a:rPr>
                                <m:t>𝜔</m:t>
                              </m:r>
                              <m:r>
                                <a:rPr lang="en-US" altLang="zh-TW" sz="1800" i="1">
                                  <a:solidFill>
                                    <a:srgbClr val="000000"/>
                                  </a:solidFill>
                                  <a:latin typeface="Cambria Math"/>
                                  <a:ea typeface="Cambria Math"/>
                                </a:rPr>
                                <m:t>𝑡</m:t>
                              </m:r>
                            </m:e>
                          </m:d>
                        </m:e>
                      </m:func>
                    </m:oMath>
                  </m:oMathPara>
                </a14:m>
                <a:endParaRPr lang="zh-TW" altLang="en-US" sz="1800" dirty="0">
                  <a:solidFill>
                    <a:srgbClr val="000000"/>
                  </a:solidFill>
                  <a:latin typeface="Arial" charset="0"/>
                </a:endParaRPr>
              </a:p>
            </p:txBody>
          </p:sp>
        </mc:Choice>
        <mc:Fallback xmlns="">
          <p:sp>
            <p:nvSpPr>
              <p:cNvPr id="14" name="文字方塊 13"/>
              <p:cNvSpPr txBox="1">
                <a:spLocks noRot="1" noChangeAspect="1" noMove="1" noResize="1" noEditPoints="1" noAdjustHandles="1" noChangeArrowheads="1" noChangeShapeType="1" noTextEdit="1"/>
              </p:cNvSpPr>
              <p:nvPr/>
            </p:nvSpPr>
            <p:spPr>
              <a:xfrm>
                <a:off x="501642" y="3883369"/>
                <a:ext cx="4832358"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文字方塊 15"/>
              <p:cNvSpPr txBox="1"/>
              <p:nvPr/>
            </p:nvSpPr>
            <p:spPr>
              <a:xfrm>
                <a:off x="6172200" y="3784688"/>
                <a:ext cx="1387239" cy="566694"/>
              </a:xfrm>
              <a:prstGeom prst="rect">
                <a:avLst/>
              </a:prstGeom>
              <a:solidFill>
                <a:srgbClr val="FFFF00"/>
              </a:solidFill>
            </p:spPr>
            <p:txBody>
              <a:bodyPr wrap="none" rtlCol="0">
                <a:spAutoFit/>
              </a:bodyPr>
              <a:lstStyle/>
              <a:p>
                <a:pPr/>
                <a14:m>
                  <m:oMathPara xmlns:m="http://schemas.openxmlformats.org/officeDocument/2006/math">
                    <m:oMath>
                      <m:f>
                        <m:fPr>
                          <m:ctrlPr>
                            <a:rPr lang="zh-TW" altLang="en-US" sz="1800" i="1" dirty="0">
                              <a:solidFill>
                                <a:srgbClr val="000000"/>
                              </a:solidFill>
                              <a:latin typeface="Cambria Math"/>
                            </a:rPr>
                          </m:ctrlPr>
                        </m:fPr>
                        <m:num>
                          <m:r>
                            <a:rPr lang="zh-TW" altLang="en-US" sz="1800" i="1" dirty="0">
                              <a:solidFill>
                                <a:srgbClr val="000000"/>
                              </a:solidFill>
                              <a:latin typeface="Cambria Math"/>
                            </a:rPr>
                            <m:t>𝜔</m:t>
                          </m:r>
                        </m:num>
                        <m:den>
                          <m:r>
                            <a:rPr lang="en-US" altLang="zh-TW" sz="1800" i="1" dirty="0" smtClean="0">
                              <a:solidFill>
                                <a:srgbClr val="000000"/>
                              </a:solidFill>
                              <a:latin typeface="Cambria Math"/>
                            </a:rPr>
                            <m:t>𝑘</m:t>
                          </m:r>
                        </m:den>
                      </m:f>
                      <m:r>
                        <a:rPr lang="en-US" altLang="zh-TW" sz="1800" i="1" dirty="0" smtClean="0">
                          <a:solidFill>
                            <a:srgbClr val="000000"/>
                          </a:solidFill>
                          <a:latin typeface="Cambria Math"/>
                        </a:rPr>
                        <m:t>=</m:t>
                      </m:r>
                      <m:r>
                        <a:rPr lang="en-US" altLang="zh-TW" sz="1800" i="1" dirty="0" smtClean="0">
                          <a:solidFill>
                            <a:srgbClr val="000000"/>
                          </a:solidFill>
                          <a:latin typeface="Cambria Math"/>
                        </a:rPr>
                        <m:t>𝑓</m:t>
                      </m:r>
                      <m:r>
                        <a:rPr lang="zh-TW" altLang="en-US" sz="1800" i="1" dirty="0" smtClean="0">
                          <a:solidFill>
                            <a:srgbClr val="000000"/>
                          </a:solidFill>
                          <a:latin typeface="Cambria Math"/>
                        </a:rPr>
                        <m:t>𝜆</m:t>
                      </m:r>
                      <m:r>
                        <a:rPr lang="en-US" altLang="zh-TW" sz="1800" i="1" dirty="0" smtClean="0">
                          <a:solidFill>
                            <a:srgbClr val="000000"/>
                          </a:solidFill>
                          <a:latin typeface="Cambria Math"/>
                        </a:rPr>
                        <m:t>=</m:t>
                      </m:r>
                      <m:r>
                        <a:rPr lang="en-US" altLang="zh-TW" sz="1800" b="0" i="1" dirty="0" smtClean="0">
                          <a:solidFill>
                            <a:srgbClr val="000000"/>
                          </a:solidFill>
                          <a:latin typeface="Cambria Math"/>
                        </a:rPr>
                        <m:t>𝑐</m:t>
                      </m:r>
                    </m:oMath>
                  </m:oMathPara>
                </a14:m>
                <a:endParaRPr lang="zh-TW" altLang="en-US" sz="1800" dirty="0">
                  <a:solidFill>
                    <a:srgbClr val="000000"/>
                  </a:solidFill>
                  <a:latin typeface="Arial" charset="0"/>
                </a:endParaRPr>
              </a:p>
            </p:txBody>
          </p:sp>
        </mc:Choice>
        <mc:Fallback xmlns="">
          <p:sp>
            <p:nvSpPr>
              <p:cNvPr id="16" name="文字方塊 15"/>
              <p:cNvSpPr txBox="1">
                <a:spLocks noRot="1" noChangeAspect="1" noMove="1" noResize="1" noEditPoints="1" noAdjustHandles="1" noChangeArrowheads="1" noChangeShapeType="1" noTextEdit="1"/>
              </p:cNvSpPr>
              <p:nvPr/>
            </p:nvSpPr>
            <p:spPr>
              <a:xfrm>
                <a:off x="6172200" y="3784688"/>
                <a:ext cx="1387239" cy="566694"/>
              </a:xfrm>
              <a:prstGeom prst="rect">
                <a:avLst/>
              </a:prstGeom>
              <a:blipFill>
                <a:blip r:embed="rId5"/>
                <a:stretch>
                  <a:fillRect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文字方塊 20"/>
              <p:cNvSpPr txBox="1"/>
              <p:nvPr/>
            </p:nvSpPr>
            <p:spPr>
              <a:xfrm>
                <a:off x="501642" y="5040530"/>
                <a:ext cx="1978447" cy="369332"/>
              </a:xfrm>
              <a:prstGeom prst="rect">
                <a:avLst/>
              </a:prstGeom>
              <a:solidFill>
                <a:srgbClr val="FFFF00"/>
              </a:solidFill>
            </p:spPr>
            <p:txBody>
              <a:bodyPr wrap="square" rtlCol="0">
                <a:spAutoFit/>
              </a:bodyPr>
              <a:lstStyle/>
              <a:p>
                <a:pPr/>
                <a14:m>
                  <m:oMathPara xmlns:m="http://schemas.openxmlformats.org/officeDocument/2006/math">
                    <m:oMath>
                      <m:r>
                        <a:rPr lang="en-US" altLang="zh-TW" sz="1800" b="0" i="1" smtClean="0">
                          <a:solidFill>
                            <a:srgbClr val="000000"/>
                          </a:solidFill>
                          <a:latin typeface="Cambria Math"/>
                          <a:ea typeface="Cambria Math"/>
                        </a:rPr>
                        <m:t>𝐸</m:t>
                      </m:r>
                      <m:d>
                        <m:dPr>
                          <m:ctrlPr>
                            <a:rPr lang="en-US" altLang="zh-TW" sz="1800" i="1" smtClean="0">
                              <a:solidFill>
                                <a:srgbClr val="000000"/>
                              </a:solidFill>
                              <a:latin typeface="Cambria Math"/>
                              <a:ea typeface="Cambria Math"/>
                            </a:rPr>
                          </m:ctrlPr>
                        </m:dPr>
                        <m:e>
                          <m:r>
                            <a:rPr lang="en-US" altLang="zh-TW" sz="1800" i="1" smtClean="0">
                              <a:solidFill>
                                <a:srgbClr val="000000"/>
                              </a:solidFill>
                              <a:latin typeface="Cambria Math"/>
                              <a:ea typeface="Cambria Math"/>
                            </a:rPr>
                            <m:t>𝑥</m:t>
                          </m:r>
                          <m:r>
                            <a:rPr lang="en-US" altLang="zh-TW" sz="1800" i="1" smtClean="0">
                              <a:solidFill>
                                <a:srgbClr val="000000"/>
                              </a:solidFill>
                              <a:latin typeface="Cambria Math"/>
                              <a:ea typeface="Cambria Math"/>
                            </a:rPr>
                            <m:t>,</m:t>
                          </m:r>
                          <m:r>
                            <a:rPr lang="en-US" altLang="zh-TW" sz="1800" i="1" smtClean="0">
                              <a:solidFill>
                                <a:srgbClr val="000000"/>
                              </a:solidFill>
                              <a:latin typeface="Cambria Math"/>
                              <a:ea typeface="Cambria Math"/>
                            </a:rPr>
                            <m:t>𝑡</m:t>
                          </m:r>
                        </m:e>
                      </m:d>
                      <m:r>
                        <a:rPr lang="en-US" altLang="zh-TW" sz="1800" i="1" smtClean="0">
                          <a:solidFill>
                            <a:srgbClr val="000000"/>
                          </a:solidFill>
                          <a:latin typeface="Cambria Math"/>
                          <a:ea typeface="Cambria Math"/>
                        </a:rPr>
                        <m:t>=</m:t>
                      </m:r>
                      <m:r>
                        <a:rPr lang="en-US" altLang="zh-TW" sz="1800" i="1" smtClean="0">
                          <a:solidFill>
                            <a:srgbClr val="000000"/>
                          </a:solidFill>
                          <a:latin typeface="Cambria Math"/>
                          <a:ea typeface="Cambria Math"/>
                        </a:rPr>
                        <m:t>𝑐𝐵</m:t>
                      </m:r>
                      <m:d>
                        <m:dPr>
                          <m:ctrlPr>
                            <a:rPr lang="en-US" altLang="zh-TW" sz="1800" i="1">
                              <a:solidFill>
                                <a:srgbClr val="000000"/>
                              </a:solidFill>
                              <a:latin typeface="Cambria Math"/>
                              <a:ea typeface="Cambria Math"/>
                            </a:rPr>
                          </m:ctrlPr>
                        </m:dPr>
                        <m:e>
                          <m:r>
                            <a:rPr lang="en-US" altLang="zh-TW" sz="1800" i="1">
                              <a:solidFill>
                                <a:srgbClr val="000000"/>
                              </a:solidFill>
                              <a:latin typeface="Cambria Math"/>
                              <a:ea typeface="Cambria Math"/>
                            </a:rPr>
                            <m:t>𝑥</m:t>
                          </m:r>
                          <m:r>
                            <a:rPr lang="en-US" altLang="zh-TW" sz="1800" i="1">
                              <a:solidFill>
                                <a:srgbClr val="000000"/>
                              </a:solidFill>
                              <a:latin typeface="Cambria Math"/>
                              <a:ea typeface="Cambria Math"/>
                            </a:rPr>
                            <m:t>,</m:t>
                          </m:r>
                          <m:r>
                            <a:rPr lang="en-US" altLang="zh-TW" sz="1800" i="1">
                              <a:solidFill>
                                <a:srgbClr val="000000"/>
                              </a:solidFill>
                              <a:latin typeface="Cambria Math"/>
                              <a:ea typeface="Cambria Math"/>
                            </a:rPr>
                            <m:t>𝑡</m:t>
                          </m:r>
                        </m:e>
                      </m:d>
                    </m:oMath>
                  </m:oMathPara>
                </a14:m>
                <a:endParaRPr lang="zh-TW" altLang="en-US" sz="1800" dirty="0">
                  <a:solidFill>
                    <a:srgbClr val="000000"/>
                  </a:solidFill>
                  <a:latin typeface="Arial" charset="0"/>
                </a:endParaRPr>
              </a:p>
            </p:txBody>
          </p:sp>
        </mc:Choice>
        <mc:Fallback xmlns="">
          <p:sp>
            <p:nvSpPr>
              <p:cNvPr id="21" name="文字方塊 20"/>
              <p:cNvSpPr txBox="1">
                <a:spLocks noRot="1" noChangeAspect="1" noMove="1" noResize="1" noEditPoints="1" noAdjustHandles="1" noChangeArrowheads="1" noChangeShapeType="1" noTextEdit="1"/>
              </p:cNvSpPr>
              <p:nvPr/>
            </p:nvSpPr>
            <p:spPr>
              <a:xfrm>
                <a:off x="501642" y="5040530"/>
                <a:ext cx="1978447"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文字方塊 13">
                <a:extLst>
                  <a:ext uri="{FF2B5EF4-FFF2-40B4-BE49-F238E27FC236}">
                    <a16:creationId xmlns:a16="http://schemas.microsoft.com/office/drawing/2014/main" id="{67521ADB-F705-8872-8632-CDE707B030B9}"/>
                  </a:ext>
                </a:extLst>
              </p:cNvPr>
              <p:cNvSpPr txBox="1"/>
              <p:nvPr/>
            </p:nvSpPr>
            <p:spPr>
              <a:xfrm>
                <a:off x="501642" y="4385340"/>
                <a:ext cx="1978447" cy="369332"/>
              </a:xfrm>
              <a:prstGeom prst="rect">
                <a:avLst/>
              </a:prstGeom>
              <a:solidFill>
                <a:srgbClr val="FFFF00"/>
              </a:solidFill>
            </p:spPr>
            <p:txBody>
              <a:bodyPr wrap="square" rtlCol="0">
                <a:spAutoFit/>
              </a:bodyPr>
              <a:lstStyle/>
              <a:p>
                <a:pPr/>
                <a14:m>
                  <m:oMathPara xmlns:m="http://schemas.openxmlformats.org/officeDocument/2006/math">
                    <m:oMath>
                      <m:r>
                        <a:rPr lang="en-US" altLang="zh-TW" sz="1800" b="0" i="1" smtClean="0">
                          <a:solidFill>
                            <a:srgbClr val="000000"/>
                          </a:solidFill>
                          <a:latin typeface="Cambria Math" panose="02040503050406030204" pitchFamily="18" charset="0"/>
                          <a:ea typeface="Cambria Math"/>
                        </a:rPr>
                        <m:t>𝑓</m:t>
                      </m:r>
                      <m:d>
                        <m:dPr>
                          <m:ctrlPr>
                            <a:rPr lang="en-US" altLang="zh-TW" sz="1800" i="1" smtClean="0">
                              <a:solidFill>
                                <a:srgbClr val="000000"/>
                              </a:solidFill>
                              <a:latin typeface="Cambria Math"/>
                              <a:ea typeface="Cambria Math"/>
                            </a:rPr>
                          </m:ctrlPr>
                        </m:dPr>
                        <m:e>
                          <m:r>
                            <a:rPr lang="en-US" altLang="zh-TW" sz="1800" i="1" smtClean="0">
                              <a:solidFill>
                                <a:srgbClr val="000000"/>
                              </a:solidFill>
                              <a:latin typeface="Cambria Math"/>
                              <a:ea typeface="Cambria Math"/>
                            </a:rPr>
                            <m:t>𝑥</m:t>
                          </m:r>
                        </m:e>
                      </m:d>
                      <m:r>
                        <a:rPr lang="en-US" altLang="zh-TW" sz="1800" i="1" smtClean="0">
                          <a:solidFill>
                            <a:srgbClr val="000000"/>
                          </a:solidFill>
                          <a:latin typeface="Cambria Math"/>
                          <a:ea typeface="Cambria Math"/>
                        </a:rPr>
                        <m:t>=</m:t>
                      </m:r>
                      <m:sSub>
                        <m:sSubPr>
                          <m:ctrlPr>
                            <a:rPr lang="en-US" altLang="zh-TW" i="1">
                              <a:solidFill>
                                <a:srgbClr val="000000"/>
                              </a:solidFill>
                              <a:latin typeface="Cambria Math"/>
                              <a:ea typeface="Cambria Math"/>
                            </a:rPr>
                          </m:ctrlPr>
                        </m:sSubPr>
                        <m:e>
                          <m:r>
                            <a:rPr lang="en-US" altLang="zh-TW" i="1">
                              <a:solidFill>
                                <a:srgbClr val="000000"/>
                              </a:solidFill>
                              <a:latin typeface="Cambria Math"/>
                              <a:ea typeface="Cambria Math"/>
                            </a:rPr>
                            <m:t>𝐸</m:t>
                          </m:r>
                        </m:e>
                        <m:sub>
                          <m:r>
                            <a:rPr lang="en-US" altLang="zh-TW" i="1">
                              <a:solidFill>
                                <a:srgbClr val="000000"/>
                              </a:solidFill>
                              <a:latin typeface="Cambria Math"/>
                              <a:ea typeface="Cambria Math"/>
                            </a:rPr>
                            <m:t>𝑚</m:t>
                          </m:r>
                        </m:sub>
                      </m:sSub>
                      <m:func>
                        <m:funcPr>
                          <m:ctrlPr>
                            <a:rPr lang="en-US" altLang="zh-TW">
                              <a:solidFill>
                                <a:srgbClr val="000000"/>
                              </a:solidFill>
                              <a:latin typeface="Cambria Math"/>
                              <a:ea typeface="Cambria Math"/>
                            </a:rPr>
                          </m:ctrlPr>
                        </m:funcPr>
                        <m:fName>
                          <m:r>
                            <m:rPr>
                              <m:sty m:val="p"/>
                            </m:rPr>
                            <a:rPr lang="en-US" altLang="zh-TW">
                              <a:solidFill>
                                <a:srgbClr val="000000"/>
                              </a:solidFill>
                              <a:latin typeface="Cambria Math"/>
                              <a:ea typeface="Cambria Math"/>
                            </a:rPr>
                            <m:t>sin</m:t>
                          </m:r>
                        </m:fName>
                        <m:e>
                          <m:r>
                            <a:rPr lang="en-US" altLang="zh-TW" i="1" smtClean="0">
                              <a:solidFill>
                                <a:srgbClr val="000000"/>
                              </a:solidFill>
                              <a:latin typeface="Cambria Math" panose="02040503050406030204" pitchFamily="18" charset="0"/>
                              <a:ea typeface="Cambria Math"/>
                            </a:rPr>
                            <m:t>𝑘</m:t>
                          </m:r>
                          <m:r>
                            <a:rPr lang="en-US" altLang="zh-TW" b="0" i="1" smtClean="0">
                              <a:solidFill>
                                <a:srgbClr val="000000"/>
                              </a:solidFill>
                              <a:latin typeface="Cambria Math" panose="02040503050406030204" pitchFamily="18" charset="0"/>
                              <a:ea typeface="Cambria Math"/>
                            </a:rPr>
                            <m:t>𝑥</m:t>
                          </m:r>
                        </m:e>
                      </m:func>
                    </m:oMath>
                  </m:oMathPara>
                </a14:m>
                <a:endParaRPr lang="zh-TW" altLang="en-US" sz="1800" dirty="0">
                  <a:solidFill>
                    <a:srgbClr val="000000"/>
                  </a:solidFill>
                  <a:latin typeface="Arial" charset="0"/>
                </a:endParaRPr>
              </a:p>
            </p:txBody>
          </p:sp>
        </mc:Choice>
        <mc:Fallback xmlns="">
          <p:sp>
            <p:nvSpPr>
              <p:cNvPr id="2" name="文字方塊 13">
                <a:extLst>
                  <a:ext uri="{FF2B5EF4-FFF2-40B4-BE49-F238E27FC236}">
                    <a16:creationId xmlns:a16="http://schemas.microsoft.com/office/drawing/2014/main" id="{67521ADB-F705-8872-8632-CDE707B030B9}"/>
                  </a:ext>
                </a:extLst>
              </p:cNvPr>
              <p:cNvSpPr txBox="1">
                <a:spLocks noRot="1" noChangeAspect="1" noMove="1" noResize="1" noEditPoints="1" noAdjustHandles="1" noChangeArrowheads="1" noChangeShapeType="1" noTextEdit="1"/>
              </p:cNvSpPr>
              <p:nvPr/>
            </p:nvSpPr>
            <p:spPr>
              <a:xfrm>
                <a:off x="501642" y="4385340"/>
                <a:ext cx="1978447" cy="369332"/>
              </a:xfrm>
              <a:prstGeom prst="rect">
                <a:avLst/>
              </a:prstGeom>
              <a:blipFill>
                <a:blip r:embed="rId7"/>
                <a:stretch>
                  <a:fillRect b="-16667"/>
                </a:stretch>
              </a:blipFill>
            </p:spPr>
            <p:txBody>
              <a:bodyPr/>
              <a:lstStyle/>
              <a:p>
                <a:r>
                  <a:rPr lang="en-US">
                    <a:noFill/>
                  </a:rPr>
                  <a:t> </a:t>
                </a:r>
              </a:p>
            </p:txBody>
          </p:sp>
        </mc:Fallback>
      </mc:AlternateContent>
      <p:pic>
        <p:nvPicPr>
          <p:cNvPr id="3" name="Graphic 2" descr="Cat with solid fill">
            <a:extLst>
              <a:ext uri="{FF2B5EF4-FFF2-40B4-BE49-F238E27FC236}">
                <a16:creationId xmlns:a16="http://schemas.microsoft.com/office/drawing/2014/main" id="{98A4D579-AEB9-F12B-9597-688E8BE33D3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153400" y="614437"/>
            <a:ext cx="762000" cy="668520"/>
          </a:xfrm>
          <a:prstGeom prst="rect">
            <a:avLst/>
          </a:prstGeom>
        </p:spPr>
      </p:pic>
    </p:spTree>
    <p:extLst>
      <p:ext uri="{BB962C8B-B14F-4D97-AF65-F5344CB8AC3E}">
        <p14:creationId xmlns:p14="http://schemas.microsoft.com/office/powerpoint/2010/main" val="442599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7589"/>
                                        </p:tgtEl>
                                        <p:attrNameLst>
                                          <p:attrName>style.visibility</p:attrName>
                                        </p:attrNameLst>
                                      </p:cBhvr>
                                      <p:to>
                                        <p:strVal val="visible"/>
                                      </p:to>
                                    </p:set>
                                    <p:anim calcmode="lin" valueType="num">
                                      <p:cBhvr additive="base">
                                        <p:cTn id="7" dur="500" fill="hold"/>
                                        <p:tgtEl>
                                          <p:spTgt spid="67589"/>
                                        </p:tgtEl>
                                        <p:attrNameLst>
                                          <p:attrName>ppt_x</p:attrName>
                                        </p:attrNameLst>
                                      </p:cBhvr>
                                      <p:tavLst>
                                        <p:tav tm="0">
                                          <p:val>
                                            <p:strVal val="#ppt_x"/>
                                          </p:val>
                                        </p:tav>
                                        <p:tav tm="100000">
                                          <p:val>
                                            <p:strVal val="#ppt_x"/>
                                          </p:val>
                                        </p:tav>
                                      </p:tavLst>
                                    </p:anim>
                                    <p:anim calcmode="lin" valueType="num">
                                      <p:cBhvr additive="base">
                                        <p:cTn id="8" dur="500" fill="hold"/>
                                        <p:tgtEl>
                                          <p:spTgt spid="6758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5851" name="Text Box 14"/>
              <p:cNvSpPr txBox="1">
                <a:spLocks noChangeArrowheads="1"/>
              </p:cNvSpPr>
              <p:nvPr/>
            </p:nvSpPr>
            <p:spPr bwMode="auto">
              <a:xfrm>
                <a:off x="2258008" y="933822"/>
                <a:ext cx="4627984" cy="40011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pitchFamily="18" charset="-120"/>
                  </a:defRPr>
                </a:lvl1pPr>
                <a:lvl2pPr marL="742950" indent="-285750" eaLnBrk="0" hangingPunct="0">
                  <a:spcBef>
                    <a:spcPct val="20000"/>
                  </a:spcBef>
                  <a:buChar char="–"/>
                  <a:defRPr kumimoji="1" sz="2800">
                    <a:solidFill>
                      <a:schemeClr val="tx1"/>
                    </a:solidFill>
                    <a:latin typeface="Arial" charset="0"/>
                    <a:ea typeface="新細明體" pitchFamily="18" charset="-120"/>
                  </a:defRPr>
                </a:lvl2pPr>
                <a:lvl3pPr marL="1143000" indent="-228600" eaLnBrk="0" hangingPunct="0">
                  <a:spcBef>
                    <a:spcPct val="20000"/>
                  </a:spcBef>
                  <a:buChar char="•"/>
                  <a:defRPr kumimoji="1" sz="2400">
                    <a:solidFill>
                      <a:schemeClr val="tx1"/>
                    </a:solidFill>
                    <a:latin typeface="Arial" charset="0"/>
                    <a:ea typeface="新細明體" pitchFamily="18" charset="-120"/>
                  </a:defRPr>
                </a:lvl3pPr>
                <a:lvl4pPr marL="1600200" indent="-228600" eaLnBrk="0" hangingPunct="0">
                  <a:spcBef>
                    <a:spcPct val="20000"/>
                  </a:spcBef>
                  <a:buChar char="–"/>
                  <a:defRPr kumimoji="1" sz="2000">
                    <a:solidFill>
                      <a:schemeClr val="tx1"/>
                    </a:solidFill>
                    <a:latin typeface="Arial" charset="0"/>
                    <a:ea typeface="新細明體" pitchFamily="18" charset="-120"/>
                  </a:defRPr>
                </a:lvl4pPr>
                <a:lvl5pPr marL="2057400" indent="-228600" eaLnBrk="0" hangingPunct="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50000"/>
                  </a:spcBef>
                  <a:buFontTx/>
                  <a:buNone/>
                </a:pPr>
                <a:r>
                  <a:rPr lang="zh-TW" altLang="en-US" sz="2000" dirty="0">
                    <a:solidFill>
                      <a:srgbClr val="FF0000"/>
                    </a:solidFill>
                    <a:latin typeface="Times New Roman" panose="02020603050405020304" pitchFamily="18" charset="0"/>
                  </a:rPr>
                  <a:t>向 </a:t>
                </a:r>
                <a14:m>
                  <m:oMath xmlns:m="http://schemas.openxmlformats.org/officeDocument/2006/math">
                    <m:r>
                      <a:rPr lang="en-US" altLang="zh-TW" sz="2000" i="1" dirty="0" smtClean="0">
                        <a:solidFill>
                          <a:srgbClr val="FF0000"/>
                        </a:solidFill>
                        <a:latin typeface="Cambria Math"/>
                      </a:rPr>
                      <m:t>−</m:t>
                    </m:r>
                    <m:r>
                      <a:rPr lang="en-US" altLang="zh-TW" sz="2000" i="1" dirty="0">
                        <a:solidFill>
                          <a:srgbClr val="FF0000"/>
                        </a:solidFill>
                        <a:latin typeface="Cambria Math"/>
                        <a:cs typeface="Times New Roman" pitchFamily="18" charset="0"/>
                      </a:rPr>
                      <m:t>𝑥</m:t>
                    </m:r>
                  </m:oMath>
                </a14:m>
                <a:r>
                  <a:rPr lang="en-US" altLang="zh-TW" sz="2000" i="1" dirty="0">
                    <a:solidFill>
                      <a:srgbClr val="FF0000"/>
                    </a:solidFill>
                    <a:latin typeface="Times New Roman" pitchFamily="18" charset="0"/>
                    <a:cs typeface="Times New Roman" pitchFamily="18" charset="0"/>
                  </a:rPr>
                  <a:t> </a:t>
                </a:r>
                <a:r>
                  <a:rPr lang="zh-TW" altLang="en-US" sz="2000" dirty="0">
                    <a:solidFill>
                      <a:srgbClr val="FF0000"/>
                    </a:solidFill>
                    <a:latin typeface="Times New Roman" panose="02020603050405020304" pitchFamily="18" charset="0"/>
                    <a:cs typeface="Times New Roman" pitchFamily="18" charset="0"/>
                  </a:rPr>
                  <a:t>移動的波，</a:t>
                </a:r>
                <a14:m>
                  <m:oMath xmlns:m="http://schemas.openxmlformats.org/officeDocument/2006/math">
                    <m:r>
                      <a:rPr lang="zh-TW" altLang="en-US" sz="2000" i="1" dirty="0" smtClean="0">
                        <a:solidFill>
                          <a:srgbClr val="FF0000"/>
                        </a:solidFill>
                        <a:latin typeface="Cambria Math"/>
                        <a:cs typeface="Times New Roman" pitchFamily="18" charset="0"/>
                      </a:rPr>
                      <m:t>將 </m:t>
                    </m:r>
                    <m:r>
                      <a:rPr lang="en-US" altLang="zh-TW" sz="2000" i="1" dirty="0">
                        <a:solidFill>
                          <a:srgbClr val="FF0000"/>
                        </a:solidFill>
                        <a:latin typeface="Cambria Math"/>
                        <a:cs typeface="Times New Roman" pitchFamily="18" charset="0"/>
                      </a:rPr>
                      <m:t>𝑣</m:t>
                    </m:r>
                    <m:r>
                      <a:rPr lang="zh-TW" altLang="en-US" sz="2000" i="1" dirty="0">
                        <a:solidFill>
                          <a:srgbClr val="FF0000"/>
                        </a:solidFill>
                        <a:latin typeface="Cambria Math"/>
                        <a:cs typeface="Times New Roman" pitchFamily="18" charset="0"/>
                      </a:rPr>
                      <m:t> 以 –</m:t>
                    </m:r>
                    <m:r>
                      <a:rPr lang="en-US" altLang="zh-TW" sz="2000" i="1" dirty="0">
                        <a:solidFill>
                          <a:srgbClr val="FF0000"/>
                        </a:solidFill>
                        <a:latin typeface="Cambria Math"/>
                        <a:cs typeface="Times New Roman" pitchFamily="18" charset="0"/>
                      </a:rPr>
                      <m:t>𝑣</m:t>
                    </m:r>
                    <m:r>
                      <a:rPr lang="zh-TW" altLang="en-US" sz="2000" i="1" dirty="0">
                        <a:solidFill>
                          <a:srgbClr val="FF0000"/>
                        </a:solidFill>
                        <a:latin typeface="Cambria Math"/>
                        <a:cs typeface="Times New Roman" pitchFamily="18" charset="0"/>
                      </a:rPr>
                      <m:t> </m:t>
                    </m:r>
                  </m:oMath>
                </a14:m>
                <a:r>
                  <a:rPr lang="zh-TW" altLang="en-US" sz="2000" dirty="0">
                    <a:solidFill>
                      <a:srgbClr val="FF0000"/>
                    </a:solidFill>
                    <a:latin typeface="Times New Roman" panose="02020603050405020304" pitchFamily="18" charset="0"/>
                    <a:cs typeface="Times New Roman" pitchFamily="18" charset="0"/>
                  </a:rPr>
                  <a:t>取代即可</a:t>
                </a:r>
              </a:p>
            </p:txBody>
          </p:sp>
        </mc:Choice>
        <mc:Fallback xmlns="">
          <p:sp>
            <p:nvSpPr>
              <p:cNvPr id="35851" name="Text Box 14"/>
              <p:cNvSpPr txBox="1">
                <a:spLocks noRot="1" noChangeAspect="1" noMove="1" noResize="1" noEditPoints="1" noAdjustHandles="1" noChangeArrowheads="1" noChangeShapeType="1" noTextEdit="1"/>
              </p:cNvSpPr>
              <p:nvPr/>
            </p:nvSpPr>
            <p:spPr bwMode="auto">
              <a:xfrm>
                <a:off x="2258008" y="933822"/>
                <a:ext cx="4627984" cy="400110"/>
              </a:xfrm>
              <a:prstGeom prst="rect">
                <a:avLst/>
              </a:prstGeom>
              <a:blipFill>
                <a:blip r:embed="rId2"/>
                <a:stretch>
                  <a:fillRect l="-1366" t="-6061" b="-2424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pic>
        <p:nvPicPr>
          <p:cNvPr id="12" name="Picture 1" descr="Figure_P_16_13.jpg"/>
          <p:cNvPicPr>
            <a:picLocks noChangeAspect="1"/>
          </p:cNvPicPr>
          <p:nvPr/>
        </p:nvPicPr>
        <p:blipFill rotWithShape="1">
          <a:blip r:embed="rId3">
            <a:extLst>
              <a:ext uri="{28A0092B-C50C-407E-A947-70E740481C1C}">
                <a14:useLocalDpi xmlns:a14="http://schemas.microsoft.com/office/drawing/2010/main" val="0"/>
              </a:ext>
            </a:extLst>
          </a:blip>
          <a:srcRect t="-1" b="5394"/>
          <a:stretch/>
        </p:blipFill>
        <p:spPr>
          <a:xfrm>
            <a:off x="323528" y="1556792"/>
            <a:ext cx="8601456" cy="3154680"/>
          </a:xfrm>
          <a:prstGeom prst="rect">
            <a:avLst/>
          </a:prstGeom>
        </p:spPr>
      </p:pic>
      <mc:AlternateContent xmlns:mc="http://schemas.openxmlformats.org/markup-compatibility/2006" xmlns:a14="http://schemas.microsoft.com/office/drawing/2010/main">
        <mc:Choice Requires="a14">
          <p:sp>
            <p:nvSpPr>
              <p:cNvPr id="5" name="矩形 4"/>
              <p:cNvSpPr/>
              <p:nvPr/>
            </p:nvSpPr>
            <p:spPr>
              <a:xfrm>
                <a:off x="3203848" y="5157192"/>
                <a:ext cx="2363532" cy="400110"/>
              </a:xfrm>
              <a:prstGeom prst="rect">
                <a:avLst/>
              </a:prstGeom>
              <a:solidFill>
                <a:srgbClr val="FFFF00"/>
              </a:solidFill>
            </p:spPr>
            <p:txBody>
              <a:bodyPr wrap="none">
                <a:spAutoFit/>
              </a:bodyPr>
              <a:lstStyle/>
              <a:p>
                <a:pPr/>
                <a14:m>
                  <m:oMathPara xmlns:m="http://schemas.openxmlformats.org/officeDocument/2006/math">
                    <m:oMath>
                      <m:r>
                        <a:rPr lang="en-US" altLang="zh-TW" sz="2000" b="0" i="1" smtClean="0">
                          <a:latin typeface="Cambria Math"/>
                          <a:cs typeface="Times New Roman" pitchFamily="18" charset="0"/>
                        </a:rPr>
                        <m:t>𝑦</m:t>
                      </m:r>
                      <m:d>
                        <m:dPr>
                          <m:ctrlPr>
                            <a:rPr lang="en-US" altLang="zh-TW" sz="2000" b="0" i="1" smtClean="0">
                              <a:latin typeface="Cambria Math"/>
                              <a:cs typeface="Times New Roman" pitchFamily="18" charset="0"/>
                            </a:rPr>
                          </m:ctrlPr>
                        </m:dPr>
                        <m:e>
                          <m:r>
                            <a:rPr lang="en-US" altLang="zh-TW" sz="2000" b="0" i="1" smtClean="0">
                              <a:latin typeface="Cambria Math"/>
                              <a:cs typeface="Times New Roman" pitchFamily="18" charset="0"/>
                            </a:rPr>
                            <m:t>𝑥</m:t>
                          </m:r>
                          <m:r>
                            <a:rPr lang="en-US" altLang="zh-TW" sz="2000" b="0" i="1" smtClean="0">
                              <a:latin typeface="Cambria Math"/>
                              <a:cs typeface="Times New Roman" pitchFamily="18" charset="0"/>
                            </a:rPr>
                            <m:t>,</m:t>
                          </m:r>
                          <m:r>
                            <a:rPr lang="en-US" altLang="zh-TW" sz="2000" b="0" i="1" smtClean="0">
                              <a:latin typeface="Cambria Math"/>
                              <a:cs typeface="Times New Roman" pitchFamily="18" charset="0"/>
                            </a:rPr>
                            <m:t>𝑡</m:t>
                          </m:r>
                        </m:e>
                      </m:d>
                      <m:r>
                        <a:rPr lang="en-US" altLang="zh-TW" sz="2000" b="0" i="1" smtClean="0">
                          <a:latin typeface="Cambria Math"/>
                          <a:cs typeface="Times New Roman" pitchFamily="18" charset="0"/>
                        </a:rPr>
                        <m:t>=</m:t>
                      </m:r>
                      <m:r>
                        <a:rPr lang="en-US" altLang="zh-TW" sz="2000" b="0" i="1" smtClean="0">
                          <a:latin typeface="Cambria Math"/>
                          <a:cs typeface="Times New Roman" pitchFamily="18" charset="0"/>
                        </a:rPr>
                        <m:t>𝑔</m:t>
                      </m:r>
                      <m:d>
                        <m:dPr>
                          <m:ctrlPr>
                            <a:rPr lang="en-US" altLang="zh-TW" sz="2000" i="1">
                              <a:latin typeface="Cambria Math"/>
                              <a:cs typeface="Times New Roman" pitchFamily="18" charset="0"/>
                            </a:rPr>
                          </m:ctrlPr>
                        </m:dPr>
                        <m:e>
                          <m:r>
                            <a:rPr lang="en-US" altLang="zh-TW" sz="2000" i="1">
                              <a:latin typeface="Cambria Math"/>
                              <a:cs typeface="Times New Roman" pitchFamily="18" charset="0"/>
                            </a:rPr>
                            <m:t>𝑥</m:t>
                          </m:r>
                          <m:r>
                            <a:rPr lang="en-US" altLang="zh-TW" sz="2000" b="0" i="1" smtClean="0">
                              <a:latin typeface="Cambria Math"/>
                              <a:cs typeface="Times New Roman" pitchFamily="18" charset="0"/>
                            </a:rPr>
                            <m:t>+</m:t>
                          </m:r>
                          <m:r>
                            <a:rPr lang="en-US" altLang="zh-TW" sz="2000" i="1">
                              <a:latin typeface="Cambria Math"/>
                              <a:cs typeface="Times New Roman" pitchFamily="18" charset="0"/>
                            </a:rPr>
                            <m:t>𝑣𝑡</m:t>
                          </m:r>
                        </m:e>
                      </m:d>
                    </m:oMath>
                  </m:oMathPara>
                </a14:m>
                <a:endParaRPr lang="zh-TW" altLang="en-US" sz="2000" dirty="0">
                  <a:latin typeface="Times New Roman" panose="02020603050405020304" pitchFamily="18" charset="0"/>
                </a:endParaRPr>
              </a:p>
            </p:txBody>
          </p:sp>
        </mc:Choice>
        <mc:Fallback xmlns="">
          <p:sp>
            <p:nvSpPr>
              <p:cNvPr id="5" name="矩形 4"/>
              <p:cNvSpPr>
                <a:spLocks noRot="1" noChangeAspect="1" noMove="1" noResize="1" noEditPoints="1" noAdjustHandles="1" noChangeArrowheads="1" noChangeShapeType="1" noTextEdit="1"/>
              </p:cNvSpPr>
              <p:nvPr/>
            </p:nvSpPr>
            <p:spPr>
              <a:xfrm>
                <a:off x="3203848" y="5157192"/>
                <a:ext cx="2363532" cy="400110"/>
              </a:xfrm>
              <a:prstGeom prst="rect">
                <a:avLst/>
              </a:prstGeom>
              <a:blipFill>
                <a:blip r:embed="rId4"/>
                <a:stretch>
                  <a:fillRect b="-6250"/>
                </a:stretch>
              </a:blipFill>
            </p:spPr>
            <p:txBody>
              <a:bodyPr/>
              <a:lstStyle/>
              <a:p>
                <a:r>
                  <a:rPr lang="en-US">
                    <a:noFill/>
                  </a:rPr>
                  <a:t> </a:t>
                </a:r>
              </a:p>
            </p:txBody>
          </p:sp>
        </mc:Fallback>
      </mc:AlternateContent>
      <p:pic>
        <p:nvPicPr>
          <p:cNvPr id="2" name="Graphic 1" descr="Cat with solid fill">
            <a:extLst>
              <a:ext uri="{FF2B5EF4-FFF2-40B4-BE49-F238E27FC236}">
                <a16:creationId xmlns:a16="http://schemas.microsoft.com/office/drawing/2014/main" id="{16CC35BF-5CA6-7AF6-F4B1-BD7C4959B94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001000" y="467380"/>
            <a:ext cx="668520" cy="668520"/>
          </a:xfrm>
          <a:prstGeom prst="rect">
            <a:avLst/>
          </a:prstGeom>
        </p:spPr>
      </p:pic>
    </p:spTree>
    <p:extLst>
      <p:ext uri="{BB962C8B-B14F-4D97-AF65-F5344CB8AC3E}">
        <p14:creationId xmlns:p14="http://schemas.microsoft.com/office/powerpoint/2010/main" val="35073522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5"/>
          <p:cNvSpPr txBox="1">
            <a:spLocks noChangeArrowheads="1"/>
          </p:cNvSpPr>
          <p:nvPr/>
        </p:nvSpPr>
        <p:spPr bwMode="auto">
          <a:xfrm>
            <a:off x="3916361" y="341828"/>
            <a:ext cx="157504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pitchFamily="18" charset="-120"/>
              </a:defRPr>
            </a:lvl1pPr>
            <a:lvl2pPr marL="742950" indent="-285750" eaLnBrk="0" hangingPunct="0">
              <a:spcBef>
                <a:spcPct val="20000"/>
              </a:spcBef>
              <a:buChar char="–"/>
              <a:defRPr kumimoji="1" sz="2800">
                <a:solidFill>
                  <a:schemeClr val="tx1"/>
                </a:solidFill>
                <a:latin typeface="Arial" charset="0"/>
                <a:ea typeface="新細明體" pitchFamily="18" charset="-120"/>
              </a:defRPr>
            </a:lvl2pPr>
            <a:lvl3pPr marL="1143000" indent="-228600" eaLnBrk="0" hangingPunct="0">
              <a:spcBef>
                <a:spcPct val="20000"/>
              </a:spcBef>
              <a:buChar char="•"/>
              <a:defRPr kumimoji="1" sz="2400">
                <a:solidFill>
                  <a:schemeClr val="tx1"/>
                </a:solidFill>
                <a:latin typeface="Arial" charset="0"/>
                <a:ea typeface="新細明體" pitchFamily="18" charset="-120"/>
              </a:defRPr>
            </a:lvl3pPr>
            <a:lvl4pPr marL="1600200" indent="-228600" eaLnBrk="0" hangingPunct="0">
              <a:spcBef>
                <a:spcPct val="20000"/>
              </a:spcBef>
              <a:buChar char="–"/>
              <a:defRPr kumimoji="1" sz="2000">
                <a:solidFill>
                  <a:schemeClr val="tx1"/>
                </a:solidFill>
                <a:latin typeface="Arial" charset="0"/>
                <a:ea typeface="新細明體" pitchFamily="18" charset="-120"/>
              </a:defRPr>
            </a:lvl4pPr>
            <a:lvl5pPr marL="2057400" indent="-228600" eaLnBrk="0" hangingPunct="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50000"/>
              </a:spcBef>
              <a:buFontTx/>
              <a:buNone/>
            </a:pPr>
            <a:r>
              <a:rPr lang="zh-TW" altLang="en-US" sz="2000" dirty="0">
                <a:solidFill>
                  <a:srgbClr val="FF0000"/>
                </a:solidFill>
                <a:latin typeface="Times New Roman" panose="02020603050405020304" pitchFamily="18" charset="0"/>
              </a:rPr>
              <a:t>疊加定理</a:t>
            </a:r>
          </a:p>
        </p:txBody>
      </p:sp>
      <p:sp>
        <p:nvSpPr>
          <p:cNvPr id="57351" name="文字方塊 8"/>
          <p:cNvSpPr txBox="1">
            <a:spLocks noChangeArrowheads="1"/>
          </p:cNvSpPr>
          <p:nvPr/>
        </p:nvSpPr>
        <p:spPr bwMode="auto">
          <a:xfrm>
            <a:off x="478251" y="908050"/>
            <a:ext cx="84149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pitchFamily="18" charset="-120"/>
              </a:defRPr>
            </a:lvl1pPr>
            <a:lvl2pPr marL="742950" indent="-285750" eaLnBrk="0" hangingPunct="0">
              <a:spcBef>
                <a:spcPct val="20000"/>
              </a:spcBef>
              <a:buChar char="–"/>
              <a:defRPr kumimoji="1" sz="2800">
                <a:solidFill>
                  <a:schemeClr val="tx1"/>
                </a:solidFill>
                <a:latin typeface="Arial" charset="0"/>
                <a:ea typeface="新細明體" pitchFamily="18" charset="-120"/>
              </a:defRPr>
            </a:lvl2pPr>
            <a:lvl3pPr marL="1143000" indent="-228600" eaLnBrk="0" hangingPunct="0">
              <a:spcBef>
                <a:spcPct val="20000"/>
              </a:spcBef>
              <a:buChar char="•"/>
              <a:defRPr kumimoji="1" sz="2400">
                <a:solidFill>
                  <a:schemeClr val="tx1"/>
                </a:solidFill>
                <a:latin typeface="Arial" charset="0"/>
                <a:ea typeface="新細明體" pitchFamily="18" charset="-120"/>
              </a:defRPr>
            </a:lvl3pPr>
            <a:lvl4pPr marL="1600200" indent="-228600" eaLnBrk="0" hangingPunct="0">
              <a:spcBef>
                <a:spcPct val="20000"/>
              </a:spcBef>
              <a:buChar char="–"/>
              <a:defRPr kumimoji="1" sz="2000">
                <a:solidFill>
                  <a:schemeClr val="tx1"/>
                </a:solidFill>
                <a:latin typeface="Arial" charset="0"/>
                <a:ea typeface="新細明體" pitchFamily="18" charset="-120"/>
              </a:defRPr>
            </a:lvl4pPr>
            <a:lvl5pPr marL="2057400" indent="-228600" eaLnBrk="0" hangingPunct="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0"/>
              </a:spcBef>
              <a:buFontTx/>
              <a:buNone/>
            </a:pPr>
            <a:r>
              <a:rPr lang="zh-TW" altLang="en-US" sz="1800" dirty="0">
                <a:latin typeface="Times New Roman" panose="02020603050405020304" pitchFamily="18" charset="0"/>
              </a:rPr>
              <a:t>波方程式是線性方程式：兩個波方程式的解的和依舊是波方程式的解：</a:t>
            </a:r>
          </a:p>
        </p:txBody>
      </p:sp>
      <p:pic>
        <p:nvPicPr>
          <p:cNvPr id="57352" name="圖片 9" descr="afg0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8251" y="2406567"/>
            <a:ext cx="2643187" cy="422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3" name="文字方塊 10"/>
          <p:cNvSpPr txBox="1">
            <a:spLocks noChangeArrowheads="1"/>
          </p:cNvSpPr>
          <p:nvPr/>
        </p:nvSpPr>
        <p:spPr bwMode="auto">
          <a:xfrm>
            <a:off x="3254375" y="3369386"/>
            <a:ext cx="58896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pitchFamily="18" charset="-120"/>
              </a:defRPr>
            </a:lvl1pPr>
            <a:lvl2pPr marL="742950" indent="-285750" eaLnBrk="0" hangingPunct="0">
              <a:spcBef>
                <a:spcPct val="20000"/>
              </a:spcBef>
              <a:buChar char="–"/>
              <a:defRPr kumimoji="1" sz="2800">
                <a:solidFill>
                  <a:schemeClr val="tx1"/>
                </a:solidFill>
                <a:latin typeface="Arial" charset="0"/>
                <a:ea typeface="新細明體" pitchFamily="18" charset="-120"/>
              </a:defRPr>
            </a:lvl2pPr>
            <a:lvl3pPr marL="1143000" indent="-228600" eaLnBrk="0" hangingPunct="0">
              <a:spcBef>
                <a:spcPct val="20000"/>
              </a:spcBef>
              <a:buChar char="•"/>
              <a:defRPr kumimoji="1" sz="2400">
                <a:solidFill>
                  <a:schemeClr val="tx1"/>
                </a:solidFill>
                <a:latin typeface="Arial" charset="0"/>
                <a:ea typeface="新細明體" pitchFamily="18" charset="-120"/>
              </a:defRPr>
            </a:lvl3pPr>
            <a:lvl4pPr marL="1600200" indent="-228600" eaLnBrk="0" hangingPunct="0">
              <a:spcBef>
                <a:spcPct val="20000"/>
              </a:spcBef>
              <a:buChar char="–"/>
              <a:defRPr kumimoji="1" sz="2000">
                <a:solidFill>
                  <a:schemeClr val="tx1"/>
                </a:solidFill>
                <a:latin typeface="Arial" charset="0"/>
                <a:ea typeface="新細明體" pitchFamily="18" charset="-120"/>
              </a:defRPr>
            </a:lvl4pPr>
            <a:lvl5pPr marL="2057400" indent="-228600" eaLnBrk="0" hangingPunct="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0"/>
              </a:spcBef>
              <a:buFontTx/>
              <a:buNone/>
            </a:pPr>
            <a:r>
              <a:rPr lang="zh-TW" altLang="en-US" sz="2000" dirty="0">
                <a:latin typeface="Times New Roman" panose="02020603050405020304" pitchFamily="18" charset="0"/>
              </a:rPr>
              <a:t>兩個分立的波重疊時，只要將兩個波函數相加即可。</a:t>
            </a:r>
            <a:endParaRPr lang="en-US" altLang="zh-TW" sz="2000" dirty="0">
              <a:latin typeface="Times New Roman" panose="02020603050405020304" pitchFamily="18" charset="0"/>
            </a:endParaRPr>
          </a:p>
        </p:txBody>
      </p:sp>
      <p:sp>
        <p:nvSpPr>
          <p:cNvPr id="57354" name="文字方塊 8"/>
          <p:cNvSpPr txBox="1">
            <a:spLocks noChangeArrowheads="1"/>
          </p:cNvSpPr>
          <p:nvPr/>
        </p:nvSpPr>
        <p:spPr bwMode="auto">
          <a:xfrm>
            <a:off x="4293283" y="2500460"/>
            <a:ext cx="33004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pitchFamily="18" charset="-120"/>
              </a:defRPr>
            </a:lvl1pPr>
            <a:lvl2pPr marL="742950" indent="-285750" eaLnBrk="0" hangingPunct="0">
              <a:spcBef>
                <a:spcPct val="20000"/>
              </a:spcBef>
              <a:buChar char="–"/>
              <a:defRPr kumimoji="1" sz="2800">
                <a:solidFill>
                  <a:schemeClr val="tx1"/>
                </a:solidFill>
                <a:latin typeface="Arial" charset="0"/>
                <a:ea typeface="新細明體" pitchFamily="18" charset="-120"/>
              </a:defRPr>
            </a:lvl2pPr>
            <a:lvl3pPr marL="1143000" indent="-228600" eaLnBrk="0" hangingPunct="0">
              <a:spcBef>
                <a:spcPct val="20000"/>
              </a:spcBef>
              <a:buChar char="•"/>
              <a:defRPr kumimoji="1" sz="2400">
                <a:solidFill>
                  <a:schemeClr val="tx1"/>
                </a:solidFill>
                <a:latin typeface="Arial" charset="0"/>
                <a:ea typeface="新細明體" pitchFamily="18" charset="-120"/>
              </a:defRPr>
            </a:lvl3pPr>
            <a:lvl4pPr marL="1600200" indent="-228600" eaLnBrk="0" hangingPunct="0">
              <a:spcBef>
                <a:spcPct val="20000"/>
              </a:spcBef>
              <a:buChar char="–"/>
              <a:defRPr kumimoji="1" sz="2000">
                <a:solidFill>
                  <a:schemeClr val="tx1"/>
                </a:solidFill>
                <a:latin typeface="Arial" charset="0"/>
                <a:ea typeface="新細明體" pitchFamily="18" charset="-120"/>
              </a:defRPr>
            </a:lvl4pPr>
            <a:lvl5pPr marL="2057400" indent="-228600" eaLnBrk="0" hangingPunct="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0"/>
              </a:spcBef>
              <a:buFontTx/>
              <a:buNone/>
            </a:pPr>
            <a:r>
              <a:rPr lang="en-US" altLang="zh-TW" sz="2000" i="1" dirty="0">
                <a:latin typeface="Times New Roman" pitchFamily="18" charset="0"/>
                <a:cs typeface="Times New Roman" pitchFamily="18" charset="0"/>
              </a:rPr>
              <a:t>y</a:t>
            </a:r>
            <a:r>
              <a:rPr lang="en-US" altLang="zh-TW" sz="2000" baseline="-25000" dirty="0">
                <a:latin typeface="Times New Roman" pitchFamily="18" charset="0"/>
                <a:cs typeface="Times New Roman" pitchFamily="18" charset="0"/>
              </a:rPr>
              <a:t>1</a:t>
            </a:r>
            <a:r>
              <a:rPr lang="en-US" altLang="zh-TW" sz="2000" i="1" dirty="0">
                <a:latin typeface="Times New Roman" pitchFamily="18" charset="0"/>
                <a:cs typeface="Times New Roman" pitchFamily="18" charset="0"/>
              </a:rPr>
              <a:t>+y</a:t>
            </a:r>
            <a:r>
              <a:rPr lang="en-US" altLang="zh-TW" sz="2000" baseline="-25000" dirty="0">
                <a:latin typeface="Times New Roman" pitchFamily="18" charset="0"/>
                <a:cs typeface="Times New Roman" pitchFamily="18" charset="0"/>
              </a:rPr>
              <a:t>2</a:t>
            </a:r>
            <a:r>
              <a:rPr lang="zh-TW" altLang="en-US" sz="2000" dirty="0">
                <a:latin typeface="Times New Roman" panose="02020603050405020304" pitchFamily="18" charset="0"/>
                <a:cs typeface="Times New Roman" pitchFamily="18" charset="0"/>
              </a:rPr>
              <a:t>依舊是波方程式的解：</a:t>
            </a:r>
          </a:p>
        </p:txBody>
      </p:sp>
      <p:sp>
        <p:nvSpPr>
          <p:cNvPr id="57355" name="矩形 10"/>
          <p:cNvSpPr>
            <a:spLocks noChangeArrowheads="1"/>
          </p:cNvSpPr>
          <p:nvPr/>
        </p:nvSpPr>
        <p:spPr bwMode="auto">
          <a:xfrm>
            <a:off x="3254375" y="3945648"/>
            <a:ext cx="537828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pitchFamily="18" charset="-120"/>
              </a:defRPr>
            </a:lvl1pPr>
            <a:lvl2pPr marL="742950" indent="-285750" eaLnBrk="0" hangingPunct="0">
              <a:spcBef>
                <a:spcPct val="20000"/>
              </a:spcBef>
              <a:buChar char="–"/>
              <a:defRPr kumimoji="1" sz="2800">
                <a:solidFill>
                  <a:schemeClr val="tx1"/>
                </a:solidFill>
                <a:latin typeface="Arial" charset="0"/>
                <a:ea typeface="新細明體" pitchFamily="18" charset="-120"/>
              </a:defRPr>
            </a:lvl2pPr>
            <a:lvl3pPr marL="1143000" indent="-228600" eaLnBrk="0" hangingPunct="0">
              <a:spcBef>
                <a:spcPct val="20000"/>
              </a:spcBef>
              <a:buChar char="•"/>
              <a:defRPr kumimoji="1" sz="2400">
                <a:solidFill>
                  <a:schemeClr val="tx1"/>
                </a:solidFill>
                <a:latin typeface="Arial" charset="0"/>
                <a:ea typeface="新細明體" pitchFamily="18" charset="-120"/>
              </a:defRPr>
            </a:lvl3pPr>
            <a:lvl4pPr marL="1600200" indent="-228600" eaLnBrk="0" hangingPunct="0">
              <a:spcBef>
                <a:spcPct val="20000"/>
              </a:spcBef>
              <a:buChar char="–"/>
              <a:defRPr kumimoji="1" sz="2000">
                <a:solidFill>
                  <a:schemeClr val="tx1"/>
                </a:solidFill>
                <a:latin typeface="Arial" charset="0"/>
                <a:ea typeface="新細明體" pitchFamily="18" charset="-120"/>
              </a:defRPr>
            </a:lvl4pPr>
            <a:lvl5pPr marL="2057400" indent="-228600" eaLnBrk="0" hangingPunct="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0"/>
              </a:spcBef>
              <a:buFontTx/>
              <a:buNone/>
            </a:pPr>
            <a:r>
              <a:rPr lang="zh-TW" altLang="en-US" sz="2000" dirty="0">
                <a:latin typeface="Times New Roman" panose="02020603050405020304" pitchFamily="18" charset="0"/>
              </a:rPr>
              <a:t>之後若又分立，原來重疊前的波型不變。</a:t>
            </a:r>
          </a:p>
        </p:txBody>
      </p:sp>
      <mc:AlternateContent xmlns:mc="http://schemas.openxmlformats.org/markup-compatibility/2006" xmlns:a14="http://schemas.microsoft.com/office/drawing/2010/main">
        <mc:Choice Requires="a14">
          <p:sp>
            <p:nvSpPr>
              <p:cNvPr id="2" name="矩形 14">
                <a:extLst>
                  <a:ext uri="{FF2B5EF4-FFF2-40B4-BE49-F238E27FC236}">
                    <a16:creationId xmlns:a16="http://schemas.microsoft.com/office/drawing/2014/main" id="{2DCA2BC6-F723-3A35-B101-9309EDFA2050}"/>
                  </a:ext>
                </a:extLst>
              </p:cNvPr>
              <p:cNvSpPr/>
              <p:nvPr/>
            </p:nvSpPr>
            <p:spPr>
              <a:xfrm>
                <a:off x="478251" y="1443393"/>
                <a:ext cx="1948610" cy="710003"/>
              </a:xfrm>
              <a:prstGeom prst="rect">
                <a:avLst/>
              </a:prstGeom>
              <a:solidFill>
                <a:srgbClr val="FFFF00"/>
              </a:solidFill>
            </p:spPr>
            <p:txBody>
              <a:bodyPr wrap="none">
                <a:spAutoFit/>
              </a:bodyPr>
              <a:lstStyle/>
              <a:p>
                <a:pPr/>
                <a14:m>
                  <m:oMathPara xmlns:m="http://schemas.openxmlformats.org/officeDocument/2006/math">
                    <m:oMath>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b="0" i="1" smtClean="0">
                                  <a:latin typeface="Cambria Math"/>
                                  <a:ea typeface="Cambria Math"/>
                                </a:rPr>
                                <m:t>2</m:t>
                              </m:r>
                            </m:sup>
                          </m:sSup>
                          <m:sSub>
                            <m:sSubPr>
                              <m:ctrlPr>
                                <a:rPr lang="en-US" altLang="zh-TW" sz="2000" b="0" i="1" smtClean="0">
                                  <a:latin typeface="Cambria Math" panose="02040503050406030204" pitchFamily="18" charset="0"/>
                                  <a:ea typeface="Cambria Math"/>
                                </a:rPr>
                              </m:ctrlPr>
                            </m:sSubPr>
                            <m:e>
                              <m:r>
                                <a:rPr lang="en-US" altLang="zh-TW" sz="2000" b="0" i="1" smtClean="0">
                                  <a:latin typeface="Cambria Math" panose="02040503050406030204" pitchFamily="18" charset="0"/>
                                  <a:ea typeface="Cambria Math"/>
                                </a:rPr>
                                <m:t>𝑦</m:t>
                              </m:r>
                            </m:e>
                            <m:sub>
                              <m:r>
                                <a:rPr lang="en-US" altLang="zh-TW" sz="2000" b="0" i="1" smtClean="0">
                                  <a:latin typeface="Cambria Math" panose="02040503050406030204" pitchFamily="18" charset="0"/>
                                  <a:ea typeface="Cambria Math"/>
                                </a:rPr>
                                <m:t>1</m:t>
                              </m:r>
                            </m:sub>
                          </m:sSub>
                        </m:num>
                        <m:den>
                          <m:r>
                            <a:rPr lang="zh-TW" altLang="en-US" sz="2000" i="1">
                              <a:latin typeface="Cambria Math"/>
                              <a:ea typeface="Cambria Math"/>
                            </a:rPr>
                            <m:t>𝜕</m:t>
                          </m:r>
                          <m:sSup>
                            <m:sSupPr>
                              <m:ctrlPr>
                                <a:rPr lang="en-US" altLang="zh-TW" sz="2000" i="1">
                                  <a:latin typeface="Cambria Math"/>
                                  <a:ea typeface="Cambria Math"/>
                                </a:rPr>
                              </m:ctrlPr>
                            </m:sSupPr>
                            <m:e>
                              <m:r>
                                <a:rPr lang="en-US" altLang="zh-TW" sz="2000" i="1">
                                  <a:latin typeface="Cambria Math"/>
                                  <a:ea typeface="Cambria Math"/>
                                </a:rPr>
                                <m:t>𝑥</m:t>
                              </m:r>
                            </m:e>
                            <m:sup>
                              <m:r>
                                <a:rPr lang="en-US" altLang="zh-TW" sz="2000" b="0" i="1" smtClean="0">
                                  <a:latin typeface="Cambria Math"/>
                                  <a:ea typeface="Cambria Math"/>
                                </a:rPr>
                                <m:t>2</m:t>
                              </m:r>
                            </m:sup>
                          </m:sSup>
                        </m:den>
                      </m:f>
                      <m:r>
                        <a:rPr lang="en-US" altLang="zh-TW" sz="2000" b="0" i="1" smtClean="0">
                          <a:latin typeface="Cambria Math"/>
                          <a:ea typeface="Cambria Math"/>
                        </a:rPr>
                        <m:t>=</m:t>
                      </m:r>
                      <m:f>
                        <m:fPr>
                          <m:ctrlPr>
                            <a:rPr lang="en-US" altLang="zh-TW" sz="2000" b="0" i="1" smtClean="0">
                              <a:latin typeface="Cambria Math"/>
                              <a:ea typeface="Cambria Math"/>
                            </a:rPr>
                          </m:ctrlPr>
                        </m:fPr>
                        <m:num>
                          <m:r>
                            <a:rPr lang="en-US" altLang="zh-TW" sz="2000" b="0" i="1" smtClean="0">
                              <a:latin typeface="Cambria Math"/>
                              <a:ea typeface="Cambria Math"/>
                            </a:rPr>
                            <m:t>1</m:t>
                          </m:r>
                        </m:num>
                        <m:den>
                          <m:sSup>
                            <m:sSupPr>
                              <m:ctrlPr>
                                <a:rPr lang="en-US" altLang="zh-TW" sz="2000" b="0" i="1" smtClean="0">
                                  <a:latin typeface="Cambria Math"/>
                                  <a:ea typeface="Cambria Math"/>
                                </a:rPr>
                              </m:ctrlPr>
                            </m:sSupPr>
                            <m:e>
                              <m:r>
                                <a:rPr lang="en-US" altLang="zh-TW" sz="2000" b="0" i="1" smtClean="0">
                                  <a:latin typeface="Cambria Math"/>
                                  <a:ea typeface="Cambria Math"/>
                                </a:rPr>
                                <m:t>𝑣</m:t>
                              </m:r>
                            </m:e>
                            <m:sup>
                              <m:r>
                                <a:rPr lang="en-US" altLang="zh-TW" sz="2000" b="0" i="1" smtClean="0">
                                  <a:latin typeface="Cambria Math"/>
                                  <a:ea typeface="Cambria Math"/>
                                </a:rPr>
                                <m:t>2</m:t>
                              </m:r>
                            </m:sup>
                          </m:sSup>
                        </m:den>
                      </m:f>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i="1">
                                  <a:latin typeface="Cambria Math"/>
                                  <a:ea typeface="Cambria Math"/>
                                </a:rPr>
                                <m:t>2</m:t>
                              </m:r>
                            </m:sup>
                          </m:sSup>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𝑦</m:t>
                              </m:r>
                            </m:e>
                            <m:sub>
                              <m:r>
                                <a:rPr lang="en-US" altLang="zh-TW" sz="2000" i="1">
                                  <a:latin typeface="Cambria Math" panose="02040503050406030204" pitchFamily="18" charset="0"/>
                                  <a:ea typeface="Cambria Math"/>
                                </a:rPr>
                                <m:t>1</m:t>
                              </m:r>
                            </m:sub>
                          </m:sSub>
                        </m:num>
                        <m:den>
                          <m:r>
                            <a:rPr lang="zh-TW" altLang="en-US" sz="2000" i="1">
                              <a:latin typeface="Cambria Math"/>
                              <a:ea typeface="Cambria Math"/>
                            </a:rPr>
                            <m:t>𝜕</m:t>
                          </m:r>
                          <m:sSup>
                            <m:sSupPr>
                              <m:ctrlPr>
                                <a:rPr lang="en-US" altLang="zh-TW" sz="2000" i="1">
                                  <a:latin typeface="Cambria Math"/>
                                  <a:ea typeface="Cambria Math"/>
                                </a:rPr>
                              </m:ctrlPr>
                            </m:sSupPr>
                            <m:e>
                              <m:r>
                                <a:rPr lang="en-US" altLang="zh-TW" sz="2000" i="1">
                                  <a:latin typeface="Cambria Math"/>
                                  <a:ea typeface="Cambria Math"/>
                                </a:rPr>
                                <m:t>𝑡</m:t>
                              </m:r>
                            </m:e>
                            <m:sup>
                              <m:r>
                                <a:rPr lang="en-US" altLang="zh-TW" sz="2000" i="1">
                                  <a:latin typeface="Cambria Math"/>
                                  <a:ea typeface="Cambria Math"/>
                                </a:rPr>
                                <m:t>2</m:t>
                              </m:r>
                            </m:sup>
                          </m:sSup>
                        </m:den>
                      </m:f>
                    </m:oMath>
                  </m:oMathPara>
                </a14:m>
                <a:endParaRPr lang="zh-TW" altLang="en-US" sz="2000" dirty="0">
                  <a:latin typeface="Times New Roman" panose="02020603050405020304" pitchFamily="18" charset="0"/>
                </a:endParaRPr>
              </a:p>
            </p:txBody>
          </p:sp>
        </mc:Choice>
        <mc:Fallback xmlns="">
          <p:sp>
            <p:nvSpPr>
              <p:cNvPr id="2" name="矩形 14">
                <a:extLst>
                  <a:ext uri="{FF2B5EF4-FFF2-40B4-BE49-F238E27FC236}">
                    <a16:creationId xmlns:a16="http://schemas.microsoft.com/office/drawing/2014/main" id="{2DCA2BC6-F723-3A35-B101-9309EDFA2050}"/>
                  </a:ext>
                </a:extLst>
              </p:cNvPr>
              <p:cNvSpPr>
                <a:spLocks noRot="1" noChangeAspect="1" noMove="1" noResize="1" noEditPoints="1" noAdjustHandles="1" noChangeArrowheads="1" noChangeShapeType="1" noTextEdit="1"/>
              </p:cNvSpPr>
              <p:nvPr/>
            </p:nvSpPr>
            <p:spPr>
              <a:xfrm>
                <a:off x="478251" y="1443393"/>
                <a:ext cx="1948610" cy="710003"/>
              </a:xfrm>
              <a:prstGeom prst="rect">
                <a:avLst/>
              </a:prstGeom>
              <a:blipFill>
                <a:blip r:embed="rId3"/>
                <a:stretch>
                  <a:fillRect b="-526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矩形 14">
                <a:extLst>
                  <a:ext uri="{FF2B5EF4-FFF2-40B4-BE49-F238E27FC236}">
                    <a16:creationId xmlns:a16="http://schemas.microsoft.com/office/drawing/2014/main" id="{D5B32555-118F-A92E-EF3D-199CB90EC42D}"/>
                  </a:ext>
                </a:extLst>
              </p:cNvPr>
              <p:cNvSpPr/>
              <p:nvPr/>
            </p:nvSpPr>
            <p:spPr>
              <a:xfrm>
                <a:off x="2600148" y="1455184"/>
                <a:ext cx="1960537" cy="710003"/>
              </a:xfrm>
              <a:prstGeom prst="rect">
                <a:avLst/>
              </a:prstGeom>
              <a:solidFill>
                <a:srgbClr val="FFFF00"/>
              </a:solidFill>
            </p:spPr>
            <p:txBody>
              <a:bodyPr wrap="none">
                <a:spAutoFit/>
              </a:bodyPr>
              <a:lstStyle/>
              <a:p>
                <a:pPr/>
                <a14:m>
                  <m:oMathPara xmlns:m="http://schemas.openxmlformats.org/officeDocument/2006/math">
                    <m:oMath>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b="0" i="1" smtClean="0">
                                  <a:latin typeface="Cambria Math"/>
                                  <a:ea typeface="Cambria Math"/>
                                </a:rPr>
                                <m:t>2</m:t>
                              </m:r>
                            </m:sup>
                          </m:sSup>
                          <m:sSub>
                            <m:sSubPr>
                              <m:ctrlPr>
                                <a:rPr lang="en-US" altLang="zh-TW" sz="2000" b="0" i="1" smtClean="0">
                                  <a:latin typeface="Cambria Math" panose="02040503050406030204" pitchFamily="18" charset="0"/>
                                  <a:ea typeface="Cambria Math"/>
                                </a:rPr>
                              </m:ctrlPr>
                            </m:sSubPr>
                            <m:e>
                              <m:r>
                                <a:rPr lang="en-US" altLang="zh-TW" sz="2000" b="0" i="1" smtClean="0">
                                  <a:latin typeface="Cambria Math" panose="02040503050406030204" pitchFamily="18" charset="0"/>
                                  <a:ea typeface="Cambria Math"/>
                                </a:rPr>
                                <m:t>𝑦</m:t>
                              </m:r>
                            </m:e>
                            <m:sub>
                              <m:r>
                                <a:rPr lang="en-US" altLang="zh-TW" sz="2000" b="0" i="1" smtClean="0">
                                  <a:latin typeface="Cambria Math" panose="02040503050406030204" pitchFamily="18" charset="0"/>
                                  <a:ea typeface="Cambria Math"/>
                                </a:rPr>
                                <m:t>2</m:t>
                              </m:r>
                            </m:sub>
                          </m:sSub>
                        </m:num>
                        <m:den>
                          <m:r>
                            <a:rPr lang="zh-TW" altLang="en-US" sz="2000" i="1">
                              <a:latin typeface="Cambria Math"/>
                              <a:ea typeface="Cambria Math"/>
                            </a:rPr>
                            <m:t>𝜕</m:t>
                          </m:r>
                          <m:sSup>
                            <m:sSupPr>
                              <m:ctrlPr>
                                <a:rPr lang="en-US" altLang="zh-TW" sz="2000" i="1">
                                  <a:latin typeface="Cambria Math"/>
                                  <a:ea typeface="Cambria Math"/>
                                </a:rPr>
                              </m:ctrlPr>
                            </m:sSupPr>
                            <m:e>
                              <m:r>
                                <a:rPr lang="en-US" altLang="zh-TW" sz="2000" i="1">
                                  <a:latin typeface="Cambria Math"/>
                                  <a:ea typeface="Cambria Math"/>
                                </a:rPr>
                                <m:t>𝑥</m:t>
                              </m:r>
                            </m:e>
                            <m:sup>
                              <m:r>
                                <a:rPr lang="en-US" altLang="zh-TW" sz="2000" b="0" i="1" smtClean="0">
                                  <a:latin typeface="Cambria Math"/>
                                  <a:ea typeface="Cambria Math"/>
                                </a:rPr>
                                <m:t>2</m:t>
                              </m:r>
                            </m:sup>
                          </m:sSup>
                        </m:den>
                      </m:f>
                      <m:r>
                        <a:rPr lang="en-US" altLang="zh-TW" sz="2000" b="0" i="1" smtClean="0">
                          <a:latin typeface="Cambria Math"/>
                          <a:ea typeface="Cambria Math"/>
                        </a:rPr>
                        <m:t>=</m:t>
                      </m:r>
                      <m:f>
                        <m:fPr>
                          <m:ctrlPr>
                            <a:rPr lang="en-US" altLang="zh-TW" sz="2000" b="0" i="1" smtClean="0">
                              <a:latin typeface="Cambria Math"/>
                              <a:ea typeface="Cambria Math"/>
                            </a:rPr>
                          </m:ctrlPr>
                        </m:fPr>
                        <m:num>
                          <m:r>
                            <a:rPr lang="en-US" altLang="zh-TW" sz="2000" b="0" i="1" smtClean="0">
                              <a:latin typeface="Cambria Math"/>
                              <a:ea typeface="Cambria Math"/>
                            </a:rPr>
                            <m:t>1</m:t>
                          </m:r>
                        </m:num>
                        <m:den>
                          <m:sSup>
                            <m:sSupPr>
                              <m:ctrlPr>
                                <a:rPr lang="en-US" altLang="zh-TW" sz="2000" b="0" i="1" smtClean="0">
                                  <a:latin typeface="Cambria Math"/>
                                  <a:ea typeface="Cambria Math"/>
                                </a:rPr>
                              </m:ctrlPr>
                            </m:sSupPr>
                            <m:e>
                              <m:r>
                                <a:rPr lang="en-US" altLang="zh-TW" sz="2000" b="0" i="1" smtClean="0">
                                  <a:latin typeface="Cambria Math"/>
                                  <a:ea typeface="Cambria Math"/>
                                </a:rPr>
                                <m:t>𝑣</m:t>
                              </m:r>
                            </m:e>
                            <m:sup>
                              <m:r>
                                <a:rPr lang="en-US" altLang="zh-TW" sz="2000" b="0" i="1" smtClean="0">
                                  <a:latin typeface="Cambria Math"/>
                                  <a:ea typeface="Cambria Math"/>
                                </a:rPr>
                                <m:t>2</m:t>
                              </m:r>
                            </m:sup>
                          </m:sSup>
                        </m:den>
                      </m:f>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i="1">
                                  <a:latin typeface="Cambria Math"/>
                                  <a:ea typeface="Cambria Math"/>
                                </a:rPr>
                                <m:t>2</m:t>
                              </m:r>
                            </m:sup>
                          </m:sSup>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𝑦</m:t>
                              </m:r>
                            </m:e>
                            <m:sub>
                              <m:r>
                                <a:rPr lang="en-US" altLang="zh-TW" sz="2000" b="0" i="1" smtClean="0">
                                  <a:latin typeface="Cambria Math" panose="02040503050406030204" pitchFamily="18" charset="0"/>
                                  <a:ea typeface="Cambria Math"/>
                                </a:rPr>
                                <m:t>2</m:t>
                              </m:r>
                            </m:sub>
                          </m:sSub>
                        </m:num>
                        <m:den>
                          <m:r>
                            <a:rPr lang="zh-TW" altLang="en-US" sz="2000" i="1">
                              <a:latin typeface="Cambria Math"/>
                              <a:ea typeface="Cambria Math"/>
                            </a:rPr>
                            <m:t>𝜕</m:t>
                          </m:r>
                          <m:sSup>
                            <m:sSupPr>
                              <m:ctrlPr>
                                <a:rPr lang="en-US" altLang="zh-TW" sz="2000" i="1">
                                  <a:latin typeface="Cambria Math"/>
                                  <a:ea typeface="Cambria Math"/>
                                </a:rPr>
                              </m:ctrlPr>
                            </m:sSupPr>
                            <m:e>
                              <m:r>
                                <a:rPr lang="en-US" altLang="zh-TW" sz="2000" i="1">
                                  <a:latin typeface="Cambria Math"/>
                                  <a:ea typeface="Cambria Math"/>
                                </a:rPr>
                                <m:t>𝑡</m:t>
                              </m:r>
                            </m:e>
                            <m:sup>
                              <m:r>
                                <a:rPr lang="en-US" altLang="zh-TW" sz="2000" i="1">
                                  <a:latin typeface="Cambria Math"/>
                                  <a:ea typeface="Cambria Math"/>
                                </a:rPr>
                                <m:t>2</m:t>
                              </m:r>
                            </m:sup>
                          </m:sSup>
                        </m:den>
                      </m:f>
                    </m:oMath>
                  </m:oMathPara>
                </a14:m>
                <a:endParaRPr lang="zh-TW" altLang="en-US" sz="2000" dirty="0">
                  <a:latin typeface="Times New Roman" panose="02020603050405020304" pitchFamily="18" charset="0"/>
                </a:endParaRPr>
              </a:p>
            </p:txBody>
          </p:sp>
        </mc:Choice>
        <mc:Fallback xmlns="">
          <p:sp>
            <p:nvSpPr>
              <p:cNvPr id="3" name="矩形 14">
                <a:extLst>
                  <a:ext uri="{FF2B5EF4-FFF2-40B4-BE49-F238E27FC236}">
                    <a16:creationId xmlns:a16="http://schemas.microsoft.com/office/drawing/2014/main" id="{D5B32555-118F-A92E-EF3D-199CB90EC42D}"/>
                  </a:ext>
                </a:extLst>
              </p:cNvPr>
              <p:cNvSpPr>
                <a:spLocks noRot="1" noChangeAspect="1" noMove="1" noResize="1" noEditPoints="1" noAdjustHandles="1" noChangeArrowheads="1" noChangeShapeType="1" noTextEdit="1"/>
              </p:cNvSpPr>
              <p:nvPr/>
            </p:nvSpPr>
            <p:spPr>
              <a:xfrm>
                <a:off x="2600148" y="1455184"/>
                <a:ext cx="1960537" cy="710003"/>
              </a:xfrm>
              <a:prstGeom prst="rect">
                <a:avLst/>
              </a:prstGeom>
              <a:blipFill>
                <a:blip r:embed="rId4"/>
                <a:stretch>
                  <a:fillRect b="-526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矩形 14">
                <a:extLst>
                  <a:ext uri="{FF2B5EF4-FFF2-40B4-BE49-F238E27FC236}">
                    <a16:creationId xmlns:a16="http://schemas.microsoft.com/office/drawing/2014/main" id="{DA3801A3-DB27-D22A-B35F-AE2FA1BC9FD1}"/>
                  </a:ext>
                </a:extLst>
              </p:cNvPr>
              <p:cNvSpPr/>
              <p:nvPr/>
            </p:nvSpPr>
            <p:spPr>
              <a:xfrm>
                <a:off x="5491407" y="1443393"/>
                <a:ext cx="3499420" cy="710003"/>
              </a:xfrm>
              <a:prstGeom prst="rect">
                <a:avLst/>
              </a:prstGeom>
              <a:solidFill>
                <a:srgbClr val="FFFF00"/>
              </a:solidFill>
            </p:spPr>
            <p:txBody>
              <a:bodyPr wrap="none">
                <a:spAutoFit/>
              </a:bodyPr>
              <a:lstStyle/>
              <a:p>
                <a:pPr/>
                <a14:m>
                  <m:oMathPara xmlns:m="http://schemas.openxmlformats.org/officeDocument/2006/math">
                    <m:oMath>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b="0" i="1" smtClean="0">
                                  <a:latin typeface="Cambria Math"/>
                                  <a:ea typeface="Cambria Math"/>
                                </a:rPr>
                                <m:t>2</m:t>
                              </m:r>
                            </m:sup>
                          </m:sSup>
                          <m:d>
                            <m:dPr>
                              <m:ctrlPr>
                                <a:rPr lang="en-US" altLang="zh-TW" sz="2000" i="1">
                                  <a:latin typeface="Cambria Math" panose="02040503050406030204" pitchFamily="18" charset="0"/>
                                  <a:ea typeface="Cambria Math"/>
                                </a:rPr>
                              </m:ctrlPr>
                            </m:dPr>
                            <m:e>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𝑦</m:t>
                                  </m:r>
                                </m:e>
                                <m:sub>
                                  <m:r>
                                    <a:rPr lang="en-US" altLang="zh-TW" sz="2000" i="1">
                                      <a:latin typeface="Cambria Math" panose="02040503050406030204" pitchFamily="18" charset="0"/>
                                      <a:ea typeface="Cambria Math"/>
                                    </a:rPr>
                                    <m:t>1</m:t>
                                  </m:r>
                                </m:sub>
                              </m:sSub>
                              <m:r>
                                <a:rPr lang="en-US" altLang="zh-TW" sz="2000" b="0" i="1" smtClean="0">
                                  <a:latin typeface="Cambria Math" panose="02040503050406030204" pitchFamily="18" charset="0"/>
                                  <a:ea typeface="Cambria Math"/>
                                </a:rPr>
                                <m:t>+</m:t>
                              </m:r>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𝑦</m:t>
                                  </m:r>
                                </m:e>
                                <m:sub>
                                  <m:r>
                                    <a:rPr lang="en-US" altLang="zh-TW" sz="2000" i="1">
                                      <a:latin typeface="Cambria Math" panose="02040503050406030204" pitchFamily="18" charset="0"/>
                                      <a:ea typeface="Cambria Math"/>
                                    </a:rPr>
                                    <m:t>2</m:t>
                                  </m:r>
                                </m:sub>
                              </m:sSub>
                            </m:e>
                          </m:d>
                        </m:num>
                        <m:den>
                          <m:r>
                            <a:rPr lang="zh-TW" altLang="en-US" sz="2000" i="1">
                              <a:latin typeface="Cambria Math"/>
                              <a:ea typeface="Cambria Math"/>
                            </a:rPr>
                            <m:t>𝜕</m:t>
                          </m:r>
                          <m:sSup>
                            <m:sSupPr>
                              <m:ctrlPr>
                                <a:rPr lang="en-US" altLang="zh-TW" sz="2000" i="1">
                                  <a:latin typeface="Cambria Math"/>
                                  <a:ea typeface="Cambria Math"/>
                                </a:rPr>
                              </m:ctrlPr>
                            </m:sSupPr>
                            <m:e>
                              <m:r>
                                <a:rPr lang="en-US" altLang="zh-TW" sz="2000" i="1">
                                  <a:latin typeface="Cambria Math"/>
                                  <a:ea typeface="Cambria Math"/>
                                </a:rPr>
                                <m:t>𝑥</m:t>
                              </m:r>
                            </m:e>
                            <m:sup>
                              <m:r>
                                <a:rPr lang="en-US" altLang="zh-TW" sz="2000" b="0" i="1" smtClean="0">
                                  <a:latin typeface="Cambria Math"/>
                                  <a:ea typeface="Cambria Math"/>
                                </a:rPr>
                                <m:t>2</m:t>
                              </m:r>
                            </m:sup>
                          </m:sSup>
                        </m:den>
                      </m:f>
                      <m:r>
                        <a:rPr lang="en-US" altLang="zh-TW" sz="2000" b="0" i="1" smtClean="0">
                          <a:latin typeface="Cambria Math"/>
                          <a:ea typeface="Cambria Math"/>
                        </a:rPr>
                        <m:t>=</m:t>
                      </m:r>
                      <m:f>
                        <m:fPr>
                          <m:ctrlPr>
                            <a:rPr lang="en-US" altLang="zh-TW" sz="2000" b="0" i="1" smtClean="0">
                              <a:latin typeface="Cambria Math"/>
                              <a:ea typeface="Cambria Math"/>
                            </a:rPr>
                          </m:ctrlPr>
                        </m:fPr>
                        <m:num>
                          <m:r>
                            <a:rPr lang="en-US" altLang="zh-TW" sz="2000" b="0" i="1" smtClean="0">
                              <a:latin typeface="Cambria Math"/>
                              <a:ea typeface="Cambria Math"/>
                            </a:rPr>
                            <m:t>1</m:t>
                          </m:r>
                        </m:num>
                        <m:den>
                          <m:sSup>
                            <m:sSupPr>
                              <m:ctrlPr>
                                <a:rPr lang="en-US" altLang="zh-TW" sz="2000" b="0" i="1" smtClean="0">
                                  <a:latin typeface="Cambria Math"/>
                                  <a:ea typeface="Cambria Math"/>
                                </a:rPr>
                              </m:ctrlPr>
                            </m:sSupPr>
                            <m:e>
                              <m:r>
                                <a:rPr lang="en-US" altLang="zh-TW" sz="2000" b="0" i="1" smtClean="0">
                                  <a:latin typeface="Cambria Math"/>
                                  <a:ea typeface="Cambria Math"/>
                                </a:rPr>
                                <m:t>𝑣</m:t>
                              </m:r>
                            </m:e>
                            <m:sup>
                              <m:r>
                                <a:rPr lang="en-US" altLang="zh-TW" sz="2000" b="0" i="1" smtClean="0">
                                  <a:latin typeface="Cambria Math"/>
                                  <a:ea typeface="Cambria Math"/>
                                </a:rPr>
                                <m:t>2</m:t>
                              </m:r>
                            </m:sup>
                          </m:sSup>
                        </m:den>
                      </m:f>
                      <m:f>
                        <m:fPr>
                          <m:ctrlPr>
                            <a:rPr lang="zh-TW" altLang="en-US" sz="2000" i="1">
                              <a:latin typeface="Cambria Math" panose="02040503050406030204" pitchFamily="18" charset="0"/>
                              <a:ea typeface="Cambria Math"/>
                            </a:rPr>
                          </m:ctrlPr>
                        </m:fPr>
                        <m:num>
                          <m:sSup>
                            <m:sSupPr>
                              <m:ctrlPr>
                                <a:rPr lang="zh-TW" altLang="en-US" sz="2000" i="1">
                                  <a:latin typeface="Cambria Math"/>
                                  <a:ea typeface="Cambria Math"/>
                                </a:rPr>
                              </m:ctrlPr>
                            </m:sSupPr>
                            <m:e>
                              <m:r>
                                <a:rPr lang="zh-TW" altLang="en-US" sz="2000" i="1">
                                  <a:latin typeface="Cambria Math"/>
                                  <a:ea typeface="Cambria Math"/>
                                </a:rPr>
                                <m:t>𝜕</m:t>
                              </m:r>
                            </m:e>
                            <m:sup>
                              <m:r>
                                <a:rPr lang="en-US" altLang="zh-TW" sz="2000" i="1">
                                  <a:latin typeface="Cambria Math"/>
                                  <a:ea typeface="Cambria Math"/>
                                </a:rPr>
                                <m:t>2</m:t>
                              </m:r>
                            </m:sup>
                          </m:sSup>
                          <m:d>
                            <m:dPr>
                              <m:ctrlPr>
                                <a:rPr lang="en-US" altLang="zh-TW" sz="2000" i="1">
                                  <a:latin typeface="Cambria Math" panose="02040503050406030204" pitchFamily="18" charset="0"/>
                                  <a:ea typeface="Cambria Math"/>
                                </a:rPr>
                              </m:ctrlPr>
                            </m:dPr>
                            <m:e>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𝑦</m:t>
                                  </m:r>
                                </m:e>
                                <m:sub>
                                  <m:r>
                                    <a:rPr lang="en-US" altLang="zh-TW" sz="2000" i="1">
                                      <a:latin typeface="Cambria Math" panose="02040503050406030204" pitchFamily="18" charset="0"/>
                                      <a:ea typeface="Cambria Math"/>
                                    </a:rPr>
                                    <m:t>1</m:t>
                                  </m:r>
                                </m:sub>
                              </m:sSub>
                              <m:r>
                                <a:rPr lang="en-US" altLang="zh-TW" sz="2000" i="1">
                                  <a:latin typeface="Cambria Math" panose="02040503050406030204" pitchFamily="18" charset="0"/>
                                  <a:ea typeface="Cambria Math"/>
                                </a:rPr>
                                <m:t>+</m:t>
                              </m:r>
                              <m:sSub>
                                <m:sSubPr>
                                  <m:ctrlPr>
                                    <a:rPr lang="en-US" altLang="zh-TW" sz="2000" i="1">
                                      <a:latin typeface="Cambria Math" panose="02040503050406030204" pitchFamily="18" charset="0"/>
                                      <a:ea typeface="Cambria Math"/>
                                    </a:rPr>
                                  </m:ctrlPr>
                                </m:sSubPr>
                                <m:e>
                                  <m:r>
                                    <a:rPr lang="en-US" altLang="zh-TW" sz="2000" i="1">
                                      <a:latin typeface="Cambria Math" panose="02040503050406030204" pitchFamily="18" charset="0"/>
                                      <a:ea typeface="Cambria Math"/>
                                    </a:rPr>
                                    <m:t>𝑦</m:t>
                                  </m:r>
                                </m:e>
                                <m:sub>
                                  <m:r>
                                    <a:rPr lang="en-US" altLang="zh-TW" sz="2000" i="1">
                                      <a:latin typeface="Cambria Math" panose="02040503050406030204" pitchFamily="18" charset="0"/>
                                      <a:ea typeface="Cambria Math"/>
                                    </a:rPr>
                                    <m:t>2</m:t>
                                  </m:r>
                                </m:sub>
                              </m:sSub>
                            </m:e>
                          </m:d>
                        </m:num>
                        <m:den>
                          <m:r>
                            <a:rPr lang="zh-TW" altLang="en-US" sz="2000" i="1">
                              <a:latin typeface="Cambria Math"/>
                              <a:ea typeface="Cambria Math"/>
                            </a:rPr>
                            <m:t>𝜕</m:t>
                          </m:r>
                          <m:sSup>
                            <m:sSupPr>
                              <m:ctrlPr>
                                <a:rPr lang="en-US" altLang="zh-TW" sz="2000" i="1">
                                  <a:latin typeface="Cambria Math"/>
                                  <a:ea typeface="Cambria Math"/>
                                </a:rPr>
                              </m:ctrlPr>
                            </m:sSupPr>
                            <m:e>
                              <m:r>
                                <a:rPr lang="en-US" altLang="zh-TW" sz="2000" i="1">
                                  <a:latin typeface="Cambria Math"/>
                                  <a:ea typeface="Cambria Math"/>
                                </a:rPr>
                                <m:t>𝑡</m:t>
                              </m:r>
                            </m:e>
                            <m:sup>
                              <m:r>
                                <a:rPr lang="en-US" altLang="zh-TW" sz="2000" i="1">
                                  <a:latin typeface="Cambria Math"/>
                                  <a:ea typeface="Cambria Math"/>
                                </a:rPr>
                                <m:t>2</m:t>
                              </m:r>
                            </m:sup>
                          </m:sSup>
                        </m:den>
                      </m:f>
                    </m:oMath>
                  </m:oMathPara>
                </a14:m>
                <a:endParaRPr lang="zh-TW" altLang="en-US" sz="2000" dirty="0">
                  <a:latin typeface="Times New Roman" panose="02020603050405020304" pitchFamily="18" charset="0"/>
                </a:endParaRPr>
              </a:p>
            </p:txBody>
          </p:sp>
        </mc:Choice>
        <mc:Fallback xmlns="">
          <p:sp>
            <p:nvSpPr>
              <p:cNvPr id="4" name="矩形 14">
                <a:extLst>
                  <a:ext uri="{FF2B5EF4-FFF2-40B4-BE49-F238E27FC236}">
                    <a16:creationId xmlns:a16="http://schemas.microsoft.com/office/drawing/2014/main" id="{DA3801A3-DB27-D22A-B35F-AE2FA1BC9FD1}"/>
                  </a:ext>
                </a:extLst>
              </p:cNvPr>
              <p:cNvSpPr>
                <a:spLocks noRot="1" noChangeAspect="1" noMove="1" noResize="1" noEditPoints="1" noAdjustHandles="1" noChangeArrowheads="1" noChangeShapeType="1" noTextEdit="1"/>
              </p:cNvSpPr>
              <p:nvPr/>
            </p:nvSpPr>
            <p:spPr>
              <a:xfrm>
                <a:off x="5491407" y="1443393"/>
                <a:ext cx="3499420" cy="710003"/>
              </a:xfrm>
              <a:prstGeom prst="rect">
                <a:avLst/>
              </a:prstGeom>
              <a:blipFill>
                <a:blip r:embed="rId5"/>
                <a:stretch>
                  <a:fillRect b="-5263"/>
                </a:stretch>
              </a:blipFill>
            </p:spPr>
            <p:txBody>
              <a:bodyPr/>
              <a:lstStyle/>
              <a:p>
                <a:r>
                  <a:rPr lang="en-US">
                    <a:noFill/>
                  </a:rPr>
                  <a:t> </a:t>
                </a:r>
              </a:p>
            </p:txBody>
          </p:sp>
        </mc:Fallback>
      </mc:AlternateContent>
      <p:sp>
        <p:nvSpPr>
          <p:cNvPr id="5" name="Right Arrow 4">
            <a:extLst>
              <a:ext uri="{FF2B5EF4-FFF2-40B4-BE49-F238E27FC236}">
                <a16:creationId xmlns:a16="http://schemas.microsoft.com/office/drawing/2014/main" id="{ADDA50CD-5D68-FDBD-BC6D-E87108177960}"/>
              </a:ext>
            </a:extLst>
          </p:cNvPr>
          <p:cNvSpPr/>
          <p:nvPr/>
        </p:nvSpPr>
        <p:spPr>
          <a:xfrm>
            <a:off x="4876800" y="1676400"/>
            <a:ext cx="381000" cy="228600"/>
          </a:xfrm>
          <a:prstGeom prst="right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15842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Text Box 7"/>
          <p:cNvSpPr txBox="1">
            <a:spLocks noChangeArrowheads="1"/>
          </p:cNvSpPr>
          <p:nvPr/>
        </p:nvSpPr>
        <p:spPr bwMode="auto">
          <a:xfrm>
            <a:off x="228600" y="743784"/>
            <a:ext cx="51125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pitchFamily="18" charset="-120"/>
              </a:defRPr>
            </a:lvl1pPr>
            <a:lvl2pPr marL="742950" indent="-285750" eaLnBrk="0" hangingPunct="0">
              <a:spcBef>
                <a:spcPct val="20000"/>
              </a:spcBef>
              <a:buChar char="–"/>
              <a:defRPr kumimoji="1" sz="2800">
                <a:solidFill>
                  <a:schemeClr val="tx1"/>
                </a:solidFill>
                <a:latin typeface="Arial" charset="0"/>
                <a:ea typeface="新細明體" pitchFamily="18" charset="-120"/>
              </a:defRPr>
            </a:lvl2pPr>
            <a:lvl3pPr marL="1143000" indent="-228600" eaLnBrk="0" hangingPunct="0">
              <a:spcBef>
                <a:spcPct val="20000"/>
              </a:spcBef>
              <a:buChar char="•"/>
              <a:defRPr kumimoji="1" sz="2400">
                <a:solidFill>
                  <a:schemeClr val="tx1"/>
                </a:solidFill>
                <a:latin typeface="Arial" charset="0"/>
                <a:ea typeface="新細明體" pitchFamily="18" charset="-120"/>
              </a:defRPr>
            </a:lvl3pPr>
            <a:lvl4pPr marL="1600200" indent="-228600" eaLnBrk="0" hangingPunct="0">
              <a:spcBef>
                <a:spcPct val="20000"/>
              </a:spcBef>
              <a:buChar char="–"/>
              <a:defRPr kumimoji="1" sz="2000">
                <a:solidFill>
                  <a:schemeClr val="tx1"/>
                </a:solidFill>
                <a:latin typeface="Arial" charset="0"/>
                <a:ea typeface="新細明體" pitchFamily="18" charset="-120"/>
              </a:defRPr>
            </a:lvl4pPr>
            <a:lvl5pPr marL="2057400" indent="-228600" eaLnBrk="0" hangingPunct="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50000"/>
              </a:spcBef>
              <a:buFontTx/>
              <a:buNone/>
            </a:pPr>
            <a:r>
              <a:rPr lang="zh-TW" altLang="en-US" sz="2000" dirty="0">
                <a:latin typeface="Times New Roman" panose="02020603050405020304" pitchFamily="18" charset="0"/>
              </a:rPr>
              <a:t>弦波波函數的最普遍解</a:t>
            </a:r>
            <a:r>
              <a:rPr lang="en-GB" sz="2000" dirty="0">
                <a:solidFill>
                  <a:srgbClr val="000000"/>
                </a:solidFill>
                <a:latin typeface="Times New Roman" panose="02020603050405020304" pitchFamily="18" charset="0"/>
              </a:rPr>
              <a:t>d'Alembert solution</a:t>
            </a:r>
            <a:r>
              <a:rPr lang="zh-TW" altLang="en-US" sz="2000" dirty="0">
                <a:latin typeface="Times New Roman" panose="02020603050405020304" pitchFamily="18" charset="0"/>
              </a:rPr>
              <a:t>：</a:t>
            </a:r>
          </a:p>
        </p:txBody>
      </p:sp>
      <p:pic>
        <p:nvPicPr>
          <p:cNvPr id="12" name="Picture 1" descr="Figure_P_16_13.jpg"/>
          <p:cNvPicPr>
            <a:picLocks noChangeAspect="1"/>
          </p:cNvPicPr>
          <p:nvPr/>
        </p:nvPicPr>
        <p:blipFill rotWithShape="1">
          <a:blip r:embed="rId2">
            <a:extLst>
              <a:ext uri="{28A0092B-C50C-407E-A947-70E740481C1C}">
                <a14:useLocalDpi xmlns:a14="http://schemas.microsoft.com/office/drawing/2010/main" val="0"/>
              </a:ext>
            </a:extLst>
          </a:blip>
          <a:srcRect t="-1" b="5394"/>
          <a:stretch/>
        </p:blipFill>
        <p:spPr>
          <a:xfrm>
            <a:off x="522102" y="1304008"/>
            <a:ext cx="7737360" cy="2837763"/>
          </a:xfrm>
          <a:prstGeom prst="rect">
            <a:avLst/>
          </a:prstGeom>
        </p:spPr>
      </p:pic>
      <mc:AlternateContent xmlns:mc="http://schemas.openxmlformats.org/markup-compatibility/2006" xmlns:a14="http://schemas.microsoft.com/office/drawing/2010/main">
        <mc:Choice Requires="a14">
          <p:sp>
            <p:nvSpPr>
              <p:cNvPr id="8" name="文字方塊 13"/>
              <p:cNvSpPr txBox="1">
                <a:spLocks noChangeArrowheads="1"/>
              </p:cNvSpPr>
              <p:nvPr/>
            </p:nvSpPr>
            <p:spPr bwMode="auto">
              <a:xfrm>
                <a:off x="1646536" y="4301885"/>
                <a:ext cx="5945053"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pitchFamily="18" charset="-120"/>
                  </a:defRPr>
                </a:lvl1pPr>
                <a:lvl2pPr marL="742950" indent="-285750" eaLnBrk="0" hangingPunct="0">
                  <a:spcBef>
                    <a:spcPct val="20000"/>
                  </a:spcBef>
                  <a:buChar char="–"/>
                  <a:defRPr kumimoji="1" sz="2800">
                    <a:solidFill>
                      <a:schemeClr val="tx1"/>
                    </a:solidFill>
                    <a:latin typeface="Arial" charset="0"/>
                    <a:ea typeface="新細明體" pitchFamily="18" charset="-120"/>
                  </a:defRPr>
                </a:lvl2pPr>
                <a:lvl3pPr marL="1143000" indent="-228600" eaLnBrk="0" hangingPunct="0">
                  <a:spcBef>
                    <a:spcPct val="20000"/>
                  </a:spcBef>
                  <a:buChar char="•"/>
                  <a:defRPr kumimoji="1" sz="2400">
                    <a:solidFill>
                      <a:schemeClr val="tx1"/>
                    </a:solidFill>
                    <a:latin typeface="Arial" charset="0"/>
                    <a:ea typeface="新細明體" pitchFamily="18" charset="-120"/>
                  </a:defRPr>
                </a:lvl3pPr>
                <a:lvl4pPr marL="1600200" indent="-228600" eaLnBrk="0" hangingPunct="0">
                  <a:spcBef>
                    <a:spcPct val="20000"/>
                  </a:spcBef>
                  <a:buChar char="–"/>
                  <a:defRPr kumimoji="1" sz="2000">
                    <a:solidFill>
                      <a:schemeClr val="tx1"/>
                    </a:solidFill>
                    <a:latin typeface="Arial" charset="0"/>
                    <a:ea typeface="新細明體" pitchFamily="18" charset="-120"/>
                  </a:defRPr>
                </a:lvl4pPr>
                <a:lvl5pPr marL="2057400" indent="-228600" eaLnBrk="0" hangingPunct="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0"/>
                  </a:spcBef>
                  <a:buFontTx/>
                  <a:buNone/>
                </a:pPr>
                <a14:m>
                  <m:oMath xmlns:m="http://schemas.openxmlformats.org/officeDocument/2006/math">
                    <m:r>
                      <a:rPr lang="zh-TW" altLang="en-US" sz="1800" i="1" dirty="0" smtClean="0">
                        <a:latin typeface="Cambria Math"/>
                        <a:cs typeface="Times New Roman" pitchFamily="18" charset="0"/>
                      </a:rPr>
                      <m:t>而  </m:t>
                    </m:r>
                    <m:r>
                      <a:rPr lang="en-US" altLang="zh-TW" sz="1800" i="1" dirty="0" smtClean="0">
                        <a:latin typeface="Cambria Math"/>
                        <a:cs typeface="Times New Roman" pitchFamily="18" charset="0"/>
                      </a:rPr>
                      <m:t>𝑓</m:t>
                    </m:r>
                    <m:r>
                      <a:rPr lang="en-US" altLang="zh-TW" sz="1800" i="1" dirty="0" smtClean="0">
                        <a:latin typeface="Cambria Math"/>
                        <a:cs typeface="Times New Roman" pitchFamily="18" charset="0"/>
                      </a:rPr>
                      <m:t> (</m:t>
                    </m:r>
                    <m:r>
                      <a:rPr lang="en-US" altLang="zh-TW" sz="1800" i="1" dirty="0" smtClean="0">
                        <a:latin typeface="Cambria Math"/>
                        <a:cs typeface="Times New Roman" pitchFamily="18" charset="0"/>
                      </a:rPr>
                      <m:t>𝑥</m:t>
                    </m:r>
                    <m:r>
                      <a:rPr lang="en-US" altLang="zh-TW" sz="1800" i="1" dirty="0" smtClean="0">
                        <a:latin typeface="Cambria Math"/>
                        <a:cs typeface="Times New Roman" pitchFamily="18" charset="0"/>
                      </a:rPr>
                      <m:t>)（</m:t>
                    </m:r>
                    <m:r>
                      <a:rPr lang="en-US" altLang="zh-TW" sz="1800" i="1" dirty="0" smtClean="0">
                        <a:latin typeface="Cambria Math"/>
                        <a:cs typeface="Times New Roman" pitchFamily="18" charset="0"/>
                      </a:rPr>
                      <m:t>𝑔</m:t>
                    </m:r>
                    <m:r>
                      <a:rPr lang="en-US" altLang="zh-TW" sz="1800" i="1" dirty="0" smtClean="0">
                        <a:latin typeface="Cambria Math"/>
                        <a:cs typeface="Times New Roman" pitchFamily="18" charset="0"/>
                      </a:rPr>
                      <m:t> (</m:t>
                    </m:r>
                    <m:r>
                      <a:rPr lang="en-US" altLang="zh-TW" sz="1800" i="1" dirty="0" smtClean="0">
                        <a:latin typeface="Cambria Math"/>
                        <a:cs typeface="Times New Roman" pitchFamily="18" charset="0"/>
                      </a:rPr>
                      <m:t>𝑥</m:t>
                    </m:r>
                    <m:r>
                      <a:rPr lang="en-US" altLang="zh-TW" sz="1800" i="1" dirty="0" smtClean="0">
                        <a:latin typeface="Cambria Math"/>
                        <a:cs typeface="Times New Roman" pitchFamily="18" charset="0"/>
                      </a:rPr>
                      <m:t>)） </m:t>
                    </m:r>
                  </m:oMath>
                </a14:m>
                <a:r>
                  <a:rPr lang="zh-TW" altLang="en-US" sz="1800" dirty="0">
                    <a:latin typeface="Times New Roman" panose="02020603050405020304" pitchFamily="18" charset="0"/>
                    <a:cs typeface="Times New Roman" pitchFamily="18" charset="0"/>
                  </a:rPr>
                  <a:t>即為向右（左）傳播的波的瞬間波型</a:t>
                </a:r>
              </a:p>
            </p:txBody>
          </p:sp>
        </mc:Choice>
        <mc:Fallback xmlns="">
          <p:sp>
            <p:nvSpPr>
              <p:cNvPr id="8" name="文字方塊 13"/>
              <p:cNvSpPr txBox="1">
                <a:spLocks noRot="1" noChangeAspect="1" noMove="1" noResize="1" noEditPoints="1" noAdjustHandles="1" noChangeArrowheads="1" noChangeShapeType="1" noTextEdit="1"/>
              </p:cNvSpPr>
              <p:nvPr/>
            </p:nvSpPr>
            <p:spPr bwMode="auto">
              <a:xfrm>
                <a:off x="1646536" y="4301885"/>
                <a:ext cx="5945053" cy="369332"/>
              </a:xfrm>
              <a:prstGeom prst="rect">
                <a:avLst/>
              </a:prstGeom>
              <a:blipFill>
                <a:blip r:embed="rId3"/>
                <a:stretch>
                  <a:fillRect l="-213" t="-6667" b="-23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cxnSp>
        <p:nvCxnSpPr>
          <p:cNvPr id="3" name="直線單箭頭接點 2"/>
          <p:cNvCxnSpPr/>
          <p:nvPr/>
        </p:nvCxnSpPr>
        <p:spPr>
          <a:xfrm flipV="1">
            <a:off x="2530831" y="3237025"/>
            <a:ext cx="360040" cy="122413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直線單箭頭接點 10"/>
          <p:cNvCxnSpPr/>
          <p:nvPr/>
        </p:nvCxnSpPr>
        <p:spPr>
          <a:xfrm flipV="1">
            <a:off x="3466935" y="3237025"/>
            <a:ext cx="2304256" cy="122413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矩形 9"/>
              <p:cNvSpPr/>
              <p:nvPr/>
            </p:nvSpPr>
            <p:spPr>
              <a:xfrm>
                <a:off x="5199348" y="743784"/>
                <a:ext cx="3728457" cy="400110"/>
              </a:xfrm>
              <a:prstGeom prst="rect">
                <a:avLst/>
              </a:prstGeom>
              <a:solidFill>
                <a:srgbClr val="FFFF00"/>
              </a:solidFill>
            </p:spPr>
            <p:txBody>
              <a:bodyPr wrap="none">
                <a:spAutoFit/>
              </a:bodyPr>
              <a:lstStyle/>
              <a:p>
                <a:pPr/>
                <a14:m>
                  <m:oMathPara xmlns:m="http://schemas.openxmlformats.org/officeDocument/2006/math">
                    <m:oMath>
                      <m:r>
                        <a:rPr lang="en-US" altLang="zh-TW" sz="2000" b="0" i="1" smtClean="0">
                          <a:latin typeface="Cambria Math"/>
                          <a:cs typeface="Times New Roman" pitchFamily="18" charset="0"/>
                        </a:rPr>
                        <m:t>𝑦</m:t>
                      </m:r>
                      <m:d>
                        <m:dPr>
                          <m:ctrlPr>
                            <a:rPr lang="en-US" altLang="zh-TW" sz="2000" b="0" i="1" smtClean="0">
                              <a:latin typeface="Cambria Math"/>
                              <a:cs typeface="Times New Roman" pitchFamily="18" charset="0"/>
                            </a:rPr>
                          </m:ctrlPr>
                        </m:dPr>
                        <m:e>
                          <m:r>
                            <a:rPr lang="en-US" altLang="zh-TW" sz="2000" b="0" i="1" smtClean="0">
                              <a:latin typeface="Cambria Math"/>
                              <a:cs typeface="Times New Roman" pitchFamily="18" charset="0"/>
                            </a:rPr>
                            <m:t>𝑥</m:t>
                          </m:r>
                          <m:r>
                            <a:rPr lang="en-US" altLang="zh-TW" sz="2000" b="0" i="1" smtClean="0">
                              <a:latin typeface="Cambria Math"/>
                              <a:cs typeface="Times New Roman" pitchFamily="18" charset="0"/>
                            </a:rPr>
                            <m:t>,</m:t>
                          </m:r>
                          <m:r>
                            <a:rPr lang="en-US" altLang="zh-TW" sz="2000" b="0" i="1" smtClean="0">
                              <a:latin typeface="Cambria Math"/>
                              <a:cs typeface="Times New Roman" pitchFamily="18" charset="0"/>
                            </a:rPr>
                            <m:t>𝑡</m:t>
                          </m:r>
                        </m:e>
                      </m:d>
                      <m:r>
                        <a:rPr lang="en-US" altLang="zh-TW" sz="2000" b="0" i="1" smtClean="0">
                          <a:latin typeface="Cambria Math"/>
                          <a:cs typeface="Times New Roman" pitchFamily="18" charset="0"/>
                        </a:rPr>
                        <m:t>=</m:t>
                      </m:r>
                      <m:r>
                        <a:rPr lang="en-US" altLang="zh-TW" sz="2000" i="1">
                          <a:latin typeface="Cambria Math"/>
                          <a:cs typeface="Times New Roman" pitchFamily="18" charset="0"/>
                        </a:rPr>
                        <m:t>𝑓</m:t>
                      </m:r>
                      <m:d>
                        <m:dPr>
                          <m:ctrlPr>
                            <a:rPr lang="en-US" altLang="zh-TW" sz="2000" i="1">
                              <a:latin typeface="Cambria Math"/>
                              <a:cs typeface="Times New Roman" pitchFamily="18" charset="0"/>
                            </a:rPr>
                          </m:ctrlPr>
                        </m:dPr>
                        <m:e>
                          <m:r>
                            <a:rPr lang="en-US" altLang="zh-TW" sz="2000" i="1">
                              <a:latin typeface="Cambria Math"/>
                              <a:cs typeface="Times New Roman" pitchFamily="18" charset="0"/>
                            </a:rPr>
                            <m:t>𝑥</m:t>
                          </m:r>
                          <m:r>
                            <a:rPr lang="en-US" altLang="zh-TW" sz="2000" i="1">
                              <a:latin typeface="Cambria Math"/>
                              <a:cs typeface="Times New Roman" pitchFamily="18" charset="0"/>
                            </a:rPr>
                            <m:t>−</m:t>
                          </m:r>
                          <m:r>
                            <a:rPr lang="en-US" altLang="zh-TW" sz="2000" i="1">
                              <a:latin typeface="Cambria Math"/>
                              <a:cs typeface="Times New Roman" pitchFamily="18" charset="0"/>
                            </a:rPr>
                            <m:t>𝑣𝑡</m:t>
                          </m:r>
                        </m:e>
                      </m:d>
                      <m:r>
                        <a:rPr lang="en-US" altLang="zh-TW" sz="2000" i="1">
                          <a:latin typeface="Cambria Math"/>
                          <a:cs typeface="Times New Roman" pitchFamily="18" charset="0"/>
                        </a:rPr>
                        <m:t>+</m:t>
                      </m:r>
                      <m:r>
                        <a:rPr lang="en-US" altLang="zh-TW" sz="2000" i="1">
                          <a:latin typeface="Cambria Math"/>
                          <a:cs typeface="Times New Roman" pitchFamily="18" charset="0"/>
                        </a:rPr>
                        <m:t>𝑔</m:t>
                      </m:r>
                      <m:d>
                        <m:dPr>
                          <m:ctrlPr>
                            <a:rPr lang="en-US" altLang="zh-TW" sz="2000" i="1">
                              <a:latin typeface="Cambria Math"/>
                              <a:cs typeface="Times New Roman" pitchFamily="18" charset="0"/>
                            </a:rPr>
                          </m:ctrlPr>
                        </m:dPr>
                        <m:e>
                          <m:r>
                            <a:rPr lang="en-US" altLang="zh-TW" sz="2000" i="1">
                              <a:latin typeface="Cambria Math"/>
                              <a:cs typeface="Times New Roman" pitchFamily="18" charset="0"/>
                            </a:rPr>
                            <m:t>𝑥</m:t>
                          </m:r>
                          <m:r>
                            <a:rPr lang="en-US" altLang="zh-TW" sz="2000" i="1">
                              <a:latin typeface="Cambria Math"/>
                              <a:cs typeface="Times New Roman" pitchFamily="18" charset="0"/>
                            </a:rPr>
                            <m:t>+</m:t>
                          </m:r>
                          <m:r>
                            <a:rPr lang="en-US" altLang="zh-TW" sz="2000" i="1">
                              <a:latin typeface="Cambria Math"/>
                              <a:cs typeface="Times New Roman" pitchFamily="18" charset="0"/>
                            </a:rPr>
                            <m:t>𝑣𝑡</m:t>
                          </m:r>
                        </m:e>
                      </m:d>
                    </m:oMath>
                  </m:oMathPara>
                </a14:m>
                <a:endParaRPr lang="zh-TW" altLang="en-US" sz="2000" dirty="0">
                  <a:latin typeface="Times New Roman" panose="02020603050405020304" pitchFamily="18" charset="0"/>
                </a:endParaRPr>
              </a:p>
            </p:txBody>
          </p:sp>
        </mc:Choice>
        <mc:Fallback xmlns="">
          <p:sp>
            <p:nvSpPr>
              <p:cNvPr id="10" name="矩形 9"/>
              <p:cNvSpPr>
                <a:spLocks noRot="1" noChangeAspect="1" noMove="1" noResize="1" noEditPoints="1" noAdjustHandles="1" noChangeArrowheads="1" noChangeShapeType="1" noTextEdit="1"/>
              </p:cNvSpPr>
              <p:nvPr/>
            </p:nvSpPr>
            <p:spPr>
              <a:xfrm>
                <a:off x="5199348" y="743784"/>
                <a:ext cx="3728457" cy="400110"/>
              </a:xfrm>
              <a:prstGeom prst="rect">
                <a:avLst/>
              </a:prstGeom>
              <a:blipFill>
                <a:blip r:embed="rId4"/>
                <a:stretch>
                  <a:fillRect b="-12121"/>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D92CA0A6-CB5E-6C3B-47CE-EF1B74FE4B41}"/>
              </a:ext>
            </a:extLst>
          </p:cNvPr>
          <p:cNvSpPr txBox="1"/>
          <p:nvPr/>
        </p:nvSpPr>
        <p:spPr bwMode="auto">
          <a:xfrm>
            <a:off x="6349242" y="6337841"/>
            <a:ext cx="2794758" cy="307777"/>
          </a:xfrm>
          <a:prstGeom prst="rect">
            <a:avLst/>
          </a:prstGeom>
          <a:noFill/>
          <a:ln w="9525">
            <a:noFill/>
            <a:miter lim="800000"/>
            <a:headEnd/>
            <a:tailEnd/>
          </a:ln>
        </p:spPr>
        <p:txBody>
          <a:bodyPr wrap="square">
            <a:spAutoFit/>
          </a:bodyPr>
          <a:lstStyle/>
          <a:p>
            <a:r>
              <a:rPr lang="en-GB" sz="1400" u="none" strike="noStrike" dirty="0">
                <a:solidFill>
                  <a:srgbClr val="000000"/>
                </a:solidFill>
                <a:effectLst/>
                <a:latin typeface="Times New Roman" panose="02020603050405020304" pitchFamily="18" charset="0"/>
              </a:rPr>
              <a:t>Jean le Rond d'Alembert 1717-83</a:t>
            </a:r>
            <a:endParaRPr lang="en-US" sz="1400" dirty="0">
              <a:latin typeface="Times New Roman" panose="02020603050405020304" pitchFamily="18" charset="0"/>
            </a:endParaRPr>
          </a:p>
        </p:txBody>
      </p:sp>
      <p:pic>
        <p:nvPicPr>
          <p:cNvPr id="1026" name="Picture 2">
            <a:extLst>
              <a:ext uri="{FF2B5EF4-FFF2-40B4-BE49-F238E27FC236}">
                <a16:creationId xmlns:a16="http://schemas.microsoft.com/office/drawing/2014/main" id="{08D6A221-882E-60FF-419B-8D33DA9DAF0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25709" y="4445346"/>
            <a:ext cx="1474724" cy="1822758"/>
          </a:xfrm>
          <a:prstGeom prst="rect">
            <a:avLst/>
          </a:prstGeom>
          <a:noFill/>
          <a:extLst>
            <a:ext uri="{909E8E84-426E-40DD-AFC4-6F175D3DCCD1}">
              <a14:hiddenFill xmlns:a14="http://schemas.microsoft.com/office/drawing/2010/main">
                <a:solidFill>
                  <a:srgbClr val="FFFFFF"/>
                </a:solidFill>
              </a14:hiddenFill>
            </a:ext>
          </a:extLst>
        </p:spPr>
      </p:pic>
      <p:pic>
        <p:nvPicPr>
          <p:cNvPr id="2" name="Graphic 1" descr="Cat with solid fill">
            <a:extLst>
              <a:ext uri="{FF2B5EF4-FFF2-40B4-BE49-F238E27FC236}">
                <a16:creationId xmlns:a16="http://schemas.microsoft.com/office/drawing/2014/main" id="{CA1D69AE-2BF8-032F-C828-D89385FC86E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231913" y="18351"/>
            <a:ext cx="668520" cy="668520"/>
          </a:xfrm>
          <a:prstGeom prst="rect">
            <a:avLst/>
          </a:prstGeom>
        </p:spPr>
      </p:pic>
      <p:sp>
        <p:nvSpPr>
          <p:cNvPr id="5" name="文字方塊 17">
            <a:extLst>
              <a:ext uri="{FF2B5EF4-FFF2-40B4-BE49-F238E27FC236}">
                <a16:creationId xmlns:a16="http://schemas.microsoft.com/office/drawing/2014/main" id="{6DB1455F-2055-8FF8-C7F7-3CC645568580}"/>
              </a:ext>
            </a:extLst>
          </p:cNvPr>
          <p:cNvSpPr txBox="1">
            <a:spLocks noChangeArrowheads="1"/>
          </p:cNvSpPr>
          <p:nvPr/>
        </p:nvSpPr>
        <p:spPr bwMode="auto">
          <a:xfrm>
            <a:off x="506842" y="5765148"/>
            <a:ext cx="214312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新細明體" pitchFamily="18" charset="-120"/>
              </a:defRPr>
            </a:lvl1pPr>
            <a:lvl2pPr marL="742950" indent="-285750" eaLnBrk="0" hangingPunct="0">
              <a:spcBef>
                <a:spcPct val="20000"/>
              </a:spcBef>
              <a:buChar char="–"/>
              <a:defRPr kumimoji="1" sz="2800">
                <a:solidFill>
                  <a:schemeClr val="tx1"/>
                </a:solidFill>
                <a:latin typeface="Arial" charset="0"/>
                <a:ea typeface="新細明體" pitchFamily="18" charset="-120"/>
              </a:defRPr>
            </a:lvl2pPr>
            <a:lvl3pPr marL="1143000" indent="-228600" eaLnBrk="0" hangingPunct="0">
              <a:spcBef>
                <a:spcPct val="20000"/>
              </a:spcBef>
              <a:buChar char="•"/>
              <a:defRPr kumimoji="1" sz="2400">
                <a:solidFill>
                  <a:schemeClr val="tx1"/>
                </a:solidFill>
                <a:latin typeface="Arial" charset="0"/>
                <a:ea typeface="新細明體" pitchFamily="18" charset="-120"/>
              </a:defRPr>
            </a:lvl3pPr>
            <a:lvl4pPr marL="1600200" indent="-228600" eaLnBrk="0" hangingPunct="0">
              <a:spcBef>
                <a:spcPct val="20000"/>
              </a:spcBef>
              <a:buChar char="–"/>
              <a:defRPr kumimoji="1" sz="2000">
                <a:solidFill>
                  <a:schemeClr val="tx1"/>
                </a:solidFill>
                <a:latin typeface="Arial" charset="0"/>
                <a:ea typeface="新細明體" pitchFamily="18" charset="-120"/>
              </a:defRPr>
            </a:lvl4pPr>
            <a:lvl5pPr marL="2057400" indent="-228600" eaLnBrk="0" hangingPunct="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0"/>
              </a:spcBef>
              <a:buFontTx/>
              <a:buNone/>
            </a:pPr>
            <a:r>
              <a:rPr lang="zh-TW" altLang="en-US" sz="2000" dirty="0">
                <a:solidFill>
                  <a:srgbClr val="FF0000"/>
                </a:solidFill>
                <a:latin typeface="Times New Roman" panose="02020603050405020304" pitchFamily="18" charset="0"/>
              </a:rPr>
              <a:t>疊加定律</a:t>
            </a:r>
          </a:p>
        </p:txBody>
      </p:sp>
      <p:sp>
        <p:nvSpPr>
          <p:cNvPr id="6" name="文字方塊 1">
            <a:extLst>
              <a:ext uri="{FF2B5EF4-FFF2-40B4-BE49-F238E27FC236}">
                <a16:creationId xmlns:a16="http://schemas.microsoft.com/office/drawing/2014/main" id="{9BED20AB-2676-9EEC-63A5-436FC783016C}"/>
              </a:ext>
            </a:extLst>
          </p:cNvPr>
          <p:cNvSpPr txBox="1"/>
          <p:nvPr/>
        </p:nvSpPr>
        <p:spPr>
          <a:xfrm>
            <a:off x="476269" y="6215182"/>
            <a:ext cx="5970587" cy="400110"/>
          </a:xfrm>
          <a:prstGeom prst="rect">
            <a:avLst/>
          </a:prstGeom>
          <a:noFill/>
        </p:spPr>
        <p:txBody>
          <a:bodyPr wrap="square" rtlCol="0">
            <a:spAutoFit/>
          </a:bodyPr>
          <a:lstStyle/>
          <a:p>
            <a:r>
              <a:rPr lang="zh-TW" altLang="en-US" sz="2000" dirty="0">
                <a:latin typeface="Times New Roman" panose="02020603050405020304" pitchFamily="18" charset="0"/>
              </a:rPr>
              <a:t>以上結果適用於任何滿足波方程式的波動現象！</a:t>
            </a:r>
          </a:p>
        </p:txBody>
      </p:sp>
      <p:sp>
        <p:nvSpPr>
          <p:cNvPr id="7" name="TextBox 6">
            <a:extLst>
              <a:ext uri="{FF2B5EF4-FFF2-40B4-BE49-F238E27FC236}">
                <a16:creationId xmlns:a16="http://schemas.microsoft.com/office/drawing/2014/main" id="{D959ABAC-7802-8190-7B96-DD2C134964E1}"/>
              </a:ext>
            </a:extLst>
          </p:cNvPr>
          <p:cNvSpPr txBox="1"/>
          <p:nvPr/>
        </p:nvSpPr>
        <p:spPr>
          <a:xfrm>
            <a:off x="506842" y="4793657"/>
            <a:ext cx="5589588" cy="400110"/>
          </a:xfrm>
          <a:prstGeom prst="rect">
            <a:avLst/>
          </a:prstGeom>
          <a:noFill/>
        </p:spPr>
        <p:txBody>
          <a:bodyPr wrap="square" rtlCol="0">
            <a:spAutoFit/>
          </a:bodyPr>
          <a:lstStyle/>
          <a:p>
            <a:pPr algn="l"/>
            <a:r>
              <a:rPr lang="en-US" sz="2000" dirty="0">
                <a:latin typeface="Times New Roman" panose="02020603050405020304" pitchFamily="18" charset="0"/>
                <a:cs typeface="Times New Roman" panose="02020603050405020304" pitchFamily="18" charset="0"/>
              </a:rPr>
              <a:t>The wave form propagates at constant wave speed.</a:t>
            </a:r>
          </a:p>
        </p:txBody>
      </p:sp>
      <p:sp>
        <p:nvSpPr>
          <p:cNvPr id="9" name="TextBox 8">
            <a:extLst>
              <a:ext uri="{FF2B5EF4-FFF2-40B4-BE49-F238E27FC236}">
                <a16:creationId xmlns:a16="http://schemas.microsoft.com/office/drawing/2014/main" id="{9A92C0D2-DCBE-3412-267D-29D166876AC2}"/>
              </a:ext>
            </a:extLst>
          </p:cNvPr>
          <p:cNvSpPr txBox="1"/>
          <p:nvPr/>
        </p:nvSpPr>
        <p:spPr>
          <a:xfrm>
            <a:off x="506842" y="5250857"/>
            <a:ext cx="8027988" cy="400110"/>
          </a:xfrm>
          <a:prstGeom prst="rect">
            <a:avLst/>
          </a:prstGeom>
          <a:noFill/>
        </p:spPr>
        <p:txBody>
          <a:bodyPr wrap="square" rtlCol="0">
            <a:spAutoFit/>
          </a:bodyPr>
          <a:lstStyle/>
          <a:p>
            <a:pPr algn="l"/>
            <a:r>
              <a:rPr lang="en-US" sz="2000" dirty="0">
                <a:latin typeface="Times New Roman" panose="02020603050405020304" pitchFamily="18" charset="0"/>
                <a:cs typeface="Times New Roman" panose="02020603050405020304" pitchFamily="18" charset="0"/>
              </a:rPr>
              <a:t>The wave form does not change during propagation.</a:t>
            </a:r>
          </a:p>
        </p:txBody>
      </p:sp>
    </p:spTree>
    <p:extLst>
      <p:ext uri="{BB962C8B-B14F-4D97-AF65-F5344CB8AC3E}">
        <p14:creationId xmlns:p14="http://schemas.microsoft.com/office/powerpoint/2010/main" val="39446324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Mac\Dropbox\Documents\課程\Young\Chapter16\A_Images\A_Figures_and_Photos\16_00_Figure.jpg">
            <a:extLst>
              <a:ext uri="{FF2B5EF4-FFF2-40B4-BE49-F238E27FC236}">
                <a16:creationId xmlns:a16="http://schemas.microsoft.com/office/drawing/2014/main" id="{10F08334-DCF0-E24C-5AA7-F34768F79A2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370679"/>
            <a:ext cx="4412352" cy="25146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fig17">
            <a:extLst>
              <a:ext uri="{FF2B5EF4-FFF2-40B4-BE49-F238E27FC236}">
                <a16:creationId xmlns:a16="http://schemas.microsoft.com/office/drawing/2014/main" id="{8EAD4864-FE6C-CADA-EEA9-3F9BD204C44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64681" b="25899"/>
          <a:stretch/>
        </p:blipFill>
        <p:spPr bwMode="auto">
          <a:xfrm>
            <a:off x="838200" y="4038600"/>
            <a:ext cx="2463751" cy="222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27C3BC43-9456-FCAC-072F-4294543FF70F}"/>
              </a:ext>
            </a:extLst>
          </p:cNvPr>
          <p:cNvPicPr>
            <a:picLocks noChangeAspect="1"/>
          </p:cNvPicPr>
          <p:nvPr/>
        </p:nvPicPr>
        <p:blipFill>
          <a:blip r:embed="rId4"/>
          <a:srcRect t="32569" b="10627"/>
          <a:stretch>
            <a:fillRect/>
          </a:stretch>
        </p:blipFill>
        <p:spPr>
          <a:xfrm>
            <a:off x="5334000" y="1370679"/>
            <a:ext cx="3320086" cy="2514600"/>
          </a:xfrm>
          <a:prstGeom prst="rect">
            <a:avLst/>
          </a:prstGeom>
        </p:spPr>
      </p:pic>
      <p:pic>
        <p:nvPicPr>
          <p:cNvPr id="5" name="Picture 2" descr="C:\Users\Chia-Hung Chang\Downloads\Data\Knight\Media\Chapter20\Images\20_04Figure-F.jpg">
            <a:extLst>
              <a:ext uri="{FF2B5EF4-FFF2-40B4-BE49-F238E27FC236}">
                <a16:creationId xmlns:a16="http://schemas.microsoft.com/office/drawing/2014/main" id="{751FE4AA-C8C8-735C-A35D-5280E53295C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52849"/>
          <a:stretch/>
        </p:blipFill>
        <p:spPr bwMode="auto">
          <a:xfrm>
            <a:off x="5842051" y="4038599"/>
            <a:ext cx="2504224" cy="2226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CDEABDE9-5393-D313-A177-BF9B80B31AE0}"/>
              </a:ext>
            </a:extLst>
          </p:cNvPr>
          <p:cNvSpPr/>
          <p:nvPr/>
        </p:nvSpPr>
        <p:spPr>
          <a:xfrm>
            <a:off x="6477000" y="4038599"/>
            <a:ext cx="1752600" cy="4572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Cat with solid fill">
            <a:extLst>
              <a:ext uri="{FF2B5EF4-FFF2-40B4-BE49-F238E27FC236}">
                <a16:creationId xmlns:a16="http://schemas.microsoft.com/office/drawing/2014/main" id="{63905AA8-4EF3-AA33-CB09-65FF93BF0CF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198069" y="543584"/>
            <a:ext cx="668520" cy="668520"/>
          </a:xfrm>
          <a:prstGeom prst="rect">
            <a:avLst/>
          </a:prstGeom>
        </p:spPr>
      </p:pic>
      <p:sp>
        <p:nvSpPr>
          <p:cNvPr id="8" name="TextBox 7">
            <a:extLst>
              <a:ext uri="{FF2B5EF4-FFF2-40B4-BE49-F238E27FC236}">
                <a16:creationId xmlns:a16="http://schemas.microsoft.com/office/drawing/2014/main" id="{1BBED93F-5430-5F31-9C1A-BB5AAD6D72BB}"/>
              </a:ext>
            </a:extLst>
          </p:cNvPr>
          <p:cNvSpPr txBox="1"/>
          <p:nvPr/>
        </p:nvSpPr>
        <p:spPr>
          <a:xfrm>
            <a:off x="3429000" y="811994"/>
            <a:ext cx="2286000" cy="400110"/>
          </a:xfrm>
          <a:prstGeom prst="rect">
            <a:avLst/>
          </a:prstGeom>
          <a:noFill/>
        </p:spPr>
        <p:txBody>
          <a:bodyPr wrap="square" rtlCol="0">
            <a:spAutoFit/>
          </a:bodyPr>
          <a:lstStyle/>
          <a:p>
            <a:pPr algn="l"/>
            <a:r>
              <a:rPr lang="en-US" sz="2000" dirty="0">
                <a:latin typeface="Times New Roman" panose="02020603050405020304" pitchFamily="18" charset="0"/>
                <a:cs typeface="Times New Roman" panose="02020603050405020304" pitchFamily="18" charset="0"/>
              </a:rPr>
              <a:t>Propagating wave</a:t>
            </a:r>
          </a:p>
        </p:txBody>
      </p:sp>
    </p:spTree>
    <p:extLst>
      <p:ext uri="{BB962C8B-B14F-4D97-AF65-F5344CB8AC3E}">
        <p14:creationId xmlns:p14="http://schemas.microsoft.com/office/powerpoint/2010/main" val="18567843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9" name="文字方塊 10"/>
          <p:cNvSpPr txBox="1">
            <a:spLocks noChangeArrowheads="1"/>
          </p:cNvSpPr>
          <p:nvPr/>
        </p:nvSpPr>
        <p:spPr bwMode="auto">
          <a:xfrm>
            <a:off x="568184" y="3231332"/>
            <a:ext cx="78292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pitchFamily="18" charset="-120"/>
              </a:defRPr>
            </a:lvl1pPr>
            <a:lvl2pPr marL="742950" indent="-285750" eaLnBrk="0" hangingPunct="0">
              <a:spcBef>
                <a:spcPct val="20000"/>
              </a:spcBef>
              <a:buChar char="–"/>
              <a:defRPr kumimoji="1" sz="2800">
                <a:solidFill>
                  <a:schemeClr val="tx1"/>
                </a:solidFill>
                <a:latin typeface="Arial" charset="0"/>
                <a:ea typeface="新細明體" pitchFamily="18" charset="-120"/>
              </a:defRPr>
            </a:lvl2pPr>
            <a:lvl3pPr marL="1143000" indent="-228600" eaLnBrk="0" hangingPunct="0">
              <a:spcBef>
                <a:spcPct val="20000"/>
              </a:spcBef>
              <a:buChar char="•"/>
              <a:defRPr kumimoji="1" sz="2400">
                <a:solidFill>
                  <a:schemeClr val="tx1"/>
                </a:solidFill>
                <a:latin typeface="Arial" charset="0"/>
                <a:ea typeface="新細明體" pitchFamily="18" charset="-120"/>
              </a:defRPr>
            </a:lvl3pPr>
            <a:lvl4pPr marL="1600200" indent="-228600" eaLnBrk="0" hangingPunct="0">
              <a:spcBef>
                <a:spcPct val="20000"/>
              </a:spcBef>
              <a:buChar char="–"/>
              <a:defRPr kumimoji="1" sz="2000">
                <a:solidFill>
                  <a:schemeClr val="tx1"/>
                </a:solidFill>
                <a:latin typeface="Arial" charset="0"/>
                <a:ea typeface="新細明體" pitchFamily="18" charset="-120"/>
              </a:defRPr>
            </a:lvl4pPr>
            <a:lvl5pPr marL="2057400" indent="-228600" eaLnBrk="0" hangingPunct="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0"/>
              </a:spcBef>
              <a:buFontTx/>
              <a:buNone/>
            </a:pPr>
            <a:r>
              <a:rPr lang="zh-TW" altLang="en-US" sz="2000" dirty="0">
                <a:latin typeface="Times New Roman" panose="02020603050405020304" pitchFamily="18" charset="0"/>
              </a:rPr>
              <a:t>它的唯一解是由所有粒子的初位置及初速度兩個起始條件完全決定。</a:t>
            </a:r>
          </a:p>
        </p:txBody>
      </p:sp>
      <mc:AlternateContent xmlns:mc="http://schemas.openxmlformats.org/markup-compatibility/2006" xmlns:a14="http://schemas.microsoft.com/office/drawing/2010/main">
        <mc:Choice Requires="a14">
          <p:sp>
            <p:nvSpPr>
              <p:cNvPr id="54280" name="文字方塊 11"/>
              <p:cNvSpPr txBox="1">
                <a:spLocks noChangeArrowheads="1"/>
              </p:cNvSpPr>
              <p:nvPr/>
            </p:nvSpPr>
            <p:spPr bwMode="auto">
              <a:xfrm>
                <a:off x="565366" y="3600664"/>
                <a:ext cx="8238096" cy="544893"/>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pitchFamily="18" charset="-120"/>
                  </a:defRPr>
                </a:lvl1pPr>
                <a:lvl2pPr marL="742950" indent="-285750" eaLnBrk="0" hangingPunct="0">
                  <a:spcBef>
                    <a:spcPct val="20000"/>
                  </a:spcBef>
                  <a:buChar char="–"/>
                  <a:defRPr kumimoji="1" sz="2800">
                    <a:solidFill>
                      <a:schemeClr val="tx1"/>
                    </a:solidFill>
                    <a:latin typeface="Arial" charset="0"/>
                    <a:ea typeface="新細明體" pitchFamily="18" charset="-120"/>
                  </a:defRPr>
                </a:lvl2pPr>
                <a:lvl3pPr marL="1143000" indent="-228600" eaLnBrk="0" hangingPunct="0">
                  <a:spcBef>
                    <a:spcPct val="20000"/>
                  </a:spcBef>
                  <a:buChar char="•"/>
                  <a:defRPr kumimoji="1" sz="2400">
                    <a:solidFill>
                      <a:schemeClr val="tx1"/>
                    </a:solidFill>
                    <a:latin typeface="Arial" charset="0"/>
                    <a:ea typeface="新細明體" pitchFamily="18" charset="-120"/>
                  </a:defRPr>
                </a:lvl3pPr>
                <a:lvl4pPr marL="1600200" indent="-228600" eaLnBrk="0" hangingPunct="0">
                  <a:spcBef>
                    <a:spcPct val="20000"/>
                  </a:spcBef>
                  <a:buChar char="–"/>
                  <a:defRPr kumimoji="1" sz="2000">
                    <a:solidFill>
                      <a:schemeClr val="tx1"/>
                    </a:solidFill>
                    <a:latin typeface="Arial" charset="0"/>
                    <a:ea typeface="新細明體" pitchFamily="18" charset="-120"/>
                  </a:defRPr>
                </a:lvl4pPr>
                <a:lvl5pPr marL="2057400" indent="-228600" eaLnBrk="0" hangingPunct="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0"/>
                  </a:spcBef>
                  <a:buFontTx/>
                  <a:buNone/>
                </a:pPr>
                <a:r>
                  <a:rPr lang="zh-TW" altLang="en-US" sz="2000" dirty="0">
                    <a:latin typeface="Times New Roman" panose="02020603050405020304" pitchFamily="18" charset="0"/>
                  </a:rPr>
                  <a:t>在此這就對應：起始的弦位移</a:t>
                </a:r>
                <a14:m>
                  <m:oMath xmlns:m="http://schemas.openxmlformats.org/officeDocument/2006/math">
                    <m:r>
                      <a:rPr lang="en-US" altLang="zh-TW" sz="2000" b="0" i="1" smtClean="0">
                        <a:latin typeface="Cambria Math"/>
                      </a:rPr>
                      <m:t>𝑦</m:t>
                    </m:r>
                    <m:d>
                      <m:dPr>
                        <m:ctrlPr>
                          <a:rPr lang="en-US" altLang="zh-TW" sz="2000" b="0" i="1" smtClean="0">
                            <a:latin typeface="Cambria Math"/>
                          </a:rPr>
                        </m:ctrlPr>
                      </m:dPr>
                      <m:e>
                        <m:r>
                          <a:rPr lang="en-US" altLang="zh-TW" sz="2000" b="0" i="1" smtClean="0">
                            <a:latin typeface="Cambria Math"/>
                          </a:rPr>
                          <m:t>𝑥</m:t>
                        </m:r>
                        <m:r>
                          <a:rPr lang="en-US" altLang="zh-TW" sz="2000" b="0" i="1" smtClean="0">
                            <a:latin typeface="Cambria Math"/>
                          </a:rPr>
                          <m:t>,0</m:t>
                        </m:r>
                      </m:e>
                    </m:d>
                  </m:oMath>
                </a14:m>
                <a:r>
                  <a:rPr lang="zh-TW" altLang="en-US" sz="2000" dirty="0">
                    <a:latin typeface="Times New Roman" panose="02020603050405020304" pitchFamily="18" charset="0"/>
                  </a:rPr>
                  <a:t>，起始的弦垂直方向速度 </a:t>
                </a:r>
                <a14:m>
                  <m:oMath xmlns:m="http://schemas.openxmlformats.org/officeDocument/2006/math">
                    <m:f>
                      <m:fPr>
                        <m:ctrlPr>
                          <a:rPr lang="zh-TW" altLang="en-US" sz="2000" i="1" smtClean="0">
                            <a:latin typeface="Cambria Math"/>
                          </a:rPr>
                        </m:ctrlPr>
                      </m:fPr>
                      <m:num>
                        <m:r>
                          <a:rPr lang="zh-TW" altLang="en-US" sz="2000" i="1" smtClean="0">
                            <a:latin typeface="Cambria Math"/>
                          </a:rPr>
                          <m:t>𝜕</m:t>
                        </m:r>
                        <m:r>
                          <a:rPr lang="en-US" altLang="zh-TW" sz="2000" b="0" i="1" smtClean="0">
                            <a:latin typeface="Cambria Math"/>
                          </a:rPr>
                          <m:t>𝑦</m:t>
                        </m:r>
                      </m:num>
                      <m:den>
                        <m:r>
                          <a:rPr lang="zh-TW" altLang="en-US" sz="2000" i="1" smtClean="0">
                            <a:latin typeface="Cambria Math"/>
                          </a:rPr>
                          <m:t>𝜕</m:t>
                        </m:r>
                        <m:r>
                          <a:rPr lang="en-US" altLang="zh-TW" sz="2000" b="0" i="1" smtClean="0">
                            <a:latin typeface="Cambria Math"/>
                          </a:rPr>
                          <m:t>𝑡</m:t>
                        </m:r>
                      </m:den>
                    </m:f>
                    <m:d>
                      <m:dPr>
                        <m:ctrlPr>
                          <a:rPr lang="en-US" altLang="zh-TW" sz="2000" i="1">
                            <a:latin typeface="Cambria Math"/>
                          </a:rPr>
                        </m:ctrlPr>
                      </m:dPr>
                      <m:e>
                        <m:r>
                          <a:rPr lang="en-US" altLang="zh-TW" sz="2000" i="1">
                            <a:latin typeface="Cambria Math"/>
                          </a:rPr>
                          <m:t>𝑥</m:t>
                        </m:r>
                        <m:r>
                          <a:rPr lang="en-US" altLang="zh-TW" sz="2000" i="1">
                            <a:latin typeface="Cambria Math"/>
                          </a:rPr>
                          <m:t>,0</m:t>
                        </m:r>
                      </m:e>
                    </m:d>
                  </m:oMath>
                </a14:m>
                <a:r>
                  <a:rPr lang="zh-TW" altLang="en-US" sz="2000" dirty="0">
                    <a:latin typeface="Times New Roman" panose="02020603050405020304" pitchFamily="18" charset="0"/>
                  </a:rPr>
                  <a:t>。</a:t>
                </a:r>
              </a:p>
            </p:txBody>
          </p:sp>
        </mc:Choice>
        <mc:Fallback xmlns="">
          <p:sp>
            <p:nvSpPr>
              <p:cNvPr id="54280" name="文字方塊 11"/>
              <p:cNvSpPr txBox="1">
                <a:spLocks noRot="1" noChangeAspect="1" noMove="1" noResize="1" noEditPoints="1" noAdjustHandles="1" noChangeArrowheads="1" noChangeShapeType="1" noTextEdit="1"/>
              </p:cNvSpPr>
              <p:nvPr/>
            </p:nvSpPr>
            <p:spPr bwMode="auto">
              <a:xfrm>
                <a:off x="565366" y="3600664"/>
                <a:ext cx="8238096" cy="544893"/>
              </a:xfrm>
              <a:prstGeom prst="rect">
                <a:avLst/>
              </a:prstGeom>
              <a:blipFill>
                <a:blip r:embed="rId2"/>
                <a:stretch>
                  <a:fillRect l="-769" r="-308" b="-6818"/>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2" name="文字方塊 1"/>
          <p:cNvSpPr txBox="1"/>
          <p:nvPr/>
        </p:nvSpPr>
        <p:spPr>
          <a:xfrm>
            <a:off x="581488" y="2786619"/>
            <a:ext cx="6958316" cy="400110"/>
          </a:xfrm>
          <a:prstGeom prst="rect">
            <a:avLst/>
          </a:prstGeom>
          <a:noFill/>
        </p:spPr>
        <p:txBody>
          <a:bodyPr wrap="square" rtlCol="0">
            <a:spAutoFit/>
          </a:bodyPr>
          <a:lstStyle/>
          <a:p>
            <a:r>
              <a:rPr lang="zh-TW" altLang="en-US" sz="2000" dirty="0">
                <a:latin typeface="Times New Roman" panose="02020603050405020304" pitchFamily="18" charset="0"/>
              </a:rPr>
              <a:t>波方程式其實是一群粒子的運動方程式。</a:t>
            </a:r>
          </a:p>
        </p:txBody>
      </p:sp>
      <mc:AlternateContent xmlns:mc="http://schemas.openxmlformats.org/markup-compatibility/2006" xmlns:a14="http://schemas.microsoft.com/office/drawing/2010/main">
        <mc:Choice Requires="a14">
          <p:sp>
            <p:nvSpPr>
              <p:cNvPr id="4" name="文字方塊 3"/>
              <p:cNvSpPr txBox="1"/>
              <p:nvPr/>
            </p:nvSpPr>
            <p:spPr>
              <a:xfrm>
                <a:off x="571998" y="4111942"/>
                <a:ext cx="6813556" cy="544893"/>
              </a:xfrm>
              <a:prstGeom prst="rect">
                <a:avLst/>
              </a:prstGeom>
              <a:noFill/>
            </p:spPr>
            <p:txBody>
              <a:bodyPr wrap="square" rtlCol="0">
                <a:spAutoFit/>
              </a:bodyPr>
              <a:lstStyle/>
              <a:p>
                <a:r>
                  <a:rPr lang="zh-TW" altLang="en-US" sz="2000" dirty="0">
                    <a:latin typeface="Times New Roman" panose="02020603050405020304" pitchFamily="18" charset="0"/>
                  </a:rPr>
                  <a:t>由</a:t>
                </a:r>
                <a14:m>
                  <m:oMath xmlns:m="http://schemas.openxmlformats.org/officeDocument/2006/math">
                    <m:r>
                      <a:rPr lang="en-US" altLang="zh-TW" sz="2000" i="1">
                        <a:latin typeface="Cambria Math"/>
                      </a:rPr>
                      <m:t>𝑦</m:t>
                    </m:r>
                    <m:d>
                      <m:dPr>
                        <m:ctrlPr>
                          <a:rPr lang="en-US" altLang="zh-TW" sz="2000" i="1">
                            <a:latin typeface="Cambria Math"/>
                          </a:rPr>
                        </m:ctrlPr>
                      </m:dPr>
                      <m:e>
                        <m:r>
                          <a:rPr lang="en-US" altLang="zh-TW" sz="2000" i="1">
                            <a:latin typeface="Cambria Math"/>
                          </a:rPr>
                          <m:t>𝑥</m:t>
                        </m:r>
                        <m:r>
                          <a:rPr lang="en-US" altLang="zh-TW" sz="2000" i="1">
                            <a:latin typeface="Cambria Math"/>
                          </a:rPr>
                          <m:t>,0</m:t>
                        </m:r>
                      </m:e>
                    </m:d>
                  </m:oMath>
                </a14:m>
                <a:r>
                  <a:rPr lang="zh-TW" altLang="en-US" sz="2000" dirty="0">
                    <a:latin typeface="Times New Roman" panose="02020603050405020304" pitchFamily="18" charset="0"/>
                  </a:rPr>
                  <a:t>及</a:t>
                </a:r>
                <a14:m>
                  <m:oMath xmlns:m="http://schemas.openxmlformats.org/officeDocument/2006/math">
                    <m:f>
                      <m:fPr>
                        <m:ctrlPr>
                          <a:rPr lang="zh-TW" altLang="en-US" sz="2000" i="1">
                            <a:latin typeface="Cambria Math"/>
                          </a:rPr>
                        </m:ctrlPr>
                      </m:fPr>
                      <m:num>
                        <m:r>
                          <a:rPr lang="zh-TW" altLang="en-US" sz="2000" i="1">
                            <a:latin typeface="Cambria Math"/>
                          </a:rPr>
                          <m:t>𝜕</m:t>
                        </m:r>
                        <m:r>
                          <a:rPr lang="en-US" altLang="zh-TW" sz="2000" i="1">
                            <a:latin typeface="Cambria Math"/>
                          </a:rPr>
                          <m:t>𝑦</m:t>
                        </m:r>
                      </m:num>
                      <m:den>
                        <m:r>
                          <a:rPr lang="zh-TW" altLang="en-US" sz="2000" i="1">
                            <a:latin typeface="Cambria Math"/>
                          </a:rPr>
                          <m:t>𝜕</m:t>
                        </m:r>
                        <m:r>
                          <a:rPr lang="en-US" altLang="zh-TW" sz="2000" i="1">
                            <a:latin typeface="Cambria Math"/>
                          </a:rPr>
                          <m:t>𝑡</m:t>
                        </m:r>
                      </m:den>
                    </m:f>
                    <m:d>
                      <m:dPr>
                        <m:ctrlPr>
                          <a:rPr lang="en-US" altLang="zh-TW" sz="2000" i="1">
                            <a:latin typeface="Cambria Math"/>
                          </a:rPr>
                        </m:ctrlPr>
                      </m:dPr>
                      <m:e>
                        <m:r>
                          <a:rPr lang="en-US" altLang="zh-TW" sz="2000" i="1">
                            <a:latin typeface="Cambria Math"/>
                          </a:rPr>
                          <m:t>𝑥</m:t>
                        </m:r>
                        <m:r>
                          <a:rPr lang="en-US" altLang="zh-TW" sz="2000" i="1">
                            <a:latin typeface="Cambria Math"/>
                          </a:rPr>
                          <m:t>,0</m:t>
                        </m:r>
                      </m:e>
                    </m:d>
                  </m:oMath>
                </a14:m>
                <a:r>
                  <a:rPr lang="zh-TW" altLang="en-US" sz="2000" dirty="0">
                    <a:latin typeface="Times New Roman" panose="02020603050405020304" pitchFamily="18" charset="0"/>
                  </a:rPr>
                  <a:t>正好可以解出這兩個函數：</a:t>
                </a:r>
              </a:p>
            </p:txBody>
          </p:sp>
        </mc:Choice>
        <mc:Fallback xmlns="">
          <p:sp>
            <p:nvSpPr>
              <p:cNvPr id="4" name="文字方塊 3"/>
              <p:cNvSpPr txBox="1">
                <a:spLocks noRot="1" noChangeAspect="1" noMove="1" noResize="1" noEditPoints="1" noAdjustHandles="1" noChangeArrowheads="1" noChangeShapeType="1" noTextEdit="1"/>
              </p:cNvSpPr>
              <p:nvPr/>
            </p:nvSpPr>
            <p:spPr>
              <a:xfrm>
                <a:off x="571998" y="4111942"/>
                <a:ext cx="6813556" cy="544893"/>
              </a:xfrm>
              <a:prstGeom prst="rect">
                <a:avLst/>
              </a:prstGeom>
              <a:blipFill>
                <a:blip r:embed="rId3"/>
                <a:stretch>
                  <a:fillRect l="-1117" b="-69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文字方塊 13"/>
              <p:cNvSpPr txBox="1"/>
              <p:nvPr/>
            </p:nvSpPr>
            <p:spPr>
              <a:xfrm>
                <a:off x="581488" y="5539005"/>
                <a:ext cx="6813556" cy="400110"/>
              </a:xfrm>
              <a:prstGeom prst="rect">
                <a:avLst/>
              </a:prstGeom>
              <a:noFill/>
            </p:spPr>
            <p:txBody>
              <a:bodyPr wrap="square" rtlCol="0">
                <a:spAutoFit/>
              </a:bodyPr>
              <a:lstStyle/>
              <a:p>
                <a:r>
                  <a:rPr lang="zh-TW" altLang="en-US" sz="2000" dirty="0">
                    <a:latin typeface="Times New Roman" panose="02020603050405020304" pitchFamily="18" charset="0"/>
                  </a:rPr>
                  <a:t>因此由</a:t>
                </a:r>
                <a14:m>
                  <m:oMath xmlns:m="http://schemas.openxmlformats.org/officeDocument/2006/math">
                    <m:r>
                      <a:rPr lang="en-US" altLang="zh-TW" sz="2000" i="1">
                        <a:latin typeface="Cambria Math"/>
                        <a:cs typeface="Times New Roman" pitchFamily="18" charset="0"/>
                      </a:rPr>
                      <m:t>𝑓</m:t>
                    </m:r>
                    <m:d>
                      <m:dPr>
                        <m:ctrlPr>
                          <a:rPr lang="en-US" altLang="zh-TW" sz="2000" i="1">
                            <a:latin typeface="Cambria Math"/>
                            <a:cs typeface="Times New Roman" pitchFamily="18" charset="0"/>
                          </a:rPr>
                        </m:ctrlPr>
                      </m:dPr>
                      <m:e>
                        <m:r>
                          <a:rPr lang="en-US" altLang="zh-TW" sz="2000" i="1">
                            <a:latin typeface="Cambria Math"/>
                            <a:cs typeface="Times New Roman" pitchFamily="18" charset="0"/>
                          </a:rPr>
                          <m:t>𝑥</m:t>
                        </m:r>
                      </m:e>
                    </m:d>
                    <m:r>
                      <a:rPr lang="en-US" altLang="zh-TW" sz="2000" i="1">
                        <a:latin typeface="Cambria Math" panose="02040503050406030204" pitchFamily="18" charset="0"/>
                        <a:cs typeface="Times New Roman" pitchFamily="18" charset="0"/>
                      </a:rPr>
                      <m:t>,</m:t>
                    </m:r>
                    <m:r>
                      <a:rPr lang="en-US" altLang="zh-TW" sz="2000" i="1">
                        <a:latin typeface="Cambria Math"/>
                        <a:cs typeface="Times New Roman" pitchFamily="18" charset="0"/>
                      </a:rPr>
                      <m:t>𝑔</m:t>
                    </m:r>
                    <m:d>
                      <m:dPr>
                        <m:ctrlPr>
                          <a:rPr lang="en-US" altLang="zh-TW" sz="2000" i="1">
                            <a:latin typeface="Cambria Math"/>
                            <a:cs typeface="Times New Roman" pitchFamily="18" charset="0"/>
                          </a:rPr>
                        </m:ctrlPr>
                      </m:dPr>
                      <m:e>
                        <m:r>
                          <a:rPr lang="en-US" altLang="zh-TW" sz="2000" i="1">
                            <a:latin typeface="Cambria Math"/>
                            <a:cs typeface="Times New Roman" pitchFamily="18" charset="0"/>
                          </a:rPr>
                          <m:t>𝑥</m:t>
                        </m:r>
                      </m:e>
                    </m:d>
                  </m:oMath>
                </a14:m>
                <a:r>
                  <a:rPr lang="zh-TW" altLang="en-US" sz="2000" dirty="0">
                    <a:latin typeface="Times New Roman" panose="02020603050405020304" pitchFamily="18" charset="0"/>
                  </a:rPr>
                  <a:t>得到滿足方程式及起始條件的唯一解：</a:t>
                </a:r>
              </a:p>
            </p:txBody>
          </p:sp>
        </mc:Choice>
        <mc:Fallback xmlns="">
          <p:sp>
            <p:nvSpPr>
              <p:cNvPr id="14" name="文字方塊 13"/>
              <p:cNvSpPr txBox="1">
                <a:spLocks noRot="1" noChangeAspect="1" noMove="1" noResize="1" noEditPoints="1" noAdjustHandles="1" noChangeArrowheads="1" noChangeShapeType="1" noTextEdit="1"/>
              </p:cNvSpPr>
              <p:nvPr/>
            </p:nvSpPr>
            <p:spPr>
              <a:xfrm>
                <a:off x="581488" y="5539005"/>
                <a:ext cx="6813556" cy="400110"/>
              </a:xfrm>
              <a:prstGeom prst="rect">
                <a:avLst/>
              </a:prstGeom>
              <a:blipFill>
                <a:blip r:embed="rId4"/>
                <a:stretch>
                  <a:fillRect l="-929" t="-9375" b="-281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矩形 14"/>
              <p:cNvSpPr/>
              <p:nvPr/>
            </p:nvSpPr>
            <p:spPr>
              <a:xfrm>
                <a:off x="637204" y="6049488"/>
                <a:ext cx="3647901" cy="400110"/>
              </a:xfrm>
              <a:prstGeom prst="rect">
                <a:avLst/>
              </a:prstGeom>
              <a:solidFill>
                <a:srgbClr val="FFFF00"/>
              </a:solidFill>
            </p:spPr>
            <p:txBody>
              <a:bodyPr wrap="square">
                <a:spAutoFit/>
              </a:bodyPr>
              <a:lstStyle/>
              <a:p>
                <a:pPr/>
                <a14:m>
                  <m:oMathPara xmlns:m="http://schemas.openxmlformats.org/officeDocument/2006/math">
                    <m:oMath>
                      <m:r>
                        <a:rPr lang="en-US" altLang="zh-TW" sz="2000" b="0" i="1" smtClean="0">
                          <a:latin typeface="Cambria Math"/>
                          <a:cs typeface="Times New Roman" pitchFamily="18" charset="0"/>
                        </a:rPr>
                        <m:t>𝑦</m:t>
                      </m:r>
                      <m:d>
                        <m:dPr>
                          <m:ctrlPr>
                            <a:rPr lang="en-US" altLang="zh-TW" sz="2000" b="0" i="1" smtClean="0">
                              <a:latin typeface="Cambria Math"/>
                              <a:cs typeface="Times New Roman" pitchFamily="18" charset="0"/>
                            </a:rPr>
                          </m:ctrlPr>
                        </m:dPr>
                        <m:e>
                          <m:r>
                            <a:rPr lang="en-US" altLang="zh-TW" sz="2000" b="0" i="1" smtClean="0">
                              <a:latin typeface="Cambria Math"/>
                              <a:cs typeface="Times New Roman" pitchFamily="18" charset="0"/>
                            </a:rPr>
                            <m:t>𝑥</m:t>
                          </m:r>
                          <m:r>
                            <a:rPr lang="en-US" altLang="zh-TW" sz="2000" b="0" i="1" smtClean="0">
                              <a:latin typeface="Cambria Math"/>
                              <a:cs typeface="Times New Roman" pitchFamily="18" charset="0"/>
                            </a:rPr>
                            <m:t>,</m:t>
                          </m:r>
                          <m:r>
                            <a:rPr lang="en-US" altLang="zh-TW" sz="2000" b="0" i="1" smtClean="0">
                              <a:latin typeface="Cambria Math"/>
                              <a:cs typeface="Times New Roman" pitchFamily="18" charset="0"/>
                            </a:rPr>
                            <m:t>𝑡</m:t>
                          </m:r>
                        </m:e>
                      </m:d>
                      <m:r>
                        <a:rPr lang="en-US" altLang="zh-TW" sz="2000" b="0" i="1" smtClean="0">
                          <a:latin typeface="Cambria Math"/>
                          <a:cs typeface="Times New Roman" pitchFamily="18" charset="0"/>
                        </a:rPr>
                        <m:t>=</m:t>
                      </m:r>
                      <m:r>
                        <a:rPr lang="en-US" altLang="zh-TW" sz="2000" i="1">
                          <a:latin typeface="Cambria Math"/>
                          <a:cs typeface="Times New Roman" pitchFamily="18" charset="0"/>
                        </a:rPr>
                        <m:t>𝑓</m:t>
                      </m:r>
                      <m:d>
                        <m:dPr>
                          <m:ctrlPr>
                            <a:rPr lang="en-US" altLang="zh-TW" sz="2000" i="1">
                              <a:latin typeface="Cambria Math"/>
                              <a:cs typeface="Times New Roman" pitchFamily="18" charset="0"/>
                            </a:rPr>
                          </m:ctrlPr>
                        </m:dPr>
                        <m:e>
                          <m:r>
                            <a:rPr lang="en-US" altLang="zh-TW" sz="2000" i="1">
                              <a:latin typeface="Cambria Math"/>
                              <a:cs typeface="Times New Roman" pitchFamily="18" charset="0"/>
                            </a:rPr>
                            <m:t>𝑥</m:t>
                          </m:r>
                          <m:r>
                            <a:rPr lang="en-US" altLang="zh-TW" sz="2000" i="1">
                              <a:latin typeface="Cambria Math"/>
                              <a:cs typeface="Times New Roman" pitchFamily="18" charset="0"/>
                            </a:rPr>
                            <m:t>−</m:t>
                          </m:r>
                          <m:r>
                            <a:rPr lang="en-US" altLang="zh-TW" sz="2000" i="1">
                              <a:latin typeface="Cambria Math"/>
                              <a:cs typeface="Times New Roman" pitchFamily="18" charset="0"/>
                            </a:rPr>
                            <m:t>𝑣𝑡</m:t>
                          </m:r>
                        </m:e>
                      </m:d>
                      <m:r>
                        <a:rPr lang="en-US" altLang="zh-TW" sz="2000" i="1">
                          <a:latin typeface="Cambria Math"/>
                          <a:cs typeface="Times New Roman" pitchFamily="18" charset="0"/>
                        </a:rPr>
                        <m:t>+</m:t>
                      </m:r>
                      <m:r>
                        <a:rPr lang="en-US" altLang="zh-TW" sz="2000" i="1">
                          <a:latin typeface="Cambria Math"/>
                          <a:cs typeface="Times New Roman" pitchFamily="18" charset="0"/>
                        </a:rPr>
                        <m:t>𝑔</m:t>
                      </m:r>
                      <m:d>
                        <m:dPr>
                          <m:ctrlPr>
                            <a:rPr lang="en-US" altLang="zh-TW" sz="2000" i="1">
                              <a:latin typeface="Cambria Math"/>
                              <a:cs typeface="Times New Roman" pitchFamily="18" charset="0"/>
                            </a:rPr>
                          </m:ctrlPr>
                        </m:dPr>
                        <m:e>
                          <m:r>
                            <a:rPr lang="en-US" altLang="zh-TW" sz="2000" i="1">
                              <a:latin typeface="Cambria Math"/>
                              <a:cs typeface="Times New Roman" pitchFamily="18" charset="0"/>
                            </a:rPr>
                            <m:t>𝑥</m:t>
                          </m:r>
                          <m:r>
                            <a:rPr lang="en-US" altLang="zh-TW" sz="2000" i="1">
                              <a:latin typeface="Cambria Math"/>
                              <a:cs typeface="Times New Roman" pitchFamily="18" charset="0"/>
                            </a:rPr>
                            <m:t>+</m:t>
                          </m:r>
                          <m:r>
                            <a:rPr lang="en-US" altLang="zh-TW" sz="2000" i="1">
                              <a:latin typeface="Cambria Math"/>
                              <a:cs typeface="Times New Roman" pitchFamily="18" charset="0"/>
                            </a:rPr>
                            <m:t>𝑣𝑡</m:t>
                          </m:r>
                        </m:e>
                      </m:d>
                    </m:oMath>
                  </m:oMathPara>
                </a14:m>
                <a:endParaRPr lang="zh-TW" altLang="en-US" sz="2000" dirty="0">
                  <a:latin typeface="Times New Roman" panose="02020603050405020304" pitchFamily="18" charset="0"/>
                </a:endParaRPr>
              </a:p>
            </p:txBody>
          </p:sp>
        </mc:Choice>
        <mc:Fallback xmlns="">
          <p:sp>
            <p:nvSpPr>
              <p:cNvPr id="15" name="矩形 14"/>
              <p:cNvSpPr>
                <a:spLocks noRot="1" noChangeAspect="1" noMove="1" noResize="1" noEditPoints="1" noAdjustHandles="1" noChangeArrowheads="1" noChangeShapeType="1" noTextEdit="1"/>
              </p:cNvSpPr>
              <p:nvPr/>
            </p:nvSpPr>
            <p:spPr>
              <a:xfrm>
                <a:off x="637204" y="6049488"/>
                <a:ext cx="3647901" cy="400110"/>
              </a:xfrm>
              <a:prstGeom prst="rect">
                <a:avLst/>
              </a:prstGeom>
              <a:blipFill>
                <a:blip r:embed="rId5"/>
                <a:stretch>
                  <a:fillRect b="-15625"/>
                </a:stretch>
              </a:blipFill>
            </p:spPr>
            <p:txBody>
              <a:bodyPr/>
              <a:lstStyle/>
              <a:p>
                <a:r>
                  <a:rPr lang="en-US">
                    <a:noFill/>
                  </a:rPr>
                  <a:t> </a:t>
                </a:r>
              </a:p>
            </p:txBody>
          </p:sp>
        </mc:Fallback>
      </mc:AlternateContent>
      <p:pic>
        <p:nvPicPr>
          <p:cNvPr id="18" name="Picture 1" descr="16_07_FigureA.jpg"/>
          <p:cNvPicPr>
            <a:picLocks noChangeAspect="1"/>
          </p:cNvPicPr>
          <p:nvPr/>
        </p:nvPicPr>
        <p:blipFill rotWithShape="1">
          <a:blip r:embed="rId6">
            <a:extLst>
              <a:ext uri="{28A0092B-C50C-407E-A947-70E740481C1C}">
                <a14:useLocalDpi xmlns:a14="http://schemas.microsoft.com/office/drawing/2010/main" val="0"/>
              </a:ext>
            </a:extLst>
          </a:blip>
          <a:srcRect t="24866" b="51402"/>
          <a:stretch/>
        </p:blipFill>
        <p:spPr>
          <a:xfrm>
            <a:off x="3104442" y="449700"/>
            <a:ext cx="2473551" cy="2289213"/>
          </a:xfrm>
          <a:prstGeom prst="rect">
            <a:avLst/>
          </a:prstGeom>
        </p:spPr>
      </p:pic>
      <mc:AlternateContent xmlns:mc="http://schemas.openxmlformats.org/markup-compatibility/2006" xmlns:a14="http://schemas.microsoft.com/office/drawing/2010/main">
        <mc:Choice Requires="a14">
          <p:sp>
            <p:nvSpPr>
              <p:cNvPr id="3" name="矩形 2"/>
              <p:cNvSpPr/>
              <p:nvPr/>
            </p:nvSpPr>
            <p:spPr>
              <a:xfrm>
                <a:off x="5868237" y="4210864"/>
                <a:ext cx="2657651" cy="400110"/>
              </a:xfrm>
              <a:prstGeom prst="rect">
                <a:avLst/>
              </a:prstGeom>
              <a:solidFill>
                <a:srgbClr val="FFFF99"/>
              </a:solidFill>
            </p:spPr>
            <p:txBody>
              <a:bodyPr wrap="none">
                <a:spAutoFit/>
              </a:bodyPr>
              <a:lstStyle/>
              <a:p>
                <a:pPr/>
                <a14:m>
                  <m:oMathPara xmlns:m="http://schemas.openxmlformats.org/officeDocument/2006/math">
                    <m:oMath>
                      <m:r>
                        <a:rPr lang="en-US" altLang="zh-TW" sz="2000" i="1" smtClean="0">
                          <a:latin typeface="Cambria Math"/>
                        </a:rPr>
                        <m:t>𝑦</m:t>
                      </m:r>
                      <m:d>
                        <m:dPr>
                          <m:ctrlPr>
                            <a:rPr lang="en-US" altLang="zh-TW" sz="2000" i="1">
                              <a:latin typeface="Cambria Math"/>
                            </a:rPr>
                          </m:ctrlPr>
                        </m:dPr>
                        <m:e>
                          <m:r>
                            <a:rPr lang="en-US" altLang="zh-TW" sz="2000" i="1">
                              <a:latin typeface="Cambria Math"/>
                            </a:rPr>
                            <m:t>𝑥</m:t>
                          </m:r>
                          <m:r>
                            <a:rPr lang="en-US" altLang="zh-TW" sz="2000" i="1">
                              <a:latin typeface="Cambria Math"/>
                            </a:rPr>
                            <m:t>,0</m:t>
                          </m:r>
                        </m:e>
                      </m:d>
                      <m:r>
                        <a:rPr lang="en-US" altLang="zh-TW" sz="2000" b="0" i="1" smtClean="0">
                          <a:latin typeface="Cambria Math"/>
                        </a:rPr>
                        <m:t>=</m:t>
                      </m:r>
                      <m:r>
                        <a:rPr lang="en-US" altLang="zh-TW" sz="2000" i="1">
                          <a:latin typeface="Cambria Math"/>
                          <a:cs typeface="Times New Roman" pitchFamily="18" charset="0"/>
                        </a:rPr>
                        <m:t>𝑓</m:t>
                      </m:r>
                      <m:d>
                        <m:dPr>
                          <m:ctrlPr>
                            <a:rPr lang="en-US" altLang="zh-TW" sz="2000" i="1">
                              <a:latin typeface="Cambria Math"/>
                              <a:cs typeface="Times New Roman" pitchFamily="18" charset="0"/>
                            </a:rPr>
                          </m:ctrlPr>
                        </m:dPr>
                        <m:e>
                          <m:r>
                            <a:rPr lang="en-US" altLang="zh-TW" sz="2000" i="1">
                              <a:latin typeface="Cambria Math"/>
                              <a:cs typeface="Times New Roman" pitchFamily="18" charset="0"/>
                            </a:rPr>
                            <m:t>𝑥</m:t>
                          </m:r>
                        </m:e>
                      </m:d>
                      <m:r>
                        <a:rPr lang="en-US" altLang="zh-TW" sz="2000" i="1">
                          <a:latin typeface="Cambria Math"/>
                          <a:cs typeface="Times New Roman" pitchFamily="18" charset="0"/>
                        </a:rPr>
                        <m:t>+</m:t>
                      </m:r>
                      <m:r>
                        <a:rPr lang="en-US" altLang="zh-TW" sz="2000" i="1">
                          <a:latin typeface="Cambria Math"/>
                          <a:cs typeface="Times New Roman" pitchFamily="18" charset="0"/>
                        </a:rPr>
                        <m:t>𝑔</m:t>
                      </m:r>
                      <m:d>
                        <m:dPr>
                          <m:ctrlPr>
                            <a:rPr lang="en-US" altLang="zh-TW" sz="2000" i="1">
                              <a:latin typeface="Cambria Math"/>
                              <a:cs typeface="Times New Roman" pitchFamily="18" charset="0"/>
                            </a:rPr>
                          </m:ctrlPr>
                        </m:dPr>
                        <m:e>
                          <m:r>
                            <a:rPr lang="en-US" altLang="zh-TW" sz="2000" i="1">
                              <a:latin typeface="Cambria Math"/>
                              <a:cs typeface="Times New Roman" pitchFamily="18" charset="0"/>
                            </a:rPr>
                            <m:t>𝑥</m:t>
                          </m:r>
                        </m:e>
                      </m:d>
                    </m:oMath>
                  </m:oMathPara>
                </a14:m>
                <a:endParaRPr lang="zh-CN" altLang="en-US" sz="2000" dirty="0">
                  <a:latin typeface="Times New Roman" panose="02020603050405020304" pitchFamily="18" charset="0"/>
                </a:endParaRPr>
              </a:p>
            </p:txBody>
          </p:sp>
        </mc:Choice>
        <mc:Fallback xmlns="">
          <p:sp>
            <p:nvSpPr>
              <p:cNvPr id="3" name="矩形 2"/>
              <p:cNvSpPr>
                <a:spLocks noRot="1" noChangeAspect="1" noMove="1" noResize="1" noEditPoints="1" noAdjustHandles="1" noChangeArrowheads="1" noChangeShapeType="1" noTextEdit="1"/>
              </p:cNvSpPr>
              <p:nvPr/>
            </p:nvSpPr>
            <p:spPr>
              <a:xfrm>
                <a:off x="5868237" y="4210864"/>
                <a:ext cx="2657651" cy="400110"/>
              </a:xfrm>
              <a:prstGeom prst="rect">
                <a:avLst/>
              </a:prstGeom>
              <a:blipFill>
                <a:blip r:embed="rId7"/>
                <a:stretch>
                  <a:fillRect b="-156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矩形 5"/>
              <p:cNvSpPr/>
              <p:nvPr/>
            </p:nvSpPr>
            <p:spPr>
              <a:xfrm>
                <a:off x="5486400" y="4724400"/>
                <a:ext cx="3317062" cy="677558"/>
              </a:xfrm>
              <a:prstGeom prst="rect">
                <a:avLst/>
              </a:prstGeom>
              <a:solidFill>
                <a:srgbClr val="FFFF99"/>
              </a:solidFill>
            </p:spPr>
            <p:txBody>
              <a:bodyPr wrap="none">
                <a:spAutoFit/>
              </a:bodyPr>
              <a:lstStyle/>
              <a:p>
                <a:pPr/>
                <a14:m>
                  <m:oMathPara xmlns:m="http://schemas.openxmlformats.org/officeDocument/2006/math">
                    <m:oMath>
                      <m:f>
                        <m:fPr>
                          <m:ctrlPr>
                            <a:rPr lang="zh-TW" altLang="en-US" sz="2000" i="1">
                              <a:latin typeface="Cambria Math"/>
                            </a:rPr>
                          </m:ctrlPr>
                        </m:fPr>
                        <m:num>
                          <m:r>
                            <a:rPr lang="zh-TW" altLang="en-US" sz="2000" i="1">
                              <a:latin typeface="Cambria Math"/>
                            </a:rPr>
                            <m:t>𝜕</m:t>
                          </m:r>
                          <m:r>
                            <a:rPr lang="en-US" altLang="zh-TW" sz="2000" i="1">
                              <a:latin typeface="Cambria Math"/>
                            </a:rPr>
                            <m:t>𝑦</m:t>
                          </m:r>
                        </m:num>
                        <m:den>
                          <m:r>
                            <a:rPr lang="zh-TW" altLang="en-US" sz="2000" i="1">
                              <a:latin typeface="Cambria Math"/>
                            </a:rPr>
                            <m:t>𝜕</m:t>
                          </m:r>
                          <m:r>
                            <a:rPr lang="en-US" altLang="zh-TW" sz="2000" i="1">
                              <a:latin typeface="Cambria Math"/>
                            </a:rPr>
                            <m:t>𝑡</m:t>
                          </m:r>
                        </m:den>
                      </m:f>
                      <m:d>
                        <m:dPr>
                          <m:ctrlPr>
                            <a:rPr lang="en-US" altLang="zh-TW" sz="2000" i="1">
                              <a:latin typeface="Cambria Math"/>
                            </a:rPr>
                          </m:ctrlPr>
                        </m:dPr>
                        <m:e>
                          <m:r>
                            <a:rPr lang="en-US" altLang="zh-TW" sz="2000" i="1">
                              <a:latin typeface="Cambria Math"/>
                            </a:rPr>
                            <m:t>𝑥</m:t>
                          </m:r>
                          <m:r>
                            <a:rPr lang="en-US" altLang="zh-TW" sz="2000" i="1">
                              <a:latin typeface="Cambria Math"/>
                            </a:rPr>
                            <m:t>,0</m:t>
                          </m:r>
                        </m:e>
                      </m:d>
                      <m:r>
                        <a:rPr lang="en-US" altLang="zh-TW" sz="2000" b="0" i="1" smtClean="0">
                          <a:latin typeface="Cambria Math"/>
                        </a:rPr>
                        <m:t>=</m:t>
                      </m:r>
                      <m:r>
                        <a:rPr lang="en-US" altLang="zh-TW" sz="2000" b="0" i="1" smtClean="0">
                          <a:latin typeface="Cambria Math"/>
                        </a:rPr>
                        <m:t>𝑣</m:t>
                      </m:r>
                      <m:d>
                        <m:dPr>
                          <m:begChr m:val="["/>
                          <m:endChr m:val="]"/>
                          <m:ctrlPr>
                            <a:rPr lang="en-US" altLang="zh-TW" sz="2000" i="1">
                              <a:latin typeface="Cambria Math" panose="02040503050406030204" pitchFamily="18" charset="0"/>
                              <a:cs typeface="Times New Roman" pitchFamily="18" charset="0"/>
                            </a:rPr>
                          </m:ctrlPr>
                        </m:dPr>
                        <m:e>
                          <m:sSup>
                            <m:sSupPr>
                              <m:ctrlPr>
                                <a:rPr lang="en-US" altLang="zh-TW" sz="2000" i="1">
                                  <a:latin typeface="Cambria Math"/>
                                  <a:cs typeface="Times New Roman" pitchFamily="18" charset="0"/>
                                </a:rPr>
                              </m:ctrlPr>
                            </m:sSupPr>
                            <m:e>
                              <m:r>
                                <a:rPr lang="en-US" altLang="zh-TW" sz="2000" i="1">
                                  <a:latin typeface="Cambria Math"/>
                                  <a:cs typeface="Times New Roman" pitchFamily="18" charset="0"/>
                                </a:rPr>
                                <m:t>𝑓</m:t>
                              </m:r>
                            </m:e>
                            <m:sup>
                              <m:r>
                                <a:rPr lang="en-US" altLang="zh-TW" sz="2000" i="1">
                                  <a:latin typeface="Cambria Math"/>
                                  <a:cs typeface="Times New Roman" pitchFamily="18" charset="0"/>
                                </a:rPr>
                                <m:t>′</m:t>
                              </m:r>
                            </m:sup>
                          </m:sSup>
                          <m:d>
                            <m:dPr>
                              <m:ctrlPr>
                                <a:rPr lang="en-US" altLang="zh-TW" sz="2000" i="1">
                                  <a:latin typeface="Cambria Math"/>
                                  <a:cs typeface="Times New Roman" pitchFamily="18" charset="0"/>
                                </a:rPr>
                              </m:ctrlPr>
                            </m:dPr>
                            <m:e>
                              <m:r>
                                <a:rPr lang="en-US" altLang="zh-TW" sz="2000" i="1">
                                  <a:latin typeface="Cambria Math"/>
                                  <a:cs typeface="Times New Roman" pitchFamily="18" charset="0"/>
                                </a:rPr>
                                <m:t>𝑥</m:t>
                              </m:r>
                            </m:e>
                          </m:d>
                          <m:r>
                            <a:rPr lang="en-US" altLang="zh-TW" sz="2000" i="1">
                              <a:latin typeface="Cambria Math"/>
                              <a:cs typeface="Times New Roman" pitchFamily="18" charset="0"/>
                            </a:rPr>
                            <m:t>−</m:t>
                          </m:r>
                          <m:r>
                            <a:rPr lang="en-US" altLang="zh-TW" sz="2000" i="1">
                              <a:latin typeface="Cambria Math"/>
                              <a:cs typeface="Times New Roman" pitchFamily="18" charset="0"/>
                            </a:rPr>
                            <m:t>𝑔</m:t>
                          </m:r>
                          <m:r>
                            <a:rPr lang="en-US" altLang="zh-TW" sz="2000" i="1">
                              <a:latin typeface="Cambria Math"/>
                              <a:cs typeface="Times New Roman" pitchFamily="18" charset="0"/>
                            </a:rPr>
                            <m:t>′</m:t>
                          </m:r>
                          <m:d>
                            <m:dPr>
                              <m:ctrlPr>
                                <a:rPr lang="en-US" altLang="zh-TW" sz="2000" i="1">
                                  <a:latin typeface="Cambria Math"/>
                                  <a:cs typeface="Times New Roman" pitchFamily="18" charset="0"/>
                                </a:rPr>
                              </m:ctrlPr>
                            </m:dPr>
                            <m:e>
                              <m:r>
                                <a:rPr lang="en-US" altLang="zh-TW" sz="2000" i="1">
                                  <a:latin typeface="Cambria Math"/>
                                  <a:cs typeface="Times New Roman" pitchFamily="18" charset="0"/>
                                </a:rPr>
                                <m:t>𝑥</m:t>
                              </m:r>
                            </m:e>
                          </m:d>
                        </m:e>
                      </m:d>
                    </m:oMath>
                  </m:oMathPara>
                </a14:m>
                <a:endParaRPr lang="zh-CN" altLang="en-US" sz="2000" dirty="0">
                  <a:latin typeface="Times New Roman" panose="02020603050405020304" pitchFamily="18" charset="0"/>
                </a:endParaRPr>
              </a:p>
            </p:txBody>
          </p:sp>
        </mc:Choice>
        <mc:Fallback xmlns="">
          <p:sp>
            <p:nvSpPr>
              <p:cNvPr id="6" name="矩形 5"/>
              <p:cNvSpPr>
                <a:spLocks noRot="1" noChangeAspect="1" noMove="1" noResize="1" noEditPoints="1" noAdjustHandles="1" noChangeArrowheads="1" noChangeShapeType="1" noTextEdit="1"/>
              </p:cNvSpPr>
              <p:nvPr/>
            </p:nvSpPr>
            <p:spPr>
              <a:xfrm>
                <a:off x="5486400" y="4724400"/>
                <a:ext cx="3317062" cy="677558"/>
              </a:xfrm>
              <a:prstGeom prst="rect">
                <a:avLst/>
              </a:prstGeom>
              <a:blipFill>
                <a:blip r:embed="rId8"/>
                <a:stretch>
                  <a:fillRect b="-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矩形 5">
                <a:extLst>
                  <a:ext uri="{FF2B5EF4-FFF2-40B4-BE49-F238E27FC236}">
                    <a16:creationId xmlns:a16="http://schemas.microsoft.com/office/drawing/2014/main" id="{F701DE40-282B-5229-83FE-E2C8AFBB81F5}"/>
                  </a:ext>
                </a:extLst>
              </p:cNvPr>
              <p:cNvSpPr/>
              <p:nvPr/>
            </p:nvSpPr>
            <p:spPr>
              <a:xfrm>
                <a:off x="644756" y="4724400"/>
                <a:ext cx="3515193" cy="677558"/>
              </a:xfrm>
              <a:prstGeom prst="rect">
                <a:avLst/>
              </a:prstGeom>
              <a:solidFill>
                <a:srgbClr val="FFFF99"/>
              </a:solidFill>
            </p:spPr>
            <p:txBody>
              <a:bodyPr wrap="none">
                <a:spAutoFit/>
              </a:bodyPr>
              <a:lstStyle/>
              <a:p>
                <a:pPr/>
                <a14:m>
                  <m:oMathPara xmlns:m="http://schemas.openxmlformats.org/officeDocument/2006/math">
                    <m:oMath>
                      <m:r>
                        <a:rPr lang="en-US" altLang="zh-TW" sz="2000" i="1" smtClean="0">
                          <a:latin typeface="Cambria Math"/>
                        </a:rPr>
                        <m:t>𝑦</m:t>
                      </m:r>
                      <m:d>
                        <m:dPr>
                          <m:ctrlPr>
                            <a:rPr lang="en-US" altLang="zh-TW" sz="2000" i="1">
                              <a:latin typeface="Cambria Math"/>
                            </a:rPr>
                          </m:ctrlPr>
                        </m:dPr>
                        <m:e>
                          <m:r>
                            <a:rPr lang="en-US" altLang="zh-TW" sz="2000" i="1">
                              <a:latin typeface="Cambria Math"/>
                            </a:rPr>
                            <m:t>𝑥</m:t>
                          </m:r>
                          <m:r>
                            <a:rPr lang="en-US" altLang="zh-TW" sz="2000" i="1">
                              <a:latin typeface="Cambria Math"/>
                            </a:rPr>
                            <m:t>,0</m:t>
                          </m:r>
                        </m:e>
                      </m:d>
                      <m:r>
                        <a:rPr lang="en-US" altLang="zh-TW" sz="2000" b="0" i="1" smtClean="0">
                          <a:latin typeface="Cambria Math" panose="02040503050406030204" pitchFamily="18" charset="0"/>
                        </a:rPr>
                        <m:t>,</m:t>
                      </m:r>
                      <m:f>
                        <m:fPr>
                          <m:ctrlPr>
                            <a:rPr lang="zh-TW" altLang="en-US" sz="2000" i="1">
                              <a:latin typeface="Cambria Math"/>
                            </a:rPr>
                          </m:ctrlPr>
                        </m:fPr>
                        <m:num>
                          <m:r>
                            <a:rPr lang="zh-TW" altLang="en-US" sz="2000" i="1">
                              <a:latin typeface="Cambria Math"/>
                            </a:rPr>
                            <m:t>𝜕</m:t>
                          </m:r>
                          <m:r>
                            <a:rPr lang="en-US" altLang="zh-TW" sz="2000" i="1">
                              <a:latin typeface="Cambria Math"/>
                            </a:rPr>
                            <m:t>𝑦</m:t>
                          </m:r>
                        </m:num>
                        <m:den>
                          <m:r>
                            <a:rPr lang="zh-TW" altLang="en-US" sz="2000" i="1">
                              <a:latin typeface="Cambria Math"/>
                            </a:rPr>
                            <m:t>𝜕</m:t>
                          </m:r>
                          <m:r>
                            <a:rPr lang="en-US" altLang="zh-TW" sz="2000" i="1">
                              <a:latin typeface="Cambria Math"/>
                            </a:rPr>
                            <m:t>𝑡</m:t>
                          </m:r>
                        </m:den>
                      </m:f>
                      <m:d>
                        <m:dPr>
                          <m:ctrlPr>
                            <a:rPr lang="en-US" altLang="zh-TW" sz="2000" i="1">
                              <a:latin typeface="Cambria Math"/>
                            </a:rPr>
                          </m:ctrlPr>
                        </m:dPr>
                        <m:e>
                          <m:r>
                            <a:rPr lang="en-US" altLang="zh-TW" sz="2000" i="1">
                              <a:latin typeface="Cambria Math"/>
                            </a:rPr>
                            <m:t>𝑥</m:t>
                          </m:r>
                          <m:r>
                            <a:rPr lang="en-US" altLang="zh-TW" sz="2000" i="1">
                              <a:latin typeface="Cambria Math"/>
                            </a:rPr>
                            <m:t>,0</m:t>
                          </m:r>
                        </m:e>
                      </m:d>
                      <m:r>
                        <a:rPr lang="en-US" altLang="zh-TW" sz="2000" i="1" smtClean="0">
                          <a:latin typeface="Cambria Math" panose="02040503050406030204" pitchFamily="18" charset="0"/>
                          <a:ea typeface="Cambria Math" panose="02040503050406030204" pitchFamily="18" charset="0"/>
                        </a:rPr>
                        <m:t>↔</m:t>
                      </m:r>
                      <m:r>
                        <a:rPr lang="en-US" altLang="zh-TW" sz="2000" i="1">
                          <a:latin typeface="Cambria Math"/>
                          <a:cs typeface="Times New Roman" pitchFamily="18" charset="0"/>
                        </a:rPr>
                        <m:t>𝑓</m:t>
                      </m:r>
                      <m:d>
                        <m:dPr>
                          <m:ctrlPr>
                            <a:rPr lang="en-US" altLang="zh-TW" sz="2000" i="1">
                              <a:latin typeface="Cambria Math"/>
                              <a:cs typeface="Times New Roman" pitchFamily="18" charset="0"/>
                            </a:rPr>
                          </m:ctrlPr>
                        </m:dPr>
                        <m:e>
                          <m:r>
                            <a:rPr lang="en-US" altLang="zh-TW" sz="2000" i="1">
                              <a:latin typeface="Cambria Math"/>
                              <a:cs typeface="Times New Roman" pitchFamily="18" charset="0"/>
                            </a:rPr>
                            <m:t>𝑥</m:t>
                          </m:r>
                        </m:e>
                      </m:d>
                      <m:r>
                        <a:rPr lang="en-US" altLang="zh-TW" sz="2000" b="0" i="1" smtClean="0">
                          <a:latin typeface="Cambria Math" panose="02040503050406030204" pitchFamily="18" charset="0"/>
                          <a:cs typeface="Times New Roman" pitchFamily="18" charset="0"/>
                        </a:rPr>
                        <m:t>,</m:t>
                      </m:r>
                      <m:r>
                        <a:rPr lang="en-US" altLang="zh-TW" sz="2000" i="1">
                          <a:latin typeface="Cambria Math"/>
                          <a:cs typeface="Times New Roman" pitchFamily="18" charset="0"/>
                        </a:rPr>
                        <m:t>𝑔</m:t>
                      </m:r>
                      <m:d>
                        <m:dPr>
                          <m:ctrlPr>
                            <a:rPr lang="en-US" altLang="zh-TW" sz="2000" i="1">
                              <a:latin typeface="Cambria Math"/>
                              <a:cs typeface="Times New Roman" pitchFamily="18" charset="0"/>
                            </a:rPr>
                          </m:ctrlPr>
                        </m:dPr>
                        <m:e>
                          <m:r>
                            <a:rPr lang="en-US" altLang="zh-TW" sz="2000" i="1">
                              <a:latin typeface="Cambria Math"/>
                              <a:cs typeface="Times New Roman" pitchFamily="18" charset="0"/>
                            </a:rPr>
                            <m:t>𝑥</m:t>
                          </m:r>
                        </m:e>
                      </m:d>
                    </m:oMath>
                  </m:oMathPara>
                </a14:m>
                <a:endParaRPr lang="zh-CN" altLang="en-US" sz="2000" dirty="0">
                  <a:latin typeface="Times New Roman" panose="02020603050405020304" pitchFamily="18" charset="0"/>
                </a:endParaRPr>
              </a:p>
            </p:txBody>
          </p:sp>
        </mc:Choice>
        <mc:Fallback xmlns="">
          <p:sp>
            <p:nvSpPr>
              <p:cNvPr id="5" name="矩形 5">
                <a:extLst>
                  <a:ext uri="{FF2B5EF4-FFF2-40B4-BE49-F238E27FC236}">
                    <a16:creationId xmlns:a16="http://schemas.microsoft.com/office/drawing/2014/main" id="{F701DE40-282B-5229-83FE-E2C8AFBB81F5}"/>
                  </a:ext>
                </a:extLst>
              </p:cNvPr>
              <p:cNvSpPr>
                <a:spLocks noRot="1" noChangeAspect="1" noMove="1" noResize="1" noEditPoints="1" noAdjustHandles="1" noChangeArrowheads="1" noChangeShapeType="1" noTextEdit="1"/>
              </p:cNvSpPr>
              <p:nvPr/>
            </p:nvSpPr>
            <p:spPr>
              <a:xfrm>
                <a:off x="644756" y="4724400"/>
                <a:ext cx="3515193" cy="677558"/>
              </a:xfrm>
              <a:prstGeom prst="rect">
                <a:avLst/>
              </a:prstGeom>
              <a:blipFill>
                <a:blip r:embed="rId9"/>
                <a:stretch>
                  <a:fillRect b="-5556"/>
                </a:stretch>
              </a:blipFill>
            </p:spPr>
            <p:txBody>
              <a:bodyPr/>
              <a:lstStyle/>
              <a:p>
                <a:r>
                  <a:rPr lang="en-US">
                    <a:noFill/>
                  </a:rPr>
                  <a:t> </a:t>
                </a:r>
              </a:p>
            </p:txBody>
          </p:sp>
        </mc:Fallback>
      </mc:AlternateContent>
    </p:spTree>
    <p:extLst>
      <p:ext uri="{BB962C8B-B14F-4D97-AF65-F5344CB8AC3E}">
        <p14:creationId xmlns:p14="http://schemas.microsoft.com/office/powerpoint/2010/main" val="2641490289"/>
      </p:ext>
    </p:extLst>
  </p:cSld>
  <p:clrMapOvr>
    <a:masterClrMapping/>
  </p:clrMapOvr>
</p:sld>
</file>

<file path=ppt/theme/theme1.xml><?xml version="1.0" encoding="utf-8"?>
<a:theme xmlns:a="http://schemas.openxmlformats.org/drawingml/2006/main" name="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sz="2000" dirty="0" smtClean="0">
            <a:latin typeface="Times New Roman" panose="02020603050405020304" pitchFamily="18" charset="0"/>
            <a:cs typeface="Times New Roman" panose="02020603050405020304" pitchFamily="18" charset="0"/>
          </a:defRPr>
        </a:defPPr>
      </a:lstStyle>
    </a:txDef>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10879</TotalTime>
  <Words>2131</Words>
  <Application>Microsoft Macintosh PowerPoint</Application>
  <PresentationFormat>On-screen Show (4:3)</PresentationFormat>
  <Paragraphs>267</Paragraphs>
  <Slides>48</Slides>
  <Notes>0</Notes>
  <HiddenSlides>4</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48</vt:i4>
      </vt:variant>
    </vt:vector>
  </HeadingPairs>
  <TitlesOfParts>
    <vt:vector size="53" baseType="lpstr">
      <vt:lpstr>新細明體</vt:lpstr>
      <vt:lpstr>Arial</vt:lpstr>
      <vt:lpstr>Cambria Math</vt:lpstr>
      <vt:lpstr>Times New Roman</vt:lpstr>
      <vt:lpstr>預設簡報設計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Chia-Hung Chang</dc:creator>
  <cp:lastModifiedBy>Chia-Hung Vincent Chang</cp:lastModifiedBy>
  <cp:revision>582</cp:revision>
  <cp:lastPrinted>2026-05-20T08:17:21Z</cp:lastPrinted>
  <dcterms:created xsi:type="dcterms:W3CDTF">1601-01-01T00:00:00Z</dcterms:created>
  <dcterms:modified xsi:type="dcterms:W3CDTF">2026-10-08T04:12:31Z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