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12" r:id="rId2"/>
    <p:sldId id="418" r:id="rId3"/>
    <p:sldId id="423" r:id="rId4"/>
    <p:sldId id="413" r:id="rId5"/>
    <p:sldId id="424" r:id="rId6"/>
    <p:sldId id="416" r:id="rId7"/>
    <p:sldId id="426" r:id="rId8"/>
    <p:sldId id="427" r:id="rId9"/>
    <p:sldId id="428" r:id="rId10"/>
    <p:sldId id="417" r:id="rId11"/>
    <p:sldId id="419" r:id="rId12"/>
    <p:sldId id="420" r:id="rId13"/>
    <p:sldId id="422" r:id="rId14"/>
    <p:sldId id="421" r:id="rId15"/>
    <p:sldId id="425" r:id="rId16"/>
    <p:sldId id="410" r:id="rId17"/>
    <p:sldId id="303" r:id="rId18"/>
    <p:sldId id="554" r:id="rId19"/>
    <p:sldId id="555" r:id="rId20"/>
    <p:sldId id="429" r:id="rId21"/>
    <p:sldId id="408" r:id="rId22"/>
    <p:sldId id="314" r:id="rId23"/>
    <p:sldId id="409" r:id="rId24"/>
    <p:sldId id="415" r:id="rId25"/>
    <p:sldId id="556" r:id="rId26"/>
    <p:sldId id="557" r:id="rId27"/>
    <p:sldId id="558" r:id="rId28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0099"/>
    <a:srgbClr val="0000FF"/>
    <a:srgbClr val="FF3300"/>
    <a:srgbClr val="33CC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22"/>
    <p:restoredTop sz="94660"/>
  </p:normalViewPr>
  <p:slideViewPr>
    <p:cSldViewPr>
      <p:cViewPr varScale="1">
        <p:scale>
          <a:sx n="127" d="100"/>
          <a:sy n="127" d="100"/>
        </p:scale>
        <p:origin x="864" y="192"/>
      </p:cViewPr>
      <p:guideLst>
        <p:guide orient="horz" pos="311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15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E6D94F1-40E0-4B2C-A682-0C538A41D9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024520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新細明體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CC227-A06E-4045-969E-8215EA5DAFB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574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2D01E-C4B5-4106-9B03-7D4C4EAE78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058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0B03-B977-4CA5-9F41-744F78FE493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117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46330-8267-4AAB-BAF7-62CB9E7857F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107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A26CB-7821-4E54-A076-9E08975941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776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7C40E-B24E-4909-BF50-5D68274CE46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535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37FEF-2984-4CA0-97AF-B5C1C09031F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484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EC982-535D-49AB-881E-9636999D97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818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453A1-616E-492E-9FEF-F56A93BB67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8204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18888-5E35-4699-940E-B2FE5F12B40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676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B1832-6C3B-4051-BE9D-61CFC95E101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19424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5346E-6623-4D8D-928F-7E41E3AC2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611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388AF-86EB-4D3D-A2EF-E8C94E07D1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50106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47F68-513E-4E10-A163-7FE3D86DB1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4527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67F72-01CE-4BE7-8D01-AF6BC60BC13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1557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F38E31F-2BA2-4AD8-9169-E98D49DB39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  <p:sldLayoutId id="2147484476" r:id="rId12"/>
    <p:sldLayoutId id="2147484477" r:id="rId13"/>
    <p:sldLayoutId id="2147484478" r:id="rId14"/>
    <p:sldLayoutId id="214748447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org&amp;utm_campaign=parser&amp;utm_content=thumbnai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3.png"/><Relationship Id="rId7" Type="http://schemas.openxmlformats.org/officeDocument/2006/relationships/image" Target="../media/image46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2.png"/><Relationship Id="rId2" Type="http://schemas.openxmlformats.org/officeDocument/2006/relationships/hyperlink" Target="http://upload.wikimedia.org/wikipedia/commons/6/67/Boltzmann_factor_vs_energy.sv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00.png"/><Relationship Id="rId7" Type="http://schemas.openxmlformats.org/officeDocument/2006/relationships/image" Target="../media/image73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gif"/><Relationship Id="rId5" Type="http://schemas.openxmlformats.org/officeDocument/2006/relationships/hyperlink" Target="http://upload.wikimedia.org/wikipedia/commons/6/6d/Translational_motion.gif" TargetMode="External"/><Relationship Id="rId10" Type="http://schemas.openxmlformats.org/officeDocument/2006/relationships/image" Target="../media/image67.gif"/><Relationship Id="rId4" Type="http://schemas.openxmlformats.org/officeDocument/2006/relationships/image" Target="../media/image710.png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67.gi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gif"/><Relationship Id="rId5" Type="http://schemas.openxmlformats.org/officeDocument/2006/relationships/hyperlink" Target="http://upload.wikimedia.org/wikipedia/commons/6/6d/Translational_motion.gif" TargetMode="External"/><Relationship Id="rId4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hyperlink" Target="http://upload.wikimedia.org/wikipedia/commons/6/6d/Translational_motion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0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11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0" Type="http://schemas.openxmlformats.org/officeDocument/2006/relationships/image" Target="../media/image107.png"/><Relationship Id="rId4" Type="http://schemas.openxmlformats.org/officeDocument/2006/relationships/image" Target="../media/image103.png"/><Relationship Id="rId9" Type="http://schemas.openxmlformats.org/officeDocument/2006/relationships/image" Target="../media/image10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4EB4D3-8043-E83B-F81C-3B5689B1009F}"/>
              </a:ext>
            </a:extLst>
          </p:cNvPr>
          <p:cNvSpPr txBox="1"/>
          <p:nvPr/>
        </p:nvSpPr>
        <p:spPr>
          <a:xfrm>
            <a:off x="507584" y="3631365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Gamma Function is defined as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F4DD3511-F14D-E393-D6E6-0CA2A7767724}"/>
                  </a:ext>
                </a:extLst>
              </p:cNvPr>
              <p:cNvSpPr/>
              <p:nvPr/>
            </p:nvSpPr>
            <p:spPr>
              <a:xfrm>
                <a:off x="3941126" y="3379597"/>
                <a:ext cx="2521888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F4DD3511-F14D-E393-D6E6-0CA2A77677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126" y="3379597"/>
                <a:ext cx="2521888" cy="903645"/>
              </a:xfrm>
              <a:prstGeom prst="rect">
                <a:avLst/>
              </a:prstGeom>
              <a:blipFill>
                <a:blip r:embed="rId2"/>
                <a:stretch>
                  <a:fillRect l="-4523" t="-108219" b="-167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EFD1B01-7244-CA80-6F9F-F6A0E5F297C9}"/>
              </a:ext>
            </a:extLst>
          </p:cNvPr>
          <p:cNvSpPr txBox="1"/>
          <p:nvPr/>
        </p:nvSpPr>
        <p:spPr>
          <a:xfrm>
            <a:off x="507460" y="4513931"/>
            <a:ext cx="5955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appears very often in physics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B2754A-BA97-30FE-62CC-62437B3B6A6C}"/>
                  </a:ext>
                </a:extLst>
              </p:cNvPr>
              <p:cNvSpPr txBox="1"/>
              <p:nvPr/>
            </p:nvSpPr>
            <p:spPr>
              <a:xfrm>
                <a:off x="3310359" y="835630"/>
                <a:ext cx="30243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B2754A-BA97-30FE-62CC-62437B3B6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359" y="835630"/>
                <a:ext cx="3024336" cy="400110"/>
              </a:xfrm>
              <a:prstGeom prst="rect">
                <a:avLst/>
              </a:prstGeom>
              <a:blipFill>
                <a:blip r:embed="rId3"/>
                <a:stretch>
                  <a:fillRect l="-209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9378603-B955-DA06-C1E8-B4DF899F35CE}"/>
              </a:ext>
            </a:extLst>
          </p:cNvPr>
          <p:cNvSpPr txBox="1"/>
          <p:nvPr/>
        </p:nvSpPr>
        <p:spPr>
          <a:xfrm>
            <a:off x="500658" y="1551139"/>
            <a:ext cx="5673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one of the Special Functions.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BBF05-5EB0-D6EA-52B5-3CFC0F742AD6}"/>
              </a:ext>
            </a:extLst>
          </p:cNvPr>
          <p:cNvSpPr txBox="1"/>
          <p:nvPr/>
        </p:nvSpPr>
        <p:spPr>
          <a:xfrm>
            <a:off x="507460" y="1992987"/>
            <a:ext cx="8175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Bessel function, Legendre function etc. would be a focus this semester.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0BB77A-E601-E125-9454-07707E30D677}"/>
              </a:ext>
            </a:extLst>
          </p:cNvPr>
          <p:cNvSpPr txBox="1"/>
          <p:nvPr/>
        </p:nvSpPr>
        <p:spPr>
          <a:xfrm>
            <a:off x="507460" y="2487260"/>
            <a:ext cx="75209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them are solutions of specific ordinary differential equations.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6059FB-24C8-1081-A934-2B1B77D5BFD1}"/>
              </a:ext>
            </a:extLst>
          </p:cNvPr>
          <p:cNvSpPr txBox="1"/>
          <p:nvPr/>
        </p:nvSpPr>
        <p:spPr>
          <a:xfrm>
            <a:off x="500658" y="4941888"/>
            <a:ext cx="8751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Statistical Mechanics, we use it to compute averages in Boltzmann Distribution.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2A4F69-47D5-397D-68A1-A7C2C8282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395" y="476672"/>
            <a:ext cx="3603210" cy="51474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D92AD6-7735-3978-3DE4-058913EBA05B}"/>
              </a:ext>
            </a:extLst>
          </p:cNvPr>
          <p:cNvSpPr txBox="1"/>
          <p:nvPr/>
        </p:nvSpPr>
        <p:spPr>
          <a:xfrm>
            <a:off x="3851920" y="5805264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Ch. 11</a:t>
            </a:r>
          </a:p>
        </p:txBody>
      </p:sp>
    </p:spTree>
    <p:extLst>
      <p:ext uri="{BB962C8B-B14F-4D97-AF65-F5344CB8AC3E}">
        <p14:creationId xmlns:p14="http://schemas.microsoft.com/office/powerpoint/2010/main" val="201037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9A6F7-A8E7-EC5F-8F85-043A2685F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961FFE72-A7F0-CA99-49DF-8D78D1AC6959}"/>
                  </a:ext>
                </a:extLst>
              </p:cNvPr>
              <p:cNvSpPr/>
              <p:nvPr/>
            </p:nvSpPr>
            <p:spPr>
              <a:xfrm>
                <a:off x="871179" y="1682873"/>
                <a:ext cx="4248472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TW" altLang="en-US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𝛼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𝛼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zh-TW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=0+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TW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TW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961FFE72-A7F0-CA99-49DF-8D78D1AC69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79" y="1682873"/>
                <a:ext cx="4248472" cy="903645"/>
              </a:xfrm>
              <a:prstGeom prst="rect">
                <a:avLst/>
              </a:prstGeom>
              <a:blipFill>
                <a:blip r:embed="rId2"/>
                <a:stretch>
                  <a:fillRect l="-18155" t="-136111" b="-20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C6932F18-9786-C18A-DC97-4DC04EA4C7E8}"/>
                  </a:ext>
                </a:extLst>
              </p:cNvPr>
              <p:cNvSpPr/>
              <p:nvPr/>
            </p:nvSpPr>
            <p:spPr>
              <a:xfrm>
                <a:off x="871178" y="332426"/>
                <a:ext cx="2521888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C6932F18-9786-C18A-DC97-4DC04EA4C7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78" y="332426"/>
                <a:ext cx="2521888" cy="903645"/>
              </a:xfrm>
              <a:prstGeom prst="rect">
                <a:avLst/>
              </a:prstGeom>
              <a:blipFill>
                <a:blip r:embed="rId3"/>
                <a:stretch>
                  <a:fillRect l="-4000" t="-111111" b="-1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EE5BF9-9848-216D-5400-7665D110515D}"/>
                  </a:ext>
                </a:extLst>
              </p:cNvPr>
              <p:cNvSpPr txBox="1"/>
              <p:nvPr/>
            </p:nvSpPr>
            <p:spPr>
              <a:xfrm>
                <a:off x="822684" y="1222547"/>
                <a:ext cx="71336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Let’s start with this simple calculation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integer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EE5BF9-9848-216D-5400-7665D1105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84" y="1222547"/>
                <a:ext cx="7133691" cy="400110"/>
              </a:xfrm>
              <a:prstGeom prst="rect">
                <a:avLst/>
              </a:prstGeom>
              <a:blipFill>
                <a:blip r:embed="rId4"/>
                <a:stretch>
                  <a:fillRect l="-888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D34ACF-D7F6-3AE6-0E1A-57C1FC241873}"/>
                  </a:ext>
                </a:extLst>
              </p:cNvPr>
              <p:cNvSpPr txBox="1"/>
              <p:nvPr/>
            </p:nvSpPr>
            <p:spPr>
              <a:xfrm>
                <a:off x="885432" y="2580375"/>
                <a:ext cx="60628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Now differentiate the integral with respect to </a:t>
                </a:r>
                <a14:m>
                  <m:oMath xmlns:m="http://schemas.openxmlformats.org/officeDocument/2006/math">
                    <m:r>
                      <a:rPr lang="en-US" altLang="zh-TW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once: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D34ACF-D7F6-3AE6-0E1A-57C1FC241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432" y="2580375"/>
                <a:ext cx="6062832" cy="400110"/>
              </a:xfrm>
              <a:prstGeom prst="rect">
                <a:avLst/>
              </a:prstGeom>
              <a:blipFill>
                <a:blip r:embed="rId5"/>
                <a:stretch>
                  <a:fillRect l="-1044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3E4DAD87-CA5E-E25A-5636-724A296F7E6F}"/>
                  </a:ext>
                </a:extLst>
              </p:cNvPr>
              <p:cNvSpPr/>
              <p:nvPr/>
            </p:nvSpPr>
            <p:spPr>
              <a:xfrm>
                <a:off x="871179" y="2944563"/>
                <a:ext cx="3953794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TW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3E4DAD87-CA5E-E25A-5636-724A296F7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79" y="2944563"/>
                <a:ext cx="3953794" cy="903645"/>
              </a:xfrm>
              <a:prstGeom prst="rect">
                <a:avLst/>
              </a:prstGeom>
              <a:blipFill>
                <a:blip r:embed="rId6"/>
                <a:stretch>
                  <a:fillRect l="-9615" t="-109722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DB08D9-A0DC-8CBC-55D4-2E46255086D8}"/>
                  </a:ext>
                </a:extLst>
              </p:cNvPr>
              <p:cNvSpPr txBox="1"/>
              <p:nvPr/>
            </p:nvSpPr>
            <p:spPr>
              <a:xfrm>
                <a:off x="871178" y="3908819"/>
                <a:ext cx="68550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Differentiate the original integral with respect to </a:t>
                </a:r>
                <a14:m>
                  <m:oMath xmlns:m="http://schemas.openxmlformats.org/officeDocument/2006/math">
                    <m:r>
                      <a:rPr lang="en-US" altLang="zh-TW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times: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DB08D9-A0DC-8CBC-55D4-2E4625508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78" y="3908819"/>
                <a:ext cx="6855013" cy="400110"/>
              </a:xfrm>
              <a:prstGeom prst="rect">
                <a:avLst/>
              </a:prstGeom>
              <a:blipFill>
                <a:blip r:embed="rId7"/>
                <a:stretch>
                  <a:fillRect l="-924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7">
                <a:extLst>
                  <a:ext uri="{FF2B5EF4-FFF2-40B4-BE49-F238E27FC236}">
                    <a16:creationId xmlns:a16="http://schemas.microsoft.com/office/drawing/2014/main" id="{3B6B5D71-6FAC-E6E7-F96F-56B158EE0841}"/>
                  </a:ext>
                </a:extLst>
              </p:cNvPr>
              <p:cNvSpPr/>
              <p:nvPr/>
            </p:nvSpPr>
            <p:spPr>
              <a:xfrm>
                <a:off x="882957" y="4365742"/>
                <a:ext cx="4686457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(−1)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𝑛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!</m:t>
                          </m:r>
                        </m:num>
                        <m:den>
                          <m:sSup>
                            <m:sSupPr>
                              <m:ctrlPr>
                                <a:rPr lang="zh-TW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1" name="矩形 7">
                <a:extLst>
                  <a:ext uri="{FF2B5EF4-FFF2-40B4-BE49-F238E27FC236}">
                    <a16:creationId xmlns:a16="http://schemas.microsoft.com/office/drawing/2014/main" id="{3B6B5D71-6FAC-E6E7-F96F-56B158EE08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957" y="4365742"/>
                <a:ext cx="4686457" cy="903645"/>
              </a:xfrm>
              <a:prstGeom prst="rect">
                <a:avLst/>
              </a:prstGeom>
              <a:blipFill>
                <a:blip r:embed="rId8"/>
                <a:stretch>
                  <a:fillRect t="-109722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EC80E1D-221B-1271-5CCD-2045761796E3}"/>
              </a:ext>
            </a:extLst>
          </p:cNvPr>
          <p:cNvSpPr/>
          <p:nvPr/>
        </p:nvSpPr>
        <p:spPr>
          <a:xfrm>
            <a:off x="3407320" y="4308929"/>
            <a:ext cx="2162094" cy="960458"/>
          </a:xfrm>
          <a:prstGeom prst="rect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F34400-A796-3BEC-24B8-EBA283E8DD4F}"/>
                  </a:ext>
                </a:extLst>
              </p:cNvPr>
              <p:cNvSpPr txBox="1"/>
              <p:nvPr/>
            </p:nvSpPr>
            <p:spPr>
              <a:xfrm>
                <a:off x="3927186" y="5248944"/>
                <a:ext cx="70326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F34400-A796-3BEC-24B8-EBA283E8D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186" y="5248944"/>
                <a:ext cx="703269" cy="307777"/>
              </a:xfrm>
              <a:prstGeom prst="rect">
                <a:avLst/>
              </a:prstGeom>
              <a:blipFill>
                <a:blip r:embed="rId9"/>
                <a:stretch>
                  <a:fillRect l="-3571" r="-7143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7">
                <a:extLst>
                  <a:ext uri="{FF2B5EF4-FFF2-40B4-BE49-F238E27FC236}">
                    <a16:creationId xmlns:a16="http://schemas.microsoft.com/office/drawing/2014/main" id="{C355F8BD-9476-FCF8-B4BC-37D40F87C349}"/>
                  </a:ext>
                </a:extLst>
              </p:cNvPr>
              <p:cNvSpPr/>
              <p:nvPr/>
            </p:nvSpPr>
            <p:spPr>
              <a:xfrm>
                <a:off x="3302008" y="5561525"/>
                <a:ext cx="3203848" cy="90364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4" name="矩形 7">
                <a:extLst>
                  <a:ext uri="{FF2B5EF4-FFF2-40B4-BE49-F238E27FC236}">
                    <a16:creationId xmlns:a16="http://schemas.microsoft.com/office/drawing/2014/main" id="{C355F8BD-9476-FCF8-B4BC-37D40F87C3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008" y="5561525"/>
                <a:ext cx="3203848" cy="903645"/>
              </a:xfrm>
              <a:prstGeom prst="rect">
                <a:avLst/>
              </a:prstGeom>
              <a:blipFill>
                <a:blip r:embed="rId10"/>
                <a:stretch>
                  <a:fillRect t="-108219" b="-167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>
            <a:extLst>
              <a:ext uri="{FF2B5EF4-FFF2-40B4-BE49-F238E27FC236}">
                <a16:creationId xmlns:a16="http://schemas.microsoft.com/office/drawing/2014/main" id="{8C5C2140-7590-0DDE-1668-45DD24BE14DF}"/>
              </a:ext>
            </a:extLst>
          </p:cNvPr>
          <p:cNvSpPr/>
          <p:nvPr/>
        </p:nvSpPr>
        <p:spPr>
          <a:xfrm rot="5400000">
            <a:off x="4493901" y="5132648"/>
            <a:ext cx="546585" cy="273477"/>
          </a:xfrm>
          <a:prstGeom prst="rightArrow">
            <a:avLst/>
          </a:prstGeom>
          <a:solidFill>
            <a:srgbClr val="00B050"/>
          </a:solidFill>
          <a:ln w="444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02ED53-D566-043B-6C73-F0A19E1E2D0E}"/>
                  </a:ext>
                </a:extLst>
              </p:cNvPr>
              <p:cNvSpPr txBox="1"/>
              <p:nvPr/>
            </p:nvSpPr>
            <p:spPr>
              <a:xfrm>
                <a:off x="769816" y="6427160"/>
                <a:ext cx="79947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 of positive integral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factorial! What a surprise!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02ED53-D566-043B-6C73-F0A19E1E2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16" y="6427160"/>
                <a:ext cx="7994753" cy="400110"/>
              </a:xfrm>
              <a:prstGeom prst="rect">
                <a:avLst/>
              </a:prstGeom>
              <a:blipFill>
                <a:blip r:embed="rId11"/>
                <a:stretch>
                  <a:fillRect l="-79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33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40873566-BC28-8A48-6DB4-5466D39750CB}"/>
                  </a:ext>
                </a:extLst>
              </p:cNvPr>
              <p:cNvSpPr/>
              <p:nvPr/>
            </p:nvSpPr>
            <p:spPr>
              <a:xfrm>
                <a:off x="1344955" y="887886"/>
                <a:ext cx="2016224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40873566-BC28-8A48-6DB4-5466D3975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955" y="887886"/>
                <a:ext cx="2016224" cy="369332"/>
              </a:xfrm>
              <a:prstGeom prst="rect">
                <a:avLst/>
              </a:prstGeom>
              <a:blipFill>
                <a:blip r:embed="rId2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BBAB3C-E503-B719-C627-9FA81B61669B}"/>
                  </a:ext>
                </a:extLst>
              </p:cNvPr>
              <p:cNvSpPr txBox="1"/>
              <p:nvPr/>
            </p:nvSpPr>
            <p:spPr>
              <a:xfrm>
                <a:off x="1326008" y="436933"/>
                <a:ext cx="74224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Indeed, we can prove from definition for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(not just integer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BBAB3C-E503-B719-C627-9FA81B616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008" y="436933"/>
                <a:ext cx="7422455" cy="400110"/>
              </a:xfrm>
              <a:prstGeom prst="rect">
                <a:avLst/>
              </a:prstGeom>
              <a:blipFill>
                <a:blip r:embed="rId3"/>
                <a:stretch>
                  <a:fillRect l="-85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EAA8C47B-E7CB-E13F-0742-FD4553837861}"/>
                  </a:ext>
                </a:extLst>
              </p:cNvPr>
              <p:cNvSpPr/>
              <p:nvPr/>
            </p:nvSpPr>
            <p:spPr>
              <a:xfrm>
                <a:off x="1344955" y="2770436"/>
                <a:ext cx="6840760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zh-TW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EAA8C47B-E7CB-E13F-0742-FD45538378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955" y="2770436"/>
                <a:ext cx="6840760" cy="903645"/>
              </a:xfrm>
              <a:prstGeom prst="rect">
                <a:avLst/>
              </a:prstGeom>
              <a:blipFill>
                <a:blip r:embed="rId4"/>
                <a:stretch>
                  <a:fillRect t="-108219" b="-167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728D083-87A9-7C00-A6BC-A4E2C6DA6FA4}"/>
              </a:ext>
            </a:extLst>
          </p:cNvPr>
          <p:cNvSpPr txBox="1"/>
          <p:nvPr/>
        </p:nvSpPr>
        <p:spPr>
          <a:xfrm>
            <a:off x="1336314" y="1281685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integration by parts to compute the left-hand side: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82A5FF34-F845-6256-2A49-EA3EAD351DED}"/>
                  </a:ext>
                </a:extLst>
              </p:cNvPr>
              <p:cNvSpPr/>
              <p:nvPr/>
            </p:nvSpPr>
            <p:spPr>
              <a:xfrm>
                <a:off x="1326127" y="4140379"/>
                <a:ext cx="2521888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82A5FF34-F845-6256-2A49-EA3EAD351D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127" y="4140379"/>
                <a:ext cx="2521888" cy="903645"/>
              </a:xfrm>
              <a:prstGeom prst="rect">
                <a:avLst/>
              </a:prstGeom>
              <a:blipFill>
                <a:blip r:embed="rId5"/>
                <a:stretch>
                  <a:fillRect l="-3518" t="-109722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7">
                <a:extLst>
                  <a:ext uri="{FF2B5EF4-FFF2-40B4-BE49-F238E27FC236}">
                    <a16:creationId xmlns:a16="http://schemas.microsoft.com/office/drawing/2014/main" id="{6E23FE3B-84A3-216F-64D7-F7062519E7E9}"/>
                  </a:ext>
                </a:extLst>
              </p:cNvPr>
              <p:cNvSpPr/>
              <p:nvPr/>
            </p:nvSpPr>
            <p:spPr>
              <a:xfrm>
                <a:off x="1331414" y="5509550"/>
                <a:ext cx="2016224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1" name="矩形 7">
                <a:extLst>
                  <a:ext uri="{FF2B5EF4-FFF2-40B4-BE49-F238E27FC236}">
                    <a16:creationId xmlns:a16="http://schemas.microsoft.com/office/drawing/2014/main" id="{6E23FE3B-84A3-216F-64D7-F7062519E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414" y="5509550"/>
                <a:ext cx="201622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7">
                <a:extLst>
                  <a:ext uri="{FF2B5EF4-FFF2-40B4-BE49-F238E27FC236}">
                    <a16:creationId xmlns:a16="http://schemas.microsoft.com/office/drawing/2014/main" id="{D835E891-9037-1062-5613-E75A44A230A6}"/>
                  </a:ext>
                </a:extLst>
              </p:cNvPr>
              <p:cNvSpPr/>
              <p:nvPr/>
            </p:nvSpPr>
            <p:spPr>
              <a:xfrm>
                <a:off x="3640570" y="5523173"/>
                <a:ext cx="2016224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2" name="矩形 7">
                <a:extLst>
                  <a:ext uri="{FF2B5EF4-FFF2-40B4-BE49-F238E27FC236}">
                    <a16:creationId xmlns:a16="http://schemas.microsoft.com/office/drawing/2014/main" id="{D835E891-9037-1062-5613-E75A44A23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570" y="5523173"/>
                <a:ext cx="201622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7">
                <a:extLst>
                  <a:ext uri="{FF2B5EF4-FFF2-40B4-BE49-F238E27FC236}">
                    <a16:creationId xmlns:a16="http://schemas.microsoft.com/office/drawing/2014/main" id="{32FC5530-0B63-7306-711B-58B6A0938F14}"/>
                  </a:ext>
                </a:extLst>
              </p:cNvPr>
              <p:cNvSpPr/>
              <p:nvPr/>
            </p:nvSpPr>
            <p:spPr>
              <a:xfrm>
                <a:off x="6040191" y="5569333"/>
                <a:ext cx="1641149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3" name="矩形 7">
                <a:extLst>
                  <a:ext uri="{FF2B5EF4-FFF2-40B4-BE49-F238E27FC236}">
                    <a16:creationId xmlns:a16="http://schemas.microsoft.com/office/drawing/2014/main" id="{32FC5530-0B63-7306-711B-58B6A0938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191" y="5569333"/>
                <a:ext cx="164114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7DF49B-0FE9-07B8-5FB0-DB6318F345A6}"/>
                  </a:ext>
                </a:extLst>
              </p:cNvPr>
              <p:cNvSpPr txBox="1"/>
              <p:nvPr/>
            </p:nvSpPr>
            <p:spPr>
              <a:xfrm>
                <a:off x="1349839" y="5906127"/>
                <a:ext cx="64677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factorial in disguise.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47DF49B-0FE9-07B8-5FB0-DB6318F34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839" y="5906127"/>
                <a:ext cx="6467728" cy="400110"/>
              </a:xfrm>
              <a:prstGeom prst="rect">
                <a:avLst/>
              </a:prstGeom>
              <a:blipFill>
                <a:blip r:embed="rId9"/>
                <a:stretch>
                  <a:fillRect l="-980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D05397-4FD4-2104-AA75-927AA8DFB404}"/>
                  </a:ext>
                </a:extLst>
              </p:cNvPr>
              <p:cNvSpPr txBox="1"/>
              <p:nvPr/>
            </p:nvSpPr>
            <p:spPr>
              <a:xfrm>
                <a:off x="1326009" y="3698795"/>
                <a:ext cx="48733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if we choose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a positive integer: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D05397-4FD4-2104-AA75-927AA8DFB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009" y="3698795"/>
                <a:ext cx="4873385" cy="400110"/>
              </a:xfrm>
              <a:prstGeom prst="rect">
                <a:avLst/>
              </a:prstGeom>
              <a:blipFill>
                <a:blip r:embed="rId10"/>
                <a:stretch>
                  <a:fillRect l="-1299" t="-9375" r="-260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F017169-55B4-844B-219B-559D874044C2}"/>
              </a:ext>
            </a:extLst>
          </p:cNvPr>
          <p:cNvSpPr txBox="1"/>
          <p:nvPr/>
        </p:nvSpPr>
        <p:spPr>
          <a:xfrm>
            <a:off x="1336314" y="5044024"/>
            <a:ext cx="6638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apply the above formula, we can easily show: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A54AD75-608D-E2C5-3364-30876FAFE4E2}"/>
                  </a:ext>
                </a:extLst>
              </p:cNvPr>
              <p:cNvSpPr/>
              <p:nvPr/>
            </p:nvSpPr>
            <p:spPr>
              <a:xfrm>
                <a:off x="1346571" y="1709040"/>
                <a:ext cx="5400600" cy="93288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𝑏</m:t>
                          </m:r>
                        </m:sup>
                      </m:sSub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CA54AD75-608D-E2C5-3364-30876FAFE4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571" y="1709040"/>
                <a:ext cx="5400600" cy="932884"/>
              </a:xfrm>
              <a:prstGeom prst="rect">
                <a:avLst/>
              </a:prstGeom>
              <a:blipFill>
                <a:blip r:embed="rId11"/>
                <a:stretch>
                  <a:fillRect l="-13850" t="-104054" b="-16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499B036-2336-B890-3DC7-E38E590F7533}"/>
              </a:ext>
            </a:extLst>
          </p:cNvPr>
          <p:cNvSpPr txBox="1"/>
          <p:nvPr/>
        </p:nvSpPr>
        <p:spPr>
          <a:xfrm>
            <a:off x="3563887" y="887886"/>
            <a:ext cx="4253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equation of Gamma function.</a:t>
            </a:r>
          </a:p>
        </p:txBody>
      </p:sp>
    </p:spTree>
    <p:extLst>
      <p:ext uri="{BB962C8B-B14F-4D97-AF65-F5344CB8AC3E}">
        <p14:creationId xmlns:p14="http://schemas.microsoft.com/office/powerpoint/2010/main" val="29649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2" grpId="0"/>
      <p:bldP spid="1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9C965DFE-5145-E372-8650-6344BE726C1E}"/>
                  </a:ext>
                </a:extLst>
              </p:cNvPr>
              <p:cNvSpPr/>
              <p:nvPr/>
            </p:nvSpPr>
            <p:spPr>
              <a:xfrm>
                <a:off x="1547664" y="1556792"/>
                <a:ext cx="2016224" cy="68326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9C965DFE-5145-E372-8650-6344BE726C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556792"/>
                <a:ext cx="2016224" cy="683264"/>
              </a:xfrm>
              <a:prstGeom prst="rect">
                <a:avLst/>
              </a:prstGeom>
              <a:blipFill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3DB31968-E6D6-AE39-09D1-3CC65750BC38}"/>
                  </a:ext>
                </a:extLst>
              </p:cNvPr>
              <p:cNvSpPr/>
              <p:nvPr/>
            </p:nvSpPr>
            <p:spPr>
              <a:xfrm>
                <a:off x="1547664" y="2428986"/>
                <a:ext cx="2016224" cy="6832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→0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→∞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3DB31968-E6D6-AE39-09D1-3CC65750B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428986"/>
                <a:ext cx="2016224" cy="683264"/>
              </a:xfrm>
              <a:prstGeom prst="rect">
                <a:avLst/>
              </a:prstGeom>
              <a:blipFill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32187E-D408-025C-EA29-855D0F6C70DF}"/>
                  </a:ext>
                </a:extLst>
              </p:cNvPr>
              <p:cNvSpPr txBox="1"/>
              <p:nvPr/>
            </p:nvSpPr>
            <p:spPr>
              <a:xfrm>
                <a:off x="1522657" y="3228945"/>
                <a:ext cx="70567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 is infinite and divergent at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32187E-D408-025C-EA29-855D0F6C7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657" y="3228945"/>
                <a:ext cx="7056784" cy="400110"/>
              </a:xfrm>
              <a:prstGeom prst="rect">
                <a:avLst/>
              </a:prstGeom>
              <a:blipFill>
                <a:blip r:embed="rId4"/>
                <a:stretch>
                  <a:fillRect l="-1079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E76424A-C321-3062-0812-57900DE8D8BA}"/>
              </a:ext>
            </a:extLst>
          </p:cNvPr>
          <p:cNvSpPr txBox="1"/>
          <p:nvPr/>
        </p:nvSpPr>
        <p:spPr>
          <a:xfrm>
            <a:off x="1522657" y="908720"/>
            <a:ext cx="5641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Gamma function is not always well-defined.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316C4DB3-6D29-4B26-2956-0F8651390321}"/>
                  </a:ext>
                </a:extLst>
              </p:cNvPr>
              <p:cNvSpPr/>
              <p:nvPr/>
            </p:nvSpPr>
            <p:spPr>
              <a:xfrm>
                <a:off x="1522657" y="4101139"/>
                <a:ext cx="1681191" cy="62805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316C4DB3-6D29-4B26-2956-0F86513903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657" y="4101139"/>
                <a:ext cx="1681191" cy="62805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A57B9A-A9CE-4602-8174-B1BFF686F650}"/>
                  </a:ext>
                </a:extLst>
              </p:cNvPr>
              <p:cNvSpPr txBox="1"/>
              <p:nvPr/>
            </p:nvSpPr>
            <p:spPr>
              <a:xfrm>
                <a:off x="1522656" y="4891861"/>
                <a:ext cx="73698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 is divergent at negative or zero integer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8A57B9A-A9CE-4602-8174-B1BFF686F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656" y="4891861"/>
                <a:ext cx="7369823" cy="400110"/>
              </a:xfrm>
              <a:prstGeom prst="rect">
                <a:avLst/>
              </a:prstGeom>
              <a:blipFill>
                <a:blip r:embed="rId6"/>
                <a:stretch>
                  <a:fillRect l="-1033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03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62AB91-B9CB-BF20-A532-1D9A1BDF589C}"/>
              </a:ext>
            </a:extLst>
          </p:cNvPr>
          <p:cNvSpPr/>
          <p:nvPr/>
        </p:nvSpPr>
        <p:spPr>
          <a:xfrm>
            <a:off x="2577642" y="2529240"/>
            <a:ext cx="3578534" cy="2843975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38ED70-17DB-5D0B-86E8-0B9854B2D6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394" b="28952"/>
          <a:stretch>
            <a:fillRect/>
          </a:stretch>
        </p:blipFill>
        <p:spPr>
          <a:xfrm>
            <a:off x="2721659" y="2713005"/>
            <a:ext cx="3613432" cy="26602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C0F20B-8CB1-2CD4-C227-93B24EA1B013}"/>
                  </a:ext>
                </a:extLst>
              </p:cNvPr>
              <p:cNvSpPr txBox="1"/>
              <p:nvPr/>
            </p:nvSpPr>
            <p:spPr>
              <a:xfrm>
                <a:off x="1316698" y="5301208"/>
                <a:ext cx="7404441" cy="1421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gamma function is a </a:t>
                </a:r>
                <a:r>
                  <a:rPr lang="en-GB" sz="2000" b="0" i="0" u="none" strike="noStrike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smooth curve</a:t>
                </a: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that connects the points of the factorial sequence: 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GB" sz="2000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i="0">
                            <a:latin typeface="Cambria Math" panose="02040503050406030204" pitchFamily="18" charset="0"/>
                          </a:rPr>
                          <m:t>!</m:t>
                        </m:r>
                      </m:e>
                    </m:d>
                  </m:oMath>
                </a14:m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for all positive integer values of </a:t>
                </a:r>
                <a:r>
                  <a:rPr lang="en-GB" sz="2000" b="0" i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⁠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="0" i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⁠</a:t>
                </a: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C0F20B-8CB1-2CD4-C227-93B24EA1B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698" y="5301208"/>
                <a:ext cx="7404441" cy="1421992"/>
              </a:xfrm>
              <a:prstGeom prst="rect">
                <a:avLst/>
              </a:prstGeom>
              <a:blipFill>
                <a:blip r:embed="rId3"/>
                <a:stretch>
                  <a:fillRect l="-856" b="-70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C9DE834D-39E7-FD03-63D9-9F462AE135DD}"/>
                  </a:ext>
                </a:extLst>
              </p:cNvPr>
              <p:cNvSpPr/>
              <p:nvPr/>
            </p:nvSpPr>
            <p:spPr>
              <a:xfrm>
                <a:off x="1316698" y="744008"/>
                <a:ext cx="2521888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C9DE834D-39E7-FD03-63D9-9F462AE13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698" y="744008"/>
                <a:ext cx="2521888" cy="903645"/>
              </a:xfrm>
              <a:prstGeom prst="rect">
                <a:avLst/>
              </a:prstGeom>
              <a:blipFill>
                <a:blip r:embed="rId4"/>
                <a:stretch>
                  <a:fillRect l="-4000" t="-111111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FBF1B4B6-A2B5-D65D-D2B8-52DF50773F13}"/>
                  </a:ext>
                </a:extLst>
              </p:cNvPr>
              <p:cNvSpPr/>
              <p:nvPr/>
            </p:nvSpPr>
            <p:spPr>
              <a:xfrm>
                <a:off x="6732240" y="2127603"/>
                <a:ext cx="1656184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FBF1B4B6-A2B5-D65D-D2B8-52DF50773F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2127603"/>
                <a:ext cx="165618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7FDA5-3B26-A669-AF0E-FC241D5D9A82}"/>
                  </a:ext>
                </a:extLst>
              </p:cNvPr>
              <p:cNvSpPr txBox="1"/>
              <p:nvPr/>
            </p:nvSpPr>
            <p:spPr>
              <a:xfrm>
                <a:off x="1316735" y="318165"/>
                <a:ext cx="80768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Could we can define Gamma Function for rational number (non-integer)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B7FDA5-3B26-A669-AF0E-FC241D5D9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735" y="318165"/>
                <a:ext cx="8076850" cy="400110"/>
              </a:xfrm>
              <a:prstGeom prst="rect">
                <a:avLst/>
              </a:prstGeom>
              <a:blipFill>
                <a:blip r:embed="rId6"/>
                <a:stretch>
                  <a:fillRect l="-78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7332E9-2C89-BCA3-A343-B016FDD9E9C4}"/>
                  </a:ext>
                </a:extLst>
              </p:cNvPr>
              <p:cNvSpPr txBox="1"/>
              <p:nvPr/>
            </p:nvSpPr>
            <p:spPr>
              <a:xfrm>
                <a:off x="1316698" y="1673387"/>
                <a:ext cx="69277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answer is yes. This integral is finite for positive and real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7332E9-2C89-BCA3-A343-B016FDD9E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698" y="1673387"/>
                <a:ext cx="6927709" cy="400110"/>
              </a:xfrm>
              <a:prstGeom prst="rect">
                <a:avLst/>
              </a:prstGeom>
              <a:blipFill>
                <a:blip r:embed="rId7"/>
                <a:stretch>
                  <a:fillRect l="-916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CA6B0E-18EB-CB4F-28E4-BB364482C4D3}"/>
                  </a:ext>
                </a:extLst>
              </p:cNvPr>
              <p:cNvSpPr txBox="1"/>
              <p:nvPr/>
            </p:nvSpPr>
            <p:spPr>
              <a:xfrm>
                <a:off x="1316698" y="2087106"/>
                <a:ext cx="6567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Its value is smoothly extended to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𝑛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!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0CA6B0E-18EB-CB4F-28E4-BB364482C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698" y="2087106"/>
                <a:ext cx="6567670" cy="400110"/>
              </a:xfrm>
              <a:prstGeom prst="rect">
                <a:avLst/>
              </a:prstGeom>
              <a:blipFill>
                <a:blip r:embed="rId8"/>
                <a:stretch>
                  <a:fillRect l="-96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4072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8905EE6-A30C-B9E5-D570-F95B14AA7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251972-997F-7FF7-B762-F0BF7A4130C3}"/>
              </a:ext>
            </a:extLst>
          </p:cNvPr>
          <p:cNvSpPr/>
          <p:nvPr/>
        </p:nvSpPr>
        <p:spPr>
          <a:xfrm>
            <a:off x="1532758" y="724956"/>
            <a:ext cx="5343498" cy="3312368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BBDE07-302F-8F47-19FE-343A554E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908720"/>
            <a:ext cx="4752527" cy="2984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9F7ABA-3038-5B16-31DC-F6E2C6418899}"/>
                  </a:ext>
                </a:extLst>
              </p:cNvPr>
              <p:cNvSpPr txBox="1"/>
              <p:nvPr/>
            </p:nvSpPr>
            <p:spPr>
              <a:xfrm>
                <a:off x="939265" y="5654529"/>
                <a:ext cx="7404441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gamma function can be seen as a solution to 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problem of finding a </a:t>
                </a:r>
                <a:r>
                  <a:rPr lang="en-GB" sz="2000" b="0" i="0" u="none" strike="noStrike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smooth curve</a:t>
                </a: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that connects the points of the factorial sequence: 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GB" sz="2000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i="0">
                            <a:latin typeface="Cambria Math" panose="02040503050406030204" pitchFamily="18" charset="0"/>
                          </a:rPr>
                          <m:t>!</m:t>
                        </m:r>
                      </m:e>
                    </m:d>
                  </m:oMath>
                </a14:m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for all positive integer values of </a:t>
                </a:r>
                <a:r>
                  <a:rPr lang="en-GB" sz="2000" b="0" i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⁠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b="0" i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⁠</a:t>
                </a:r>
                <a:r>
                  <a:rPr lang="en-GB" sz="2000" b="0" i="0" u="none" strike="noStrike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9F7ABA-3038-5B16-31DC-F6E2C6418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65" y="5654529"/>
                <a:ext cx="7404441" cy="1015663"/>
              </a:xfrm>
              <a:prstGeom prst="rect">
                <a:avLst/>
              </a:prstGeom>
              <a:blipFill>
                <a:blip r:embed="rId3"/>
                <a:stretch>
                  <a:fillRect l="-684" t="-3704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3A4CF3-458C-AEC5-CA7E-A36E3F28EBDD}"/>
                  </a:ext>
                </a:extLst>
              </p:cNvPr>
              <p:cNvSpPr txBox="1"/>
              <p:nvPr/>
            </p:nvSpPr>
            <p:spPr>
              <a:xfrm>
                <a:off x="939265" y="4741833"/>
                <a:ext cx="65882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be defined for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except for non-positive integers.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3A4CF3-458C-AEC5-CA7E-A36E3F28E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265" y="4741833"/>
                <a:ext cx="6588223" cy="400110"/>
              </a:xfrm>
              <a:prstGeom prst="rect">
                <a:avLst/>
              </a:prstGeom>
              <a:blipFill>
                <a:blip r:embed="rId4"/>
                <a:stretch>
                  <a:fillRect l="-769" t="-9375" r="-192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60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84276B-B01B-6637-80E2-722ABD802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285" y="281933"/>
            <a:ext cx="4205109" cy="4560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C68DC674-CA1F-A38A-5E23-8195FE2CD46B}"/>
                  </a:ext>
                </a:extLst>
              </p:cNvPr>
              <p:cNvSpPr/>
              <p:nvPr/>
            </p:nvSpPr>
            <p:spPr>
              <a:xfrm>
                <a:off x="1824521" y="5632222"/>
                <a:ext cx="1883383" cy="68326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C68DC674-CA1F-A38A-5E23-8195FE2CD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521" y="5632222"/>
                <a:ext cx="1883383" cy="683264"/>
              </a:xfrm>
              <a:prstGeom prst="rect">
                <a:avLst/>
              </a:prstGeom>
              <a:blipFill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EBD693-E47C-CF11-C09E-AC94917ABE20}"/>
                  </a:ext>
                </a:extLst>
              </p:cNvPr>
              <p:cNvSpPr txBox="1"/>
              <p:nvPr/>
            </p:nvSpPr>
            <p:spPr>
              <a:xfrm>
                <a:off x="1752674" y="4842576"/>
                <a:ext cx="59296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Remember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divergent at negative integer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EBD693-E47C-CF11-C09E-AC94917AB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74" y="4842576"/>
                <a:ext cx="5929664" cy="400110"/>
              </a:xfrm>
              <a:prstGeom prst="rect">
                <a:avLst/>
              </a:prstGeom>
              <a:blipFill>
                <a:blip r:embed="rId4"/>
                <a:stretch>
                  <a:fillRect l="-1285" t="-9375" r="-85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1E138A-CEE0-1D9B-BB2D-8719F71DDDB7}"/>
                  </a:ext>
                </a:extLst>
              </p:cNvPr>
              <p:cNvSpPr txBox="1"/>
              <p:nvPr/>
            </p:nvSpPr>
            <p:spPr>
              <a:xfrm>
                <a:off x="1752674" y="5208160"/>
                <a:ext cx="73913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defined at </a:t>
                </a:r>
                <a14:m>
                  <m:oMath xmlns:m="http://schemas.openxmlformats.org/officeDocument/2006/math">
                    <m:r>
                      <a:rPr lang="en-US" altLang="zh-TW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−1&lt;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using the values at </a:t>
                </a:r>
                <a14:m>
                  <m:oMath xmlns:m="http://schemas.openxmlformats.org/officeDocument/2006/math">
                    <m:r>
                      <a:rPr lang="en-US" sz="2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altLang="zh-TW" sz="2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&lt;1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1E138A-CEE0-1D9B-BB2D-8719F71DD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74" y="5208160"/>
                <a:ext cx="7391326" cy="400110"/>
              </a:xfrm>
              <a:prstGeom prst="rect">
                <a:avLst/>
              </a:prstGeom>
              <a:blipFill>
                <a:blip r:embed="rId5"/>
                <a:stretch>
                  <a:fillRect l="-1031" t="-6061" r="-17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19D132-3E83-E5B1-3F5E-60C2DEC0EF6A}"/>
                  </a:ext>
                </a:extLst>
              </p:cNvPr>
              <p:cNvSpPr txBox="1"/>
              <p:nvPr/>
            </p:nvSpPr>
            <p:spPr>
              <a:xfrm>
                <a:off x="1752674" y="6317601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other intervals </a:t>
                </a:r>
                <a14:m>
                  <m:oMath xmlns:m="http://schemas.openxmlformats.org/officeDocument/2006/math">
                    <m:r>
                      <a:rPr lang="en-US" altLang="zh-TW" sz="2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  <m:r>
                      <a:rPr lang="en-US" altLang="zh-TW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altLang="zh-TW" sz="2000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&lt;−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. 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19D132-3E83-E5B1-3F5E-60C2DEC0E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74" y="6317601"/>
                <a:ext cx="4572000" cy="400110"/>
              </a:xfrm>
              <a:prstGeom prst="rect">
                <a:avLst/>
              </a:prstGeom>
              <a:blipFill>
                <a:blip r:embed="rId6"/>
                <a:stretch>
                  <a:fillRect l="-1662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63E691-BE5B-A455-C08E-C25461DB1C9A}"/>
              </a:ext>
            </a:extLst>
          </p:cNvPr>
          <p:cNvCxnSpPr/>
          <p:nvPr/>
        </p:nvCxnSpPr>
        <p:spPr>
          <a:xfrm flipH="1">
            <a:off x="3347864" y="2060848"/>
            <a:ext cx="360040" cy="15121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65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783BE4-A26B-D897-5520-D250738FB1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45"/>
          <a:stretch>
            <a:fillRect/>
          </a:stretch>
        </p:blipFill>
        <p:spPr>
          <a:xfrm>
            <a:off x="2195736" y="620689"/>
            <a:ext cx="4205109" cy="42484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924D600B-C951-9D9D-55D1-08924112D260}"/>
                  </a:ext>
                </a:extLst>
              </p:cNvPr>
              <p:cNvSpPr/>
              <p:nvPr/>
            </p:nvSpPr>
            <p:spPr>
              <a:xfrm>
                <a:off x="2195736" y="5333667"/>
                <a:ext cx="2521888" cy="90364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924D600B-C951-9D9D-55D1-08924112D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333667"/>
                <a:ext cx="2521888" cy="903645"/>
              </a:xfrm>
              <a:prstGeom prst="rect">
                <a:avLst/>
              </a:prstGeom>
              <a:blipFill>
                <a:blip r:embed="rId3"/>
                <a:stretch>
                  <a:fillRect l="-4000" t="-111111" b="-1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C177EBA7-1971-1B59-80C1-05598A65ECD0}"/>
                  </a:ext>
                </a:extLst>
              </p:cNvPr>
              <p:cNvSpPr/>
              <p:nvPr/>
            </p:nvSpPr>
            <p:spPr>
              <a:xfrm>
                <a:off x="4860032" y="5321966"/>
                <a:ext cx="1641149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C177EBA7-1971-1B59-80C1-05598A65EC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321966"/>
                <a:ext cx="164114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4B6A1E9F-0B2E-C82A-5A66-FB7AD4D032A3}"/>
                  </a:ext>
                </a:extLst>
              </p:cNvPr>
              <p:cNvSpPr/>
              <p:nvPr/>
            </p:nvSpPr>
            <p:spPr>
              <a:xfrm>
                <a:off x="4860032" y="5839452"/>
                <a:ext cx="2016224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4B6A1E9F-0B2E-C82A-5A66-FB7AD4D032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839452"/>
                <a:ext cx="2016224" cy="369332"/>
              </a:xfrm>
              <a:prstGeom prst="rect">
                <a:avLst/>
              </a:prstGeom>
              <a:blipFill>
                <a:blip r:embed="rId5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587DEA53-429E-7868-36A7-C16C87EDEB6C}"/>
                  </a:ext>
                </a:extLst>
              </p:cNvPr>
              <p:cNvSpPr/>
              <p:nvPr/>
            </p:nvSpPr>
            <p:spPr>
              <a:xfrm>
                <a:off x="3645888" y="620688"/>
                <a:ext cx="107173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587DEA53-429E-7868-36A7-C16C87EDEB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888" y="620688"/>
                <a:ext cx="1071736" cy="338554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90564656-FF13-89D3-0C48-A6FDF84372D6}"/>
                  </a:ext>
                </a:extLst>
              </p:cNvPr>
              <p:cNvSpPr/>
              <p:nvPr/>
            </p:nvSpPr>
            <p:spPr>
              <a:xfrm>
                <a:off x="5845999" y="2636912"/>
                <a:ext cx="48568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90564656-FF13-89D3-0C48-A6FDF84372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99" y="2636912"/>
                <a:ext cx="485680" cy="338554"/>
              </a:xfrm>
              <a:prstGeom prst="rect">
                <a:avLst/>
              </a:prstGeom>
              <a:blipFill>
                <a:blip r:embed="rId7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35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661A4A-4203-9199-0FA6-4EF619406C30}"/>
              </a:ext>
            </a:extLst>
          </p:cNvPr>
          <p:cNvSpPr txBox="1"/>
          <p:nvPr/>
        </p:nvSpPr>
        <p:spPr>
          <a:xfrm>
            <a:off x="1187624" y="908720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calculable expression of Gamma function: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3A2CD2-AA11-1C68-C441-F4E107ADEBC1}"/>
              </a:ext>
            </a:extLst>
          </p:cNvPr>
          <p:cNvSpPr txBox="1"/>
          <p:nvPr/>
        </p:nvSpPr>
        <p:spPr>
          <a:xfrm>
            <a:off x="1187624" y="132822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Euler: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E8A5795E-844C-8A75-BD96-3ED093C5E553}"/>
                  </a:ext>
                </a:extLst>
              </p:cNvPr>
              <p:cNvSpPr/>
              <p:nvPr/>
            </p:nvSpPr>
            <p:spPr>
              <a:xfrm>
                <a:off x="1259632" y="1747728"/>
                <a:ext cx="4363795" cy="65197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1∙2∙3∙⋯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r>
                                <a:rPr lang="zh-TW" alt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den>
                          </m:f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E8A5795E-844C-8A75-BD96-3ED093C5E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747728"/>
                <a:ext cx="4363795" cy="6519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1CA6407-303B-3064-573C-24B77185D41C}"/>
              </a:ext>
            </a:extLst>
          </p:cNvPr>
          <p:cNvSpPr txBox="1"/>
          <p:nvPr/>
        </p:nvSpPr>
        <p:spPr>
          <a:xfrm>
            <a:off x="1249723" y="2532945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check: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1F895DBD-29CB-F8A7-B646-B22C7DCADF71}"/>
                  </a:ext>
                </a:extLst>
              </p:cNvPr>
              <p:cNvSpPr/>
              <p:nvPr/>
            </p:nvSpPr>
            <p:spPr>
              <a:xfrm>
                <a:off x="1259632" y="2996952"/>
                <a:ext cx="6264696" cy="66191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1∙2∙3∙⋯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+1)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+3</m:t>
                                  </m:r>
                                </m:e>
                              </m:d>
                              <m:r>
                                <a:rPr lang="zh-TW" alt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sup>
                          </m:sSup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1F895DBD-29CB-F8A7-B646-B22C7DCADF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996952"/>
                <a:ext cx="6264696" cy="661912"/>
              </a:xfrm>
              <a:prstGeom prst="rect">
                <a:avLst/>
              </a:prstGeom>
              <a:blipFill>
                <a:blip r:embed="rId3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B28A6509-D72A-0168-4096-4C6C868CB2CE}"/>
                  </a:ext>
                </a:extLst>
              </p:cNvPr>
              <p:cNvSpPr/>
              <p:nvPr/>
            </p:nvSpPr>
            <p:spPr>
              <a:xfrm>
                <a:off x="1254576" y="3786659"/>
                <a:ext cx="6264696" cy="93891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func>
                        <m:func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  <m:r>
                            <a:rPr lang="zh-TW" alt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1∙2∙3∙⋯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+1)</m:t>
                                  </m:r>
                                  <m:d>
                                    <m:d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+2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+3</m:t>
                                      </m:r>
                                    </m:e>
                                  </m:d>
                                  <m:r>
                                    <a:rPr lang="zh-TW" alt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⋯</m:t>
                                  </m:r>
                                  <m:d>
                                    <m:d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</m:t>
                                      </m:r>
                                    </m:e>
                                  </m:d>
                                </m:den>
                              </m:f>
                              <m:sSup>
                                <m:sSup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r>
                        <a:rPr lang="en-US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B28A6509-D72A-0168-4096-4C6C868CB2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576" y="3786659"/>
                <a:ext cx="6264696" cy="9389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FBB9CCA-0C01-3B7E-FBFB-B3FAEA2A0644}"/>
              </a:ext>
            </a:extLst>
          </p:cNvPr>
          <p:cNvSpPr txBox="1"/>
          <p:nvPr/>
        </p:nvSpPr>
        <p:spPr>
          <a:xfrm>
            <a:off x="1223628" y="5749225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find a rigorous proof on P601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Arfken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996ADC16-9647-B323-215B-416E3F213CA3}"/>
                  </a:ext>
                </a:extLst>
              </p:cNvPr>
              <p:cNvSpPr/>
              <p:nvPr/>
            </p:nvSpPr>
            <p:spPr>
              <a:xfrm>
                <a:off x="1259632" y="5371482"/>
                <a:ext cx="1641149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!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996ADC16-9647-B323-215B-416E3F213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371482"/>
                <a:ext cx="164114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9A5BB8C-9F96-86ED-38A8-D9146D261698}"/>
              </a:ext>
            </a:extLst>
          </p:cNvPr>
          <p:cNvSpPr txBox="1"/>
          <p:nvPr/>
        </p:nvSpPr>
        <p:spPr>
          <a:xfrm>
            <a:off x="1249723" y="4941888"/>
            <a:ext cx="3754325" cy="40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sure this formula gives:</a:t>
            </a:r>
          </a:p>
        </p:txBody>
      </p:sp>
    </p:spTree>
    <p:extLst>
      <p:ext uri="{BB962C8B-B14F-4D97-AF65-F5344CB8AC3E}">
        <p14:creationId xmlns:p14="http://schemas.microsoft.com/office/powerpoint/2010/main" val="235949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992927-F2A3-CF98-42FF-472F5CE6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863" y="0"/>
            <a:ext cx="5442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27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0AD2B4-CC39-0D0F-2DFE-3AD7A2DE0092}"/>
              </a:ext>
            </a:extLst>
          </p:cNvPr>
          <p:cNvSpPr txBox="1"/>
          <p:nvPr/>
        </p:nvSpPr>
        <p:spPr>
          <a:xfrm>
            <a:off x="755576" y="1243109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Euler’s formula is still not easy to evaluate.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6B2E65-66E1-105F-44F9-800420FEFCB6}"/>
              </a:ext>
            </a:extLst>
          </p:cNvPr>
          <p:cNvSpPr txBox="1"/>
          <p:nvPr/>
        </p:nvSpPr>
        <p:spPr>
          <a:xfrm>
            <a:off x="755576" y="1747165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Infinite Product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Weierstrass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465F80F4-5528-1132-7D7D-6D9DD994AA47}"/>
                  </a:ext>
                </a:extLst>
              </p:cNvPr>
              <p:cNvSpPr/>
              <p:nvPr/>
            </p:nvSpPr>
            <p:spPr>
              <a:xfrm>
                <a:off x="755577" y="2251221"/>
                <a:ext cx="3240360" cy="84760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zh-TW" alt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𝛾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p>
                      </m:sSup>
                      <m:nary>
                        <m:naryPr>
                          <m:chr m:val="∏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zh-TW" alt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465F80F4-5528-1132-7D7D-6D9DD994AA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7" y="2251221"/>
                <a:ext cx="3240360" cy="847604"/>
              </a:xfrm>
              <a:prstGeom prst="rect">
                <a:avLst/>
              </a:prstGeom>
              <a:blipFill>
                <a:blip r:embed="rId2"/>
                <a:stretch>
                  <a:fillRect t="-101493" b="-15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4503D2-A1F4-0010-E836-3780F1C1E921}"/>
                  </a:ext>
                </a:extLst>
              </p:cNvPr>
              <p:cNvSpPr txBox="1"/>
              <p:nvPr/>
            </p:nvSpPr>
            <p:spPr>
              <a:xfrm>
                <a:off x="748772" y="3202771"/>
                <a:ext cx="82157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the expression in the infinite product is getting closer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→∞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4503D2-A1F4-0010-E836-3780F1C1E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72" y="3202771"/>
                <a:ext cx="8215715" cy="400110"/>
              </a:xfrm>
              <a:prstGeom prst="rect">
                <a:avLst/>
              </a:prstGeom>
              <a:blipFill>
                <a:blip r:embed="rId3"/>
                <a:stretch>
                  <a:fillRect l="-926" t="-9375" r="-154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98186C0-2B98-5003-89F4-3CD01D28F7A1}"/>
              </a:ext>
            </a:extLst>
          </p:cNvPr>
          <p:cNvSpPr txBox="1"/>
          <p:nvPr/>
        </p:nvSpPr>
        <p:spPr>
          <a:xfrm>
            <a:off x="755576" y="3635342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certain accuracy, we only need to include finite number of terms.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1E11FF-128E-4E39-6636-73F9060D8D61}"/>
              </a:ext>
            </a:extLst>
          </p:cNvPr>
          <p:cNvSpPr txBox="1"/>
          <p:nvPr/>
        </p:nvSpPr>
        <p:spPr>
          <a:xfrm>
            <a:off x="755576" y="4077072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expression is readily computable.</a:t>
            </a:r>
          </a:p>
        </p:txBody>
      </p:sp>
    </p:spTree>
    <p:extLst>
      <p:ext uri="{BB962C8B-B14F-4D97-AF65-F5344CB8AC3E}">
        <p14:creationId xmlns:p14="http://schemas.microsoft.com/office/powerpoint/2010/main" val="1261846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656266A3-411C-4EF0-69F1-C8ECD0D48F3F}"/>
                  </a:ext>
                </a:extLst>
              </p:cNvPr>
              <p:cNvSpPr/>
              <p:nvPr/>
            </p:nvSpPr>
            <p:spPr>
              <a:xfrm>
                <a:off x="1182646" y="629886"/>
                <a:ext cx="4363795" cy="65197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1∙2∙3∙⋯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+2</m:t>
                                  </m:r>
                                </m:e>
                              </m:d>
                              <m:r>
                                <a:rPr lang="zh-TW" alt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  <m:d>
                                <m:d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den>
                          </m:f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656266A3-411C-4EF0-69F1-C8ECD0D48F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646" y="629886"/>
                <a:ext cx="4363795" cy="6519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0F5ABE28-70A1-53B7-34CA-3EE50FF00DA5}"/>
                  </a:ext>
                </a:extLst>
              </p:cNvPr>
              <p:cNvSpPr/>
              <p:nvPr/>
            </p:nvSpPr>
            <p:spPr>
              <a:xfrm>
                <a:off x="1204537" y="1760388"/>
                <a:ext cx="7420226" cy="84850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⋯</m:t>
                          </m:r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∏"/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num>
                                    <m:den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func>
                                <m:funcPr>
                                  <m:ctrl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sup>
                          </m:sSup>
                        </m:e>
                      </m:func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0F5ABE28-70A1-53B7-34CA-3EE50FF00D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537" y="1760388"/>
                <a:ext cx="7420226" cy="848502"/>
              </a:xfrm>
              <a:prstGeom prst="rect">
                <a:avLst/>
              </a:prstGeom>
              <a:blipFill>
                <a:blip r:embed="rId3"/>
                <a:stretch>
                  <a:fillRect t="-98529" b="-1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D50FE927-669F-4532-13DA-C2C3C66CB4E0}"/>
                  </a:ext>
                </a:extLst>
              </p:cNvPr>
              <p:cNvSpPr/>
              <p:nvPr/>
            </p:nvSpPr>
            <p:spPr>
              <a:xfrm>
                <a:off x="1182646" y="5639368"/>
                <a:ext cx="7061762" cy="84850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zh-TW" alt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𝛾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p>
                      </m:sSup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∏"/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num>
                                    <m:den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zh-TW" alt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𝛾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p>
                      </m:sSup>
                      <m:nary>
                        <m:naryPr>
                          <m:chr m:val="∏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zh-TW" alt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D50FE927-669F-4532-13DA-C2C3C66CB4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646" y="5639368"/>
                <a:ext cx="7061762" cy="848502"/>
              </a:xfrm>
              <a:prstGeom prst="rect">
                <a:avLst/>
              </a:prstGeom>
              <a:blipFill>
                <a:blip r:embed="rId4"/>
                <a:stretch>
                  <a:fillRect t="-101493" b="-155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2895F3AA-C1DA-3AF1-42E5-C3A40EDA23EC}"/>
                  </a:ext>
                </a:extLst>
              </p:cNvPr>
              <p:cNvSpPr/>
              <p:nvPr/>
            </p:nvSpPr>
            <p:spPr>
              <a:xfrm>
                <a:off x="1221927" y="3268622"/>
                <a:ext cx="6124082" cy="84850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+⋯+</m:t>
                              </m:r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altLang="zh-TW" b="0" i="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b="0" i="0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altLang="zh-TW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nary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l-GR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𝛾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2895F3AA-C1DA-3AF1-42E5-C3A40EDA23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927" y="3268622"/>
                <a:ext cx="6124082" cy="848502"/>
              </a:xfrm>
              <a:prstGeom prst="rect">
                <a:avLst/>
              </a:prstGeom>
              <a:blipFill>
                <a:blip r:embed="rId5"/>
                <a:stretch>
                  <a:fillRect t="-101493" b="-15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770A2DD1-1029-C305-A649-BCD72191D854}"/>
                  </a:ext>
                </a:extLst>
              </p:cNvPr>
              <p:cNvSpPr/>
              <p:nvPr/>
            </p:nvSpPr>
            <p:spPr>
              <a:xfrm>
                <a:off x="1204537" y="4230023"/>
                <a:ext cx="3079431" cy="84850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altLang="zh-TW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f>
                                    <m:fPr>
                                      <m:ctrlPr>
                                        <a:rPr lang="en-US" altLang="zh-TW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num>
                                    <m:den>
                                      <m:r>
                                        <a:rPr lang="en-US" altLang="zh-TW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nary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func>
                                <m:funcPr>
                                  <m:ctrl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l-GR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𝛾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𝑧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770A2DD1-1029-C305-A649-BCD72191D8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537" y="4230023"/>
                <a:ext cx="3079431" cy="848502"/>
              </a:xfrm>
              <a:prstGeom prst="rect">
                <a:avLst/>
              </a:prstGeom>
              <a:blipFill>
                <a:blip r:embed="rId6"/>
                <a:stretch>
                  <a:fillRect l="-1235" t="-101493" b="-15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74DE599-6B5F-6EFA-B6F7-0164917467C8}"/>
              </a:ext>
            </a:extLst>
          </p:cNvPr>
          <p:cNvSpPr txBox="1"/>
          <p:nvPr/>
        </p:nvSpPr>
        <p:spPr>
          <a:xfrm>
            <a:off x="1204537" y="1340768"/>
            <a:ext cx="2431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inverse it: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39686-59DA-668F-7801-C98FF373EBE8}"/>
              </a:ext>
            </a:extLst>
          </p:cNvPr>
          <p:cNvSpPr txBox="1"/>
          <p:nvPr/>
        </p:nvSpPr>
        <p:spPr>
          <a:xfrm>
            <a:off x="1204537" y="260648"/>
            <a:ext cx="3079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Euler’s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EC6EF6-DBDC-6357-6893-216B1718AC3E}"/>
                  </a:ext>
                </a:extLst>
              </p:cNvPr>
              <p:cNvSpPr txBox="1"/>
              <p:nvPr/>
            </p:nvSpPr>
            <p:spPr>
              <a:xfrm>
                <a:off x="1182646" y="2875597"/>
                <a:ext cx="55930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be approximated by a series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EC6EF6-DBDC-6357-6893-216B1718AC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646" y="2875597"/>
                <a:ext cx="5593033" cy="369332"/>
              </a:xfrm>
              <a:prstGeom prst="rect">
                <a:avLst/>
              </a:prstGeom>
              <a:blipFill>
                <a:blip r:embed="rId7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242B4B8-B56E-9703-DA06-3ABF53AF5B4A}"/>
              </a:ext>
            </a:extLst>
          </p:cNvPr>
          <p:cNvSpPr txBox="1"/>
          <p:nvPr/>
        </p:nvSpPr>
        <p:spPr>
          <a:xfrm>
            <a:off x="1221927" y="5229200"/>
            <a:ext cx="7598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Plug this formula back, we proved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Weierstrass’s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formula is correct: </a:t>
            </a:r>
          </a:p>
        </p:txBody>
      </p:sp>
    </p:spTree>
    <p:extLst>
      <p:ext uri="{BB962C8B-B14F-4D97-AF65-F5344CB8AC3E}">
        <p14:creationId xmlns:p14="http://schemas.microsoft.com/office/powerpoint/2010/main" val="140900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B56F88-F68A-C6EF-DE12-0B86FD8126B1}"/>
              </a:ext>
            </a:extLst>
          </p:cNvPr>
          <p:cNvSpPr txBox="1"/>
          <p:nvPr/>
        </p:nvSpPr>
        <p:spPr>
          <a:xfrm>
            <a:off x="1818140" y="22827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find a rigorous proof on P603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Arfken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294260-29F8-2DE0-4E6A-652C15502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422937"/>
            <a:ext cx="5760640" cy="616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31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79579-5E2D-37CB-77A0-E91CB9FEE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33FF914D-ED63-7277-CB07-4DB847E2957F}"/>
                  </a:ext>
                </a:extLst>
              </p:cNvPr>
              <p:cNvSpPr/>
              <p:nvPr/>
            </p:nvSpPr>
            <p:spPr>
              <a:xfrm>
                <a:off x="755576" y="988113"/>
                <a:ext cx="4392488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33FF914D-ED63-7277-CB07-4DB847E295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988113"/>
                <a:ext cx="4392488" cy="903645"/>
              </a:xfrm>
              <a:prstGeom prst="rect">
                <a:avLst/>
              </a:prstGeom>
              <a:blipFill>
                <a:blip r:embed="rId2"/>
                <a:stretch>
                  <a:fillRect t="-109722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DBB9F4-6E6A-752B-8FC9-C3A590722E0B}"/>
                  </a:ext>
                </a:extLst>
              </p:cNvPr>
              <p:cNvSpPr txBox="1"/>
              <p:nvPr/>
            </p:nvSpPr>
            <p:spPr>
              <a:xfrm>
                <a:off x="697450" y="456897"/>
                <a:ext cx="8076850" cy="527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Gamma Functions at half integers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especially useful: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DBB9F4-6E6A-752B-8FC9-C3A590722E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50" y="456897"/>
                <a:ext cx="8076850" cy="527580"/>
              </a:xfrm>
              <a:prstGeom prst="rect">
                <a:avLst/>
              </a:prstGeom>
              <a:blipFill>
                <a:blip r:embed="rId3"/>
                <a:stretch>
                  <a:fillRect l="-785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75BF5E-5C5D-2EFE-E671-E81B18153F03}"/>
                  </a:ext>
                </a:extLst>
              </p:cNvPr>
              <p:cNvSpPr txBox="1"/>
              <p:nvPr/>
            </p:nvSpPr>
            <p:spPr>
              <a:xfrm>
                <a:off x="755576" y="1891758"/>
                <a:ext cx="70567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Change the variable to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75BF5E-5C5D-2EFE-E671-E81B18153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891758"/>
                <a:ext cx="7056784" cy="400110"/>
              </a:xfrm>
              <a:prstGeom prst="rect">
                <a:avLst/>
              </a:prstGeom>
              <a:blipFill>
                <a:blip r:embed="rId4"/>
                <a:stretch>
                  <a:fillRect l="-89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4BC98C57-E8AD-C4B2-8514-22FFB2787E8E}"/>
                  </a:ext>
                </a:extLst>
              </p:cNvPr>
              <p:cNvSpPr/>
              <p:nvPr/>
            </p:nvSpPr>
            <p:spPr>
              <a:xfrm>
                <a:off x="797831" y="2352056"/>
                <a:ext cx="7464925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4BC98C57-E8AD-C4B2-8514-22FFB2787E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31" y="2352056"/>
                <a:ext cx="7464925" cy="903645"/>
              </a:xfrm>
              <a:prstGeom prst="rect">
                <a:avLst/>
              </a:prstGeom>
              <a:blipFill>
                <a:blip r:embed="rId5"/>
                <a:stretch>
                  <a:fillRect l="-340" t="-111111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7D3995-245B-82C7-8B4B-C86409C2714B}"/>
                  </a:ext>
                </a:extLst>
              </p:cNvPr>
              <p:cNvSpPr txBox="1"/>
              <p:nvPr/>
            </p:nvSpPr>
            <p:spPr>
              <a:xfrm>
                <a:off x="809378" y="3274873"/>
                <a:ext cx="5964711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integral of the Gaussian distribution.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7D3995-245B-82C7-8B4B-C86409C2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78" y="3274873"/>
                <a:ext cx="5964711" cy="552972"/>
              </a:xfrm>
              <a:prstGeom prst="rect">
                <a:avLst/>
              </a:prstGeom>
              <a:blipFill>
                <a:blip r:embed="rId6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6251D4DC-5389-389D-CDCE-E690DC0A7DF8}"/>
                  </a:ext>
                </a:extLst>
              </p:cNvPr>
              <p:cNvSpPr/>
              <p:nvPr/>
            </p:nvSpPr>
            <p:spPr>
              <a:xfrm>
                <a:off x="806766" y="4378796"/>
                <a:ext cx="6840760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6251D4DC-5389-389D-CDCE-E690DC0A7D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66" y="4378796"/>
                <a:ext cx="6840760" cy="903645"/>
              </a:xfrm>
              <a:prstGeom prst="rect">
                <a:avLst/>
              </a:prstGeom>
              <a:blipFill>
                <a:blip r:embed="rId7"/>
                <a:stretch>
                  <a:fillRect t="-109589" b="-167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907D0CC-4737-65FD-EF6C-B03F62F21A0C}"/>
              </a:ext>
            </a:extLst>
          </p:cNvPr>
          <p:cNvSpPr txBox="1"/>
          <p:nvPr/>
        </p:nvSpPr>
        <p:spPr>
          <a:xfrm>
            <a:off x="806766" y="3917875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general case: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53D1C8DE-6532-39EB-E74C-A1F3DC02D7D5}"/>
                  </a:ext>
                </a:extLst>
              </p:cNvPr>
              <p:cNvSpPr/>
              <p:nvPr/>
            </p:nvSpPr>
            <p:spPr>
              <a:xfrm>
                <a:off x="809948" y="5892903"/>
                <a:ext cx="2520280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53D1C8DE-6532-39EB-E74C-A1F3DC02D7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48" y="5892903"/>
                <a:ext cx="2520280" cy="903645"/>
              </a:xfrm>
              <a:prstGeom prst="rect">
                <a:avLst/>
              </a:prstGeom>
              <a:blipFill>
                <a:blip r:embed="rId8"/>
                <a:stretch>
                  <a:fillRect t="-111111" b="-1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68FE7E-16E0-CE6D-AB65-735A49E7D434}"/>
                  </a:ext>
                </a:extLst>
              </p:cNvPr>
              <p:cNvSpPr txBox="1"/>
              <p:nvPr/>
            </p:nvSpPr>
            <p:spPr>
              <a:xfrm>
                <a:off x="785388" y="5324399"/>
                <a:ext cx="3621218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We’ll 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very soon.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68FE7E-16E0-CE6D-AB65-735A49E7D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88" y="5324399"/>
                <a:ext cx="3621218" cy="552972"/>
              </a:xfrm>
              <a:prstGeom prst="rect">
                <a:avLst/>
              </a:prstGeom>
              <a:blipFill>
                <a:blip r:embed="rId9"/>
                <a:stretch>
                  <a:fillRect l="-1742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273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6" grpId="0" animBg="1"/>
      <p:bldP spid="7" grpId="0"/>
      <p:bldP spid="9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D700558C-506A-F82E-656C-96AFC5D908DD}"/>
                  </a:ext>
                </a:extLst>
              </p:cNvPr>
              <p:cNvSpPr/>
              <p:nvPr/>
            </p:nvSpPr>
            <p:spPr>
              <a:xfrm>
                <a:off x="462472" y="925570"/>
                <a:ext cx="6485792" cy="90191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D700558C-506A-F82E-656C-96AFC5D908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72" y="925570"/>
                <a:ext cx="6485792" cy="901914"/>
              </a:xfrm>
              <a:prstGeom prst="rect">
                <a:avLst/>
              </a:prstGeom>
              <a:blipFill>
                <a:blip r:embed="rId2"/>
                <a:stretch>
                  <a:fillRect l="-10547" t="-109722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DF8AA1C-DC81-D651-7F4F-34EEFF4DB31F}"/>
                  </a:ext>
                </a:extLst>
              </p:cNvPr>
              <p:cNvSpPr txBox="1"/>
              <p:nvPr/>
            </p:nvSpPr>
            <p:spPr>
              <a:xfrm>
                <a:off x="430194" y="332530"/>
                <a:ext cx="8030237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compute integral of Gaussian distribution, multiply two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together.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DF8AA1C-DC81-D651-7F4F-34EEFF4DB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94" y="332530"/>
                <a:ext cx="8030237" cy="552972"/>
              </a:xfrm>
              <a:prstGeom prst="rect">
                <a:avLst/>
              </a:prstGeom>
              <a:blipFill>
                <a:blip r:embed="rId3"/>
                <a:stretch>
                  <a:fillRect l="-948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6EC531-908A-FCB8-9E81-7F9E767254DB}"/>
                  </a:ext>
                </a:extLst>
              </p:cNvPr>
              <p:cNvSpPr txBox="1"/>
              <p:nvPr/>
            </p:nvSpPr>
            <p:spPr>
              <a:xfrm>
                <a:off x="430196" y="1878331"/>
                <a:ext cx="7200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equals surface integral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plane,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Baos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P242-245,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6EC531-908A-FCB8-9E81-7F9E76725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96" y="1878331"/>
                <a:ext cx="7200800" cy="400110"/>
              </a:xfrm>
              <a:prstGeom prst="rect">
                <a:avLst/>
              </a:prstGeom>
              <a:blipFill>
                <a:blip r:embed="rId4"/>
                <a:stretch>
                  <a:fillRect l="-105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5B9D72F5-74A5-362A-BC57-7F3B1BB65CCF}"/>
                  </a:ext>
                </a:extLst>
              </p:cNvPr>
              <p:cNvSpPr/>
              <p:nvPr/>
            </p:nvSpPr>
            <p:spPr>
              <a:xfrm>
                <a:off x="477082" y="2743352"/>
                <a:ext cx="4201585" cy="92711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𝑟𝑑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5B9D72F5-74A5-362A-BC57-7F3B1BB65C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82" y="2743352"/>
                <a:ext cx="4201585" cy="927113"/>
              </a:xfrm>
              <a:prstGeom prst="rect">
                <a:avLst/>
              </a:prstGeom>
              <a:blipFill>
                <a:blip r:embed="rId5"/>
                <a:stretch>
                  <a:fillRect l="-13554" t="-106849" b="-168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FFB7FB3-832B-FE6E-7C59-C3FC101A30F5}"/>
                  </a:ext>
                </a:extLst>
              </p:cNvPr>
              <p:cNvSpPr/>
              <p:nvPr/>
            </p:nvSpPr>
            <p:spPr>
              <a:xfrm>
                <a:off x="475716" y="3787810"/>
                <a:ext cx="4096284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  <m:r>
                        <a:rPr lang="en-US" altLang="zh-TW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FFB7FB3-832B-FE6E-7C59-C3FC101A30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16" y="3787810"/>
                <a:ext cx="4096284" cy="903645"/>
              </a:xfrm>
              <a:prstGeom prst="rect">
                <a:avLst/>
              </a:prstGeom>
              <a:blipFill>
                <a:blip r:embed="rId6"/>
                <a:stretch>
                  <a:fillRect l="-9598" t="-111111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44C9122-10D7-287A-6D1A-17478B1FCDD4}"/>
              </a:ext>
            </a:extLst>
          </p:cNvPr>
          <p:cNvSpPr txBox="1"/>
          <p:nvPr/>
        </p:nvSpPr>
        <p:spPr>
          <a:xfrm>
            <a:off x="4903151" y="3068960"/>
            <a:ext cx="1325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p258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F4476D-4691-14C7-0BF1-05C181B07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8264" y="2715730"/>
            <a:ext cx="2007764" cy="19757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56F48E-C230-19E7-C123-03FBDF527474}"/>
              </a:ext>
            </a:extLst>
          </p:cNvPr>
          <p:cNvSpPr txBox="1"/>
          <p:nvPr/>
        </p:nvSpPr>
        <p:spPr>
          <a:xfrm>
            <a:off x="430195" y="2225897"/>
            <a:ext cx="4713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we can change to polar coordinates.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79CA8E-84BF-D625-F220-8FA0144EC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1492788"/>
            <a:ext cx="2007764" cy="11711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83AC0FB4-58B2-F2EB-47AF-A593B7D71EC7}"/>
                  </a:ext>
                </a:extLst>
              </p:cNvPr>
              <p:cNvSpPr/>
              <p:nvPr/>
            </p:nvSpPr>
            <p:spPr>
              <a:xfrm>
                <a:off x="494198" y="5301208"/>
                <a:ext cx="1413506" cy="6186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TW" altLang="en-U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TW" altLang="en-US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e>
                      </m:ra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7">
                <a:extLst>
                  <a:ext uri="{FF2B5EF4-FFF2-40B4-BE49-F238E27FC236}">
                    <a16:creationId xmlns:a16="http://schemas.microsoft.com/office/drawing/2014/main" id="{83AC0FB4-58B2-F2EB-47AF-A593B7D71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98" y="5301208"/>
                <a:ext cx="1413506" cy="618631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64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10" grpId="0"/>
      <p:bldP spid="14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字方塊 10"/>
          <p:cNvSpPr txBox="1">
            <a:spLocks noChangeArrowheads="1"/>
          </p:cNvSpPr>
          <p:nvPr/>
        </p:nvSpPr>
        <p:spPr bwMode="auto">
          <a:xfrm>
            <a:off x="6516216" y="1722442"/>
            <a:ext cx="223224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en-US" altLang="zh-TW" sz="1800" dirty="0">
                <a:latin typeface="Times New Roman" pitchFamily="18" charset="0"/>
                <a:cs typeface="Times New Roman" pitchFamily="18" charset="0"/>
              </a:rPr>
              <a:t>Boltzmann</a:t>
            </a:r>
            <a:r>
              <a:rPr lang="zh-TW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800" dirty="0">
                <a:latin typeface="Times New Roman" pitchFamily="18" charset="0"/>
                <a:cs typeface="Times New Roman" pitchFamily="18" charset="0"/>
              </a:rPr>
              <a:t>Factor</a:t>
            </a:r>
            <a:endParaRPr lang="zh-TW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文字方塊 12"/>
          <p:cNvSpPr txBox="1">
            <a:spLocks noChangeArrowheads="1"/>
          </p:cNvSpPr>
          <p:nvPr/>
        </p:nvSpPr>
        <p:spPr bwMode="auto">
          <a:xfrm>
            <a:off x="4540414" y="1722441"/>
            <a:ext cx="857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或</a:t>
            </a:r>
          </a:p>
        </p:txBody>
      </p:sp>
      <p:pic>
        <p:nvPicPr>
          <p:cNvPr id="70661" name="Picture 8" descr="File:Boltzmann factor vs energy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84984"/>
            <a:ext cx="6143625" cy="26717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3" name="文字方塊 10"/>
          <p:cNvSpPr txBox="1">
            <a:spLocks noChangeArrowheads="1"/>
          </p:cNvSpPr>
          <p:nvPr/>
        </p:nvSpPr>
        <p:spPr bwMode="auto">
          <a:xfrm>
            <a:off x="1155374" y="1050064"/>
            <a:ext cx="62260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en-US" altLang="zh-TW" sz="1800" dirty="0">
                <a:latin typeface="Times New Roman" pitchFamily="18" charset="0"/>
                <a:cs typeface="Times New Roman" pitchFamily="18" charset="0"/>
              </a:rPr>
              <a:t>Boltzmann</a:t>
            </a:r>
            <a:r>
              <a:rPr lang="zh-TW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800" dirty="0">
                <a:latin typeface="Times New Roman" pitchFamily="18" charset="0"/>
                <a:cs typeface="Times New Roman" pitchFamily="18" charset="0"/>
              </a:rPr>
              <a:t>Distribution</a:t>
            </a:r>
            <a:r>
              <a:rPr lang="zh-TW" altLang="en-US" sz="1800" dirty="0"/>
              <a:t>分布或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Canonical Distribution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正則</a:t>
            </a:r>
            <a:r>
              <a:rPr lang="zh-TW" altLang="en-US" sz="1800" dirty="0"/>
              <a:t>分布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155374" y="2443717"/>
            <a:ext cx="733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一個系統在定溫下，出現在一特定狀態的機率正比於</a:t>
            </a:r>
            <a:r>
              <a:rPr lang="en-US" altLang="zh-TW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Boltzmann</a:t>
            </a:r>
            <a:r>
              <a:rPr lang="zh-TW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zh-TW" altLang="en-US" dirty="0">
                <a:solidFill>
                  <a:srgbClr val="FF0000"/>
                </a:solidFill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1224942" y="1538472"/>
                <a:ext cx="3139577" cy="71288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altLang="zh-TW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𝑘𝑇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/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𝑘𝑇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altLang="zh-TW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/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𝑘𝑇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42" y="1538472"/>
                <a:ext cx="3139577" cy="712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5118854" y="1698539"/>
                <a:ext cx="1353960" cy="37965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i="1" smtClean="0">
                          <a:latin typeface="Cambria Math"/>
                        </a:rPr>
                        <m:t>𝑃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∝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𝑘𝑇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854" y="1698539"/>
                <a:ext cx="1353960" cy="379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>
              <a:xfrm>
                <a:off x="1224942" y="3566170"/>
                <a:ext cx="3516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42" y="3566170"/>
                <a:ext cx="35165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3458165" y="6089156"/>
                <a:ext cx="2211375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≫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𝐾𝑇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en-US" altLang="zh-CN" i="1" smtClean="0">
                          <a:latin typeface="Cambria Math"/>
                        </a:rPr>
                        <m:t>𝑃</m:t>
                      </m:r>
                      <m:r>
                        <a:rPr lang="en-US" altLang="zh-CN" i="1" smtClean="0">
                          <a:latin typeface="Cambria Math"/>
                          <a:ea typeface="Cambria Math"/>
                        </a:rPr>
                        <m:t>≪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165" y="6089156"/>
                <a:ext cx="221137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>
            <a:extLst>
              <a:ext uri="{FF2B5EF4-FFF2-40B4-BE49-F238E27FC236}">
                <a16:creationId xmlns:a16="http://schemas.microsoft.com/office/drawing/2014/main" id="{7A2B35B8-DAE0-0746-9D75-D8070D515983}"/>
              </a:ext>
            </a:extLst>
          </p:cNvPr>
          <p:cNvSpPr txBox="1"/>
          <p:nvPr/>
        </p:nvSpPr>
        <p:spPr>
          <a:xfrm>
            <a:off x="1187624" y="2829019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solidFill>
                  <a:srgbClr val="FF0000"/>
                </a:solidFill>
              </a:rPr>
              <a:t>完全由溫度與能量就可以決定！和其他細節完全無關。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348239-23AD-8846-9F2D-07937AEC25E0}"/>
              </a:ext>
            </a:extLst>
          </p:cNvPr>
          <p:cNvSpPr/>
          <p:nvPr/>
        </p:nvSpPr>
        <p:spPr>
          <a:xfrm>
            <a:off x="2241722" y="3919387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熱平衡真是有強迫性！此圖適用於任何系統！</a:t>
            </a:r>
            <a:endParaRPr lang="zh-TW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651100" y="1430893"/>
                <a:ext cx="85066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probability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finding SHO to have velocity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Boltzmann Factor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TW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00" y="1430893"/>
                <a:ext cx="8506603" cy="400110"/>
              </a:xfrm>
              <a:prstGeom prst="rect">
                <a:avLst/>
              </a:prstGeom>
              <a:blipFill>
                <a:blip r:embed="rId2"/>
                <a:stretch>
                  <a:fillRect l="-746" t="-9375" r="-597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3050331" y="1880038"/>
                <a:ext cx="2569486" cy="53399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/>
                          <a:cs typeface="Times New Roman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  <a:ea typeface="Cambria Math"/>
                        </a:rPr>
                        <m:t>∝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/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𝑘𝑇</m:t>
                          </m:r>
                        </m:sup>
                      </m:sSup>
                      <m:r>
                        <a:rPr lang="en-US" altLang="zh-TW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331" y="1880038"/>
                <a:ext cx="2569486" cy="533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651100" y="548680"/>
                <a:ext cx="78417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a SHO in an environment of temperature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00" y="548680"/>
                <a:ext cx="7841799" cy="400110"/>
              </a:xfrm>
              <a:prstGeom prst="rect">
                <a:avLst/>
              </a:prstGeom>
              <a:blipFill>
                <a:blip r:embed="rId4"/>
                <a:stretch>
                  <a:fillRect l="-809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651100" y="1011862"/>
            <a:ext cx="8506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means SHO interacts constantly and randomly with particles in environment.</a:t>
            </a:r>
          </a:p>
        </p:txBody>
      </p:sp>
      <p:pic>
        <p:nvPicPr>
          <p:cNvPr id="13" name="Picture 8" descr="File:Translational motion.gif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31" y="4382228"/>
            <a:ext cx="2314307" cy="20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FFA979A8-30FF-2097-7E9C-91C97FD4700E}"/>
                  </a:ext>
                </a:extLst>
              </p:cNvPr>
              <p:cNvSpPr txBox="1"/>
              <p:nvPr/>
            </p:nvSpPr>
            <p:spPr>
              <a:xfrm>
                <a:off x="3050331" y="3368210"/>
                <a:ext cx="3265574" cy="89454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  <a:cs typeface="Times New Roman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′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′</m:t>
                                          </m:r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smtClean="0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FFA979A8-30FF-2097-7E9C-91C97FD47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331" y="3368210"/>
                <a:ext cx="3265574" cy="894540"/>
              </a:xfrm>
              <a:prstGeom prst="rect">
                <a:avLst/>
              </a:prstGeom>
              <a:blipFill>
                <a:blip r:embed="rId7"/>
                <a:stretch>
                  <a:fillRect t="-5634" b="-83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9">
                <a:extLst>
                  <a:ext uri="{FF2B5EF4-FFF2-40B4-BE49-F238E27FC236}">
                    <a16:creationId xmlns:a16="http://schemas.microsoft.com/office/drawing/2014/main" id="{D3B60126-9184-592E-BE08-622203E6ED57}"/>
                  </a:ext>
                </a:extLst>
              </p:cNvPr>
              <p:cNvSpPr txBox="1"/>
              <p:nvPr/>
            </p:nvSpPr>
            <p:spPr>
              <a:xfrm>
                <a:off x="651100" y="2471444"/>
                <a:ext cx="85066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total probability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equals one. </a:t>
                </a:r>
              </a:p>
            </p:txBody>
          </p:sp>
        </mc:Choice>
        <mc:Fallback xmlns="">
          <p:sp>
            <p:nvSpPr>
              <p:cNvPr id="7" name="文字方塊 9">
                <a:extLst>
                  <a:ext uri="{FF2B5EF4-FFF2-40B4-BE49-F238E27FC236}">
                    <a16:creationId xmlns:a16="http://schemas.microsoft.com/office/drawing/2014/main" id="{D3B60126-9184-592E-BE08-622203E6E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00" y="2471444"/>
                <a:ext cx="8506603" cy="400110"/>
              </a:xfrm>
              <a:prstGeom prst="rect">
                <a:avLst/>
              </a:prstGeom>
              <a:blipFill>
                <a:blip r:embed="rId8"/>
                <a:stretch>
                  <a:fillRect l="-74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13E4C4-1511-6976-C66A-5D106A1C7F33}"/>
                  </a:ext>
                </a:extLst>
              </p:cNvPr>
              <p:cNvSpPr txBox="1"/>
              <p:nvPr/>
            </p:nvSpPr>
            <p:spPr>
              <a:xfrm>
                <a:off x="651100" y="2768623"/>
                <a:ext cx="8327091" cy="571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Hence, we divide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TW" sz="2000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latin typeface="Cambria Math"/>
                                <a:cs typeface="Times New Roman" pitchFamily="18" charset="0"/>
                              </a:rPr>
                              <m:t>𝑚</m:t>
                            </m:r>
                            <m:sSup>
                              <m:sSupPr>
                                <m:ctrlPr>
                                  <a:rPr lang="en-US" altLang="zh-TW" sz="2000" i="1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>
                                    <a:latin typeface="Cambria Math"/>
                                    <a:cs typeface="Times New Roman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altLang="zh-TW" sz="2000" i="1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TW" sz="2000" i="1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altLang="zh-TW" sz="2000" i="1">
                                <a:latin typeface="Cambria Math"/>
                                <a:cs typeface="Times New Roman" pitchFamily="18" charset="0"/>
                              </a:rPr>
                              <m:t>𝑘𝑇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by its integration over all possible velocity to get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  <a:cs typeface="Times New Roman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13E4C4-1511-6976-C66A-5D106A1C7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00" y="2768623"/>
                <a:ext cx="8327091" cy="571695"/>
              </a:xfrm>
              <a:prstGeom prst="rect">
                <a:avLst/>
              </a:prstGeom>
              <a:blipFill>
                <a:blip r:embed="rId9"/>
                <a:stretch>
                  <a:fillRect l="-761" r="-304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3D508BC2-90CA-6C9C-25B7-A41F79163F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24"/>
          <a:stretch/>
        </p:blipFill>
        <p:spPr bwMode="auto">
          <a:xfrm rot="16200000">
            <a:off x="3337995" y="5386020"/>
            <a:ext cx="655340" cy="119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193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C83B45AB-0484-37C5-9840-76C2686FA343}"/>
                  </a:ext>
                </a:extLst>
              </p:cNvPr>
              <p:cNvSpPr txBox="1"/>
              <p:nvPr/>
            </p:nvSpPr>
            <p:spPr>
              <a:xfrm>
                <a:off x="990453" y="825166"/>
                <a:ext cx="3682803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𝑑𝑣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𝑑𝑣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C83B45AB-0484-37C5-9840-76C2686FA3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453" y="825166"/>
                <a:ext cx="3682803" cy="903645"/>
              </a:xfrm>
              <a:prstGeom prst="rect">
                <a:avLst/>
              </a:prstGeom>
              <a:blipFill>
                <a:blip r:embed="rId2"/>
                <a:stretch>
                  <a:fillRect l="-21918" t="-108219" b="-167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36FCEA-2C5D-F55C-8CDD-B378A9E02732}"/>
                  </a:ext>
                </a:extLst>
              </p:cNvPr>
              <p:cNvSpPr txBox="1"/>
              <p:nvPr/>
            </p:nvSpPr>
            <p:spPr>
              <a:xfrm>
                <a:off x="990452" y="1772816"/>
                <a:ext cx="7902027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integration is integration of Gaussian function and hence is just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C36FCEA-2C5D-F55C-8CDD-B378A9E02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452" y="1772816"/>
                <a:ext cx="7902027" cy="552972"/>
              </a:xfrm>
              <a:prstGeom prst="rect">
                <a:avLst/>
              </a:prstGeom>
              <a:blipFill>
                <a:blip r:embed="rId3"/>
                <a:stretch>
                  <a:fillRect l="-801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FF9E32C0-6D73-9920-2B0D-488986849668}"/>
                  </a:ext>
                </a:extLst>
              </p:cNvPr>
              <p:cNvSpPr/>
              <p:nvPr/>
            </p:nvSpPr>
            <p:spPr>
              <a:xfrm>
                <a:off x="1007710" y="2325788"/>
                <a:ext cx="7464925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/>
                          <a:cs typeface="Times New Roman" panose="020206030504050203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FF9E32C0-6D73-9920-2B0D-4889868496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710" y="2325788"/>
                <a:ext cx="7464925" cy="903645"/>
              </a:xfrm>
              <a:prstGeom prst="rect">
                <a:avLst/>
              </a:prstGeom>
              <a:blipFill>
                <a:blip r:embed="rId4"/>
                <a:stretch>
                  <a:fillRect l="-509" t="-111111" b="-1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F2092F42-C0CD-6A24-34C4-6527E950CF43}"/>
                  </a:ext>
                </a:extLst>
              </p:cNvPr>
              <p:cNvSpPr txBox="1"/>
              <p:nvPr/>
            </p:nvSpPr>
            <p:spPr>
              <a:xfrm>
                <a:off x="960956" y="3999153"/>
                <a:ext cx="3941588" cy="95462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𝑑𝑣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F2092F42-C0CD-6A24-34C4-6527E950C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956" y="3999153"/>
                <a:ext cx="3941588" cy="954620"/>
              </a:xfrm>
              <a:prstGeom prst="rect">
                <a:avLst/>
              </a:prstGeom>
              <a:blipFill>
                <a:blip r:embed="rId5"/>
                <a:stretch>
                  <a:fillRect l="-15434" t="-97403" b="-158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DC1E55-DE57-3607-7BB1-E35684E4E0C0}"/>
                  </a:ext>
                </a:extLst>
              </p:cNvPr>
              <p:cNvSpPr txBox="1"/>
              <p:nvPr/>
            </p:nvSpPr>
            <p:spPr>
              <a:xfrm>
                <a:off x="6084168" y="3999153"/>
                <a:ext cx="1440160" cy="9106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DC1E55-DE57-3607-7BB1-E35684E4E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999153"/>
                <a:ext cx="1440160" cy="91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153ECDAF-EE36-FD01-0725-757AC1F6BF16}"/>
                  </a:ext>
                </a:extLst>
              </p:cNvPr>
              <p:cNvSpPr txBox="1"/>
              <p:nvPr/>
            </p:nvSpPr>
            <p:spPr>
              <a:xfrm>
                <a:off x="960956" y="5120298"/>
                <a:ext cx="3008516" cy="95462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𝑑𝑣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′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153ECDAF-EE36-FD01-0725-757AC1F6B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956" y="5120298"/>
                <a:ext cx="3008516" cy="954620"/>
              </a:xfrm>
              <a:prstGeom prst="rect">
                <a:avLst/>
              </a:prstGeom>
              <a:blipFill>
                <a:blip r:embed="rId7"/>
                <a:stretch>
                  <a:fillRect l="-28151" t="-100000" b="-16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ABE56E5-6ED1-EAC8-7148-E8377DEF90F2}"/>
              </a:ext>
            </a:extLst>
          </p:cNvPr>
          <p:cNvSpPr txBox="1"/>
          <p:nvPr/>
        </p:nvSpPr>
        <p:spPr>
          <a:xfrm>
            <a:off x="960956" y="3522988"/>
            <a:ext cx="4644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just need to change variable:</a:t>
            </a:r>
          </a:p>
        </p:txBody>
      </p:sp>
    </p:spTree>
    <p:extLst>
      <p:ext uri="{BB962C8B-B14F-4D97-AF65-F5344CB8AC3E}">
        <p14:creationId xmlns:p14="http://schemas.microsoft.com/office/powerpoint/2010/main" val="73885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2">
                <a:extLst>
                  <a:ext uri="{FF2B5EF4-FFF2-40B4-BE49-F238E27FC236}">
                    <a16:creationId xmlns:a16="http://schemas.microsoft.com/office/drawing/2014/main" id="{E72B4C20-FE56-D9E1-7BB6-2722BFB8AB45}"/>
                  </a:ext>
                </a:extLst>
              </p:cNvPr>
              <p:cNvSpPr/>
              <p:nvPr/>
            </p:nvSpPr>
            <p:spPr>
              <a:xfrm>
                <a:off x="733301" y="501910"/>
                <a:ext cx="7344816" cy="99309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b="0" i="0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av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𝑃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(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𝑣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)=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12">
                <a:extLst>
                  <a:ext uri="{FF2B5EF4-FFF2-40B4-BE49-F238E27FC236}">
                    <a16:creationId xmlns:a16="http://schemas.microsoft.com/office/drawing/2014/main" id="{E72B4C20-FE56-D9E1-7BB6-2722BFB8AB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01" y="501910"/>
                <a:ext cx="7344816" cy="993092"/>
              </a:xfrm>
              <a:prstGeom prst="rect">
                <a:avLst/>
              </a:prstGeom>
              <a:blipFill>
                <a:blip r:embed="rId2"/>
                <a:stretch>
                  <a:fillRect t="-101266" b="-146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5083035-1450-C5F5-FC01-6448E08483A4}"/>
                  </a:ext>
                </a:extLst>
              </p:cNvPr>
              <p:cNvSpPr txBox="1"/>
              <p:nvPr/>
            </p:nvSpPr>
            <p:spPr>
              <a:xfrm>
                <a:off x="730197" y="94956"/>
                <a:ext cx="76805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now calculate the average of kinetic energy of SHO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5083035-1450-C5F5-FC01-6448E0848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197" y="94956"/>
                <a:ext cx="7680501" cy="400110"/>
              </a:xfrm>
              <a:prstGeom prst="rect">
                <a:avLst/>
              </a:prstGeom>
              <a:blipFill>
                <a:blip r:embed="rId3"/>
                <a:stretch>
                  <a:fillRect l="-82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12">
                <a:extLst>
                  <a:ext uri="{FF2B5EF4-FFF2-40B4-BE49-F238E27FC236}">
                    <a16:creationId xmlns:a16="http://schemas.microsoft.com/office/drawing/2014/main" id="{E6245CF5-AAB7-96E2-6BD1-7492FE82F778}"/>
                  </a:ext>
                </a:extLst>
              </p:cNvPr>
              <p:cNvSpPr/>
              <p:nvPr/>
            </p:nvSpPr>
            <p:spPr>
              <a:xfrm>
                <a:off x="744030" y="1536237"/>
                <a:ext cx="5040560" cy="95462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𝑘</m:t>
                          </m:r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𝑇</m:t>
                          </m:r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4" name="矩形 12">
                <a:extLst>
                  <a:ext uri="{FF2B5EF4-FFF2-40B4-BE49-F238E27FC236}">
                    <a16:creationId xmlns:a16="http://schemas.microsoft.com/office/drawing/2014/main" id="{E6245CF5-AAB7-96E2-6BD1-7492FE82F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30" y="1536237"/>
                <a:ext cx="5040560" cy="954620"/>
              </a:xfrm>
              <a:prstGeom prst="rect">
                <a:avLst/>
              </a:prstGeom>
              <a:blipFill>
                <a:blip r:embed="rId4"/>
                <a:stretch>
                  <a:fillRect l="-15075" t="-97403" b="-158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EA694E-9593-9621-442E-89856F68ACA8}"/>
                  </a:ext>
                </a:extLst>
              </p:cNvPr>
              <p:cNvSpPr txBox="1"/>
              <p:nvPr/>
            </p:nvSpPr>
            <p:spPr>
              <a:xfrm>
                <a:off x="6346822" y="1580158"/>
                <a:ext cx="1440160" cy="9106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𝑣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EA694E-9593-9621-442E-89856F68A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822" y="1580158"/>
                <a:ext cx="1440160" cy="910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EDD1E69F-C7AC-0128-E7DB-3E130335D2F1}"/>
                  </a:ext>
                </a:extLst>
              </p:cNvPr>
              <p:cNvSpPr/>
              <p:nvPr/>
            </p:nvSpPr>
            <p:spPr>
              <a:xfrm>
                <a:off x="744030" y="2947883"/>
                <a:ext cx="2520280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EDD1E69F-C7AC-0128-E7DB-3E130335D2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30" y="2947883"/>
                <a:ext cx="2520280" cy="903645"/>
              </a:xfrm>
              <a:prstGeom prst="rect">
                <a:avLst/>
              </a:prstGeom>
              <a:blipFill>
                <a:blip r:embed="rId6"/>
                <a:stretch>
                  <a:fillRect t="-111111" b="-1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A91CD9-A5B1-2083-09C1-C81563B33F49}"/>
                  </a:ext>
                </a:extLst>
              </p:cNvPr>
              <p:cNvSpPr txBox="1"/>
              <p:nvPr/>
            </p:nvSpPr>
            <p:spPr>
              <a:xfrm>
                <a:off x="744030" y="3737848"/>
                <a:ext cx="4752528" cy="718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above integration is just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𝑘𝑇</m:t>
                    </m:r>
                    <m:rad>
                      <m:radPr>
                        <m:degHide m:val="on"/>
                        <m:ctrlPr>
                          <a:rPr lang="en-US" altLang="zh-TW" sz="20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𝑘𝑇</m:t>
                            </m:r>
                          </m:num>
                          <m:den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l-GR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d>
                      <m:d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TW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A91CD9-A5B1-2083-09C1-C81563B33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30" y="3737848"/>
                <a:ext cx="4752528" cy="718658"/>
              </a:xfrm>
              <a:prstGeom prst="rect">
                <a:avLst/>
              </a:prstGeom>
              <a:blipFill>
                <a:blip r:embed="rId7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B198182-0D15-308E-918D-A5037F48716B}"/>
              </a:ext>
            </a:extLst>
          </p:cNvPr>
          <p:cNvSpPr txBox="1"/>
          <p:nvPr/>
        </p:nvSpPr>
        <p:spPr>
          <a:xfrm>
            <a:off x="744030" y="2532092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with the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2">
                <a:extLst>
                  <a:ext uri="{FF2B5EF4-FFF2-40B4-BE49-F238E27FC236}">
                    <a16:creationId xmlns:a16="http://schemas.microsoft.com/office/drawing/2014/main" id="{9422D4BB-260B-5EED-A20B-2E7DDB7CC6C3}"/>
                  </a:ext>
                </a:extLst>
              </p:cNvPr>
              <p:cNvSpPr/>
              <p:nvPr/>
            </p:nvSpPr>
            <p:spPr>
              <a:xfrm>
                <a:off x="733301" y="4367144"/>
                <a:ext cx="7344816" cy="125951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b="0" i="0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av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𝑘𝑇</m:t>
                          </m:r>
                          <m:rad>
                            <m:radPr>
                              <m:degHide m:val="on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rad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𝑘𝑇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rad>
                          <m:r>
                            <m:rPr>
                              <m:sty m:val="p"/>
                            </m:rPr>
                            <a:rPr lang="el-GR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𝑘𝑇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9" name="矩形 12">
                <a:extLst>
                  <a:ext uri="{FF2B5EF4-FFF2-40B4-BE49-F238E27FC236}">
                    <a16:creationId xmlns:a16="http://schemas.microsoft.com/office/drawing/2014/main" id="{9422D4BB-260B-5EED-A20B-2E7DDB7CC6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01" y="4367144"/>
                <a:ext cx="7344816" cy="1259512"/>
              </a:xfrm>
              <a:prstGeom prst="rect">
                <a:avLst/>
              </a:prstGeom>
              <a:blipFill>
                <a:blip r:embed="rId8"/>
                <a:stretch>
                  <a:fillRect t="-64356" b="-10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11CB6DAE-F333-6F10-1FB8-8F17413EE703}"/>
                  </a:ext>
                </a:extLst>
              </p:cNvPr>
              <p:cNvSpPr/>
              <p:nvPr/>
            </p:nvSpPr>
            <p:spPr>
              <a:xfrm>
                <a:off x="744030" y="6023477"/>
                <a:ext cx="1811746" cy="61863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l-GR" altLang="zh-TW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11CB6DAE-F333-6F10-1FB8-8F17413EE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30" y="6023477"/>
                <a:ext cx="1811746" cy="618631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806F739-081D-35AC-7E04-54563400DC58}"/>
              </a:ext>
            </a:extLst>
          </p:cNvPr>
          <p:cNvSpPr txBox="1"/>
          <p:nvPr/>
        </p:nvSpPr>
        <p:spPr>
          <a:xfrm>
            <a:off x="685037" y="5616523"/>
            <a:ext cx="8220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need the value of Gamma Functions. I use just the following formula. </a:t>
            </a:r>
          </a:p>
        </p:txBody>
      </p:sp>
    </p:spTree>
    <p:extLst>
      <p:ext uri="{BB962C8B-B14F-4D97-AF65-F5344CB8AC3E}">
        <p14:creationId xmlns:p14="http://schemas.microsoft.com/office/powerpoint/2010/main" val="163584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492375" y="844222"/>
                <a:ext cx="5832698" cy="99309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b="0" i="0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av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𝑘𝑇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75" y="844222"/>
                <a:ext cx="5832698" cy="993092"/>
              </a:xfrm>
              <a:prstGeom prst="rect">
                <a:avLst/>
              </a:prstGeom>
              <a:blipFill>
                <a:blip r:embed="rId2"/>
                <a:stretch>
                  <a:fillRect t="-101266" b="-146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486980" y="1996350"/>
                <a:ext cx="42485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注意此結果完全與質量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zh-TW" altLang="en-US" dirty="0"/>
                  <a:t>無關！</a:t>
                </a:r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80" y="1996350"/>
                <a:ext cx="4248522" cy="369332"/>
              </a:xfrm>
              <a:prstGeom prst="rect">
                <a:avLst/>
              </a:prstGeom>
              <a:blipFill>
                <a:blip r:embed="rId3"/>
                <a:stretch>
                  <a:fillRect l="-1194"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492375" y="2428398"/>
            <a:ext cx="5323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因此彈力位能的計算也得到完全相同結果：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467544" y="2932454"/>
                <a:ext cx="5832698" cy="99309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b="0" i="1" dirty="0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TW" b="0" i="1" dirty="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𝐾</m:t>
                              </m:r>
                              <m:sSup>
                                <m:sSupPr>
                                  <m:ctrlP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b="0" i="1" dirty="0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b="0" i="0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av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</m:t>
                              </m:r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b="0" i="1" smtClean="0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𝐾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b="0" i="1" smtClean="0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𝐾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/>
                                  <a:cs typeface="Times New Roman" pitchFamily="18" charset="0"/>
                                </a:rPr>
                                <m:t>𝐾</m:t>
                              </m:r>
                              <m:sSup>
                                <m:sSupPr>
                                  <m:ctrlP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b="0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𝑘𝑇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32454"/>
                <a:ext cx="5832698" cy="993092"/>
              </a:xfrm>
              <a:prstGeom prst="rect">
                <a:avLst/>
              </a:prstGeom>
              <a:blipFill>
                <a:blip r:embed="rId4"/>
                <a:stretch>
                  <a:fillRect t="-98750" b="-14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>
          <a:xfrm>
            <a:off x="559038" y="4084582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任何能量只要是動力座標的平方都會得到相同結果！</a:t>
            </a:r>
          </a:p>
        </p:txBody>
      </p:sp>
      <p:pic>
        <p:nvPicPr>
          <p:cNvPr id="5" name="Picture 8" descr="File:Translational motion.gif">
            <a:hlinkClick r:id="rId5"/>
            <a:extLst>
              <a:ext uri="{FF2B5EF4-FFF2-40B4-BE49-F238E27FC236}">
                <a16:creationId xmlns:a16="http://schemas.microsoft.com/office/drawing/2014/main" id="{53E6C297-921B-6034-8EB4-14BD633B2D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13" y="822876"/>
            <a:ext cx="2314307" cy="20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BD623F8-CFD7-0C0D-51BC-1CF56F9EF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24"/>
          <a:stretch/>
        </p:blipFill>
        <p:spPr bwMode="auto">
          <a:xfrm rot="16200000">
            <a:off x="6767677" y="1826668"/>
            <a:ext cx="655340" cy="119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123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4"/>
          <p:cNvSpPr txBox="1">
            <a:spLocks noChangeArrowheads="1"/>
          </p:cNvSpPr>
          <p:nvPr/>
        </p:nvSpPr>
        <p:spPr bwMode="auto">
          <a:xfrm>
            <a:off x="2478087" y="351805"/>
            <a:ext cx="4105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>
                <a:solidFill>
                  <a:srgbClr val="FF0000"/>
                </a:solidFill>
              </a:rPr>
              <a:t>能量均分原則 </a:t>
            </a:r>
            <a:r>
              <a:rPr lang="en-US" altLang="zh-TW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Equipartition of Energy</a:t>
            </a:r>
            <a:endParaRPr lang="zh-TW" alt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4" name="Text Box 8"/>
          <p:cNvSpPr txBox="1">
            <a:spLocks noChangeArrowheads="1"/>
          </p:cNvSpPr>
          <p:nvPr/>
        </p:nvSpPr>
        <p:spPr bwMode="auto">
          <a:xfrm>
            <a:off x="939801" y="833041"/>
            <a:ext cx="65344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一個系統中，</a:t>
            </a:r>
            <a:r>
              <a:rPr lang="zh-TW" altLang="en-US" sz="1800" dirty="0">
                <a:solidFill>
                  <a:srgbClr val="FF0000"/>
                </a:solidFill>
              </a:rPr>
              <a:t>任一個可以儲存能量的型式（稱為</a:t>
            </a:r>
            <a:r>
              <a:rPr lang="zh-TW" alt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自由度）</a:t>
            </a:r>
            <a:r>
              <a:rPr lang="zh-TW" altLang="en-US" sz="1800" dirty="0"/>
              <a:t>，</a:t>
            </a:r>
            <a:endParaRPr lang="en-US" altLang="zh-TW" sz="1800" dirty="0"/>
          </a:p>
          <a:p>
            <a:pPr>
              <a:spcBef>
                <a:spcPct val="50000"/>
              </a:spcBef>
            </a:pPr>
            <a:r>
              <a:rPr lang="zh-TW" altLang="en-US" sz="1800" dirty="0"/>
              <a:t>只要是動力座標的平方，在頻繁的熱作用（混亂的能量交換）</a:t>
            </a:r>
            <a:endParaRPr lang="en-US" altLang="zh-TW" sz="1800" dirty="0"/>
          </a:p>
        </p:txBody>
      </p:sp>
      <p:sp>
        <p:nvSpPr>
          <p:cNvPr id="28677" name="文字方塊 10"/>
          <p:cNvSpPr txBox="1">
            <a:spLocks noChangeArrowheads="1"/>
          </p:cNvSpPr>
          <p:nvPr/>
        </p:nvSpPr>
        <p:spPr bwMode="auto">
          <a:xfrm>
            <a:off x="987425" y="4120161"/>
            <a:ext cx="708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溫度的微觀意義原來是每一個自由度所分配的能量！</a:t>
            </a:r>
          </a:p>
        </p:txBody>
      </p:sp>
      <p:sp>
        <p:nvSpPr>
          <p:cNvPr id="30727" name="文字方塊 11"/>
          <p:cNvSpPr txBox="1">
            <a:spLocks noChangeArrowheads="1"/>
          </p:cNvSpPr>
          <p:nvPr/>
        </p:nvSpPr>
        <p:spPr bwMode="auto">
          <a:xfrm>
            <a:off x="968498" y="5784233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Times New Roman" pitchFamily="18" charset="0"/>
                <a:cs typeface="Times New Roman" pitchFamily="18" charset="0"/>
              </a:rPr>
              <a:t>混亂製造了平衡態，混亂也使我們可以預測平衡態的性質！</a:t>
            </a:r>
          </a:p>
        </p:txBody>
      </p:sp>
      <p:pic>
        <p:nvPicPr>
          <p:cNvPr id="69638" name="Picture 8" descr="File:Translational mo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504" y="2220699"/>
            <a:ext cx="2135187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文字方塊 8"/>
          <p:cNvSpPr txBox="1">
            <a:spLocks noChangeArrowheads="1"/>
          </p:cNvSpPr>
          <p:nvPr/>
        </p:nvSpPr>
        <p:spPr bwMode="auto">
          <a:xfrm>
            <a:off x="987425" y="5353884"/>
            <a:ext cx="6342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Times New Roman" pitchFamily="18" charset="0"/>
                <a:cs typeface="Times New Roman" pitchFamily="18" charset="0"/>
              </a:rPr>
              <a:t>理想氣體溫度為動能平均是這個更廣泛的原則的一個特例。</a:t>
            </a:r>
          </a:p>
        </p:txBody>
      </p:sp>
      <p:sp>
        <p:nvSpPr>
          <p:cNvPr id="30730" name="文字方塊 9"/>
          <p:cNvSpPr txBox="1">
            <a:spLocks noChangeArrowheads="1"/>
          </p:cNvSpPr>
          <p:nvPr/>
        </p:nvSpPr>
        <p:spPr bwMode="auto">
          <a:xfrm>
            <a:off x="954211" y="6238258"/>
            <a:ext cx="6342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Times New Roman" pitchFamily="18" charset="0"/>
                <a:cs typeface="Times New Roman" pitchFamily="18" charset="0"/>
              </a:rPr>
              <a:t>關鍵是需要</a:t>
            </a:r>
            <a:r>
              <a:rPr lang="zh-TW" alt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頻繁混亂的能量交換</a:t>
            </a:r>
            <a:r>
              <a:rPr lang="zh-TW" altLang="en-US" sz="1800">
                <a:latin typeface="Times New Roman" pitchFamily="18" charset="0"/>
                <a:cs typeface="Times New Roman" pitchFamily="18" charset="0"/>
              </a:rPr>
              <a:t>！這是</a:t>
            </a:r>
            <a:r>
              <a:rPr lang="zh-TW" alt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熱現象的本質</a:t>
            </a:r>
            <a:r>
              <a:rPr lang="zh-TW" altLang="en-US" sz="180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954211" y="1667639"/>
            <a:ext cx="5730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/>
              <a:t>達到</a:t>
            </a:r>
            <a:r>
              <a:rPr lang="zh-TW" altLang="en-US" dirty="0">
                <a:solidFill>
                  <a:srgbClr val="FF0000"/>
                </a:solidFill>
              </a:rPr>
              <a:t>熱平衡</a:t>
            </a:r>
            <a:r>
              <a:rPr lang="zh-TW" altLang="en-US" dirty="0"/>
              <a:t>後，都會得到同樣的平均能量。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063626" y="4604572"/>
                <a:ext cx="1490731" cy="63478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TW" dirty="0">
                              <a:latin typeface="Cambria Math"/>
                              <a:cs typeface="Times New Roman" panose="02020603050405020304" pitchFamily="18" charset="0"/>
                            </a:rPr>
                            <m:t>av</m:t>
                          </m:r>
                        </m:sub>
                      </m:sSub>
                      <m:r>
                        <a:rPr lang="en-US" altLang="zh-TW" b="0" i="1" dirty="0" smtClean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cs typeface="Times New Roman" panose="02020603050405020304" pitchFamily="18" charset="0"/>
                        </a:rPr>
                        <m:t>𝑘𝑇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626" y="4604572"/>
                <a:ext cx="1490731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CF9AE1-C161-CEA0-1A17-98DEF49DC1E7}"/>
                  </a:ext>
                </a:extLst>
              </p:cNvPr>
              <p:cNvSpPr txBox="1"/>
              <p:nvPr/>
            </p:nvSpPr>
            <p:spPr>
              <a:xfrm>
                <a:off x="954211" y="2052759"/>
                <a:ext cx="3475245" cy="483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dirty="0">
                    <a:cs typeface="Times New Roman" pitchFamily="18" charset="0"/>
                  </a:rPr>
                  <a:t>這個平均能量就是溫度：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𝑘𝑇</m:t>
                    </m:r>
                  </m:oMath>
                </a14:m>
                <a:r>
                  <a:rPr lang="en-US" dirty="0"/>
                  <a:t>。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CF9AE1-C161-CEA0-1A17-98DEF49DC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11" y="2052759"/>
                <a:ext cx="3475245" cy="483466"/>
              </a:xfrm>
              <a:prstGeom prst="rect">
                <a:avLst/>
              </a:prstGeom>
              <a:blipFill>
                <a:blip r:embed="rId5"/>
                <a:stretch>
                  <a:fillRect l="-1460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16">
                <a:extLst>
                  <a:ext uri="{FF2B5EF4-FFF2-40B4-BE49-F238E27FC236}">
                    <a16:creationId xmlns:a16="http://schemas.microsoft.com/office/drawing/2014/main" id="{4C1ECF91-86B3-117A-0C0C-E8CE10952B96}"/>
                  </a:ext>
                </a:extLst>
              </p:cNvPr>
              <p:cNvSpPr/>
              <p:nvPr/>
            </p:nvSpPr>
            <p:spPr>
              <a:xfrm>
                <a:off x="3521954" y="2075920"/>
                <a:ext cx="685059" cy="6109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 err="1">
                          <a:latin typeface="Cambria Math"/>
                          <a:cs typeface="Times New Roman" pitchFamily="18" charset="0"/>
                        </a:rPr>
                        <m:t>𝑘𝑇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矩形 16">
                <a:extLst>
                  <a:ext uri="{FF2B5EF4-FFF2-40B4-BE49-F238E27FC236}">
                    <a16:creationId xmlns:a16="http://schemas.microsoft.com/office/drawing/2014/main" id="{4C1ECF91-86B3-117A-0C0C-E8CE10952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954" y="2075920"/>
                <a:ext cx="685059" cy="610936"/>
              </a:xfrm>
              <a:prstGeom prst="rect">
                <a:avLst/>
              </a:prstGeom>
              <a:blipFill>
                <a:blip r:embed="rId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30727" grpId="0"/>
      <p:bldP spid="30729" grpId="0"/>
      <p:bldP spid="30730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724483" y="980728"/>
                <a:ext cx="7695033" cy="99161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altLang="zh-TW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altLang="zh-TW" b="0" i="1" smtClean="0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′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′</m:t>
                                          </m:r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zh-TW" altLang="en-US" i="1" smtClean="0">
                                      <a:latin typeface="Cambria Math"/>
                                      <a:cs typeface="Times New Roman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f>
                        <m:fPr>
                          <m:ctrlPr>
                            <a:rPr lang="zh-TW" altLang="en-US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 smtClean="0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 smtClean="0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zh-TW" altLang="en-US" i="1" smtClean="0">
                              <a:latin typeface="Cambria Math"/>
                              <a:cs typeface="Times New Roman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83" y="980728"/>
                <a:ext cx="7695033" cy="991618"/>
              </a:xfrm>
              <a:prstGeom prst="rect">
                <a:avLst/>
              </a:prstGeom>
              <a:blipFill>
                <a:blip r:embed="rId2"/>
                <a:stretch>
                  <a:fillRect l="-4613" t="-98734" b="-1468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2901687" y="273994"/>
                <a:ext cx="966162" cy="6127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i="1" smtClean="0">
                          <a:latin typeface="Cambria Math"/>
                        </a:rPr>
                        <m:t>𝛽</m:t>
                      </m:r>
                      <m:r>
                        <a:rPr lang="zh-TW" altLang="en-US" i="1" smtClean="0">
                          <a:latin typeface="Cambria Math"/>
                        </a:rPr>
                        <m:t>≡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687" y="273994"/>
                <a:ext cx="966162" cy="612732"/>
              </a:xfrm>
              <a:prstGeom prst="rect">
                <a:avLst/>
              </a:prstGeom>
              <a:blipFill>
                <a:blip r:embed="rId3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755643" y="3937161"/>
                <a:ext cx="1367747" cy="9106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𝑥</m:t>
                      </m:r>
                      <m:r>
                        <a:rPr lang="zh-TW" altLang="en-US" i="1" smtClean="0">
                          <a:latin typeface="Cambria Math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zh-TW" alt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rad>
                      <m:r>
                        <a:rPr lang="en-US" altLang="zh-TW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43" y="3937161"/>
                <a:ext cx="1367747" cy="910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2454301" y="2805333"/>
                <a:ext cx="2806002" cy="90364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𝑑𝑣</m:t>
                              </m:r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</m:e>
                          </m:nary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zh-TW" altLang="en-US" i="1">
                                  <a:latin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301" y="2805333"/>
                <a:ext cx="2806002" cy="903645"/>
              </a:xfrm>
              <a:prstGeom prst="rect">
                <a:avLst/>
              </a:prstGeom>
              <a:blipFill>
                <a:blip r:embed="rId5"/>
                <a:stretch>
                  <a:fillRect t="-109722" b="-16944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688950" y="2045494"/>
                <a:ext cx="63367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分子積分中的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𝑚</m:t>
                    </m:r>
                    <m:sSup>
                      <m:sSupPr>
                        <m:ctrlPr>
                          <a:rPr lang="en-US" altLang="zh-TW" i="1" dirty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i="1" dirty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p>
                        <m:r>
                          <a:rPr lang="en-US" altLang="zh-TW" i="1" dirty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TW" altLang="en-US" dirty="0"/>
                  <a:t>可以由對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zh-TW" altLang="en-US" dirty="0"/>
                  <a:t>的微分得到！</a:t>
                </a:r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50" y="2045494"/>
                <a:ext cx="6336704" cy="369332"/>
              </a:xfrm>
              <a:prstGeom prst="rect">
                <a:avLst/>
              </a:prstGeom>
              <a:blipFill>
                <a:blip r:embed="rId6"/>
                <a:stretch>
                  <a:fillRect l="-600" t="-6667" b="-20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6"/>
          <p:cNvSpPr txBox="1"/>
          <p:nvPr/>
        </p:nvSpPr>
        <p:spPr>
          <a:xfrm>
            <a:off x="685878" y="2406105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注意分子與分母中的積分是一樣的，因此可寫成對數的微分：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438768" y="4941950"/>
                <a:ext cx="6425684" cy="180376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ad>
                            <m:radPr>
                              <m:degHide m:val="on"/>
                              <m:ctrlPr>
                                <a:rPr lang="zh-TW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𝛽</m:t>
                                  </m:r>
                                </m:den>
                              </m:f>
                            </m:e>
                          </m:rad>
                          <m:nary>
                            <m:naryPr>
                              <m:limLoc m:val="undOvr"/>
                              <m:ctrl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𝑑𝑥</m:t>
                              </m:r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</m:e>
                          </m:nary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func>
                      <m:r>
                        <a:rPr lang="en-US" altLang="zh-TW" i="1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ad>
                                <m:radPr>
                                  <m:degHide m:val="on"/>
                                  <m:ctrlPr>
                                    <a:rPr lang="zh-TW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zh-TW" altLang="en-US" i="1">
                                          <a:latin typeface="Cambria Math"/>
                                        </a:rPr>
                                        <m:t>𝛽</m:t>
                                      </m:r>
                                    </m:den>
                                  </m:f>
                                </m:e>
                              </m:rad>
                            </m:e>
                          </m:func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altLang="zh-TW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ad>
                                <m:radPr>
                                  <m:degHide m:val="on"/>
                                  <m:ctrlPr>
                                    <a:rPr lang="zh-TW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rad>
                              <m:nary>
                                <m:naryPr>
                                  <m:limLoc m:val="undOvr"/>
                                  <m:ctrlPr>
                                    <a:rPr lang="en-US" altLang="zh-TW" i="1" dirty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altLang="zh-TW" i="1" dirty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TW" i="1" dirty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∞</m:t>
                                  </m:r>
                                </m:sup>
                                <m:e>
                                  <m:r>
                                    <a:rPr lang="en-US" altLang="zh-TW" i="1" dirty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𝑑𝑥</m:t>
                                  </m:r>
                                  <m:r>
                                    <a:rPr lang="en-US" altLang="zh-TW" i="1" dirty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∙</m:t>
                                  </m:r>
                                </m:e>
                              </m:nary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</m:e>
                          </m:func>
                        </m:e>
                      </m:d>
                      <m:r>
                        <a:rPr lang="en-US" altLang="zh-TW" i="1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ad>
                            <m:radPr>
                              <m:degHide m:val="on"/>
                              <m:ctrlPr>
                                <a:rPr lang="zh-TW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𝛽</m:t>
                                  </m:r>
                                </m:den>
                              </m:f>
                            </m:e>
                          </m:rad>
                        </m:e>
                      </m:fun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zh-TW" altLang="en-US" i="1">
                              <a:latin typeface="Cambria Math"/>
                            </a:rPr>
                            <m:t>𝛽</m:t>
                          </m:r>
                        </m:e>
                      </m:fun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</a:rPr>
                            <m:t>𝛽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𝑘𝑇</m:t>
                      </m:r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768" y="4941950"/>
                <a:ext cx="6425684" cy="1803764"/>
              </a:xfrm>
              <a:prstGeom prst="rect">
                <a:avLst/>
              </a:prstGeom>
              <a:blipFill>
                <a:blip r:embed="rId7"/>
                <a:stretch>
                  <a:fillRect t="-52448" b="-3916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字方塊 8"/>
          <p:cNvSpPr txBox="1"/>
          <p:nvPr/>
        </p:nvSpPr>
        <p:spPr>
          <a:xfrm>
            <a:off x="685878" y="3489361"/>
            <a:ext cx="158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接著變換變數：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4583553" y="4467653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積分可以不用算。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4609185" y="4113997"/>
                <a:ext cx="40244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dirty="0">
                    <a:solidFill>
                      <a:srgbClr val="000000"/>
                    </a:solidFill>
                  </a:rPr>
                  <a:t>如此，注意式中的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zh-TW" altLang="en-US" dirty="0">
                    <a:solidFill>
                      <a:srgbClr val="000000"/>
                    </a:solidFill>
                  </a:rPr>
                  <a:t>可以與積分分離。</a:t>
                </a:r>
                <a:endParaRPr lang="zh-TW" altLang="en-US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185" y="4113997"/>
                <a:ext cx="4024435" cy="369332"/>
              </a:xfrm>
              <a:prstGeom prst="rect">
                <a:avLst/>
              </a:prstGeom>
              <a:blipFill>
                <a:blip r:embed="rId8"/>
                <a:stretch>
                  <a:fillRect l="-943" t="-10345" b="-241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CFB8C9B8-16AB-C842-9F55-6AEC5740D067}"/>
                  </a:ext>
                </a:extLst>
              </p:cNvPr>
              <p:cNvSpPr/>
              <p:nvPr/>
            </p:nvSpPr>
            <p:spPr>
              <a:xfrm>
                <a:off x="7025654" y="2918202"/>
                <a:ext cx="1741526" cy="68518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e>
                      </m:func>
                      <m:r>
                        <a:rPr lang="en-US" altLang="zh-TW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CFB8C9B8-16AB-C842-9F55-6AEC5740D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654" y="2918202"/>
                <a:ext cx="1741526" cy="685188"/>
              </a:xfrm>
              <a:prstGeom prst="rect">
                <a:avLst/>
              </a:prstGeom>
              <a:blipFill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0EA6CE0-BD2A-194A-9121-BD7F77F9DEF3}"/>
                  </a:ext>
                </a:extLst>
              </p:cNvPr>
              <p:cNvSpPr/>
              <p:nvPr/>
            </p:nvSpPr>
            <p:spPr>
              <a:xfrm>
                <a:off x="2438767" y="4941950"/>
                <a:ext cx="2806001" cy="92852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cs typeface="Times New Roman" pitchFamily="18" charset="0"/>
                            </a:rPr>
                            <m:t>𝜕𝛽</m:t>
                          </m:r>
                        </m:den>
                      </m:f>
                      <m:func>
                        <m:funcPr>
                          <m:ctrl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ad>
                            <m:radPr>
                              <m:degHide m:val="on"/>
                              <m:ctrlPr>
                                <a:rPr lang="zh-TW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𝛽</m:t>
                                  </m:r>
                                </m:den>
                              </m:f>
                            </m:e>
                          </m:rad>
                          <m:nary>
                            <m:naryPr>
                              <m:limLoc m:val="undOvr"/>
                              <m:ctrl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 dirty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𝑑𝑥</m:t>
                              </m:r>
                              <m:r>
                                <a:rPr lang="en-US" altLang="zh-TW" i="1" dirty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</m:e>
                          </m:nary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func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0EA6CE0-BD2A-194A-9121-BD7F77F9DE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767" y="4941950"/>
                <a:ext cx="2806001" cy="928524"/>
              </a:xfrm>
              <a:prstGeom prst="rect">
                <a:avLst/>
              </a:prstGeom>
              <a:blipFill>
                <a:blip r:embed="rId10"/>
                <a:stretch>
                  <a:fillRect t="-104054" b="-1662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866AB1C-0E38-4C46-B63A-778A831F26FD}"/>
                  </a:ext>
                </a:extLst>
              </p:cNvPr>
              <p:cNvSpPr/>
              <p:nvPr/>
            </p:nvSpPr>
            <p:spPr>
              <a:xfrm>
                <a:off x="2426608" y="3937161"/>
                <a:ext cx="1633845" cy="9106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zh-TW" altLang="en-US" i="1" smtClean="0">
                          <a:latin typeface="Cambria Math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zh-TW" alt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𝛽</m:t>
                              </m:r>
                            </m:den>
                          </m:f>
                        </m:e>
                      </m:ra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5866AB1C-0E38-4C46-B63A-778A831F26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08" y="3937161"/>
                <a:ext cx="1633845" cy="9106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字方塊 14">
            <a:extLst>
              <a:ext uri="{FF2B5EF4-FFF2-40B4-BE49-F238E27FC236}">
                <a16:creationId xmlns:a16="http://schemas.microsoft.com/office/drawing/2014/main" id="{A33335F5-66BF-0D4E-BAC2-8E2E654381AA}"/>
              </a:ext>
            </a:extLst>
          </p:cNvPr>
          <p:cNvSpPr txBox="1"/>
          <p:nvPr/>
        </p:nvSpPr>
        <p:spPr>
          <a:xfrm>
            <a:off x="724483" y="41178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定義一個新的符號：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57A8D304-2869-8744-ACC1-BD89C13DF6E1}"/>
                  </a:ext>
                </a:extLst>
              </p:cNvPr>
              <p:cNvSpPr/>
              <p:nvPr/>
            </p:nvSpPr>
            <p:spPr>
              <a:xfrm>
                <a:off x="650487" y="980728"/>
                <a:ext cx="3921512" cy="99161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𝑑𝑣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′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altLang="zh-TW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′</m:t>
                                          </m:r>
                                          <m:r>
                                            <a:rPr lang="en-US" altLang="zh-TW" i="1">
                                              <a:latin typeface="Cambria Math"/>
                                              <a:cs typeface="Times New Roman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altLang="zh-TW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𝑑𝑣</m:t>
                          </m:r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f>
                        <m:fPr>
                          <m:ctrlP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 dirty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i="1" dirty="0">
                          <a:latin typeface="Cambria Math"/>
                          <a:ea typeface="Cambria Math"/>
                          <a:cs typeface="Times New Roman" panose="020206030504050203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zh-TW" altLang="en-US" i="1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57A8D304-2869-8744-ACC1-BD89C13DF6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87" y="980728"/>
                <a:ext cx="3921512" cy="991618"/>
              </a:xfrm>
              <a:prstGeom prst="rect">
                <a:avLst/>
              </a:prstGeom>
              <a:blipFill>
                <a:blip r:embed="rId12"/>
                <a:stretch>
                  <a:fillRect l="-9677" t="-98734" r="-323" b="-14683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43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/>
      <p:bldP spid="7" grpId="0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02EBF7-F139-E4DF-D166-3F88B8E9C1C9}"/>
              </a:ext>
            </a:extLst>
          </p:cNvPr>
          <p:cNvSpPr txBox="1"/>
          <p:nvPr/>
        </p:nvSpPr>
        <p:spPr>
          <a:xfrm>
            <a:off x="518104" y="100362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Stirling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CF2E508F-3BCA-2B03-8E32-889CC12F0692}"/>
                  </a:ext>
                </a:extLst>
              </p:cNvPr>
              <p:cNvSpPr/>
              <p:nvPr/>
            </p:nvSpPr>
            <p:spPr>
              <a:xfrm>
                <a:off x="569506" y="2379448"/>
                <a:ext cx="4159847" cy="4650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→∞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3" name="矩形 7">
                <a:extLst>
                  <a:ext uri="{FF2B5EF4-FFF2-40B4-BE49-F238E27FC236}">
                    <a16:creationId xmlns:a16="http://schemas.microsoft.com/office/drawing/2014/main" id="{CF2E508F-3BCA-2B03-8E32-889CC12F06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6" y="2379448"/>
                <a:ext cx="4159847" cy="465064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7C196835-5EC1-9CB6-52F7-61DC971AEE8D}"/>
                  </a:ext>
                </a:extLst>
              </p:cNvPr>
              <p:cNvSpPr/>
              <p:nvPr/>
            </p:nvSpPr>
            <p:spPr>
              <a:xfrm>
                <a:off x="569506" y="1451520"/>
                <a:ext cx="3518127" cy="43640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!~</m:t>
                      </m:r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</m:ra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→∞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4" name="矩形 7">
                <a:extLst>
                  <a:ext uri="{FF2B5EF4-FFF2-40B4-BE49-F238E27FC236}">
                    <a16:creationId xmlns:a16="http://schemas.microsoft.com/office/drawing/2014/main" id="{7C196835-5EC1-9CB6-52F7-61DC971AEE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6" y="1451520"/>
                <a:ext cx="3518127" cy="436402"/>
              </a:xfrm>
              <a:prstGeom prst="rect">
                <a:avLst/>
              </a:prstGeom>
              <a:blipFill>
                <a:blip r:embed="rId3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1440DB94-CCF2-41D6-D144-C8EC37810E8A}"/>
                  </a:ext>
                </a:extLst>
              </p:cNvPr>
              <p:cNvSpPr/>
              <p:nvPr/>
            </p:nvSpPr>
            <p:spPr>
              <a:xfrm>
                <a:off x="539995" y="3005152"/>
                <a:ext cx="7531238" cy="9938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i="1">
                                      <a:latin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altLang="zh-TW" sz="200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sz="200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1440DB94-CCF2-41D6-D144-C8EC37810E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95" y="3005152"/>
                <a:ext cx="7531238" cy="993862"/>
              </a:xfrm>
              <a:prstGeom prst="rect">
                <a:avLst/>
              </a:prstGeom>
              <a:blipFill>
                <a:blip r:embed="rId4"/>
                <a:stretch>
                  <a:fillRect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402E6F-0906-E42D-7177-E7FAAE565251}"/>
                  </a:ext>
                </a:extLst>
              </p:cNvPr>
              <p:cNvSpPr txBox="1"/>
              <p:nvPr/>
            </p:nvSpPr>
            <p:spPr>
              <a:xfrm>
                <a:off x="502415" y="4465666"/>
                <a:ext cx="86749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Maybe,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  <m:func>
                      <m:funcPr>
                        <m:ctrl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</m:func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approximated by a quadratic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→∞.</m:t>
                    </m:r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402E6F-0906-E42D-7177-E7FAAE565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15" y="4465666"/>
                <a:ext cx="8674923" cy="400110"/>
              </a:xfrm>
              <a:prstGeom prst="rect">
                <a:avLst/>
              </a:prstGeom>
              <a:blipFill>
                <a:blip r:embed="rId5"/>
                <a:stretch>
                  <a:fillRect l="-731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F701D01-01CE-90CB-97E2-9628F9A2268C}"/>
              </a:ext>
            </a:extLst>
          </p:cNvPr>
          <p:cNvSpPr txBox="1"/>
          <p:nvPr/>
        </p:nvSpPr>
        <p:spPr>
          <a:xfrm>
            <a:off x="500882" y="4005064"/>
            <a:ext cx="5903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know how to integrate Gaussian function.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78AB84-BC01-CC25-A0C9-8D48CD042222}"/>
                  </a:ext>
                </a:extLst>
              </p:cNvPr>
              <p:cNvSpPr txBox="1"/>
              <p:nvPr/>
            </p:nvSpPr>
            <p:spPr>
              <a:xfrm>
                <a:off x="539995" y="4991757"/>
                <a:ext cx="41893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does have a minimum at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78AB84-BC01-CC25-A0C9-8D48CD042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95" y="4991757"/>
                <a:ext cx="4189359" cy="400110"/>
              </a:xfrm>
              <a:prstGeom prst="rect">
                <a:avLst/>
              </a:prstGeom>
              <a:blipFill>
                <a:blip r:embed="rId6"/>
                <a:stretch>
                  <a:fillRect l="-151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9AB0A1-53C6-3551-BEF3-B9CF06E3F1DE}"/>
                  </a:ext>
                </a:extLst>
              </p:cNvPr>
              <p:cNvSpPr txBox="1"/>
              <p:nvPr/>
            </p:nvSpPr>
            <p:spPr>
              <a:xfrm>
                <a:off x="4289962" y="4895490"/>
                <a:ext cx="2691640" cy="6262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𝑑𝑥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𝑝</m:t>
                                </m:r>
                                <m:func>
                                  <m:funcPr>
                                    <m:ctrlPr>
                                      <a:rPr lang="en-US" altLang="zh-TW" sz="2000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TW" sz="2000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</m:func>
                                <m:r>
                                  <a:rPr lang="en-US" altLang="zh-TW" sz="2000" i="1">
                                    <a:latin typeface="Cambria Math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=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9AB0A1-53C6-3551-BEF3-B9CF06E3F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962" y="4895490"/>
                <a:ext cx="2691640" cy="626262"/>
              </a:xfrm>
              <a:prstGeom prst="rect">
                <a:avLst/>
              </a:prstGeom>
              <a:blipFill>
                <a:blip r:embed="rId7"/>
                <a:stretch>
                  <a:fillRect t="-152000" b="-2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E6C6AA-B22F-2520-ACB5-0086F0612209}"/>
                  </a:ext>
                </a:extLst>
              </p:cNvPr>
              <p:cNvSpPr txBox="1"/>
              <p:nvPr/>
            </p:nvSpPr>
            <p:spPr>
              <a:xfrm>
                <a:off x="569506" y="5586280"/>
                <a:ext cx="806828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  <m:func>
                      <m:funcPr>
                        <m:ctrl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</m:func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approximated by a quadratic function of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→∞</m:t>
                    </m:r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DE6C6AA-B22F-2520-ACB5-0086F0612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6" y="5586280"/>
                <a:ext cx="8068280" cy="400110"/>
              </a:xfrm>
              <a:prstGeom prst="rect">
                <a:avLst/>
              </a:prstGeom>
              <a:blipFill>
                <a:blip r:embed="rId8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9C97D0-9554-422E-9917-AC5692384A69}"/>
                  </a:ext>
                </a:extLst>
              </p:cNvPr>
              <p:cNvSpPr txBox="1"/>
              <p:nvPr/>
            </p:nvSpPr>
            <p:spPr>
              <a:xfrm>
                <a:off x="500882" y="586370"/>
                <a:ext cx="84903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Statistical Mechanics it is essential to have an approximation of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large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9C97D0-9554-422E-9917-AC5692384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82" y="586370"/>
                <a:ext cx="8490314" cy="400110"/>
              </a:xfrm>
              <a:prstGeom prst="rect">
                <a:avLst/>
              </a:prstGeom>
              <a:blipFill>
                <a:blip r:embed="rId9"/>
                <a:stretch>
                  <a:fillRect l="-747" t="-9375" r="-119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E462490-DAAD-197A-0039-2BC02C546F4F}"/>
              </a:ext>
            </a:extLst>
          </p:cNvPr>
          <p:cNvSpPr txBox="1"/>
          <p:nvPr/>
        </p:nvSpPr>
        <p:spPr>
          <a:xfrm>
            <a:off x="569506" y="1954522"/>
            <a:ext cx="821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it in terms of gamma function, which has an integration definition.</a:t>
            </a:r>
          </a:p>
        </p:txBody>
      </p:sp>
    </p:spTree>
    <p:extLst>
      <p:ext uri="{BB962C8B-B14F-4D97-AF65-F5344CB8AC3E}">
        <p14:creationId xmlns:p14="http://schemas.microsoft.com/office/powerpoint/2010/main" val="331802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1ECAD-D666-AD00-2584-A539105A4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3933167F-16A8-1653-4B7E-C8916BF6C647}"/>
                  </a:ext>
                </a:extLst>
              </p:cNvPr>
              <p:cNvSpPr/>
              <p:nvPr/>
            </p:nvSpPr>
            <p:spPr>
              <a:xfrm>
                <a:off x="2647796" y="579959"/>
                <a:ext cx="1569214" cy="40113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>
          <p:sp>
            <p:nvSpPr>
              <p:cNvPr id="6" name="矩形 7">
                <a:extLst>
                  <a:ext uri="{FF2B5EF4-FFF2-40B4-BE49-F238E27FC236}">
                    <a16:creationId xmlns:a16="http://schemas.microsoft.com/office/drawing/2014/main" id="{3933167F-16A8-1653-4B7E-C8916BF6C6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796" y="579959"/>
                <a:ext cx="1569214" cy="401135"/>
              </a:xfrm>
              <a:prstGeom prst="rect">
                <a:avLst/>
              </a:prstGeom>
              <a:blipFill>
                <a:blip r:embed="rId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4E30DDB9-38B5-6BA6-B3FB-C20A6440E9D4}"/>
                  </a:ext>
                </a:extLst>
              </p:cNvPr>
              <p:cNvSpPr/>
              <p:nvPr/>
            </p:nvSpPr>
            <p:spPr>
              <a:xfrm>
                <a:off x="4391687" y="561810"/>
                <a:ext cx="1506823" cy="40113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𝑑𝑦</m:t>
                      </m:r>
                      <m:rad>
                        <m:radPr>
                          <m:degHide m:val="on"/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>
          <p:sp>
            <p:nvSpPr>
              <p:cNvPr id="7" name="矩形 7">
                <a:extLst>
                  <a:ext uri="{FF2B5EF4-FFF2-40B4-BE49-F238E27FC236}">
                    <a16:creationId xmlns:a16="http://schemas.microsoft.com/office/drawing/2014/main" id="{4E30DDB9-38B5-6BA6-B3FB-C20A6440E9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687" y="561810"/>
                <a:ext cx="1506823" cy="401135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27210EF-B1AA-FFB4-9C47-801C0F88F4A0}"/>
                  </a:ext>
                </a:extLst>
              </p:cNvPr>
              <p:cNvSpPr/>
              <p:nvPr/>
            </p:nvSpPr>
            <p:spPr>
              <a:xfrm>
                <a:off x="360152" y="1038100"/>
                <a:ext cx="5538358" cy="9938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𝑑𝑥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  <m:nary>
                        <m:naryPr>
                          <m:limLoc m:val="undOvr"/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altLang="zh-TW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TW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e>
                                  </m:rad>
                                </m:e>
                              </m:d>
                            </m:e>
                          </m:func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ad>
                            <m:radPr>
                              <m:degHide m:val="on"/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</m:rad>
                        </m:sup>
                      </m:sSup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27210EF-B1AA-FFB4-9C47-801C0F88F4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2" y="1038100"/>
                <a:ext cx="5538358" cy="993862"/>
              </a:xfrm>
              <a:prstGeom prst="rect">
                <a:avLst/>
              </a:prstGeom>
              <a:blipFill>
                <a:blip r:embed="rId4"/>
                <a:stretch>
                  <a:fillRect l="-16476" t="-111392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D521D226-C4B2-5735-4EF6-437E7ACEBEF6}"/>
                  </a:ext>
                </a:extLst>
              </p:cNvPr>
              <p:cNvSpPr/>
              <p:nvPr/>
            </p:nvSpPr>
            <p:spPr>
              <a:xfrm>
                <a:off x="343425" y="3091782"/>
                <a:ext cx="8352928" cy="79002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altLang="zh-TW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altLang="zh-TW" sz="20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sz="20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altLang="zh-TW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altLang="zh-TW" sz="2000" i="1" dirty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rad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zh-TW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zh-TW" sz="20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altLang="zh-TW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</m:rad>
                        </m:den>
                      </m:f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+⋯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9" name="矩形 7">
                <a:extLst>
                  <a:ext uri="{FF2B5EF4-FFF2-40B4-BE49-F238E27FC236}">
                    <a16:creationId xmlns:a16="http://schemas.microsoft.com/office/drawing/2014/main" id="{D521D226-C4B2-5735-4EF6-437E7ACEBE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5" y="3091782"/>
                <a:ext cx="8352928" cy="790024"/>
              </a:xfrm>
              <a:prstGeom prst="rect">
                <a:avLst/>
              </a:prstGeom>
              <a:blipFill>
                <a:blip r:embed="rId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260368AD-BCE3-ECF8-D3EF-FCD7751CCA24}"/>
                  </a:ext>
                </a:extLst>
              </p:cNvPr>
              <p:cNvSpPr/>
              <p:nvPr/>
            </p:nvSpPr>
            <p:spPr>
              <a:xfrm>
                <a:off x="324409" y="5162864"/>
                <a:ext cx="8249632" cy="9938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nary>
                        <m:naryPr>
                          <m:limLoc m:val="undOvr"/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brk m:alnAt="24"/>
                            </m:r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TW" sz="20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altLang="zh-TW" sz="2000" i="1" dirty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∙</m:t>
                          </m:r>
                        </m:e>
                      </m:nary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func>
                        </m:sup>
                      </m:sSup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l-GR" altLang="zh-TW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</m:rad>
                      <m:r>
                        <m:rPr>
                          <m:sty m:val="p"/>
                        </m:rPr>
                        <a:rPr lang="el-GR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zh-TW" alt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zh-TW" altLang="en-US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260368AD-BCE3-ECF8-D3EF-FCD7751CCA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09" y="5162864"/>
                <a:ext cx="8249632" cy="993862"/>
              </a:xfrm>
              <a:prstGeom prst="rect">
                <a:avLst/>
              </a:prstGeom>
              <a:blipFill>
                <a:blip r:embed="rId6"/>
                <a:stretch>
                  <a:fillRect t="-112658" b="-170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E733C6-5498-CC65-062F-BF36607D1CA9}"/>
                  </a:ext>
                </a:extLst>
              </p:cNvPr>
              <p:cNvSpPr txBox="1"/>
              <p:nvPr/>
            </p:nvSpPr>
            <p:spPr>
              <a:xfrm>
                <a:off x="360152" y="220483"/>
                <a:ext cx="823061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  <m:func>
                      <m:funcPr>
                        <m:ctrl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</m:func>
                    <m:r>
                      <a:rPr lang="en-US" altLang="zh-TW" sz="2000" i="1">
                        <a:latin typeface="Cambria Math"/>
                        <a:cs typeface="Times New Roman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approximated by a quadratic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→∞</m:t>
                    </m:r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E733C6-5498-CC65-062F-BF36607D1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2" y="220483"/>
                <a:ext cx="8230616" cy="400110"/>
              </a:xfrm>
              <a:prstGeom prst="rect">
                <a:avLst/>
              </a:prstGeom>
              <a:blipFill>
                <a:blip r:embed="rId7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3CA4899-3BEE-351C-861F-1C427D38C859}"/>
              </a:ext>
            </a:extLst>
          </p:cNvPr>
          <p:cNvSpPr txBox="1"/>
          <p:nvPr/>
        </p:nvSpPr>
        <p:spPr>
          <a:xfrm>
            <a:off x="324409" y="2549529"/>
            <a:ext cx="4301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 the log in the exponential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7">
                <a:extLst>
                  <a:ext uri="{FF2B5EF4-FFF2-40B4-BE49-F238E27FC236}">
                    <a16:creationId xmlns:a16="http://schemas.microsoft.com/office/drawing/2014/main" id="{F72EBE89-8B36-50D0-42EB-66A4634DA10D}"/>
                  </a:ext>
                </a:extLst>
              </p:cNvPr>
              <p:cNvSpPr/>
              <p:nvPr/>
            </p:nvSpPr>
            <p:spPr>
              <a:xfrm>
                <a:off x="343425" y="3964137"/>
                <a:ext cx="4968552" cy="70788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TW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e>
                              </m:rad>
                            </m:e>
                          </m:d>
                        </m:e>
                      </m:func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a:rPr lang="en-US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ad>
                        <m:radPr>
                          <m:degHide m:val="on"/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ra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</m:func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r>
                        <a:rPr lang="en-US" altLang="zh-TW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5" name="矩形 7">
                <a:extLst>
                  <a:ext uri="{FF2B5EF4-FFF2-40B4-BE49-F238E27FC236}">
                    <a16:creationId xmlns:a16="http://schemas.microsoft.com/office/drawing/2014/main" id="{F72EBE89-8B36-50D0-42EB-66A4634DA1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25" y="3964137"/>
                <a:ext cx="4968552" cy="707886"/>
              </a:xfrm>
              <a:prstGeom prst="rect">
                <a:avLst/>
              </a:prstGeom>
              <a:blipFill>
                <a:blip r:embed="rId8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049AE7-15D5-9770-DDAF-0F3E9EF21273}"/>
                  </a:ext>
                </a:extLst>
              </p:cNvPr>
              <p:cNvSpPr txBox="1"/>
              <p:nvPr/>
            </p:nvSpPr>
            <p:spPr>
              <a:xfrm>
                <a:off x="324409" y="4715223"/>
                <a:ext cx="88394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there is no linear term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It is indeed an integration of Gaussian function.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049AE7-15D5-9770-DDAF-0F3E9EF21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09" y="4715223"/>
                <a:ext cx="8839488" cy="400110"/>
              </a:xfrm>
              <a:prstGeom prst="rect">
                <a:avLst/>
              </a:prstGeom>
              <a:blipFill>
                <a:blip r:embed="rId9"/>
                <a:stretch>
                  <a:fillRect l="-717" t="-9375" r="-717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矩形 7">
                <a:extLst>
                  <a:ext uri="{FF2B5EF4-FFF2-40B4-BE49-F238E27FC236}">
                    <a16:creationId xmlns:a16="http://schemas.microsoft.com/office/drawing/2014/main" id="{6482CDA9-58A8-6DEA-EC8A-1AC242E7C5DB}"/>
                  </a:ext>
                </a:extLst>
              </p:cNvPr>
              <p:cNvSpPr/>
              <p:nvPr/>
            </p:nvSpPr>
            <p:spPr>
              <a:xfrm>
                <a:off x="4278835" y="2355097"/>
                <a:ext cx="3096344" cy="70993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⋯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>
          <p:sp>
            <p:nvSpPr>
              <p:cNvPr id="19" name="矩形 7">
                <a:extLst>
                  <a:ext uri="{FF2B5EF4-FFF2-40B4-BE49-F238E27FC236}">
                    <a16:creationId xmlns:a16="http://schemas.microsoft.com/office/drawing/2014/main" id="{6482CDA9-58A8-6DEA-EC8A-1AC242E7C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835" y="2355097"/>
                <a:ext cx="3096344" cy="709938"/>
              </a:xfrm>
              <a:prstGeom prst="rect">
                <a:avLst/>
              </a:prstGeom>
              <a:blipFill>
                <a:blip r:embed="rId10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8621B4E-F597-4252-BCD4-BD007F0EC162}"/>
                  </a:ext>
                </a:extLst>
              </p:cNvPr>
              <p:cNvSpPr txBox="1"/>
              <p:nvPr/>
            </p:nvSpPr>
            <p:spPr>
              <a:xfrm>
                <a:off x="365129" y="6237312"/>
                <a:ext cx="44949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is true for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When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8621B4E-F597-4252-BCD4-BD007F0EC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29" y="6237312"/>
                <a:ext cx="4494903" cy="400110"/>
              </a:xfrm>
              <a:prstGeom prst="rect">
                <a:avLst/>
              </a:prstGeom>
              <a:blipFill>
                <a:blip r:embed="rId11"/>
                <a:stretch>
                  <a:fillRect l="-1408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7">
                <a:extLst>
                  <a:ext uri="{FF2B5EF4-FFF2-40B4-BE49-F238E27FC236}">
                    <a16:creationId xmlns:a16="http://schemas.microsoft.com/office/drawing/2014/main" id="{D2FDB69A-B338-8C5E-E853-020FD2AEC2A7}"/>
                  </a:ext>
                </a:extLst>
              </p:cNvPr>
              <p:cNvSpPr/>
              <p:nvPr/>
            </p:nvSpPr>
            <p:spPr>
              <a:xfrm>
                <a:off x="4067944" y="6237312"/>
                <a:ext cx="3518127" cy="43640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!~</m:t>
                      </m:r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zh-TW" altLang="en-US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</m:rad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        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→∞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21" name="矩形 7">
                <a:extLst>
                  <a:ext uri="{FF2B5EF4-FFF2-40B4-BE49-F238E27FC236}">
                    <a16:creationId xmlns:a16="http://schemas.microsoft.com/office/drawing/2014/main" id="{D2FDB69A-B338-8C5E-E853-020FD2AEC2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6237312"/>
                <a:ext cx="3518127" cy="436402"/>
              </a:xfrm>
              <a:prstGeom prst="rect">
                <a:avLst/>
              </a:prstGeom>
              <a:blipFill>
                <a:blip r:embed="rId12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CE2A39F-8F8D-7C6D-3BE7-6A0BBF0FFCFD}"/>
              </a:ext>
            </a:extLst>
          </p:cNvPr>
          <p:cNvSpPr txBox="1"/>
          <p:nvPr/>
        </p:nvSpPr>
        <p:spPr>
          <a:xfrm>
            <a:off x="360152" y="580472"/>
            <a:ext cx="2550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the variable: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E9C568-ECB2-B7EA-C167-2B968525A83D}"/>
                  </a:ext>
                </a:extLst>
              </p:cNvPr>
              <p:cNvSpPr txBox="1"/>
              <p:nvPr/>
            </p:nvSpPr>
            <p:spPr>
              <a:xfrm>
                <a:off x="295809" y="1985157"/>
                <a:ext cx="7162108" cy="408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 that as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0, 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TW" sz="20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</m:rad>
                    <m:r>
                      <a:rPr lang="en-US" altLang="zh-TW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−∞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See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Baos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p553.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E9C568-ECB2-B7EA-C167-2B968525A8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09" y="1985157"/>
                <a:ext cx="7162108" cy="408766"/>
              </a:xfrm>
              <a:prstGeom prst="rect">
                <a:avLst/>
              </a:prstGeom>
              <a:blipFill>
                <a:blip r:embed="rId13"/>
                <a:stretch>
                  <a:fillRect l="-885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63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5" grpId="0" animBg="1"/>
      <p:bldP spid="18" grpId="0"/>
      <p:bldP spid="19" grpId="0" animBg="1"/>
      <p:bldP spid="20" grpId="0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D3735E-BD27-AA6F-8C11-3A50D53B998D}"/>
              </a:ext>
            </a:extLst>
          </p:cNvPr>
          <p:cNvSpPr txBox="1"/>
          <p:nvPr/>
        </p:nvSpPr>
        <p:spPr>
          <a:xfrm>
            <a:off x="683568" y="980728"/>
            <a:ext cx="7776864" cy="96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of approximate an exponential integration by Gaussian function integration is called Laplace Method: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D207E1-6CBC-484E-4E6B-029608770C23}"/>
              </a:ext>
            </a:extLst>
          </p:cNvPr>
          <p:cNvSpPr txBox="1"/>
          <p:nvPr/>
        </p:nvSpPr>
        <p:spPr>
          <a:xfrm>
            <a:off x="683568" y="2060848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could be rigorously proven that this approximation is correct.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7106F9-0E60-147E-2BAA-1887959E5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08" y="1196752"/>
            <a:ext cx="7772400" cy="41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91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406022-A630-F620-1BC4-E571128DF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772400" cy="539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68574"/>
      </p:ext>
    </p:extLst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4450">
          <a:solidFill>
            <a:srgbClr val="00B050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12949</TotalTime>
  <Words>1835</Words>
  <Application>Microsoft Macintosh PowerPoint</Application>
  <PresentationFormat>On-screen Show (4:3)</PresentationFormat>
  <Paragraphs>189</Paragraphs>
  <Slides>27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Cambria Math</vt:lpstr>
      <vt:lpstr>Times New Roman</vt:lpstr>
      <vt:lpstr>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NTNU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Chia-Hung Chang</dc:creator>
  <cp:lastModifiedBy>Chia-Hung Vincent Chang</cp:lastModifiedBy>
  <cp:revision>818</cp:revision>
  <cp:lastPrinted>2024-09-03T01:42:25Z</cp:lastPrinted>
  <dcterms:created xsi:type="dcterms:W3CDTF">2005-09-09T06:37:29Z</dcterms:created>
  <dcterms:modified xsi:type="dcterms:W3CDTF">2026-09-15T03:17:39Z</dcterms:modified>
</cp:coreProperties>
</file>