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890" r:id="rId2"/>
    <p:sldId id="2154" r:id="rId3"/>
    <p:sldId id="2155" r:id="rId4"/>
    <p:sldId id="2156" r:id="rId5"/>
    <p:sldId id="2179" r:id="rId6"/>
    <p:sldId id="2180" r:id="rId7"/>
    <p:sldId id="2013" r:id="rId8"/>
    <p:sldId id="440" r:id="rId9"/>
    <p:sldId id="482" r:id="rId10"/>
    <p:sldId id="2002" r:id="rId11"/>
    <p:sldId id="262" r:id="rId12"/>
    <p:sldId id="303" r:id="rId13"/>
    <p:sldId id="2102" r:id="rId14"/>
    <p:sldId id="2103" r:id="rId15"/>
    <p:sldId id="2104" r:id="rId16"/>
    <p:sldId id="2106" r:id="rId17"/>
    <p:sldId id="2107" r:id="rId18"/>
    <p:sldId id="2030" r:id="rId19"/>
    <p:sldId id="2014" r:id="rId20"/>
    <p:sldId id="603" r:id="rId21"/>
    <p:sldId id="636" r:id="rId22"/>
    <p:sldId id="537" r:id="rId23"/>
    <p:sldId id="2138" r:id="rId24"/>
    <p:sldId id="541" r:id="rId25"/>
    <p:sldId id="2171" r:id="rId26"/>
    <p:sldId id="2140" r:id="rId27"/>
    <p:sldId id="2015" r:id="rId28"/>
    <p:sldId id="476" r:id="rId29"/>
    <p:sldId id="477" r:id="rId30"/>
    <p:sldId id="478" r:id="rId31"/>
    <p:sldId id="2159" r:id="rId32"/>
    <p:sldId id="542" r:id="rId33"/>
    <p:sldId id="2142" r:id="rId34"/>
    <p:sldId id="2042" r:id="rId35"/>
    <p:sldId id="350" r:id="rId36"/>
    <p:sldId id="367" r:id="rId37"/>
    <p:sldId id="285" r:id="rId38"/>
    <p:sldId id="366" r:id="rId39"/>
    <p:sldId id="2164" r:id="rId40"/>
    <p:sldId id="433" r:id="rId41"/>
    <p:sldId id="2173" r:id="rId42"/>
    <p:sldId id="381" r:id="rId43"/>
    <p:sldId id="2175" r:id="rId44"/>
    <p:sldId id="2172" r:id="rId45"/>
    <p:sldId id="382" r:id="rId46"/>
    <p:sldId id="384" r:id="rId47"/>
    <p:sldId id="2033" r:id="rId48"/>
    <p:sldId id="443" r:id="rId49"/>
    <p:sldId id="385" r:id="rId50"/>
    <p:sldId id="2143" r:id="rId51"/>
    <p:sldId id="2111" r:id="rId52"/>
    <p:sldId id="2112" r:id="rId53"/>
    <p:sldId id="2108" r:id="rId54"/>
    <p:sldId id="2109" r:id="rId55"/>
    <p:sldId id="2110" r:id="rId56"/>
    <p:sldId id="348" r:id="rId57"/>
    <p:sldId id="352" r:id="rId58"/>
    <p:sldId id="349" r:id="rId59"/>
    <p:sldId id="2115" r:id="rId60"/>
    <p:sldId id="2169" r:id="rId61"/>
    <p:sldId id="2181" r:id="rId62"/>
    <p:sldId id="484" r:id="rId63"/>
    <p:sldId id="2017" r:id="rId64"/>
    <p:sldId id="2174" r:id="rId65"/>
    <p:sldId id="549" r:id="rId66"/>
    <p:sldId id="2018" r:id="rId67"/>
    <p:sldId id="2147" r:id="rId68"/>
    <p:sldId id="2148" r:id="rId69"/>
    <p:sldId id="2149" r:id="rId70"/>
    <p:sldId id="2150" r:id="rId71"/>
    <p:sldId id="2151" r:id="rId72"/>
    <p:sldId id="2152" r:id="rId73"/>
    <p:sldId id="2153" r:id="rId74"/>
    <p:sldId id="550" r:id="rId75"/>
    <p:sldId id="312" r:id="rId76"/>
    <p:sldId id="2182" r:id="rId77"/>
    <p:sldId id="2183" r:id="rId78"/>
    <p:sldId id="2184" r:id="rId79"/>
    <p:sldId id="2019" r:id="rId80"/>
    <p:sldId id="2144" r:id="rId81"/>
    <p:sldId id="2031" r:id="rId82"/>
    <p:sldId id="2035" r:id="rId83"/>
    <p:sldId id="2163" r:id="rId84"/>
    <p:sldId id="2166" r:id="rId85"/>
    <p:sldId id="2167" r:id="rId86"/>
    <p:sldId id="2021" r:id="rId87"/>
    <p:sldId id="2023" r:id="rId88"/>
    <p:sldId id="2146" r:id="rId89"/>
    <p:sldId id="361" r:id="rId90"/>
    <p:sldId id="2145" r:id="rId91"/>
    <p:sldId id="2176" r:id="rId92"/>
    <p:sldId id="2032" r:id="rId93"/>
    <p:sldId id="786" r:id="rId94"/>
    <p:sldId id="513" r:id="rId95"/>
    <p:sldId id="486" r:id="rId96"/>
    <p:sldId id="627" r:id="rId97"/>
    <p:sldId id="2044" r:id="rId98"/>
    <p:sldId id="2020" r:id="rId99"/>
    <p:sldId id="504" r:id="rId100"/>
    <p:sldId id="2037" r:id="rId101"/>
    <p:sldId id="2170" r:id="rId102"/>
    <p:sldId id="2041" r:id="rId103"/>
    <p:sldId id="2158" r:id="rId104"/>
    <p:sldId id="2168" r:id="rId105"/>
    <p:sldId id="2177" r:id="rId106"/>
    <p:sldId id="547" r:id="rId107"/>
    <p:sldId id="2038" r:id="rId108"/>
    <p:sldId id="2116" r:id="rId109"/>
    <p:sldId id="2165" r:id="rId110"/>
    <p:sldId id="2133" r:id="rId111"/>
    <p:sldId id="465" r:id="rId112"/>
    <p:sldId id="2178" r:id="rId113"/>
    <p:sldId id="306" r:id="rId114"/>
    <p:sldId id="568" r:id="rId115"/>
    <p:sldId id="569" r:id="rId116"/>
    <p:sldId id="570" r:id="rId117"/>
    <p:sldId id="571" r:id="rId118"/>
    <p:sldId id="583" r:id="rId119"/>
    <p:sldId id="435" r:id="rId120"/>
    <p:sldId id="328" r:id="rId121"/>
    <p:sldId id="2117" r:id="rId122"/>
    <p:sldId id="2118" r:id="rId123"/>
    <p:sldId id="304" r:id="rId124"/>
    <p:sldId id="322" r:id="rId125"/>
    <p:sldId id="305" r:id="rId126"/>
    <p:sldId id="318" r:id="rId127"/>
    <p:sldId id="358" r:id="rId128"/>
    <p:sldId id="278" r:id="rId129"/>
    <p:sldId id="519" r:id="rId130"/>
    <p:sldId id="2129" r:id="rId131"/>
    <p:sldId id="2130" r:id="rId132"/>
    <p:sldId id="2131" r:id="rId133"/>
    <p:sldId id="523" r:id="rId134"/>
    <p:sldId id="524" r:id="rId135"/>
    <p:sldId id="2132" r:id="rId136"/>
    <p:sldId id="595" r:id="rId137"/>
    <p:sldId id="498" r:id="rId138"/>
    <p:sldId id="2119" r:id="rId139"/>
    <p:sldId id="2122" r:id="rId140"/>
    <p:sldId id="598" r:id="rId141"/>
    <p:sldId id="470" r:id="rId142"/>
    <p:sldId id="471" r:id="rId143"/>
    <p:sldId id="2123" r:id="rId144"/>
    <p:sldId id="2124" r:id="rId145"/>
    <p:sldId id="408" r:id="rId146"/>
    <p:sldId id="2125" r:id="rId147"/>
    <p:sldId id="479" r:id="rId148"/>
    <p:sldId id="577" r:id="rId149"/>
    <p:sldId id="600" r:id="rId150"/>
    <p:sldId id="474" r:id="rId151"/>
    <p:sldId id="475" r:id="rId152"/>
    <p:sldId id="2126" r:id="rId153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F1F1"/>
    <a:srgbClr val="FFFF99"/>
    <a:srgbClr val="A844FA"/>
    <a:srgbClr val="8137BA"/>
    <a:srgbClr val="9A40E3"/>
    <a:srgbClr val="FFFFCC"/>
    <a:srgbClr val="CCFF99"/>
    <a:srgbClr val="E8E98C"/>
    <a:srgbClr val="FF33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67"/>
    <p:restoredTop sz="94660"/>
  </p:normalViewPr>
  <p:slideViewPr>
    <p:cSldViewPr>
      <p:cViewPr varScale="1">
        <p:scale>
          <a:sx n="127" d="100"/>
          <a:sy n="127" d="100"/>
        </p:scale>
        <p:origin x="1128" y="192"/>
      </p:cViewPr>
      <p:guideLst>
        <p:guide orient="horz" pos="379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D22C1-858C-40F2-9CEF-97638D97592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7177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9333F-DC5F-49A8-A27D-39D427AE7F3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6273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6BD74-4370-4350-BF05-C16C365BF4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13556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18178-E5C6-425F-ABE2-C03B06F777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26914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2B7B6-4B28-416C-B531-3F14524982D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8215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55B47-38D7-443B-8E22-B68E29E645D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6159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2DD4B-E796-4828-9B50-0763B70BA99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9019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9B896-6B21-468E-BFFE-6871CB08951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8595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9F449-D3DB-4E48-96FC-673C1D46058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81498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0728C-9714-4779-9A36-D8229DC316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84633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F065F-69DE-4F9F-99E9-87C2C28613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07295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 b="0" i="0">
                <a:latin typeface="Times New Roman" panose="02020603050405020304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 b="0" i="0">
                <a:latin typeface="Times New Roman" panose="02020603050405020304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 b="0"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57863CF-9144-4DAD-A8A4-D2DFDFE307F3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0" i="0">
          <a:solidFill>
            <a:schemeClr val="tx2"/>
          </a:solidFill>
          <a:latin typeface="Times New Roman" panose="02020603050405020304" pitchFamily="18" charset="0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b="0" i="0">
          <a:solidFill>
            <a:schemeClr val="tx1"/>
          </a:solidFill>
          <a:latin typeface="Times New Roman" panose="02020603050405020304" pitchFamily="18" charset="0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="0" i="0">
          <a:solidFill>
            <a:schemeClr val="tx1"/>
          </a:solidFill>
          <a:latin typeface="Times New Roman" panose="02020603050405020304" pitchFamily="18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b="0" i="0">
          <a:solidFill>
            <a:schemeClr val="tx1"/>
          </a:solidFill>
          <a:latin typeface="Times New Roman" panose="02020603050405020304" pitchFamily="18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b="0" i="0">
          <a:solidFill>
            <a:schemeClr val="tx1"/>
          </a:solidFill>
          <a:latin typeface="Times New Roman" panose="02020603050405020304" pitchFamily="18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b="0" i="0">
          <a:solidFill>
            <a:schemeClr val="tx1"/>
          </a:solidFill>
          <a:latin typeface="Times New Roman" panose="02020603050405020304" pitchFamily="18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8.png"/><Relationship Id="rId13" Type="http://schemas.openxmlformats.org/officeDocument/2006/relationships/image" Target="../media/image333.png"/><Relationship Id="rId3" Type="http://schemas.openxmlformats.org/officeDocument/2006/relationships/image" Target="../media/image323.png"/><Relationship Id="rId7" Type="http://schemas.openxmlformats.org/officeDocument/2006/relationships/image" Target="../media/image327.png"/><Relationship Id="rId12" Type="http://schemas.openxmlformats.org/officeDocument/2006/relationships/image" Target="../media/image332.png"/><Relationship Id="rId17" Type="http://schemas.openxmlformats.org/officeDocument/2006/relationships/image" Target="../media/image337.png"/><Relationship Id="rId2" Type="http://schemas.openxmlformats.org/officeDocument/2006/relationships/image" Target="../media/image322.png"/><Relationship Id="rId16" Type="http://schemas.openxmlformats.org/officeDocument/2006/relationships/image" Target="../media/image3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6.png"/><Relationship Id="rId11" Type="http://schemas.openxmlformats.org/officeDocument/2006/relationships/image" Target="../media/image331.png"/><Relationship Id="rId5" Type="http://schemas.openxmlformats.org/officeDocument/2006/relationships/image" Target="../media/image325.png"/><Relationship Id="rId15" Type="http://schemas.openxmlformats.org/officeDocument/2006/relationships/image" Target="../media/image335.png"/><Relationship Id="rId10" Type="http://schemas.openxmlformats.org/officeDocument/2006/relationships/image" Target="../media/image330.png"/><Relationship Id="rId4" Type="http://schemas.openxmlformats.org/officeDocument/2006/relationships/image" Target="../media/image324.png"/><Relationship Id="rId9" Type="http://schemas.openxmlformats.org/officeDocument/2006/relationships/image" Target="../media/image329.png"/><Relationship Id="rId14" Type="http://schemas.openxmlformats.org/officeDocument/2006/relationships/image" Target="../media/image33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000.png"/><Relationship Id="rId2" Type="http://schemas.openxmlformats.org/officeDocument/2006/relationships/image" Target="../media/image29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90.png"/><Relationship Id="rId5" Type="http://schemas.openxmlformats.org/officeDocument/2006/relationships/image" Target="../media/image2980.png"/><Relationship Id="rId4" Type="http://schemas.openxmlformats.org/officeDocument/2006/relationships/image" Target="../media/image24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0.png"/><Relationship Id="rId7" Type="http://schemas.openxmlformats.org/officeDocument/2006/relationships/image" Target="../media/image3040.png"/><Relationship Id="rId2" Type="http://schemas.openxmlformats.org/officeDocument/2006/relationships/image" Target="../media/image30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31.png"/><Relationship Id="rId11" Type="http://schemas.openxmlformats.org/officeDocument/2006/relationships/image" Target="../media/image2720.png"/><Relationship Id="rId5" Type="http://schemas.openxmlformats.org/officeDocument/2006/relationships/image" Target="../media/image3020.png"/><Relationship Id="rId10" Type="http://schemas.openxmlformats.org/officeDocument/2006/relationships/image" Target="../media/image2710.png"/><Relationship Id="rId4" Type="http://schemas.openxmlformats.org/officeDocument/2006/relationships/image" Target="../media/image2660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1.png"/><Relationship Id="rId3" Type="http://schemas.openxmlformats.org/officeDocument/2006/relationships/image" Target="../media/image38.jpeg"/><Relationship Id="rId7" Type="http://schemas.openxmlformats.org/officeDocument/2006/relationships/image" Target="../media/image3091.png"/><Relationship Id="rId2" Type="http://schemas.openxmlformats.org/officeDocument/2006/relationships/image" Target="../media/image30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81.png"/><Relationship Id="rId5" Type="http://schemas.openxmlformats.org/officeDocument/2006/relationships/image" Target="../media/image307.png"/><Relationship Id="rId4" Type="http://schemas.openxmlformats.org/officeDocument/2006/relationships/image" Target="../media/image244.png"/><Relationship Id="rId9" Type="http://schemas.openxmlformats.org/officeDocument/2006/relationships/image" Target="../media/image3111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0.png"/><Relationship Id="rId3" Type="http://schemas.openxmlformats.org/officeDocument/2006/relationships/image" Target="../media/image1450.png"/><Relationship Id="rId7" Type="http://schemas.openxmlformats.org/officeDocument/2006/relationships/image" Target="../media/image1660.png"/><Relationship Id="rId2" Type="http://schemas.openxmlformats.org/officeDocument/2006/relationships/image" Target="../media/image1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0.png"/><Relationship Id="rId5" Type="http://schemas.openxmlformats.org/officeDocument/2006/relationships/image" Target="../media/image1640.png"/><Relationship Id="rId10" Type="http://schemas.openxmlformats.org/officeDocument/2006/relationships/image" Target="../media/image265.jpeg"/><Relationship Id="rId4" Type="http://schemas.openxmlformats.org/officeDocument/2006/relationships/image" Target="../media/image1580.png"/><Relationship Id="rId9" Type="http://schemas.openxmlformats.org/officeDocument/2006/relationships/image" Target="../media/image1880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12.png"/><Relationship Id="rId7" Type="http://schemas.openxmlformats.org/officeDocument/2006/relationships/image" Target="../media/image222.png"/><Relationship Id="rId12" Type="http://schemas.openxmlformats.org/officeDocument/2006/relationships/image" Target="../media/image227.png"/><Relationship Id="rId2" Type="http://schemas.openxmlformats.org/officeDocument/2006/relationships/image" Target="../media/image2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png"/><Relationship Id="rId11" Type="http://schemas.openxmlformats.org/officeDocument/2006/relationships/image" Target="../media/image226.png"/><Relationship Id="rId5" Type="http://schemas.openxmlformats.org/officeDocument/2006/relationships/image" Target="../media/image218.png"/><Relationship Id="rId10" Type="http://schemas.openxmlformats.org/officeDocument/2006/relationships/image" Target="../media/image225.png"/><Relationship Id="rId4" Type="http://schemas.openxmlformats.org/officeDocument/2006/relationships/image" Target="../media/image213.png"/><Relationship Id="rId9" Type="http://schemas.openxmlformats.org/officeDocument/2006/relationships/image" Target="../media/image8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0.png"/><Relationship Id="rId3" Type="http://schemas.openxmlformats.org/officeDocument/2006/relationships/image" Target="../media/image2290.png"/><Relationship Id="rId7" Type="http://schemas.openxmlformats.org/officeDocument/2006/relationships/image" Target="../media/image2340.png"/><Relationship Id="rId2" Type="http://schemas.openxmlformats.org/officeDocument/2006/relationships/image" Target="../media/image22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0.png"/><Relationship Id="rId5" Type="http://schemas.openxmlformats.org/officeDocument/2006/relationships/image" Target="../media/image2310.png"/><Relationship Id="rId10" Type="http://schemas.openxmlformats.org/officeDocument/2006/relationships/image" Target="../media/image2461.png"/><Relationship Id="rId4" Type="http://schemas.openxmlformats.org/officeDocument/2006/relationships/image" Target="../media/image2300.png"/><Relationship Id="rId9" Type="http://schemas.openxmlformats.org/officeDocument/2006/relationships/image" Target="../media/image2410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0.png"/><Relationship Id="rId3" Type="http://schemas.openxmlformats.org/officeDocument/2006/relationships/image" Target="../media/image2790.png"/><Relationship Id="rId7" Type="http://schemas.openxmlformats.org/officeDocument/2006/relationships/image" Target="../media/image2830.png"/><Relationship Id="rId2" Type="http://schemas.openxmlformats.org/officeDocument/2006/relationships/image" Target="../media/image27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1.png"/><Relationship Id="rId5" Type="http://schemas.openxmlformats.org/officeDocument/2006/relationships/image" Target="../media/image2811.png"/><Relationship Id="rId10" Type="http://schemas.openxmlformats.org/officeDocument/2006/relationships/image" Target="../media/image266.png"/><Relationship Id="rId4" Type="http://schemas.openxmlformats.org/officeDocument/2006/relationships/image" Target="../media/image2802.png"/><Relationship Id="rId9" Type="http://schemas.openxmlformats.org/officeDocument/2006/relationships/image" Target="../media/image28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../media/image14.jpe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png"/><Relationship Id="rId3" Type="http://schemas.openxmlformats.org/officeDocument/2006/relationships/image" Target="../media/image271.png"/><Relationship Id="rId7" Type="http://schemas.openxmlformats.org/officeDocument/2006/relationships/image" Target="../media/image275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4.png"/><Relationship Id="rId5" Type="http://schemas.openxmlformats.org/officeDocument/2006/relationships/image" Target="../media/image273.png"/><Relationship Id="rId4" Type="http://schemas.openxmlformats.org/officeDocument/2006/relationships/image" Target="../media/image272.png"/><Relationship Id="rId9" Type="http://schemas.openxmlformats.org/officeDocument/2006/relationships/image" Target="../media/image267.jpe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png"/><Relationship Id="rId3" Type="http://schemas.openxmlformats.org/officeDocument/2006/relationships/image" Target="../media/image277.png"/><Relationship Id="rId7" Type="http://schemas.openxmlformats.org/officeDocument/2006/relationships/image" Target="../media/image291.pn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png"/><Relationship Id="rId5" Type="http://schemas.openxmlformats.org/officeDocument/2006/relationships/image" Target="../media/image279.png"/><Relationship Id="rId4" Type="http://schemas.openxmlformats.org/officeDocument/2006/relationships/image" Target="../media/image278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png"/><Relationship Id="rId3" Type="http://schemas.openxmlformats.org/officeDocument/2006/relationships/image" Target="../media/image293.png"/><Relationship Id="rId7" Type="http://schemas.openxmlformats.org/officeDocument/2006/relationships/image" Target="../media/image301.pn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9.gif"/><Relationship Id="rId5" Type="http://schemas.openxmlformats.org/officeDocument/2006/relationships/image" Target="../media/image295.png"/><Relationship Id="rId4" Type="http://schemas.openxmlformats.org/officeDocument/2006/relationships/image" Target="../media/image29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7.png"/><Relationship Id="rId5" Type="http://schemas.openxmlformats.org/officeDocument/2006/relationships/image" Target="../media/image296.png"/><Relationship Id="rId4" Type="http://schemas.openxmlformats.org/officeDocument/2006/relationships/image" Target="../media/image313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00.png"/><Relationship Id="rId2" Type="http://schemas.openxmlformats.org/officeDocument/2006/relationships/image" Target="../media/image3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00.png"/></Relationships>
</file>

<file path=ppt/slides/_rels/slide1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30.png"/><Relationship Id="rId18" Type="http://schemas.openxmlformats.org/officeDocument/2006/relationships/image" Target="../media/image269.gif"/><Relationship Id="rId12" Type="http://schemas.openxmlformats.org/officeDocument/2006/relationships/image" Target="../media/image322.jpg"/><Relationship Id="rId17" Type="http://schemas.openxmlformats.org/officeDocument/2006/relationships/image" Target="../media/image1621.png"/><Relationship Id="rId16" Type="http://schemas.openxmlformats.org/officeDocument/2006/relationships/image" Target="../media/image161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40.png"/><Relationship Id="rId15" Type="http://schemas.openxmlformats.org/officeDocument/2006/relationships/image" Target="../media/image16000.png"/><Relationship Id="rId14" Type="http://schemas.openxmlformats.org/officeDocument/2006/relationships/image" Target="../media/image15900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14.jpeg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jpeg"/><Relationship Id="rId2" Type="http://schemas.openxmlformats.org/officeDocument/2006/relationships/image" Target="../media/image3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400.png"/><Relationship Id="rId4" Type="http://schemas.openxmlformats.org/officeDocument/2006/relationships/image" Target="../media/image18300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1.pn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0.png"/><Relationship Id="rId5" Type="http://schemas.openxmlformats.org/officeDocument/2006/relationships/image" Target="../media/image1151.png"/><Relationship Id="rId4" Type="http://schemas.openxmlformats.org/officeDocument/2006/relationships/image" Target="../media/image1310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0.png"/><Relationship Id="rId3" Type="http://schemas.openxmlformats.org/officeDocument/2006/relationships/image" Target="../media/image325.jpeg"/><Relationship Id="rId7" Type="http://schemas.openxmlformats.org/officeDocument/2006/relationships/image" Target="../media/image1060.pn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0.png"/><Relationship Id="rId5" Type="http://schemas.openxmlformats.org/officeDocument/2006/relationships/image" Target="../media/image1040.png"/><Relationship Id="rId4" Type="http://schemas.openxmlformats.org/officeDocument/2006/relationships/image" Target="../media/image326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jpeg"/><Relationship Id="rId7" Type="http://schemas.openxmlformats.org/officeDocument/2006/relationships/image" Target="../media/image11300.png"/><Relationship Id="rId2" Type="http://schemas.openxmlformats.org/officeDocument/2006/relationships/image" Target="../media/image3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0.png"/><Relationship Id="rId5" Type="http://schemas.openxmlformats.org/officeDocument/2006/relationships/image" Target="../media/image1110.png"/><Relationship Id="rId4" Type="http://schemas.openxmlformats.org/officeDocument/2006/relationships/image" Target="../media/image11000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jpeg"/><Relationship Id="rId2" Type="http://schemas.openxmlformats.org/officeDocument/2006/relationships/image" Target="../media/image3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1.png"/><Relationship Id="rId5" Type="http://schemas.openxmlformats.org/officeDocument/2006/relationships/image" Target="../media/image1160.png"/><Relationship Id="rId4" Type="http://schemas.openxmlformats.org/officeDocument/2006/relationships/image" Target="../media/image330.jpe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0.png"/><Relationship Id="rId3" Type="http://schemas.openxmlformats.org/officeDocument/2006/relationships/image" Target="../media/image1191.png"/><Relationship Id="rId7" Type="http://schemas.openxmlformats.org/officeDocument/2006/relationships/image" Target="../media/image1230.png"/><Relationship Id="rId2" Type="http://schemas.openxmlformats.org/officeDocument/2006/relationships/image" Target="../media/image1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1.png"/><Relationship Id="rId5" Type="http://schemas.openxmlformats.org/officeDocument/2006/relationships/image" Target="../media/image1210.png"/><Relationship Id="rId4" Type="http://schemas.openxmlformats.org/officeDocument/2006/relationships/image" Target="../media/image1200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00.png"/><Relationship Id="rId3" Type="http://schemas.openxmlformats.org/officeDocument/2006/relationships/image" Target="../media/image1150.png"/><Relationship Id="rId7" Type="http://schemas.openxmlformats.org/officeDocument/2006/relationships/image" Target="../media/image1291.png"/><Relationship Id="rId2" Type="http://schemas.openxmlformats.org/officeDocument/2006/relationships/image" Target="../media/image12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1.png"/><Relationship Id="rId5" Type="http://schemas.openxmlformats.org/officeDocument/2006/relationships/image" Target="../media/image12500.png"/><Relationship Id="rId4" Type="http://schemas.openxmlformats.org/officeDocument/2006/relationships/image" Target="../media/image1221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0.png"/><Relationship Id="rId3" Type="http://schemas.openxmlformats.org/officeDocument/2006/relationships/image" Target="../media/image247.png"/><Relationship Id="rId7" Type="http://schemas.openxmlformats.org/officeDocument/2006/relationships/image" Target="../media/image13500.png"/><Relationship Id="rId2" Type="http://schemas.openxmlformats.org/officeDocument/2006/relationships/hyperlink" Target="http://upload.wikimedia.org/wikipedia/commons/5/57/James_Clerk_Maxwell.pn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0.png"/><Relationship Id="rId5" Type="http://schemas.openxmlformats.org/officeDocument/2006/relationships/image" Target="../media/image317.png"/><Relationship Id="rId4" Type="http://schemas.openxmlformats.org/officeDocument/2006/relationships/image" Target="../media/image296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2" Type="http://schemas.openxmlformats.org/officeDocument/2006/relationships/image" Target="../media/image40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0.png"/><Relationship Id="rId2" Type="http://schemas.openxmlformats.org/officeDocument/2006/relationships/image" Target="../media/image3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10.png"/><Relationship Id="rId5" Type="http://schemas.openxmlformats.org/officeDocument/2006/relationships/image" Target="../media/image3200.png"/><Relationship Id="rId4" Type="http://schemas.openxmlformats.org/officeDocument/2006/relationships/image" Target="../media/image3190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5.jpe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2" Type="http://schemas.openxmlformats.org/officeDocument/2006/relationships/image" Target="../media/image3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1.jpeg"/><Relationship Id="rId4" Type="http://schemas.openxmlformats.org/officeDocument/2006/relationships/image" Target="../media/image340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eg"/><Relationship Id="rId2" Type="http://schemas.openxmlformats.org/officeDocument/2006/relationships/hyperlink" Target="http://www.google.com.tw/url?sa=i&amp;rct=j&amp;q=tsunami&amp;source=images&amp;cd=&amp;cad=rja&amp;docid=zIwfSbT2bCEKEM&amp;tbnid=m5gXdBUS5Gh8lM:&amp;ved=0CAUQjRw&amp;url=http://www.nydailynews.com/news/world/earthquake-tsunami-strike-japan-gallery-1.14981&amp;ei=mcKdUYvIBIbikgWA6oDYDw&amp;psig=AFQjCNHuS84VpC6VKSJhJhT83AXvNa469Q&amp;ust=1369379839845806" TargetMode="Externa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w/url?sa=i&amp;rct=j&amp;q=tsunami&amp;source=images&amp;cd=&amp;cad=rja&amp;docid=zIwfSbT2bCEKEM&amp;tbnid=m5gXdBUS5Gh8lM:&amp;ved=0CAUQjRw&amp;url=http://www.nydailynews.com/news/world/earthquake-tsunami-strike-japan-gallery-1.14981&amp;ei=mcKdUYvIBIbikgWA6oDYDw&amp;psig=AFQjCNHuS84VpC6VKSJhJhT83AXvNa469Q&amp;ust=1369379839845806" TargetMode="External"/><Relationship Id="rId2" Type="http://schemas.openxmlformats.org/officeDocument/2006/relationships/image" Target="../media/image3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0.png"/><Relationship Id="rId5" Type="http://schemas.openxmlformats.org/officeDocument/2006/relationships/image" Target="../media/image345.png"/><Relationship Id="rId4" Type="http://schemas.openxmlformats.org/officeDocument/2006/relationships/image" Target="../media/image344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eg"/><Relationship Id="rId2" Type="http://schemas.openxmlformats.org/officeDocument/2006/relationships/hyperlink" Target="http://www.google.com.tw/url?sa=i&amp;rct=j&amp;q=tsunami&amp;source=images&amp;cd=&amp;cad=rja&amp;docid=zIwfSbT2bCEKEM&amp;tbnid=m5gXdBUS5Gh8lM:&amp;ved=0CAUQjRw&amp;url=http://www.nydailynews.com/news/world/earthquake-tsunami-strike-japan-gallery-1.14981&amp;ei=mcKdUYvIBIbikgWA6oDYDw&amp;psig=AFQjCNHuS84VpC6VKSJhJhT83AXvNa469Q&amp;ust=1369379839845806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6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1.png"/><Relationship Id="rId2" Type="http://schemas.openxmlformats.org/officeDocument/2006/relationships/image" Target="../media/image3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3.jpeg"/><Relationship Id="rId5" Type="http://schemas.openxmlformats.org/officeDocument/2006/relationships/image" Target="../media/image772.png"/><Relationship Id="rId4" Type="http://schemas.openxmlformats.org/officeDocument/2006/relationships/image" Target="../media/image7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3.jpeg"/><Relationship Id="rId5" Type="http://schemas.openxmlformats.org/officeDocument/2006/relationships/image" Target="../media/image268.jpeg"/><Relationship Id="rId4" Type="http://schemas.openxmlformats.org/officeDocument/2006/relationships/image" Target="../media/image750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w/url?sa=i&amp;rct=j&amp;q=tsunami&amp;source=images&amp;cd=&amp;cad=rja&amp;docid=zIwfSbT2bCEKEM&amp;tbnid=m5gXdBUS5Gh8lM:&amp;ved=0CAUQjRw&amp;url=http://www.nydailynews.com/news/world/earthquake-tsunami-strike-japan-gallery-1.14981&amp;ei=mcKdUYvIBIbikgWA6oDYDw&amp;psig=AFQjCNHuS84VpC6VKSJhJhT83AXvNa469Q&amp;ust=1369379839845806" TargetMode="External"/><Relationship Id="rId2" Type="http://schemas.openxmlformats.org/officeDocument/2006/relationships/image" Target="../media/image3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5.png"/><Relationship Id="rId5" Type="http://schemas.openxmlformats.org/officeDocument/2006/relationships/image" Target="../media/image349.png"/><Relationship Id="rId4" Type="http://schemas.openxmlformats.org/officeDocument/2006/relationships/image" Target="../media/image342.jpe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1.png"/><Relationship Id="rId3" Type="http://schemas.openxmlformats.org/officeDocument/2006/relationships/image" Target="../media/image350.jpeg"/><Relationship Id="rId7" Type="http://schemas.openxmlformats.org/officeDocument/2006/relationships/image" Target="../media/image932.png"/><Relationship Id="rId12" Type="http://schemas.openxmlformats.org/officeDocument/2006/relationships/image" Target="../media/image981.png"/><Relationship Id="rId2" Type="http://schemas.openxmlformats.org/officeDocument/2006/relationships/image" Target="../media/image3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0.png"/><Relationship Id="rId11" Type="http://schemas.openxmlformats.org/officeDocument/2006/relationships/image" Target="../media/image971.png"/><Relationship Id="rId5" Type="http://schemas.openxmlformats.org/officeDocument/2006/relationships/image" Target="../media/image352.jpeg"/><Relationship Id="rId10" Type="http://schemas.openxmlformats.org/officeDocument/2006/relationships/image" Target="../media/image961.png"/><Relationship Id="rId4" Type="http://schemas.openxmlformats.org/officeDocument/2006/relationships/image" Target="../media/image351.jpeg"/><Relationship Id="rId9" Type="http://schemas.openxmlformats.org/officeDocument/2006/relationships/image" Target="../media/image951.pn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2.png"/><Relationship Id="rId3" Type="http://schemas.openxmlformats.org/officeDocument/2006/relationships/image" Target="../media/image991.png"/><Relationship Id="rId7" Type="http://schemas.openxmlformats.org/officeDocument/2006/relationships/image" Target="../media/image354.jpeg"/><Relationship Id="rId12" Type="http://schemas.openxmlformats.org/officeDocument/2006/relationships/image" Target="../media/image1042.pn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3.jpeg"/><Relationship Id="rId11" Type="http://schemas.openxmlformats.org/officeDocument/2006/relationships/image" Target="../media/image352.jpeg"/><Relationship Id="rId5" Type="http://schemas.openxmlformats.org/officeDocument/2006/relationships/image" Target="../media/image640.png"/><Relationship Id="rId10" Type="http://schemas.openxmlformats.org/officeDocument/2006/relationships/image" Target="../media/image691.png"/><Relationship Id="rId4" Type="http://schemas.openxmlformats.org/officeDocument/2006/relationships/image" Target="../media/image701.png"/><Relationship Id="rId9" Type="http://schemas.openxmlformats.org/officeDocument/2006/relationships/image" Target="../media/image1032.pn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1.png"/><Relationship Id="rId3" Type="http://schemas.openxmlformats.org/officeDocument/2006/relationships/image" Target="../media/image354.jpeg"/><Relationship Id="rId7" Type="http://schemas.openxmlformats.org/officeDocument/2006/relationships/image" Target="../media/image842.png"/><Relationship Id="rId2" Type="http://schemas.openxmlformats.org/officeDocument/2006/relationships/image" Target="../media/image3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2.png"/><Relationship Id="rId5" Type="http://schemas.openxmlformats.org/officeDocument/2006/relationships/image" Target="../media/image351.jpeg"/><Relationship Id="rId4" Type="http://schemas.openxmlformats.org/officeDocument/2006/relationships/image" Target="../media/image350.jpeg"/><Relationship Id="rId9" Type="http://schemas.openxmlformats.org/officeDocument/2006/relationships/image" Target="../media/image871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jpeg"/><Relationship Id="rId7" Type="http://schemas.openxmlformats.org/officeDocument/2006/relationships/image" Target="../media/image1142.png"/><Relationship Id="rId2" Type="http://schemas.openxmlformats.org/officeDocument/2006/relationships/image" Target="../media/image3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2.png"/><Relationship Id="rId5" Type="http://schemas.openxmlformats.org/officeDocument/2006/relationships/image" Target="../media/image1122.png"/><Relationship Id="rId4" Type="http://schemas.openxmlformats.org/officeDocument/2006/relationships/image" Target="../media/image357.jpe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7" Type="http://schemas.openxmlformats.org/officeDocument/2006/relationships/image" Target="../media/image5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0.png"/><Relationship Id="rId5" Type="http://schemas.openxmlformats.org/officeDocument/2006/relationships/image" Target="../media/image530.png"/><Relationship Id="rId9" Type="http://schemas.openxmlformats.org/officeDocument/2006/relationships/image" Target="../media/image870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8.png"/><Relationship Id="rId4" Type="http://schemas.openxmlformats.org/officeDocument/2006/relationships/image" Target="../media/image360.jp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jpeg"/><Relationship Id="rId3" Type="http://schemas.openxmlformats.org/officeDocument/2006/relationships/image" Target="../media/image1111.png"/><Relationship Id="rId7" Type="http://schemas.openxmlformats.org/officeDocument/2006/relationships/image" Target="../media/image1051.png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5.png"/><Relationship Id="rId11" Type="http://schemas.openxmlformats.org/officeDocument/2006/relationships/image" Target="../media/image1061.png"/><Relationship Id="rId5" Type="http://schemas.openxmlformats.org/officeDocument/2006/relationships/image" Target="../media/image1131.png"/><Relationship Id="rId10" Type="http://schemas.openxmlformats.org/officeDocument/2006/relationships/image" Target="../media/image1152.png"/><Relationship Id="rId4" Type="http://schemas.openxmlformats.org/officeDocument/2006/relationships/image" Target="../media/image1121.png"/><Relationship Id="rId9" Type="http://schemas.openxmlformats.org/officeDocument/2006/relationships/image" Target="../media/image11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2.png"/><Relationship Id="rId7" Type="http://schemas.openxmlformats.org/officeDocument/2006/relationships/image" Target="../media/image1081.png"/><Relationship Id="rId2" Type="http://schemas.openxmlformats.org/officeDocument/2006/relationships/image" Target="../media/image1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1.png"/><Relationship Id="rId5" Type="http://schemas.openxmlformats.org/officeDocument/2006/relationships/image" Target="../media/image361.png"/><Relationship Id="rId4" Type="http://schemas.openxmlformats.org/officeDocument/2006/relationships/image" Target="../media/image1182.pn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3" Type="http://schemas.openxmlformats.org/officeDocument/2006/relationships/image" Target="../media/image670.png"/><Relationship Id="rId7" Type="http://schemas.openxmlformats.org/officeDocument/2006/relationships/image" Target="../media/image710.png"/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0.png"/><Relationship Id="rId5" Type="http://schemas.openxmlformats.org/officeDocument/2006/relationships/image" Target="../media/image690.png"/><Relationship Id="rId4" Type="http://schemas.openxmlformats.org/officeDocument/2006/relationships/image" Target="../media/image680.png"/><Relationship Id="rId9" Type="http://schemas.openxmlformats.org/officeDocument/2006/relationships/image" Target="../media/image1102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3.jpeg"/><Relationship Id="rId5" Type="http://schemas.openxmlformats.org/officeDocument/2006/relationships/image" Target="../media/image1192.png"/><Relationship Id="rId4" Type="http://schemas.openxmlformats.org/officeDocument/2006/relationships/image" Target="../media/image9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86.png"/><Relationship Id="rId2" Type="http://schemas.openxmlformats.org/officeDocument/2006/relationships/image" Target="../media/image7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22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0.png"/><Relationship Id="rId5" Type="http://schemas.openxmlformats.org/officeDocument/2006/relationships/image" Target="../media/image1231.png"/><Relationship Id="rId4" Type="http://schemas.openxmlformats.org/officeDocument/2006/relationships/image" Target="../media/image12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118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81.png"/><Relationship Id="rId7" Type="http://schemas.openxmlformats.org/officeDocument/2006/relationships/image" Target="../media/image95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2.png"/><Relationship Id="rId10" Type="http://schemas.openxmlformats.org/officeDocument/2006/relationships/image" Target="../media/image144.png"/><Relationship Id="rId4" Type="http://schemas.openxmlformats.org/officeDocument/2006/relationships/image" Target="../media/image35.jpeg"/><Relationship Id="rId9" Type="http://schemas.openxmlformats.org/officeDocument/2006/relationships/image" Target="../media/image1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1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2.png"/><Relationship Id="rId4" Type="http://schemas.openxmlformats.org/officeDocument/2006/relationships/image" Target="../media/image12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48.png"/><Relationship Id="rId7" Type="http://schemas.openxmlformats.org/officeDocument/2006/relationships/image" Target="../media/image15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Relationship Id="rId9" Type="http://schemas.openxmlformats.org/officeDocument/2006/relationships/image" Target="../media/image1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8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12" Type="http://schemas.openxmlformats.org/officeDocument/2006/relationships/image" Target="../media/image177.png"/><Relationship Id="rId17" Type="http://schemas.openxmlformats.org/officeDocument/2006/relationships/image" Target="../media/image182.png"/><Relationship Id="rId2" Type="http://schemas.openxmlformats.org/officeDocument/2006/relationships/image" Target="../media/image45.jpeg"/><Relationship Id="rId16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5" Type="http://schemas.openxmlformats.org/officeDocument/2006/relationships/image" Target="../media/image180.png"/><Relationship Id="rId10" Type="http://schemas.openxmlformats.org/officeDocument/2006/relationships/image" Target="../media/image175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Relationship Id="rId14" Type="http://schemas.openxmlformats.org/officeDocument/2006/relationships/image" Target="../media/image17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3.png"/><Relationship Id="rId7" Type="http://schemas.openxmlformats.org/officeDocument/2006/relationships/image" Target="../media/image187.png"/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0.png"/><Relationship Id="rId5" Type="http://schemas.openxmlformats.org/officeDocument/2006/relationships/image" Target="../media/image50.png"/><Relationship Id="rId4" Type="http://schemas.openxmlformats.org/officeDocument/2006/relationships/image" Target="../media/image4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Relationship Id="rId9" Type="http://schemas.openxmlformats.org/officeDocument/2006/relationships/image" Target="../media/image20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52.jpeg"/><Relationship Id="rId7" Type="http://schemas.openxmlformats.org/officeDocument/2006/relationships/image" Target="../media/image216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0.png"/><Relationship Id="rId3" Type="http://schemas.openxmlformats.org/officeDocument/2006/relationships/image" Target="../media/image2690.png"/><Relationship Id="rId7" Type="http://schemas.openxmlformats.org/officeDocument/2006/relationships/image" Target="../media/image2730.png"/><Relationship Id="rId2" Type="http://schemas.openxmlformats.org/officeDocument/2006/relationships/image" Target="../media/image26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21.png"/><Relationship Id="rId5" Type="http://schemas.openxmlformats.org/officeDocument/2006/relationships/image" Target="../media/image306.png"/><Relationship Id="rId4" Type="http://schemas.openxmlformats.org/officeDocument/2006/relationships/image" Target="../media/image305.png"/><Relationship Id="rId9" Type="http://schemas.openxmlformats.org/officeDocument/2006/relationships/image" Target="../media/image275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55.png"/><Relationship Id="rId4" Type="http://schemas.openxmlformats.org/officeDocument/2006/relationships/image" Target="../media/image2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0.png"/><Relationship Id="rId7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0.png"/><Relationship Id="rId5" Type="http://schemas.openxmlformats.org/officeDocument/2006/relationships/image" Target="../media/image1771.png"/><Relationship Id="rId4" Type="http://schemas.openxmlformats.org/officeDocument/2006/relationships/image" Target="../media/image1540.png"/><Relationship Id="rId9" Type="http://schemas.openxmlformats.org/officeDocument/2006/relationships/image" Target="../media/image187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1.png"/><Relationship Id="rId13" Type="http://schemas.openxmlformats.org/officeDocument/2006/relationships/image" Target="../media/image2010.png"/><Relationship Id="rId3" Type="http://schemas.openxmlformats.org/officeDocument/2006/relationships/image" Target="../media/image64.jpeg"/><Relationship Id="rId7" Type="http://schemas.openxmlformats.org/officeDocument/2006/relationships/image" Target="../media/image1960.png"/><Relationship Id="rId12" Type="http://schemas.openxmlformats.org/officeDocument/2006/relationships/image" Target="../media/image197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0.png"/><Relationship Id="rId11" Type="http://schemas.openxmlformats.org/officeDocument/2006/relationships/image" Target="../media/image2001.png"/><Relationship Id="rId5" Type="http://schemas.openxmlformats.org/officeDocument/2006/relationships/image" Target="../media/image1930.png"/><Relationship Id="rId10" Type="http://schemas.openxmlformats.org/officeDocument/2006/relationships/image" Target="../media/image1990.png"/><Relationship Id="rId4" Type="http://schemas.openxmlformats.org/officeDocument/2006/relationships/image" Target="../media/image1900.png"/><Relationship Id="rId9" Type="http://schemas.openxmlformats.org/officeDocument/2006/relationships/image" Target="../media/image1980.png"/><Relationship Id="rId14" Type="http://schemas.openxmlformats.org/officeDocument/2006/relationships/image" Target="../media/image202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0.png"/><Relationship Id="rId7" Type="http://schemas.openxmlformats.org/officeDocument/2006/relationships/image" Target="../media/image214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0.png"/><Relationship Id="rId5" Type="http://schemas.openxmlformats.org/officeDocument/2006/relationships/image" Target="../media/image2100.png"/><Relationship Id="rId4" Type="http://schemas.openxmlformats.org/officeDocument/2006/relationships/image" Target="../media/image208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12.png"/><Relationship Id="rId7" Type="http://schemas.openxmlformats.org/officeDocument/2006/relationships/image" Target="../media/image222.png"/><Relationship Id="rId12" Type="http://schemas.openxmlformats.org/officeDocument/2006/relationships/image" Target="../media/image227.png"/><Relationship Id="rId2" Type="http://schemas.openxmlformats.org/officeDocument/2006/relationships/image" Target="../media/image2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png"/><Relationship Id="rId11" Type="http://schemas.openxmlformats.org/officeDocument/2006/relationships/image" Target="../media/image226.png"/><Relationship Id="rId5" Type="http://schemas.openxmlformats.org/officeDocument/2006/relationships/image" Target="../media/image218.png"/><Relationship Id="rId10" Type="http://schemas.openxmlformats.org/officeDocument/2006/relationships/image" Target="../media/image225.png"/><Relationship Id="rId4" Type="http://schemas.openxmlformats.org/officeDocument/2006/relationships/image" Target="../media/image213.png"/><Relationship Id="rId9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0.png"/><Relationship Id="rId3" Type="http://schemas.openxmlformats.org/officeDocument/2006/relationships/image" Target="../media/image67.png"/><Relationship Id="rId7" Type="http://schemas.openxmlformats.org/officeDocument/2006/relationships/image" Target="../media/image2190.png"/><Relationship Id="rId2" Type="http://schemas.openxmlformats.org/officeDocument/2006/relationships/image" Target="../media/image2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80.png"/><Relationship Id="rId5" Type="http://schemas.openxmlformats.org/officeDocument/2006/relationships/image" Target="../media/image2170.png"/><Relationship Id="rId10" Type="http://schemas.openxmlformats.org/officeDocument/2006/relationships/image" Target="../media/image2220.png"/><Relationship Id="rId4" Type="http://schemas.openxmlformats.org/officeDocument/2006/relationships/image" Target="../media/image2160.png"/><Relationship Id="rId9" Type="http://schemas.openxmlformats.org/officeDocument/2006/relationships/image" Target="../media/image221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0.png"/><Relationship Id="rId7" Type="http://schemas.openxmlformats.org/officeDocument/2006/relationships/image" Target="../media/image77.png"/><Relationship Id="rId2" Type="http://schemas.openxmlformats.org/officeDocument/2006/relationships/image" Target="../media/image6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82.png"/><Relationship Id="rId4" Type="http://schemas.openxmlformats.org/officeDocument/2006/relationships/image" Target="NUL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141.png"/><Relationship Id="rId3" Type="http://schemas.openxmlformats.org/officeDocument/2006/relationships/image" Target="../media/image83.png"/><Relationship Id="rId7" Type="http://schemas.openxmlformats.org/officeDocument/2006/relationships/image" Target="../media/image88.png"/><Relationship Id="rId12" Type="http://schemas.openxmlformats.org/officeDocument/2006/relationships/image" Target="../media/image140.png"/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137.png"/><Relationship Id="rId5" Type="http://schemas.openxmlformats.org/officeDocument/2006/relationships/image" Target="../media/image85.png"/><Relationship Id="rId10" Type="http://schemas.openxmlformats.org/officeDocument/2006/relationships/image" Target="../media/image104.png"/><Relationship Id="rId4" Type="http://schemas.openxmlformats.org/officeDocument/2006/relationships/image" Target="../media/image84.png"/><Relationship Id="rId9" Type="http://schemas.openxmlformats.org/officeDocument/2006/relationships/image" Target="../media/image98.png"/><Relationship Id="rId14" Type="http://schemas.openxmlformats.org/officeDocument/2006/relationships/image" Target="../media/image14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164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4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13" Type="http://schemas.openxmlformats.org/officeDocument/2006/relationships/image" Target="../media/image257.png"/><Relationship Id="rId3" Type="http://schemas.openxmlformats.org/officeDocument/2006/relationships/image" Target="../media/image84.jpeg"/><Relationship Id="rId7" Type="http://schemas.openxmlformats.org/officeDocument/2006/relationships/image" Target="../media/image251.png"/><Relationship Id="rId12" Type="http://schemas.openxmlformats.org/officeDocument/2006/relationships/image" Target="../media/image25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11" Type="http://schemas.openxmlformats.org/officeDocument/2006/relationships/image" Target="../media/image255.png"/><Relationship Id="rId5" Type="http://schemas.openxmlformats.org/officeDocument/2006/relationships/image" Target="../media/image249.png"/><Relationship Id="rId10" Type="http://schemas.openxmlformats.org/officeDocument/2006/relationships/image" Target="../media/image254.png"/><Relationship Id="rId4" Type="http://schemas.openxmlformats.org/officeDocument/2006/relationships/image" Target="../media/image248.png"/><Relationship Id="rId9" Type="http://schemas.openxmlformats.org/officeDocument/2006/relationships/image" Target="../media/image253.png"/><Relationship Id="rId14" Type="http://schemas.openxmlformats.org/officeDocument/2006/relationships/image" Target="../media/image25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3.png"/><Relationship Id="rId7" Type="http://schemas.openxmlformats.org/officeDocument/2006/relationships/image" Target="../media/image84.jpeg"/><Relationship Id="rId12" Type="http://schemas.openxmlformats.org/officeDocument/2006/relationships/image" Target="../media/image185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11" Type="http://schemas.openxmlformats.org/officeDocument/2006/relationships/image" Target="../media/image184.png"/><Relationship Id="rId5" Type="http://schemas.openxmlformats.org/officeDocument/2006/relationships/image" Target="../media/image165.png"/><Relationship Id="rId10" Type="http://schemas.openxmlformats.org/officeDocument/2006/relationships/image" Target="../media/image265.png"/><Relationship Id="rId4" Type="http://schemas.openxmlformats.org/officeDocument/2006/relationships/image" Target="../media/image83.png"/><Relationship Id="rId9" Type="http://schemas.openxmlformats.org/officeDocument/2006/relationships/image" Target="../media/image18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3.png"/><Relationship Id="rId3" Type="http://schemas.openxmlformats.org/officeDocument/2006/relationships/image" Target="../media/image191.png"/><Relationship Id="rId7" Type="http://schemas.openxmlformats.org/officeDocument/2006/relationships/image" Target="../media/image2652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png"/><Relationship Id="rId5" Type="http://schemas.openxmlformats.org/officeDocument/2006/relationships/image" Target="../media/image2631.png"/><Relationship Id="rId4" Type="http://schemas.openxmlformats.org/officeDocument/2006/relationships/image" Target="../media/image26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7" Type="http://schemas.openxmlformats.org/officeDocument/2006/relationships/image" Target="../media/image285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4.png"/><Relationship Id="rId5" Type="http://schemas.openxmlformats.org/officeDocument/2006/relationships/image" Target="../media/image283.png"/><Relationship Id="rId4" Type="http://schemas.openxmlformats.org/officeDocument/2006/relationships/image" Target="../media/image28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233.png"/><Relationship Id="rId7" Type="http://schemas.openxmlformats.org/officeDocument/2006/relationships/image" Target="../media/image2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5.png"/><Relationship Id="rId5" Type="http://schemas.openxmlformats.org/officeDocument/2006/relationships/image" Target="../media/image21.png"/><Relationship Id="rId4" Type="http://schemas.openxmlformats.org/officeDocument/2006/relationships/image" Target="../media/image212.jpeg"/><Relationship Id="rId9" Type="http://schemas.openxmlformats.org/officeDocument/2006/relationships/image" Target="../media/image238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0.png"/><Relationship Id="rId7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0.png"/><Relationship Id="rId5" Type="http://schemas.openxmlformats.org/officeDocument/2006/relationships/image" Target="../media/image1771.png"/><Relationship Id="rId4" Type="http://schemas.openxmlformats.org/officeDocument/2006/relationships/image" Target="../media/image1540.png"/><Relationship Id="rId9" Type="http://schemas.openxmlformats.org/officeDocument/2006/relationships/image" Target="../media/image187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13" Type="http://schemas.openxmlformats.org/officeDocument/2006/relationships/image" Target="../media/image241.png"/><Relationship Id="rId3" Type="http://schemas.openxmlformats.org/officeDocument/2006/relationships/image" Target="../media/image64.jpeg"/><Relationship Id="rId7" Type="http://schemas.openxmlformats.org/officeDocument/2006/relationships/image" Target="../media/image230.png"/><Relationship Id="rId12" Type="http://schemas.openxmlformats.org/officeDocument/2006/relationships/image" Target="../media/image24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9.png"/><Relationship Id="rId11" Type="http://schemas.openxmlformats.org/officeDocument/2006/relationships/image" Target="../media/image239.png"/><Relationship Id="rId5" Type="http://schemas.openxmlformats.org/officeDocument/2006/relationships/image" Target="../media/image228.png"/><Relationship Id="rId15" Type="http://schemas.openxmlformats.org/officeDocument/2006/relationships/image" Target="../media/image243.png"/><Relationship Id="rId10" Type="http://schemas.openxmlformats.org/officeDocument/2006/relationships/image" Target="../media/image234.png"/><Relationship Id="rId4" Type="http://schemas.openxmlformats.org/officeDocument/2006/relationships/image" Target="../media/image224.png"/><Relationship Id="rId9" Type="http://schemas.openxmlformats.org/officeDocument/2006/relationships/image" Target="../media/image232.png"/><Relationship Id="rId14" Type="http://schemas.openxmlformats.org/officeDocument/2006/relationships/image" Target="../media/image24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81.png"/><Relationship Id="rId4" Type="http://schemas.openxmlformats.org/officeDocument/2006/relationships/image" Target="../media/image224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1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5.png"/><Relationship Id="rId4" Type="http://schemas.openxmlformats.org/officeDocument/2006/relationships/image" Target="../media/image226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0.png"/><Relationship Id="rId2" Type="http://schemas.openxmlformats.org/officeDocument/2006/relationships/image" Target="../media/image22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40.png"/><Relationship Id="rId4" Type="http://schemas.openxmlformats.org/officeDocument/2006/relationships/image" Target="../media/image2270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0.png"/><Relationship Id="rId3" Type="http://schemas.openxmlformats.org/officeDocument/2006/relationships/image" Target="../media/image841.png"/><Relationship Id="rId7" Type="http://schemas.openxmlformats.org/officeDocument/2006/relationships/image" Target="../media/image891.png"/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0.png"/><Relationship Id="rId5" Type="http://schemas.openxmlformats.org/officeDocument/2006/relationships/image" Target="../media/image872.png"/><Relationship Id="rId4" Type="http://schemas.openxmlformats.org/officeDocument/2006/relationships/image" Target="../media/image852.png"/><Relationship Id="rId9" Type="http://schemas.openxmlformats.org/officeDocument/2006/relationships/image" Target="../media/image1041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1.png"/><Relationship Id="rId3" Type="http://schemas.openxmlformats.org/officeDocument/2006/relationships/image" Target="../media/image2532.png"/><Relationship Id="rId7" Type="http://schemas.openxmlformats.org/officeDocument/2006/relationships/image" Target="../media/image2481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1.png"/><Relationship Id="rId5" Type="http://schemas.openxmlformats.org/officeDocument/2006/relationships/image" Target="../media/image192.png"/><Relationship Id="rId4" Type="http://schemas.openxmlformats.org/officeDocument/2006/relationships/image" Target="../media/image2462.png"/><Relationship Id="rId9" Type="http://schemas.openxmlformats.org/officeDocument/2006/relationships/image" Target="../media/image250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1.png"/><Relationship Id="rId3" Type="http://schemas.openxmlformats.org/officeDocument/2006/relationships/image" Target="../media/image298.png"/><Relationship Id="rId7" Type="http://schemas.openxmlformats.org/officeDocument/2006/relationships/image" Target="../media/image2591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80.png"/><Relationship Id="rId11" Type="http://schemas.openxmlformats.org/officeDocument/2006/relationships/image" Target="../media/image247.png"/><Relationship Id="rId5" Type="http://schemas.openxmlformats.org/officeDocument/2006/relationships/image" Target="../media/image300.png"/><Relationship Id="rId10" Type="http://schemas.openxmlformats.org/officeDocument/2006/relationships/hyperlink" Target="http://upload.wikimedia.org/wikipedia/commons/5/57/James_Clerk_Maxwell.png" TargetMode="External"/><Relationship Id="rId4" Type="http://schemas.openxmlformats.org/officeDocument/2006/relationships/image" Target="../media/image299.png"/><Relationship Id="rId9" Type="http://schemas.openxmlformats.org/officeDocument/2006/relationships/image" Target="../media/image261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1.png"/><Relationship Id="rId7" Type="http://schemas.openxmlformats.org/officeDocument/2006/relationships/image" Target="../media/image2670.png"/><Relationship Id="rId2" Type="http://schemas.openxmlformats.org/officeDocument/2006/relationships/image" Target="../media/image26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1.png"/><Relationship Id="rId5" Type="http://schemas.openxmlformats.org/officeDocument/2006/relationships/image" Target="../media/image2662.png"/><Relationship Id="rId4" Type="http://schemas.openxmlformats.org/officeDocument/2006/relationships/image" Target="../media/image265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1.png"/><Relationship Id="rId2" Type="http://schemas.openxmlformats.org/officeDocument/2006/relationships/image" Target="../media/image14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1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0.png"/><Relationship Id="rId3" Type="http://schemas.openxmlformats.org/officeDocument/2006/relationships/image" Target="../media/image2690.png"/><Relationship Id="rId7" Type="http://schemas.openxmlformats.org/officeDocument/2006/relationships/image" Target="../media/image2730.png"/><Relationship Id="rId2" Type="http://schemas.openxmlformats.org/officeDocument/2006/relationships/image" Target="../media/image26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21.png"/><Relationship Id="rId5" Type="http://schemas.openxmlformats.org/officeDocument/2006/relationships/image" Target="../media/image306.png"/><Relationship Id="rId4" Type="http://schemas.openxmlformats.org/officeDocument/2006/relationships/image" Target="../media/image305.png"/><Relationship Id="rId9" Type="http://schemas.openxmlformats.org/officeDocument/2006/relationships/image" Target="../media/image2752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3" Type="http://schemas.openxmlformats.org/officeDocument/2006/relationships/image" Target="../media/image248.jpeg"/><Relationship Id="rId7" Type="http://schemas.openxmlformats.org/officeDocument/2006/relationships/image" Target="../media/image250.jpeg"/><Relationship Id="rId2" Type="http://schemas.openxmlformats.org/officeDocument/2006/relationships/hyperlink" Target="http://upload.wikimedia.org/wikipedia/en/5/58/Faraday-signature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8/88/M_Faraday_Th_Phillips_oil_1842.jpg" TargetMode="External"/><Relationship Id="rId5" Type="http://schemas.openxmlformats.org/officeDocument/2006/relationships/image" Target="../media/image249.jpeg"/><Relationship Id="rId4" Type="http://schemas.openxmlformats.org/officeDocument/2006/relationships/hyperlink" Target="http://upload.wikimedia.org/wikipedia/commons/5/5b/Faraday-Millikan-Gale-1913.jpg" TargetMode="Externa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7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1.png"/><Relationship Id="rId2" Type="http://schemas.openxmlformats.org/officeDocument/2006/relationships/image" Target="../media/image164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7" Type="http://schemas.openxmlformats.org/officeDocument/2006/relationships/image" Target="../media/image244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11.png"/><Relationship Id="rId4" Type="http://schemas.openxmlformats.org/officeDocument/2006/relationships/image" Target="../media/image31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1.jpeg"/><Relationship Id="rId5" Type="http://schemas.openxmlformats.org/officeDocument/2006/relationships/image" Target="../media/image316.png"/><Relationship Id="rId4" Type="http://schemas.openxmlformats.org/officeDocument/2006/relationships/image" Target="../media/image31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1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2.png"/><Relationship Id="rId4" Type="http://schemas.openxmlformats.org/officeDocument/2006/relationships/image" Target="../media/image235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3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80.png"/><Relationship Id="rId4" Type="http://schemas.openxmlformats.org/officeDocument/2006/relationships/image" Target="../media/image54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7" Type="http://schemas.openxmlformats.org/officeDocument/2006/relationships/image" Target="../media/image850.png"/><Relationship Id="rId12" Type="http://schemas.openxmlformats.org/officeDocument/2006/relationships/image" Target="../media/image2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0.png"/><Relationship Id="rId11" Type="http://schemas.openxmlformats.org/officeDocument/2006/relationships/image" Target="../media/image244.png"/><Relationship Id="rId5" Type="http://schemas.openxmlformats.org/officeDocument/2006/relationships/image" Target="../media/image802.png"/><Relationship Id="rId10" Type="http://schemas.openxmlformats.org/officeDocument/2006/relationships/image" Target="../media/image890.png"/><Relationship Id="rId4" Type="http://schemas.openxmlformats.org/officeDocument/2006/relationships/image" Target="../media/image791.png"/><Relationship Id="rId9" Type="http://schemas.openxmlformats.org/officeDocument/2006/relationships/image" Target="../media/image8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9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30.png"/><Relationship Id="rId4" Type="http://schemas.openxmlformats.org/officeDocument/2006/relationships/image" Target="../media/image244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0.png"/><Relationship Id="rId3" Type="http://schemas.openxmlformats.org/officeDocument/2006/relationships/image" Target="../media/image2460.png"/><Relationship Id="rId7" Type="http://schemas.openxmlformats.org/officeDocument/2006/relationships/image" Target="../media/image2500.png"/><Relationship Id="rId2" Type="http://schemas.openxmlformats.org/officeDocument/2006/relationships/image" Target="../media/image24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90.png"/><Relationship Id="rId5" Type="http://schemas.openxmlformats.org/officeDocument/2006/relationships/image" Target="../media/image2480.png"/><Relationship Id="rId4" Type="http://schemas.openxmlformats.org/officeDocument/2006/relationships/image" Target="../media/image2470.png"/><Relationship Id="rId9" Type="http://schemas.openxmlformats.org/officeDocument/2006/relationships/image" Target="../media/image252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80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A2E0C-99C4-C5F3-46D8-44F5D908F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20A482-5E2B-4EA0-0524-49D879D963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76"/>
          <a:stretch>
            <a:fillRect/>
          </a:stretch>
        </p:blipFill>
        <p:spPr>
          <a:xfrm>
            <a:off x="2687897" y="1230260"/>
            <a:ext cx="3768205" cy="47633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EE4B07-B5CC-31CF-0DC6-C9A02E65848D}"/>
              </a:ext>
            </a:extLst>
          </p:cNvPr>
          <p:cNvSpPr txBox="1"/>
          <p:nvPr/>
        </p:nvSpPr>
        <p:spPr>
          <a:xfrm>
            <a:off x="3619500" y="6172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Section 3.5-3.9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D144C2E-61A6-4465-16D0-88596FBA4CCB}"/>
              </a:ext>
            </a:extLst>
          </p:cNvPr>
          <p:cNvSpPr txBox="1"/>
          <p:nvPr/>
        </p:nvSpPr>
        <p:spPr>
          <a:xfrm>
            <a:off x="3619500" y="69074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Vectorial Calculus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888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651D922-23E0-4807-ADA9-FD5234543111}"/>
                  </a:ext>
                </a:extLst>
              </p:cNvPr>
              <p:cNvSpPr txBox="1"/>
              <p:nvPr/>
            </p:nvSpPr>
            <p:spPr>
              <a:xfrm>
                <a:off x="2831013" y="2286000"/>
                <a:ext cx="1518424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  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651D922-23E0-4807-ADA9-FD5234543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1013" y="2286000"/>
                <a:ext cx="1518424" cy="402931"/>
              </a:xfrm>
              <a:prstGeom prst="rect">
                <a:avLst/>
              </a:prstGeom>
              <a:blipFill>
                <a:blip r:embed="rId2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F22_06">
            <a:extLst>
              <a:ext uri="{FF2B5EF4-FFF2-40B4-BE49-F238E27FC236}">
                <a16:creationId xmlns:a16="http://schemas.microsoft.com/office/drawing/2014/main" id="{B320842F-F405-07B6-6E9D-EFD0D8883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5"/>
          <a:stretch>
            <a:fillRect/>
          </a:stretch>
        </p:blipFill>
        <p:spPr bwMode="auto">
          <a:xfrm>
            <a:off x="2455127" y="2853382"/>
            <a:ext cx="2270197" cy="241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1A0582-FF3F-F781-4E03-716809E9BB69}"/>
              </a:ext>
            </a:extLst>
          </p:cNvPr>
          <p:cNvSpPr txBox="1"/>
          <p:nvPr/>
        </p:nvSpPr>
        <p:spPr>
          <a:xfrm>
            <a:off x="1168085" y="1233618"/>
            <a:ext cx="7114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在空間中可以定義函數值為向量的函數</a:t>
            </a:r>
            <a:r>
              <a:rPr lang="en-US" dirty="0"/>
              <a:t>！</a:t>
            </a:r>
            <a:r>
              <a:rPr lang="zh-TW" altLang="en-US" dirty="0"/>
              <a:t>向量場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 Field</a:t>
            </a:r>
            <a:r>
              <a:rPr lang="zh-TW" altLang="en-US" dirty="0"/>
              <a:t>。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F899BF-7A3E-5FA4-B1D0-9159F79FD78E}"/>
              </a:ext>
            </a:extLst>
          </p:cNvPr>
          <p:cNvSpPr txBox="1"/>
          <p:nvPr/>
        </p:nvSpPr>
        <p:spPr>
          <a:xfrm>
            <a:off x="1168085" y="1676400"/>
            <a:ext cx="7747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the function values are vectors, the fields are called vector fields.</a:t>
            </a:r>
          </a:p>
        </p:txBody>
      </p:sp>
    </p:spTree>
    <p:extLst>
      <p:ext uri="{BB962C8B-B14F-4D97-AF65-F5344CB8AC3E}">
        <p14:creationId xmlns:p14="http://schemas.microsoft.com/office/powerpoint/2010/main" val="359082702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740F5-9BB4-F027-C834-1EA8408E9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BFF72332-7DFB-AEAF-BB3A-4B7A56008BF0}"/>
                  </a:ext>
                </a:extLst>
              </p:cNvPr>
              <p:cNvSpPr txBox="1"/>
              <p:nvPr/>
            </p:nvSpPr>
            <p:spPr>
              <a:xfrm>
                <a:off x="7616995" y="650469"/>
                <a:ext cx="1003095" cy="40466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BFF72332-7DFB-AEAF-BB3A-4B7A56008B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6995" y="650469"/>
                <a:ext cx="1003095" cy="4046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">
                <a:extLst>
                  <a:ext uri="{FF2B5EF4-FFF2-40B4-BE49-F238E27FC236}">
                    <a16:creationId xmlns:a16="http://schemas.microsoft.com/office/drawing/2014/main" id="{F5572903-BEC5-DB62-A1DD-9E364704A637}"/>
                  </a:ext>
                </a:extLst>
              </p:cNvPr>
              <p:cNvSpPr txBox="1"/>
              <p:nvPr/>
            </p:nvSpPr>
            <p:spPr>
              <a:xfrm>
                <a:off x="1061717" y="1161127"/>
                <a:ext cx="3790428" cy="40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定理：任一</a:t>
                </a:r>
                <a:r>
                  <a:rPr lang="en-US" dirty="0" err="1">
                    <a:solidFill>
                      <a:srgbClr val="FF0000"/>
                    </a:solidFill>
                  </a:rPr>
                  <a:t>無散度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向量場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，</a:t>
                </a:r>
              </a:p>
            </p:txBody>
          </p:sp>
        </mc:Choice>
        <mc:Fallback xmlns="">
          <p:sp>
            <p:nvSpPr>
              <p:cNvPr id="7" name="文字方塊 1">
                <a:extLst>
                  <a:ext uri="{FF2B5EF4-FFF2-40B4-BE49-F238E27FC236}">
                    <a16:creationId xmlns:a16="http://schemas.microsoft.com/office/drawing/2014/main" id="{F5572903-BEC5-DB62-A1DD-9E364704A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717" y="1161127"/>
                <a:ext cx="3790428" cy="402931"/>
              </a:xfrm>
              <a:prstGeom prst="rect">
                <a:avLst/>
              </a:prstGeom>
              <a:blipFill>
                <a:blip r:embed="rId3"/>
                <a:stretch>
                  <a:fillRect l="-1333" t="-12121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5">
                <a:extLst>
                  <a:ext uri="{FF2B5EF4-FFF2-40B4-BE49-F238E27FC236}">
                    <a16:creationId xmlns:a16="http://schemas.microsoft.com/office/drawing/2014/main" id="{85E91604-1869-2910-00C5-6FF476398176}"/>
                  </a:ext>
                </a:extLst>
              </p:cNvPr>
              <p:cNvSpPr txBox="1"/>
              <p:nvPr/>
            </p:nvSpPr>
            <p:spPr>
              <a:xfrm>
                <a:off x="6534863" y="1596461"/>
                <a:ext cx="1010340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zh-TW" altLang="en-US" i="1" smtClean="0">
                          <a:latin typeface="Cambria Math"/>
                          <a:ea typeface="Cambria Math"/>
                        </a:rPr>
                        <m:t>𝜙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15">
                <a:extLst>
                  <a:ext uri="{FF2B5EF4-FFF2-40B4-BE49-F238E27FC236}">
                    <a16:creationId xmlns:a16="http://schemas.microsoft.com/office/drawing/2014/main" id="{85E91604-1869-2910-00C5-6FF476398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4863" y="1596461"/>
                <a:ext cx="1010340" cy="404663"/>
              </a:xfrm>
              <a:prstGeom prst="rect">
                <a:avLst/>
              </a:prstGeom>
              <a:blipFill>
                <a:blip r:embed="rId4"/>
                <a:stretch>
                  <a:fillRect t="-12121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6">
                <a:extLst>
                  <a:ext uri="{FF2B5EF4-FFF2-40B4-BE49-F238E27FC236}">
                    <a16:creationId xmlns:a16="http://schemas.microsoft.com/office/drawing/2014/main" id="{AD0CD9B0-2700-032B-C878-898B7E08F34A}"/>
                  </a:ext>
                </a:extLst>
              </p:cNvPr>
              <p:cNvSpPr txBox="1"/>
              <p:nvPr/>
            </p:nvSpPr>
            <p:spPr>
              <a:xfrm>
                <a:off x="1061717" y="1596461"/>
                <a:ext cx="5832543" cy="40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等價於：此一向量場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可以寫成一個純量場</a:t>
                </a:r>
                <a14:m>
                  <m:oMath xmlns:m="http://schemas.openxmlformats.org/officeDocument/2006/math">
                    <m:r>
                      <a:rPr lang="zh-TW" alt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𝜙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的梯度：</a:t>
                </a:r>
              </a:p>
            </p:txBody>
          </p:sp>
        </mc:Choice>
        <mc:Fallback xmlns="">
          <p:sp>
            <p:nvSpPr>
              <p:cNvPr id="9" name="文字方塊 16">
                <a:extLst>
                  <a:ext uri="{FF2B5EF4-FFF2-40B4-BE49-F238E27FC236}">
                    <a16:creationId xmlns:a16="http://schemas.microsoft.com/office/drawing/2014/main" id="{AD0CD9B0-2700-032B-C878-898B7E08F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717" y="1596461"/>
                <a:ext cx="5832543" cy="402931"/>
              </a:xfrm>
              <a:prstGeom prst="rect">
                <a:avLst/>
              </a:prstGeom>
              <a:blipFill>
                <a:blip r:embed="rId5"/>
                <a:stretch>
                  <a:fillRect l="-870" t="-12121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D80CAC7-CE4F-A274-423D-BF8A2060BC97}"/>
              </a:ext>
            </a:extLst>
          </p:cNvPr>
          <p:cNvSpPr txBox="1"/>
          <p:nvPr/>
        </p:nvSpPr>
        <p:spPr>
          <a:xfrm>
            <a:off x="2286000" y="685800"/>
            <a:ext cx="5832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電場線積分為零，所以有電位存在，是電位的梯度：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8">
                <a:extLst>
                  <a:ext uri="{FF2B5EF4-FFF2-40B4-BE49-F238E27FC236}">
                    <a16:creationId xmlns:a16="http://schemas.microsoft.com/office/drawing/2014/main" id="{579688D0-55E0-4B08-6D18-EC5F5117A697}"/>
                  </a:ext>
                </a:extLst>
              </p:cNvPr>
              <p:cNvSpPr/>
              <p:nvPr/>
            </p:nvSpPr>
            <p:spPr>
              <a:xfrm>
                <a:off x="1141135" y="673674"/>
                <a:ext cx="1144865" cy="40466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矩形 18">
                <a:extLst>
                  <a:ext uri="{FF2B5EF4-FFF2-40B4-BE49-F238E27FC236}">
                    <a16:creationId xmlns:a16="http://schemas.microsoft.com/office/drawing/2014/main" id="{579688D0-55E0-4B08-6D18-EC5F5117A6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135" y="673674"/>
                <a:ext cx="1144865" cy="404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8">
                <a:extLst>
                  <a:ext uri="{FF2B5EF4-FFF2-40B4-BE49-F238E27FC236}">
                    <a16:creationId xmlns:a16="http://schemas.microsoft.com/office/drawing/2014/main" id="{F870D3B7-6E48-0696-84D0-D3D63CC5ED17}"/>
                  </a:ext>
                </a:extLst>
              </p:cNvPr>
              <p:cNvSpPr/>
              <p:nvPr/>
            </p:nvSpPr>
            <p:spPr>
              <a:xfrm>
                <a:off x="4105878" y="1161127"/>
                <a:ext cx="1141659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矩形 18">
                <a:extLst>
                  <a:ext uri="{FF2B5EF4-FFF2-40B4-BE49-F238E27FC236}">
                    <a16:creationId xmlns:a16="http://schemas.microsoft.com/office/drawing/2014/main" id="{F870D3B7-6E48-0696-84D0-D3D63CC5ED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878" y="1161127"/>
                <a:ext cx="1141659" cy="404663"/>
              </a:xfrm>
              <a:prstGeom prst="rect">
                <a:avLst/>
              </a:prstGeom>
              <a:blipFill>
                <a:blip r:embed="rId7"/>
                <a:stretch>
                  <a:fillRect t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">
                <a:extLst>
                  <a:ext uri="{FF2B5EF4-FFF2-40B4-BE49-F238E27FC236}">
                    <a16:creationId xmlns:a16="http://schemas.microsoft.com/office/drawing/2014/main" id="{E6462AE8-1EBC-4037-8E8F-8005DD78FBE4}"/>
                  </a:ext>
                </a:extLst>
              </p:cNvPr>
              <p:cNvSpPr txBox="1"/>
              <p:nvPr/>
            </p:nvSpPr>
            <p:spPr>
              <a:xfrm>
                <a:off x="1072602" y="2442591"/>
                <a:ext cx="3468914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純量場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  <a:ea typeface="Cambria Math"/>
                      </a:rPr>
                      <m:t>𝜙</m:t>
                    </m:r>
                  </m:oMath>
                </a14:m>
                <a:r>
                  <a:rPr lang="zh-TW" altLang="en-US" dirty="0"/>
                  <a:t>的梯度，必無散度：</a:t>
                </a:r>
              </a:p>
            </p:txBody>
          </p:sp>
        </mc:Choice>
        <mc:Fallback xmlns="">
          <p:sp>
            <p:nvSpPr>
              <p:cNvPr id="4" name="文字方塊 1">
                <a:extLst>
                  <a:ext uri="{FF2B5EF4-FFF2-40B4-BE49-F238E27FC236}">
                    <a16:creationId xmlns:a16="http://schemas.microsoft.com/office/drawing/2014/main" id="{E6462AE8-1EBC-4037-8E8F-8005DD78F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602" y="2442591"/>
                <a:ext cx="3468914" cy="381000"/>
              </a:xfrm>
              <a:prstGeom prst="rect">
                <a:avLst/>
              </a:prstGeom>
              <a:blipFill>
                <a:blip r:embed="rId8"/>
                <a:stretch>
                  <a:fillRect l="-1460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5">
                <a:extLst>
                  <a:ext uri="{FF2B5EF4-FFF2-40B4-BE49-F238E27FC236}">
                    <a16:creationId xmlns:a16="http://schemas.microsoft.com/office/drawing/2014/main" id="{E88F10EF-1CD1-441C-3806-964EA1195DA9}"/>
                  </a:ext>
                </a:extLst>
              </p:cNvPr>
              <p:cNvSpPr txBox="1"/>
              <p:nvPr/>
            </p:nvSpPr>
            <p:spPr>
              <a:xfrm>
                <a:off x="2841971" y="2893877"/>
                <a:ext cx="1603003" cy="42691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×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</m:e>
                          </m:acc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0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25">
                <a:extLst>
                  <a:ext uri="{FF2B5EF4-FFF2-40B4-BE49-F238E27FC236}">
                    <a16:creationId xmlns:a16="http://schemas.microsoft.com/office/drawing/2014/main" id="{E88F10EF-1CD1-441C-3806-964EA1195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971" y="2893877"/>
                <a:ext cx="1603003" cy="426912"/>
              </a:xfrm>
              <a:prstGeom prst="rect">
                <a:avLst/>
              </a:prstGeom>
              <a:blipFill>
                <a:blip r:embed="rId9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3">
                <a:extLst>
                  <a:ext uri="{FF2B5EF4-FFF2-40B4-BE49-F238E27FC236}">
                    <a16:creationId xmlns:a16="http://schemas.microsoft.com/office/drawing/2014/main" id="{04454E91-7926-3A92-95CF-DA92F8364456}"/>
                  </a:ext>
                </a:extLst>
              </p:cNvPr>
              <p:cNvSpPr txBox="1"/>
              <p:nvPr/>
            </p:nvSpPr>
            <p:spPr>
              <a:xfrm>
                <a:off x="1050831" y="3403484"/>
                <a:ext cx="7183613" cy="40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向量外積的規則顯示梯度的旋度必為零！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</m:acc>
                    <m:r>
                      <a:rPr lang="en-US" altLang="zh-TW" i="1">
                        <a:latin typeface="Cambria Math"/>
                        <a:ea typeface="Cambria Math"/>
                      </a:rPr>
                      <m:t>×</m:t>
                    </m:r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</m:acc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zh-TW" altLang="en-US" dirty="0"/>
                  <a:t>，電場滿足：</a:t>
                </a:r>
              </a:p>
            </p:txBody>
          </p:sp>
        </mc:Choice>
        <mc:Fallback xmlns="">
          <p:sp>
            <p:nvSpPr>
              <p:cNvPr id="11" name="文字方塊 3">
                <a:extLst>
                  <a:ext uri="{FF2B5EF4-FFF2-40B4-BE49-F238E27FC236}">
                    <a16:creationId xmlns:a16="http://schemas.microsoft.com/office/drawing/2014/main" id="{04454E91-7926-3A92-95CF-DA92F8364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831" y="3403484"/>
                <a:ext cx="7183613" cy="404663"/>
              </a:xfrm>
              <a:prstGeom prst="rect">
                <a:avLst/>
              </a:prstGeom>
              <a:blipFill>
                <a:blip r:embed="rId10"/>
                <a:stretch>
                  <a:fillRect l="-705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B27ABAB-241B-2F55-58E1-1B1BDB9F53AB}"/>
                  </a:ext>
                </a:extLst>
              </p:cNvPr>
              <p:cNvSpPr txBox="1"/>
              <p:nvPr/>
            </p:nvSpPr>
            <p:spPr>
              <a:xfrm>
                <a:off x="2807059" y="3900682"/>
                <a:ext cx="1141659" cy="40466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0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B27ABAB-241B-2F55-58E1-1B1BDB9F5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7059" y="3900682"/>
                <a:ext cx="1141659" cy="404663"/>
              </a:xfrm>
              <a:prstGeom prst="rect">
                <a:avLst/>
              </a:prstGeom>
              <a:blipFill>
                <a:blip r:embed="rId11"/>
                <a:stretch>
                  <a:fillRect t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243A71E-50DB-D1E3-9413-35D0EBA85105}"/>
              </a:ext>
            </a:extLst>
          </p:cNvPr>
          <p:cNvSpPr txBox="1"/>
          <p:nvPr/>
        </p:nvSpPr>
        <p:spPr>
          <a:xfrm>
            <a:off x="1061432" y="4478351"/>
            <a:ext cx="3927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正向的證明：根據</a:t>
            </a:r>
            <a:r>
              <a:rPr lang="zh-TW" altLang="en-US" dirty="0"/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Stokes Theorem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1F7934-1104-D96C-FBE7-7A05EEF7487C}"/>
              </a:ext>
            </a:extLst>
          </p:cNvPr>
          <p:cNvSpPr txBox="1"/>
          <p:nvPr/>
        </p:nvSpPr>
        <p:spPr>
          <a:xfrm>
            <a:off x="1061432" y="2049933"/>
            <a:ext cx="3242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倒過來的陳述的證明</a:t>
            </a:r>
            <a:r>
              <a:rPr 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8">
                <a:extLst>
                  <a:ext uri="{FF2B5EF4-FFF2-40B4-BE49-F238E27FC236}">
                    <a16:creationId xmlns:a16="http://schemas.microsoft.com/office/drawing/2014/main" id="{90E1200C-9A4F-85AC-1F6E-7F0119BB1DAC}"/>
                  </a:ext>
                </a:extLst>
              </p:cNvPr>
              <p:cNvSpPr/>
              <p:nvPr/>
            </p:nvSpPr>
            <p:spPr>
              <a:xfrm>
                <a:off x="1086694" y="4854305"/>
                <a:ext cx="1141659" cy="40466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矩形 18">
                <a:extLst>
                  <a:ext uri="{FF2B5EF4-FFF2-40B4-BE49-F238E27FC236}">
                    <a16:creationId xmlns:a16="http://schemas.microsoft.com/office/drawing/2014/main" id="{90E1200C-9A4F-85AC-1F6E-7F0119BB1D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694" y="4854305"/>
                <a:ext cx="1141659" cy="404663"/>
              </a:xfrm>
              <a:prstGeom prst="rect">
                <a:avLst/>
              </a:prstGeom>
              <a:blipFill>
                <a:blip r:embed="rId12"/>
                <a:stretch>
                  <a:fillRect t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8">
                <a:extLst>
                  <a:ext uri="{FF2B5EF4-FFF2-40B4-BE49-F238E27FC236}">
                    <a16:creationId xmlns:a16="http://schemas.microsoft.com/office/drawing/2014/main" id="{729B46C4-D6FD-EDD8-DD58-E3894870AD4C}"/>
                  </a:ext>
                </a:extLst>
              </p:cNvPr>
              <p:cNvSpPr txBox="1"/>
              <p:nvPr/>
            </p:nvSpPr>
            <p:spPr>
              <a:xfrm>
                <a:off x="3498974" y="4855237"/>
                <a:ext cx="1473993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8">
                <a:extLst>
                  <a:ext uri="{FF2B5EF4-FFF2-40B4-BE49-F238E27FC236}">
                    <a16:creationId xmlns:a16="http://schemas.microsoft.com/office/drawing/2014/main" id="{729B46C4-D6FD-EDD8-DD58-E3894870A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974" y="4855237"/>
                <a:ext cx="1473993" cy="818814"/>
              </a:xfrm>
              <a:prstGeom prst="rect">
                <a:avLst/>
              </a:prstGeom>
              <a:blipFill>
                <a:blip r:embed="rId13"/>
                <a:stretch>
                  <a:fillRect l="-58120" t="-132308" b="-19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168E4E8C-CA59-8869-74B0-61EEDA5CCD4E}"/>
              </a:ext>
            </a:extLst>
          </p:cNvPr>
          <p:cNvSpPr/>
          <p:nvPr/>
        </p:nvSpPr>
        <p:spPr>
          <a:xfrm>
            <a:off x="2550860" y="4988916"/>
            <a:ext cx="391886" cy="18505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EBAD683-DCA6-82EE-307B-2696B5D3AE33}"/>
                  </a:ext>
                </a:extLst>
              </p:cNvPr>
              <p:cNvSpPr txBox="1"/>
              <p:nvPr/>
            </p:nvSpPr>
            <p:spPr>
              <a:xfrm>
                <a:off x="1061431" y="5674051"/>
                <a:ext cx="62900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是一個保守力場，因此可以寫下位能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  <a:ea typeface="Cambria Math"/>
                      </a:rPr>
                      <m:t>𝜙</m:t>
                    </m:r>
                  </m:oMath>
                </a14:m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EBAD683-DCA6-82EE-307B-2696B5D3A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431" y="5674051"/>
                <a:ext cx="6290029" cy="369332"/>
              </a:xfrm>
              <a:prstGeom prst="rect">
                <a:avLst/>
              </a:prstGeom>
              <a:blipFill>
                <a:blip r:embed="rId14"/>
                <a:stretch>
                  <a:fillRect l="-806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03EA1FB0-6254-50BA-9F25-B2F891827989}"/>
                  </a:ext>
                </a:extLst>
              </p:cNvPr>
              <p:cNvSpPr txBox="1"/>
              <p:nvPr/>
            </p:nvSpPr>
            <p:spPr>
              <a:xfrm>
                <a:off x="5349045" y="5449310"/>
                <a:ext cx="1645642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zh-TW" altLang="en-US" sz="180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03EA1FB0-6254-50BA-9F25-B2F891827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045" y="5449310"/>
                <a:ext cx="1645642" cy="818814"/>
              </a:xfrm>
              <a:prstGeom prst="rect">
                <a:avLst/>
              </a:prstGeom>
              <a:blipFill>
                <a:blip r:embed="rId15"/>
                <a:stretch>
                  <a:fillRect l="-15267" t="-132308" r="-4580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43BD095-C02E-403C-E7ED-32CBE2B28358}"/>
                  </a:ext>
                </a:extLst>
              </p:cNvPr>
              <p:cNvSpPr txBox="1"/>
              <p:nvPr/>
            </p:nvSpPr>
            <p:spPr>
              <a:xfrm>
                <a:off x="1072602" y="6280276"/>
                <a:ext cx="4721953" cy="40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如同電場為電位的梯度</a:t>
                </a:r>
                <a:r>
                  <a:rPr lang="en-US" dirty="0"/>
                  <a:t>，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dirty="0" err="1"/>
                  <a:t>也是</a:t>
                </a:r>
                <a:r>
                  <a:rPr lang="zh-TW" altLang="en-US" dirty="0">
                    <a:latin typeface="Cambria Math"/>
                    <a:ea typeface="Cambria Math"/>
                  </a:rPr>
                  <a:t>𝜙</a:t>
                </a:r>
                <a:r>
                  <a:rPr lang="en-US" dirty="0" err="1"/>
                  <a:t>的梯度</a:t>
                </a:r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43BD095-C02E-403C-E7ED-32CBE2B28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602" y="6280276"/>
                <a:ext cx="4721953" cy="402931"/>
              </a:xfrm>
              <a:prstGeom prst="rect">
                <a:avLst/>
              </a:prstGeom>
              <a:blipFill>
                <a:blip r:embed="rId16"/>
                <a:stretch>
                  <a:fillRect l="-1072" t="-1212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15">
                <a:extLst>
                  <a:ext uri="{FF2B5EF4-FFF2-40B4-BE49-F238E27FC236}">
                    <a16:creationId xmlns:a16="http://schemas.microsoft.com/office/drawing/2014/main" id="{1D5A9BE3-74EB-4A41-5899-F44CB47F00C7}"/>
                  </a:ext>
                </a:extLst>
              </p:cNvPr>
              <p:cNvSpPr txBox="1"/>
              <p:nvPr/>
            </p:nvSpPr>
            <p:spPr>
              <a:xfrm>
                <a:off x="5349045" y="6306531"/>
                <a:ext cx="1010340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zh-TW" altLang="en-US" i="1" smtClean="0">
                          <a:latin typeface="Cambria Math"/>
                          <a:ea typeface="Cambria Math"/>
                        </a:rPr>
                        <m:t>𝜙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15">
                <a:extLst>
                  <a:ext uri="{FF2B5EF4-FFF2-40B4-BE49-F238E27FC236}">
                    <a16:creationId xmlns:a16="http://schemas.microsoft.com/office/drawing/2014/main" id="{1D5A9BE3-74EB-4A41-5899-F44CB47F0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045" y="6306531"/>
                <a:ext cx="1010340" cy="404663"/>
              </a:xfrm>
              <a:prstGeom prst="rect">
                <a:avLst/>
              </a:prstGeom>
              <a:blipFill>
                <a:blip r:embed="rId17"/>
                <a:stretch>
                  <a:fillRect t="-12121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5671B5B5-80F1-89B8-967B-8FE5B643DB2B}"/>
              </a:ext>
            </a:extLst>
          </p:cNvPr>
          <p:cNvSpPr txBox="1"/>
          <p:nvPr/>
        </p:nvSpPr>
        <p:spPr>
          <a:xfrm>
            <a:off x="6359385" y="6313875"/>
            <a:ext cx="1699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得證</a:t>
            </a:r>
            <a:r>
              <a:rPr lang="en-US" dirty="0"/>
              <a:t>！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3CFE88-0940-DEBE-5CEC-C8B678BCE142}"/>
              </a:ext>
            </a:extLst>
          </p:cNvPr>
          <p:cNvSpPr txBox="1"/>
          <p:nvPr/>
        </p:nvSpPr>
        <p:spPr>
          <a:xfrm>
            <a:off x="3276600" y="2286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Potentials</a:t>
            </a:r>
          </a:p>
        </p:txBody>
      </p:sp>
    </p:spTree>
    <p:extLst>
      <p:ext uri="{BB962C8B-B14F-4D97-AF65-F5344CB8AC3E}">
        <p14:creationId xmlns:p14="http://schemas.microsoft.com/office/powerpoint/2010/main" val="59902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/>
      <p:bldP spid="13" grpId="0" animBg="1"/>
      <p:bldP spid="16" grpId="0"/>
      <p:bldP spid="18" grpId="0"/>
      <p:bldP spid="2" grpId="0" animBg="1"/>
      <p:bldP spid="3" grpId="0" animBg="1"/>
      <p:bldP spid="5" grpId="0" animBg="1"/>
      <p:bldP spid="17" grpId="0"/>
      <p:bldP spid="19" grpId="0" animBg="1"/>
      <p:bldP spid="20" grpId="0"/>
      <p:bldP spid="21" grpId="0" animBg="1"/>
      <p:bldP spid="2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0CE7E-5D94-8846-8B41-8398D4CE6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CE3DA158-0332-A39E-138E-10B4CFB61A96}"/>
                  </a:ext>
                </a:extLst>
              </p:cNvPr>
              <p:cNvSpPr txBox="1"/>
              <p:nvPr/>
            </p:nvSpPr>
            <p:spPr>
              <a:xfrm>
                <a:off x="3505200" y="1981200"/>
                <a:ext cx="1286744" cy="40466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29936412-E760-070F-A8C9-1B0185AACC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1981200"/>
                <a:ext cx="1286744" cy="4046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856E9D6-9F80-7587-6E27-4EE5C3EA9FA6}"/>
              </a:ext>
            </a:extLst>
          </p:cNvPr>
          <p:cNvSpPr txBox="1"/>
          <p:nvPr/>
        </p:nvSpPr>
        <p:spPr>
          <a:xfrm>
            <a:off x="652346" y="3062714"/>
            <a:ext cx="502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稱為無旋度場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Irrotaional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Field</a:t>
            </a:r>
            <a:endParaRPr lang="en-TW" dirty="0">
              <a:solidFill>
                <a:srgbClr val="FF0000"/>
              </a:solidFill>
            </a:endParaRPr>
          </a:p>
        </p:txBody>
      </p:sp>
      <p:sp>
        <p:nvSpPr>
          <p:cNvPr id="20" name="文字方塊 9">
            <a:extLst>
              <a:ext uri="{FF2B5EF4-FFF2-40B4-BE49-F238E27FC236}">
                <a16:creationId xmlns:a16="http://schemas.microsoft.com/office/drawing/2014/main" id="{AE2FA6F9-66B4-59EE-927D-B1289781E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346" y="5910879"/>
            <a:ext cx="58167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FF0000"/>
                </a:solidFill>
              </a:rPr>
              <a:t>稱為無散度場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Divergence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Free Field.</a:t>
            </a:r>
          </a:p>
        </p:txBody>
      </p:sp>
      <p:pic>
        <p:nvPicPr>
          <p:cNvPr id="4" name="Picture 4" descr="2407">
            <a:extLst>
              <a:ext uri="{FF2B5EF4-FFF2-40B4-BE49-F238E27FC236}">
                <a16:creationId xmlns:a16="http://schemas.microsoft.com/office/drawing/2014/main" id="{036BD483-6DA5-C525-E95A-E4BB70054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"/>
          <a:stretch/>
        </p:blipFill>
        <p:spPr bwMode="auto">
          <a:xfrm>
            <a:off x="769280" y="1043672"/>
            <a:ext cx="1897132" cy="187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9BD6CD-EF3E-F8BF-A964-1B797A2B33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2377"/>
          <a:stretch/>
        </p:blipFill>
        <p:spPr>
          <a:xfrm>
            <a:off x="281055" y="3786417"/>
            <a:ext cx="2755861" cy="18750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19">
                <a:extLst>
                  <a:ext uri="{FF2B5EF4-FFF2-40B4-BE49-F238E27FC236}">
                    <a16:creationId xmlns:a16="http://schemas.microsoft.com/office/drawing/2014/main" id="{98654FE2-4231-3850-7842-3CC7D4535301}"/>
                  </a:ext>
                </a:extLst>
              </p:cNvPr>
              <p:cNvSpPr/>
              <p:nvPr/>
            </p:nvSpPr>
            <p:spPr>
              <a:xfrm>
                <a:off x="3471746" y="4723945"/>
                <a:ext cx="1145250" cy="40466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矩形 19">
                <a:extLst>
                  <a:ext uri="{FF2B5EF4-FFF2-40B4-BE49-F238E27FC236}">
                    <a16:creationId xmlns:a16="http://schemas.microsoft.com/office/drawing/2014/main" id="{83B8E9CC-F658-43CE-8F70-66977C3D2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746" y="4723945"/>
                <a:ext cx="1145250" cy="4046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AA003D1-7504-0CBA-2A93-4EC4C419406F}"/>
              </a:ext>
            </a:extLst>
          </p:cNvPr>
          <p:cNvSpPr txBox="1"/>
          <p:nvPr/>
        </p:nvSpPr>
        <p:spPr>
          <a:xfrm>
            <a:off x="3471746" y="1294945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精確的定義</a:t>
            </a:r>
            <a:r>
              <a:rPr lang="en-US" dirty="0"/>
              <a:t>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E45656-FB2C-7698-8C9C-80807EBDE6FD}"/>
              </a:ext>
            </a:extLst>
          </p:cNvPr>
          <p:cNvSpPr txBox="1"/>
          <p:nvPr/>
        </p:nvSpPr>
        <p:spPr>
          <a:xfrm>
            <a:off x="5474717" y="2024287"/>
            <a:ext cx="1654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放射狀的場線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91F50A-0FCD-730C-E894-593F2263B752}"/>
              </a:ext>
            </a:extLst>
          </p:cNvPr>
          <p:cNvSpPr txBox="1"/>
          <p:nvPr/>
        </p:nvSpPr>
        <p:spPr>
          <a:xfrm>
            <a:off x="5485603" y="4791933"/>
            <a:ext cx="1981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漩渦狀的場線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502E63-F963-C08E-2256-891CB97966F6}"/>
              </a:ext>
            </a:extLst>
          </p:cNvPr>
          <p:cNvSpPr txBox="1"/>
          <p:nvPr/>
        </p:nvSpPr>
        <p:spPr>
          <a:xfrm>
            <a:off x="5485603" y="1287465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圖像</a:t>
            </a:r>
            <a:r>
              <a:rPr 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5">
                <a:extLst>
                  <a:ext uri="{FF2B5EF4-FFF2-40B4-BE49-F238E27FC236}">
                    <a16:creationId xmlns:a16="http://schemas.microsoft.com/office/drawing/2014/main" id="{8982EA8A-86BF-C4A5-CC0C-D9BB657725F3}"/>
                  </a:ext>
                </a:extLst>
              </p:cNvPr>
              <p:cNvSpPr txBox="1"/>
              <p:nvPr/>
            </p:nvSpPr>
            <p:spPr>
              <a:xfrm>
                <a:off x="7535091" y="1945413"/>
                <a:ext cx="1013547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zh-TW" altLang="en-US" i="1" smtClean="0">
                          <a:latin typeface="Cambria Math"/>
                          <a:ea typeface="Cambria Math"/>
                        </a:rPr>
                        <m:t>𝜙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15">
                <a:extLst>
                  <a:ext uri="{FF2B5EF4-FFF2-40B4-BE49-F238E27FC236}">
                    <a16:creationId xmlns:a16="http://schemas.microsoft.com/office/drawing/2014/main" id="{D3B5BDD6-4499-DC2C-8A93-79BE0A033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091" y="1945413"/>
                <a:ext cx="1013547" cy="404663"/>
              </a:xfrm>
              <a:prstGeom prst="rect">
                <a:avLst/>
              </a:prstGeom>
              <a:blipFill>
                <a:blip r:embed="rId6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2">
                <a:extLst>
                  <a:ext uri="{FF2B5EF4-FFF2-40B4-BE49-F238E27FC236}">
                    <a16:creationId xmlns:a16="http://schemas.microsoft.com/office/drawing/2014/main" id="{5265AAE9-536C-4481-0A1F-9DCD8F874C40}"/>
                  </a:ext>
                </a:extLst>
              </p:cNvPr>
              <p:cNvSpPr txBox="1"/>
              <p:nvPr/>
            </p:nvSpPr>
            <p:spPr>
              <a:xfrm>
                <a:off x="7535091" y="4756474"/>
                <a:ext cx="34657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2">
                <a:extLst>
                  <a:ext uri="{FF2B5EF4-FFF2-40B4-BE49-F238E27FC236}">
                    <a16:creationId xmlns:a16="http://schemas.microsoft.com/office/drawing/2014/main" id="{5265AAE9-536C-4481-0A1F-9DCD8F874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091" y="4756474"/>
                <a:ext cx="34657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BB46EE8-CDBE-BC9D-3BA2-8E0F05CA0FED}"/>
              </a:ext>
            </a:extLst>
          </p:cNvPr>
          <p:cNvSpPr txBox="1"/>
          <p:nvPr/>
        </p:nvSpPr>
        <p:spPr>
          <a:xfrm>
            <a:off x="7129346" y="1287465"/>
            <a:ext cx="201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另一個場的微分</a:t>
            </a:r>
            <a:r>
              <a:rPr lang="en-US" dirty="0"/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188530296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778AB-5979-8C03-107E-138F2F469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5F8F5252-B639-0B50-0160-8A43D9EFD26A}"/>
                  </a:ext>
                </a:extLst>
              </p:cNvPr>
              <p:cNvSpPr txBox="1"/>
              <p:nvPr/>
            </p:nvSpPr>
            <p:spPr>
              <a:xfrm>
                <a:off x="4497389" y="729520"/>
                <a:ext cx="1204770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0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5F8F5252-B639-0B50-0160-8A43D9EFD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389" y="729520"/>
                <a:ext cx="1204770" cy="4046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96BE35E9-53F3-11EB-F445-4E5D147E8C85}"/>
                  </a:ext>
                </a:extLst>
              </p:cNvPr>
              <p:cNvSpPr txBox="1"/>
              <p:nvPr/>
            </p:nvSpPr>
            <p:spPr>
              <a:xfrm>
                <a:off x="1356343" y="2404239"/>
                <a:ext cx="7259813" cy="404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向量外積的規則顯示旋度的散度必為零！向量場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dirty="0"/>
                  <a:t>的旋度的散度為零。</a:t>
                </a:r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96BE35E9-53F3-11EB-F445-4E5D147E8C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6343" y="2404239"/>
                <a:ext cx="7259813" cy="404791"/>
              </a:xfrm>
              <a:prstGeom prst="rect">
                <a:avLst/>
              </a:prstGeom>
              <a:blipFill>
                <a:blip r:embed="rId3"/>
                <a:stretch>
                  <a:fillRect l="-698" t="-12121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4FD71D03-D047-675A-ACBE-33EBFEF89EC1}"/>
                  </a:ext>
                </a:extLst>
              </p:cNvPr>
              <p:cNvSpPr txBox="1"/>
              <p:nvPr/>
            </p:nvSpPr>
            <p:spPr>
              <a:xfrm>
                <a:off x="1442623" y="3379965"/>
                <a:ext cx="2401988" cy="42704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4FD71D03-D047-675A-ACBE-33EBFEF89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623" y="3379965"/>
                <a:ext cx="2401988" cy="427040"/>
              </a:xfrm>
              <a:prstGeom prst="rect">
                <a:avLst/>
              </a:prstGeom>
              <a:blipFill>
                <a:blip r:embed="rId4"/>
                <a:stretch>
                  <a:fillRect t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8D5617F4-EC70-3ED4-FC52-3817F1093F08}"/>
                  </a:ext>
                </a:extLst>
              </p:cNvPr>
              <p:cNvSpPr txBox="1"/>
              <p:nvPr/>
            </p:nvSpPr>
            <p:spPr>
              <a:xfrm>
                <a:off x="1309346" y="729392"/>
                <a:ext cx="3790428" cy="40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定理：任一</a:t>
                </a:r>
                <a:r>
                  <a:rPr lang="en-US" dirty="0" err="1">
                    <a:solidFill>
                      <a:srgbClr val="FF0000"/>
                    </a:solidFill>
                  </a:rPr>
                  <a:t>無散度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向量場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，</a:t>
                </a:r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8D5617F4-EC70-3ED4-FC52-3817F1093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346" y="729392"/>
                <a:ext cx="3790428" cy="402931"/>
              </a:xfrm>
              <a:prstGeom prst="rect">
                <a:avLst/>
              </a:prstGeom>
              <a:blipFill>
                <a:blip r:embed="rId5"/>
                <a:stretch>
                  <a:fillRect l="-1672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6">
                <a:extLst>
                  <a:ext uri="{FF2B5EF4-FFF2-40B4-BE49-F238E27FC236}">
                    <a16:creationId xmlns:a16="http://schemas.microsoft.com/office/drawing/2014/main" id="{B8AEC8D1-31E1-13EA-9BD2-5AD6729A71C3}"/>
                  </a:ext>
                </a:extLst>
              </p:cNvPr>
              <p:cNvSpPr txBox="1"/>
              <p:nvPr/>
            </p:nvSpPr>
            <p:spPr>
              <a:xfrm>
                <a:off x="1316780" y="1171165"/>
                <a:ext cx="5442655" cy="404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等價於此一向量場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可以寫成一個向量場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的漩度：</a:t>
                </a:r>
              </a:p>
            </p:txBody>
          </p:sp>
        </mc:Choice>
        <mc:Fallback xmlns="">
          <p:sp>
            <p:nvSpPr>
              <p:cNvPr id="5" name="文字方塊 16">
                <a:extLst>
                  <a:ext uri="{FF2B5EF4-FFF2-40B4-BE49-F238E27FC236}">
                    <a16:creationId xmlns:a16="http://schemas.microsoft.com/office/drawing/2014/main" id="{B8AEC8D1-31E1-13EA-9BD2-5AD6729A7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780" y="1171165"/>
                <a:ext cx="5442655" cy="404791"/>
              </a:xfrm>
              <a:prstGeom prst="rect">
                <a:avLst/>
              </a:prstGeom>
              <a:blipFill>
                <a:blip r:embed="rId6"/>
                <a:stretch>
                  <a:fillRect l="-930" t="-15152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2">
                <a:extLst>
                  <a:ext uri="{FF2B5EF4-FFF2-40B4-BE49-F238E27FC236}">
                    <a16:creationId xmlns:a16="http://schemas.microsoft.com/office/drawing/2014/main" id="{8D2DE654-5EB1-6AA4-2062-42BA53D05EEE}"/>
                  </a:ext>
                </a:extLst>
              </p:cNvPr>
              <p:cNvSpPr txBox="1"/>
              <p:nvPr/>
            </p:nvSpPr>
            <p:spPr>
              <a:xfrm>
                <a:off x="6563290" y="1181207"/>
                <a:ext cx="1169936" cy="4047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12">
                <a:extLst>
                  <a:ext uri="{FF2B5EF4-FFF2-40B4-BE49-F238E27FC236}">
                    <a16:creationId xmlns:a16="http://schemas.microsoft.com/office/drawing/2014/main" id="{8D2DE654-5EB1-6AA4-2062-42BA53D05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3290" y="1181207"/>
                <a:ext cx="1169936" cy="404791"/>
              </a:xfrm>
              <a:prstGeom prst="rect">
                <a:avLst/>
              </a:prstGeom>
              <a:blipFill>
                <a:blip r:embed="rId7"/>
                <a:stretch>
                  <a:fillRect t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C07D6F-9CA1-DE65-0098-C5D4A26D5433}"/>
                  </a:ext>
                </a:extLst>
              </p:cNvPr>
              <p:cNvSpPr txBox="1"/>
              <p:nvPr/>
            </p:nvSpPr>
            <p:spPr>
              <a:xfrm>
                <a:off x="1442623" y="2846012"/>
                <a:ext cx="1175657" cy="42691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×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C07D6F-9CA1-DE65-0098-C5D4A26D5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623" y="2846012"/>
                <a:ext cx="1175657" cy="42691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16EB98F-7705-E31C-F571-A2A481D6A089}"/>
              </a:ext>
            </a:extLst>
          </p:cNvPr>
          <p:cNvSpPr txBox="1"/>
          <p:nvPr/>
        </p:nvSpPr>
        <p:spPr>
          <a:xfrm>
            <a:off x="1363777" y="2034907"/>
            <a:ext cx="3242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倒過來的陳述的證明</a:t>
            </a:r>
            <a:r>
              <a:rPr 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35D2DC-0913-2B0F-3DD7-1589BC41D881}"/>
                  </a:ext>
                </a:extLst>
              </p:cNvPr>
              <p:cNvSpPr txBox="1"/>
              <p:nvPr/>
            </p:nvSpPr>
            <p:spPr>
              <a:xfrm>
                <a:off x="1363776" y="4193274"/>
                <a:ext cx="6027623" cy="404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正向的證明：我們可以直接定義</a:t>
                </a:r>
                <a:r>
                  <a:rPr lang="zh-TW" altLang="en-US" dirty="0"/>
                  <a:t>向量場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GB" dirty="0"/>
                  <a:t>，見下一頁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35D2DC-0913-2B0F-3DD7-1589BC41D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776" y="4193274"/>
                <a:ext cx="6027623" cy="404791"/>
              </a:xfrm>
              <a:prstGeom prst="rect">
                <a:avLst/>
              </a:prstGeom>
              <a:blipFill>
                <a:blip r:embed="rId11"/>
                <a:stretch>
                  <a:fillRect l="-842" t="-1562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784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2" grpId="0" animBg="1"/>
      <p:bldP spid="3" grpId="0"/>
      <p:bldP spid="6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AE986E-5AFC-F12F-607F-7449FF739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33399"/>
            <a:ext cx="6781800" cy="60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738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52096-CFCE-5484-71ED-D6F633F63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29936412-E760-070F-A8C9-1B0185AACCA0}"/>
                  </a:ext>
                </a:extLst>
              </p:cNvPr>
              <p:cNvSpPr txBox="1"/>
              <p:nvPr/>
            </p:nvSpPr>
            <p:spPr>
              <a:xfrm>
                <a:off x="3497283" y="1568126"/>
                <a:ext cx="1286744" cy="40466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29936412-E760-070F-A8C9-1B0185AACC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7283" y="1568126"/>
                <a:ext cx="1286744" cy="4046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6A330318-CB4F-535C-4B53-2F488D42F85F}"/>
              </a:ext>
            </a:extLst>
          </p:cNvPr>
          <p:cNvSpPr txBox="1"/>
          <p:nvPr/>
        </p:nvSpPr>
        <p:spPr>
          <a:xfrm>
            <a:off x="644429" y="2649640"/>
            <a:ext cx="502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稱為無旋度場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Irrotaional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Field</a:t>
            </a:r>
            <a:endParaRPr lang="en-TW" dirty="0">
              <a:solidFill>
                <a:srgbClr val="FF0000"/>
              </a:solidFill>
            </a:endParaRPr>
          </a:p>
        </p:txBody>
      </p:sp>
      <p:sp>
        <p:nvSpPr>
          <p:cNvPr id="20" name="文字方塊 9">
            <a:extLst>
              <a:ext uri="{FF2B5EF4-FFF2-40B4-BE49-F238E27FC236}">
                <a16:creationId xmlns:a16="http://schemas.microsoft.com/office/drawing/2014/main" id="{FC3D9E65-49FA-5210-1DDC-6C651B9A5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91" y="5003254"/>
            <a:ext cx="58167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FF0000"/>
                </a:solidFill>
              </a:rPr>
              <a:t>稱為無散度場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Divergence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Free Field.</a:t>
            </a:r>
          </a:p>
        </p:txBody>
      </p:sp>
      <p:pic>
        <p:nvPicPr>
          <p:cNvPr id="4" name="Picture 4" descr="2407">
            <a:extLst>
              <a:ext uri="{FF2B5EF4-FFF2-40B4-BE49-F238E27FC236}">
                <a16:creationId xmlns:a16="http://schemas.microsoft.com/office/drawing/2014/main" id="{9EEA5949-5410-DB66-E8E6-DA54E3A4A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"/>
          <a:stretch/>
        </p:blipFill>
        <p:spPr bwMode="auto">
          <a:xfrm>
            <a:off x="761363" y="630598"/>
            <a:ext cx="1897132" cy="187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3B7069-366C-16DE-197B-9C407CF0EF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2377"/>
          <a:stretch/>
        </p:blipFill>
        <p:spPr>
          <a:xfrm>
            <a:off x="273138" y="3044702"/>
            <a:ext cx="2755861" cy="18750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19">
                <a:extLst>
                  <a:ext uri="{FF2B5EF4-FFF2-40B4-BE49-F238E27FC236}">
                    <a16:creationId xmlns:a16="http://schemas.microsoft.com/office/drawing/2014/main" id="{83B8E9CC-F658-43CE-8F70-66977C3D22AB}"/>
                  </a:ext>
                </a:extLst>
              </p:cNvPr>
              <p:cNvSpPr/>
              <p:nvPr/>
            </p:nvSpPr>
            <p:spPr>
              <a:xfrm>
                <a:off x="3463829" y="3982230"/>
                <a:ext cx="1145250" cy="40466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矩形 19">
                <a:extLst>
                  <a:ext uri="{FF2B5EF4-FFF2-40B4-BE49-F238E27FC236}">
                    <a16:creationId xmlns:a16="http://schemas.microsoft.com/office/drawing/2014/main" id="{83B8E9CC-F658-43CE-8F70-66977C3D2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3829" y="3982230"/>
                <a:ext cx="1145250" cy="4046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18CAD6D0-C812-80B9-92EB-3B092C502568}"/>
              </a:ext>
            </a:extLst>
          </p:cNvPr>
          <p:cNvSpPr txBox="1"/>
          <p:nvPr/>
        </p:nvSpPr>
        <p:spPr>
          <a:xfrm>
            <a:off x="3463829" y="881871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精確的定義</a:t>
            </a:r>
            <a:r>
              <a:rPr lang="en-US" dirty="0"/>
              <a:t>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EC809A-EC5C-698B-0B3D-EC1236D123DD}"/>
              </a:ext>
            </a:extLst>
          </p:cNvPr>
          <p:cNvSpPr txBox="1"/>
          <p:nvPr/>
        </p:nvSpPr>
        <p:spPr>
          <a:xfrm>
            <a:off x="5466800" y="1611213"/>
            <a:ext cx="1654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放射狀的場線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E381D6-D639-8941-F6A8-86D36B7073C3}"/>
              </a:ext>
            </a:extLst>
          </p:cNvPr>
          <p:cNvSpPr txBox="1"/>
          <p:nvPr/>
        </p:nvSpPr>
        <p:spPr>
          <a:xfrm>
            <a:off x="5477686" y="4050218"/>
            <a:ext cx="1981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漩渦狀的場線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F9AF88-1D18-6907-1E77-08F46B7D7490}"/>
              </a:ext>
            </a:extLst>
          </p:cNvPr>
          <p:cNvSpPr txBox="1"/>
          <p:nvPr/>
        </p:nvSpPr>
        <p:spPr>
          <a:xfrm>
            <a:off x="5477686" y="874391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圖像</a:t>
            </a:r>
            <a:r>
              <a:rPr 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5">
                <a:extLst>
                  <a:ext uri="{FF2B5EF4-FFF2-40B4-BE49-F238E27FC236}">
                    <a16:creationId xmlns:a16="http://schemas.microsoft.com/office/drawing/2014/main" id="{D3B5BDD6-4499-DC2C-8A93-79BE0A033C3A}"/>
                  </a:ext>
                </a:extLst>
              </p:cNvPr>
              <p:cNvSpPr txBox="1"/>
              <p:nvPr/>
            </p:nvSpPr>
            <p:spPr>
              <a:xfrm>
                <a:off x="7527174" y="1532339"/>
                <a:ext cx="1013547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zh-TW" altLang="en-US" i="1" smtClean="0">
                          <a:latin typeface="Cambria Math"/>
                          <a:ea typeface="Cambria Math"/>
                        </a:rPr>
                        <m:t>𝜙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15">
                <a:extLst>
                  <a:ext uri="{FF2B5EF4-FFF2-40B4-BE49-F238E27FC236}">
                    <a16:creationId xmlns:a16="http://schemas.microsoft.com/office/drawing/2014/main" id="{D3B5BDD6-4499-DC2C-8A93-79BE0A033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7174" y="1532339"/>
                <a:ext cx="1013547" cy="404663"/>
              </a:xfrm>
              <a:prstGeom prst="rect">
                <a:avLst/>
              </a:prstGeom>
              <a:blipFill>
                <a:blip r:embed="rId6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2">
                <a:extLst>
                  <a:ext uri="{FF2B5EF4-FFF2-40B4-BE49-F238E27FC236}">
                    <a16:creationId xmlns:a16="http://schemas.microsoft.com/office/drawing/2014/main" id="{7A3ABD73-03F3-A88E-E8C3-A9E431C75546}"/>
                  </a:ext>
                </a:extLst>
              </p:cNvPr>
              <p:cNvSpPr txBox="1"/>
              <p:nvPr/>
            </p:nvSpPr>
            <p:spPr>
              <a:xfrm>
                <a:off x="7527174" y="4014759"/>
                <a:ext cx="1169936" cy="4047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2">
                <a:extLst>
                  <a:ext uri="{FF2B5EF4-FFF2-40B4-BE49-F238E27FC236}">
                    <a16:creationId xmlns:a16="http://schemas.microsoft.com/office/drawing/2014/main" id="{7A3ABD73-03F3-A88E-E8C3-A9E431C75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7174" y="4014759"/>
                <a:ext cx="1169936" cy="404791"/>
              </a:xfrm>
              <a:prstGeom prst="rect">
                <a:avLst/>
              </a:prstGeom>
              <a:blipFill>
                <a:blip r:embed="rId7"/>
                <a:stretch>
                  <a:fillRect t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5B7E3D1-6F64-BF39-EF40-DAB276F5A2EA}"/>
              </a:ext>
            </a:extLst>
          </p:cNvPr>
          <p:cNvSpPr txBox="1"/>
          <p:nvPr/>
        </p:nvSpPr>
        <p:spPr>
          <a:xfrm>
            <a:off x="7121429" y="874391"/>
            <a:ext cx="201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另一個場的微分</a:t>
            </a:r>
            <a:r>
              <a:rPr 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082EAE-F4DF-9249-C233-70086C7E69EB}"/>
                  </a:ext>
                </a:extLst>
              </p:cNvPr>
              <p:cNvSpPr txBox="1"/>
              <p:nvPr/>
            </p:nvSpPr>
            <p:spPr>
              <a:xfrm>
                <a:off x="638491" y="5402274"/>
                <a:ext cx="6096000" cy="404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所以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𝜙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dirty="0"/>
                  <a:t>可以代替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acc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作為討論電磁現象的物理場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082EAE-F4DF-9249-C233-70086C7E6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91" y="5402274"/>
                <a:ext cx="6096000" cy="404791"/>
              </a:xfrm>
              <a:prstGeom prst="rect">
                <a:avLst/>
              </a:prstGeom>
              <a:blipFill>
                <a:blip r:embed="rId8"/>
                <a:stretch>
                  <a:fillRect l="-832" t="-15152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DD08FC-F9F0-7992-5620-72E8FDD94635}"/>
                  </a:ext>
                </a:extLst>
              </p:cNvPr>
              <p:cNvSpPr txBox="1"/>
              <p:nvPr/>
            </p:nvSpPr>
            <p:spPr>
              <a:xfrm>
                <a:off x="638491" y="5844047"/>
                <a:ext cx="6096000" cy="404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在量子力學中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  <a:ea typeface="Cambria Math"/>
                      </a:rPr>
                      <m:t>𝜙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dirty="0"/>
                  <a:t>甚至比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acc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/>
                  <a:t>更真實。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DD08FC-F9F0-7992-5620-72E8FDD94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91" y="5844047"/>
                <a:ext cx="6096000" cy="404791"/>
              </a:xfrm>
              <a:prstGeom prst="rect">
                <a:avLst/>
              </a:prstGeom>
              <a:blipFill>
                <a:blip r:embed="rId9"/>
                <a:stretch>
                  <a:fillRect l="-832" t="-12121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0FA2565-D568-15AE-EFAD-1E77AE00A73D}"/>
              </a:ext>
            </a:extLst>
          </p:cNvPr>
          <p:cNvSpPr txBox="1"/>
          <p:nvPr/>
        </p:nvSpPr>
        <p:spPr>
          <a:xfrm>
            <a:off x="638491" y="6290465"/>
            <a:ext cx="4828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以上分類不只適用於電磁場</a:t>
            </a:r>
            <a:r>
              <a:rPr 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14397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8CA8AF-B363-4415-3189-420D9C2156A4}"/>
              </a:ext>
            </a:extLst>
          </p:cNvPr>
          <p:cNvSpPr txBox="1"/>
          <p:nvPr/>
        </p:nvSpPr>
        <p:spPr>
          <a:xfrm>
            <a:off x="3733800" y="22860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242409538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字方塊 20"/>
          <p:cNvSpPr txBox="1"/>
          <p:nvPr/>
        </p:nvSpPr>
        <p:spPr>
          <a:xfrm>
            <a:off x="639020" y="5200376"/>
            <a:ext cx="7288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 Potential satisfies Laplacian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Equation!</a:t>
            </a:r>
            <a:endParaRPr lang="zh-TW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1172924" y="3429000"/>
                <a:ext cx="1093633" cy="4393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924" y="3429000"/>
                <a:ext cx="1093633" cy="4393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2438400" y="3429000"/>
                <a:ext cx="1343509" cy="67153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000" b="0" i="1" smtClean="0">
                              <a:latin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429000"/>
                <a:ext cx="1343509" cy="671530"/>
              </a:xfrm>
              <a:prstGeom prst="rect">
                <a:avLst/>
              </a:prstGeom>
              <a:blipFill>
                <a:blip r:embed="rId3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683000" y="4121182"/>
            <a:ext cx="4780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Plug the first formula into the second</a:t>
            </a:r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TW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2417417" y="4506761"/>
                <a:ext cx="3385863" cy="67153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</m:d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417" y="4506761"/>
                <a:ext cx="3385863" cy="671530"/>
              </a:xfrm>
              <a:prstGeom prst="rect">
                <a:avLst/>
              </a:prstGeom>
              <a:blipFill>
                <a:blip r:embed="rId4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2438400" y="5627835"/>
                <a:ext cx="1280159" cy="67153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5627835"/>
                <a:ext cx="1280159" cy="671530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4082633" y="5616799"/>
                <a:ext cx="2761846" cy="76251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633" y="5616799"/>
                <a:ext cx="2761846" cy="762516"/>
              </a:xfrm>
              <a:prstGeom prst="rect">
                <a:avLst/>
              </a:prstGeom>
              <a:blipFill>
                <a:blip r:embed="rId6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F2FD02ED-ED45-774D-9C76-E97180AD8518}"/>
                  </a:ext>
                </a:extLst>
              </p:cNvPr>
              <p:cNvSpPr/>
              <p:nvPr/>
            </p:nvSpPr>
            <p:spPr>
              <a:xfrm>
                <a:off x="699089" y="1853262"/>
                <a:ext cx="4071179" cy="7625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𝑈</m:t>
                          </m:r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𝑈</m:t>
                          </m:r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𝑈</m:t>
                          </m:r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F2FD02ED-ED45-774D-9C76-E97180AD85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089" y="1853262"/>
                <a:ext cx="4071179" cy="762516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2">
            <a:extLst>
              <a:ext uri="{FF2B5EF4-FFF2-40B4-BE49-F238E27FC236}">
                <a16:creationId xmlns:a16="http://schemas.microsoft.com/office/drawing/2014/main" id="{2426015C-73A9-C444-9D4E-06A3A3A0B9E3}"/>
              </a:ext>
            </a:extLst>
          </p:cNvPr>
          <p:cNvSpPr txBox="1"/>
          <p:nvPr/>
        </p:nvSpPr>
        <p:spPr>
          <a:xfrm>
            <a:off x="639020" y="2643311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operation is called Laplacian</a:t>
            </a:r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F31BEC67-65A9-8C4D-BB51-7B75D93D9C6B}"/>
                  </a:ext>
                </a:extLst>
              </p:cNvPr>
              <p:cNvSpPr txBox="1"/>
              <p:nvPr/>
            </p:nvSpPr>
            <p:spPr>
              <a:xfrm>
                <a:off x="631396" y="245572"/>
                <a:ext cx="8390127" cy="439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</m:acc>
                  </m:oMath>
                </a14:m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acts like a vector, combining two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</m:acc>
                  </m:oMath>
                </a14:m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’s as inner product generates a scalar.</a:t>
                </a:r>
                <a:endParaRPr lang="zh-TW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F31BEC67-65A9-8C4D-BB51-7B75D93D9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96" y="245572"/>
                <a:ext cx="8390127" cy="439351"/>
              </a:xfrm>
              <a:prstGeom prst="rect">
                <a:avLst/>
              </a:prstGeom>
              <a:blipFill>
                <a:blip r:embed="rId8"/>
                <a:stretch>
                  <a:fillRect l="-604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FF2C0AB6-E266-5546-9646-5FB8D9148301}"/>
                  </a:ext>
                </a:extLst>
              </p:cNvPr>
              <p:cNvSpPr/>
              <p:nvPr/>
            </p:nvSpPr>
            <p:spPr>
              <a:xfrm>
                <a:off x="699089" y="685875"/>
                <a:ext cx="7055426" cy="76251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sz="2000"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𝑧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≡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FF2C0AB6-E266-5546-9646-5FB8D91483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089" y="685875"/>
                <a:ext cx="7055426" cy="762516"/>
              </a:xfrm>
              <a:prstGeom prst="rect">
                <a:avLst/>
              </a:prstGeom>
              <a:blipFill>
                <a:blip r:embed="rId9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16">
            <a:extLst>
              <a:ext uri="{FF2B5EF4-FFF2-40B4-BE49-F238E27FC236}">
                <a16:creationId xmlns:a16="http://schemas.microsoft.com/office/drawing/2014/main" id="{C7F8FB29-5EFA-FA47-9314-809F4E6866EB}"/>
              </a:ext>
            </a:extLst>
          </p:cNvPr>
          <p:cNvSpPr txBox="1"/>
          <p:nvPr/>
        </p:nvSpPr>
        <p:spPr>
          <a:xfrm>
            <a:off x="663703" y="1452444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an operation to be acted on functions.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D49367-08D2-1F78-F37A-98C577A77BB8}"/>
              </a:ext>
            </a:extLst>
          </p:cNvPr>
          <p:cNvSpPr txBox="1"/>
          <p:nvPr/>
        </p:nvSpPr>
        <p:spPr>
          <a:xfrm>
            <a:off x="6049724" y="4643965"/>
            <a:ext cx="2667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Pierre-Simon Laplace 1749-1827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0F747E49-4327-D4C5-CAD5-D43B5913D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626" y="1809241"/>
            <a:ext cx="2260098" cy="264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68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  <p:bldP spid="25" grpId="0" animBg="1"/>
      <p:bldP spid="3" grpId="0"/>
      <p:bldP spid="26" grpId="0" animBg="1"/>
      <p:bldP spid="27" grpId="0" animBg="1"/>
      <p:bldP spid="28" grpId="0" animBg="1"/>
      <p:bldP spid="4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7">
                <a:extLst>
                  <a:ext uri="{FF2B5EF4-FFF2-40B4-BE49-F238E27FC236}">
                    <a16:creationId xmlns:a16="http://schemas.microsoft.com/office/drawing/2014/main" id="{FF3514A5-299E-18A5-8E4B-3356C590CD53}"/>
                  </a:ext>
                </a:extLst>
              </p:cNvPr>
              <p:cNvSpPr/>
              <p:nvPr/>
            </p:nvSpPr>
            <p:spPr>
              <a:xfrm>
                <a:off x="620486" y="1553445"/>
                <a:ext cx="1253998" cy="4393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3" name="矩形 17">
                <a:extLst>
                  <a:ext uri="{FF2B5EF4-FFF2-40B4-BE49-F238E27FC236}">
                    <a16:creationId xmlns:a16="http://schemas.microsoft.com/office/drawing/2014/main" id="{FF3514A5-299E-18A5-8E4B-3356C590CD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486" y="1553445"/>
                <a:ext cx="1253998" cy="4393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8">
                <a:extLst>
                  <a:ext uri="{FF2B5EF4-FFF2-40B4-BE49-F238E27FC236}">
                    <a16:creationId xmlns:a16="http://schemas.microsoft.com/office/drawing/2014/main" id="{89ED5829-0B07-58BD-4AF4-CF987B301FAE}"/>
                  </a:ext>
                </a:extLst>
              </p:cNvPr>
              <p:cNvSpPr/>
              <p:nvPr/>
            </p:nvSpPr>
            <p:spPr>
              <a:xfrm>
                <a:off x="3614877" y="1445660"/>
                <a:ext cx="1667444" cy="7481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" name="矩形 18">
                <a:extLst>
                  <a:ext uri="{FF2B5EF4-FFF2-40B4-BE49-F238E27FC236}">
                    <a16:creationId xmlns:a16="http://schemas.microsoft.com/office/drawing/2014/main" id="{89ED5829-0B07-58BD-4AF4-CF987B301F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877" y="1445660"/>
                <a:ext cx="1667444" cy="748154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19">
                <a:extLst>
                  <a:ext uri="{FF2B5EF4-FFF2-40B4-BE49-F238E27FC236}">
                    <a16:creationId xmlns:a16="http://schemas.microsoft.com/office/drawing/2014/main" id="{C7B14195-F138-9F50-A698-F75B22EF01FD}"/>
                  </a:ext>
                </a:extLst>
              </p:cNvPr>
              <p:cNvSpPr/>
              <p:nvPr/>
            </p:nvSpPr>
            <p:spPr>
              <a:xfrm>
                <a:off x="2001445" y="1561946"/>
                <a:ext cx="1258871" cy="4393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" name="矩形 19">
                <a:extLst>
                  <a:ext uri="{FF2B5EF4-FFF2-40B4-BE49-F238E27FC236}">
                    <a16:creationId xmlns:a16="http://schemas.microsoft.com/office/drawing/2014/main" id="{C7B14195-F138-9F50-A698-F75B22EF01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1445" y="1561946"/>
                <a:ext cx="1258871" cy="4393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20">
                <a:extLst>
                  <a:ext uri="{FF2B5EF4-FFF2-40B4-BE49-F238E27FC236}">
                    <a16:creationId xmlns:a16="http://schemas.microsoft.com/office/drawing/2014/main" id="{8DA43788-C6A0-8714-01BE-49EB340CCE40}"/>
                  </a:ext>
                </a:extLst>
              </p:cNvPr>
              <p:cNvSpPr/>
              <p:nvPr/>
            </p:nvSpPr>
            <p:spPr>
              <a:xfrm>
                <a:off x="5538547" y="1414496"/>
                <a:ext cx="1967975" cy="7481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6" name="矩形 20">
                <a:extLst>
                  <a:ext uri="{FF2B5EF4-FFF2-40B4-BE49-F238E27FC236}">
                    <a16:creationId xmlns:a16="http://schemas.microsoft.com/office/drawing/2014/main" id="{8DA43788-C6A0-8714-01BE-49EB340CCE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547" y="1414496"/>
                <a:ext cx="1967975" cy="748154"/>
              </a:xfrm>
              <a:prstGeom prst="rect">
                <a:avLst/>
              </a:prstGeom>
              <a:blipFill>
                <a:blip r:embed="rId5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56F9E68-CB89-16F6-976C-EBB574F7A699}"/>
              </a:ext>
            </a:extLst>
          </p:cNvPr>
          <p:cNvSpPr txBox="1"/>
          <p:nvPr/>
        </p:nvSpPr>
        <p:spPr>
          <a:xfrm>
            <a:off x="609600" y="1032624"/>
            <a:ext cx="4040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Maxwell Equations in vacuum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8">
                <a:extLst>
                  <a:ext uri="{FF2B5EF4-FFF2-40B4-BE49-F238E27FC236}">
                    <a16:creationId xmlns:a16="http://schemas.microsoft.com/office/drawing/2014/main" id="{982F492B-AB37-96C1-31D0-8847D1E2E938}"/>
                  </a:ext>
                </a:extLst>
              </p:cNvPr>
              <p:cNvSpPr/>
              <p:nvPr/>
            </p:nvSpPr>
            <p:spPr>
              <a:xfrm>
                <a:off x="620486" y="2794995"/>
                <a:ext cx="2567947" cy="7481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zh-TW" altLang="en-US" sz="2000" i="1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zh-TW" altLang="en-US" sz="2000" i="1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8" name="矩形 18">
                <a:extLst>
                  <a:ext uri="{FF2B5EF4-FFF2-40B4-BE49-F238E27FC236}">
                    <a16:creationId xmlns:a16="http://schemas.microsoft.com/office/drawing/2014/main" id="{982F492B-AB37-96C1-31D0-8847D1E2E9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486" y="2794995"/>
                <a:ext cx="2567947" cy="748154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18">
                <a:extLst>
                  <a:ext uri="{FF2B5EF4-FFF2-40B4-BE49-F238E27FC236}">
                    <a16:creationId xmlns:a16="http://schemas.microsoft.com/office/drawing/2014/main" id="{260090CE-34E5-78BB-1C61-5F259FB7E142}"/>
                  </a:ext>
                </a:extLst>
              </p:cNvPr>
              <p:cNvSpPr/>
              <p:nvPr/>
            </p:nvSpPr>
            <p:spPr>
              <a:xfrm>
                <a:off x="609600" y="4038600"/>
                <a:ext cx="4892237" cy="7498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zh-TW" altLang="en-US" sz="2000" i="1" smtClean="0">
                          <a:latin typeface="Cambria Math" panose="02040503050406030204" pitchFamily="18" charset="0"/>
                        </a:rPr>
                        <m:t>∇</m:t>
                      </m:r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d>
                            <m:d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zh-TW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2000" b="0" i="0" smtClean="0">
                          <a:latin typeface="Cambria Math" panose="02040503050406030204" pitchFamily="18" charset="0"/>
                          <a:ea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9" name="矩形 18">
                <a:extLst>
                  <a:ext uri="{FF2B5EF4-FFF2-40B4-BE49-F238E27FC236}">
                    <a16:creationId xmlns:a16="http://schemas.microsoft.com/office/drawing/2014/main" id="{260090CE-34E5-78BB-1C61-5F259FB7E1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038600"/>
                <a:ext cx="4892237" cy="749885"/>
              </a:xfrm>
              <a:prstGeom prst="rect">
                <a:avLst/>
              </a:prstGeom>
              <a:blipFill>
                <a:blip r:embed="rId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32253B1-B626-934A-96C1-438E51B7402A}"/>
              </a:ext>
            </a:extLst>
          </p:cNvPr>
          <p:cNvCxnSpPr/>
          <p:nvPr/>
        </p:nvCxnSpPr>
        <p:spPr>
          <a:xfrm flipV="1">
            <a:off x="1080221" y="4165009"/>
            <a:ext cx="228600" cy="4823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D3171B-521D-38E9-1E72-0057CE9663E7}"/>
              </a:ext>
            </a:extLst>
          </p:cNvPr>
          <p:cNvCxnSpPr>
            <a:cxnSpLocks/>
          </p:cNvCxnSpPr>
          <p:nvPr/>
        </p:nvCxnSpPr>
        <p:spPr>
          <a:xfrm flipH="1">
            <a:off x="3493913" y="1958108"/>
            <a:ext cx="2658120" cy="22069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FFACE4F-74FA-BCF0-1323-0A9FE260A449}"/>
              </a:ext>
            </a:extLst>
          </p:cNvPr>
          <p:cNvCxnSpPr>
            <a:cxnSpLocks/>
          </p:cNvCxnSpPr>
          <p:nvPr/>
        </p:nvCxnSpPr>
        <p:spPr>
          <a:xfrm flipH="1">
            <a:off x="1864943" y="2007608"/>
            <a:ext cx="2382090" cy="11072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8E9991A-D200-1F6D-FBAE-118C6A2D6960}"/>
              </a:ext>
            </a:extLst>
          </p:cNvPr>
          <p:cNvCxnSpPr>
            <a:cxnSpLocks/>
          </p:cNvCxnSpPr>
          <p:nvPr/>
        </p:nvCxnSpPr>
        <p:spPr>
          <a:xfrm>
            <a:off x="940042" y="1958108"/>
            <a:ext cx="140179" cy="23211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8">
                <a:extLst>
                  <a:ext uri="{FF2B5EF4-FFF2-40B4-BE49-F238E27FC236}">
                    <a16:creationId xmlns:a16="http://schemas.microsoft.com/office/drawing/2014/main" id="{DF17F646-2F5D-F85D-3E3E-FA60B45D6671}"/>
                  </a:ext>
                </a:extLst>
              </p:cNvPr>
              <p:cNvSpPr/>
              <p:nvPr/>
            </p:nvSpPr>
            <p:spPr>
              <a:xfrm>
                <a:off x="620486" y="5041235"/>
                <a:ext cx="2029658" cy="7481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8" name="矩形 18">
                <a:extLst>
                  <a:ext uri="{FF2B5EF4-FFF2-40B4-BE49-F238E27FC236}">
                    <a16:creationId xmlns:a16="http://schemas.microsoft.com/office/drawing/2014/main" id="{DF17F646-2F5D-F85D-3E3E-FA60B45D66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486" y="5041235"/>
                <a:ext cx="2029658" cy="748154"/>
              </a:xfrm>
              <a:prstGeom prst="rect">
                <a:avLst/>
              </a:prstGeom>
              <a:blipFill>
                <a:blip r:embed="rId8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94140C70-FF9F-47E4-1FED-17759B344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t="65667" r="-156" b="135"/>
          <a:stretch/>
        </p:blipFill>
        <p:spPr bwMode="auto">
          <a:xfrm>
            <a:off x="5121755" y="4834341"/>
            <a:ext cx="3534903" cy="1739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AD30D08-21FB-68C6-6560-C309389F3B2C}"/>
              </a:ext>
            </a:extLst>
          </p:cNvPr>
          <p:cNvSpPr txBox="1"/>
          <p:nvPr/>
        </p:nvSpPr>
        <p:spPr>
          <a:xfrm>
            <a:off x="559750" y="2183338"/>
            <a:ext cx="8674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change of electric field is interrelated to temporal change of magnetic field.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D230B4-401D-2F0C-0056-7B3393E7454F}"/>
              </a:ext>
            </a:extLst>
          </p:cNvPr>
          <p:cNvSpPr txBox="1"/>
          <p:nvPr/>
        </p:nvSpPr>
        <p:spPr>
          <a:xfrm>
            <a:off x="559750" y="3592634"/>
            <a:ext cx="8674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change of magnetic field is interrelated to temporal change of electric field.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533DD9-2995-B942-217B-58ADF706B94B}"/>
                  </a:ext>
                </a:extLst>
              </p:cNvPr>
              <p:cNvSpPr txBox="1"/>
              <p:nvPr/>
            </p:nvSpPr>
            <p:spPr>
              <a:xfrm>
                <a:off x="5146564" y="2923074"/>
                <a:ext cx="3614152" cy="4621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</m:d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533DD9-2995-B942-217B-58ADF706B9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564" y="2923074"/>
                <a:ext cx="3614152" cy="462114"/>
              </a:xfrm>
              <a:prstGeom prst="rect">
                <a:avLst/>
              </a:prstGeom>
              <a:blipFill>
                <a:blip r:embed="rId10"/>
                <a:stretch>
                  <a:fillRect t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2FEA0F0-2EB8-B2FC-DBD2-B534664A82CA}"/>
              </a:ext>
            </a:extLst>
          </p:cNvPr>
          <p:cNvSpPr txBox="1"/>
          <p:nvPr/>
        </p:nvSpPr>
        <p:spPr>
          <a:xfrm>
            <a:off x="598967" y="487301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differential Maxwell Eq, EM wave equation is easy to derive.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8">
                <a:extLst>
                  <a:ext uri="{FF2B5EF4-FFF2-40B4-BE49-F238E27FC236}">
                    <a16:creationId xmlns:a16="http://schemas.microsoft.com/office/drawing/2014/main" id="{64891B9B-0948-758A-6D1B-D7535A2D131B}"/>
                  </a:ext>
                </a:extLst>
              </p:cNvPr>
              <p:cNvSpPr/>
              <p:nvPr/>
            </p:nvSpPr>
            <p:spPr>
              <a:xfrm>
                <a:off x="3621402" y="1439045"/>
                <a:ext cx="1667444" cy="7481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2" name="矩形 18">
                <a:extLst>
                  <a:ext uri="{FF2B5EF4-FFF2-40B4-BE49-F238E27FC236}">
                    <a16:creationId xmlns:a16="http://schemas.microsoft.com/office/drawing/2014/main" id="{64891B9B-0948-758A-6D1B-D7535A2D13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402" y="1439045"/>
                <a:ext cx="1667444" cy="748154"/>
              </a:xfrm>
              <a:prstGeom prst="rect">
                <a:avLst/>
              </a:prstGeom>
              <a:blipFill>
                <a:blip r:embed="rId11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20">
                <a:extLst>
                  <a:ext uri="{FF2B5EF4-FFF2-40B4-BE49-F238E27FC236}">
                    <a16:creationId xmlns:a16="http://schemas.microsoft.com/office/drawing/2014/main" id="{69E81E50-B891-D363-8E70-70DA95C59DC8}"/>
                  </a:ext>
                </a:extLst>
              </p:cNvPr>
              <p:cNvSpPr/>
              <p:nvPr/>
            </p:nvSpPr>
            <p:spPr>
              <a:xfrm>
                <a:off x="5538547" y="1431023"/>
                <a:ext cx="1967975" cy="7481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5" name="矩形 20">
                <a:extLst>
                  <a:ext uri="{FF2B5EF4-FFF2-40B4-BE49-F238E27FC236}">
                    <a16:creationId xmlns:a16="http://schemas.microsoft.com/office/drawing/2014/main" id="{69E81E50-B891-D363-8E70-70DA95C59D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547" y="1431023"/>
                <a:ext cx="1967975" cy="748154"/>
              </a:xfrm>
              <a:prstGeom prst="rect">
                <a:avLst/>
              </a:prstGeom>
              <a:blipFill>
                <a:blip r:embed="rId12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7442370-9CC4-C7D5-287C-9B289F55F994}"/>
              </a:ext>
            </a:extLst>
          </p:cNvPr>
          <p:cNvSpPr txBox="1"/>
          <p:nvPr/>
        </p:nvSpPr>
        <p:spPr>
          <a:xfrm>
            <a:off x="538485" y="5970589"/>
            <a:ext cx="3954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 Equation for Electric Field</a:t>
            </a:r>
          </a:p>
        </p:txBody>
      </p:sp>
    </p:spTree>
    <p:extLst>
      <p:ext uri="{BB962C8B-B14F-4D97-AF65-F5344CB8AC3E}">
        <p14:creationId xmlns:p14="http://schemas.microsoft.com/office/powerpoint/2010/main" val="318887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8" grpId="0" animBg="1"/>
      <p:bldP spid="17" grpId="0"/>
      <p:bldP spid="23" grpId="0"/>
      <p:bldP spid="10" grpId="0" animBg="1"/>
      <p:bldP spid="12" grpId="0" animBg="1"/>
      <p:bldP spid="15" grpId="0" animBg="1"/>
      <p:bldP spid="21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2188D-AF72-39E4-C8F4-D6B4A3E4E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7AD0E1-1451-A716-83BD-DD204343C29D}"/>
                  </a:ext>
                </a:extLst>
              </p:cNvPr>
              <p:cNvSpPr txBox="1"/>
              <p:nvPr/>
            </p:nvSpPr>
            <p:spPr>
              <a:xfrm>
                <a:off x="1621972" y="320746"/>
                <a:ext cx="1480457" cy="46410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7AD0E1-1451-A716-83BD-DD204343C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972" y="320746"/>
                <a:ext cx="1480457" cy="464101"/>
              </a:xfrm>
              <a:prstGeom prst="rect">
                <a:avLst/>
              </a:prstGeom>
              <a:blipFill>
                <a:blip r:embed="rId2"/>
                <a:stretch>
                  <a:fillRect t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0DEB5A0-C29C-3115-ACAA-0A561BBB52A4}"/>
                  </a:ext>
                </a:extLst>
              </p:cNvPr>
              <p:cNvSpPr txBox="1"/>
              <p:nvPr/>
            </p:nvSpPr>
            <p:spPr>
              <a:xfrm>
                <a:off x="1556656" y="1232133"/>
                <a:ext cx="4615543" cy="54014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0DEB5A0-C29C-3115-ACAA-0A561BBB52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656" y="1232133"/>
                <a:ext cx="4615543" cy="540148"/>
              </a:xfrm>
              <a:prstGeom prst="rect">
                <a:avLst/>
              </a:prstGeom>
              <a:blipFill>
                <a:blip r:embed="rId3"/>
                <a:stretch>
                  <a:fillRect t="-11364" b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D13E74-951C-0840-C532-182AD3EB995A}"/>
                  </a:ext>
                </a:extLst>
              </p:cNvPr>
              <p:cNvSpPr txBox="1"/>
              <p:nvPr/>
            </p:nvSpPr>
            <p:spPr>
              <a:xfrm>
                <a:off x="1556656" y="1910134"/>
                <a:ext cx="4844144" cy="4464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D13E74-951C-0840-C532-182AD3EB9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656" y="1910134"/>
                <a:ext cx="4844144" cy="446404"/>
              </a:xfrm>
              <a:prstGeom prst="rect">
                <a:avLst/>
              </a:prstGeom>
              <a:blipFill>
                <a:blip r:embed="rId4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023734-1C50-19B0-6FC7-42E780285A99}"/>
                  </a:ext>
                </a:extLst>
              </p:cNvPr>
              <p:cNvSpPr txBox="1"/>
              <p:nvPr/>
            </p:nvSpPr>
            <p:spPr>
              <a:xfrm>
                <a:off x="1556656" y="2523636"/>
                <a:ext cx="5377543" cy="4464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023734-1C50-19B0-6FC7-42E780285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656" y="2523636"/>
                <a:ext cx="5377543" cy="446404"/>
              </a:xfrm>
              <a:prstGeom prst="rect">
                <a:avLst/>
              </a:prstGeom>
              <a:blipFill>
                <a:blip r:embed="rId5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65921A-5B8B-9596-D2FF-8ADBAC042B8C}"/>
                  </a:ext>
                </a:extLst>
              </p:cNvPr>
              <p:cNvSpPr txBox="1"/>
              <p:nvPr/>
            </p:nvSpPr>
            <p:spPr>
              <a:xfrm>
                <a:off x="1589314" y="3112407"/>
                <a:ext cx="6335486" cy="4464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65921A-5B8B-9596-D2FF-8ADBAC042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9314" y="3112407"/>
                <a:ext cx="6335486" cy="446404"/>
              </a:xfrm>
              <a:prstGeom prst="rect">
                <a:avLst/>
              </a:prstGeom>
              <a:blipFill>
                <a:blip r:embed="rId6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0936203-DE3A-C824-8F9E-1F58908DA328}"/>
                  </a:ext>
                </a:extLst>
              </p:cNvPr>
              <p:cNvSpPr txBox="1"/>
              <p:nvPr/>
            </p:nvSpPr>
            <p:spPr>
              <a:xfrm>
                <a:off x="1556657" y="3653485"/>
                <a:ext cx="2939143" cy="46410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0936203-DE3A-C824-8F9E-1F58908DA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657" y="3653485"/>
                <a:ext cx="2939143" cy="464101"/>
              </a:xfrm>
              <a:prstGeom prst="rect">
                <a:avLst/>
              </a:prstGeom>
              <a:blipFill>
                <a:blip r:embed="rId7"/>
                <a:stretch>
                  <a:fillRect t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B5CD65-B9C6-00A0-0CE1-D8176A619DE1}"/>
                  </a:ext>
                </a:extLst>
              </p:cNvPr>
              <p:cNvSpPr txBox="1"/>
              <p:nvPr/>
            </p:nvSpPr>
            <p:spPr>
              <a:xfrm>
                <a:off x="1589314" y="4434804"/>
                <a:ext cx="4201886" cy="50417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d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B5CD65-B9C6-00A0-0CE1-D8176A619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9314" y="4434804"/>
                <a:ext cx="4201886" cy="504177"/>
              </a:xfrm>
              <a:prstGeom prst="rect">
                <a:avLst/>
              </a:prstGeom>
              <a:blipFill>
                <a:blip r:embed="rId8"/>
                <a:stretch>
                  <a:fillRect t="-12195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68DE73E-260B-BBEC-EB41-67711151A707}"/>
              </a:ext>
            </a:extLst>
          </p:cNvPr>
          <p:cNvSpPr txBox="1"/>
          <p:nvPr/>
        </p:nvSpPr>
        <p:spPr>
          <a:xfrm>
            <a:off x="5867400" y="4489387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對另外兩個分量也成立</a:t>
            </a:r>
            <a:r>
              <a:rPr lang="en-US" sz="2000" dirty="0"/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601D25B-4DF8-4E61-5741-70FDC880B81E}"/>
                  </a:ext>
                </a:extLst>
              </p:cNvPr>
              <p:cNvSpPr txBox="1"/>
              <p:nvPr/>
            </p:nvSpPr>
            <p:spPr>
              <a:xfrm>
                <a:off x="1594630" y="5426957"/>
                <a:ext cx="3891770" cy="46410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d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601D25B-4DF8-4E61-5741-70FDC880B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630" y="5426957"/>
                <a:ext cx="3891770" cy="464101"/>
              </a:xfrm>
              <a:prstGeom prst="rect">
                <a:avLst/>
              </a:prstGeom>
              <a:blipFill>
                <a:blip r:embed="rId9"/>
                <a:stretch>
                  <a:fillRect t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6FA6782-9689-A4A3-7556-CF1DFB6E3A0D}"/>
                  </a:ext>
                </a:extLst>
              </p:cNvPr>
              <p:cNvSpPr txBox="1"/>
              <p:nvPr/>
            </p:nvSpPr>
            <p:spPr>
              <a:xfrm>
                <a:off x="1621972" y="6163426"/>
                <a:ext cx="5693228" cy="4621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</m:d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</m:acc>
                        </m:e>
                      </m:d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</m:d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6FA6782-9689-A4A3-7556-CF1DFB6E3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972" y="6163426"/>
                <a:ext cx="5693228" cy="462114"/>
              </a:xfrm>
              <a:prstGeom prst="rect">
                <a:avLst/>
              </a:prstGeom>
              <a:blipFill>
                <a:blip r:embed="rId10"/>
                <a:stretch>
                  <a:fillRect t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330286B7-9805-AEF8-CC71-9B5F75FA0060}"/>
              </a:ext>
            </a:extLst>
          </p:cNvPr>
          <p:cNvSpPr txBox="1"/>
          <p:nvPr/>
        </p:nvSpPr>
        <p:spPr>
          <a:xfrm>
            <a:off x="1589314" y="802816"/>
            <a:ext cx="4735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the components directly:</a:t>
            </a:r>
          </a:p>
        </p:txBody>
      </p:sp>
    </p:spTree>
    <p:extLst>
      <p:ext uri="{BB962C8B-B14F-4D97-AF65-F5344CB8AC3E}">
        <p14:creationId xmlns:p14="http://schemas.microsoft.com/office/powerpoint/2010/main" val="357273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8" grpId="0" animBg="1"/>
      <p:bldP spid="1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AA63896-E62E-5145-0B44-BEE8B1DAD103}"/>
                  </a:ext>
                </a:extLst>
              </p:cNvPr>
              <p:cNvSpPr txBox="1"/>
              <p:nvPr/>
            </p:nvSpPr>
            <p:spPr>
              <a:xfrm>
                <a:off x="998278" y="2414129"/>
                <a:ext cx="2997808" cy="77873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𝑘𝑙𝑚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𝑖𝑙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AA63896-E62E-5145-0B44-BEE8B1DAD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78" y="2414129"/>
                <a:ext cx="2997808" cy="778739"/>
              </a:xfrm>
              <a:prstGeom prst="rect">
                <a:avLst/>
              </a:prstGeom>
              <a:blipFill>
                <a:blip r:embed="rId2"/>
                <a:stretch>
                  <a:fillRect l="-27004" t="-112903" b="-17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DE983B-2861-37B5-ADB8-12ED7A04DBBC}"/>
                  </a:ext>
                </a:extLst>
              </p:cNvPr>
              <p:cNvSpPr txBox="1"/>
              <p:nvPr/>
            </p:nvSpPr>
            <p:spPr>
              <a:xfrm>
                <a:off x="990600" y="673251"/>
                <a:ext cx="4971365" cy="111799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1                              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𝑖𝑗𝑘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=123,231, 312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−1                              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𝑗𝑘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=132,213, 321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    0                    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some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subscripts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are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equal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DE983B-2861-37B5-ADB8-12ED7A04D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673251"/>
                <a:ext cx="4971365" cy="1117998"/>
              </a:xfrm>
              <a:prstGeom prst="rect">
                <a:avLst/>
              </a:prstGeom>
              <a:blipFill>
                <a:blip r:embed="rId3"/>
                <a:stretch>
                  <a:fillRect l="-24490" t="-206667" r="-255" b="-29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853F829-3682-716D-22D7-D2A05DDA049E}"/>
              </a:ext>
            </a:extLst>
          </p:cNvPr>
          <p:cNvSpPr txBox="1"/>
          <p:nvPr/>
        </p:nvSpPr>
        <p:spPr>
          <a:xfrm>
            <a:off x="987392" y="292251"/>
            <a:ext cx="254812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Levi-Civita Tensor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5857F0-68D8-32ED-CFD3-A6304DE900C1}"/>
                  </a:ext>
                </a:extLst>
              </p:cNvPr>
              <p:cNvSpPr txBox="1"/>
              <p:nvPr/>
            </p:nvSpPr>
            <p:spPr>
              <a:xfrm>
                <a:off x="6324600" y="768790"/>
                <a:ext cx="2670208" cy="92692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3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5857F0-68D8-32ED-CFD3-A6304DE90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768790"/>
                <a:ext cx="2670208" cy="926920"/>
              </a:xfrm>
              <a:prstGeom prst="rect">
                <a:avLst/>
              </a:prstGeom>
              <a:blipFill>
                <a:blip r:embed="rId4"/>
                <a:stretch>
                  <a:fillRect t="-89189" b="-135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CFD9EB-6DEC-AAA9-B817-EAA1B6008AD5}"/>
                  </a:ext>
                </a:extLst>
              </p:cNvPr>
              <p:cNvSpPr txBox="1"/>
              <p:nvPr/>
            </p:nvSpPr>
            <p:spPr>
              <a:xfrm>
                <a:off x="972235" y="6030950"/>
                <a:ext cx="3657600" cy="42704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×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CFD9EB-6DEC-AAA9-B817-EAA1B6008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235" y="6030950"/>
                <a:ext cx="3657600" cy="427040"/>
              </a:xfrm>
              <a:prstGeom prst="rect">
                <a:avLst/>
              </a:prstGeom>
              <a:blipFill>
                <a:blip r:embed="rId5"/>
                <a:stretch>
                  <a:fillRect t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29674F-2E00-9D26-484A-C735DA5573A4}"/>
                  </a:ext>
                </a:extLst>
              </p:cNvPr>
              <p:cNvSpPr txBox="1"/>
              <p:nvPr/>
            </p:nvSpPr>
            <p:spPr>
              <a:xfrm>
                <a:off x="972235" y="5016210"/>
                <a:ext cx="5899372" cy="81009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3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𝑘𝑙𝑚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3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𝑗𝑚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29674F-2E00-9D26-484A-C735DA557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235" y="5016210"/>
                <a:ext cx="5899372" cy="810094"/>
              </a:xfrm>
              <a:prstGeom prst="rect">
                <a:avLst/>
              </a:prstGeom>
              <a:blipFill>
                <a:blip r:embed="rId6"/>
                <a:stretch>
                  <a:fillRect l="-9892" t="-109375" b="-164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3B4B98F-ED22-D201-A06C-0F13EB844DFF}"/>
                  </a:ext>
                </a:extLst>
              </p:cNvPr>
              <p:cNvSpPr txBox="1"/>
              <p:nvPr/>
            </p:nvSpPr>
            <p:spPr>
              <a:xfrm>
                <a:off x="972235" y="3295801"/>
                <a:ext cx="68185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左式不為零，只能發生於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𝑖𝑗</m:t>
                    </m:r>
                  </m:oMath>
                </a14:m>
                <a:r>
                  <a:rPr lang="en-US" dirty="0"/>
                  <a:t>與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𝑙𝑚</m:t>
                    </m:r>
                  </m:oMath>
                </a14:m>
                <a:r>
                  <a:rPr lang="en-US" dirty="0"/>
                  <a:t>是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以外的兩個不同足標，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3B4B98F-ED22-D201-A06C-0F13EB844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235" y="3295801"/>
                <a:ext cx="6818530" cy="369332"/>
              </a:xfrm>
              <a:prstGeom prst="rect">
                <a:avLst/>
              </a:prstGeom>
              <a:blipFill>
                <a:blip r:embed="rId7"/>
                <a:stretch>
                  <a:fillRect l="-74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214FAF-364E-1F1C-F0DD-50DD95352F8C}"/>
                  </a:ext>
                </a:extLst>
              </p:cNvPr>
              <p:cNvSpPr txBox="1"/>
              <p:nvPr/>
            </p:nvSpPr>
            <p:spPr>
              <a:xfrm>
                <a:off x="972235" y="3690622"/>
                <a:ext cx="6818530" cy="39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只能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與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/>
                  <a:t>同，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與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 err="1"/>
                  <a:t>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𝑖𝑙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𝑗𝑚</m:t>
                        </m:r>
                      </m:sub>
                    </m:sSub>
                  </m:oMath>
                </a14:m>
                <a:r>
                  <a:rPr lang="en-US" dirty="0" err="1"/>
                  <a:t>，或者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同，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與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 err="1"/>
                  <a:t>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𝑖𝑚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，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214FAF-364E-1F1C-F0DD-50DD95352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235" y="3690622"/>
                <a:ext cx="6818530" cy="391646"/>
              </a:xfrm>
              <a:prstGeom prst="rect">
                <a:avLst/>
              </a:prstGeom>
              <a:blipFill>
                <a:blip r:embed="rId8"/>
                <a:stretch>
                  <a:fillRect l="-743" t="-6250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80959F1-B55C-001C-A5C2-D309B703C99E}"/>
                  </a:ext>
                </a:extLst>
              </p:cNvPr>
              <p:cNvSpPr txBox="1"/>
              <p:nvPr/>
            </p:nvSpPr>
            <p:spPr>
              <a:xfrm>
                <a:off x="998277" y="4085986"/>
                <a:ext cx="732588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 err="1"/>
                  <a:t>求和時，只有一個足標，不同於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𝑖𝑗</m:t>
                    </m:r>
                  </m:oMath>
                </a14:m>
                <a:r>
                  <a:rPr lang="en-US" dirty="0"/>
                  <a:t>者，會有貢獻，因此乘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dirty="0"/>
                  <a:t>。得證。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80959F1-B55C-001C-A5C2-D309B703C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77" y="4085986"/>
                <a:ext cx="7325888" cy="369332"/>
              </a:xfrm>
              <a:prstGeom prst="rect">
                <a:avLst/>
              </a:prstGeom>
              <a:blipFill>
                <a:blip r:embed="rId9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B01BA2F-9368-809B-6E53-C3C73D1305D0}"/>
              </a:ext>
            </a:extLst>
          </p:cNvPr>
          <p:cNvSpPr txBox="1"/>
          <p:nvPr/>
        </p:nvSpPr>
        <p:spPr>
          <a:xfrm>
            <a:off x="972235" y="1995895"/>
            <a:ext cx="4582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Levi-Civita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Tensor滿足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screenshot of a math test&#10;&#10;AI-generated content may be incorrect.">
            <a:extLst>
              <a:ext uri="{FF2B5EF4-FFF2-40B4-BE49-F238E27FC236}">
                <a16:creationId xmlns:a16="http://schemas.microsoft.com/office/drawing/2014/main" id="{C9BD89F9-4568-8BAF-532F-906B939F9A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411" y="1772060"/>
            <a:ext cx="1806108" cy="21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6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/>
      <p:bldP spid="9" grpId="0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4646065" y="2944588"/>
                <a:ext cx="3092513" cy="82888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4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zh-TW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𝑞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𝑞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6065" y="2944588"/>
                <a:ext cx="3092513" cy="828881"/>
              </a:xfrm>
              <a:prstGeom prst="rect">
                <a:avLst/>
              </a:prstGeom>
              <a:blipFill>
                <a:blip r:embed="rId2"/>
                <a:stretch>
                  <a:fillRect l="-11429" t="-102985" b="-153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4660741" y="3930529"/>
            <a:ext cx="2971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</a:rPr>
              <a:t>電場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</a:rPr>
              <a:t>Electric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2" name="Text Box 12"/>
              <p:cNvSpPr txBox="1">
                <a:spLocks noChangeArrowheads="1"/>
              </p:cNvSpPr>
              <p:nvPr/>
            </p:nvSpPr>
            <p:spPr bwMode="auto">
              <a:xfrm>
                <a:off x="1257299" y="5043720"/>
                <a:ext cx="5562431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電場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zh-TW" altLang="en-US" dirty="0"/>
                  <a:t>只與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dirty="0"/>
                  <a:t>的位置相關，與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dirty="0"/>
                  <a:t>的電荷量無關</a:t>
                </a:r>
              </a:p>
            </p:txBody>
          </p:sp>
        </mc:Choice>
        <mc:Fallback xmlns="">
          <p:sp>
            <p:nvSpPr>
              <p:cNvPr id="27652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7299" y="5043720"/>
                <a:ext cx="5562431" cy="402931"/>
              </a:xfrm>
              <a:prstGeom prst="rect">
                <a:avLst/>
              </a:prstGeom>
              <a:blipFill>
                <a:blip r:embed="rId3"/>
                <a:stretch>
                  <a:fillRect l="-682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63" name="Rectangle 24"/>
          <p:cNvSpPr>
            <a:spLocks noChangeArrowheads="1"/>
          </p:cNvSpPr>
          <p:nvPr/>
        </p:nvSpPr>
        <p:spPr bwMode="auto">
          <a:xfrm>
            <a:off x="5029200" y="2863729"/>
            <a:ext cx="1524000" cy="9906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64" name="Text Box 25"/>
              <p:cNvSpPr txBox="1">
                <a:spLocks noChangeArrowheads="1"/>
              </p:cNvSpPr>
              <p:nvPr/>
            </p:nvSpPr>
            <p:spPr bwMode="auto">
              <a:xfrm>
                <a:off x="1257300" y="5500920"/>
                <a:ext cx="6629400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想像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dirty="0"/>
                  <a:t>漸漸趨近於零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𝑞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→0</m:t>
                    </m:r>
                  </m:oMath>
                </a14:m>
                <a:r>
                  <a:rPr lang="en-US" altLang="zh-TW" dirty="0"/>
                  <a:t>….</a:t>
                </a:r>
                <a:r>
                  <a:rPr lang="zh-TW" altLang="en-US" dirty="0"/>
                  <a:t>電場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zh-TW" altLang="en-US" dirty="0"/>
                  <a:t>應該依舊存在吧！</a:t>
                </a:r>
              </a:p>
            </p:txBody>
          </p:sp>
        </mc:Choice>
        <mc:Fallback xmlns="">
          <p:sp>
            <p:nvSpPr>
              <p:cNvPr id="27664" name="Text 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7300" y="5500920"/>
                <a:ext cx="6629400" cy="402931"/>
              </a:xfrm>
              <a:prstGeom prst="rect">
                <a:avLst/>
              </a:prstGeom>
              <a:blipFill>
                <a:blip r:embed="rId5"/>
                <a:stretch>
                  <a:fillRect l="-573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646065" y="2286000"/>
                <a:ext cx="41152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電荷量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dirty="0"/>
                  <a:t>可以從複雜的式子中提出來：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6065" y="2286000"/>
                <a:ext cx="4115229" cy="369332"/>
              </a:xfrm>
              <a:prstGeom prst="rect">
                <a:avLst/>
              </a:prstGeom>
              <a:blipFill>
                <a:blip r:embed="rId6"/>
                <a:stretch>
                  <a:fillRect l="-123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4700021" y="1277037"/>
                <a:ext cx="2113271" cy="764568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0021" y="1277037"/>
                <a:ext cx="2113271" cy="76456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弧形箭號 (下彎) 23"/>
          <p:cNvSpPr/>
          <p:nvPr/>
        </p:nvSpPr>
        <p:spPr>
          <a:xfrm>
            <a:off x="6394192" y="1062345"/>
            <a:ext cx="838200" cy="304800"/>
          </a:xfrm>
          <a:prstGeom prst="curved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" name="矩形 1">
            <a:extLst>
              <a:ext uri="{FF2B5EF4-FFF2-40B4-BE49-F238E27FC236}">
                <a16:creationId xmlns:a16="http://schemas.microsoft.com/office/drawing/2014/main" id="{0B24B92A-C9CB-1CB7-B78E-02725BC899AC}"/>
              </a:ext>
            </a:extLst>
          </p:cNvPr>
          <p:cNvSpPr/>
          <p:nvPr/>
        </p:nvSpPr>
        <p:spPr>
          <a:xfrm>
            <a:off x="534988" y="1274095"/>
            <a:ext cx="3732212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13" descr="fig22">
            <a:extLst>
              <a:ext uri="{FF2B5EF4-FFF2-40B4-BE49-F238E27FC236}">
                <a16:creationId xmlns:a16="http://schemas.microsoft.com/office/drawing/2014/main" id="{8454429F-7107-F079-2959-B4CF74F7C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1"/>
          <a:stretch>
            <a:fillRect/>
          </a:stretch>
        </p:blipFill>
        <p:spPr bwMode="auto">
          <a:xfrm>
            <a:off x="534988" y="1540795"/>
            <a:ext cx="35925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09F8691B-06E7-7D4D-DEDF-4E2D3910E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388" y="1540795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Q</a:t>
            </a:r>
            <a:r>
              <a:rPr lang="en-US" altLang="zh-TW" baseline="-25000"/>
              <a:t>1</a:t>
            </a: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729CFDA6-F14F-734D-AF1D-867158C1C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388" y="1312195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Q</a:t>
            </a:r>
            <a:r>
              <a:rPr lang="en-US" altLang="zh-TW" baseline="-25000"/>
              <a:t>2</a:t>
            </a:r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id="{B2B6C5D0-CAFA-48A9-93F0-060AB2DEB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88" y="2759995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Q</a:t>
            </a:r>
            <a:r>
              <a:rPr lang="en-US" altLang="zh-TW" baseline="-25000"/>
              <a:t>3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85A42950-D22D-4F47-2C2E-A4031B2AB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3388" y="3826795"/>
            <a:ext cx="396875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/>
              <a:t>q</a:t>
            </a: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0928D00C-4A0A-9DF8-4B33-F53A9B99B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388" y="2912395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F</a:t>
            </a:r>
            <a:r>
              <a:rPr lang="en-US" altLang="zh-TW" i="1" baseline="-25000">
                <a:latin typeface="Times New Roman" pitchFamily="18" charset="0"/>
              </a:rPr>
              <a:t>2</a:t>
            </a: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B16256F0-4D2B-89F3-95F9-6FAB34754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988" y="4131595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F</a:t>
            </a:r>
            <a:r>
              <a:rPr lang="en-US" altLang="zh-TW" i="1" baseline="-25000">
                <a:latin typeface="Times New Roman" pitchFamily="18" charset="0"/>
              </a:rPr>
              <a:t>1</a:t>
            </a: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776523FA-36EB-694D-53B7-47AE7BE22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7588" y="3674395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F</a:t>
            </a:r>
            <a:r>
              <a:rPr lang="en-US" altLang="zh-TW" i="1" baseline="-25000">
                <a:latin typeface="Times New Roman" pitchFamily="18" charset="0"/>
              </a:rPr>
              <a:t>3</a:t>
            </a: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B1B48979-72AD-5D62-94FA-08E046E460CB}"/>
              </a:ext>
            </a:extLst>
          </p:cNvPr>
          <p:cNvSpPr/>
          <p:nvPr/>
        </p:nvSpPr>
        <p:spPr>
          <a:xfrm>
            <a:off x="2287588" y="2943351"/>
            <a:ext cx="1674812" cy="1618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22">
                <a:extLst>
                  <a:ext uri="{FF2B5EF4-FFF2-40B4-BE49-F238E27FC236}">
                    <a16:creationId xmlns:a16="http://schemas.microsoft.com/office/drawing/2014/main" id="{DEA0700B-9F57-1C5A-0105-C575D874E1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0743" y="2513178"/>
                <a:ext cx="609600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13" name="Text Box 22">
                <a:extLst>
                  <a:ext uri="{FF2B5EF4-FFF2-40B4-BE49-F238E27FC236}">
                    <a16:creationId xmlns:a16="http://schemas.microsoft.com/office/drawing/2014/main" id="{DEA0700B-9F57-1C5A-0105-C575D874E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0743" y="2513178"/>
                <a:ext cx="609600" cy="4029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ine 21">
            <a:extLst>
              <a:ext uri="{FF2B5EF4-FFF2-40B4-BE49-F238E27FC236}">
                <a16:creationId xmlns:a16="http://schemas.microsoft.com/office/drawing/2014/main" id="{A58D4D30-21DD-F023-33CE-6AB8450AA7B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20988" y="2912395"/>
            <a:ext cx="38100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ABAA71-1F44-0CCA-66B0-B6F01704518F}"/>
              </a:ext>
            </a:extLst>
          </p:cNvPr>
          <p:cNvSpPr txBox="1"/>
          <p:nvPr/>
        </p:nvSpPr>
        <p:spPr>
          <a:xfrm>
            <a:off x="1525588" y="6096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電場的抽象定義</a:t>
            </a:r>
            <a:r>
              <a:rPr lang="en-US" dirty="0"/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294080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650" grpId="0"/>
      <p:bldP spid="27652" grpId="0"/>
      <p:bldP spid="27663" grpId="0" animBg="1"/>
      <p:bldP spid="27664" grpId="0"/>
      <p:bldP spid="24" grpId="0" animBg="1"/>
      <p:bldP spid="12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41F11-BE86-B9B2-74CC-0DE4F7CBF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7">
                <a:extLst>
                  <a:ext uri="{FF2B5EF4-FFF2-40B4-BE49-F238E27FC236}">
                    <a16:creationId xmlns:a16="http://schemas.microsoft.com/office/drawing/2014/main" id="{00CE8383-3C2B-0EBA-F7B1-C38337442C99}"/>
                  </a:ext>
                </a:extLst>
              </p:cNvPr>
              <p:cNvSpPr/>
              <p:nvPr/>
            </p:nvSpPr>
            <p:spPr>
              <a:xfrm>
                <a:off x="1250253" y="1312810"/>
                <a:ext cx="1253998" cy="4393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3" name="矩形 17">
                <a:extLst>
                  <a:ext uri="{FF2B5EF4-FFF2-40B4-BE49-F238E27FC236}">
                    <a16:creationId xmlns:a16="http://schemas.microsoft.com/office/drawing/2014/main" id="{00CE8383-3C2B-0EBA-F7B1-C38337442C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253" y="1312810"/>
                <a:ext cx="1253998" cy="4393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8">
                <a:extLst>
                  <a:ext uri="{FF2B5EF4-FFF2-40B4-BE49-F238E27FC236}">
                    <a16:creationId xmlns:a16="http://schemas.microsoft.com/office/drawing/2014/main" id="{6F85230D-2736-E993-A55A-248B70FFEE3D}"/>
                  </a:ext>
                </a:extLst>
              </p:cNvPr>
              <p:cNvSpPr/>
              <p:nvPr/>
            </p:nvSpPr>
            <p:spPr>
              <a:xfrm>
                <a:off x="4244644" y="1205025"/>
                <a:ext cx="1667444" cy="7481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" name="矩形 18">
                <a:extLst>
                  <a:ext uri="{FF2B5EF4-FFF2-40B4-BE49-F238E27FC236}">
                    <a16:creationId xmlns:a16="http://schemas.microsoft.com/office/drawing/2014/main" id="{6F85230D-2736-E993-A55A-248B70FFEE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4644" y="1205025"/>
                <a:ext cx="1667444" cy="748154"/>
              </a:xfrm>
              <a:prstGeom prst="rect">
                <a:avLst/>
              </a:prstGeom>
              <a:blipFill>
                <a:blip r:embed="rId3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19">
                <a:extLst>
                  <a:ext uri="{FF2B5EF4-FFF2-40B4-BE49-F238E27FC236}">
                    <a16:creationId xmlns:a16="http://schemas.microsoft.com/office/drawing/2014/main" id="{0EB8E799-1C80-E1CE-A622-B8F6857801B4}"/>
                  </a:ext>
                </a:extLst>
              </p:cNvPr>
              <p:cNvSpPr/>
              <p:nvPr/>
            </p:nvSpPr>
            <p:spPr>
              <a:xfrm>
                <a:off x="2631212" y="1321311"/>
                <a:ext cx="1258871" cy="4393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" name="矩形 19">
                <a:extLst>
                  <a:ext uri="{FF2B5EF4-FFF2-40B4-BE49-F238E27FC236}">
                    <a16:creationId xmlns:a16="http://schemas.microsoft.com/office/drawing/2014/main" id="{0EB8E799-1C80-E1CE-A622-B8F6857801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212" y="1321311"/>
                <a:ext cx="1258871" cy="4393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20">
                <a:extLst>
                  <a:ext uri="{FF2B5EF4-FFF2-40B4-BE49-F238E27FC236}">
                    <a16:creationId xmlns:a16="http://schemas.microsoft.com/office/drawing/2014/main" id="{D78738A6-8D7C-F6AB-228F-FDBB68332B79}"/>
                  </a:ext>
                </a:extLst>
              </p:cNvPr>
              <p:cNvSpPr/>
              <p:nvPr/>
            </p:nvSpPr>
            <p:spPr>
              <a:xfrm>
                <a:off x="6168314" y="1173861"/>
                <a:ext cx="1967975" cy="7481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6" name="矩形 20">
                <a:extLst>
                  <a:ext uri="{FF2B5EF4-FFF2-40B4-BE49-F238E27FC236}">
                    <a16:creationId xmlns:a16="http://schemas.microsoft.com/office/drawing/2014/main" id="{D78738A6-8D7C-F6AB-228F-FDBB68332B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314" y="1173861"/>
                <a:ext cx="1967975" cy="748154"/>
              </a:xfrm>
              <a:prstGeom prst="rect">
                <a:avLst/>
              </a:prstGeom>
              <a:blipFill>
                <a:blip r:embed="rId5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8">
                <a:extLst>
                  <a:ext uri="{FF2B5EF4-FFF2-40B4-BE49-F238E27FC236}">
                    <a16:creationId xmlns:a16="http://schemas.microsoft.com/office/drawing/2014/main" id="{060C0FBC-B975-A61E-87E4-7A7CEBBFBB46}"/>
                  </a:ext>
                </a:extLst>
              </p:cNvPr>
              <p:cNvSpPr/>
              <p:nvPr/>
            </p:nvSpPr>
            <p:spPr>
              <a:xfrm>
                <a:off x="1250253" y="2554360"/>
                <a:ext cx="2868478" cy="7481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zh-TW" altLang="en-US" sz="2000" i="1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zh-TW" altLang="en-US" sz="2000" i="1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8" name="矩形 18">
                <a:extLst>
                  <a:ext uri="{FF2B5EF4-FFF2-40B4-BE49-F238E27FC236}">
                    <a16:creationId xmlns:a16="http://schemas.microsoft.com/office/drawing/2014/main" id="{060C0FBC-B975-A61E-87E4-7A7CEBBFBB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253" y="2554360"/>
                <a:ext cx="2868478" cy="748154"/>
              </a:xfrm>
              <a:prstGeom prst="rect">
                <a:avLst/>
              </a:prstGeom>
              <a:blipFill>
                <a:blip r:embed="rId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18">
                <a:extLst>
                  <a:ext uri="{FF2B5EF4-FFF2-40B4-BE49-F238E27FC236}">
                    <a16:creationId xmlns:a16="http://schemas.microsoft.com/office/drawing/2014/main" id="{062BA9DE-FF24-2F2B-8F43-A38C95B2D80E}"/>
                  </a:ext>
                </a:extLst>
              </p:cNvPr>
              <p:cNvSpPr/>
              <p:nvPr/>
            </p:nvSpPr>
            <p:spPr>
              <a:xfrm>
                <a:off x="1239367" y="3797965"/>
                <a:ext cx="5202514" cy="7498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zh-TW" altLang="en-US" sz="2000" i="1" smtClean="0">
                          <a:latin typeface="Cambria Math" panose="02040503050406030204" pitchFamily="18" charset="0"/>
                        </a:rPr>
                        <m:t>∇</m:t>
                      </m:r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d>
                            <m:d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zh-TW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2000" b="0" i="0" smtClean="0">
                          <a:latin typeface="Cambria Math" panose="02040503050406030204" pitchFamily="18" charset="0"/>
                          <a:ea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9" name="矩形 18">
                <a:extLst>
                  <a:ext uri="{FF2B5EF4-FFF2-40B4-BE49-F238E27FC236}">
                    <a16:creationId xmlns:a16="http://schemas.microsoft.com/office/drawing/2014/main" id="{062BA9DE-FF24-2F2B-8F43-A38C95B2D8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367" y="3797965"/>
                <a:ext cx="5202514" cy="749885"/>
              </a:xfrm>
              <a:prstGeom prst="rect">
                <a:avLst/>
              </a:prstGeom>
              <a:blipFill>
                <a:blip r:embed="rId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B2B6018-7321-7855-F0AE-20B0F0C830F6}"/>
              </a:ext>
            </a:extLst>
          </p:cNvPr>
          <p:cNvCxnSpPr/>
          <p:nvPr/>
        </p:nvCxnSpPr>
        <p:spPr>
          <a:xfrm flipV="1">
            <a:off x="1709988" y="3924374"/>
            <a:ext cx="228600" cy="4823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2E92071-B6D0-5B1C-76B3-8839FCC2D99E}"/>
              </a:ext>
            </a:extLst>
          </p:cNvPr>
          <p:cNvCxnSpPr>
            <a:cxnSpLocks/>
          </p:cNvCxnSpPr>
          <p:nvPr/>
        </p:nvCxnSpPr>
        <p:spPr>
          <a:xfrm flipH="1">
            <a:off x="2631212" y="1717473"/>
            <a:ext cx="4150588" cy="10257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7E86EDC-38C0-0E3F-CFE7-5A3A260CD95B}"/>
              </a:ext>
            </a:extLst>
          </p:cNvPr>
          <p:cNvCxnSpPr>
            <a:cxnSpLocks/>
          </p:cNvCxnSpPr>
          <p:nvPr/>
        </p:nvCxnSpPr>
        <p:spPr>
          <a:xfrm flipH="1">
            <a:off x="3776462" y="1766973"/>
            <a:ext cx="1100338" cy="22716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0D57C68-8ABA-FCB0-99BC-AC16129747AC}"/>
              </a:ext>
            </a:extLst>
          </p:cNvPr>
          <p:cNvCxnSpPr>
            <a:cxnSpLocks/>
          </p:cNvCxnSpPr>
          <p:nvPr/>
        </p:nvCxnSpPr>
        <p:spPr>
          <a:xfrm>
            <a:off x="1569809" y="1717473"/>
            <a:ext cx="140179" cy="23211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8">
                <a:extLst>
                  <a:ext uri="{FF2B5EF4-FFF2-40B4-BE49-F238E27FC236}">
                    <a16:creationId xmlns:a16="http://schemas.microsoft.com/office/drawing/2014/main" id="{6FEFB7D6-F05F-AEE9-3BA5-FDD7607D96AF}"/>
                  </a:ext>
                </a:extLst>
              </p:cNvPr>
              <p:cNvSpPr/>
              <p:nvPr/>
            </p:nvSpPr>
            <p:spPr>
              <a:xfrm>
                <a:off x="1250253" y="4800600"/>
                <a:ext cx="2039404" cy="7481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8" name="矩形 18">
                <a:extLst>
                  <a:ext uri="{FF2B5EF4-FFF2-40B4-BE49-F238E27FC236}">
                    <a16:creationId xmlns:a16="http://schemas.microsoft.com/office/drawing/2014/main" id="{6FEFB7D6-F05F-AEE9-3BA5-FDD7607D96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253" y="4800600"/>
                <a:ext cx="2039404" cy="748154"/>
              </a:xfrm>
              <a:prstGeom prst="rect">
                <a:avLst/>
              </a:prstGeom>
              <a:blipFill>
                <a:blip r:embed="rId8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6B9E78A-B02C-3D30-BD5F-B4D5EF221999}"/>
              </a:ext>
            </a:extLst>
          </p:cNvPr>
          <p:cNvSpPr txBox="1"/>
          <p:nvPr/>
        </p:nvSpPr>
        <p:spPr>
          <a:xfrm>
            <a:off x="1226962" y="5651588"/>
            <a:ext cx="3954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 Equation for Magnetic Field</a:t>
            </a:r>
          </a:p>
        </p:txBody>
      </p:sp>
      <p:pic>
        <p:nvPicPr>
          <p:cNvPr id="15" name="Picture 1" descr="30_17_Figure.jpg">
            <a:extLst>
              <a:ext uri="{FF2B5EF4-FFF2-40B4-BE49-F238E27FC236}">
                <a16:creationId xmlns:a16="http://schemas.microsoft.com/office/drawing/2014/main" id="{18BF9EE3-EF24-EC74-EC8E-8A5E5A0F30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" t="264" r="1131" b="1911"/>
          <a:stretch/>
        </p:blipFill>
        <p:spPr>
          <a:xfrm>
            <a:off x="5410200" y="4727568"/>
            <a:ext cx="3140066" cy="175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2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8" grpId="0" animBg="1"/>
      <p:bldP spid="19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ropbox\Documents\課程\YoungTextBook\Images\Chapter32\A_Images\A_Figures_and_Photos\32_08_Figure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8" b="5535"/>
          <a:stretch/>
        </p:blipFill>
        <p:spPr bwMode="auto">
          <a:xfrm>
            <a:off x="916889" y="2584490"/>
            <a:ext cx="3472250" cy="366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3"/>
              <p:cNvSpPr txBox="1">
                <a:spLocks noChangeArrowheads="1"/>
              </p:cNvSpPr>
              <p:nvPr/>
            </p:nvSpPr>
            <p:spPr bwMode="auto">
              <a:xfrm>
                <a:off x="889358" y="643513"/>
                <a:ext cx="7879061" cy="437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000" dirty="0"/>
                  <a:t>Consider a special version of EM wave with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altLang="zh-TW" sz="2000" dirty="0"/>
                  <a:t> in </a:t>
                </a:r>
                <a14:m>
                  <m:oMath xmlns:m="http://schemas.openxmlformats.org/officeDocument/2006/math">
                    <m:r>
                      <a:rPr lang="en-US" altLang="zh-TW" sz="2000" i="1" dirty="0" smtClean="0">
                        <a:latin typeface="Cambria Math"/>
                      </a:rPr>
                      <m:t>𝑦</m:t>
                    </m:r>
                  </m:oMath>
                </a14:m>
                <a:r>
                  <a:rPr lang="en-US" altLang="zh-TW" sz="20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altLang="zh-TW" sz="2000" dirty="0"/>
                  <a:t> in </a:t>
                </a:r>
                <a14:m>
                  <m:oMath xmlns:m="http://schemas.openxmlformats.org/officeDocument/2006/math">
                    <m:r>
                      <a:rPr lang="en-US" altLang="zh-TW" sz="2000" i="1" dirty="0" smtClean="0">
                        <a:latin typeface="Cambria Math"/>
                      </a:rPr>
                      <m:t>𝑧</m:t>
                    </m:r>
                  </m:oMath>
                </a14:m>
                <a:r>
                  <a:rPr lang="en-US" altLang="zh-TW" sz="2000" dirty="0"/>
                  <a:t> directions.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3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9358" y="643513"/>
                <a:ext cx="7879061" cy="437492"/>
              </a:xfrm>
              <a:prstGeom prst="rect">
                <a:avLst/>
              </a:prstGeom>
              <a:blipFill>
                <a:blip r:embed="rId3"/>
                <a:stretch>
                  <a:fillRect l="-966" b="-2571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4"/>
              <p:cNvSpPr txBox="1">
                <a:spLocks noChangeArrowheads="1"/>
              </p:cNvSpPr>
              <p:nvPr/>
            </p:nvSpPr>
            <p:spPr bwMode="auto">
              <a:xfrm>
                <a:off x="878764" y="1065163"/>
                <a:ext cx="802574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000" dirty="0"/>
                  <a:t>This wave will move in </a:t>
                </a:r>
                <a14:m>
                  <m:oMath xmlns:m="http://schemas.openxmlformats.org/officeDocument/2006/math">
                    <m:r>
                      <a:rPr lang="en-US" altLang="zh-TW" sz="2000" i="1" dirty="0">
                        <a:latin typeface="Cambria Math"/>
                      </a:rPr>
                      <m:t>𝑥</m:t>
                    </m:r>
                  </m:oMath>
                </a14:m>
                <a:r>
                  <a:rPr lang="en-US" altLang="zh-TW" sz="2000" dirty="0"/>
                  <a:t> direction and we allow fields to be </a:t>
                </a:r>
                <a14:m>
                  <m:oMath xmlns:m="http://schemas.openxmlformats.org/officeDocument/2006/math">
                    <m:r>
                      <a:rPr lang="en-US" altLang="zh-TW" sz="2000" i="1" dirty="0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altLang="zh-TW" sz="2000" dirty="0"/>
                  <a:t> dependent.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4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764" y="1065163"/>
                <a:ext cx="8025746" cy="400110"/>
              </a:xfrm>
              <a:prstGeom prst="rect">
                <a:avLst/>
              </a:prstGeom>
              <a:blipFill>
                <a:blip r:embed="rId4"/>
                <a:stretch>
                  <a:fillRect l="-790" t="-9375" b="-2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878764" y="1956985"/>
                <a:ext cx="71787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field is constant on </a:t>
                </a:r>
                <a14:m>
                  <m:oMath xmlns:m="http://schemas.openxmlformats.org/officeDocument/2006/math">
                    <m:r>
                      <a:rPr lang="en-US" altLang="zh-TW" sz="2000" b="0" i="1" dirty="0" smtClean="0">
                        <a:latin typeface="Cambria Math" panose="02040503050406030204" pitchFamily="18" charset="0"/>
                      </a:rPr>
                      <m:t>𝑦𝑧</m:t>
                    </m:r>
                  </m:oMath>
                </a14:m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plane and this wave is called Plane Wave</a:t>
                </a:r>
                <a:endParaRPr lang="zh-TW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764" y="1956985"/>
                <a:ext cx="7178735" cy="400110"/>
              </a:xfrm>
              <a:prstGeom prst="rect">
                <a:avLst/>
              </a:prstGeom>
              <a:blipFill>
                <a:blip r:embed="rId5"/>
                <a:stretch>
                  <a:fillRect l="-883" t="-9375" r="-17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922308" y="1504167"/>
                <a:ext cx="2010743" cy="4242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sz="20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20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2000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sz="20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20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08" y="1504167"/>
                <a:ext cx="2010743" cy="424283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8">
                <a:extLst>
                  <a:ext uri="{FF2B5EF4-FFF2-40B4-BE49-F238E27FC236}">
                    <a16:creationId xmlns:a16="http://schemas.microsoft.com/office/drawing/2014/main" id="{D2A3822C-6558-8550-4F32-E077617E1559}"/>
                  </a:ext>
                </a:extLst>
              </p:cNvPr>
              <p:cNvSpPr/>
              <p:nvPr/>
            </p:nvSpPr>
            <p:spPr>
              <a:xfrm>
                <a:off x="4528234" y="2586165"/>
                <a:ext cx="2029658" cy="7481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8" name="矩形 18">
                <a:extLst>
                  <a:ext uri="{FF2B5EF4-FFF2-40B4-BE49-F238E27FC236}">
                    <a16:creationId xmlns:a16="http://schemas.microsoft.com/office/drawing/2014/main" id="{D2A3822C-6558-8550-4F32-E077617E15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234" y="2586165"/>
                <a:ext cx="2029658" cy="748154"/>
              </a:xfrm>
              <a:prstGeom prst="rect">
                <a:avLst/>
              </a:prstGeom>
              <a:blipFill>
                <a:blip r:embed="rId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9">
                <a:extLst>
                  <a:ext uri="{FF2B5EF4-FFF2-40B4-BE49-F238E27FC236}">
                    <a16:creationId xmlns:a16="http://schemas.microsoft.com/office/drawing/2014/main" id="{9E1D64F6-6B65-DE70-25C5-C60CAEEDBD2B}"/>
                  </a:ext>
                </a:extLst>
              </p:cNvPr>
              <p:cNvSpPr txBox="1"/>
              <p:nvPr/>
            </p:nvSpPr>
            <p:spPr>
              <a:xfrm>
                <a:off x="4528234" y="4011909"/>
                <a:ext cx="2234073" cy="71833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20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200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2000" b="0" i="0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20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2000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9" name="文字方塊 19">
                <a:extLst>
                  <a:ext uri="{FF2B5EF4-FFF2-40B4-BE49-F238E27FC236}">
                    <a16:creationId xmlns:a16="http://schemas.microsoft.com/office/drawing/2014/main" id="{9E1D64F6-6B65-DE70-25C5-C60CAEEDB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234" y="4011909"/>
                <a:ext cx="2234073" cy="718338"/>
              </a:xfrm>
              <a:prstGeom prst="rect">
                <a:avLst/>
              </a:prstGeom>
              <a:blipFill>
                <a:blip r:embed="rId8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own Arrow 9">
            <a:extLst>
              <a:ext uri="{FF2B5EF4-FFF2-40B4-BE49-F238E27FC236}">
                <a16:creationId xmlns:a16="http://schemas.microsoft.com/office/drawing/2014/main" id="{FB74C580-1881-3ED4-627E-44782B291506}"/>
              </a:ext>
            </a:extLst>
          </p:cNvPr>
          <p:cNvSpPr/>
          <p:nvPr/>
        </p:nvSpPr>
        <p:spPr>
          <a:xfrm>
            <a:off x="5194459" y="3406414"/>
            <a:ext cx="468312" cy="5334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80337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91984-9198-F059-9452-9CB07DF88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ropbox\Documents\課程\YoungTextBook\Images\Chapter32\A_Images\A_Figures_and_Photos\32_08_FigureA.jpg">
            <a:extLst>
              <a:ext uri="{FF2B5EF4-FFF2-40B4-BE49-F238E27FC236}">
                <a16:creationId xmlns:a16="http://schemas.microsoft.com/office/drawing/2014/main" id="{9FC21E01-3901-93F3-DD92-5FB260C402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8" b="5535"/>
          <a:stretch/>
        </p:blipFill>
        <p:spPr bwMode="auto">
          <a:xfrm>
            <a:off x="493203" y="1447800"/>
            <a:ext cx="3472250" cy="366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6B6E668-E8C1-1915-091A-5E428340726F}"/>
                  </a:ext>
                </a:extLst>
              </p:cNvPr>
              <p:cNvSpPr txBox="1"/>
              <p:nvPr/>
            </p:nvSpPr>
            <p:spPr>
              <a:xfrm>
                <a:off x="495715" y="950386"/>
                <a:ext cx="2010743" cy="4242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sz="20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20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2000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sz="20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20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6B6E668-E8C1-1915-091A-5E4283407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15" y="950386"/>
                <a:ext cx="2010743" cy="424283"/>
              </a:xfrm>
              <a:prstGeom prst="rect">
                <a:avLst/>
              </a:prstGeom>
              <a:blipFill>
                <a:blip r:embed="rId3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8">
                <a:extLst>
                  <a:ext uri="{FF2B5EF4-FFF2-40B4-BE49-F238E27FC236}">
                    <a16:creationId xmlns:a16="http://schemas.microsoft.com/office/drawing/2014/main" id="{5E2275F6-2FEC-664C-2C0B-D7606E03CF86}"/>
                  </a:ext>
                </a:extLst>
              </p:cNvPr>
              <p:cNvSpPr/>
              <p:nvPr/>
            </p:nvSpPr>
            <p:spPr>
              <a:xfrm>
                <a:off x="4104548" y="1449475"/>
                <a:ext cx="2099869" cy="77668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8" name="矩形 18">
                <a:extLst>
                  <a:ext uri="{FF2B5EF4-FFF2-40B4-BE49-F238E27FC236}">
                    <a16:creationId xmlns:a16="http://schemas.microsoft.com/office/drawing/2014/main" id="{5E2275F6-2FEC-664C-2C0B-D7606E03CF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4548" y="1449475"/>
                <a:ext cx="2099869" cy="776687"/>
              </a:xfrm>
              <a:prstGeom prst="rect">
                <a:avLst/>
              </a:prstGeom>
              <a:blipFill>
                <a:blip r:embed="rId4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9">
                <a:extLst>
                  <a:ext uri="{FF2B5EF4-FFF2-40B4-BE49-F238E27FC236}">
                    <a16:creationId xmlns:a16="http://schemas.microsoft.com/office/drawing/2014/main" id="{926762DF-F9C0-026A-6A47-9342CE59C2C9}"/>
                  </a:ext>
                </a:extLst>
              </p:cNvPr>
              <p:cNvSpPr txBox="1"/>
              <p:nvPr/>
            </p:nvSpPr>
            <p:spPr>
              <a:xfrm>
                <a:off x="4104548" y="2875219"/>
                <a:ext cx="2193164" cy="70993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20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200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2000" b="0" i="0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20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2000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9" name="文字方塊 19">
                <a:extLst>
                  <a:ext uri="{FF2B5EF4-FFF2-40B4-BE49-F238E27FC236}">
                    <a16:creationId xmlns:a16="http://schemas.microsoft.com/office/drawing/2014/main" id="{926762DF-F9C0-026A-6A47-9342CE59C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4548" y="2875219"/>
                <a:ext cx="2193164" cy="709938"/>
              </a:xfrm>
              <a:prstGeom prst="rect">
                <a:avLst/>
              </a:prstGeom>
              <a:blipFill>
                <a:blip r:embed="rId5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own Arrow 9">
            <a:extLst>
              <a:ext uri="{FF2B5EF4-FFF2-40B4-BE49-F238E27FC236}">
                <a16:creationId xmlns:a16="http://schemas.microsoft.com/office/drawing/2014/main" id="{DC5A3C6D-3FE6-EFA7-E314-DE3FE4E88F60}"/>
              </a:ext>
            </a:extLst>
          </p:cNvPr>
          <p:cNvSpPr/>
          <p:nvPr/>
        </p:nvSpPr>
        <p:spPr>
          <a:xfrm>
            <a:off x="4770773" y="2269724"/>
            <a:ext cx="468312" cy="5334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4" name="Picture 3" descr="\\Mac\Home\Downloads\Electromagneticwave3D.gif">
            <a:extLst>
              <a:ext uri="{FF2B5EF4-FFF2-40B4-BE49-F238E27FC236}">
                <a16:creationId xmlns:a16="http://schemas.microsoft.com/office/drawing/2014/main" id="{63C81037-5017-6D0F-D491-A43ACFF99E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47800"/>
            <a:ext cx="2193164" cy="217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25">
                <a:extLst>
                  <a:ext uri="{FF2B5EF4-FFF2-40B4-BE49-F238E27FC236}">
                    <a16:creationId xmlns:a16="http://schemas.microsoft.com/office/drawing/2014/main" id="{C68ACA35-240A-625D-5952-EBCA8110CFAB}"/>
                  </a:ext>
                </a:extLst>
              </p:cNvPr>
              <p:cNvSpPr/>
              <p:nvPr/>
            </p:nvSpPr>
            <p:spPr>
              <a:xfrm>
                <a:off x="4104548" y="4412982"/>
                <a:ext cx="1808700" cy="71000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25">
                <a:extLst>
                  <a:ext uri="{FF2B5EF4-FFF2-40B4-BE49-F238E27FC236}">
                    <a16:creationId xmlns:a16="http://schemas.microsoft.com/office/drawing/2014/main" id="{C68ACA35-240A-625D-5952-EBCA8110CF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4548" y="4412982"/>
                <a:ext cx="1808700" cy="710003"/>
              </a:xfrm>
              <a:prstGeom prst="rect">
                <a:avLst/>
              </a:prstGeom>
              <a:blipFill>
                <a:blip r:embed="rId7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Up-down Arrow 14">
            <a:extLst>
              <a:ext uri="{FF2B5EF4-FFF2-40B4-BE49-F238E27FC236}">
                <a16:creationId xmlns:a16="http://schemas.microsoft.com/office/drawing/2014/main" id="{9F838057-D9DA-BD76-1EEC-DDDDD38ECF9F}"/>
              </a:ext>
            </a:extLst>
          </p:cNvPr>
          <p:cNvSpPr/>
          <p:nvPr/>
        </p:nvSpPr>
        <p:spPr>
          <a:xfrm>
            <a:off x="4776555" y="3656536"/>
            <a:ext cx="451644" cy="655692"/>
          </a:xfrm>
          <a:prstGeom prst="up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E89A68B1-7C76-7325-07B6-DF1691D7D258}"/>
                  </a:ext>
                </a:extLst>
              </p:cNvPr>
              <p:cNvSpPr txBox="1"/>
              <p:nvPr/>
            </p:nvSpPr>
            <p:spPr>
              <a:xfrm>
                <a:off x="6469167" y="4413916"/>
                <a:ext cx="1336179" cy="74148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𝑣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2000" i="1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2000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E89A68B1-7C76-7325-07B6-DF1691D7D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167" y="4413916"/>
                <a:ext cx="1336179" cy="741485"/>
              </a:xfrm>
              <a:prstGeom prst="rect">
                <a:avLst/>
              </a:prstGeom>
              <a:blipFill>
                <a:blip r:embed="rId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711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7" grpId="0" animBg="1"/>
      <p:bldP spid="15" grpId="0" animBg="1"/>
      <p:bldP spid="16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3350480" y="3271991"/>
            <a:ext cx="24495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000" b="1" dirty="0">
                <a:latin typeface="+mn-ea"/>
                <a:ea typeface="+mn-ea"/>
              </a:rPr>
              <a:t>光速！！</a:t>
            </a:r>
          </a:p>
        </p:txBody>
      </p:sp>
      <p:sp>
        <p:nvSpPr>
          <p:cNvPr id="56331" name="AutoShape 11"/>
          <p:cNvSpPr>
            <a:spLocks noChangeArrowheads="1"/>
          </p:cNvSpPr>
          <p:nvPr/>
        </p:nvSpPr>
        <p:spPr bwMode="auto">
          <a:xfrm>
            <a:off x="5007829" y="3131755"/>
            <a:ext cx="1584325" cy="6477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/>
          </a:p>
        </p:txBody>
      </p:sp>
      <p:sp>
        <p:nvSpPr>
          <p:cNvPr id="51207" name="Text Box 12"/>
          <p:cNvSpPr txBox="1">
            <a:spLocks noChangeArrowheads="1"/>
          </p:cNvSpPr>
          <p:nvPr/>
        </p:nvSpPr>
        <p:spPr bwMode="auto">
          <a:xfrm>
            <a:off x="1930677" y="701887"/>
            <a:ext cx="2016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000"/>
              <a:t>電磁波的速度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930677" y="3946994"/>
            <a:ext cx="4393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is an electromagnetic wave.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930677" y="3087325"/>
                <a:ext cx="945105" cy="4001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𝑣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𝑐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677" y="3087325"/>
                <a:ext cx="945105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930677" y="1079485"/>
                <a:ext cx="1336179" cy="74148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𝑣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2000" i="1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2000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677" y="1079485"/>
                <a:ext cx="1336179" cy="741485"/>
              </a:xfrm>
              <a:prstGeom prst="rect">
                <a:avLst/>
              </a:prstGeom>
              <a:blipFill>
                <a:blip r:embed="rId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930677" y="2007205"/>
                <a:ext cx="5135124" cy="72808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1.26</m:t>
                              </m:r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b="0" i="1" smtClean="0">
                                      <a:latin typeface="Cambria Math"/>
                                      <a:ea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TW" sz="2000" b="0" i="1" smtClean="0">
                                      <a:latin typeface="Cambria Math"/>
                                      <a:ea typeface="Cambria Math"/>
                                    </a:rPr>
                                    <m:t>−6</m:t>
                                  </m:r>
                                </m:sup>
                              </m:sSup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∙8.85×</m:t>
                              </m:r>
                              <m:sSup>
                                <m:sSupPr>
                                  <m:ctrlP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b="0" i="1" smtClean="0">
                                      <a:latin typeface="Cambria Math"/>
                                      <a:ea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TW" sz="2000" b="0" i="1" smtClean="0">
                                      <a:latin typeface="Cambria Math"/>
                                      <a:ea typeface="Cambria Math"/>
                                    </a:rPr>
                                    <m:t>−12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~2.99×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8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sz="2000" b="0" i="0" smtClean="0">
                          <a:latin typeface="Cambria Math"/>
                          <a:ea typeface="Cambria Math"/>
                        </a:rPr>
                        <m:t>m</m:t>
                      </m:r>
                      <m:r>
                        <m:rPr>
                          <m:nor/>
                        </m:rPr>
                        <a:rPr lang="en-US" altLang="zh-TW" sz="2000" b="0" i="0" smtClean="0">
                          <a:latin typeface="Cambria Math"/>
                          <a:ea typeface="Cambria Math"/>
                        </a:rPr>
                        <m:t>/</m:t>
                      </m:r>
                      <m:r>
                        <m:rPr>
                          <m:nor/>
                        </m:rPr>
                        <a:rPr lang="en-US" altLang="zh-TW" sz="2000" b="0" i="0" smtClean="0">
                          <a:latin typeface="Cambria Math"/>
                          <a:ea typeface="Cambria Math"/>
                        </a:rPr>
                        <m:t>s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677" y="2007205"/>
                <a:ext cx="5135124" cy="728084"/>
              </a:xfrm>
              <a:prstGeom prst="rect">
                <a:avLst/>
              </a:prstGeom>
              <a:blipFill>
                <a:blip r:embed="rId4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6">
            <a:extLst>
              <a:ext uri="{FF2B5EF4-FFF2-40B4-BE49-F238E27FC236}">
                <a16:creationId xmlns:a16="http://schemas.microsoft.com/office/drawing/2014/main" id="{3D36F483-F08E-07DF-4F11-E206FE635E0A}"/>
              </a:ext>
            </a:extLst>
          </p:cNvPr>
          <p:cNvSpPr/>
          <p:nvPr/>
        </p:nvSpPr>
        <p:spPr>
          <a:xfrm>
            <a:off x="962980" y="4920264"/>
            <a:ext cx="3420380" cy="166407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4" name="文字方塊 1">
            <a:extLst>
              <a:ext uri="{FF2B5EF4-FFF2-40B4-BE49-F238E27FC236}">
                <a16:creationId xmlns:a16="http://schemas.microsoft.com/office/drawing/2014/main" id="{A1460A8E-188B-B556-79C2-820CC4B9A3B8}"/>
              </a:ext>
            </a:extLst>
          </p:cNvPr>
          <p:cNvSpPr txBox="1"/>
          <p:nvPr/>
        </p:nvSpPr>
        <p:spPr>
          <a:xfrm>
            <a:off x="1864974" y="4470214"/>
            <a:ext cx="4905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馬克斯威爾統一了電磁學與光學！</a:t>
            </a:r>
          </a:p>
        </p:txBody>
      </p:sp>
      <p:pic>
        <p:nvPicPr>
          <p:cNvPr id="5" name="Picture 78">
            <a:extLst>
              <a:ext uri="{FF2B5EF4-FFF2-40B4-BE49-F238E27FC236}">
                <a16:creationId xmlns:a16="http://schemas.microsoft.com/office/drawing/2014/main" id="{243746DB-8F0A-4C72-186E-C61185C15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894" y="4970671"/>
            <a:ext cx="3360415" cy="153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1" descr="\\psf\Home\Downloads\f-d-d23dd32c5dc67b02aef3acce8c64468fa570ae7511578f2aa688ed2f+IMAGE+IMAGE.1.png">
            <a:extLst>
              <a:ext uri="{FF2B5EF4-FFF2-40B4-BE49-F238E27FC236}">
                <a16:creationId xmlns:a16="http://schemas.microsoft.com/office/drawing/2014/main" id="{5DF6D8E0-C55A-B20A-2F36-3CF2F9EEA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058990"/>
            <a:ext cx="3029577" cy="14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3">
            <a:extLst>
              <a:ext uri="{FF2B5EF4-FFF2-40B4-BE49-F238E27FC236}">
                <a16:creationId xmlns:a16="http://schemas.microsoft.com/office/drawing/2014/main" id="{B9BF3C55-A959-5B4F-CEDE-621DE3BD2457}"/>
              </a:ext>
            </a:extLst>
          </p:cNvPr>
          <p:cNvSpPr/>
          <p:nvPr/>
        </p:nvSpPr>
        <p:spPr>
          <a:xfrm>
            <a:off x="1143000" y="5058990"/>
            <a:ext cx="3029577" cy="1439049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12" name="矩形 4">
            <a:extLst>
              <a:ext uri="{FF2B5EF4-FFF2-40B4-BE49-F238E27FC236}">
                <a16:creationId xmlns:a16="http://schemas.microsoft.com/office/drawing/2014/main" id="{78BC5D16-FBDB-378B-1F3D-6FA5A9062349}"/>
              </a:ext>
            </a:extLst>
          </p:cNvPr>
          <p:cNvSpPr/>
          <p:nvPr/>
        </p:nvSpPr>
        <p:spPr>
          <a:xfrm>
            <a:off x="1097995" y="5050816"/>
            <a:ext cx="3074582" cy="1447223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86880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0" grpId="0"/>
      <p:bldP spid="56331" grpId="0" animBg="1"/>
      <p:bldP spid="2" grpId="0"/>
      <p:bldP spid="9" grpId="0" animBg="1"/>
      <p:bldP spid="4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582738"/>
            <a:ext cx="7905750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07939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19075"/>
            <a:ext cx="6629400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03418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558800"/>
            <a:ext cx="8401050" cy="573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53974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452438"/>
            <a:ext cx="7896225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E364D1-1458-C5D9-5FAF-9DF2EAD95F74}"/>
              </a:ext>
            </a:extLst>
          </p:cNvPr>
          <p:cNvSpPr/>
          <p:nvPr/>
        </p:nvSpPr>
        <p:spPr>
          <a:xfrm>
            <a:off x="623888" y="5334000"/>
            <a:ext cx="7896225" cy="10715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0222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1784093" y="735294"/>
            <a:ext cx="30360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弦波的波函數的最普遍解：</a:t>
            </a:r>
          </a:p>
        </p:txBody>
      </p:sp>
      <p:pic>
        <p:nvPicPr>
          <p:cNvPr id="12" name="Picture 1" descr="Figure_P_16_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394"/>
          <a:stretch/>
        </p:blipFill>
        <p:spPr>
          <a:xfrm>
            <a:off x="547047" y="1423975"/>
            <a:ext cx="7737360" cy="28377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/>
              <p:cNvSpPr txBox="1">
                <a:spLocks noChangeArrowheads="1"/>
              </p:cNvSpPr>
              <p:nvPr/>
            </p:nvSpPr>
            <p:spPr bwMode="auto">
              <a:xfrm>
                <a:off x="1827294" y="4485071"/>
                <a:ext cx="594505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zh-TW" altLang="en-US" sz="1800" i="1" dirty="0" smtClean="0">
                        <a:latin typeface="Cambria Math"/>
                        <a:cs typeface="Times New Roman" pitchFamily="18" charset="0"/>
                      </a:rPr>
                      <m:t>而</m:t>
                    </m:r>
                    <m:r>
                      <a:rPr lang="zh-TW" altLang="en-US" sz="1800" i="1" dirty="0" smtClean="0">
                        <a:latin typeface="Cambria Math"/>
                        <a:cs typeface="Times New Roman" pitchFamily="18" charset="0"/>
                      </a:rPr>
                      <m:t>  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𝑓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 (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)</m:t>
                    </m:r>
                    <m:r>
                      <a:rPr lang="zh-TW" altLang="en-US" sz="1800" i="1" dirty="0" smtClean="0">
                        <a:latin typeface="Cambria Math"/>
                        <a:cs typeface="Times New Roman" pitchFamily="18" charset="0"/>
                      </a:rPr>
                      <m:t>（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𝑔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 (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)</m:t>
                    </m:r>
                    <m:r>
                      <a:rPr lang="zh-TW" altLang="en-US" sz="1800" i="1" dirty="0" smtClean="0">
                        <a:latin typeface="Cambria Math"/>
                        <a:cs typeface="Times New Roman" pitchFamily="18" charset="0"/>
                      </a:rPr>
                      <m:t>）</m:t>
                    </m:r>
                    <m:r>
                      <a:rPr lang="zh-TW" altLang="en-US" sz="1800" i="1" dirty="0" smtClean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即為向右（左）傳播的波的瞬間波型</a:t>
                </a:r>
              </a:p>
            </p:txBody>
          </p:sp>
        </mc:Choice>
        <mc:Fallback xmlns="">
          <p:sp>
            <p:nvSpPr>
              <p:cNvPr id="8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7294" y="4485071"/>
                <a:ext cx="5945053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308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直線單箭頭接點 2"/>
          <p:cNvCxnSpPr/>
          <p:nvPr/>
        </p:nvCxnSpPr>
        <p:spPr>
          <a:xfrm flipV="1">
            <a:off x="2555776" y="3356992"/>
            <a:ext cx="360040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V="1">
            <a:off x="3491880" y="3356992"/>
            <a:ext cx="2304256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4644008" y="709863"/>
                <a:ext cx="338323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709863"/>
                <a:ext cx="3383234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5"/>
          <p:cNvSpPr txBox="1">
            <a:spLocks noChangeArrowheads="1"/>
          </p:cNvSpPr>
          <p:nvPr/>
        </p:nvSpPr>
        <p:spPr bwMode="auto">
          <a:xfrm>
            <a:off x="1784093" y="4977420"/>
            <a:ext cx="4786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  <a:latin typeface="Arial" charset="0"/>
              </a:rPr>
              <a:t>波型以定速傳播</a:t>
            </a:r>
          </a:p>
        </p:txBody>
      </p:sp>
      <p:sp>
        <p:nvSpPr>
          <p:cNvPr id="14" name="文字方塊 16"/>
          <p:cNvSpPr txBox="1">
            <a:spLocks noChangeArrowheads="1"/>
          </p:cNvSpPr>
          <p:nvPr/>
        </p:nvSpPr>
        <p:spPr bwMode="auto">
          <a:xfrm>
            <a:off x="1784093" y="5409220"/>
            <a:ext cx="328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  <a:latin typeface="Arial" charset="0"/>
              </a:rPr>
              <a:t>波型在傳播過程中不變形</a:t>
            </a:r>
          </a:p>
        </p:txBody>
      </p:sp>
      <p:sp>
        <p:nvSpPr>
          <p:cNvPr id="15" name="文字方塊 1"/>
          <p:cNvSpPr txBox="1">
            <a:spLocks noChangeArrowheads="1"/>
          </p:cNvSpPr>
          <p:nvPr/>
        </p:nvSpPr>
        <p:spPr bwMode="auto">
          <a:xfrm>
            <a:off x="1784093" y="5904275"/>
            <a:ext cx="504056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以上結果適用於任何滿足波方程式的波動現象！</a:t>
            </a:r>
          </a:p>
        </p:txBody>
      </p:sp>
    </p:spTree>
    <p:extLst>
      <p:ext uri="{BB962C8B-B14F-4D97-AF65-F5344CB8AC3E}">
        <p14:creationId xmlns:p14="http://schemas.microsoft.com/office/powerpoint/2010/main" val="119302138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文字方塊 4"/>
          <p:cNvSpPr txBox="1">
            <a:spLocks noChangeArrowheads="1"/>
          </p:cNvSpPr>
          <p:nvPr/>
        </p:nvSpPr>
        <p:spPr bwMode="auto">
          <a:xfrm>
            <a:off x="917223" y="1656292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波方程式的解為：</a:t>
            </a:r>
          </a:p>
        </p:txBody>
      </p:sp>
      <p:sp>
        <p:nvSpPr>
          <p:cNvPr id="58374" name="文字方塊 5"/>
          <p:cNvSpPr txBox="1">
            <a:spLocks noChangeArrowheads="1"/>
          </p:cNvSpPr>
          <p:nvPr/>
        </p:nvSpPr>
        <p:spPr bwMode="auto">
          <a:xfrm>
            <a:off x="4617415" y="1656291"/>
            <a:ext cx="3241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可見電磁波的電場也是如此：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016604" y="5949280"/>
            <a:ext cx="69135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可以確認電磁場的瞬間變化是以定速 </a:t>
            </a:r>
            <a:r>
              <a:rPr lang="en-US" altLang="zh-TW" sz="1800" i="1" dirty="0">
                <a:solidFill>
                  <a:srgbClr val="FF0000"/>
                </a:solidFill>
              </a:rPr>
              <a:t>c</a:t>
            </a:r>
            <a:r>
              <a:rPr lang="en-US" altLang="zh-TW" sz="1800" dirty="0">
                <a:solidFill>
                  <a:srgbClr val="FF0000"/>
                </a:solidFill>
              </a:rPr>
              <a:t> </a:t>
            </a:r>
            <a:r>
              <a:rPr lang="zh-TW" altLang="en-US" sz="1800" dirty="0">
                <a:solidFill>
                  <a:srgbClr val="FF0000"/>
                </a:solidFill>
              </a:rPr>
              <a:t>在空間中自源頭向外傳播。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3"/>
              <p:cNvSpPr txBox="1">
                <a:spLocks noChangeArrowheads="1"/>
              </p:cNvSpPr>
              <p:nvPr/>
            </p:nvSpPr>
            <p:spPr bwMode="auto">
              <a:xfrm>
                <a:off x="1016605" y="5531732"/>
                <a:ext cx="594505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zh-TW" altLang="en-US" sz="1800" i="1" dirty="0" smtClean="0">
                        <a:latin typeface="Cambria Math"/>
                        <a:cs typeface="Times New Roman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dirty="0" smtClean="0">
                            <a:latin typeface="Cambria Math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dirty="0" smtClean="0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sz="1800" b="0" i="0" dirty="0" smtClean="0">
                        <a:latin typeface="Cambria Math"/>
                        <a:cs typeface="Times New Roman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dirty="0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為向右及向左以定速傳播的電場波。</a:t>
                </a:r>
              </a:p>
            </p:txBody>
          </p:sp>
        </mc:Choice>
        <mc:Fallback xmlns="">
          <p:sp>
            <p:nvSpPr>
              <p:cNvPr id="11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6605" y="5531732"/>
                <a:ext cx="5945053" cy="369332"/>
              </a:xfrm>
              <a:prstGeom prst="rect">
                <a:avLst/>
              </a:prstGeom>
              <a:blipFill rotWithShape="1">
                <a:blip r:embed="rId11"/>
                <a:stretch>
                  <a:fillRect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" descr="Figure_P_16_13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394"/>
          <a:stretch/>
        </p:blipFill>
        <p:spPr>
          <a:xfrm>
            <a:off x="76200" y="2729593"/>
            <a:ext cx="6740395" cy="24721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304653" y="2729593"/>
                <a:ext cx="675075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53" y="2729593"/>
                <a:ext cx="675075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006594" y="2123855"/>
                <a:ext cx="338323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594" y="2123855"/>
                <a:ext cx="3383234" cy="369332"/>
              </a:xfrm>
              <a:prstGeom prst="rect">
                <a:avLst/>
              </a:prstGeom>
              <a:blipFill rotWithShape="1">
                <a:blip r:embed="rId1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006594" y="818710"/>
                <a:ext cx="1587486" cy="64825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594" y="818710"/>
                <a:ext cx="1587486" cy="648254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4752020" y="818773"/>
                <a:ext cx="1605055" cy="64819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020" y="818773"/>
                <a:ext cx="1605055" cy="648191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4752020" y="2123855"/>
                <a:ext cx="372845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020" y="2123855"/>
                <a:ext cx="3728457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 descr="\\Mac\Home\Downloads\Electromagneticwave3D.gif">
            <a:extLst>
              <a:ext uri="{FF2B5EF4-FFF2-40B4-BE49-F238E27FC236}">
                <a16:creationId xmlns:a16="http://schemas.microsoft.com/office/drawing/2014/main" id="{9813711D-9254-8CAE-99A6-B313C2A27F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846" y="2729593"/>
            <a:ext cx="2488652" cy="247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800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4988" y="1274095"/>
            <a:ext cx="3732212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6" name="Text Box 11"/>
              <p:cNvSpPr txBox="1">
                <a:spLocks noChangeArrowheads="1"/>
              </p:cNvSpPr>
              <p:nvPr/>
            </p:nvSpPr>
            <p:spPr bwMode="auto">
              <a:xfrm>
                <a:off x="4356101" y="3491245"/>
                <a:ext cx="4410392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每一點都有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</m:e>
                    </m:acc>
                    <m:d>
                      <m:d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</m:d>
                  </m:oMath>
                </a14:m>
                <a:r>
                  <a:rPr lang="zh-TW" altLang="en-US" dirty="0"/>
                  <a:t>，電場遍佈整個空間。</a:t>
                </a:r>
              </a:p>
            </p:txBody>
          </p:sp>
        </mc:Choice>
        <mc:Fallback xmlns="">
          <p:sp>
            <p:nvSpPr>
              <p:cNvPr id="7176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6101" y="3491245"/>
                <a:ext cx="4410392" cy="402931"/>
              </a:xfrm>
              <a:prstGeom prst="rect">
                <a:avLst/>
              </a:prstGeom>
              <a:blipFill>
                <a:blip r:embed="rId2"/>
                <a:stretch>
                  <a:fillRect l="-1437" t="-3125" b="-218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705" name="Text Box 12"/>
          <p:cNvSpPr txBox="1">
            <a:spLocks noChangeArrowheads="1"/>
          </p:cNvSpPr>
          <p:nvPr/>
        </p:nvSpPr>
        <p:spPr bwMode="auto">
          <a:xfrm>
            <a:off x="4338461" y="2252524"/>
            <a:ext cx="4718634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電場與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TW" altLang="en-US" dirty="0"/>
              <a:t>的電荷量無關。</a:t>
            </a:r>
          </a:p>
        </p:txBody>
      </p:sp>
      <p:pic>
        <p:nvPicPr>
          <p:cNvPr id="29706" name="Picture 13" descr="fig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1"/>
          <a:stretch>
            <a:fillRect/>
          </a:stretch>
        </p:blipFill>
        <p:spPr bwMode="auto">
          <a:xfrm>
            <a:off x="534988" y="1540795"/>
            <a:ext cx="35925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Text Box 14"/>
          <p:cNvSpPr txBox="1">
            <a:spLocks noChangeArrowheads="1"/>
          </p:cNvSpPr>
          <p:nvPr/>
        </p:nvSpPr>
        <p:spPr bwMode="auto">
          <a:xfrm>
            <a:off x="1068388" y="1540795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Q</a:t>
            </a:r>
            <a:r>
              <a:rPr lang="en-US" altLang="zh-TW" baseline="-25000"/>
              <a:t>1</a:t>
            </a:r>
          </a:p>
        </p:txBody>
      </p:sp>
      <p:sp>
        <p:nvSpPr>
          <p:cNvPr id="29708" name="Text Box 15"/>
          <p:cNvSpPr txBox="1">
            <a:spLocks noChangeArrowheads="1"/>
          </p:cNvSpPr>
          <p:nvPr/>
        </p:nvSpPr>
        <p:spPr bwMode="auto">
          <a:xfrm>
            <a:off x="3354388" y="1312195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Q</a:t>
            </a:r>
            <a:r>
              <a:rPr lang="en-US" altLang="zh-TW" baseline="-25000"/>
              <a:t>2</a:t>
            </a:r>
          </a:p>
        </p:txBody>
      </p:sp>
      <p:sp>
        <p:nvSpPr>
          <p:cNvPr id="29709" name="Text Box 16"/>
          <p:cNvSpPr txBox="1">
            <a:spLocks noChangeArrowheads="1"/>
          </p:cNvSpPr>
          <p:nvPr/>
        </p:nvSpPr>
        <p:spPr bwMode="auto">
          <a:xfrm>
            <a:off x="763588" y="2759995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Q</a:t>
            </a:r>
            <a:r>
              <a:rPr lang="en-US" altLang="zh-TW" baseline="-25000"/>
              <a:t>3</a:t>
            </a:r>
          </a:p>
        </p:txBody>
      </p:sp>
      <p:sp>
        <p:nvSpPr>
          <p:cNvPr id="29710" name="Text Box 17"/>
          <p:cNvSpPr txBox="1">
            <a:spLocks noChangeArrowheads="1"/>
          </p:cNvSpPr>
          <p:nvPr/>
        </p:nvSpPr>
        <p:spPr bwMode="auto">
          <a:xfrm>
            <a:off x="2973388" y="3826795"/>
            <a:ext cx="396875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/>
              <a:t>q</a:t>
            </a:r>
          </a:p>
        </p:txBody>
      </p:sp>
      <p:sp>
        <p:nvSpPr>
          <p:cNvPr id="29711" name="Text Box 18"/>
          <p:cNvSpPr txBox="1">
            <a:spLocks noChangeArrowheads="1"/>
          </p:cNvSpPr>
          <p:nvPr/>
        </p:nvSpPr>
        <p:spPr bwMode="auto">
          <a:xfrm>
            <a:off x="3354388" y="2912395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F</a:t>
            </a:r>
            <a:r>
              <a:rPr lang="en-US" altLang="zh-TW" i="1" baseline="-25000">
                <a:latin typeface="Times New Roman" pitchFamily="18" charset="0"/>
              </a:rPr>
              <a:t>2</a:t>
            </a:r>
          </a:p>
        </p:txBody>
      </p:sp>
      <p:sp>
        <p:nvSpPr>
          <p:cNvPr id="29712" name="Text Box 19"/>
          <p:cNvSpPr txBox="1">
            <a:spLocks noChangeArrowheads="1"/>
          </p:cNvSpPr>
          <p:nvPr/>
        </p:nvSpPr>
        <p:spPr bwMode="auto">
          <a:xfrm>
            <a:off x="3582988" y="4131595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F</a:t>
            </a:r>
            <a:r>
              <a:rPr lang="en-US" altLang="zh-TW" i="1" baseline="-25000">
                <a:latin typeface="Times New Roman" pitchFamily="18" charset="0"/>
              </a:rPr>
              <a:t>1</a:t>
            </a:r>
          </a:p>
        </p:txBody>
      </p:sp>
      <p:sp>
        <p:nvSpPr>
          <p:cNvPr id="29713" name="Text Box 20"/>
          <p:cNvSpPr txBox="1">
            <a:spLocks noChangeArrowheads="1"/>
          </p:cNvSpPr>
          <p:nvPr/>
        </p:nvSpPr>
        <p:spPr bwMode="auto">
          <a:xfrm>
            <a:off x="2287588" y="3674395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F</a:t>
            </a:r>
            <a:r>
              <a:rPr lang="en-US" altLang="zh-TW" i="1" baseline="-25000">
                <a:latin typeface="Times New Roman" pitchFamily="18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88" name="Text Box 23"/>
              <p:cNvSpPr txBox="1">
                <a:spLocks noChangeArrowheads="1"/>
              </p:cNvSpPr>
              <p:nvPr/>
            </p:nvSpPr>
            <p:spPr bwMode="auto">
              <a:xfrm>
                <a:off x="4338461" y="3088314"/>
                <a:ext cx="3352800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rgbClr val="FF0000"/>
                    </a:solidFill>
                  </a:rPr>
                  <a:t>電場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</m:acc>
                    <m:d>
                      <m:d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TW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是空間的性質。</a:t>
                </a:r>
              </a:p>
            </p:txBody>
          </p:sp>
        </mc:Choice>
        <mc:Fallback xmlns="">
          <p:sp>
            <p:nvSpPr>
              <p:cNvPr id="7188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38461" y="3088314"/>
                <a:ext cx="3352800" cy="402931"/>
              </a:xfrm>
              <a:prstGeom prst="rect">
                <a:avLst/>
              </a:prstGeom>
              <a:blipFill>
                <a:blip r:embed="rId4"/>
                <a:stretch>
                  <a:fillRect l="-1509" t="-3030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>
                <a:spLocks noChangeArrowheads="1"/>
              </p:cNvSpPr>
              <p:nvPr/>
            </p:nvSpPr>
            <p:spPr bwMode="auto">
              <a:xfrm>
                <a:off x="821412" y="4807789"/>
                <a:ext cx="7501176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電場就是會讓位於當地的電荷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𝑞</m:t>
                    </m:r>
                  </m:oMath>
                </a14:m>
                <a:r>
                  <a:rPr lang="zh-TW" altLang="en-US" dirty="0"/>
                  <a:t>得到靜電力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𝑞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∙</m:t>
                    </m:r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zh-TW" altLang="en-US" dirty="0"/>
                  <a:t>的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空間的物理性質。</a:t>
                </a: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1412" y="4807789"/>
                <a:ext cx="7501176" cy="402931"/>
              </a:xfrm>
              <a:prstGeom prst="rect">
                <a:avLst/>
              </a:prstGeom>
              <a:blipFill>
                <a:blip r:embed="rId5"/>
                <a:stretch>
                  <a:fillRect l="-676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4349167" y="3938309"/>
            <a:ext cx="380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電場可以為零，但永遠存在。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FB3B72B-F3AD-0C48-A161-205D0243644B}"/>
              </a:ext>
            </a:extLst>
          </p:cNvPr>
          <p:cNvSpPr/>
          <p:nvPr/>
        </p:nvSpPr>
        <p:spPr>
          <a:xfrm>
            <a:off x="2287588" y="2943351"/>
            <a:ext cx="1674812" cy="1618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715" name="Text Box 22"/>
              <p:cNvSpPr txBox="1">
                <a:spLocks noChangeArrowheads="1"/>
              </p:cNvSpPr>
              <p:nvPr/>
            </p:nvSpPr>
            <p:spPr bwMode="auto">
              <a:xfrm>
                <a:off x="2520743" y="2513178"/>
                <a:ext cx="609600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29715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0743" y="2513178"/>
                <a:ext cx="609600" cy="4029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714" name="Line 21"/>
          <p:cNvSpPr>
            <a:spLocks noChangeShapeType="1"/>
          </p:cNvSpPr>
          <p:nvPr/>
        </p:nvSpPr>
        <p:spPr bwMode="auto">
          <a:xfrm flipH="1" flipV="1">
            <a:off x="2820988" y="2912395"/>
            <a:ext cx="38100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3FBBCC-B96F-8A4A-829A-B5298AE8B9FD}"/>
                  </a:ext>
                </a:extLst>
              </p:cNvPr>
              <p:cNvSpPr txBox="1"/>
              <p:nvPr/>
            </p:nvSpPr>
            <p:spPr>
              <a:xfrm>
                <a:off x="821412" y="5276866"/>
                <a:ext cx="49571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電場是由固定電荷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TW" dirty="0"/>
                  <a:t>在空間各處產生。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3FBBCC-B96F-8A4A-829A-B5298AE8B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412" y="5276866"/>
                <a:ext cx="4957179" cy="369332"/>
              </a:xfrm>
              <a:prstGeom prst="rect">
                <a:avLst/>
              </a:prstGeom>
              <a:blipFill>
                <a:blip r:embed="rId11"/>
                <a:stretch>
                  <a:fillRect l="-1020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12">
                <a:extLst>
                  <a:ext uri="{FF2B5EF4-FFF2-40B4-BE49-F238E27FC236}">
                    <a16:creationId xmlns:a16="http://schemas.microsoft.com/office/drawing/2014/main" id="{9795C23A-804B-0C4B-A9D1-657F81FBB4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49167" y="2652836"/>
                <a:ext cx="349943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由</a:t>
                </a:r>
                <a:r>
                  <a:rPr lang="en-TW" dirty="0"/>
                  <a:t>固定電荷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dirty="0"/>
                  <a:t>及</a:t>
                </a:r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zh-TW" altLang="en-US" dirty="0"/>
                  <a:t>的位置決定。</a:t>
                </a:r>
              </a:p>
            </p:txBody>
          </p:sp>
        </mc:Choice>
        <mc:Fallback xmlns="">
          <p:sp>
            <p:nvSpPr>
              <p:cNvPr id="21" name="Text Box 12">
                <a:extLst>
                  <a:ext uri="{FF2B5EF4-FFF2-40B4-BE49-F238E27FC236}">
                    <a16:creationId xmlns:a16="http://schemas.microsoft.com/office/drawing/2014/main" id="{9795C23A-804B-0C4B-A9D1-657F81FBB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9167" y="2652836"/>
                <a:ext cx="3499433" cy="369332"/>
              </a:xfrm>
              <a:prstGeom prst="rect">
                <a:avLst/>
              </a:prstGeom>
              <a:blipFill>
                <a:blip r:embed="rId12"/>
                <a:stretch>
                  <a:fillRect l="-1444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8">
                <a:extLst>
                  <a:ext uri="{FF2B5EF4-FFF2-40B4-BE49-F238E27FC236}">
                    <a16:creationId xmlns:a16="http://schemas.microsoft.com/office/drawing/2014/main" id="{7C7DA39A-A12C-D334-61F8-0EC2D506C1F7}"/>
                  </a:ext>
                </a:extLst>
              </p:cNvPr>
              <p:cNvSpPr txBox="1"/>
              <p:nvPr/>
            </p:nvSpPr>
            <p:spPr>
              <a:xfrm>
                <a:off x="4445513" y="1274728"/>
                <a:ext cx="1989263" cy="76456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字方塊 18">
                <a:extLst>
                  <a:ext uri="{FF2B5EF4-FFF2-40B4-BE49-F238E27FC236}">
                    <a16:creationId xmlns:a16="http://schemas.microsoft.com/office/drawing/2014/main" id="{7C7DA39A-A12C-D334-61F8-0EC2D506C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513" y="1274728"/>
                <a:ext cx="1989263" cy="764568"/>
              </a:xfrm>
              <a:prstGeom prst="rect">
                <a:avLst/>
              </a:prstGeom>
              <a:blipFill>
                <a:blip r:embed="rId13"/>
                <a:stretch>
                  <a:fillRect l="-13924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895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/>
      <p:bldP spid="7188" grpId="0"/>
      <p:bldP spid="23" grpId="0"/>
      <p:bldP spid="3" grpId="0"/>
      <p:bldP spid="5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D:\Users\Vincent\Downloads\Data\Knight\Media\Chapter35\Images\35_24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15" y="3231828"/>
            <a:ext cx="5197475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文字方塊 2"/>
          <p:cNvSpPr txBox="1">
            <a:spLocks noChangeArrowheads="1"/>
          </p:cNvSpPr>
          <p:nvPr/>
        </p:nvSpPr>
        <p:spPr bwMode="auto">
          <a:xfrm>
            <a:off x="1076594" y="1538790"/>
            <a:ext cx="5976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會在空間中傳播的電磁場，方向及大小必須滿足特定關係！</a:t>
            </a:r>
          </a:p>
        </p:txBody>
      </p:sp>
      <p:sp>
        <p:nvSpPr>
          <p:cNvPr id="70660" name="文字方塊 3"/>
          <p:cNvSpPr txBox="1">
            <a:spLocks noChangeArrowheads="1"/>
          </p:cNvSpPr>
          <p:nvPr/>
        </p:nvSpPr>
        <p:spPr bwMode="auto">
          <a:xfrm>
            <a:off x="1076594" y="670050"/>
            <a:ext cx="612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電磁波是依賴電磁感應，因此其電場與磁場必須互相垂直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6436777" y="467432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右手定則</a:t>
            </a:r>
          </a:p>
        </p:txBody>
      </p:sp>
      <p:pic>
        <p:nvPicPr>
          <p:cNvPr id="6" name="Picture 5" descr="290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7" t="20812" r="54138" b="34857"/>
          <a:stretch/>
        </p:blipFill>
        <p:spPr bwMode="auto">
          <a:xfrm rot="5400000">
            <a:off x="5134803" y="4081504"/>
            <a:ext cx="928040" cy="99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4"/>
              <p:cNvSpPr txBox="1">
                <a:spLocks noChangeArrowheads="1"/>
              </p:cNvSpPr>
              <p:nvPr/>
            </p:nvSpPr>
            <p:spPr bwMode="auto">
              <a:xfrm>
                <a:off x="2684079" y="2393885"/>
                <a:ext cx="5881476" cy="4047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TW" sz="1800" dirty="0"/>
                  <a:t>Poynting vector</a:t>
                </a:r>
                <a:r>
                  <a:rPr lang="zh-TW" altLang="en-US" sz="18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𝑆</m:t>
                        </m:r>
                      </m:e>
                    </m:acc>
                  </m:oMath>
                </a14:m>
                <a:r>
                  <a:rPr lang="zh-TW" altLang="en-US" sz="1800" dirty="0"/>
                  <a:t> 功率傳播向量，就是波傳播的方向。</a:t>
                </a:r>
              </a:p>
            </p:txBody>
          </p:sp>
        </mc:Choice>
        <mc:Fallback xmlns="">
          <p:sp>
            <p:nvSpPr>
              <p:cNvPr id="8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84079" y="2393885"/>
                <a:ext cx="5881476" cy="404791"/>
              </a:xfrm>
              <a:prstGeom prst="rect">
                <a:avLst/>
              </a:prstGeom>
              <a:blipFill rotWithShape="1">
                <a:blip r:embed="rId4"/>
                <a:stretch>
                  <a:fillRect l="-829" t="-21212" b="-2575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1076594" y="1079448"/>
            <a:ext cx="5520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波的傳播方向又與電場及磁場皆垂直。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108119" y="2308487"/>
                <a:ext cx="1575111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119" y="2308487"/>
                <a:ext cx="1575111" cy="65979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260856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ropbox\Documents\課程\YoungTextBook\Images\Chapter32\A_Images\A_Figures_and_Photos\32_08_Figure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8" b="5535"/>
          <a:stretch/>
        </p:blipFill>
        <p:spPr bwMode="auto">
          <a:xfrm>
            <a:off x="1736686" y="2843935"/>
            <a:ext cx="3240360" cy="342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3"/>
              <p:cNvSpPr txBox="1">
                <a:spLocks noChangeArrowheads="1"/>
              </p:cNvSpPr>
              <p:nvPr/>
            </p:nvSpPr>
            <p:spPr bwMode="auto">
              <a:xfrm>
                <a:off x="1714620" y="596178"/>
                <a:ext cx="5040312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考慮沿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𝑦</m:t>
                    </m:r>
                  </m:oMath>
                </a14:m>
                <a:r>
                  <a:rPr lang="zh-TW" altLang="en-US" sz="1800" dirty="0"/>
                  <a:t>方向的電場與沿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𝑧</m:t>
                    </m:r>
                  </m:oMath>
                </a14:m>
                <a:r>
                  <a:rPr lang="zh-TW" altLang="en-US" sz="1800" dirty="0"/>
                  <a:t>方向的磁場。</a:t>
                </a:r>
              </a:p>
            </p:txBody>
          </p:sp>
        </mc:Choice>
        <mc:Fallback xmlns="">
          <p:sp>
            <p:nvSpPr>
              <p:cNvPr id="3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4620" y="596178"/>
                <a:ext cx="5040312" cy="368300"/>
              </a:xfrm>
              <a:prstGeom prst="rect">
                <a:avLst/>
              </a:prstGeom>
              <a:blipFill>
                <a:blip r:embed="rId3"/>
                <a:stretch>
                  <a:fillRect l="-754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4"/>
              <p:cNvSpPr txBox="1">
                <a:spLocks noChangeArrowheads="1"/>
              </p:cNvSpPr>
              <p:nvPr/>
            </p:nvSpPr>
            <p:spPr bwMode="auto">
              <a:xfrm>
                <a:off x="1714620" y="1046228"/>
                <a:ext cx="57606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波會沿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𝑥</m:t>
                    </m:r>
                  </m:oMath>
                </a14:m>
                <a:r>
                  <a:rPr lang="zh-TW" altLang="en-US" sz="1800" dirty="0"/>
                  <a:t>方向傳播，我們現在容許電磁場與座標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𝑥</m:t>
                    </m:r>
                  </m:oMath>
                </a14:m>
                <a:r>
                  <a:rPr lang="zh-TW" altLang="en-US" sz="1800" dirty="0"/>
                  <a:t>有關！</a:t>
                </a:r>
              </a:p>
            </p:txBody>
          </p:sp>
        </mc:Choice>
        <mc:Fallback xmlns="">
          <p:sp>
            <p:nvSpPr>
              <p:cNvPr id="4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4620" y="1046228"/>
                <a:ext cx="5760640" cy="369332"/>
              </a:xfrm>
              <a:prstGeom prst="rect">
                <a:avLst/>
              </a:prstGeom>
              <a:blipFill>
                <a:blip r:embed="rId4"/>
                <a:stretch>
                  <a:fillRect l="-659"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736685" y="1943835"/>
                <a:ext cx="71787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/>
                  <a:t>因爲此波在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𝑦𝑧</m:t>
                    </m:r>
                  </m:oMath>
                </a14:m>
                <a:r>
                  <a:rPr lang="zh-TW" altLang="en-US" sz="1800" dirty="0"/>
                  <a:t>平面上是一個常數，且電磁場方向是沿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 panose="02040503050406030204" pitchFamily="18" charset="0"/>
                      </a:rPr>
                      <m:t>𝑦𝑧</m:t>
                    </m:r>
                  </m:oMath>
                </a14:m>
                <a:r>
                  <a:rPr lang="zh-TW" altLang="en-US" sz="1800" dirty="0"/>
                  <a:t>平面上。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6685" y="1943835"/>
                <a:ext cx="7178735" cy="369332"/>
              </a:xfrm>
              <a:prstGeom prst="rect">
                <a:avLst/>
              </a:prstGeom>
              <a:blipFill>
                <a:blip r:embed="rId5"/>
                <a:stretch>
                  <a:fillRect l="-705" t="-10345" b="-2758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757149" y="1496278"/>
                <a:ext cx="1828129" cy="39126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149" y="1496278"/>
                <a:ext cx="1828129" cy="3912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AFD5F9A8-FFA1-F047-8741-E03FC8270A79}"/>
              </a:ext>
            </a:extLst>
          </p:cNvPr>
          <p:cNvSpPr/>
          <p:nvPr/>
        </p:nvSpPr>
        <p:spPr>
          <a:xfrm>
            <a:off x="1736684" y="2382839"/>
            <a:ext cx="5355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這樣的波稱為平面波。海嘯方塊波是平面波的特例！</a:t>
            </a:r>
          </a:p>
        </p:txBody>
      </p:sp>
    </p:spTree>
    <p:extLst>
      <p:ext uri="{BB962C8B-B14F-4D97-AF65-F5344CB8AC3E}">
        <p14:creationId xmlns:p14="http://schemas.microsoft.com/office/powerpoint/2010/main" val="243697663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文字方塊 11"/>
          <p:cNvSpPr txBox="1">
            <a:spLocks noChangeArrowheads="1"/>
          </p:cNvSpPr>
          <p:nvPr/>
        </p:nvSpPr>
        <p:spPr bwMode="auto">
          <a:xfrm>
            <a:off x="3985985" y="261790"/>
            <a:ext cx="49514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磁場變化與垂直的電場滿足法拉第定律。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115" name="文字方塊 15"/>
              <p:cNvSpPr txBox="1">
                <a:spLocks noChangeArrowheads="1"/>
              </p:cNvSpPr>
              <p:nvPr/>
            </p:nvSpPr>
            <p:spPr bwMode="auto">
              <a:xfrm>
                <a:off x="5822723" y="1939234"/>
                <a:ext cx="32035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選擇如左圖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𝑒𝑓𝑔h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的封閉曲線</a:t>
                </a:r>
              </a:p>
            </p:txBody>
          </p:sp>
        </mc:Choice>
        <mc:Fallback xmlns="">
          <p:sp>
            <p:nvSpPr>
              <p:cNvPr id="47115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22723" y="1939234"/>
                <a:ext cx="3203575" cy="368300"/>
              </a:xfrm>
              <a:prstGeom prst="rect">
                <a:avLst/>
              </a:prstGeom>
              <a:blipFill rotWithShape="1">
                <a:blip r:embed="rId2"/>
                <a:stretch>
                  <a:fillRect l="-1521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116" name="Picture 2" descr="D:\Dropbox\Documents\課程\YoungTextBook\Images\Chapter32\A_Images\A_Figures_and_Photos\32_10_Figur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0350"/>
            <a:ext cx="29606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7" name="Picture 16" descr="D:\Users\Vincent\Downloads\Data\Knight\Media\Chapter35\Images\35_22Figure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16338"/>
            <a:ext cx="35909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8" name="矩形 14"/>
          <p:cNvSpPr>
            <a:spLocks noChangeArrowheads="1"/>
          </p:cNvSpPr>
          <p:nvPr/>
        </p:nvSpPr>
        <p:spPr bwMode="auto">
          <a:xfrm>
            <a:off x="2348285" y="5077647"/>
            <a:ext cx="2286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i="1" dirty="0"/>
              <a:t>a</a:t>
            </a:r>
            <a:endParaRPr lang="zh-TW" altLang="en-US" sz="18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4677241" y="773705"/>
                <a:ext cx="1995483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7241" y="773705"/>
                <a:ext cx="1995483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9"/>
          <p:cNvSpPr txBox="1">
            <a:spLocks noChangeArrowheads="1"/>
          </p:cNvSpPr>
          <p:nvPr/>
        </p:nvSpPr>
        <p:spPr bwMode="auto">
          <a:xfrm>
            <a:off x="5483773" y="3066458"/>
            <a:ext cx="35817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1800" dirty="0"/>
              <a:t>一小片空間前後的電場差，</a:t>
            </a:r>
            <a:endParaRPr lang="en-US" altLang="zh-TW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等於通過其截面磁通量的變化率！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5036771" y="5631103"/>
                <a:ext cx="1323631" cy="6190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771" y="5631103"/>
                <a:ext cx="1323631" cy="61901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3896925" y="2434341"/>
                <a:ext cx="4166975" cy="62805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925" y="2434341"/>
                <a:ext cx="4166975" cy="62805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5085151" y="3924055"/>
                <a:ext cx="2448555" cy="61901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5151" y="3924055"/>
                <a:ext cx="2448555" cy="61901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向下箭號 3"/>
          <p:cNvSpPr/>
          <p:nvPr/>
        </p:nvSpPr>
        <p:spPr>
          <a:xfrm>
            <a:off x="5426595" y="1844675"/>
            <a:ext cx="414449" cy="589666"/>
          </a:xfrm>
          <a:prstGeom prst="downArrow">
            <a:avLst/>
          </a:prstGeom>
          <a:solidFill>
            <a:srgbClr val="00B050"/>
          </a:solidFill>
          <a:ln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5" name="向下箭號 4"/>
          <p:cNvSpPr/>
          <p:nvPr/>
        </p:nvSpPr>
        <p:spPr>
          <a:xfrm>
            <a:off x="5085151" y="3216816"/>
            <a:ext cx="386950" cy="592555"/>
          </a:xfrm>
          <a:prstGeom prst="downArrow">
            <a:avLst/>
          </a:prstGeom>
          <a:solidFill>
            <a:srgbClr val="00B050"/>
          </a:solidFill>
          <a:ln>
            <a:solidFill>
              <a:schemeClr val="accent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6" name="向下箭號 5"/>
          <p:cNvSpPr/>
          <p:nvPr/>
        </p:nvSpPr>
        <p:spPr>
          <a:xfrm>
            <a:off x="5085151" y="4657003"/>
            <a:ext cx="449550" cy="855520"/>
          </a:xfrm>
          <a:prstGeom prst="downArrow">
            <a:avLst/>
          </a:prstGeom>
          <a:solidFill>
            <a:srgbClr val="00B050"/>
          </a:solidFill>
          <a:ln>
            <a:solidFill>
              <a:schemeClr val="accent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zh-TW" altLang="en-US" sz="1800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6" name="文字方塊 11"/>
          <p:cNvSpPr txBox="1">
            <a:spLocks noChangeArrowheads="1"/>
          </p:cNvSpPr>
          <p:nvPr/>
        </p:nvSpPr>
        <p:spPr bwMode="auto">
          <a:xfrm>
            <a:off x="5993491" y="2034466"/>
            <a:ext cx="2663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選擇如左圖的封閉曲線</a:t>
            </a:r>
          </a:p>
        </p:txBody>
      </p:sp>
      <p:pic>
        <p:nvPicPr>
          <p:cNvPr id="48137" name="Picture 2" descr="D:\Dropbox\Documents\課程\YoungTextBook\Images\Chapter32\A_Images\A_Figures_and_Photos\32_11_Figu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8913"/>
            <a:ext cx="32131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3" descr="D:\Users\Vincent\Downloads\Data\Knight\Media\Chapter35\Images\35_23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0800"/>
            <a:ext cx="40401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0" name="矩形 12"/>
          <p:cNvSpPr>
            <a:spLocks noChangeArrowheads="1"/>
          </p:cNvSpPr>
          <p:nvPr/>
        </p:nvSpPr>
        <p:spPr bwMode="auto">
          <a:xfrm>
            <a:off x="2816805" y="4903631"/>
            <a:ext cx="14446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i="1" dirty="0"/>
              <a:t>a</a:t>
            </a:r>
            <a:endParaRPr lang="zh-TW" altLang="en-US" sz="1800" i="1" dirty="0"/>
          </a:p>
        </p:txBody>
      </p:sp>
      <p:sp>
        <p:nvSpPr>
          <p:cNvPr id="13" name="文字方塊 11"/>
          <p:cNvSpPr txBox="1">
            <a:spLocks noChangeArrowheads="1"/>
          </p:cNvSpPr>
          <p:nvPr/>
        </p:nvSpPr>
        <p:spPr bwMode="auto">
          <a:xfrm>
            <a:off x="4321436" y="313015"/>
            <a:ext cx="43474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電場變化與垂直的磁場滿足安培定律。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5075116" y="828003"/>
                <a:ext cx="2266261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116" y="828003"/>
                <a:ext cx="2266261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9"/>
          <p:cNvSpPr txBox="1">
            <a:spLocks noChangeArrowheads="1"/>
          </p:cNvSpPr>
          <p:nvPr/>
        </p:nvSpPr>
        <p:spPr bwMode="auto">
          <a:xfrm>
            <a:off x="5612165" y="3255690"/>
            <a:ext cx="35817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1800" dirty="0"/>
              <a:t>一小片空間前後的磁場差，</a:t>
            </a:r>
            <a:endParaRPr lang="en-US" altLang="zh-TW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等於通過其截面電通量的變化率！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5422922" y="5703165"/>
                <a:ext cx="1593578" cy="6190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num>
                        <m:den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922" y="5703165"/>
                <a:ext cx="1593578" cy="61901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4242002" y="2663915"/>
                <a:ext cx="4615238" cy="62985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2002" y="2663915"/>
                <a:ext cx="4615238" cy="62985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向下箭號 17"/>
          <p:cNvSpPr/>
          <p:nvPr/>
        </p:nvSpPr>
        <p:spPr>
          <a:xfrm>
            <a:off x="5426305" y="1828852"/>
            <a:ext cx="414449" cy="589666"/>
          </a:xfrm>
          <a:prstGeom prst="downArrow">
            <a:avLst/>
          </a:prstGeom>
          <a:solidFill>
            <a:srgbClr val="00B050"/>
          </a:solidFill>
          <a:ln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5382090" y="4284095"/>
                <a:ext cx="3095591" cy="61901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090" y="4284095"/>
                <a:ext cx="3095591" cy="61901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向下箭號 19"/>
          <p:cNvSpPr/>
          <p:nvPr/>
        </p:nvSpPr>
        <p:spPr>
          <a:xfrm>
            <a:off x="5232830" y="3351828"/>
            <a:ext cx="386950" cy="592555"/>
          </a:xfrm>
          <a:prstGeom prst="downArrow">
            <a:avLst/>
          </a:prstGeom>
          <a:solidFill>
            <a:srgbClr val="00B050"/>
          </a:solidFill>
          <a:ln>
            <a:solidFill>
              <a:schemeClr val="accent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21" name="向下箭號 20"/>
          <p:cNvSpPr/>
          <p:nvPr/>
        </p:nvSpPr>
        <p:spPr>
          <a:xfrm>
            <a:off x="5376696" y="5028498"/>
            <a:ext cx="386950" cy="592555"/>
          </a:xfrm>
          <a:prstGeom prst="downArrow">
            <a:avLst/>
          </a:prstGeom>
          <a:solidFill>
            <a:srgbClr val="00B050"/>
          </a:solidFill>
          <a:ln>
            <a:solidFill>
              <a:schemeClr val="accent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zh-TW" altLang="en-US" sz="1800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pic.nipic.com/2007-11-02/2007112235343993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0" t="17410" r="18449" b="15623"/>
          <a:stretch>
            <a:fillRect/>
          </a:stretch>
        </p:blipFill>
        <p:spPr bwMode="auto">
          <a:xfrm>
            <a:off x="6659563" y="2492375"/>
            <a:ext cx="1444625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文字方塊 4"/>
          <p:cNvSpPr txBox="1">
            <a:spLocks noChangeArrowheads="1"/>
          </p:cNvSpPr>
          <p:nvPr/>
        </p:nvSpPr>
        <p:spPr bwMode="auto">
          <a:xfrm>
            <a:off x="1692275" y="5734050"/>
            <a:ext cx="5929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變化的電場感應產生的變化的磁場，感應產生變化的電場</a:t>
            </a:r>
          </a:p>
        </p:txBody>
      </p:sp>
      <p:pic>
        <p:nvPicPr>
          <p:cNvPr id="49156" name="Picture 16" descr="D:\Users\Vincent\Downloads\Data\Knight\Media\Chapter35\Images\35_22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359092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13" descr="D:\Users\Vincent\Downloads\Data\Knight\Media\Chapter35\Images\35_23Figure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2"/>
          <a:stretch>
            <a:fillRect/>
          </a:stretch>
        </p:blipFill>
        <p:spPr bwMode="auto">
          <a:xfrm>
            <a:off x="250825" y="3213100"/>
            <a:ext cx="388937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文字方塊 4"/>
          <p:cNvSpPr txBox="1">
            <a:spLocks noChangeArrowheads="1"/>
          </p:cNvSpPr>
          <p:nvPr/>
        </p:nvSpPr>
        <p:spPr bwMode="auto">
          <a:xfrm>
            <a:off x="4284663" y="2060575"/>
            <a:ext cx="4859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變化的磁場與感應產生的電場必須滿足的關係</a:t>
            </a:r>
          </a:p>
        </p:txBody>
      </p:sp>
      <p:sp>
        <p:nvSpPr>
          <p:cNvPr id="49161" name="文字方塊 4"/>
          <p:cNvSpPr txBox="1">
            <a:spLocks noChangeArrowheads="1"/>
          </p:cNvSpPr>
          <p:nvPr/>
        </p:nvSpPr>
        <p:spPr bwMode="auto">
          <a:xfrm>
            <a:off x="4284663" y="5084763"/>
            <a:ext cx="4859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變化的電場與感應產生的磁場必須滿足的關係</a:t>
            </a:r>
          </a:p>
        </p:txBody>
      </p:sp>
      <p:sp>
        <p:nvSpPr>
          <p:cNvPr id="49162" name="文字方塊 9"/>
          <p:cNvSpPr txBox="1">
            <a:spLocks noChangeArrowheads="1"/>
          </p:cNvSpPr>
          <p:nvPr/>
        </p:nvSpPr>
        <p:spPr bwMode="auto">
          <a:xfrm>
            <a:off x="1692274" y="6165850"/>
            <a:ext cx="5929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彼此互相感生的感應電磁場，兩個條件都必須滿足！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5022050" y="1178750"/>
                <a:ext cx="1323631" cy="6190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50" y="1178750"/>
                <a:ext cx="1323631" cy="61901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4932040" y="4239090"/>
                <a:ext cx="1766701" cy="6190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num>
                        <m:den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4239090"/>
                <a:ext cx="1766701" cy="61901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6307340" y="5805488"/>
            <a:ext cx="23151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電場滿足波方程式</a:t>
            </a:r>
          </a:p>
        </p:txBody>
      </p:sp>
      <p:sp>
        <p:nvSpPr>
          <p:cNvPr id="50184" name="文字方塊 8"/>
          <p:cNvSpPr txBox="1">
            <a:spLocks noChangeArrowheads="1"/>
          </p:cNvSpPr>
          <p:nvPr/>
        </p:nvSpPr>
        <p:spPr bwMode="auto">
          <a:xfrm>
            <a:off x="3929063" y="1571625"/>
            <a:ext cx="1928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</a:t>
            </a:r>
            <a:r>
              <a:rPr lang="en-US" altLang="zh-TW" sz="1800" i="1" dirty="0"/>
              <a:t>x</a:t>
            </a:r>
            <a:r>
              <a:rPr lang="zh-TW" altLang="en-US" sz="1800" dirty="0"/>
              <a:t>作偏微分</a:t>
            </a:r>
          </a:p>
        </p:txBody>
      </p:sp>
      <p:sp>
        <p:nvSpPr>
          <p:cNvPr id="50185" name="文字方塊 9"/>
          <p:cNvSpPr txBox="1">
            <a:spLocks noChangeArrowheads="1"/>
          </p:cNvSpPr>
          <p:nvPr/>
        </p:nvSpPr>
        <p:spPr bwMode="auto">
          <a:xfrm>
            <a:off x="3930493" y="2500312"/>
            <a:ext cx="1928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</a:t>
            </a:r>
            <a:r>
              <a:rPr lang="en-US" altLang="zh-TW" sz="1800" i="1" dirty="0"/>
              <a:t>t</a:t>
            </a:r>
            <a:r>
              <a:rPr lang="zh-TW" altLang="en-US" sz="1800" dirty="0"/>
              <a:t>作偏微分</a:t>
            </a:r>
          </a:p>
        </p:txBody>
      </p:sp>
      <p:sp>
        <p:nvSpPr>
          <p:cNvPr id="15371" name="文字方塊 10"/>
          <p:cNvSpPr txBox="1">
            <a:spLocks noChangeArrowheads="1"/>
          </p:cNvSpPr>
          <p:nvPr/>
        </p:nvSpPr>
        <p:spPr bwMode="auto">
          <a:xfrm>
            <a:off x="3500438" y="3286125"/>
            <a:ext cx="428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第一式的右方等於第二式的左方</a:t>
            </a:r>
          </a:p>
        </p:txBody>
      </p:sp>
      <p:sp>
        <p:nvSpPr>
          <p:cNvPr id="12" name="左-右雙向箭號 11"/>
          <p:cNvSpPr/>
          <p:nvPr/>
        </p:nvSpPr>
        <p:spPr>
          <a:xfrm>
            <a:off x="4750594" y="5181428"/>
            <a:ext cx="571500" cy="322708"/>
          </a:xfrm>
          <a:prstGeom prst="leftRightArrow">
            <a:avLst/>
          </a:prstGeom>
          <a:solidFill>
            <a:srgbClr val="00B05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977079" y="2346445"/>
                <a:ext cx="1766701" cy="6190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num>
                        <m:den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7079" y="2346445"/>
                <a:ext cx="1766701" cy="61901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407356" y="1358770"/>
                <a:ext cx="1323631" cy="6190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7356" y="1358770"/>
                <a:ext cx="1323631" cy="61901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6372200" y="1329974"/>
                <a:ext cx="1631472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1329974"/>
                <a:ext cx="1631472" cy="64812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6307341" y="2283867"/>
                <a:ext cx="2075888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𝑡</m:t>
                          </m:r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7341" y="2283867"/>
                <a:ext cx="2075888" cy="64812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4790002" y="3969060"/>
                <a:ext cx="3804824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</a:rPr>
                            <m:t>𝐵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𝑡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002" y="3969060"/>
                <a:ext cx="3804824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954945" y="5018719"/>
                <a:ext cx="1823704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945" y="5018719"/>
                <a:ext cx="1823704" cy="64812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6312306" y="5049625"/>
                <a:ext cx="1587486" cy="64825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306" y="5049625"/>
                <a:ext cx="1587486" cy="64825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向下箭號 1"/>
          <p:cNvSpPr/>
          <p:nvPr/>
        </p:nvSpPr>
        <p:spPr>
          <a:xfrm>
            <a:off x="7187936" y="3158970"/>
            <a:ext cx="399399" cy="630070"/>
          </a:xfrm>
          <a:prstGeom prst="downArrow">
            <a:avLst/>
          </a:prstGeom>
          <a:solidFill>
            <a:srgbClr val="00B050"/>
          </a:solidFill>
          <a:ln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/>
      <p:bldP spid="15371" grpId="0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1" name="Text Box 10"/>
          <p:cNvSpPr txBox="1">
            <a:spLocks noChangeArrowheads="1"/>
          </p:cNvSpPr>
          <p:nvPr/>
        </p:nvSpPr>
        <p:spPr bwMode="auto">
          <a:xfrm>
            <a:off x="5823146" y="6062299"/>
            <a:ext cx="31593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磁場也滿足波方程式</a:t>
            </a:r>
          </a:p>
        </p:txBody>
      </p:sp>
      <p:sp>
        <p:nvSpPr>
          <p:cNvPr id="52232" name="文字方塊 8"/>
          <p:cNvSpPr txBox="1">
            <a:spLocks noChangeArrowheads="1"/>
          </p:cNvSpPr>
          <p:nvPr/>
        </p:nvSpPr>
        <p:spPr bwMode="auto">
          <a:xfrm>
            <a:off x="3929063" y="1571625"/>
            <a:ext cx="1928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對 </a:t>
            </a:r>
            <a:r>
              <a:rPr lang="en-US" altLang="zh-TW" sz="1800" i="1"/>
              <a:t>t</a:t>
            </a:r>
            <a:r>
              <a:rPr lang="zh-TW" altLang="en-US" sz="1800"/>
              <a:t> 作偏微分</a:t>
            </a:r>
          </a:p>
        </p:txBody>
      </p:sp>
      <p:sp>
        <p:nvSpPr>
          <p:cNvPr id="52233" name="文字方塊 9"/>
          <p:cNvSpPr txBox="1">
            <a:spLocks noChangeArrowheads="1"/>
          </p:cNvSpPr>
          <p:nvPr/>
        </p:nvSpPr>
        <p:spPr bwMode="auto">
          <a:xfrm>
            <a:off x="3929063" y="2475475"/>
            <a:ext cx="1928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 </a:t>
            </a:r>
            <a:r>
              <a:rPr lang="en-US" altLang="zh-TW" sz="1800" i="1" dirty="0"/>
              <a:t>x</a:t>
            </a:r>
            <a:r>
              <a:rPr lang="zh-TW" altLang="en-US" sz="1800" dirty="0"/>
              <a:t> 作偏微分</a:t>
            </a:r>
          </a:p>
        </p:txBody>
      </p:sp>
      <p:sp>
        <p:nvSpPr>
          <p:cNvPr id="12" name="左-右雙向箭號 11"/>
          <p:cNvSpPr/>
          <p:nvPr/>
        </p:nvSpPr>
        <p:spPr>
          <a:xfrm>
            <a:off x="4697511" y="5446171"/>
            <a:ext cx="571500" cy="214313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2235" name="文字方塊 12"/>
          <p:cNvSpPr txBox="1">
            <a:spLocks noChangeArrowheads="1"/>
          </p:cNvSpPr>
          <p:nvPr/>
        </p:nvSpPr>
        <p:spPr bwMode="auto">
          <a:xfrm>
            <a:off x="2064337" y="3338990"/>
            <a:ext cx="428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第一式的左方等於第二式的右方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2276745" y="1404519"/>
                <a:ext cx="1323631" cy="6190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745" y="1404519"/>
                <a:ext cx="1323631" cy="61901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778981" y="2346445"/>
                <a:ext cx="1766702" cy="6190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num>
                        <m:den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981" y="2346445"/>
                <a:ext cx="1766702" cy="61901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2276745" y="5229328"/>
                <a:ext cx="1834092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num>
                        <m:den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745" y="5229328"/>
                <a:ext cx="1834092" cy="64812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5840511" y="5229200"/>
                <a:ext cx="1587486" cy="64825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0511" y="5229200"/>
                <a:ext cx="1587486" cy="64825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6372200" y="1329974"/>
                <a:ext cx="1638013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𝑡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num>
                        <m:den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1329974"/>
                <a:ext cx="1638013" cy="64812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6307341" y="2283867"/>
                <a:ext cx="2079737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7341" y="2283867"/>
                <a:ext cx="2079737" cy="64812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4110836" y="3969060"/>
                <a:ext cx="4720657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num>
                        <m:den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𝑡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0836" y="3969060"/>
                <a:ext cx="4720657" cy="64812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向下箭號 19"/>
          <p:cNvSpPr/>
          <p:nvPr/>
        </p:nvSpPr>
        <p:spPr>
          <a:xfrm>
            <a:off x="7187936" y="3158970"/>
            <a:ext cx="399399" cy="630070"/>
          </a:xfrm>
          <a:prstGeom prst="downArrow">
            <a:avLst/>
          </a:prstGeom>
          <a:solidFill>
            <a:srgbClr val="00B050"/>
          </a:solidFill>
          <a:ln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1" grpId="0"/>
      <p:bldP spid="12" grpId="0" animBg="1"/>
      <p:bldP spid="52235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106615" y="5004175"/>
            <a:ext cx="3420380" cy="166407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53252" name="文字方塊 8"/>
          <p:cNvSpPr txBox="1">
            <a:spLocks noChangeArrowheads="1"/>
          </p:cNvSpPr>
          <p:nvPr/>
        </p:nvSpPr>
        <p:spPr bwMode="auto">
          <a:xfrm>
            <a:off x="1961710" y="2663915"/>
            <a:ext cx="3638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電磁波   </a:t>
            </a:r>
            <a:r>
              <a:rPr lang="en-US" altLang="zh-TW" sz="1800" dirty="0">
                <a:solidFill>
                  <a:srgbClr val="FF0000"/>
                </a:solidFill>
              </a:rPr>
              <a:t>Electromagnetic Wave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pic>
        <p:nvPicPr>
          <p:cNvPr id="53253" name="Picture 4" descr="Image:James Clerk Maxwell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00" y="662052"/>
            <a:ext cx="23272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008609" y="4554125"/>
            <a:ext cx="490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馬克斯威爾統一了電磁學與光學！</a:t>
            </a:r>
          </a:p>
        </p:txBody>
      </p:sp>
      <p:pic>
        <p:nvPicPr>
          <p:cNvPr id="53326" name="Picture 7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529" y="5054582"/>
            <a:ext cx="3360415" cy="153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1996083" y="4069472"/>
            <a:ext cx="346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光原來是一種電磁波！</a:t>
            </a:r>
          </a:p>
        </p:txBody>
      </p:sp>
      <p:pic>
        <p:nvPicPr>
          <p:cNvPr id="53329" name="Picture 81" descr="\\psf\Home\Downloads\f-d-d23dd32c5dc67b02aef3acce8c64468fa570ae7511578f2aa688ed2f+IMAGE+IMAGE.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35" y="5142901"/>
            <a:ext cx="3029577" cy="14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286635" y="5142901"/>
            <a:ext cx="3029577" cy="1439049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5" name="矩形 4"/>
          <p:cNvSpPr/>
          <p:nvPr/>
        </p:nvSpPr>
        <p:spPr>
          <a:xfrm>
            <a:off x="1241630" y="5134727"/>
            <a:ext cx="3074582" cy="1447223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6" name="矩形 5"/>
          <p:cNvSpPr/>
          <p:nvPr/>
        </p:nvSpPr>
        <p:spPr>
          <a:xfrm>
            <a:off x="5742130" y="3789040"/>
            <a:ext cx="1485165" cy="1035115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2008609" y="662052"/>
                <a:ext cx="1605055" cy="6481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609" y="662052"/>
                <a:ext cx="1605055" cy="64819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996083" y="1707258"/>
                <a:ext cx="1615442" cy="6481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num>
                        <m:den>
                          <m:r>
                            <a:rPr lang="zh-TW" altLang="en-US" sz="180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083" y="1707258"/>
                <a:ext cx="1615442" cy="64819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2033767" y="3203975"/>
                <a:ext cx="1458113" cy="67666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i="1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767" y="3203975"/>
                <a:ext cx="1458113" cy="67666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f34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989138"/>
            <a:ext cx="60960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5"/>
          <p:cNvSpPr txBox="1">
            <a:spLocks noChangeArrowheads="1"/>
          </p:cNvSpPr>
          <p:nvPr/>
        </p:nvSpPr>
        <p:spPr bwMode="auto">
          <a:xfrm>
            <a:off x="3402013" y="1268413"/>
            <a:ext cx="3348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電偶極作為電磁波波源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Line 8"/>
          <p:cNvSpPr>
            <a:spLocks noChangeShapeType="1"/>
          </p:cNvSpPr>
          <p:nvPr/>
        </p:nvSpPr>
        <p:spPr bwMode="auto">
          <a:xfrm flipV="1">
            <a:off x="3356865" y="2990090"/>
            <a:ext cx="0" cy="574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2708222" y="3074757"/>
            <a:ext cx="440329" cy="405343"/>
          </a:xfrm>
          <a:prstGeom prst="ellipse">
            <a:avLst/>
          </a:prstGeom>
          <a:solidFill>
            <a:srgbClr val="FFFF00">
              <a:alpha val="35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 </a:t>
            </a:r>
            <a:r>
              <a:rPr lang="en-US" altLang="zh-TW" dirty="0"/>
              <a:t>+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10"/>
              <p:cNvSpPr>
                <a:spLocks noChangeArrowheads="1"/>
              </p:cNvSpPr>
              <p:nvPr/>
            </p:nvSpPr>
            <p:spPr bwMode="auto">
              <a:xfrm>
                <a:off x="2704048" y="3158970"/>
                <a:ext cx="440329" cy="405343"/>
              </a:xfrm>
              <a:prstGeom prst="ellipse">
                <a:avLst/>
              </a:prstGeom>
              <a:solidFill>
                <a:srgbClr val="FFFF00">
                  <a:alpha val="29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</a:rPr>
                        <m:t>−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4048" y="3158970"/>
                <a:ext cx="440329" cy="405343"/>
              </a:xfrm>
              <a:prstGeom prst="ellipse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601182" y="1628800"/>
            <a:ext cx="65262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如果有一個電偶極突然形成，遠處的電磁場如何被影響？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7"/>
              <p:cNvSpPr txBox="1">
                <a:spLocks noChangeArrowheads="1"/>
              </p:cNvSpPr>
              <p:nvPr/>
            </p:nvSpPr>
            <p:spPr bwMode="auto">
              <a:xfrm>
                <a:off x="7362310" y="2123855"/>
                <a:ext cx="1151270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800" b="0" i="1" smtClean="0">
                            <a:latin typeface="Cambria Math"/>
                          </a:rPr>
                          <m:t>𝐸</m:t>
                        </m:r>
                      </m:e>
                    </m:acc>
                    <m:r>
                      <a:rPr lang="en-US" altLang="zh-TW" sz="2800" b="0" i="1" smtClean="0">
                        <a:latin typeface="Cambria Math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800" b="0" i="1" smtClean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4000" dirty="0"/>
                  <a:t> </a:t>
                </a:r>
                <a:r>
                  <a:rPr lang="en-US" altLang="zh-TW" sz="3600" dirty="0"/>
                  <a:t>?</a:t>
                </a:r>
              </a:p>
            </p:txBody>
          </p:sp>
        </mc:Choice>
        <mc:Fallback xmlns="">
          <p:sp>
            <p:nvSpPr>
              <p:cNvPr id="12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62310" y="2123855"/>
                <a:ext cx="1151270" cy="707886"/>
              </a:xfrm>
              <a:prstGeom prst="rect">
                <a:avLst/>
              </a:prstGeom>
              <a:blipFill rotWithShape="1">
                <a:blip r:embed="rId3"/>
                <a:stretch>
                  <a:fillRect t="-6838" r="-13228" b="-2820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3216942" y="2692404"/>
                <a:ext cx="225025" cy="40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6942" y="2692404"/>
                <a:ext cx="225025" cy="402931"/>
              </a:xfrm>
              <a:prstGeom prst="rect">
                <a:avLst/>
              </a:prstGeom>
              <a:blipFill rotWithShape="1">
                <a:blip r:embed="rId4"/>
                <a:stretch>
                  <a:fillRect r="-405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731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L -3.05556E-6 -0.069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3.05556E-6 0.078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3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  <p:bldP spid="9" grpId="0" animBg="1"/>
      <p:bldP spid="10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fig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21"/>
          <a:stretch>
            <a:fillRect/>
          </a:stretch>
        </p:blipFill>
        <p:spPr bwMode="auto">
          <a:xfrm>
            <a:off x="2050492" y="3942376"/>
            <a:ext cx="3856038" cy="196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6"/>
          <p:cNvSpPr txBox="1">
            <a:spLocks noChangeArrowheads="1"/>
          </p:cNvSpPr>
          <p:nvPr/>
        </p:nvSpPr>
        <p:spPr bwMode="auto">
          <a:xfrm>
            <a:off x="1905000" y="990600"/>
            <a:ext cx="5791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zh-TW" altLang="en-US" dirty="0"/>
              <a:t>電場的方向即為</a:t>
            </a:r>
            <a:r>
              <a:rPr lang="zh-CN" altLang="en-US" dirty="0"/>
              <a:t>通過</a:t>
            </a:r>
            <a:r>
              <a:rPr lang="zh-TW" altLang="en-US" dirty="0"/>
              <a:t>當地之電力線的切線方向。</a:t>
            </a:r>
          </a:p>
        </p:txBody>
      </p:sp>
      <p:sp>
        <p:nvSpPr>
          <p:cNvPr id="56325" name="文字方塊 4"/>
          <p:cNvSpPr txBox="1">
            <a:spLocks noChangeArrowheads="1"/>
          </p:cNvSpPr>
          <p:nvPr/>
        </p:nvSpPr>
        <p:spPr bwMode="auto">
          <a:xfrm>
            <a:off x="1905000" y="533400"/>
            <a:ext cx="6553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法拉第透過無數實驗觀察，歸納出場線的兩個性質：</a:t>
            </a:r>
          </a:p>
        </p:txBody>
      </p:sp>
      <p:pic>
        <p:nvPicPr>
          <p:cNvPr id="56326" name="Picture 6" descr="D:\Dropbox\Documents\課程\YoungTextBook\Images\Chapter21\A_Images\A_Figures_and_Photos\21_27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492" y="1437503"/>
            <a:ext cx="3856038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20852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_13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5"/>
          <a:stretch/>
        </p:blipFill>
        <p:spPr>
          <a:xfrm>
            <a:off x="271272" y="370115"/>
            <a:ext cx="8601456" cy="371246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05000" y="4191000"/>
            <a:ext cx="5895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近處的電場線是放射狀，遠處的電場線是迴旋狀！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0971384-DFA7-53A7-AA58-1F2F59584019}"/>
                  </a:ext>
                </a:extLst>
              </p:cNvPr>
              <p:cNvSpPr txBox="1"/>
              <p:nvPr/>
            </p:nvSpPr>
            <p:spPr>
              <a:xfrm>
                <a:off x="1905000" y="4649180"/>
                <a:ext cx="6084295" cy="404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這是三度空間的立體波，用電位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 err="1"/>
                  <a:t>與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dirty="0"/>
                  <a:t>討論比較容易，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0971384-DFA7-53A7-AA58-1F2F59584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4649180"/>
                <a:ext cx="6084295" cy="404791"/>
              </a:xfrm>
              <a:prstGeom prst="rect">
                <a:avLst/>
              </a:prstGeom>
              <a:blipFill>
                <a:blip r:embed="rId3"/>
                <a:stretch>
                  <a:fillRect l="-1042" t="-1562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865CF1-C505-723A-D9BE-4373B09B6B55}"/>
                  </a:ext>
                </a:extLst>
              </p:cNvPr>
              <p:cNvSpPr txBox="1"/>
              <p:nvPr/>
            </p:nvSpPr>
            <p:spPr>
              <a:xfrm>
                <a:off x="1905000" y="5131933"/>
                <a:ext cx="4572000" cy="4047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電位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 err="1"/>
                  <a:t>與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dirty="0"/>
                  <a:t>都滿足波方程式：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865CF1-C505-723A-D9BE-4373B09B6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131933"/>
                <a:ext cx="4572000" cy="404791"/>
              </a:xfrm>
              <a:prstGeom prst="rect">
                <a:avLst/>
              </a:prstGeom>
              <a:blipFill>
                <a:blip r:embed="rId4"/>
                <a:stretch>
                  <a:fillRect l="-1385" t="-1562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18">
                <a:extLst>
                  <a:ext uri="{FF2B5EF4-FFF2-40B4-BE49-F238E27FC236}">
                    <a16:creationId xmlns:a16="http://schemas.microsoft.com/office/drawing/2014/main" id="{565BEA23-59AA-9619-CCA2-DA6BD53394BA}"/>
                  </a:ext>
                </a:extLst>
              </p:cNvPr>
              <p:cNvSpPr/>
              <p:nvPr/>
            </p:nvSpPr>
            <p:spPr>
              <a:xfrm>
                <a:off x="1964923" y="5614686"/>
                <a:ext cx="1700594" cy="6650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矩形 18">
                <a:extLst>
                  <a:ext uri="{FF2B5EF4-FFF2-40B4-BE49-F238E27FC236}">
                    <a16:creationId xmlns:a16="http://schemas.microsoft.com/office/drawing/2014/main" id="{565BEA23-59AA-9619-CCA2-DA6BD53394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4923" y="5614686"/>
                <a:ext cx="1700594" cy="665054"/>
              </a:xfrm>
              <a:prstGeom prst="rect">
                <a:avLst/>
              </a:prstGeom>
              <a:blipFill>
                <a:blip r:embed="rId5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8">
                <a:extLst>
                  <a:ext uri="{FF2B5EF4-FFF2-40B4-BE49-F238E27FC236}">
                    <a16:creationId xmlns:a16="http://schemas.microsoft.com/office/drawing/2014/main" id="{6844777F-8FB0-8AD0-4845-5245DB2CC970}"/>
                  </a:ext>
                </a:extLst>
              </p:cNvPr>
              <p:cNvSpPr/>
              <p:nvPr/>
            </p:nvSpPr>
            <p:spPr>
              <a:xfrm>
                <a:off x="4096850" y="5614686"/>
                <a:ext cx="1615058" cy="6844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矩形 18">
                <a:extLst>
                  <a:ext uri="{FF2B5EF4-FFF2-40B4-BE49-F238E27FC236}">
                    <a16:creationId xmlns:a16="http://schemas.microsoft.com/office/drawing/2014/main" id="{6844777F-8FB0-8AD0-4845-5245DB2CC9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850" y="5614686"/>
                <a:ext cx="1615058" cy="684483"/>
              </a:xfrm>
              <a:prstGeom prst="rect">
                <a:avLst/>
              </a:prstGeom>
              <a:blipFill>
                <a:blip r:embed="rId6"/>
                <a:stretch>
                  <a:fillRect t="-7407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539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light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" b="4597"/>
          <a:stretch/>
        </p:blipFill>
        <p:spPr bwMode="auto">
          <a:xfrm>
            <a:off x="2179415" y="638690"/>
            <a:ext cx="4097337" cy="61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2" descr="D:\Users\Vincent\Downloads\Data\Knight\Media\Chapter35\Images\35_25Figure-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19" b="11990"/>
          <a:stretch>
            <a:fillRect/>
          </a:stretch>
        </p:blipFill>
        <p:spPr bwMode="auto">
          <a:xfrm>
            <a:off x="6332514" y="792005"/>
            <a:ext cx="198120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單箭頭接點 5"/>
          <p:cNvCxnSpPr/>
          <p:nvPr/>
        </p:nvCxnSpPr>
        <p:spPr>
          <a:xfrm flipH="1" flipV="1">
            <a:off x="4510897" y="1286392"/>
            <a:ext cx="3689905" cy="675744"/>
          </a:xfrm>
          <a:prstGeom prst="straightConnector1">
            <a:avLst/>
          </a:prstGeom>
          <a:ln>
            <a:solidFill>
              <a:srgbClr val="66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5"/>
          <p:cNvCxnSpPr/>
          <p:nvPr/>
        </p:nvCxnSpPr>
        <p:spPr>
          <a:xfrm flipH="1">
            <a:off x="4825778" y="1984218"/>
            <a:ext cx="3375024" cy="1283372"/>
          </a:xfrm>
          <a:prstGeom prst="straightConnector1">
            <a:avLst/>
          </a:prstGeom>
          <a:ln>
            <a:solidFill>
              <a:srgbClr val="66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5"/>
          <p:cNvCxnSpPr/>
          <p:nvPr/>
        </p:nvCxnSpPr>
        <p:spPr>
          <a:xfrm flipH="1">
            <a:off x="5995766" y="1962135"/>
            <a:ext cx="2205036" cy="3824818"/>
          </a:xfrm>
          <a:prstGeom prst="straightConnector1">
            <a:avLst/>
          </a:prstGeom>
          <a:ln>
            <a:solidFill>
              <a:srgbClr val="66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>
          <a:xfrm>
            <a:off x="1466655" y="188640"/>
            <a:ext cx="59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在極靠近電偶極處，靜電學得到的電場結果還是對的！</a:t>
            </a:r>
          </a:p>
        </p:txBody>
      </p: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251520" y="936159"/>
            <a:ext cx="3500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這個電磁場會以光速向外傳播。</a:t>
            </a:r>
          </a:p>
        </p:txBody>
      </p:sp>
    </p:spTree>
    <p:extLst>
      <p:ext uri="{BB962C8B-B14F-4D97-AF65-F5344CB8AC3E}">
        <p14:creationId xmlns:p14="http://schemas.microsoft.com/office/powerpoint/2010/main" val="14282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light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" b="4597"/>
          <a:stretch/>
        </p:blipFill>
        <p:spPr bwMode="auto">
          <a:xfrm>
            <a:off x="2409821" y="998730"/>
            <a:ext cx="3676251" cy="55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2" descr="D:\Users\Vincent\Downloads\Data\Knight\Media\Chapter35\Images\35_25Figure-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19" b="11990"/>
          <a:stretch>
            <a:fillRect/>
          </a:stretch>
        </p:blipFill>
        <p:spPr bwMode="auto">
          <a:xfrm>
            <a:off x="6516277" y="577343"/>
            <a:ext cx="1614861" cy="19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2" descr="D:\Users\Vincent\Downloads\Data\Knight\Media\Chapter35\Images\35_25Figure-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8" b="13173"/>
          <a:stretch>
            <a:fillRect/>
          </a:stretch>
        </p:blipFill>
        <p:spPr bwMode="auto">
          <a:xfrm>
            <a:off x="6523481" y="3365785"/>
            <a:ext cx="1829081" cy="201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單箭頭接點 7"/>
          <p:cNvCxnSpPr/>
          <p:nvPr/>
        </p:nvCxnSpPr>
        <p:spPr>
          <a:xfrm flipH="1">
            <a:off x="4389429" y="1538790"/>
            <a:ext cx="3332921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>
          <a:xfrm>
            <a:off x="521550" y="607339"/>
            <a:ext cx="59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在極靠近電偶極處，電磁場也會以時間的正弦函數來振盪！</a:t>
            </a:r>
          </a:p>
        </p:txBody>
      </p:sp>
      <p:sp>
        <p:nvSpPr>
          <p:cNvPr id="12" name="文字方塊 1"/>
          <p:cNvSpPr txBox="1">
            <a:spLocks noChangeArrowheads="1"/>
          </p:cNvSpPr>
          <p:nvPr/>
        </p:nvSpPr>
        <p:spPr bwMode="auto">
          <a:xfrm>
            <a:off x="521550" y="188640"/>
            <a:ext cx="69809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當電偶極做簡諧運動時，</a:t>
            </a:r>
          </a:p>
        </p:txBody>
      </p:sp>
      <p:cxnSp>
        <p:nvCxnSpPr>
          <p:cNvPr id="15" name="直線單箭頭接點 14"/>
          <p:cNvCxnSpPr/>
          <p:nvPr/>
        </p:nvCxnSpPr>
        <p:spPr>
          <a:xfrm flipH="1">
            <a:off x="4612661" y="4374105"/>
            <a:ext cx="3379719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81258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_14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3327400" y="183824"/>
            <a:ext cx="2474976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8916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_17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788"/>
          <a:stretch/>
        </p:blipFill>
        <p:spPr>
          <a:xfrm>
            <a:off x="266700" y="1003300"/>
            <a:ext cx="8601456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1012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圖片 1" descr="wire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063" y="3741277"/>
            <a:ext cx="2103924" cy="208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圖片 2" descr="相對論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8" t="5092"/>
          <a:stretch>
            <a:fillRect/>
          </a:stretch>
        </p:blipFill>
        <p:spPr bwMode="auto">
          <a:xfrm>
            <a:off x="5923935" y="3758172"/>
            <a:ext cx="1629386" cy="208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30_18_Figure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3"/>
          <a:stretch/>
        </p:blipFill>
        <p:spPr>
          <a:xfrm>
            <a:off x="2968281" y="1050069"/>
            <a:ext cx="4680520" cy="2381695"/>
          </a:xfrm>
          <a:prstGeom prst="rect">
            <a:avLst/>
          </a:prstGeom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E4C5E556-7C24-6B43-B3E0-13ED8FDEB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575" y="3244401"/>
            <a:ext cx="1593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Hertz (1887)</a:t>
            </a:r>
            <a:endParaRPr lang="zh-TW" altLang="en-US" sz="1800" dirty="0"/>
          </a:p>
        </p:txBody>
      </p:sp>
      <p:pic>
        <p:nvPicPr>
          <p:cNvPr id="7" name="Picture 7" descr="34bio2">
            <a:extLst>
              <a:ext uri="{FF2B5EF4-FFF2-40B4-BE49-F238E27FC236}">
                <a16:creationId xmlns:a16="http://schemas.microsoft.com/office/drawing/2014/main" id="{C0D0FA99-5F49-E644-AEA9-C504B5E84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04" y="1038371"/>
            <a:ext cx="1806398" cy="216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43BA8E-F1D6-9141-AFCA-CCAF3160D0AC}"/>
              </a:ext>
            </a:extLst>
          </p:cNvPr>
          <p:cNvSpPr txBox="1"/>
          <p:nvPr/>
        </p:nvSpPr>
        <p:spPr>
          <a:xfrm>
            <a:off x="2402063" y="5999484"/>
            <a:ext cx="5265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/>
              <a:t>發射端與接收端都是電偶極，就是俗稱的天線。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D2645F4-4E5D-AB44-964B-D3989B9A568A}"/>
              </a:ext>
            </a:extLst>
          </p:cNvPr>
          <p:cNvSpPr/>
          <p:nvPr/>
        </p:nvSpPr>
        <p:spPr>
          <a:xfrm>
            <a:off x="2951820" y="1808820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海嘯電磁波：稍微嚴格地推導</a:t>
            </a:r>
          </a:p>
        </p:txBody>
      </p:sp>
      <p:pic>
        <p:nvPicPr>
          <p:cNvPr id="3" name="Picture 2" descr="http://assets.nydailynews.com/polopoly_fs/1.16708.1313674645!/img/httpImage/image.jpg_gen/derivatives/gallery_635/gal-tsunami-jpg.jpg">
            <a:hlinkClick r:id="rId2"/>
            <a:extLst>
              <a:ext uri="{FF2B5EF4-FFF2-40B4-BE49-F238E27FC236}">
                <a16:creationId xmlns:a16="http://schemas.microsoft.com/office/drawing/2014/main" id="{F48F8DDA-F964-1349-8D2B-AF1C24313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628" y="2393623"/>
            <a:ext cx="3795713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20749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Dropbox\Documents\課程\YoungTextBook\Images\Chapter32\A_Images\A_Figures_and_Photos\32_05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99"/>
          <a:stretch>
            <a:fillRect/>
          </a:stretch>
        </p:blipFill>
        <p:spPr bwMode="auto">
          <a:xfrm>
            <a:off x="970427" y="1459633"/>
            <a:ext cx="3546475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文字方塊 3"/>
          <p:cNvSpPr txBox="1">
            <a:spLocks noChangeArrowheads="1"/>
          </p:cNvSpPr>
          <p:nvPr/>
        </p:nvSpPr>
        <p:spPr bwMode="auto">
          <a:xfrm>
            <a:off x="970425" y="4869160"/>
            <a:ext cx="79658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/>
              <a:t>電場與磁場在一個波前平面的後面不為零，假設兩者都是常數，與位置無關。</a:t>
            </a:r>
          </a:p>
        </p:txBody>
      </p:sp>
      <p:sp>
        <p:nvSpPr>
          <p:cNvPr id="33797" name="文字方塊 7"/>
          <p:cNvSpPr txBox="1">
            <a:spLocks noChangeArrowheads="1"/>
          </p:cNvSpPr>
          <p:nvPr/>
        </p:nvSpPr>
        <p:spPr bwMode="auto">
          <a:xfrm>
            <a:off x="972132" y="5328561"/>
            <a:ext cx="5688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因為電場與磁場互相感生，所以彼此需要垂直！</a:t>
            </a:r>
          </a:p>
        </p:txBody>
      </p:sp>
      <p:pic>
        <p:nvPicPr>
          <p:cNvPr id="33800" name="Picture 2" descr="http://assets.nydailynews.com/polopoly_fs/1.16708.1313674645!/img/httpImage/image.jpg_gen/derivatives/gallery_635/gal-tsunami-jpg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6314" y="2954968"/>
            <a:ext cx="1956440" cy="137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emwav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2" t="12810" r="6352" b="70253"/>
          <a:stretch>
            <a:fillRect/>
          </a:stretch>
        </p:blipFill>
        <p:spPr bwMode="auto">
          <a:xfrm>
            <a:off x="4821415" y="1476695"/>
            <a:ext cx="3067050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3"/>
          <p:cNvSpPr txBox="1">
            <a:spLocks noChangeArrowheads="1"/>
          </p:cNvSpPr>
          <p:nvPr/>
        </p:nvSpPr>
        <p:spPr bwMode="auto">
          <a:xfrm>
            <a:off x="970426" y="4432788"/>
            <a:ext cx="60499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電場與磁場在一個波前平面的前面為零。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"/>
              <p:cNvSpPr txBox="1">
                <a:spLocks noChangeArrowheads="1"/>
              </p:cNvSpPr>
              <p:nvPr/>
            </p:nvSpPr>
            <p:spPr bwMode="auto">
              <a:xfrm>
                <a:off x="970426" y="460376"/>
                <a:ext cx="778586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如果有電偶極突然出現，近處的電磁場與遠處的電磁場（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sz="1800" dirty="0"/>
                  <a:t>）會有差異。</a:t>
                </a:r>
              </a:p>
            </p:txBody>
          </p:sp>
        </mc:Choice>
        <mc:Fallback xmlns="">
          <p:sp>
            <p:nvSpPr>
              <p:cNvPr id="9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0426" y="460376"/>
                <a:ext cx="7785865" cy="369332"/>
              </a:xfrm>
              <a:prstGeom prst="rect">
                <a:avLst/>
              </a:prstGeom>
              <a:blipFill>
                <a:blip r:embed="rId6"/>
                <a:stretch>
                  <a:fillRect l="-651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5903346" y="2423443"/>
            <a:ext cx="43180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400" i="1" dirty="0" err="1"/>
              <a:t>ct</a:t>
            </a:r>
            <a:endParaRPr lang="en-US" altLang="zh-TW" sz="1400" i="1" dirty="0"/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7057744" y="1764705"/>
            <a:ext cx="27003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400" i="1" dirty="0"/>
              <a:t>c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F6829CE-A1D4-C64D-8CC0-F688963A377B}"/>
              </a:ext>
            </a:extLst>
          </p:cNvPr>
          <p:cNvSpPr txBox="1"/>
          <p:nvPr/>
        </p:nvSpPr>
        <p:spPr>
          <a:xfrm>
            <a:off x="970426" y="897446"/>
            <a:ext cx="675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/>
              <a:t>最極端的情況就是如海嘯一般，差異集中在一波前平面上發生。</a:t>
            </a:r>
            <a:endParaRPr kumimoji="1" lang="zh-TW" altLang="en-US" sz="1800" dirty="0"/>
          </a:p>
        </p:txBody>
      </p:sp>
      <p:cxnSp>
        <p:nvCxnSpPr>
          <p:cNvPr id="14" name="直線箭頭接點 13">
            <a:extLst>
              <a:ext uri="{FF2B5EF4-FFF2-40B4-BE49-F238E27FC236}">
                <a16:creationId xmlns:a16="http://schemas.microsoft.com/office/drawing/2014/main" id="{9F8A59C6-A340-CB46-A67C-CFB060AA6AC6}"/>
              </a:ext>
            </a:extLst>
          </p:cNvPr>
          <p:cNvCxnSpPr>
            <a:cxnSpLocks/>
          </p:cNvCxnSpPr>
          <p:nvPr/>
        </p:nvCxnSpPr>
        <p:spPr>
          <a:xfrm flipH="1" flipV="1">
            <a:off x="3866911" y="3188188"/>
            <a:ext cx="558674" cy="11674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箭頭接點 14">
            <a:extLst>
              <a:ext uri="{FF2B5EF4-FFF2-40B4-BE49-F238E27FC236}">
                <a16:creationId xmlns:a16="http://schemas.microsoft.com/office/drawing/2014/main" id="{CE67A9C2-361A-004A-8E3C-B05D4962D363}"/>
              </a:ext>
            </a:extLst>
          </p:cNvPr>
          <p:cNvCxnSpPr>
            <a:cxnSpLocks/>
          </p:cNvCxnSpPr>
          <p:nvPr/>
        </p:nvCxnSpPr>
        <p:spPr>
          <a:xfrm flipH="1" flipV="1">
            <a:off x="1555491" y="3676515"/>
            <a:ext cx="2590757" cy="11926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CDA4D7F-1EC3-0645-BB53-E71396D54420}"/>
              </a:ext>
            </a:extLst>
          </p:cNvPr>
          <p:cNvSpPr txBox="1"/>
          <p:nvPr/>
        </p:nvSpPr>
        <p:spPr>
          <a:xfrm>
            <a:off x="970425" y="6189877"/>
            <a:ext cx="778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/>
              <a:t>現在</a:t>
            </a:r>
            <a:r>
              <a:rPr lang="en-TW" sz="1800"/>
              <a:t>，研究</a:t>
            </a:r>
            <a:r>
              <a:rPr lang="en-GB" sz="1800" dirty="0" err="1"/>
              <a:t>中間的歷程，也就是</a:t>
            </a:r>
            <a:r>
              <a:rPr lang="en-TW" sz="1800"/>
              <a:t>這樣的海嘯電磁波可否存在與</a:t>
            </a:r>
            <a:r>
              <a:rPr lang="en-GB" sz="1800" dirty="0" err="1"/>
              <a:t>如何</a:t>
            </a:r>
            <a:r>
              <a:rPr lang="en-TW" sz="1800"/>
              <a:t>傳播。</a:t>
            </a:r>
            <a:endParaRPr lang="en-TW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4F7013-846B-D248-94E3-00C763C8961E}"/>
              </a:ext>
            </a:extLst>
          </p:cNvPr>
          <p:cNvSpPr txBox="1"/>
          <p:nvPr/>
        </p:nvSpPr>
        <p:spPr>
          <a:xfrm>
            <a:off x="970425" y="5786930"/>
            <a:ext cx="7965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/>
              <a:t>可以想像時間一長，所有地方都會出現電磁場，可見波前平面會往前移動。</a:t>
            </a:r>
          </a:p>
        </p:txBody>
      </p:sp>
    </p:spTree>
    <p:extLst>
      <p:ext uri="{BB962C8B-B14F-4D97-AF65-F5344CB8AC3E}">
        <p14:creationId xmlns:p14="http://schemas.microsoft.com/office/powerpoint/2010/main" val="278867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33797" grpId="0"/>
      <p:bldP spid="11" grpId="0"/>
      <p:bldP spid="3" grpId="0"/>
      <p:bldP spid="4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0" name="Picture 2" descr="http://assets.nydailynews.com/polopoly_fs/1.16708.1313674645!/img/httpImage/image.jpg_gen/derivatives/gallery_635/gal-tsunami-jp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1999" y="1695067"/>
            <a:ext cx="4119167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831040" y="4793601"/>
            <a:ext cx="7746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一般的海嘯發生時，水面</a:t>
            </a:r>
            <a:r>
              <a:rPr lang="zh-CN" altLang="en-US" sz="1800" dirty="0"/>
              <a:t>也</a:t>
            </a:r>
            <a:r>
              <a:rPr lang="zh-TW" altLang="en-US" sz="1800" dirty="0"/>
              <a:t>會出現一個</a:t>
            </a:r>
            <a:r>
              <a:rPr lang="zh-CN" altLang="en-US" sz="1800" dirty="0"/>
              <a:t>垂直</a:t>
            </a:r>
            <a:r>
              <a:rPr lang="zh-TW" altLang="en-US" sz="1800" dirty="0"/>
              <a:t>切面，切面後方水位較前方高。</a:t>
            </a:r>
            <a:endParaRPr lang="en-US" altLang="zh-TW" sz="18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825147" y="5260423"/>
            <a:ext cx="756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前後水位的高度差，會造成水的壓力差，推動切面後方的水向前移動。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825147" y="5718189"/>
            <a:ext cx="6897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因此，此切面會以垂直於切面的方向向前移動。</a:t>
            </a:r>
            <a:endParaRPr lang="en-US" altLang="zh-TW" sz="18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2" t="18487" r="20130" b="25384"/>
          <a:stretch/>
        </p:blipFill>
        <p:spPr bwMode="auto">
          <a:xfrm>
            <a:off x="696026" y="1241949"/>
            <a:ext cx="3806472" cy="324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38773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D:\Dropbox\Documents\課程\YoungTextBook\Images\Chapter32\A_Images\A_Figures_and_Photos\32_07_Figu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9" b="4913"/>
          <a:stretch>
            <a:fillRect/>
          </a:stretch>
        </p:blipFill>
        <p:spPr bwMode="auto">
          <a:xfrm>
            <a:off x="487161" y="2856156"/>
            <a:ext cx="3009630" cy="315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849" name="文字方塊 8"/>
              <p:cNvSpPr txBox="1">
                <a:spLocks noChangeArrowheads="1"/>
              </p:cNvSpPr>
              <p:nvPr/>
            </p:nvSpPr>
            <p:spPr bwMode="auto">
              <a:xfrm>
                <a:off x="3505837" y="2450529"/>
                <a:ext cx="446321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考慮一跨越波前平面的垂直安培圈：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𝑔h𝑒𝑓</m:t>
                    </m:r>
                  </m:oMath>
                </a14:m>
                <a:endParaRPr lang="zh-TW" altLang="en-US" sz="18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84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5837" y="2450529"/>
                <a:ext cx="4463217" cy="369332"/>
              </a:xfrm>
              <a:prstGeom prst="rect">
                <a:avLst/>
              </a:prstGeom>
              <a:blipFill>
                <a:blip r:embed="rId3"/>
                <a:stretch>
                  <a:fillRect l="-1136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850" name="文字方塊 9"/>
          <p:cNvSpPr txBox="1">
            <a:spLocks noChangeArrowheads="1"/>
          </p:cNvSpPr>
          <p:nvPr/>
        </p:nvSpPr>
        <p:spPr bwMode="auto">
          <a:xfrm>
            <a:off x="3496793" y="3374063"/>
            <a:ext cx="54406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法拉第定律就要求安培圈內的磁通量必須增加。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6604994" y="1642274"/>
                <a:ext cx="1995483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994" y="1642274"/>
                <a:ext cx="1995483" cy="818879"/>
              </a:xfrm>
              <a:prstGeom prst="rect">
                <a:avLst/>
              </a:prstGeom>
              <a:blipFill>
                <a:blip r:embed="rId4"/>
                <a:stretch>
                  <a:fillRect l="-43038" t="-128788" b="-18636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3502364" y="1771972"/>
            <a:ext cx="310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感應電磁場遵守法拉第定律：</a:t>
            </a:r>
          </a:p>
        </p:txBody>
      </p:sp>
      <p:sp>
        <p:nvSpPr>
          <p:cNvPr id="7" name="矩形 6"/>
          <p:cNvSpPr/>
          <p:nvPr/>
        </p:nvSpPr>
        <p:spPr>
          <a:xfrm>
            <a:off x="3501494" y="2892866"/>
            <a:ext cx="5642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注意波前平面前後的電場有差異，電場線積分不為零，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3513806" y="3903857"/>
                <a:ext cx="55901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不難，若波前平面前進，磁場的區域的面積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𝐴</m:t>
                    </m:r>
                  </m:oMath>
                </a14:m>
                <a:r>
                  <a:rPr lang="zh-TW" altLang="en-US" sz="1800" dirty="0"/>
                  <a:t>就增加。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3806" y="3903857"/>
                <a:ext cx="5590100" cy="369332"/>
              </a:xfrm>
              <a:prstGeom prst="rect">
                <a:avLst/>
              </a:prstGeom>
              <a:blipFill>
                <a:blip r:embed="rId5"/>
                <a:stretch>
                  <a:fillRect l="-907" t="-6667" r="-90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7"/>
          <p:cNvSpPr txBox="1"/>
          <p:nvPr/>
        </p:nvSpPr>
        <p:spPr>
          <a:xfrm>
            <a:off x="566555" y="6127663"/>
            <a:ext cx="8214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電場在波前平面前後的差異，根據法拉第定律，可以推動磁場波前平面的前進。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6DC658C-2A18-B140-AE33-74A3EA9218D2}"/>
              </a:ext>
            </a:extLst>
          </p:cNvPr>
          <p:cNvSpPr/>
          <p:nvPr/>
        </p:nvSpPr>
        <p:spPr>
          <a:xfrm>
            <a:off x="3513806" y="4340906"/>
            <a:ext cx="4585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磁通量就增加。</a:t>
            </a:r>
            <a:endParaRPr lang="en-US" altLang="zh-TW" sz="1800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DBC7D82-54AA-6C47-90A8-0244A2243947}"/>
              </a:ext>
            </a:extLst>
          </p:cNvPr>
          <p:cNvSpPr txBox="1"/>
          <p:nvPr/>
        </p:nvSpPr>
        <p:spPr>
          <a:xfrm>
            <a:off x="566555" y="333755"/>
            <a:ext cx="7389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電磁場會有內在的機制，如海嘯高度差的水壓，推動波前平面移動嗎？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" name="向右箭號 1">
            <a:extLst>
              <a:ext uri="{FF2B5EF4-FFF2-40B4-BE49-F238E27FC236}">
                <a16:creationId xmlns:a16="http://schemas.microsoft.com/office/drawing/2014/main" id="{995F7619-A693-D748-A90A-682228EE495A}"/>
              </a:ext>
            </a:extLst>
          </p:cNvPr>
          <p:cNvSpPr/>
          <p:nvPr/>
        </p:nvSpPr>
        <p:spPr>
          <a:xfrm>
            <a:off x="2628085" y="4602038"/>
            <a:ext cx="460840" cy="315035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TW" altLang="en-US" sz="1800" dirty="0"/>
          </a:p>
        </p:txBody>
      </p:sp>
      <p:pic>
        <p:nvPicPr>
          <p:cNvPr id="19" name="Picture 2" descr="D:\Dropbox\Documents\課程\YoungTextBook\Images\Chapter32\A_Images\A_Figures_and_Photos\32_05_Figure.jpg">
            <a:extLst>
              <a:ext uri="{FF2B5EF4-FFF2-40B4-BE49-F238E27FC236}">
                <a16:creationId xmlns:a16="http://schemas.microsoft.com/office/drawing/2014/main" id="{C7D0F318-C0D0-A140-8525-92984A28D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99"/>
          <a:stretch>
            <a:fillRect/>
          </a:stretch>
        </p:blipFill>
        <p:spPr bwMode="auto">
          <a:xfrm>
            <a:off x="482458" y="826798"/>
            <a:ext cx="3009630" cy="241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67DB53-2C4E-0B4F-9543-D7FED7610296}"/>
              </a:ext>
            </a:extLst>
          </p:cNvPr>
          <p:cNvSpPr/>
          <p:nvPr/>
        </p:nvSpPr>
        <p:spPr>
          <a:xfrm>
            <a:off x="3513806" y="812877"/>
            <a:ext cx="5590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波前平面前後的電磁場有差異，會帶動波前向前移嗎？</a:t>
            </a:r>
            <a:endParaRPr lang="en-TW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495E1-A7AF-5196-D1F4-E074A0952FC1}"/>
              </a:ext>
            </a:extLst>
          </p:cNvPr>
          <p:cNvSpPr txBox="1"/>
          <p:nvPr/>
        </p:nvSpPr>
        <p:spPr>
          <a:xfrm>
            <a:off x="3515380" y="4864952"/>
            <a:ext cx="47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電場的空間變化等於磁場的時間變化</a:t>
            </a:r>
            <a:r>
              <a:rPr lang="en-US" sz="1800" dirty="0"/>
              <a:t>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E309C2-E006-FCA0-E565-3266AC3D60B9}"/>
              </a:ext>
            </a:extLst>
          </p:cNvPr>
          <p:cNvSpPr txBox="1"/>
          <p:nvPr/>
        </p:nvSpPr>
        <p:spPr>
          <a:xfrm>
            <a:off x="3527124" y="5274508"/>
            <a:ext cx="4441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海嘯波戲劇化了空間的變化差距</a:t>
            </a:r>
            <a:r>
              <a:rPr lang="en-US" sz="1800" dirty="0"/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9" grpId="0"/>
      <p:bldP spid="35850" grpId="0"/>
      <p:bldP spid="3" grpId="0" animBg="1"/>
      <p:bldP spid="5" grpId="0"/>
      <p:bldP spid="7" grpId="0"/>
      <p:bldP spid="8" grpId="0"/>
      <p:bldP spid="18" grpId="0"/>
      <p:bldP spid="16" grpId="0"/>
      <p:bldP spid="4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_07_Figure.jpg">
            <a:extLst>
              <a:ext uri="{FF2B5EF4-FFF2-40B4-BE49-F238E27FC236}">
                <a16:creationId xmlns:a16="http://schemas.microsoft.com/office/drawing/2014/main" id="{6ADEC5D8-47CA-634F-91F7-D0C9E964AA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2"/>
          <a:stretch/>
        </p:blipFill>
        <p:spPr>
          <a:xfrm>
            <a:off x="1778280" y="683613"/>
            <a:ext cx="5587440" cy="5089788"/>
          </a:xfrm>
          <a:prstGeom prst="rect">
            <a:avLst/>
          </a:prstGeom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0ED2C305-BC25-3748-A5DA-801FFBA67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2659" y="5791200"/>
            <a:ext cx="61029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因此，電力線不會交叉。否則交叉點的電場會有兩個方向。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AC38173-E7DB-D34D-8B6F-ED89DCC8DFA3}"/>
              </a:ext>
            </a:extLst>
          </p:cNvPr>
          <p:cNvCxnSpPr/>
          <p:nvPr/>
        </p:nvCxnSpPr>
        <p:spPr>
          <a:xfrm>
            <a:off x="3352800" y="3429000"/>
            <a:ext cx="914400" cy="4572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41003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849" name="文字方塊 8"/>
              <p:cNvSpPr txBox="1">
                <a:spLocks noChangeArrowheads="1"/>
              </p:cNvSpPr>
              <p:nvPr/>
            </p:nvSpPr>
            <p:spPr bwMode="auto">
              <a:xfrm>
                <a:off x="3536534" y="2445190"/>
                <a:ext cx="509690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考慮另一跨越波前平面的水平安培圈：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𝑔h𝑒𝑓</m:t>
                    </m:r>
                  </m:oMath>
                </a14:m>
                <a:endParaRPr lang="zh-TW" altLang="en-US" sz="18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84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36534" y="2445190"/>
                <a:ext cx="5096902" cy="369332"/>
              </a:xfrm>
              <a:prstGeom prst="rect">
                <a:avLst/>
              </a:prstGeom>
              <a:blipFill>
                <a:blip r:embed="rId2"/>
                <a:stretch>
                  <a:fillRect l="-744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850" name="文字方塊 9"/>
          <p:cNvSpPr txBox="1">
            <a:spLocks noChangeArrowheads="1"/>
          </p:cNvSpPr>
          <p:nvPr/>
        </p:nvSpPr>
        <p:spPr bwMode="auto">
          <a:xfrm>
            <a:off x="3536534" y="2902193"/>
            <a:ext cx="52483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平面前後的磁場不同，則磁場線積分不為零，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3545501" y="1119859"/>
            <a:ext cx="4809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感應電磁場也必須遵守安培馬克斯威爾定律：</a:t>
            </a:r>
          </a:p>
        </p:txBody>
      </p:sp>
      <p:sp>
        <p:nvSpPr>
          <p:cNvPr id="7" name="矩形 6"/>
          <p:cNvSpPr/>
          <p:nvPr/>
        </p:nvSpPr>
        <p:spPr>
          <a:xfrm>
            <a:off x="3540832" y="6633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800" dirty="0"/>
              <a:t>而同時，波前平面前後的磁場也不同，</a:t>
            </a:r>
          </a:p>
        </p:txBody>
      </p:sp>
      <p:sp>
        <p:nvSpPr>
          <p:cNvPr id="8" name="矩形 7"/>
          <p:cNvSpPr/>
          <p:nvPr/>
        </p:nvSpPr>
        <p:spPr>
          <a:xfrm>
            <a:off x="3540832" y="3800900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電場波前平面若前進，便增加了電通量。</a:t>
            </a:r>
            <a:endParaRPr lang="en-US" altLang="zh-TW" sz="18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0" y="617324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磁場在波前平面前後的差異，根據安培馬克斯威爾定律，可以推動電場波前平面的前進。</a:t>
            </a:r>
          </a:p>
        </p:txBody>
      </p:sp>
      <p:pic>
        <p:nvPicPr>
          <p:cNvPr id="13" name="Picture 5" descr="emwav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2" t="12810" r="6352" b="70253"/>
          <a:stretch>
            <a:fillRect/>
          </a:stretch>
        </p:blipFill>
        <p:spPr bwMode="auto">
          <a:xfrm>
            <a:off x="3571831" y="4699607"/>
            <a:ext cx="3067050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4417301" y="5813679"/>
            <a:ext cx="43180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400" i="1" dirty="0" err="1"/>
              <a:t>ct</a:t>
            </a:r>
            <a:endParaRPr lang="en-US" altLang="zh-TW" sz="1400" i="1" dirty="0"/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5726763" y="5014579"/>
            <a:ext cx="27003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400" i="1" dirty="0"/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ED3D0930-970E-814C-B8A2-808582F97C34}"/>
                  </a:ext>
                </a:extLst>
              </p:cNvPr>
              <p:cNvSpPr txBox="1"/>
              <p:nvPr/>
            </p:nvSpPr>
            <p:spPr>
              <a:xfrm>
                <a:off x="4958992" y="1591780"/>
                <a:ext cx="2266261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ED3D0930-970E-814C-B8A2-808582F97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8992" y="1591780"/>
                <a:ext cx="2266261" cy="818879"/>
              </a:xfrm>
              <a:prstGeom prst="rect">
                <a:avLst/>
              </a:prstGeom>
              <a:blipFill>
                <a:blip r:embed="rId4"/>
                <a:stretch>
                  <a:fillRect l="-37222" t="-128788" b="-18484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 descr="D:\Dropbox\Documents\課程\YoungTextBook\Images\Chapter32\A_Images\A_Figures_and_Photos\32_08_FigureA.jpg">
            <a:extLst>
              <a:ext uri="{FF2B5EF4-FFF2-40B4-BE49-F238E27FC236}">
                <a16:creationId xmlns:a16="http://schemas.microsoft.com/office/drawing/2014/main" id="{6840C88D-0BEA-6645-8291-3E4671CA3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7" b="4758"/>
          <a:stretch>
            <a:fillRect/>
          </a:stretch>
        </p:blipFill>
        <p:spPr bwMode="auto">
          <a:xfrm>
            <a:off x="510564" y="3226867"/>
            <a:ext cx="2738601" cy="289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9">
            <a:extLst>
              <a:ext uri="{FF2B5EF4-FFF2-40B4-BE49-F238E27FC236}">
                <a16:creationId xmlns:a16="http://schemas.microsoft.com/office/drawing/2014/main" id="{75B084B9-A28D-BA4D-AFF8-7E2789A8D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5501" y="3328050"/>
            <a:ext cx="52483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安培馬克斯威爾定律定律要求電通量增加。</a:t>
            </a:r>
          </a:p>
        </p:txBody>
      </p:sp>
      <p:sp>
        <p:nvSpPr>
          <p:cNvPr id="16" name="向右箭號 15">
            <a:extLst>
              <a:ext uri="{FF2B5EF4-FFF2-40B4-BE49-F238E27FC236}">
                <a16:creationId xmlns:a16="http://schemas.microsoft.com/office/drawing/2014/main" id="{DE7D3C14-D8A0-1346-B274-89F8B8973037}"/>
              </a:ext>
            </a:extLst>
          </p:cNvPr>
          <p:cNvSpPr/>
          <p:nvPr/>
        </p:nvSpPr>
        <p:spPr>
          <a:xfrm>
            <a:off x="2366755" y="4739028"/>
            <a:ext cx="460840" cy="315035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TW" altLang="en-US" sz="1800" dirty="0"/>
          </a:p>
        </p:txBody>
      </p:sp>
      <p:pic>
        <p:nvPicPr>
          <p:cNvPr id="21" name="Picture 2" descr="D:\Dropbox\Documents\課程\YoungTextBook\Images\Chapter32\A_Images\A_Figures_and_Photos\32_05_Figure.jpg">
            <a:extLst>
              <a:ext uri="{FF2B5EF4-FFF2-40B4-BE49-F238E27FC236}">
                <a16:creationId xmlns:a16="http://schemas.microsoft.com/office/drawing/2014/main" id="{345697A1-CF7F-144D-BF6A-B8C11DD09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99"/>
          <a:stretch>
            <a:fillRect/>
          </a:stretch>
        </p:blipFill>
        <p:spPr bwMode="auto">
          <a:xfrm>
            <a:off x="510564" y="1014157"/>
            <a:ext cx="2750228" cy="220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17F283-8364-410B-1966-DDFA6A7A9C24}"/>
              </a:ext>
            </a:extLst>
          </p:cNvPr>
          <p:cNvSpPr txBox="1"/>
          <p:nvPr/>
        </p:nvSpPr>
        <p:spPr>
          <a:xfrm>
            <a:off x="3547162" y="4237396"/>
            <a:ext cx="4808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/>
              <a:t>同時滿足以上討論的配置，即為下圖：</a:t>
            </a:r>
          </a:p>
        </p:txBody>
      </p:sp>
    </p:spTree>
    <p:extLst>
      <p:ext uri="{BB962C8B-B14F-4D97-AF65-F5344CB8AC3E}">
        <p14:creationId xmlns:p14="http://schemas.microsoft.com/office/powerpoint/2010/main" val="97663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 animBg="1"/>
      <p:bldP spid="15" grpId="0" animBg="1"/>
      <p:bldP spid="2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D:\Dropbox\Documents\課程\YoungTextBook\Images\Chapter32\A_Images\A_Figures_and_Photos\32_05_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99"/>
          <a:stretch>
            <a:fillRect/>
          </a:stretch>
        </p:blipFill>
        <p:spPr bwMode="auto">
          <a:xfrm>
            <a:off x="4593209" y="391322"/>
            <a:ext cx="2651026" cy="212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://assets.nydailynews.com/polopoly_fs/1.16708.1313674645!/img/httpImage/image.jpg_gen/derivatives/gallery_635/gal-tsunami-jpg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51777" y="3617166"/>
            <a:ext cx="2685445" cy="197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47245" y="5634564"/>
            <a:ext cx="832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這就如同海嘯波前平面前後水的高度差，造成水壓差，推動海嘯波前向前移動。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4" r="7243" b="56103"/>
          <a:stretch/>
        </p:blipFill>
        <p:spPr bwMode="auto">
          <a:xfrm>
            <a:off x="562255" y="4047008"/>
            <a:ext cx="3742513" cy="154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emwave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2" t="12810" r="6352" b="70253"/>
          <a:stretch>
            <a:fillRect/>
          </a:stretch>
        </p:blipFill>
        <p:spPr bwMode="auto">
          <a:xfrm>
            <a:off x="561470" y="834797"/>
            <a:ext cx="3067050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1662462" y="1801174"/>
            <a:ext cx="43180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400" i="1" dirty="0" err="1"/>
              <a:t>ct</a:t>
            </a:r>
            <a:endParaRPr lang="en-US" altLang="zh-TW" sz="1400" i="1" dirty="0"/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2830941" y="1154458"/>
            <a:ext cx="27003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400" i="1" dirty="0"/>
              <a:t>c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314098AF-CEFA-D347-A946-A6858C20B252}"/>
              </a:ext>
            </a:extLst>
          </p:cNvPr>
          <p:cNvSpPr txBox="1"/>
          <p:nvPr/>
        </p:nvSpPr>
        <p:spPr>
          <a:xfrm>
            <a:off x="545002" y="2989040"/>
            <a:ext cx="7522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電磁場在波前平面前後的差異，同時推動整個波前平面的前進。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D397F5F-299B-B24D-95DB-DF535146A73E}"/>
              </a:ext>
            </a:extLst>
          </p:cNvPr>
          <p:cNvSpPr txBox="1"/>
          <p:nvPr/>
        </p:nvSpPr>
        <p:spPr>
          <a:xfrm>
            <a:off x="545002" y="2560873"/>
            <a:ext cx="843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如果如前面的猜想，電場與磁場有同樣的波前平面。</a:t>
            </a:r>
          </a:p>
        </p:txBody>
      </p:sp>
    </p:spTree>
    <p:extLst>
      <p:ext uri="{BB962C8B-B14F-4D97-AF65-F5344CB8AC3E}">
        <p14:creationId xmlns:p14="http://schemas.microsoft.com/office/powerpoint/2010/main" val="44580107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D:\Dropbox\Documents\課程\YoungTextBook\Images\Chapter32\A_Images\A_Figures_and_Photos\32_07_Figu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9" b="4913"/>
          <a:stretch>
            <a:fillRect/>
          </a:stretch>
        </p:blipFill>
        <p:spPr bwMode="auto">
          <a:xfrm>
            <a:off x="967640" y="631704"/>
            <a:ext cx="3043618" cy="31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 descr="D:\Dropbox\Documents\課程\YoungTextBook\Images\Chapter32\A_Images\A_Figures_and_Photos\32_07_Figure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0" b="6327"/>
          <a:stretch/>
        </p:blipFill>
        <p:spPr bwMode="auto">
          <a:xfrm>
            <a:off x="5226346" y="669479"/>
            <a:ext cx="3193017" cy="275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圖片 36" descr="snap101-1.jpg"/>
          <p:cNvPicPr>
            <a:picLocks noChangeAspect="1"/>
          </p:cNvPicPr>
          <p:nvPr/>
        </p:nvPicPr>
        <p:blipFill>
          <a:blip r:embed="rId4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0000" r="64844" b="27499"/>
          <a:stretch>
            <a:fillRect/>
          </a:stretch>
        </p:blipFill>
        <p:spPr bwMode="auto">
          <a:xfrm>
            <a:off x="5294898" y="700975"/>
            <a:ext cx="263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圖片 19" descr="snap101-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8" t="4688" r="36772" b="7813"/>
          <a:stretch>
            <a:fillRect/>
          </a:stretch>
        </p:blipFill>
        <p:spPr bwMode="auto">
          <a:xfrm>
            <a:off x="968116" y="685965"/>
            <a:ext cx="33655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0" name="文字方塊 9"/>
          <p:cNvSpPr txBox="1">
            <a:spLocks noChangeArrowheads="1"/>
          </p:cNvSpPr>
          <p:nvPr/>
        </p:nvSpPr>
        <p:spPr bwMode="auto">
          <a:xfrm>
            <a:off x="959740" y="6113167"/>
            <a:ext cx="6048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要滿足法拉第定律，電磁場與前進速度必須滿足此條件。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963443" y="4371175"/>
                <a:ext cx="4148617" cy="81881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0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1800" i="1">
                          <a:latin typeface="Cambria Math"/>
                        </a:rPr>
                        <m:t>𝐸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+0+0=−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𝐸𝑎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443" y="4371175"/>
                <a:ext cx="4148617" cy="818814"/>
              </a:xfrm>
              <a:prstGeom prst="rect">
                <a:avLst/>
              </a:prstGeom>
              <a:blipFill>
                <a:blip r:embed="rId6"/>
                <a:stretch>
                  <a:fillRect l="-19207" t="-132308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174874" y="5236331"/>
                <a:ext cx="1233992" cy="4001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𝑐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874" y="5236331"/>
                <a:ext cx="1233992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9"/>
              <p:cNvSpPr txBox="1">
                <a:spLocks noChangeArrowheads="1"/>
              </p:cNvSpPr>
              <p:nvPr/>
            </p:nvSpPr>
            <p:spPr bwMode="auto">
              <a:xfrm>
                <a:off x="959738" y="5665682"/>
                <a:ext cx="805589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zh-TW" altLang="en-US" sz="1800" dirty="0"/>
                  <a:t>波前平面前後的電場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𝐸</m:t>
                    </m:r>
                  </m:oMath>
                </a14:m>
                <a:r>
                  <a:rPr lang="zh-TW" altLang="en-US" sz="1800" dirty="0"/>
                  <a:t>差所帶動，有磁場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𝐵</m:t>
                    </m:r>
                  </m:oMath>
                </a14:m>
                <a:r>
                  <a:rPr lang="zh-TW" altLang="en-US" sz="1800" dirty="0"/>
                  <a:t>區域的邊界會以有限的速度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𝑐</m:t>
                    </m:r>
                  </m:oMath>
                </a14:m>
                <a:r>
                  <a:rPr lang="zh-TW" altLang="en-US" sz="1800" dirty="0"/>
                  <a:t>移動，</a:t>
                </a:r>
              </a:p>
            </p:txBody>
          </p:sp>
        </mc:Choice>
        <mc:Fallback xmlns="">
          <p:sp>
            <p:nvSpPr>
              <p:cNvPr id="17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9738" y="5665682"/>
                <a:ext cx="8055895" cy="369332"/>
              </a:xfrm>
              <a:prstGeom prst="rect">
                <a:avLst/>
              </a:prstGeom>
              <a:blipFill>
                <a:blip r:embed="rId8"/>
                <a:stretch>
                  <a:fillRect l="-630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6212737" y="3114129"/>
            <a:ext cx="4318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600" i="1" dirty="0" err="1"/>
              <a:t>ct</a:t>
            </a:r>
            <a:endParaRPr lang="en-US" altLang="zh-TW" sz="1600" i="1" dirty="0"/>
          </a:p>
        </p:txBody>
      </p:sp>
      <p:cxnSp>
        <p:nvCxnSpPr>
          <p:cNvPr id="3" name="直線單箭頭接點 2"/>
          <p:cNvCxnSpPr/>
          <p:nvPr/>
        </p:nvCxnSpPr>
        <p:spPr>
          <a:xfrm>
            <a:off x="5783173" y="3194091"/>
            <a:ext cx="1395155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8"/>
              <p:cNvSpPr txBox="1">
                <a:spLocks noChangeArrowheads="1"/>
              </p:cNvSpPr>
              <p:nvPr/>
            </p:nvSpPr>
            <p:spPr bwMode="auto">
              <a:xfrm>
                <a:off x="963443" y="3888482"/>
                <a:ext cx="446321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考慮跨越波前平面的安培圈：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𝑔h𝑒𝑓</m:t>
                    </m:r>
                  </m:oMath>
                </a14:m>
                <a:endParaRPr lang="zh-TW" altLang="en-US" sz="18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3443" y="3888482"/>
                <a:ext cx="4463217" cy="369332"/>
              </a:xfrm>
              <a:prstGeom prst="rect">
                <a:avLst/>
              </a:prstGeom>
              <a:blipFill>
                <a:blip r:embed="rId9"/>
                <a:stretch>
                  <a:fillRect l="-850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5646795" y="3479043"/>
                <a:ext cx="1995483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6795" y="3479043"/>
                <a:ext cx="1995483" cy="818879"/>
              </a:xfrm>
              <a:prstGeom prst="rect">
                <a:avLst/>
              </a:prstGeom>
              <a:blipFill>
                <a:blip r:embed="rId10"/>
                <a:stretch>
                  <a:fillRect l="-43038" t="-132308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944351" y="186110"/>
                <a:ext cx="58962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/>
                  <a:t>假設，此波前平面以有限速度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𝑐</m:t>
                    </m:r>
                  </m:oMath>
                </a14:m>
                <a:r>
                  <a:rPr lang="zh-TW" altLang="en-US" sz="1800" dirty="0"/>
                  <a:t>移動。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51" y="186110"/>
                <a:ext cx="5896260" cy="369332"/>
              </a:xfrm>
              <a:prstGeom prst="rect">
                <a:avLst/>
              </a:prstGeom>
              <a:blipFill>
                <a:blip r:embed="rId11"/>
                <a:stretch>
                  <a:fillRect l="-860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3">
                <a:extLst>
                  <a:ext uri="{FF2B5EF4-FFF2-40B4-BE49-F238E27FC236}">
                    <a16:creationId xmlns:a16="http://schemas.microsoft.com/office/drawing/2014/main" id="{0EB546C6-4E87-D7C7-9F35-98FDD20C5710}"/>
                  </a:ext>
                </a:extLst>
              </p:cNvPr>
              <p:cNvSpPr txBox="1"/>
              <p:nvPr/>
            </p:nvSpPr>
            <p:spPr>
              <a:xfrm>
                <a:off x="959671" y="4344264"/>
                <a:ext cx="7197095" cy="81881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0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1800" i="1">
                          <a:latin typeface="Cambria Math"/>
                        </a:rPr>
                        <m:t>𝐸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+0+0=−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𝐸𝑎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𝑑𝐴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𝑎𝑐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9" name="文字方塊 13">
                <a:extLst>
                  <a:ext uri="{FF2B5EF4-FFF2-40B4-BE49-F238E27FC236}">
                    <a16:creationId xmlns:a16="http://schemas.microsoft.com/office/drawing/2014/main" id="{0EB546C6-4E87-D7C7-9F35-98FDD20C5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671" y="4344264"/>
                <a:ext cx="7197095" cy="818814"/>
              </a:xfrm>
              <a:prstGeom prst="rect">
                <a:avLst/>
              </a:prstGeom>
              <a:blipFill>
                <a:blip r:embed="rId12"/>
                <a:stretch>
                  <a:fillRect l="-11268" t="-132308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978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0" grpId="0"/>
      <p:bldP spid="14" grpId="0" animBg="1"/>
      <p:bldP spid="16" grpId="0" animBg="1"/>
      <p:bldP spid="17" grpId="0"/>
      <p:bldP spid="19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Dropbox\Documents\課程\YoungTextBook\Images\Chapter32\A_Images\A_Figures_and_Photos\32_08_Figu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7" b="4758"/>
          <a:stretch>
            <a:fillRect/>
          </a:stretch>
        </p:blipFill>
        <p:spPr bwMode="auto">
          <a:xfrm>
            <a:off x="757288" y="1053660"/>
            <a:ext cx="2738601" cy="289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8"/>
              <p:cNvSpPr txBox="1">
                <a:spLocks noChangeArrowheads="1"/>
              </p:cNvSpPr>
              <p:nvPr/>
            </p:nvSpPr>
            <p:spPr bwMode="auto">
              <a:xfrm>
                <a:off x="777867" y="4187185"/>
                <a:ext cx="425696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考慮如圖水平的安培圈：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𝑔h𝑒𝑓</m:t>
                    </m:r>
                  </m:oMath>
                </a14:m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7867" y="4187185"/>
                <a:ext cx="4256965" cy="369332"/>
              </a:xfrm>
              <a:prstGeom prst="rect">
                <a:avLst/>
              </a:prstGeom>
              <a:blipFill>
                <a:blip r:embed="rId3"/>
                <a:stretch>
                  <a:fillRect l="-119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757287" y="232149"/>
                <a:ext cx="5877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但若要形成海嘯，有電場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sz="1800" dirty="0"/>
                  <a:t>的區域也要跟著前進，會嗎？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287" y="232149"/>
                <a:ext cx="5877956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830" t="-6557" r="-311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9"/>
          <p:cNvSpPr txBox="1">
            <a:spLocks noChangeArrowheads="1"/>
          </p:cNvSpPr>
          <p:nvPr/>
        </p:nvSpPr>
        <p:spPr bwMode="auto">
          <a:xfrm>
            <a:off x="757287" y="578875"/>
            <a:ext cx="75349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波前平面的前後也有磁場差，而感應電磁場遵守安培馬克斯威爾定律：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9"/>
              <p:cNvSpPr txBox="1">
                <a:spLocks noChangeArrowheads="1"/>
              </p:cNvSpPr>
              <p:nvPr/>
            </p:nvSpPr>
            <p:spPr bwMode="auto">
              <a:xfrm>
                <a:off x="656565" y="5766129"/>
                <a:ext cx="78536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波前平面前後的磁場差，因安培定律，帶動有電場區域的邊界以速度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𝑐</m:t>
                    </m:r>
                  </m:oMath>
                </a14:m>
                <a:r>
                  <a:rPr lang="zh-TW" altLang="en-US" sz="1800" dirty="0"/>
                  <a:t>移動！</a:t>
                </a:r>
              </a:p>
            </p:txBody>
          </p:sp>
        </mc:Choice>
        <mc:Fallback xmlns="">
          <p:sp>
            <p:nvSpPr>
              <p:cNvPr id="19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6565" y="5766129"/>
                <a:ext cx="7853630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699" t="-6667" r="-621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3" descr="D:\Dropbox\Documents\課程\YoungTextBook\Images\Chapter32\A_Images\A_Figures_and_Photos\32_08_FigureB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19304"/>
          <a:stretch/>
        </p:blipFill>
        <p:spPr bwMode="auto">
          <a:xfrm>
            <a:off x="3578662" y="1073930"/>
            <a:ext cx="3056582" cy="289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10" descr="物理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2" t="40625" r="42622" b="40625"/>
          <a:stretch>
            <a:fillRect/>
          </a:stretch>
        </p:blipFill>
        <p:spPr bwMode="auto">
          <a:xfrm>
            <a:off x="3597020" y="1704000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4358857" y="4044260"/>
                <a:ext cx="2266261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57" y="4044260"/>
                <a:ext cx="2266261" cy="818879"/>
              </a:xfrm>
              <a:prstGeom prst="rect">
                <a:avLst/>
              </a:prstGeom>
              <a:blipFill>
                <a:blip r:embed="rId8"/>
                <a:stretch>
                  <a:fillRect l="-37989" t="-130303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641330" y="4953654"/>
                <a:ext cx="4605745" cy="81881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−0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+0+0=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𝐵𝑎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30" y="4953654"/>
                <a:ext cx="4605745" cy="818814"/>
              </a:xfrm>
              <a:prstGeom prst="rect">
                <a:avLst/>
              </a:prstGeom>
              <a:blipFill>
                <a:blip r:embed="rId9"/>
                <a:stretch>
                  <a:fillRect l="-12912" t="-132308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2243799" y="6219310"/>
                <a:ext cx="1800201" cy="4001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𝑐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3799" y="6219310"/>
                <a:ext cx="1800201" cy="400110"/>
              </a:xfrm>
              <a:prstGeom prst="rect">
                <a:avLst/>
              </a:prstGeom>
              <a:blipFill rotWithShape="1">
                <a:blip r:embed="rId10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圖片 19" descr="snap101-2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8" t="4688" r="36772" b="7813"/>
          <a:stretch>
            <a:fillRect/>
          </a:stretch>
        </p:blipFill>
        <p:spPr bwMode="auto">
          <a:xfrm>
            <a:off x="831776" y="1136875"/>
            <a:ext cx="283228" cy="113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ECE8D760-9F90-1513-1168-C8A0A4AB6937}"/>
                  </a:ext>
                </a:extLst>
              </p:cNvPr>
              <p:cNvSpPr txBox="1"/>
              <p:nvPr/>
            </p:nvSpPr>
            <p:spPr>
              <a:xfrm>
                <a:off x="641330" y="4945278"/>
                <a:ext cx="8280920" cy="81881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−0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+0+0=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𝐵𝑎</m:t>
                      </m:r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𝑑𝐴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𝑎𝑐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ECE8D760-9F90-1513-1168-C8A0A4AB6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30" y="4945278"/>
                <a:ext cx="8280920" cy="818814"/>
              </a:xfrm>
              <a:prstGeom prst="rect">
                <a:avLst/>
              </a:prstGeom>
              <a:blipFill>
                <a:blip r:embed="rId12"/>
                <a:stretch>
                  <a:fillRect l="-8116" t="-130303" b="-18484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9" grpId="0"/>
      <p:bldP spid="17" grpId="0" animBg="1"/>
      <p:bldP spid="20" grpId="0" animBg="1"/>
      <p:bldP spid="21" grpId="0" animBg="1"/>
      <p:bldP spid="14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11"/>
          <p:cNvSpPr txBox="1">
            <a:spLocks noChangeArrowheads="1"/>
          </p:cNvSpPr>
          <p:nvPr/>
        </p:nvSpPr>
        <p:spPr bwMode="auto">
          <a:xfrm>
            <a:off x="5417556" y="584560"/>
            <a:ext cx="252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法拉弟定律</a:t>
            </a:r>
          </a:p>
        </p:txBody>
      </p:sp>
      <p:sp>
        <p:nvSpPr>
          <p:cNvPr id="37893" name="Text Box 12"/>
          <p:cNvSpPr txBox="1">
            <a:spLocks noChangeArrowheads="1"/>
          </p:cNvSpPr>
          <p:nvPr/>
        </p:nvSpPr>
        <p:spPr bwMode="auto">
          <a:xfrm>
            <a:off x="261237" y="476664"/>
            <a:ext cx="309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安培</a:t>
            </a:r>
            <a:r>
              <a:rPr lang="en-US" altLang="zh-TW" sz="1800" dirty="0"/>
              <a:t>-</a:t>
            </a:r>
            <a:r>
              <a:rPr lang="zh-TW" altLang="en-US" sz="1800" dirty="0"/>
              <a:t>馬克思威爾定律</a:t>
            </a:r>
          </a:p>
        </p:txBody>
      </p:sp>
      <p:pic>
        <p:nvPicPr>
          <p:cNvPr id="37895" name="Picture 3" descr="D:\Dropbox\Documents\課程\YoungTextBook\Images\Chapter32\A_Images\A_Figures_and_Photos\32_08_Figur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5646"/>
          <a:stretch>
            <a:fillRect/>
          </a:stretch>
        </p:blipFill>
        <p:spPr bwMode="auto">
          <a:xfrm>
            <a:off x="720640" y="1230781"/>
            <a:ext cx="3262313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圖片 10" descr="物理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2" t="40625" r="42622" b="40625"/>
          <a:stretch>
            <a:fillRect/>
          </a:stretch>
        </p:blipFill>
        <p:spPr bwMode="auto">
          <a:xfrm>
            <a:off x="665078" y="1230781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4" descr="D:\Dropbox\Documents\課程\YoungTextBook\Images\Chapter32\A_Images\A_Figures_and_Photos\32_07_Figur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5" b="6326"/>
          <a:stretch>
            <a:fillRect/>
          </a:stretch>
        </p:blipFill>
        <p:spPr bwMode="auto">
          <a:xfrm>
            <a:off x="4648395" y="1294281"/>
            <a:ext cx="3706812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圖片 36" descr="snap101-1.jpg"/>
          <p:cNvPicPr>
            <a:picLocks noChangeAspect="1"/>
          </p:cNvPicPr>
          <p:nvPr/>
        </p:nvPicPr>
        <p:blipFill>
          <a:blip r:embed="rId5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0000" r="64844" b="27499"/>
          <a:stretch>
            <a:fillRect/>
          </a:stretch>
        </p:blipFill>
        <p:spPr bwMode="auto">
          <a:xfrm>
            <a:off x="4937320" y="1365719"/>
            <a:ext cx="261937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9"/>
          <p:cNvSpPr txBox="1">
            <a:spLocks noChangeArrowheads="1"/>
          </p:cNvSpPr>
          <p:nvPr/>
        </p:nvSpPr>
        <p:spPr bwMode="auto">
          <a:xfrm>
            <a:off x="92429" y="5039194"/>
            <a:ext cx="43788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波前前後的磁場差，帶動電場區域的前進！</a:t>
            </a:r>
          </a:p>
        </p:txBody>
      </p:sp>
      <p:sp>
        <p:nvSpPr>
          <p:cNvPr id="15" name="文字方塊 9"/>
          <p:cNvSpPr txBox="1">
            <a:spLocks noChangeArrowheads="1"/>
          </p:cNvSpPr>
          <p:nvPr/>
        </p:nvSpPr>
        <p:spPr bwMode="auto">
          <a:xfrm>
            <a:off x="4437854" y="5039194"/>
            <a:ext cx="47061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波前前後的電場差，帶動磁場區域的前進！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303BE3FA-658B-4757-1033-11C37131D608}"/>
                  </a:ext>
                </a:extLst>
              </p:cNvPr>
              <p:cNvSpPr txBox="1"/>
              <p:nvPr/>
            </p:nvSpPr>
            <p:spPr>
              <a:xfrm>
                <a:off x="6787579" y="359270"/>
                <a:ext cx="1995483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303BE3FA-658B-4757-1033-11C37131D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7579" y="359270"/>
                <a:ext cx="1995483" cy="818879"/>
              </a:xfrm>
              <a:prstGeom prst="rect">
                <a:avLst/>
              </a:prstGeom>
              <a:blipFill>
                <a:blip r:embed="rId6"/>
                <a:stretch>
                  <a:fillRect l="-43038" t="-132308" b="-19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6">
                <a:extLst>
                  <a:ext uri="{FF2B5EF4-FFF2-40B4-BE49-F238E27FC236}">
                    <a16:creationId xmlns:a16="http://schemas.microsoft.com/office/drawing/2014/main" id="{54177670-99C7-9750-F877-E803EB2B7B59}"/>
                  </a:ext>
                </a:extLst>
              </p:cNvPr>
              <p:cNvSpPr txBox="1"/>
              <p:nvPr/>
            </p:nvSpPr>
            <p:spPr>
              <a:xfrm>
                <a:off x="2544058" y="391647"/>
                <a:ext cx="2266261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6">
                <a:extLst>
                  <a:ext uri="{FF2B5EF4-FFF2-40B4-BE49-F238E27FC236}">
                    <a16:creationId xmlns:a16="http://schemas.microsoft.com/office/drawing/2014/main" id="{54177670-99C7-9750-F877-E803EB2B7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4058" y="391647"/>
                <a:ext cx="2266261" cy="818879"/>
              </a:xfrm>
              <a:prstGeom prst="rect">
                <a:avLst/>
              </a:prstGeom>
              <a:blipFill>
                <a:blip r:embed="rId7"/>
                <a:stretch>
                  <a:fillRect l="-37989" t="-128788" b="-18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6C0CFBC-EEFA-5500-ACD3-7BF9DE4813E5}"/>
              </a:ext>
            </a:extLst>
          </p:cNvPr>
          <p:cNvSpPr txBox="1"/>
          <p:nvPr/>
        </p:nvSpPr>
        <p:spPr>
          <a:xfrm>
            <a:off x="108616" y="5483924"/>
            <a:ext cx="47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磁場的空間變化等於電場的時間變化</a:t>
            </a:r>
            <a:r>
              <a:rPr lang="en-US" sz="1800" dirty="0"/>
              <a:t>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AA3503-F44D-29D3-65DB-35E06EA85E71}"/>
              </a:ext>
            </a:extLst>
          </p:cNvPr>
          <p:cNvSpPr txBox="1"/>
          <p:nvPr/>
        </p:nvSpPr>
        <p:spPr>
          <a:xfrm>
            <a:off x="4437853" y="5492281"/>
            <a:ext cx="47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電場的空間變化等於磁場的時間變化</a:t>
            </a:r>
            <a:r>
              <a:rPr lang="en-US" sz="1800" dirty="0"/>
              <a:t>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6C713-33EB-47BE-853F-0742F9E191AB}"/>
              </a:ext>
            </a:extLst>
          </p:cNvPr>
          <p:cNvSpPr txBox="1"/>
          <p:nvPr/>
        </p:nvSpPr>
        <p:spPr>
          <a:xfrm>
            <a:off x="2847323" y="5952536"/>
            <a:ext cx="4441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海嘯波戲劇化了空間的變化差距</a:t>
            </a:r>
            <a:r>
              <a:rPr lang="en-US" sz="1800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7FBC1EFC-0B74-4634-BE39-61909785752F}"/>
                  </a:ext>
                </a:extLst>
              </p:cNvPr>
              <p:cNvSpPr txBox="1"/>
              <p:nvPr/>
            </p:nvSpPr>
            <p:spPr>
              <a:xfrm>
                <a:off x="6794109" y="6116946"/>
                <a:ext cx="1233992" cy="4001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𝑐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7FBC1EFC-0B74-4634-BE39-6190978575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4109" y="6116946"/>
                <a:ext cx="1233992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711B532A-427E-9582-6B69-59E555DEC44E}"/>
                  </a:ext>
                </a:extLst>
              </p:cNvPr>
              <p:cNvSpPr txBox="1"/>
              <p:nvPr/>
            </p:nvSpPr>
            <p:spPr>
              <a:xfrm>
                <a:off x="881486" y="6124983"/>
                <a:ext cx="1761513" cy="4001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𝑐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711B532A-427E-9582-6B69-59E555DEC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486" y="6124983"/>
                <a:ext cx="1761513" cy="400110"/>
              </a:xfrm>
              <a:prstGeom prst="rect">
                <a:avLst/>
              </a:prstGeom>
              <a:blipFill>
                <a:blip r:embed="rId9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6"/>
          <p:cNvSpPr txBox="1">
            <a:spLocks noChangeArrowheads="1"/>
          </p:cNvSpPr>
          <p:nvPr/>
        </p:nvSpPr>
        <p:spPr bwMode="auto">
          <a:xfrm>
            <a:off x="1295400" y="4013818"/>
            <a:ext cx="5797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這個互相感生的機制，</a:t>
            </a:r>
            <a:endParaRPr lang="zh-TW" altLang="en-US" sz="1800" dirty="0"/>
          </a:p>
        </p:txBody>
      </p:sp>
      <p:pic>
        <p:nvPicPr>
          <p:cNvPr id="39940" name="Picture 2" descr="D:\Dropbox\Documents\課程\YoungTextBook\Images\Chapter32\A_Images\A_Figures_and_Photos\32_05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99"/>
          <a:stretch>
            <a:fillRect/>
          </a:stretch>
        </p:blipFill>
        <p:spPr bwMode="auto">
          <a:xfrm>
            <a:off x="1085624" y="615432"/>
            <a:ext cx="4135664" cy="331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2" descr="D:\Dropbox\Documents\課程\YoungTextBook\Images\Chapter32\A_Images\A_Figures_and_Photos\32_09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39377" r="18137" b="14684"/>
          <a:stretch>
            <a:fillRect/>
          </a:stretch>
        </p:blipFill>
        <p:spPr bwMode="auto">
          <a:xfrm>
            <a:off x="5292725" y="1628775"/>
            <a:ext cx="30162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矩形 9"/>
          <p:cNvSpPr>
            <a:spLocks noChangeArrowheads="1"/>
          </p:cNvSpPr>
          <p:nvPr/>
        </p:nvSpPr>
        <p:spPr bwMode="auto">
          <a:xfrm>
            <a:off x="1295400" y="4437063"/>
            <a:ext cx="7327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800" dirty="0"/>
              <a:t>可以讓感應電磁場在遠離電荷與電流的情況下，獨立地在空間中傳</a:t>
            </a:r>
            <a:r>
              <a:rPr lang="zh-TW" altLang="en-US" sz="1800" dirty="0"/>
              <a:t>播！</a:t>
            </a:r>
          </a:p>
        </p:txBody>
      </p:sp>
      <p:sp>
        <p:nvSpPr>
          <p:cNvPr id="39944" name="矩形 11"/>
          <p:cNvSpPr>
            <a:spLocks noChangeArrowheads="1"/>
          </p:cNvSpPr>
          <p:nvPr/>
        </p:nvSpPr>
        <p:spPr bwMode="auto">
          <a:xfrm>
            <a:off x="1289969" y="5260274"/>
            <a:ext cx="50321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電磁場方向必須彼此垂直，又垂直於傳播方向，</a:t>
            </a:r>
          </a:p>
        </p:txBody>
      </p:sp>
      <p:pic>
        <p:nvPicPr>
          <p:cNvPr id="39945" name="Picture 2" descr="http://pic.nipic.com/2007-11-02/2007112235343993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0" t="17410" r="18449" b="15623"/>
          <a:stretch>
            <a:fillRect/>
          </a:stretch>
        </p:blipFill>
        <p:spPr bwMode="auto">
          <a:xfrm>
            <a:off x="6912260" y="180683"/>
            <a:ext cx="1304925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文字方塊 10"/>
          <p:cNvSpPr txBox="1">
            <a:spLocks noChangeArrowheads="1"/>
          </p:cNvSpPr>
          <p:nvPr/>
        </p:nvSpPr>
        <p:spPr bwMode="auto">
          <a:xfrm>
            <a:off x="1289969" y="4848391"/>
            <a:ext cx="5894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若要彼此相生，獨立的電磁場必須滿足一定的條件：</a:t>
            </a:r>
            <a:endParaRPr lang="en-US" altLang="zh-TW" sz="1800" dirty="0"/>
          </a:p>
        </p:txBody>
      </p:sp>
      <p:sp>
        <p:nvSpPr>
          <p:cNvPr id="2" name="矩形 1"/>
          <p:cNvSpPr/>
          <p:nvPr/>
        </p:nvSpPr>
        <p:spPr>
          <a:xfrm>
            <a:off x="1289969" y="5708095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電場與磁場大小成正比：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955004" y="5689983"/>
                <a:ext cx="1233992" cy="4001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𝑐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004" y="5689983"/>
                <a:ext cx="123399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5517105" y="5661664"/>
                <a:ext cx="1761513" cy="4001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𝑐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7105" y="5661664"/>
                <a:ext cx="1761513" cy="400110"/>
              </a:xfrm>
              <a:prstGeom prst="rect">
                <a:avLst/>
              </a:prstGeom>
              <a:blipFill>
                <a:blip r:embed="rId6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78436E77-473D-8EAF-B654-EB48A91E39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89969" y="6155917"/>
                <a:ext cx="756181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兩個條件同時成立，則有電場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𝐸</m:t>
                    </m:r>
                  </m:oMath>
                </a14:m>
                <a:r>
                  <a:rPr lang="zh-TW" altLang="en-US" sz="1800" dirty="0"/>
                  <a:t>的區域及有磁場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𝐵</m:t>
                    </m:r>
                  </m:oMath>
                </a14:m>
                <a:r>
                  <a:rPr lang="zh-TW" altLang="en-US" sz="1800" dirty="0"/>
                  <a:t>的區域就可以同步前進。</a:t>
                </a:r>
              </a:p>
            </p:txBody>
          </p:sp>
        </mc:Choice>
        <mc:Fallback xmlns="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78436E77-473D-8EAF-B654-EB48A91E3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9969" y="6155917"/>
                <a:ext cx="7561819" cy="369332"/>
              </a:xfrm>
              <a:prstGeom prst="rect">
                <a:avLst/>
              </a:prstGeom>
              <a:blipFill>
                <a:blip r:embed="rId7"/>
                <a:stretch>
                  <a:fillRect l="-671" t="-6667" r="-3859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4" grpId="0"/>
      <p:bldP spid="2" grpId="0"/>
      <p:bldP spid="11" grpId="0" animBg="1"/>
      <p:bldP spid="12" grpId="0" animBg="1"/>
      <p:bldP spid="3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Line 8"/>
          <p:cNvSpPr>
            <a:spLocks noChangeShapeType="1"/>
          </p:cNvSpPr>
          <p:nvPr/>
        </p:nvSpPr>
        <p:spPr bwMode="auto">
          <a:xfrm flipH="1">
            <a:off x="3133725" y="1487488"/>
            <a:ext cx="2159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8919" name="Line 9"/>
          <p:cNvSpPr>
            <a:spLocks noChangeShapeType="1"/>
          </p:cNvSpPr>
          <p:nvPr/>
        </p:nvSpPr>
        <p:spPr bwMode="auto">
          <a:xfrm>
            <a:off x="2341563" y="1774825"/>
            <a:ext cx="935037" cy="720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2555875" y="5303838"/>
            <a:ext cx="24495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200" dirty="0">
                <a:latin typeface="+mj-ea"/>
                <a:ea typeface="+mj-ea"/>
              </a:rPr>
              <a:t>光速！！</a:t>
            </a:r>
          </a:p>
        </p:txBody>
      </p:sp>
      <p:sp>
        <p:nvSpPr>
          <p:cNvPr id="20493" name="AutoShape 13"/>
          <p:cNvSpPr>
            <a:spLocks noChangeArrowheads="1"/>
          </p:cNvSpPr>
          <p:nvPr/>
        </p:nvSpPr>
        <p:spPr bwMode="auto">
          <a:xfrm>
            <a:off x="4645025" y="5303838"/>
            <a:ext cx="1584325" cy="6477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8923" name="文字方塊 11"/>
          <p:cNvSpPr txBox="1">
            <a:spLocks noChangeArrowheads="1"/>
          </p:cNvSpPr>
          <p:nvPr/>
        </p:nvSpPr>
        <p:spPr bwMode="auto">
          <a:xfrm>
            <a:off x="3592118" y="3074984"/>
            <a:ext cx="4850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波前平面傳播的速度是一個常數，完全給定！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2573279" y="6009553"/>
            <a:ext cx="346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光原來是一種電磁波！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225703" y="1178750"/>
                <a:ext cx="1771122" cy="4001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𝑐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703" y="1178750"/>
                <a:ext cx="1771122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5537688" y="1195530"/>
                <a:ext cx="1233992" cy="4001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𝑐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7688" y="1195530"/>
                <a:ext cx="1233992" cy="40011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1225703" y="593685"/>
            <a:ext cx="70691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要求兩個條件同時成立，卻出現非常重要的結果。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356864" y="2310884"/>
                <a:ext cx="1712023" cy="4001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2000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864" y="2310884"/>
                <a:ext cx="1712023" cy="400110"/>
              </a:xfrm>
              <a:prstGeom prst="rect">
                <a:avLst/>
              </a:prstGeom>
              <a:blipFill rotWithShape="1">
                <a:blip r:embed="rId7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2026043" y="2936615"/>
                <a:ext cx="1566075" cy="74148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2000" i="1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2000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6043" y="2936615"/>
                <a:ext cx="1566075" cy="741485"/>
              </a:xfrm>
              <a:prstGeom prst="rect">
                <a:avLst/>
              </a:prstGeom>
              <a:blipFill>
                <a:blip r:embed="rId8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2026043" y="4405448"/>
                <a:ext cx="4935069" cy="66460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1.26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  <a:ea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/>
                                      <a:ea typeface="Cambria Math"/>
                                    </a:rPr>
                                    <m:t>−6</m:t>
                                  </m:r>
                                </m:sup>
                              </m:s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∙8.85×</m:t>
                              </m:r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  <a:ea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/>
                                      <a:ea typeface="Cambria Math"/>
                                    </a:rPr>
                                    <m:t>−12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~2.99×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8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/>
                          <a:ea typeface="Cambria Math"/>
                        </a:rPr>
                        <m:t>m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/>
                          <a:ea typeface="Cambria Math"/>
                        </a:rPr>
                        <m:t>/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/>
                          <a:ea typeface="Cambria Math"/>
                        </a:rPr>
                        <m:t>s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6043" y="4405448"/>
                <a:ext cx="4935069" cy="664606"/>
              </a:xfrm>
              <a:prstGeom prst="rect">
                <a:avLst/>
              </a:prstGeom>
              <a:blipFill>
                <a:blip r:embed="rId9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AEADBBF-350C-A146-BBAD-4B36F7AD7751}"/>
              </a:ext>
            </a:extLst>
          </p:cNvPr>
          <p:cNvSpPr txBox="1"/>
          <p:nvPr/>
        </p:nvSpPr>
        <p:spPr>
          <a:xfrm>
            <a:off x="1266840" y="3870620"/>
            <a:ext cx="6905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/>
              <a:t>因此推導出：電磁相生的骨牌效應的傳播速度是有限的。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2" grpId="0"/>
      <p:bldP spid="20493" grpId="0" animBg="1"/>
      <p:bldP spid="12" grpId="0"/>
      <p:bldP spid="2" grpId="0" animBg="1"/>
      <p:bldP spid="18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7" name="Picture 31" descr="emwav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7" b="18513"/>
          <a:stretch>
            <a:fillRect/>
          </a:stretch>
        </p:blipFill>
        <p:spPr bwMode="auto">
          <a:xfrm>
            <a:off x="926595" y="1853825"/>
            <a:ext cx="3949434" cy="289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文字方塊 48"/>
          <p:cNvSpPr txBox="1">
            <a:spLocks noChangeArrowheads="1"/>
          </p:cNvSpPr>
          <p:nvPr/>
        </p:nvSpPr>
        <p:spPr bwMode="auto">
          <a:xfrm>
            <a:off x="928182" y="1225033"/>
            <a:ext cx="76624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這樣一個海嘯波可以來自一個無限大的導體平板上突然出現</a:t>
            </a:r>
            <a:r>
              <a:rPr lang="zh-CN" altLang="en-US" sz="1800" dirty="0"/>
              <a:t>的</a:t>
            </a:r>
            <a:r>
              <a:rPr lang="zh-TW" altLang="en-US" sz="1800" dirty="0"/>
              <a:t>平面電流。</a:t>
            </a:r>
          </a:p>
        </p:txBody>
      </p:sp>
      <p:pic>
        <p:nvPicPr>
          <p:cNvPr id="25" name="Picture 2" descr="D:\Dropbox\Documents\課程\YoungTextBook\Images\Chapter32\A_Images\A_Figures_and_Photos\32_08_Figur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7" b="4758"/>
          <a:stretch>
            <a:fillRect/>
          </a:stretch>
        </p:blipFill>
        <p:spPr bwMode="auto">
          <a:xfrm>
            <a:off x="5291907" y="1883894"/>
            <a:ext cx="2738601" cy="289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50952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73" name="Object 20"/>
          <p:cNvGraphicFramePr>
            <a:graphicFrameLocks noChangeAspect="1"/>
          </p:cNvGraphicFramePr>
          <p:nvPr/>
        </p:nvGraphicFramePr>
        <p:xfrm>
          <a:off x="3771184" y="442419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14151" imgH="215619" progId="Equation.3">
                  <p:embed/>
                </p:oleObj>
              </mc:Choice>
              <mc:Fallback>
                <p:oleObj name="方程式" r:id="rId2" imgW="114151" imgH="215619" progId="Equation.3">
                  <p:embed/>
                  <p:pic>
                    <p:nvPicPr>
                      <p:cNvPr id="45073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1184" y="442419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6" name="文字方塊 19"/>
          <p:cNvSpPr txBox="1">
            <a:spLocks noChangeArrowheads="1"/>
          </p:cNvSpPr>
          <p:nvPr/>
        </p:nvSpPr>
        <p:spPr bwMode="auto">
          <a:xfrm>
            <a:off x="1256979" y="395663"/>
            <a:ext cx="2714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平面電流板周圍的磁場</a:t>
            </a:r>
          </a:p>
        </p:txBody>
      </p:sp>
      <p:pic>
        <p:nvPicPr>
          <p:cNvPr id="21" name="Picture 1" descr="28_25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6" t="1" r="12597" b="71067"/>
          <a:stretch/>
        </p:blipFill>
        <p:spPr>
          <a:xfrm>
            <a:off x="1241630" y="899719"/>
            <a:ext cx="3921330" cy="1918929"/>
          </a:xfrm>
          <a:prstGeom prst="rect">
            <a:avLst/>
          </a:prstGeom>
        </p:spPr>
      </p:pic>
      <p:pic>
        <p:nvPicPr>
          <p:cNvPr id="22" name="Picture 1" descr="28_25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32557" r="49823" b="34888"/>
          <a:stretch/>
        </p:blipFill>
        <p:spPr>
          <a:xfrm>
            <a:off x="5315178" y="899718"/>
            <a:ext cx="2275016" cy="1911519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 bwMode="auto">
          <a:xfrm>
            <a:off x="1254016" y="2777006"/>
            <a:ext cx="4896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磁場的方向為平行於平板，而垂直於電流方向。</a:t>
            </a:r>
          </a:p>
        </p:txBody>
      </p:sp>
      <p:pic>
        <p:nvPicPr>
          <p:cNvPr id="8" name="Picture 31" descr="emwave1">
            <a:extLst>
              <a:ext uri="{FF2B5EF4-FFF2-40B4-BE49-F238E27FC236}">
                <a16:creationId xmlns:a16="http://schemas.microsoft.com/office/drawing/2014/main" id="{13189562-BAB2-394E-8B42-4B6C778BE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7" b="18513"/>
          <a:stretch>
            <a:fillRect/>
          </a:stretch>
        </p:blipFill>
        <p:spPr bwMode="auto">
          <a:xfrm>
            <a:off x="1254016" y="3596548"/>
            <a:ext cx="3915861" cy="286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p Arrow 2">
            <a:extLst>
              <a:ext uri="{FF2B5EF4-FFF2-40B4-BE49-F238E27FC236}">
                <a16:creationId xmlns:a16="http://schemas.microsoft.com/office/drawing/2014/main" id="{6B7FB9B7-9E9F-59E8-DFE7-59030CE584A5}"/>
              </a:ext>
            </a:extLst>
          </p:cNvPr>
          <p:cNvSpPr/>
          <p:nvPr/>
        </p:nvSpPr>
        <p:spPr>
          <a:xfrm>
            <a:off x="2334562" y="5403097"/>
            <a:ext cx="90010" cy="270030"/>
          </a:xfrm>
          <a:prstGeom prst="upArrow">
            <a:avLst/>
          </a:prstGeom>
          <a:solidFill>
            <a:srgbClr val="00B050"/>
          </a:solidFill>
          <a:ln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TW" sz="18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FC882A3-747D-4F6C-C360-A6AF06A9713C}"/>
              </a:ext>
            </a:extLst>
          </p:cNvPr>
          <p:cNvCxnSpPr>
            <a:cxnSpLocks/>
          </p:cNvCxnSpPr>
          <p:nvPr/>
        </p:nvCxnSpPr>
        <p:spPr>
          <a:xfrm flipV="1">
            <a:off x="2424572" y="4502997"/>
            <a:ext cx="765085" cy="4050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EE31F97-F3DD-B632-BF51-C1A108F1A5A2}"/>
              </a:ext>
            </a:extLst>
          </p:cNvPr>
          <p:cNvSpPr txBox="1"/>
          <p:nvPr/>
        </p:nvSpPr>
        <p:spPr>
          <a:xfrm>
            <a:off x="1241630" y="3129037"/>
            <a:ext cx="6018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忽然出現的磁場會感生垂直方向的電場</a:t>
            </a:r>
            <a:r>
              <a:rPr lang="en-US" sz="18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14466768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7" name="Picture 31" descr="emwav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7" b="18513"/>
          <a:stretch>
            <a:fillRect/>
          </a:stretch>
        </p:blipFill>
        <p:spPr bwMode="auto">
          <a:xfrm>
            <a:off x="955083" y="916153"/>
            <a:ext cx="3949434" cy="289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文字方塊 48"/>
          <p:cNvSpPr txBox="1">
            <a:spLocks noChangeArrowheads="1"/>
          </p:cNvSpPr>
          <p:nvPr/>
        </p:nvSpPr>
        <p:spPr bwMode="auto">
          <a:xfrm>
            <a:off x="923099" y="203407"/>
            <a:ext cx="76624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這樣一個海嘯波可以來自一個無限大的導體平板上突然出現</a:t>
            </a:r>
            <a:r>
              <a:rPr lang="zh-CN" altLang="en-US" sz="1800" dirty="0"/>
              <a:t>的</a:t>
            </a:r>
            <a:r>
              <a:rPr lang="zh-TW" altLang="en-US" sz="1800" dirty="0"/>
              <a:t>平面電流。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5"/>
              <p:cNvSpPr txBox="1">
                <a:spLocks noChangeArrowheads="1"/>
              </p:cNvSpPr>
              <p:nvPr/>
            </p:nvSpPr>
            <p:spPr bwMode="auto">
              <a:xfrm>
                <a:off x="973389" y="6245679"/>
                <a:ext cx="691356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波前平面以定速 </a:t>
                </a:r>
                <a:r>
                  <a:rPr lang="en-US" altLang="zh-TW" sz="1800" i="1" dirty="0"/>
                  <a:t>c</a:t>
                </a:r>
                <a:r>
                  <a:rPr lang="en-US" altLang="zh-TW" sz="1800" dirty="0"/>
                  <a:t> </a:t>
                </a:r>
                <a:r>
                  <a:rPr lang="zh-TW" altLang="en-US" sz="1800" dirty="0"/>
                  <a:t>在空間中向外傳播，位置為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sz="18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𝑐𝑡</m:t>
                    </m:r>
                    <m:r>
                      <a:rPr lang="en-US" altLang="zh-TW" sz="18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12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3389" y="6245679"/>
                <a:ext cx="6913563" cy="369332"/>
              </a:xfrm>
              <a:prstGeom prst="rect">
                <a:avLst/>
              </a:prstGeom>
              <a:blipFill>
                <a:blip r:embed="rId3"/>
                <a:stretch>
                  <a:fillRect l="-733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/>
        </p:nvSpPr>
        <p:spPr>
          <a:xfrm>
            <a:off x="936876" y="3959199"/>
            <a:ext cx="3806580" cy="186692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1729039" y="5555770"/>
            <a:ext cx="288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V="1">
            <a:off x="1729039" y="4006874"/>
            <a:ext cx="0" cy="15488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8"/>
              <p:cNvSpPr txBox="1">
                <a:spLocks noChangeArrowheads="1"/>
              </p:cNvSpPr>
              <p:nvPr/>
            </p:nvSpPr>
            <p:spPr bwMode="auto">
              <a:xfrm>
                <a:off x="4072856" y="5161042"/>
                <a:ext cx="576263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dirty="0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en-US" altLang="zh-TW" sz="1600" i="1" dirty="0"/>
              </a:p>
            </p:txBody>
          </p:sp>
        </mc:Choice>
        <mc:Fallback xmlns="">
          <p:sp>
            <p:nvSpPr>
              <p:cNvPr id="16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2856" y="5161042"/>
                <a:ext cx="576263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9"/>
              <p:cNvSpPr txBox="1">
                <a:spLocks noChangeArrowheads="1"/>
              </p:cNvSpPr>
              <p:nvPr/>
            </p:nvSpPr>
            <p:spPr bwMode="auto">
              <a:xfrm>
                <a:off x="1347679" y="4006874"/>
                <a:ext cx="36036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dirty="0" smtClean="0">
                          <a:latin typeface="Cambria Math"/>
                        </a:rPr>
                        <m:t>𝐽</m:t>
                      </m:r>
                    </m:oMath>
                  </m:oMathPara>
                </a14:m>
                <a:endParaRPr lang="en-US" altLang="zh-TW" sz="1600" i="1" dirty="0"/>
              </a:p>
            </p:txBody>
          </p:sp>
        </mc:Choice>
        <mc:Fallback xmlns="">
          <p:sp>
            <p:nvSpPr>
              <p:cNvPr id="17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7679" y="4006874"/>
                <a:ext cx="360362" cy="338554"/>
              </a:xfrm>
              <a:prstGeom prst="rect">
                <a:avLst/>
              </a:prstGeom>
              <a:blipFill>
                <a:blip r:embed="rId5"/>
                <a:stretch>
                  <a:fillRect b="-714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Line 10"/>
          <p:cNvSpPr>
            <a:spLocks noChangeShapeType="1"/>
          </p:cNvSpPr>
          <p:nvPr/>
        </p:nvSpPr>
        <p:spPr bwMode="auto">
          <a:xfrm flipV="1">
            <a:off x="1729039" y="4692170"/>
            <a:ext cx="0" cy="863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>
            <a:off x="1729039" y="4692170"/>
            <a:ext cx="86518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>
            <a:off x="2594226" y="4692170"/>
            <a:ext cx="15113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>
            <a:off x="973389" y="5555770"/>
            <a:ext cx="7556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20" name="Picture 5" descr="emwave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2" t="12810" r="6352" b="70253"/>
          <a:stretch>
            <a:fillRect/>
          </a:stretch>
        </p:blipFill>
        <p:spPr bwMode="auto">
          <a:xfrm>
            <a:off x="5300601" y="4398960"/>
            <a:ext cx="3067050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21"/>
              <p:cNvSpPr txBox="1">
                <a:spLocks noChangeArrowheads="1"/>
              </p:cNvSpPr>
              <p:nvPr/>
            </p:nvSpPr>
            <p:spPr bwMode="auto">
              <a:xfrm>
                <a:off x="6382532" y="5345708"/>
                <a:ext cx="431800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𝑐𝑡</m:t>
                      </m:r>
                    </m:oMath>
                  </m:oMathPara>
                </a14:m>
                <a:endParaRPr lang="en-US" altLang="zh-TW" sz="1400" i="1" dirty="0"/>
              </a:p>
            </p:txBody>
          </p:sp>
        </mc:Choice>
        <mc:Fallback xmlns="">
          <p:sp>
            <p:nvSpPr>
              <p:cNvPr id="23" name="Text 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82532" y="5345708"/>
                <a:ext cx="431800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7536930" y="4686970"/>
            <a:ext cx="27003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400" i="1" dirty="0"/>
              <a:t>c</a:t>
            </a:r>
          </a:p>
        </p:txBody>
      </p:sp>
      <p:pic>
        <p:nvPicPr>
          <p:cNvPr id="25" name="Picture 2" descr="D:\Dropbox\Documents\課程\YoungTextBook\Images\Chapter32\A_Images\A_Figures_and_Photos\32_08_Figure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7" b="4758"/>
          <a:stretch>
            <a:fillRect/>
          </a:stretch>
        </p:blipFill>
        <p:spPr bwMode="auto">
          <a:xfrm>
            <a:off x="5320395" y="946222"/>
            <a:ext cx="2738601" cy="289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48">
                <a:extLst>
                  <a:ext uri="{FF2B5EF4-FFF2-40B4-BE49-F238E27FC236}">
                    <a16:creationId xmlns:a16="http://schemas.microsoft.com/office/drawing/2014/main" id="{202E6524-BCC1-ECA5-A9EF-1645033001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2250" y="540759"/>
                <a:ext cx="76624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sz="1800" dirty="0"/>
                  <a:t>在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sz="1800" dirty="0"/>
                  <a:t>時突然出現平面電流，然後保持定值。</a:t>
                </a:r>
              </a:p>
            </p:txBody>
          </p:sp>
        </mc:Choice>
        <mc:Fallback xmlns="">
          <p:sp>
            <p:nvSpPr>
              <p:cNvPr id="26" name="文字方塊 48">
                <a:extLst>
                  <a:ext uri="{FF2B5EF4-FFF2-40B4-BE49-F238E27FC236}">
                    <a16:creationId xmlns:a16="http://schemas.microsoft.com/office/drawing/2014/main" id="{202E6524-BCC1-ECA5-A9EF-164503300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2250" y="540759"/>
                <a:ext cx="7662412" cy="369332"/>
              </a:xfrm>
              <a:prstGeom prst="rect">
                <a:avLst/>
              </a:prstGeom>
              <a:blipFill>
                <a:blip r:embed="rId9"/>
                <a:stretch>
                  <a:fillRect l="-82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Up Arrow 1">
            <a:extLst>
              <a:ext uri="{FF2B5EF4-FFF2-40B4-BE49-F238E27FC236}">
                <a16:creationId xmlns:a16="http://schemas.microsoft.com/office/drawing/2014/main" id="{764B3CA8-9845-FEFC-E192-3D7954D24555}"/>
              </a:ext>
            </a:extLst>
          </p:cNvPr>
          <p:cNvSpPr/>
          <p:nvPr/>
        </p:nvSpPr>
        <p:spPr>
          <a:xfrm>
            <a:off x="2024197" y="2713120"/>
            <a:ext cx="137435" cy="286965"/>
          </a:xfrm>
          <a:prstGeom prst="upArrow">
            <a:avLst/>
          </a:prstGeom>
          <a:solidFill>
            <a:srgbClr val="00B050"/>
          </a:solidFill>
          <a:ln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48">
                <a:extLst>
                  <a:ext uri="{FF2B5EF4-FFF2-40B4-BE49-F238E27FC236}">
                    <a16:creationId xmlns:a16="http://schemas.microsoft.com/office/drawing/2014/main" id="{44DF78B0-AB1F-32F8-303D-0436C92805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5839" y="5864527"/>
                <a:ext cx="76624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sz="1800" dirty="0"/>
                  <a:t>在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sz="1800" dirty="0"/>
                  <a:t>，只有極近處產生磁場，因此波前平面位於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27" name="文字方塊 48">
                <a:extLst>
                  <a:ext uri="{FF2B5EF4-FFF2-40B4-BE49-F238E27FC236}">
                    <a16:creationId xmlns:a16="http://schemas.microsoft.com/office/drawing/2014/main" id="{44DF78B0-AB1F-32F8-303D-0436C9280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5839" y="5864527"/>
                <a:ext cx="7662412" cy="369332"/>
              </a:xfrm>
              <a:prstGeom prst="rect">
                <a:avLst/>
              </a:prstGeom>
              <a:blipFill>
                <a:blip r:embed="rId10"/>
                <a:stretch>
                  <a:fillRect l="-661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87D861A-5B61-E735-B6D9-39650850D49F}"/>
              </a:ext>
            </a:extLst>
          </p:cNvPr>
          <p:cNvCxnSpPr/>
          <p:nvPr/>
        </p:nvCxnSpPr>
        <p:spPr>
          <a:xfrm flipV="1">
            <a:off x="5894627" y="4994747"/>
            <a:ext cx="1530170" cy="14355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Up Arrow 27">
            <a:extLst>
              <a:ext uri="{FF2B5EF4-FFF2-40B4-BE49-F238E27FC236}">
                <a16:creationId xmlns:a16="http://schemas.microsoft.com/office/drawing/2014/main" id="{DD63C9D6-0062-B328-5C98-CCD8CF4096A2}"/>
              </a:ext>
            </a:extLst>
          </p:cNvPr>
          <p:cNvSpPr/>
          <p:nvPr/>
        </p:nvSpPr>
        <p:spPr>
          <a:xfrm flipV="1">
            <a:off x="5472101" y="2846549"/>
            <a:ext cx="182440" cy="357426"/>
          </a:xfrm>
          <a:prstGeom prst="upArrow">
            <a:avLst/>
          </a:prstGeom>
          <a:solidFill>
            <a:srgbClr val="00B050"/>
          </a:solidFill>
          <a:ln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A4B570D-E7BE-0373-F058-84B8773A8C8F}"/>
                  </a:ext>
                </a:extLst>
              </p:cNvPr>
              <p:cNvSpPr txBox="1"/>
              <p:nvPr/>
            </p:nvSpPr>
            <p:spPr>
              <a:xfrm>
                <a:off x="5376145" y="2426788"/>
                <a:ext cx="3341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A4B570D-E7BE-0373-F058-84B8773A8C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145" y="2426788"/>
                <a:ext cx="334146" cy="369332"/>
              </a:xfrm>
              <a:prstGeom prst="rect">
                <a:avLst/>
              </a:prstGeom>
              <a:blipFill>
                <a:blip r:embed="rId1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0705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fig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9" b="26753"/>
          <a:stretch>
            <a:fillRect/>
          </a:stretch>
        </p:blipFill>
        <p:spPr bwMode="auto">
          <a:xfrm>
            <a:off x="1981200" y="17526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8" descr="fig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8" r="-1295" b="26753"/>
          <a:stretch>
            <a:fillRect/>
          </a:stretch>
        </p:blipFill>
        <p:spPr bwMode="auto">
          <a:xfrm>
            <a:off x="4572000" y="1752600"/>
            <a:ext cx="2209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7"/>
          <p:cNvSpPr txBox="1">
            <a:spLocks noChangeArrowheads="1"/>
          </p:cNvSpPr>
          <p:nvPr/>
        </p:nvSpPr>
        <p:spPr bwMode="auto">
          <a:xfrm>
            <a:off x="1981200" y="4267200"/>
            <a:ext cx="571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而且電力線不會中斷，否則中斷處電場方向將不明。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81200" y="5410200"/>
            <a:ext cx="48743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那麼：電力線在空間中數目不變而守恆！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A6688CF-A636-4F4C-BD30-61D84B6400ED}"/>
              </a:ext>
            </a:extLst>
          </p:cNvPr>
          <p:cNvSpPr/>
          <p:nvPr/>
        </p:nvSpPr>
        <p:spPr>
          <a:xfrm>
            <a:off x="1981200" y="4694161"/>
            <a:ext cx="5724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只有兩個例外，電力線由正電荷發出，由負電荷吸收！</a:t>
            </a:r>
          </a:p>
        </p:txBody>
      </p:sp>
    </p:spTree>
    <p:extLst>
      <p:ext uri="{BB962C8B-B14F-4D97-AF65-F5344CB8AC3E}">
        <p14:creationId xmlns:p14="http://schemas.microsoft.com/office/powerpoint/2010/main" val="137358394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27004" y="1025757"/>
            <a:ext cx="4248150" cy="214201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082" name="Text Box 4"/>
              <p:cNvSpPr txBox="1">
                <a:spLocks noChangeArrowheads="1"/>
              </p:cNvSpPr>
              <p:nvPr/>
            </p:nvSpPr>
            <p:spPr bwMode="auto">
              <a:xfrm>
                <a:off x="1144985" y="464956"/>
                <a:ext cx="540067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若電流在產生一段時間 </a:t>
                </a:r>
                <a:r>
                  <a:rPr lang="en-US" altLang="zh-TW" sz="1800" i="1" dirty="0"/>
                  <a:t>T</a:t>
                </a:r>
                <a:r>
                  <a:rPr lang="en-US" altLang="zh-TW" sz="1800" dirty="0"/>
                  <a:t> </a:t>
                </a:r>
                <a:r>
                  <a:rPr lang="zh-TW" altLang="en-US" sz="1800" dirty="0"/>
                  <a:t>後，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TW" altLang="en-US" sz="1800" dirty="0"/>
                  <a:t>時突然停止：</a:t>
                </a:r>
              </a:p>
            </p:txBody>
          </p:sp>
        </mc:Choice>
        <mc:Fallback xmlns="">
          <p:sp>
            <p:nvSpPr>
              <p:cNvPr id="46082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4985" y="464956"/>
                <a:ext cx="5400675" cy="369332"/>
              </a:xfrm>
              <a:prstGeom prst="rect">
                <a:avLst/>
              </a:prstGeom>
              <a:blipFill>
                <a:blip r:embed="rId2"/>
                <a:stretch>
                  <a:fillRect l="-117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1084129" y="3257782"/>
            <a:ext cx="5184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此停止也應該以定速</a:t>
            </a:r>
            <a:r>
              <a:rPr lang="zh-TW" altLang="en-US" sz="1800" i="1" dirty="0"/>
              <a:t> </a:t>
            </a:r>
            <a:r>
              <a:rPr lang="en-US" altLang="zh-TW" sz="1800" i="1" dirty="0"/>
              <a:t>c</a:t>
            </a:r>
            <a:r>
              <a:rPr lang="en-US" altLang="zh-TW" sz="1800" dirty="0"/>
              <a:t> </a:t>
            </a:r>
            <a:r>
              <a:rPr lang="zh-TW" altLang="en-US" sz="1800" dirty="0"/>
              <a:t>向外傳播， 因此</a:t>
            </a:r>
            <a:r>
              <a:rPr lang="en-US" altLang="zh-TW" sz="1800" dirty="0">
                <a:latin typeface="Arial" pitchFamily="34" charset="0"/>
              </a:rPr>
              <a:t>…</a:t>
            </a:r>
            <a:r>
              <a:rPr lang="en-US" altLang="zh-TW" sz="1800" dirty="0"/>
              <a:t>..</a:t>
            </a:r>
          </a:p>
        </p:txBody>
      </p:sp>
      <p:sp>
        <p:nvSpPr>
          <p:cNvPr id="46084" name="Line 6"/>
          <p:cNvSpPr>
            <a:spLocks noChangeShapeType="1"/>
          </p:cNvSpPr>
          <p:nvPr/>
        </p:nvSpPr>
        <p:spPr bwMode="auto">
          <a:xfrm>
            <a:off x="2019167" y="2897420"/>
            <a:ext cx="288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6085" name="Line 7"/>
          <p:cNvSpPr>
            <a:spLocks noChangeShapeType="1"/>
          </p:cNvSpPr>
          <p:nvPr/>
        </p:nvSpPr>
        <p:spPr bwMode="auto">
          <a:xfrm flipV="1">
            <a:off x="2019167" y="1170220"/>
            <a:ext cx="0" cy="172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086" name="Text Box 8"/>
              <p:cNvSpPr txBox="1">
                <a:spLocks noChangeArrowheads="1"/>
              </p:cNvSpPr>
              <p:nvPr/>
            </p:nvSpPr>
            <p:spPr bwMode="auto">
              <a:xfrm>
                <a:off x="4836958" y="2697365"/>
                <a:ext cx="576263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dirty="0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en-US" altLang="zh-TW" sz="1600" i="1" dirty="0"/>
              </a:p>
            </p:txBody>
          </p:sp>
        </mc:Choice>
        <mc:Fallback xmlns="">
          <p:sp>
            <p:nvSpPr>
              <p:cNvPr id="46086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36958" y="2697365"/>
                <a:ext cx="576263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087" name="Text Box 9"/>
              <p:cNvSpPr txBox="1">
                <a:spLocks noChangeArrowheads="1"/>
              </p:cNvSpPr>
              <p:nvPr/>
            </p:nvSpPr>
            <p:spPr bwMode="auto">
              <a:xfrm>
                <a:off x="1587367" y="1025757"/>
                <a:ext cx="36036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dirty="0" smtClean="0">
                          <a:latin typeface="Cambria Math"/>
                        </a:rPr>
                        <m:t>𝐽</m:t>
                      </m:r>
                    </m:oMath>
                  </m:oMathPara>
                </a14:m>
                <a:endParaRPr lang="en-US" altLang="zh-TW" sz="1600" i="1" dirty="0"/>
              </a:p>
            </p:txBody>
          </p:sp>
        </mc:Choice>
        <mc:Fallback xmlns="">
          <p:sp>
            <p:nvSpPr>
              <p:cNvPr id="46087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7367" y="1025757"/>
                <a:ext cx="360362" cy="338554"/>
              </a:xfrm>
              <a:prstGeom prst="rect">
                <a:avLst/>
              </a:prstGeom>
              <a:blipFill>
                <a:blip r:embed="rId4"/>
                <a:stretch>
                  <a:fillRect b="-714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88" name="Line 10"/>
          <p:cNvSpPr>
            <a:spLocks noChangeShapeType="1"/>
          </p:cNvSpPr>
          <p:nvPr/>
        </p:nvSpPr>
        <p:spPr bwMode="auto">
          <a:xfrm flipV="1">
            <a:off x="2019167" y="2033820"/>
            <a:ext cx="0" cy="863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6089" name="Line 11"/>
          <p:cNvSpPr>
            <a:spLocks noChangeShapeType="1"/>
          </p:cNvSpPr>
          <p:nvPr/>
        </p:nvSpPr>
        <p:spPr bwMode="auto">
          <a:xfrm>
            <a:off x="2019167" y="2033820"/>
            <a:ext cx="86518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6090" name="Line 12"/>
          <p:cNvSpPr>
            <a:spLocks noChangeShapeType="1"/>
          </p:cNvSpPr>
          <p:nvPr/>
        </p:nvSpPr>
        <p:spPr bwMode="auto">
          <a:xfrm>
            <a:off x="2884354" y="2033820"/>
            <a:ext cx="0" cy="863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6091" name="Line 13"/>
          <p:cNvSpPr>
            <a:spLocks noChangeShapeType="1"/>
          </p:cNvSpPr>
          <p:nvPr/>
        </p:nvSpPr>
        <p:spPr bwMode="auto">
          <a:xfrm>
            <a:off x="2884354" y="2897420"/>
            <a:ext cx="15113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46092" name="Picture 14" descr="emwav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4" t="54478" r="4341" b="30438"/>
          <a:stretch>
            <a:fillRect/>
          </a:stretch>
        </p:blipFill>
        <p:spPr bwMode="auto">
          <a:xfrm>
            <a:off x="1227004" y="3834045"/>
            <a:ext cx="424815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9" name="Line 19"/>
          <p:cNvSpPr>
            <a:spLocks noChangeShapeType="1"/>
          </p:cNvSpPr>
          <p:nvPr/>
        </p:nvSpPr>
        <p:spPr bwMode="auto">
          <a:xfrm>
            <a:off x="2884354" y="2537057"/>
            <a:ext cx="574675" cy="19446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2019167" y="2465620"/>
            <a:ext cx="2089150" cy="21605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dirty="0">
              <a:highlight>
                <a:srgbClr val="FF0000"/>
              </a:highlight>
            </a:endParaRPr>
          </a:p>
        </p:txBody>
      </p:sp>
      <p:sp>
        <p:nvSpPr>
          <p:cNvPr id="46095" name="Text Box 21"/>
          <p:cNvSpPr txBox="1">
            <a:spLocks noChangeArrowheads="1"/>
          </p:cNvSpPr>
          <p:nvPr/>
        </p:nvSpPr>
        <p:spPr bwMode="auto">
          <a:xfrm>
            <a:off x="3603492" y="4913545"/>
            <a:ext cx="4318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600" i="1" dirty="0" err="1"/>
              <a:t>cT</a:t>
            </a:r>
            <a:endParaRPr lang="en-US" altLang="zh-TW" sz="1600" i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1084129" y="6066070"/>
            <a:ext cx="7299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一個脈衝方塊的電磁場（前後都為零）將以定速</a:t>
            </a:r>
            <a:r>
              <a:rPr lang="zh-TW" altLang="en-US" sz="1800" i="1" dirty="0">
                <a:solidFill>
                  <a:srgbClr val="FF0000"/>
                </a:solidFill>
              </a:rPr>
              <a:t> </a:t>
            </a:r>
            <a:r>
              <a:rPr lang="en-US" altLang="zh-TW" sz="1800" i="1" dirty="0">
                <a:solidFill>
                  <a:srgbClr val="FF0000"/>
                </a:solidFill>
              </a:rPr>
              <a:t>c</a:t>
            </a:r>
            <a:r>
              <a:rPr lang="en-US" altLang="zh-TW" sz="1800" dirty="0">
                <a:solidFill>
                  <a:srgbClr val="FF0000"/>
                </a:solidFill>
              </a:rPr>
              <a:t> </a:t>
            </a:r>
            <a:r>
              <a:rPr lang="zh-TW" altLang="en-US" sz="1800" dirty="0">
                <a:solidFill>
                  <a:srgbClr val="FF0000"/>
                </a:solidFill>
              </a:rPr>
              <a:t>向前孤獨地傳播。</a:t>
            </a:r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>
            <a:off x="1227004" y="2897420"/>
            <a:ext cx="793750" cy="11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F5244B-3676-A031-7D5A-9B91B6396684}"/>
                  </a:ext>
                </a:extLst>
              </p:cNvPr>
              <p:cNvSpPr txBox="1"/>
              <p:nvPr/>
            </p:nvSpPr>
            <p:spPr>
              <a:xfrm>
                <a:off x="1088512" y="5645522"/>
                <a:ext cx="51803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sz="1800" dirty="0"/>
                  <a:t>現在平板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TW" sz="1800" dirty="0"/>
                  <a:t>附近沒有電場也沒有磁場！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F5244B-3676-A031-7D5A-9B91B6396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512" y="5645522"/>
                <a:ext cx="5180391" cy="369332"/>
              </a:xfrm>
              <a:prstGeom prst="rect">
                <a:avLst/>
              </a:prstGeom>
              <a:blipFill>
                <a:blip r:embed="rId6"/>
                <a:stretch>
                  <a:fillRect l="-978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Box 21">
                <a:extLst>
                  <a:ext uri="{FF2B5EF4-FFF2-40B4-BE49-F238E27FC236}">
                    <a16:creationId xmlns:a16="http://schemas.microsoft.com/office/drawing/2014/main" id="{C22E38F8-F9DE-F467-1473-1F728CA841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51748" y="2208417"/>
                <a:ext cx="43180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sz="1800" i="1" dirty="0"/>
              </a:p>
            </p:txBody>
          </p:sp>
        </mc:Choice>
        <mc:Fallback xmlns="">
          <p:sp>
            <p:nvSpPr>
              <p:cNvPr id="20" name="Text Box 21">
                <a:extLst>
                  <a:ext uri="{FF2B5EF4-FFF2-40B4-BE49-F238E27FC236}">
                    <a16:creationId xmlns:a16="http://schemas.microsoft.com/office/drawing/2014/main" id="{C22E38F8-F9DE-F467-1473-1F728CA84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1748" y="2208417"/>
                <a:ext cx="4318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9BC03ED-AB56-376A-FBDC-34235F155C44}"/>
              </a:ext>
            </a:extLst>
          </p:cNvPr>
          <p:cNvCxnSpPr>
            <a:cxnSpLocks/>
          </p:cNvCxnSpPr>
          <p:nvPr/>
        </p:nvCxnSpPr>
        <p:spPr>
          <a:xfrm>
            <a:off x="2673425" y="2393102"/>
            <a:ext cx="18176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6CBAAF2-DBA0-EF62-50DB-32C7D146F4EE}"/>
              </a:ext>
            </a:extLst>
          </p:cNvPr>
          <p:cNvCxnSpPr>
            <a:cxnSpLocks/>
          </p:cNvCxnSpPr>
          <p:nvPr/>
        </p:nvCxnSpPr>
        <p:spPr>
          <a:xfrm flipH="1">
            <a:off x="2019167" y="2393102"/>
            <a:ext cx="3683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28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 animBg="1"/>
      <p:bldP spid="15380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645924" y="573413"/>
            <a:ext cx="3886516" cy="614095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pic>
        <p:nvPicPr>
          <p:cNvPr id="38" name="Picture 4" descr="emwave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t="13203" r="6352" b="45712"/>
          <a:stretch/>
        </p:blipFill>
        <p:spPr bwMode="auto">
          <a:xfrm>
            <a:off x="4645924" y="2709041"/>
            <a:ext cx="3757705" cy="405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76545" y="87868"/>
            <a:ext cx="3874611" cy="662649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pic>
        <p:nvPicPr>
          <p:cNvPr id="47106" name="Picture 4" descr="emwave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t="54124" r="6352" b="27264"/>
          <a:stretch/>
        </p:blipFill>
        <p:spPr bwMode="auto">
          <a:xfrm>
            <a:off x="4648918" y="573413"/>
            <a:ext cx="3757705" cy="183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Line 5"/>
          <p:cNvSpPr>
            <a:spLocks noChangeShapeType="1"/>
          </p:cNvSpPr>
          <p:nvPr/>
        </p:nvSpPr>
        <p:spPr bwMode="auto">
          <a:xfrm>
            <a:off x="1112134" y="4292600"/>
            <a:ext cx="288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108" name="Line 6"/>
          <p:cNvSpPr>
            <a:spLocks noChangeShapeType="1"/>
          </p:cNvSpPr>
          <p:nvPr/>
        </p:nvSpPr>
        <p:spPr bwMode="auto">
          <a:xfrm flipV="1">
            <a:off x="1112134" y="2565400"/>
            <a:ext cx="0" cy="172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111" name="Line 9"/>
          <p:cNvSpPr>
            <a:spLocks noChangeShapeType="1"/>
          </p:cNvSpPr>
          <p:nvPr/>
        </p:nvSpPr>
        <p:spPr bwMode="auto">
          <a:xfrm flipV="1">
            <a:off x="1112134" y="3429000"/>
            <a:ext cx="0" cy="863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112" name="Line 10"/>
          <p:cNvSpPr>
            <a:spLocks noChangeShapeType="1"/>
          </p:cNvSpPr>
          <p:nvPr/>
        </p:nvSpPr>
        <p:spPr bwMode="auto">
          <a:xfrm>
            <a:off x="1112134" y="3429000"/>
            <a:ext cx="27384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113" name="Line 13"/>
          <p:cNvSpPr>
            <a:spLocks noChangeShapeType="1"/>
          </p:cNvSpPr>
          <p:nvPr/>
        </p:nvSpPr>
        <p:spPr bwMode="auto">
          <a:xfrm>
            <a:off x="1040696" y="5661025"/>
            <a:ext cx="2881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114" name="Line 14"/>
          <p:cNvSpPr>
            <a:spLocks noChangeShapeType="1"/>
          </p:cNvSpPr>
          <p:nvPr/>
        </p:nvSpPr>
        <p:spPr bwMode="auto">
          <a:xfrm flipH="1" flipV="1">
            <a:off x="1039109" y="4508500"/>
            <a:ext cx="1587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117" name="Line 17"/>
          <p:cNvSpPr>
            <a:spLocks noChangeShapeType="1"/>
          </p:cNvSpPr>
          <p:nvPr/>
        </p:nvSpPr>
        <p:spPr bwMode="auto">
          <a:xfrm flipV="1">
            <a:off x="1904296" y="5661025"/>
            <a:ext cx="0" cy="863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118" name="Line 18"/>
          <p:cNvSpPr>
            <a:spLocks noChangeShapeType="1"/>
          </p:cNvSpPr>
          <p:nvPr/>
        </p:nvSpPr>
        <p:spPr bwMode="auto">
          <a:xfrm>
            <a:off x="1904296" y="6524625"/>
            <a:ext cx="201612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119" name="Text Box 21"/>
          <p:cNvSpPr txBox="1">
            <a:spLocks noChangeArrowheads="1"/>
          </p:cNvSpPr>
          <p:nvPr/>
        </p:nvSpPr>
        <p:spPr bwMode="auto">
          <a:xfrm>
            <a:off x="2336096" y="4508500"/>
            <a:ext cx="360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+</a:t>
            </a:r>
          </a:p>
        </p:txBody>
      </p:sp>
      <p:sp>
        <p:nvSpPr>
          <p:cNvPr id="47120" name="Line 23"/>
          <p:cNvSpPr>
            <a:spLocks noChangeShapeType="1"/>
          </p:cNvSpPr>
          <p:nvPr/>
        </p:nvSpPr>
        <p:spPr bwMode="auto">
          <a:xfrm>
            <a:off x="1112134" y="1989138"/>
            <a:ext cx="288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121" name="Line 24"/>
          <p:cNvSpPr>
            <a:spLocks noChangeShapeType="1"/>
          </p:cNvSpPr>
          <p:nvPr/>
        </p:nvSpPr>
        <p:spPr bwMode="auto">
          <a:xfrm flipV="1">
            <a:off x="1112134" y="261938"/>
            <a:ext cx="0" cy="172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122" name="Line 25"/>
          <p:cNvSpPr>
            <a:spLocks noChangeShapeType="1"/>
          </p:cNvSpPr>
          <p:nvPr/>
        </p:nvSpPr>
        <p:spPr bwMode="auto">
          <a:xfrm flipV="1">
            <a:off x="1112134" y="1125538"/>
            <a:ext cx="0" cy="863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123" name="Line 26"/>
          <p:cNvSpPr>
            <a:spLocks noChangeShapeType="1"/>
          </p:cNvSpPr>
          <p:nvPr/>
        </p:nvSpPr>
        <p:spPr bwMode="auto">
          <a:xfrm>
            <a:off x="1112134" y="1125538"/>
            <a:ext cx="86518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124" name="Line 27"/>
          <p:cNvSpPr>
            <a:spLocks noChangeShapeType="1"/>
          </p:cNvSpPr>
          <p:nvPr/>
        </p:nvSpPr>
        <p:spPr bwMode="auto">
          <a:xfrm>
            <a:off x="1977321" y="1125538"/>
            <a:ext cx="0" cy="863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125" name="Line 28"/>
          <p:cNvSpPr>
            <a:spLocks noChangeShapeType="1"/>
          </p:cNvSpPr>
          <p:nvPr/>
        </p:nvSpPr>
        <p:spPr bwMode="auto">
          <a:xfrm>
            <a:off x="1977321" y="1989138"/>
            <a:ext cx="15113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126" name="Text Box 29"/>
              <p:cNvSpPr txBox="1">
                <a:spLocks noChangeArrowheads="1"/>
              </p:cNvSpPr>
              <p:nvPr/>
            </p:nvSpPr>
            <p:spPr bwMode="auto">
              <a:xfrm>
                <a:off x="751330" y="215900"/>
                <a:ext cx="36036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𝐽</m:t>
                      </m:r>
                    </m:oMath>
                  </m:oMathPara>
                </a14:m>
                <a:endParaRPr lang="en-US" altLang="zh-TW" sz="1800" i="1" dirty="0"/>
              </a:p>
            </p:txBody>
          </p:sp>
        </mc:Choice>
        <mc:Fallback xmlns="">
          <p:sp>
            <p:nvSpPr>
              <p:cNvPr id="47126" name="Text 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1330" y="215900"/>
                <a:ext cx="360362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98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127" name="Text Box 30"/>
              <p:cNvSpPr txBox="1">
                <a:spLocks noChangeArrowheads="1"/>
              </p:cNvSpPr>
              <p:nvPr/>
            </p:nvSpPr>
            <p:spPr bwMode="auto">
              <a:xfrm>
                <a:off x="4063025" y="1751505"/>
                <a:ext cx="2881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en-US" altLang="zh-TW" sz="1800" i="1" dirty="0"/>
              </a:p>
            </p:txBody>
          </p:sp>
        </mc:Choice>
        <mc:Fallback xmlns="">
          <p:sp>
            <p:nvSpPr>
              <p:cNvPr id="47127" name="Text 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63025" y="1751505"/>
                <a:ext cx="288131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128" name="Text Box 31"/>
          <p:cNvSpPr txBox="1">
            <a:spLocks noChangeArrowheads="1"/>
          </p:cNvSpPr>
          <p:nvPr/>
        </p:nvSpPr>
        <p:spPr bwMode="auto">
          <a:xfrm>
            <a:off x="2407534" y="2205038"/>
            <a:ext cx="576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=</a:t>
            </a:r>
          </a:p>
        </p:txBody>
      </p:sp>
      <p:sp>
        <p:nvSpPr>
          <p:cNvPr id="47129" name="Text Box 32"/>
          <p:cNvSpPr txBox="1">
            <a:spLocks noChangeArrowheads="1"/>
          </p:cNvSpPr>
          <p:nvPr/>
        </p:nvSpPr>
        <p:spPr bwMode="auto">
          <a:xfrm>
            <a:off x="6443663" y="4477266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/>
              <a:t>+</a:t>
            </a:r>
          </a:p>
        </p:txBody>
      </p:sp>
      <p:sp>
        <p:nvSpPr>
          <p:cNvPr id="47130" name="Text Box 33"/>
          <p:cNvSpPr txBox="1">
            <a:spLocks noChangeArrowheads="1"/>
          </p:cNvSpPr>
          <p:nvPr/>
        </p:nvSpPr>
        <p:spPr bwMode="auto">
          <a:xfrm>
            <a:off x="6311076" y="2336800"/>
            <a:ext cx="433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=</a:t>
            </a:r>
          </a:p>
        </p:txBody>
      </p:sp>
      <p:sp>
        <p:nvSpPr>
          <p:cNvPr id="47131" name="Text Box 34"/>
          <p:cNvSpPr txBox="1">
            <a:spLocks noChangeArrowheads="1"/>
          </p:cNvSpPr>
          <p:nvPr/>
        </p:nvSpPr>
        <p:spPr bwMode="auto">
          <a:xfrm>
            <a:off x="1768487" y="111000"/>
            <a:ext cx="54230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也可看成在時間</a:t>
            </a:r>
            <a:r>
              <a:rPr lang="zh-TW" altLang="en-US" sz="1800" i="1" dirty="0"/>
              <a:t> </a:t>
            </a:r>
            <a:r>
              <a:rPr lang="en-US" altLang="zh-TW" sz="1800" i="1" dirty="0"/>
              <a:t>T</a:t>
            </a:r>
            <a:r>
              <a:rPr lang="en-US" altLang="zh-TW" sz="1800" dirty="0"/>
              <a:t> </a:t>
            </a:r>
            <a:r>
              <a:rPr lang="zh-TW" altLang="en-US" sz="1800" dirty="0"/>
              <a:t>時，又產生一反向的電流，</a:t>
            </a:r>
          </a:p>
        </p:txBody>
      </p:sp>
      <p:sp>
        <p:nvSpPr>
          <p:cNvPr id="47132" name="Text Box 35"/>
          <p:cNvSpPr txBox="1">
            <a:spLocks noChangeArrowheads="1"/>
          </p:cNvSpPr>
          <p:nvPr/>
        </p:nvSpPr>
        <p:spPr bwMode="auto">
          <a:xfrm>
            <a:off x="6759759" y="1557338"/>
            <a:ext cx="4318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600" i="1" dirty="0" err="1"/>
              <a:t>cT</a:t>
            </a:r>
            <a:endParaRPr lang="en-US" altLang="zh-TW" sz="1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 Box 29"/>
              <p:cNvSpPr txBox="1">
                <a:spLocks noChangeArrowheads="1"/>
              </p:cNvSpPr>
              <p:nvPr/>
            </p:nvSpPr>
            <p:spPr bwMode="auto">
              <a:xfrm>
                <a:off x="708292" y="2477572"/>
                <a:ext cx="36036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𝐽</m:t>
                      </m:r>
                    </m:oMath>
                  </m:oMathPara>
                </a14:m>
                <a:endParaRPr lang="en-US" altLang="zh-TW" sz="1800" i="1" dirty="0"/>
              </a:p>
            </p:txBody>
          </p:sp>
        </mc:Choice>
        <mc:Fallback xmlns="">
          <p:sp>
            <p:nvSpPr>
              <p:cNvPr id="31" name="Text 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8292" y="2477572"/>
                <a:ext cx="360362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98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29"/>
              <p:cNvSpPr txBox="1">
                <a:spLocks noChangeArrowheads="1"/>
              </p:cNvSpPr>
              <p:nvPr/>
            </p:nvSpPr>
            <p:spPr bwMode="auto">
              <a:xfrm>
                <a:off x="571149" y="4385058"/>
                <a:ext cx="36036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𝐽</m:t>
                      </m:r>
                    </m:oMath>
                  </m:oMathPara>
                </a14:m>
                <a:endParaRPr lang="en-US" altLang="zh-TW" sz="1800" i="1" dirty="0"/>
              </a:p>
            </p:txBody>
          </p:sp>
        </mc:Choice>
        <mc:Fallback xmlns="">
          <p:sp>
            <p:nvSpPr>
              <p:cNvPr id="32" name="Text 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149" y="4385058"/>
                <a:ext cx="360362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98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 Box 30"/>
              <p:cNvSpPr txBox="1">
                <a:spLocks noChangeArrowheads="1"/>
              </p:cNvSpPr>
              <p:nvPr/>
            </p:nvSpPr>
            <p:spPr bwMode="auto">
              <a:xfrm>
                <a:off x="4063024" y="4107934"/>
                <a:ext cx="2881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en-US" altLang="zh-TW" sz="1800" i="1" dirty="0"/>
              </a:p>
            </p:txBody>
          </p:sp>
        </mc:Choice>
        <mc:Fallback xmlns="">
          <p:sp>
            <p:nvSpPr>
              <p:cNvPr id="33" name="Text 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63024" y="4107934"/>
                <a:ext cx="288131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30"/>
              <p:cNvSpPr txBox="1">
                <a:spLocks noChangeArrowheads="1"/>
              </p:cNvSpPr>
              <p:nvPr/>
            </p:nvSpPr>
            <p:spPr bwMode="auto">
              <a:xfrm>
                <a:off x="3993446" y="5518839"/>
                <a:ext cx="2881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en-US" altLang="zh-TW" sz="1800" i="1" dirty="0"/>
              </a:p>
            </p:txBody>
          </p:sp>
        </mc:Choice>
        <mc:Fallback xmlns="">
          <p:sp>
            <p:nvSpPr>
              <p:cNvPr id="34" name="Text 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93446" y="5518839"/>
                <a:ext cx="288131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Line 28"/>
          <p:cNvSpPr>
            <a:spLocks noChangeShapeType="1"/>
          </p:cNvSpPr>
          <p:nvPr/>
        </p:nvSpPr>
        <p:spPr bwMode="auto">
          <a:xfrm>
            <a:off x="476545" y="1989138"/>
            <a:ext cx="635589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" name="Line 28"/>
          <p:cNvSpPr>
            <a:spLocks noChangeShapeType="1"/>
          </p:cNvSpPr>
          <p:nvPr/>
        </p:nvSpPr>
        <p:spPr bwMode="auto">
          <a:xfrm>
            <a:off x="476103" y="4289749"/>
            <a:ext cx="635589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" name="Line 28"/>
          <p:cNvSpPr>
            <a:spLocks noChangeShapeType="1"/>
          </p:cNvSpPr>
          <p:nvPr/>
        </p:nvSpPr>
        <p:spPr bwMode="auto">
          <a:xfrm>
            <a:off x="444148" y="5661025"/>
            <a:ext cx="1460148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1768487" y="480332"/>
            <a:ext cx="275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將兩個電流的效應疊加：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1">
                <a:extLst>
                  <a:ext uri="{FF2B5EF4-FFF2-40B4-BE49-F238E27FC236}">
                    <a16:creationId xmlns:a16="http://schemas.microsoft.com/office/drawing/2014/main" id="{24E25EBE-342C-4986-9342-B4831682D6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28035" y="2048260"/>
                <a:ext cx="43180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sz="1800" i="1" dirty="0"/>
              </a:p>
            </p:txBody>
          </p:sp>
        </mc:Choice>
        <mc:Fallback xmlns="">
          <p:sp>
            <p:nvSpPr>
              <p:cNvPr id="39" name="Text Box 21">
                <a:extLst>
                  <a:ext uri="{FF2B5EF4-FFF2-40B4-BE49-F238E27FC236}">
                    <a16:creationId xmlns:a16="http://schemas.microsoft.com/office/drawing/2014/main" id="{24E25EBE-342C-4986-9342-B4831682D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8035" y="2048260"/>
                <a:ext cx="4318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970227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55257" y="944925"/>
            <a:ext cx="4175647" cy="199448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647307" y="390093"/>
            <a:ext cx="601345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方塊波：若電流突然產生，一段時間 </a:t>
            </a:r>
            <a:r>
              <a:rPr lang="en-US" altLang="zh-TW" sz="1800" i="1" dirty="0">
                <a:solidFill>
                  <a:srgbClr val="FF0000"/>
                </a:solidFill>
              </a:rPr>
              <a:t>T</a:t>
            </a:r>
            <a:r>
              <a:rPr lang="en-US" altLang="zh-TW" sz="1800" dirty="0">
                <a:solidFill>
                  <a:srgbClr val="FF0000"/>
                </a:solidFill>
              </a:rPr>
              <a:t> </a:t>
            </a:r>
            <a:r>
              <a:rPr lang="zh-TW" altLang="en-US" sz="1800" dirty="0">
                <a:solidFill>
                  <a:srgbClr val="FF0000"/>
                </a:solidFill>
              </a:rPr>
              <a:t>後突然停止</a:t>
            </a:r>
            <a:r>
              <a:rPr lang="zh-TW" altLang="en-US" sz="1800" dirty="0"/>
              <a:t>：</a:t>
            </a:r>
          </a:p>
        </p:txBody>
      </p:sp>
      <p:pic>
        <p:nvPicPr>
          <p:cNvPr id="48139" name="Picture 12" descr="emwav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4" t="54478" r="4341" b="30438"/>
          <a:stretch>
            <a:fillRect/>
          </a:stretch>
        </p:blipFill>
        <p:spPr bwMode="auto">
          <a:xfrm>
            <a:off x="1755258" y="3311887"/>
            <a:ext cx="424815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1" name="Text Box 14"/>
          <p:cNvSpPr txBox="1">
            <a:spLocks noChangeArrowheads="1"/>
          </p:cNvSpPr>
          <p:nvPr/>
        </p:nvSpPr>
        <p:spPr bwMode="auto">
          <a:xfrm>
            <a:off x="4131745" y="4391387"/>
            <a:ext cx="4318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600" i="1"/>
              <a:t>cT</a:t>
            </a:r>
          </a:p>
        </p:txBody>
      </p:sp>
      <p:sp>
        <p:nvSpPr>
          <p:cNvPr id="48142" name="文字方塊 15"/>
          <p:cNvSpPr txBox="1">
            <a:spLocks noChangeArrowheads="1"/>
          </p:cNvSpPr>
          <p:nvPr/>
        </p:nvSpPr>
        <p:spPr bwMode="auto">
          <a:xfrm>
            <a:off x="1826695" y="5040675"/>
            <a:ext cx="5834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這段時間內的電流，產生一個電磁場的脈衝！</a:t>
            </a:r>
          </a:p>
        </p:txBody>
      </p:sp>
      <p:sp>
        <p:nvSpPr>
          <p:cNvPr id="48143" name="文字方塊 16"/>
          <p:cNvSpPr txBox="1">
            <a:spLocks noChangeArrowheads="1"/>
          </p:cNvSpPr>
          <p:nvPr/>
        </p:nvSpPr>
        <p:spPr bwMode="auto">
          <a:xfrm>
            <a:off x="1826695" y="5472475"/>
            <a:ext cx="5113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/>
              <a:t>此脈衝在電流消失後還會在遠方繼續傳播！</a:t>
            </a:r>
          </a:p>
        </p:txBody>
      </p:sp>
      <p:sp>
        <p:nvSpPr>
          <p:cNvPr id="48144" name="文字方塊 17"/>
          <p:cNvSpPr txBox="1">
            <a:spLocks noChangeArrowheads="1"/>
          </p:cNvSpPr>
          <p:nvPr/>
        </p:nvSpPr>
        <p:spPr bwMode="auto">
          <a:xfrm>
            <a:off x="1826695" y="5904275"/>
            <a:ext cx="5976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/>
              <a:t>此脈衝的電場與磁場是獨立於產生它們的電流而存在的！</a:t>
            </a:r>
          </a:p>
        </p:txBody>
      </p:sp>
      <p:sp>
        <p:nvSpPr>
          <p:cNvPr id="17" name="Line 23"/>
          <p:cNvSpPr>
            <a:spLocks noChangeShapeType="1"/>
          </p:cNvSpPr>
          <p:nvPr/>
        </p:nvSpPr>
        <p:spPr bwMode="auto">
          <a:xfrm>
            <a:off x="2691883" y="2807707"/>
            <a:ext cx="288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" name="Line 24"/>
          <p:cNvSpPr>
            <a:spLocks noChangeShapeType="1"/>
          </p:cNvSpPr>
          <p:nvPr/>
        </p:nvSpPr>
        <p:spPr bwMode="auto">
          <a:xfrm flipV="1">
            <a:off x="2691883" y="1080507"/>
            <a:ext cx="0" cy="172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" name="Line 25"/>
          <p:cNvSpPr>
            <a:spLocks noChangeShapeType="1"/>
          </p:cNvSpPr>
          <p:nvPr/>
        </p:nvSpPr>
        <p:spPr bwMode="auto">
          <a:xfrm flipV="1">
            <a:off x="2691883" y="1944107"/>
            <a:ext cx="0" cy="863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>
            <a:off x="2691883" y="1944107"/>
            <a:ext cx="86518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" name="Line 27"/>
          <p:cNvSpPr>
            <a:spLocks noChangeShapeType="1"/>
          </p:cNvSpPr>
          <p:nvPr/>
        </p:nvSpPr>
        <p:spPr bwMode="auto">
          <a:xfrm>
            <a:off x="3557070" y="1944107"/>
            <a:ext cx="0" cy="863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" name="Line 28"/>
          <p:cNvSpPr>
            <a:spLocks noChangeShapeType="1"/>
          </p:cNvSpPr>
          <p:nvPr/>
        </p:nvSpPr>
        <p:spPr bwMode="auto">
          <a:xfrm>
            <a:off x="3557070" y="2807707"/>
            <a:ext cx="15113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29"/>
              <p:cNvSpPr txBox="1">
                <a:spLocks noChangeArrowheads="1"/>
              </p:cNvSpPr>
              <p:nvPr/>
            </p:nvSpPr>
            <p:spPr bwMode="auto">
              <a:xfrm>
                <a:off x="2331079" y="1034469"/>
                <a:ext cx="36036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𝐽</m:t>
                      </m:r>
                    </m:oMath>
                  </m:oMathPara>
                </a14:m>
                <a:endParaRPr lang="en-US" altLang="zh-TW" sz="1800" i="1" dirty="0"/>
              </a:p>
            </p:txBody>
          </p:sp>
        </mc:Choice>
        <mc:Fallback xmlns="">
          <p:sp>
            <p:nvSpPr>
              <p:cNvPr id="23" name="Text 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1079" y="1034469"/>
                <a:ext cx="360362" cy="369332"/>
              </a:xfrm>
              <a:prstGeom prst="rect">
                <a:avLst/>
              </a:prstGeom>
              <a:blipFill>
                <a:blip r:embed="rId3"/>
                <a:stretch>
                  <a:fillRect b="-322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30"/>
              <p:cNvSpPr txBox="1">
                <a:spLocks noChangeArrowheads="1"/>
              </p:cNvSpPr>
              <p:nvPr/>
            </p:nvSpPr>
            <p:spPr bwMode="auto">
              <a:xfrm>
                <a:off x="5642774" y="2570074"/>
                <a:ext cx="2881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en-US" altLang="zh-TW" sz="1800" i="1" dirty="0"/>
              </a:p>
            </p:txBody>
          </p:sp>
        </mc:Choice>
        <mc:Fallback xmlns="">
          <p:sp>
            <p:nvSpPr>
              <p:cNvPr id="24" name="Text 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2774" y="2570074"/>
                <a:ext cx="28813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Line 28"/>
          <p:cNvSpPr>
            <a:spLocks noChangeShapeType="1"/>
          </p:cNvSpPr>
          <p:nvPr/>
        </p:nvSpPr>
        <p:spPr bwMode="auto">
          <a:xfrm>
            <a:off x="2056294" y="2807707"/>
            <a:ext cx="635589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1">
                <a:extLst>
                  <a:ext uri="{FF2B5EF4-FFF2-40B4-BE49-F238E27FC236}">
                    <a16:creationId xmlns:a16="http://schemas.microsoft.com/office/drawing/2014/main" id="{FC8330DC-BB06-3F39-2B42-2C138E8FFB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28543" y="2385408"/>
                <a:ext cx="43180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sz="1800" i="1" dirty="0"/>
              </a:p>
            </p:txBody>
          </p:sp>
        </mc:Choice>
        <mc:Fallback xmlns="">
          <p:sp>
            <p:nvSpPr>
              <p:cNvPr id="27" name="Text Box 21">
                <a:extLst>
                  <a:ext uri="{FF2B5EF4-FFF2-40B4-BE49-F238E27FC236}">
                    <a16:creationId xmlns:a16="http://schemas.microsoft.com/office/drawing/2014/main" id="{FC8330DC-BB06-3F39-2B42-2C138E8FF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28543" y="2385408"/>
                <a:ext cx="4318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9F374A8-355B-5E27-FDB5-DF3BD4BC2706}"/>
              </a:ext>
            </a:extLst>
          </p:cNvPr>
          <p:cNvCxnSpPr/>
          <p:nvPr/>
        </p:nvCxnSpPr>
        <p:spPr>
          <a:xfrm>
            <a:off x="2691441" y="2375907"/>
            <a:ext cx="86562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18">
            <a:extLst>
              <a:ext uri="{FF2B5EF4-FFF2-40B4-BE49-F238E27FC236}">
                <a16:creationId xmlns:a16="http://schemas.microsoft.com/office/drawing/2014/main" id="{0865C626-0FED-516D-B1B5-74F291F32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6336075"/>
            <a:ext cx="273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這是波動。方塊脈衝波！</a:t>
            </a:r>
          </a:p>
        </p:txBody>
      </p:sp>
      <p:pic>
        <p:nvPicPr>
          <p:cNvPr id="4" name="Picture 4" descr="1601">
            <a:extLst>
              <a:ext uri="{FF2B5EF4-FFF2-40B4-BE49-F238E27FC236}">
                <a16:creationId xmlns:a16="http://schemas.microsoft.com/office/drawing/2014/main" id="{0CC97547-4E35-A41E-D46F-057EA10F5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08" b="4234"/>
          <a:stretch>
            <a:fillRect/>
          </a:stretch>
        </p:blipFill>
        <p:spPr bwMode="auto">
          <a:xfrm>
            <a:off x="6796090" y="1836453"/>
            <a:ext cx="195738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266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fig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9" b="26753"/>
          <a:stretch>
            <a:fillRect/>
          </a:stretch>
        </p:blipFill>
        <p:spPr bwMode="auto">
          <a:xfrm>
            <a:off x="2133600" y="13716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8" descr="fig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8" r="-1295" b="26753"/>
          <a:stretch>
            <a:fillRect/>
          </a:stretch>
        </p:blipFill>
        <p:spPr bwMode="auto">
          <a:xfrm>
            <a:off x="4648200" y="1371600"/>
            <a:ext cx="2209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6"/>
          <p:cNvSpPr txBox="1">
            <a:spLocks noChangeArrowheads="1"/>
          </p:cNvSpPr>
          <p:nvPr/>
        </p:nvSpPr>
        <p:spPr bwMode="auto">
          <a:xfrm>
            <a:off x="2133600" y="3810000"/>
            <a:ext cx="5181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第二個特性是：電力線愈密，電場愈大！</a:t>
            </a:r>
          </a:p>
        </p:txBody>
      </p:sp>
      <p:sp>
        <p:nvSpPr>
          <p:cNvPr id="58373" name="文字方塊 4"/>
          <p:cNvSpPr txBox="1">
            <a:spLocks noChangeArrowheads="1"/>
          </p:cNvSpPr>
          <p:nvPr/>
        </p:nvSpPr>
        <p:spPr bwMode="auto">
          <a:xfrm>
            <a:off x="1257300" y="4343400"/>
            <a:ext cx="7581900" cy="45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dirty="0"/>
              <a:t>對於點電荷，同樣不變的數目的電力線，到越遠處就分配到越大的球面，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68072A-F9D7-FA4E-A400-8C06913195E3}"/>
              </a:ext>
            </a:extLst>
          </p:cNvPr>
          <p:cNvSpPr/>
          <p:nvPr/>
        </p:nvSpPr>
        <p:spPr>
          <a:xfrm>
            <a:off x="1257300" y="5557776"/>
            <a:ext cx="7277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這與電場大小一樣，因此大膽猜想電力線密度正好是電場大小！</a:t>
            </a:r>
            <a:endParaRPr lang="en-TW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30A223-97FB-8D46-AB14-6A7DDB91DA95}"/>
              </a:ext>
            </a:extLst>
          </p:cNvPr>
          <p:cNvSpPr/>
          <p:nvPr/>
        </p:nvSpPr>
        <p:spPr>
          <a:xfrm>
            <a:off x="1257300" y="4995248"/>
            <a:ext cx="7277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球面積正比於距離平方，所以電力線密度正好是距離平方反比，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466839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fig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22"/>
          <a:stretch>
            <a:fillRect/>
          </a:stretch>
        </p:blipFill>
        <p:spPr bwMode="auto">
          <a:xfrm>
            <a:off x="2824162" y="2362200"/>
            <a:ext cx="36480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5"/>
          <p:cNvSpPr txBox="1">
            <a:spLocks noChangeArrowheads="1"/>
          </p:cNvSpPr>
          <p:nvPr/>
        </p:nvSpPr>
        <p:spPr bwMode="auto">
          <a:xfrm>
            <a:off x="2438400" y="1676400"/>
            <a:ext cx="472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zh-TW" altLang="en-US" dirty="0"/>
              <a:t>電場大小與當地的電力線密度成正比！</a:t>
            </a:r>
          </a:p>
        </p:txBody>
      </p:sp>
      <p:sp>
        <p:nvSpPr>
          <p:cNvPr id="34826" name="Oval 10"/>
          <p:cNvSpPr>
            <a:spLocks noChangeArrowheads="1"/>
          </p:cNvSpPr>
          <p:nvPr/>
        </p:nvSpPr>
        <p:spPr bwMode="auto">
          <a:xfrm>
            <a:off x="5257800" y="1676400"/>
            <a:ext cx="533400" cy="381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762001" y="987981"/>
            <a:ext cx="800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電力線密度定義為通過當地一</a:t>
            </a:r>
            <a:r>
              <a:rPr lang="zh-TW" altLang="en-US" dirty="0">
                <a:solidFill>
                  <a:srgbClr val="FF0000"/>
                </a:solidFill>
              </a:rPr>
              <a:t>垂直於電場的單位面積平面</a:t>
            </a:r>
            <a:r>
              <a:rPr lang="zh-TW" altLang="en-US" dirty="0"/>
              <a:t>的電力線數目。</a:t>
            </a:r>
          </a:p>
        </p:txBody>
      </p:sp>
    </p:spTree>
    <p:extLst>
      <p:ext uri="{BB962C8B-B14F-4D97-AF65-F5344CB8AC3E}">
        <p14:creationId xmlns:p14="http://schemas.microsoft.com/office/powerpoint/2010/main" val="351357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450950-A5E5-D064-7254-0FBAC2963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10" y="1102541"/>
            <a:ext cx="7799180" cy="4038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0010AD-065F-608B-4F17-16353BA9B1A2}"/>
                  </a:ext>
                </a:extLst>
              </p:cNvPr>
              <p:cNvSpPr txBox="1"/>
              <p:nvPr/>
            </p:nvSpPr>
            <p:spPr>
              <a:xfrm>
                <a:off x="638740" y="5282908"/>
                <a:ext cx="2819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溫度分佈就是純量場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0010AD-065F-608B-4F17-16353BA9B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40" y="5282908"/>
                <a:ext cx="2819400" cy="369332"/>
              </a:xfrm>
              <a:prstGeom prst="rect">
                <a:avLst/>
              </a:prstGeom>
              <a:blipFill>
                <a:blip r:embed="rId3"/>
                <a:stretch>
                  <a:fillRect l="-1794" t="-13793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0EF2C7-2D9A-FBDD-6E45-9CD42921414B}"/>
                  </a:ext>
                </a:extLst>
              </p:cNvPr>
              <p:cNvSpPr txBox="1"/>
              <p:nvPr/>
            </p:nvSpPr>
            <p:spPr>
              <a:xfrm>
                <a:off x="4787210" y="5311262"/>
                <a:ext cx="2819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風速分佈就是向量場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0EF2C7-2D9A-FBDD-6E45-9CD429214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7210" y="5311262"/>
                <a:ext cx="2819400" cy="369332"/>
              </a:xfrm>
              <a:prstGeom prst="rect">
                <a:avLst/>
              </a:prstGeom>
              <a:blipFill>
                <a:blip r:embed="rId4"/>
                <a:stretch>
                  <a:fillRect l="-1786" t="-1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708C9C8-9EE5-69D5-8612-65583730D592}"/>
              </a:ext>
            </a:extLst>
          </p:cNvPr>
          <p:cNvSpPr txBox="1"/>
          <p:nvPr/>
        </p:nvSpPr>
        <p:spPr>
          <a:xfrm>
            <a:off x="638740" y="5680594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Temperature distribution is a scalar field.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22C3D-496B-BAEF-433B-D7EF6DD374A3}"/>
              </a:ext>
            </a:extLst>
          </p:cNvPr>
          <p:cNvSpPr txBox="1"/>
          <p:nvPr/>
        </p:nvSpPr>
        <p:spPr>
          <a:xfrm>
            <a:off x="4787210" y="5680594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</a:rPr>
              <a:t>Wind speed distribution is a vector field.</a:t>
            </a:r>
          </a:p>
        </p:txBody>
      </p:sp>
    </p:spTree>
    <p:extLst>
      <p:ext uri="{BB962C8B-B14F-4D97-AF65-F5344CB8AC3E}">
        <p14:creationId xmlns:p14="http://schemas.microsoft.com/office/powerpoint/2010/main" val="2813500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04A88A3-78C5-D24A-AD0E-A6F1EEABB652}"/>
              </a:ext>
            </a:extLst>
          </p:cNvPr>
          <p:cNvSpPr txBox="1"/>
          <p:nvPr/>
        </p:nvSpPr>
        <p:spPr>
          <a:xfrm>
            <a:off x="3467100" y="2282456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梯度，散度，漩度</a:t>
            </a:r>
            <a:endParaRPr kumimoji="1" lang="zh-TW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E0AAC6-B21F-631C-7438-D2562E183FFC}"/>
              </a:ext>
            </a:extLst>
          </p:cNvPr>
          <p:cNvSpPr txBox="1"/>
          <p:nvPr/>
        </p:nvSpPr>
        <p:spPr>
          <a:xfrm>
            <a:off x="2819400" y="2819400"/>
            <a:ext cx="3505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馬克斯威爾方程式的微分形式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6B3FF3-1C4A-ECEE-6EF6-2378088E47CC}"/>
              </a:ext>
            </a:extLst>
          </p:cNvPr>
          <p:cNvSpPr txBox="1"/>
          <p:nvPr/>
        </p:nvSpPr>
        <p:spPr>
          <a:xfrm>
            <a:off x="1447800" y="3368012"/>
            <a:ext cx="720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</a:rPr>
              <a:t>Differential Formulation of Maxwell Equation from Integral Formulation</a:t>
            </a:r>
          </a:p>
        </p:txBody>
      </p:sp>
    </p:spTree>
    <p:extLst>
      <p:ext uri="{BB962C8B-B14F-4D97-AF65-F5344CB8AC3E}">
        <p14:creationId xmlns:p14="http://schemas.microsoft.com/office/powerpoint/2010/main" val="3384357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4FBAD-1ABC-D43E-D462-67C858D7C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6CBC1A-D772-D411-B75E-B9F9250BC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57200"/>
            <a:ext cx="4724400" cy="56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38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968280" y="3183169"/>
                <a:ext cx="1241329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280" y="3183169"/>
                <a:ext cx="1241329" cy="618246"/>
              </a:xfrm>
              <a:prstGeom prst="rect">
                <a:avLst/>
              </a:prstGeom>
              <a:blipFill>
                <a:blip r:embed="rId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968279" y="1831544"/>
                <a:ext cx="1320277" cy="6190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279" y="1831544"/>
                <a:ext cx="1320277" cy="619016"/>
              </a:xfrm>
              <a:prstGeom prst="rect">
                <a:avLst/>
              </a:prstGeom>
              <a:blipFill>
                <a:blip r:embed="rId3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2530408" y="1807884"/>
                <a:ext cx="1203391" cy="6663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0408" y="1807884"/>
                <a:ext cx="1203391" cy="666336"/>
              </a:xfrm>
              <a:prstGeom prst="rect">
                <a:avLst/>
              </a:prstGeom>
              <a:blipFill>
                <a:blip r:embed="rId4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4012865" y="1839690"/>
                <a:ext cx="1203390" cy="6190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2865" y="1839690"/>
                <a:ext cx="1203390" cy="619016"/>
              </a:xfrm>
              <a:prstGeom prst="rect">
                <a:avLst/>
              </a:prstGeom>
              <a:blipFill>
                <a:blip r:embed="rId5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777FD61-FBAD-F2E4-DBE9-24201A6B9ACF}"/>
                  </a:ext>
                </a:extLst>
              </p:cNvPr>
              <p:cNvSpPr txBox="1"/>
              <p:nvPr/>
            </p:nvSpPr>
            <p:spPr>
              <a:xfrm>
                <a:off x="859972" y="1039787"/>
                <a:ext cx="8284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我們可以對一空間的純量函數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err="1"/>
                  <a:t>作空間座標偏微分，會有三個偏微分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777FD61-FBAD-F2E4-DBE9-24201A6B9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972" y="1039787"/>
                <a:ext cx="8284028" cy="369332"/>
              </a:xfrm>
              <a:prstGeom prst="rect">
                <a:avLst/>
              </a:prstGeom>
              <a:blipFill>
                <a:blip r:embed="rId6"/>
                <a:stretch>
                  <a:fillRect l="-613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26DDFD3-DB07-3BC3-D6E6-B01EF373D27C}"/>
              </a:ext>
            </a:extLst>
          </p:cNvPr>
          <p:cNvSpPr txBox="1"/>
          <p:nvPr/>
        </p:nvSpPr>
        <p:spPr>
          <a:xfrm>
            <a:off x="892628" y="4483904"/>
            <a:ext cx="7358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這三個微分很像一個向量的三個分量。但是不是真是一個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</a:t>
            </a:r>
            <a:r>
              <a:rPr lang="en-US" dirty="0"/>
              <a:t>向量？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0B40D2-C2E1-D225-6FA6-F2C59E4CBE16}"/>
              </a:ext>
            </a:extLst>
          </p:cNvPr>
          <p:cNvSpPr txBox="1"/>
          <p:nvPr/>
        </p:nvSpPr>
        <p:spPr>
          <a:xfrm>
            <a:off x="2288557" y="3307626"/>
            <a:ext cx="461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電位是電位的積分，電場是電位的微分</a:t>
            </a:r>
            <a:r>
              <a:rPr lang="en-US" dirty="0"/>
              <a:t>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36FA0B-3B6B-1D90-BE22-7314DA37724B}"/>
              </a:ext>
            </a:extLst>
          </p:cNvPr>
          <p:cNvSpPr txBox="1"/>
          <p:nvPr/>
        </p:nvSpPr>
        <p:spPr>
          <a:xfrm>
            <a:off x="899607" y="5318615"/>
            <a:ext cx="7805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若是向量，電位做偏微分所得到的向量，就是電場向量嗎</a:t>
            </a:r>
            <a:r>
              <a:rPr lang="en-US" dirty="0"/>
              <a:t>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DE607C-AAC1-82A9-168B-ADB2D0BB1CC0}"/>
                  </a:ext>
                </a:extLst>
              </p:cNvPr>
              <p:cNvSpPr txBox="1"/>
              <p:nvPr/>
            </p:nvSpPr>
            <p:spPr>
              <a:xfrm>
                <a:off x="872377" y="2771736"/>
                <a:ext cx="59980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 err="1"/>
                  <a:t>是電位，上式類似於電場公式的三維空間推廣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DE607C-AAC1-82A9-168B-ADB2D0BB1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377" y="2771736"/>
                <a:ext cx="5998029" cy="369332"/>
              </a:xfrm>
              <a:prstGeom prst="rect">
                <a:avLst/>
              </a:prstGeom>
              <a:blipFill>
                <a:blip r:embed="rId7"/>
                <a:stretch>
                  <a:fillRect l="-846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7201BF9-D6E9-F845-7665-CBEBB90D669C}"/>
              </a:ext>
            </a:extLst>
          </p:cNvPr>
          <p:cNvSpPr txBox="1"/>
          <p:nvPr/>
        </p:nvSpPr>
        <p:spPr>
          <a:xfrm>
            <a:off x="3567999" y="65848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空間中的微分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3165C9-1018-1D43-4883-7C75CDEF4565}"/>
                  </a:ext>
                </a:extLst>
              </p:cNvPr>
              <p:cNvSpPr txBox="1"/>
              <p:nvPr/>
            </p:nvSpPr>
            <p:spPr>
              <a:xfrm>
                <a:off x="881742" y="1421094"/>
                <a:ext cx="7086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</a:rPr>
                  <a:t>We can define three partial derivatives of a scalar field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3165C9-1018-1D43-4883-7C75CDEF4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742" y="1421094"/>
                <a:ext cx="7086600" cy="369332"/>
              </a:xfrm>
              <a:prstGeom prst="rect">
                <a:avLst/>
              </a:prstGeom>
              <a:blipFill>
                <a:blip r:embed="rId8"/>
                <a:stretch>
                  <a:fillRect l="-716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269CA45-D4D4-95B9-74AB-C626A15511B2}"/>
              </a:ext>
            </a:extLst>
          </p:cNvPr>
          <p:cNvSpPr txBox="1"/>
          <p:nvPr/>
        </p:nvSpPr>
        <p:spPr>
          <a:xfrm>
            <a:off x="917328" y="3874639"/>
            <a:ext cx="735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</a:rPr>
              <a:t>In one dimension, the derivative of electric potential is electric field.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185E52-43D2-7BB0-9590-0BD351C27D81}"/>
              </a:ext>
            </a:extLst>
          </p:cNvPr>
          <p:cNvSpPr txBox="1"/>
          <p:nvPr/>
        </p:nvSpPr>
        <p:spPr>
          <a:xfrm>
            <a:off x="917328" y="4880758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The three partial derivatives look like components of a vector. Are they?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859A43-55F9-E860-757D-33E1A1087B8C}"/>
                  </a:ext>
                </a:extLst>
              </p:cNvPr>
              <p:cNvSpPr txBox="1"/>
              <p:nvPr/>
            </p:nvSpPr>
            <p:spPr>
              <a:xfrm>
                <a:off x="892628" y="5742295"/>
                <a:ext cx="6376938" cy="40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</a:rPr>
                  <a:t>If so, is the vector the electric field vector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859A43-55F9-E860-757D-33E1A1087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628" y="5742295"/>
                <a:ext cx="6376938" cy="402931"/>
              </a:xfrm>
              <a:prstGeom prst="rect">
                <a:avLst/>
              </a:prstGeom>
              <a:blipFill>
                <a:blip r:embed="rId9"/>
                <a:stretch>
                  <a:fillRect l="-79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064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A69BFB-61EF-0316-440F-AFAE1F705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638" y="2041794"/>
            <a:ext cx="2663049" cy="30211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CFCBB2CE-E739-7923-47A2-63918930473F}"/>
                  </a:ext>
                </a:extLst>
              </p:cNvPr>
              <p:cNvSpPr txBox="1"/>
              <p:nvPr/>
            </p:nvSpPr>
            <p:spPr>
              <a:xfrm>
                <a:off x="1395330" y="5208104"/>
                <a:ext cx="2057400" cy="9598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CFCBB2CE-E739-7923-47A2-639189304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330" y="5208104"/>
                <a:ext cx="2057400" cy="959815"/>
              </a:xfrm>
              <a:prstGeom prst="rect">
                <a:avLst/>
              </a:prstGeom>
              <a:blipFill>
                <a:blip r:embed="rId3"/>
                <a:stretch>
                  <a:fillRect t="-100000" b="-155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8">
                <a:extLst>
                  <a:ext uri="{FF2B5EF4-FFF2-40B4-BE49-F238E27FC236}">
                    <a16:creationId xmlns:a16="http://schemas.microsoft.com/office/drawing/2014/main" id="{F708D7BE-0AB9-E2B5-E0A2-78FA9048F7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71601" y="1044869"/>
                <a:ext cx="3255811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電位差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是電場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zh-TW" altLang="en-US" dirty="0"/>
                  <a:t>的線積分！</a:t>
                </a:r>
              </a:p>
            </p:txBody>
          </p:sp>
        </mc:Choice>
        <mc:Fallback xmlns="">
          <p:sp>
            <p:nvSpPr>
              <p:cNvPr id="4" name="文字方塊 18">
                <a:extLst>
                  <a:ext uri="{FF2B5EF4-FFF2-40B4-BE49-F238E27FC236}">
                    <a16:creationId xmlns:a16="http://schemas.microsoft.com/office/drawing/2014/main" id="{F708D7BE-0AB9-E2B5-E0A2-78FA9048F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1601" y="1044869"/>
                <a:ext cx="3255811" cy="402931"/>
              </a:xfrm>
              <a:prstGeom prst="rect">
                <a:avLst/>
              </a:prstGeom>
              <a:blipFill>
                <a:blip r:embed="rId4"/>
                <a:stretch>
                  <a:fillRect l="-1556" b="-1818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3538B53-E4AB-CA77-A559-F15AB178E94C}"/>
              </a:ext>
            </a:extLst>
          </p:cNvPr>
          <p:cNvSpPr txBox="1"/>
          <p:nvPr/>
        </p:nvSpPr>
        <p:spPr>
          <a:xfrm>
            <a:off x="3452730" y="5503345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路徑可以任選</a:t>
            </a:r>
            <a:r>
              <a:rPr lang="en-US" dirty="0"/>
              <a:t>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D64D91-5901-D74A-A0BB-14366D79278C}"/>
              </a:ext>
            </a:extLst>
          </p:cNvPr>
          <p:cNvSpPr txBox="1"/>
          <p:nvPr/>
        </p:nvSpPr>
        <p:spPr>
          <a:xfrm>
            <a:off x="1371601" y="670194"/>
            <a:ext cx="336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</a:rPr>
              <a:t>Let’s start from the definition: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BCB1CC-144F-45AA-6172-73B2B39E4399}"/>
              </a:ext>
            </a:extLst>
          </p:cNvPr>
          <p:cNvSpPr txBox="1"/>
          <p:nvPr/>
        </p:nvSpPr>
        <p:spPr>
          <a:xfrm>
            <a:off x="1371600" y="1447800"/>
            <a:ext cx="6873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Electric potential difference equals the line integral of the electric field.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476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531" name="文字方塊 2"/>
              <p:cNvSpPr txBox="1">
                <a:spLocks noChangeArrowheads="1"/>
              </p:cNvSpPr>
              <p:nvPr/>
            </p:nvSpPr>
            <p:spPr bwMode="auto">
              <a:xfrm>
                <a:off x="720328" y="349622"/>
                <a:ext cx="576166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考慮圖中很靠近的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：</a:t>
                </a:r>
                <a:r>
                  <a:rPr lang="en-US" altLang="zh-TW" dirty="0"/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 very close: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531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328" y="349622"/>
                <a:ext cx="5761667" cy="369332"/>
              </a:xfrm>
              <a:prstGeom prst="rect">
                <a:avLst/>
              </a:prstGeom>
              <a:blipFill>
                <a:blip r:embed="rId2"/>
                <a:stretch>
                  <a:fillRect l="-87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534" name="文字方塊 5"/>
              <p:cNvSpPr txBox="1">
                <a:spLocks noChangeArrowheads="1"/>
              </p:cNvSpPr>
              <p:nvPr/>
            </p:nvSpPr>
            <p:spPr bwMode="auto">
              <a:xfrm>
                <a:off x="720328" y="3781110"/>
                <a:ext cx="670366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但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𝑉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/>
                  <a:t>是一個多變數函數，函數變化可以以偏微分表示：</a:t>
                </a:r>
              </a:p>
            </p:txBody>
          </p:sp>
        </mc:Choice>
        <mc:Fallback xmlns="">
          <p:sp>
            <p:nvSpPr>
              <p:cNvPr id="22534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328" y="3781110"/>
                <a:ext cx="6703669" cy="369332"/>
              </a:xfrm>
              <a:prstGeom prst="rect">
                <a:avLst/>
              </a:prstGeom>
              <a:blipFill>
                <a:blip r:embed="rId3"/>
                <a:stretch>
                  <a:fillRect l="-75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8" name="文字方塊 9"/>
          <p:cNvSpPr txBox="1">
            <a:spLocks noChangeArrowheads="1"/>
          </p:cNvSpPr>
          <p:nvPr/>
        </p:nvSpPr>
        <p:spPr bwMode="auto">
          <a:xfrm>
            <a:off x="720328" y="5229102"/>
            <a:ext cx="36327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比較兩式得到電位與電場的關係：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741324" y="4541270"/>
                <a:ext cx="3155375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𝑧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324" y="4541270"/>
                <a:ext cx="3155375" cy="666336"/>
              </a:xfrm>
              <a:prstGeom prst="rect">
                <a:avLst/>
              </a:prstGeom>
              <a:blipFill>
                <a:blip r:embed="rId4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2" r="11034"/>
          <a:stretch/>
        </p:blipFill>
        <p:spPr bwMode="auto">
          <a:xfrm>
            <a:off x="6143109" y="388529"/>
            <a:ext cx="2662869" cy="226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2819400" y="3000413"/>
                <a:ext cx="3771475" cy="43120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𝑅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𝑧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3000413"/>
                <a:ext cx="3771475" cy="431208"/>
              </a:xfrm>
              <a:prstGeom prst="rect">
                <a:avLst/>
              </a:prstGeom>
              <a:blipFill>
                <a:blip r:embed="rId6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4912374" y="5080600"/>
                <a:ext cx="1305406" cy="6190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374" y="5080600"/>
                <a:ext cx="1305406" cy="619016"/>
              </a:xfrm>
              <a:prstGeom prst="rect">
                <a:avLst/>
              </a:prstGeom>
              <a:blipFill>
                <a:blip r:embed="rId7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6339262" y="5080600"/>
                <a:ext cx="1305406" cy="6663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262" y="5080600"/>
                <a:ext cx="1305406" cy="666336"/>
              </a:xfrm>
              <a:prstGeom prst="rect">
                <a:avLst/>
              </a:prstGeom>
              <a:blipFill>
                <a:blip r:embed="rId8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7775010" y="5104260"/>
                <a:ext cx="1305406" cy="6190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010" y="5104260"/>
                <a:ext cx="1305406" cy="619016"/>
              </a:xfrm>
              <a:prstGeom prst="rect">
                <a:avLst/>
              </a:prstGeom>
              <a:blipFill>
                <a:blip r:embed="rId9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4912374" y="5832736"/>
                <a:ext cx="2116092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num>
                            <m:den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374" y="5832736"/>
                <a:ext cx="2116092" cy="7146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字方塊 2">
            <a:extLst>
              <a:ext uri="{FF2B5EF4-FFF2-40B4-BE49-F238E27FC236}">
                <a16:creationId xmlns:a16="http://schemas.microsoft.com/office/drawing/2014/main" id="{ED3F6FE0-BA95-6E49-93F9-7CD13A62C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24" y="1183584"/>
            <a:ext cx="48768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因為兩點很靠近，電場變化不大，可視為常數：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CFEE048-1C31-7C42-9C20-D463D40030A1}"/>
              </a:ext>
            </a:extLst>
          </p:cNvPr>
          <p:cNvSpPr txBox="1"/>
          <p:nvPr/>
        </p:nvSpPr>
        <p:spPr>
          <a:xfrm>
            <a:off x="720328" y="6082401"/>
            <a:ext cx="431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這顯示這三個微分真是向量的三個分量</a:t>
            </a:r>
            <a:r>
              <a:rPr kumimoji="1" lang="zh-TW" altLang="en-US" dirty="0">
                <a:solidFill>
                  <a:srgbClr val="FF0000"/>
                </a:solidFill>
              </a:rPr>
              <a:t>：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529D4BD-F84F-B84A-B07E-D0A291AF24A6}"/>
              </a:ext>
            </a:extLst>
          </p:cNvPr>
          <p:cNvSpPr txBox="1"/>
          <p:nvPr/>
        </p:nvSpPr>
        <p:spPr>
          <a:xfrm>
            <a:off x="720340" y="758198"/>
            <a:ext cx="320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兩點的位移：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Displacement: 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A25CC5C-D389-E04D-8AB8-FE2C323799ED}"/>
                  </a:ext>
                </a:extLst>
              </p:cNvPr>
              <p:cNvSpPr txBox="1"/>
              <p:nvPr/>
            </p:nvSpPr>
            <p:spPr>
              <a:xfrm>
                <a:off x="3639418" y="758760"/>
                <a:ext cx="1981202" cy="40293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𝑅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zh-CN" altLang="en-US" i="1" dirty="0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A25CC5C-D389-E04D-8AB8-FE2C32379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418" y="758760"/>
                <a:ext cx="1981202" cy="402931"/>
              </a:xfrm>
              <a:prstGeom prst="rect">
                <a:avLst/>
              </a:prstGeom>
              <a:blipFill>
                <a:blip r:embed="rId11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ADB8D47E-CE6B-9C40-9D37-883685F8CFE0}"/>
                  </a:ext>
                </a:extLst>
              </p:cNvPr>
              <p:cNvSpPr txBox="1"/>
              <p:nvPr/>
            </p:nvSpPr>
            <p:spPr>
              <a:xfrm>
                <a:off x="741324" y="2754790"/>
                <a:ext cx="1981199" cy="9827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ADB8D47E-CE6B-9C40-9D37-883685F8C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324" y="2754790"/>
                <a:ext cx="1981199" cy="982705"/>
              </a:xfrm>
              <a:prstGeom prst="rect">
                <a:avLst/>
              </a:prstGeom>
              <a:blipFill>
                <a:blip r:embed="rId12"/>
                <a:stretch>
                  <a:fillRect t="-97468" r="-637" b="-149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2">
            <a:extLst>
              <a:ext uri="{FF2B5EF4-FFF2-40B4-BE49-F238E27FC236}">
                <a16:creationId xmlns:a16="http://schemas.microsoft.com/office/drawing/2014/main" id="{8790669A-83DF-EAF5-DB77-12DA04C95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553" y="1999674"/>
            <a:ext cx="53302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兩點間的電位差：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">
                <a:extLst>
                  <a:ext uri="{FF2B5EF4-FFF2-40B4-BE49-F238E27FC236}">
                    <a16:creationId xmlns:a16="http://schemas.microsoft.com/office/drawing/2014/main" id="{C5F74039-57AE-3D0A-9AFB-DB41589B35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1324" y="1570452"/>
                <a:ext cx="5761667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very close,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does not change much.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2">
                <a:extLst>
                  <a:ext uri="{FF2B5EF4-FFF2-40B4-BE49-F238E27FC236}">
                    <a16:creationId xmlns:a16="http://schemas.microsoft.com/office/drawing/2014/main" id="{C5F74039-57AE-3D0A-9AFB-DB41589B3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1324" y="1570452"/>
                <a:ext cx="5761667" cy="402931"/>
              </a:xfrm>
              <a:prstGeom prst="rect">
                <a:avLst/>
              </a:prstGeom>
              <a:blipFill>
                <a:blip r:embed="rId13"/>
                <a:stretch>
                  <a:fillRect l="-879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51FB03F-AF8C-C933-E5E8-A691C9B05C98}"/>
              </a:ext>
            </a:extLst>
          </p:cNvPr>
          <p:cNvSpPr txBox="1"/>
          <p:nvPr/>
        </p:nvSpPr>
        <p:spPr>
          <a:xfrm>
            <a:off x="725644" y="2367019"/>
            <a:ext cx="528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Electric potential difference between two points equals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CA1A97-5EDE-03C0-B0B6-3725CE92015A}"/>
              </a:ext>
            </a:extLst>
          </p:cNvPr>
          <p:cNvSpPr txBox="1"/>
          <p:nvPr/>
        </p:nvSpPr>
        <p:spPr>
          <a:xfrm>
            <a:off x="741325" y="4168881"/>
            <a:ext cx="8261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</a:rPr>
              <a:t>Multivariable function difference can be written in terms of partial derivatives.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1A1071-5575-21F7-B531-291333F995AA}"/>
              </a:ext>
            </a:extLst>
          </p:cNvPr>
          <p:cNvSpPr txBox="1"/>
          <p:nvPr/>
        </p:nvSpPr>
        <p:spPr>
          <a:xfrm>
            <a:off x="741324" y="5598434"/>
            <a:ext cx="4049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</a:rPr>
              <a:t>Comparing the tow formula, we find: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05ED9FC-4212-7302-4383-7E25CB401A0E}"/>
              </a:ext>
            </a:extLst>
          </p:cNvPr>
          <p:cNvCxnSpPr/>
          <p:nvPr/>
        </p:nvCxnSpPr>
        <p:spPr>
          <a:xfrm flipV="1">
            <a:off x="1731923" y="3352800"/>
            <a:ext cx="2763877" cy="1295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2E634F-A21B-F719-2F04-8832A7B838DC}"/>
              </a:ext>
            </a:extLst>
          </p:cNvPr>
          <p:cNvCxnSpPr/>
          <p:nvPr/>
        </p:nvCxnSpPr>
        <p:spPr>
          <a:xfrm flipV="1">
            <a:off x="3292950" y="3348121"/>
            <a:ext cx="2763877" cy="1295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7B9BABD-048D-F8CC-FD1F-D3D58A420F69}"/>
              </a:ext>
            </a:extLst>
          </p:cNvPr>
          <p:cNvCxnSpPr/>
          <p:nvPr/>
        </p:nvCxnSpPr>
        <p:spPr>
          <a:xfrm flipV="1">
            <a:off x="2563199" y="3334938"/>
            <a:ext cx="2763877" cy="1295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5A9A207-7B2C-03D5-9E61-311C3367461B}"/>
              </a:ext>
            </a:extLst>
          </p:cNvPr>
          <p:cNvSpPr txBox="1"/>
          <p:nvPr/>
        </p:nvSpPr>
        <p:spPr>
          <a:xfrm>
            <a:off x="717019" y="6455294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The three partial derivatives are indeed components of a vector. </a:t>
            </a:r>
          </a:p>
        </p:txBody>
      </p:sp>
    </p:spTree>
    <p:extLst>
      <p:ext uri="{BB962C8B-B14F-4D97-AF65-F5344CB8AC3E}">
        <p14:creationId xmlns:p14="http://schemas.microsoft.com/office/powerpoint/2010/main" val="190227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  <p:bldP spid="22538" grpId="0"/>
      <p:bldP spid="11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/>
      <p:bldP spid="3" grpId="0"/>
      <p:bldP spid="22" grpId="0" animBg="1"/>
      <p:bldP spid="6" grpId="0"/>
      <p:bldP spid="4" grpId="0"/>
      <p:bldP spid="8" grpId="0"/>
      <p:bldP spid="9" grpId="0"/>
      <p:bldP spid="18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5727B-EAF3-2D7F-AB4F-FCD4B7C0E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4535854B-2F55-94E6-56D5-E0586965DFC6}"/>
                  </a:ext>
                </a:extLst>
              </p:cNvPr>
              <p:cNvSpPr txBox="1"/>
              <p:nvPr/>
            </p:nvSpPr>
            <p:spPr>
              <a:xfrm>
                <a:off x="1295400" y="3497971"/>
                <a:ext cx="359876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4535854B-2F55-94E6-56D5-E0586965DF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3497971"/>
                <a:ext cx="3598766" cy="369332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374762E-C444-8A26-73FA-AD3E75BF4EF6}"/>
                  </a:ext>
                </a:extLst>
              </p:cNvPr>
              <p:cNvSpPr/>
              <p:nvPr/>
            </p:nvSpPr>
            <p:spPr>
              <a:xfrm>
                <a:off x="1207627" y="3000540"/>
                <a:ext cx="20328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𝑉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zh-TW" altLang="en-US" dirty="0"/>
                  <a:t>函數變化：</a:t>
                </a: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374762E-C444-8A26-73FA-AD3E75BF4E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627" y="3000540"/>
                <a:ext cx="2032801" cy="369332"/>
              </a:xfrm>
              <a:prstGeom prst="rect">
                <a:avLst/>
              </a:prstGeom>
              <a:blipFill>
                <a:blip r:embed="rId3"/>
                <a:stretch>
                  <a:fillRect t="-6667" r="-124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0">
                <a:extLst>
                  <a:ext uri="{FF2B5EF4-FFF2-40B4-BE49-F238E27FC236}">
                    <a16:creationId xmlns:a16="http://schemas.microsoft.com/office/drawing/2014/main" id="{1AF99EBD-5C6C-7D19-714C-5B3EC6265CAE}"/>
                  </a:ext>
                </a:extLst>
              </p:cNvPr>
              <p:cNvSpPr txBox="1"/>
              <p:nvPr/>
            </p:nvSpPr>
            <p:spPr>
              <a:xfrm>
                <a:off x="1295400" y="3987316"/>
                <a:ext cx="628313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10">
                <a:extLst>
                  <a:ext uri="{FF2B5EF4-FFF2-40B4-BE49-F238E27FC236}">
                    <a16:creationId xmlns:a16="http://schemas.microsoft.com/office/drawing/2014/main" id="{1AF99EBD-5C6C-7D19-714C-5B3EC6265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3987316"/>
                <a:ext cx="6283132" cy="369332"/>
              </a:xfrm>
              <a:prstGeom prst="rect">
                <a:avLst/>
              </a:prstGeom>
              <a:blipFill>
                <a:blip r:embed="rId4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51A054B6-E53C-EB85-80F8-901571301A46}"/>
                  </a:ext>
                </a:extLst>
              </p:cNvPr>
              <p:cNvSpPr txBox="1"/>
              <p:nvPr/>
            </p:nvSpPr>
            <p:spPr>
              <a:xfrm>
                <a:off x="1295400" y="4495800"/>
                <a:ext cx="6283132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51A054B6-E53C-EB85-80F8-901571301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495800"/>
                <a:ext cx="6283132" cy="666336"/>
              </a:xfrm>
              <a:prstGeom prst="rect">
                <a:avLst/>
              </a:prstGeom>
              <a:blipFill>
                <a:blip r:embed="rId5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11DE5982-B9EB-FE35-EF40-96A0585A5970}"/>
                  </a:ext>
                </a:extLst>
              </p:cNvPr>
              <p:cNvSpPr txBox="1"/>
              <p:nvPr/>
            </p:nvSpPr>
            <p:spPr>
              <a:xfrm>
                <a:off x="1257597" y="5866430"/>
                <a:ext cx="2571103" cy="6663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11DE5982-B9EB-FE35-EF40-96A0585A5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597" y="5866430"/>
                <a:ext cx="2571103" cy="666336"/>
              </a:xfrm>
              <a:prstGeom prst="rect">
                <a:avLst/>
              </a:prstGeom>
              <a:blipFill>
                <a:blip r:embed="rId6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5">
                <a:extLst>
                  <a:ext uri="{FF2B5EF4-FFF2-40B4-BE49-F238E27FC236}">
                    <a16:creationId xmlns:a16="http://schemas.microsoft.com/office/drawing/2014/main" id="{3709EB3B-3932-6639-276C-0B1A9B3202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96994" y="1547407"/>
                <a:ext cx="726793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但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𝑉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/>
                  <a:t>是一個多變數函數，函數變化可以以偏微分表示：</a:t>
                </a:r>
              </a:p>
            </p:txBody>
          </p:sp>
        </mc:Choice>
        <mc:Fallback xmlns="">
          <p:sp>
            <p:nvSpPr>
              <p:cNvPr id="2" name="文字方塊 5">
                <a:extLst>
                  <a:ext uri="{FF2B5EF4-FFF2-40B4-BE49-F238E27FC236}">
                    <a16:creationId xmlns:a16="http://schemas.microsoft.com/office/drawing/2014/main" id="{3709EB3B-3932-6639-276C-0B1A9B320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6994" y="1547407"/>
                <a:ext cx="7267939" cy="369332"/>
              </a:xfrm>
              <a:prstGeom prst="rect">
                <a:avLst/>
              </a:prstGeom>
              <a:blipFill>
                <a:blip r:embed="rId7"/>
                <a:stretch>
                  <a:fillRect l="-69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73446DFD-39D3-8300-1E22-EF0AE749460E}"/>
                  </a:ext>
                </a:extLst>
              </p:cNvPr>
              <p:cNvSpPr txBox="1"/>
              <p:nvPr/>
            </p:nvSpPr>
            <p:spPr>
              <a:xfrm>
                <a:off x="1252656" y="2002711"/>
                <a:ext cx="3155375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𝑧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73446DFD-39D3-8300-1E22-EF0AE7494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656" y="2002711"/>
                <a:ext cx="3155375" cy="666336"/>
              </a:xfrm>
              <a:prstGeom prst="rect">
                <a:avLst/>
              </a:prstGeom>
              <a:blipFill>
                <a:blip r:embed="rId8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B8BC8A0-236D-24A2-5BAB-F105E60A476C}"/>
              </a:ext>
            </a:extLst>
          </p:cNvPr>
          <p:cNvSpPr txBox="1"/>
          <p:nvPr/>
        </p:nvSpPr>
        <p:spPr>
          <a:xfrm>
            <a:off x="1196994" y="989121"/>
            <a:ext cx="247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中值定理的推廣</a:t>
            </a:r>
            <a:r>
              <a:rPr 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68DBE2C2-2D46-F477-DA30-9C801FF7E10E}"/>
                  </a:ext>
                </a:extLst>
              </p:cNvPr>
              <p:cNvSpPr txBox="1"/>
              <p:nvPr/>
            </p:nvSpPr>
            <p:spPr>
              <a:xfrm>
                <a:off x="3124166" y="842548"/>
                <a:ext cx="3463766" cy="61888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68DBE2C2-2D46-F477-DA30-9C801FF7E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166" y="842548"/>
                <a:ext cx="3463766" cy="618887"/>
              </a:xfrm>
              <a:prstGeom prst="rect">
                <a:avLst/>
              </a:prstGeom>
              <a:blipFill>
                <a:blip r:embed="rId9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5A072089-7139-6505-50CE-E5C4340BEAA2}"/>
              </a:ext>
            </a:extLst>
          </p:cNvPr>
          <p:cNvSpPr/>
          <p:nvPr/>
        </p:nvSpPr>
        <p:spPr>
          <a:xfrm>
            <a:off x="5198966" y="2054687"/>
            <a:ext cx="2379566" cy="1627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0D943B-CC8A-C71D-D80F-4BFDEA1902B0}"/>
              </a:ext>
            </a:extLst>
          </p:cNvPr>
          <p:cNvCxnSpPr/>
          <p:nvPr/>
        </p:nvCxnSpPr>
        <p:spPr>
          <a:xfrm>
            <a:off x="5808566" y="2588087"/>
            <a:ext cx="9144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357221-5E84-3799-5E60-C208ED1F0141}"/>
              </a:ext>
            </a:extLst>
          </p:cNvPr>
          <p:cNvCxnSpPr>
            <a:cxnSpLocks/>
          </p:cNvCxnSpPr>
          <p:nvPr/>
        </p:nvCxnSpPr>
        <p:spPr>
          <a:xfrm>
            <a:off x="5808566" y="2586899"/>
            <a:ext cx="0" cy="75748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ADA873-FEB2-9557-9957-A2CF5D22F23E}"/>
              </a:ext>
            </a:extLst>
          </p:cNvPr>
          <p:cNvCxnSpPr>
            <a:cxnSpLocks/>
          </p:cNvCxnSpPr>
          <p:nvPr/>
        </p:nvCxnSpPr>
        <p:spPr>
          <a:xfrm flipV="1">
            <a:off x="5808566" y="2586899"/>
            <a:ext cx="914400" cy="7574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AE36E9D-9D20-24C5-29AC-C23900634499}"/>
                  </a:ext>
                </a:extLst>
              </p:cNvPr>
              <p:cNvSpPr txBox="1"/>
              <p:nvPr/>
            </p:nvSpPr>
            <p:spPr>
              <a:xfrm>
                <a:off x="6120907" y="2245689"/>
                <a:ext cx="150036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AE36E9D-9D20-24C5-29AC-C23900634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907" y="2245689"/>
                <a:ext cx="1500369" cy="307777"/>
              </a:xfrm>
              <a:prstGeom prst="rect">
                <a:avLst/>
              </a:prstGeom>
              <a:blipFill>
                <a:blip r:embed="rId10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65D9B95-0201-9499-7A8A-2825A0D1D384}"/>
                  </a:ext>
                </a:extLst>
              </p:cNvPr>
              <p:cNvSpPr txBox="1"/>
              <p:nvPr/>
            </p:nvSpPr>
            <p:spPr>
              <a:xfrm>
                <a:off x="5361863" y="3320646"/>
                <a:ext cx="59910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65D9B95-0201-9499-7A8A-2825A0D1D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863" y="3320646"/>
                <a:ext cx="599104" cy="307777"/>
              </a:xfrm>
              <a:prstGeom prst="rect">
                <a:avLst/>
              </a:prstGeom>
              <a:blipFill>
                <a:blip r:embed="rId11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83E9B02-3FA0-03E8-4037-D4D7A160F65B}"/>
                  </a:ext>
                </a:extLst>
              </p:cNvPr>
              <p:cNvSpPr txBox="1"/>
              <p:nvPr/>
            </p:nvSpPr>
            <p:spPr>
              <a:xfrm>
                <a:off x="5100252" y="2260927"/>
                <a:ext cx="111937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83E9B02-3FA0-03E8-4037-D4D7A160F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252" y="2260927"/>
                <a:ext cx="1119370" cy="307777"/>
              </a:xfrm>
              <a:prstGeom prst="rect">
                <a:avLst/>
              </a:prstGeom>
              <a:blipFill>
                <a:blip r:embed="rId12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14CEEBA-4481-9238-B6F1-AAAF706E99A4}"/>
              </a:ext>
            </a:extLst>
          </p:cNvPr>
          <p:cNvSpPr txBox="1"/>
          <p:nvPr/>
        </p:nvSpPr>
        <p:spPr>
          <a:xfrm>
            <a:off x="1231312" y="372188"/>
            <a:ext cx="8261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</a:rPr>
              <a:t>Multivariable function difference can be written in terms of partial derivatives.</a:t>
            </a:r>
          </a:p>
        </p:txBody>
      </p:sp>
    </p:spTree>
    <p:extLst>
      <p:ext uri="{BB962C8B-B14F-4D97-AF65-F5344CB8AC3E}">
        <p14:creationId xmlns:p14="http://schemas.microsoft.com/office/powerpoint/2010/main" val="25331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8" grpId="0" animBg="1"/>
      <p:bldP spid="9" grpId="0" animBg="1"/>
      <p:bldP spid="12" grpId="0" animBg="1"/>
      <p:bldP spid="21" grpId="0"/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753593" y="3507552"/>
                <a:ext cx="1966176" cy="6663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93" y="3507552"/>
                <a:ext cx="1966176" cy="666336"/>
              </a:xfrm>
              <a:prstGeom prst="rect">
                <a:avLst/>
              </a:prstGeom>
              <a:blipFill>
                <a:blip r:embed="rId2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99456" y="2707836"/>
                <a:ext cx="8146328" cy="40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/>
                    </a:solidFill>
                  </a:rPr>
                  <a:t>這個事實適用於任何純量場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𝜙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，我們根本可以把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</m:acc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這個運算本身，就視為向量！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456" y="2707836"/>
                <a:ext cx="8146328" cy="404663"/>
              </a:xfrm>
              <a:prstGeom prst="rect">
                <a:avLst/>
              </a:prstGeom>
              <a:blipFill>
                <a:blip r:embed="rId3"/>
                <a:stretch>
                  <a:fillRect l="-779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/>
          <p:cNvSpPr txBox="1"/>
          <p:nvPr/>
        </p:nvSpPr>
        <p:spPr>
          <a:xfrm>
            <a:off x="699456" y="4226917"/>
            <a:ext cx="6253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但梯度是一個運算，最終還是要作用於一個函數上。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731290" y="2294879"/>
                <a:ext cx="8146328" cy="40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對任意</a:t>
                </a:r>
                <a14:m>
                  <m:oMath xmlns:m="http://schemas.openxmlformats.org/officeDocument/2006/math">
                    <m:r>
                      <a:rPr lang="zh-TW" alt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𝜙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，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</m:acc>
                    <m:r>
                      <a:rPr lang="zh-TW" altLang="en-US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𝜙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都是一個向量！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any scalar field </a:t>
                </a:r>
                <a14:m>
                  <m:oMath xmlns:m="http://schemas.openxmlformats.org/officeDocument/2006/math">
                    <m:r>
                      <a:rPr lang="zh-TW" alt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𝜙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，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</m:acc>
                    <m:r>
                      <a:rPr lang="zh-TW" alt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𝜙</m:t>
                    </m:r>
                    <m:d>
                      <m:d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𝑦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altLang="zh-TW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a vector field!</a:t>
                </a:r>
                <a:endParaRPr lang="zh-TW" alt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90" y="2294879"/>
                <a:ext cx="8146328" cy="404663"/>
              </a:xfrm>
              <a:prstGeom prst="rect">
                <a:avLst/>
              </a:prstGeom>
              <a:blipFill>
                <a:blip r:embed="rId4"/>
                <a:stretch>
                  <a:fillRect l="-623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F9136DD6-2C3D-F44E-9406-58CF563A0C09}"/>
                  </a:ext>
                </a:extLst>
              </p:cNvPr>
              <p:cNvSpPr txBox="1"/>
              <p:nvPr/>
            </p:nvSpPr>
            <p:spPr>
              <a:xfrm>
                <a:off x="762078" y="1609670"/>
                <a:ext cx="5028195" cy="6663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𝜕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𝜙</m:t>
                              </m:r>
                            </m:num>
                            <m:den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𝜙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𝜙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≡−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𝜙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F9136DD6-2C3D-F44E-9406-58CF563A0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78" y="1609670"/>
                <a:ext cx="5028195" cy="666336"/>
              </a:xfrm>
              <a:prstGeom prst="rect">
                <a:avLst/>
              </a:prstGeom>
              <a:blipFill>
                <a:blip r:embed="rId5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04E2D45-A300-B6B8-B535-50934E944A4C}"/>
              </a:ext>
            </a:extLst>
          </p:cNvPr>
          <p:cNvSpPr txBox="1"/>
          <p:nvPr/>
        </p:nvSpPr>
        <p:spPr>
          <a:xfrm>
            <a:off x="709518" y="120311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梯度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Gradient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FCF62D2-4DB5-5BF6-E117-75A67CF084FC}"/>
                  </a:ext>
                </a:extLst>
              </p:cNvPr>
              <p:cNvSpPr txBox="1"/>
              <p:nvPr/>
            </p:nvSpPr>
            <p:spPr>
              <a:xfrm>
                <a:off x="731289" y="3115710"/>
                <a:ext cx="7170079" cy="40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</a:rPr>
                  <a:t>We simply treat the operation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</a:rPr>
                  <a:t>as a vector as the notation indicate.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FCF62D2-4DB5-5BF6-E117-75A67CF08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89" y="3115710"/>
                <a:ext cx="7170079" cy="404663"/>
              </a:xfrm>
              <a:prstGeom prst="rect">
                <a:avLst/>
              </a:prstGeom>
              <a:blipFill>
                <a:blip r:embed="rId6"/>
                <a:stretch>
                  <a:fillRect l="-70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2BAEA8F-A2D8-D6BF-A53E-E5152D4706DB}"/>
                  </a:ext>
                </a:extLst>
              </p:cNvPr>
              <p:cNvSpPr txBox="1"/>
              <p:nvPr/>
            </p:nvSpPr>
            <p:spPr>
              <a:xfrm>
                <a:off x="685800" y="4572000"/>
                <a:ext cx="7170079" cy="40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</a:rPr>
                  <a:t>But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 is an operation after all and it must act on a field.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2BAEA8F-A2D8-D6BF-A53E-E5152D470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572000"/>
                <a:ext cx="7170079" cy="404663"/>
              </a:xfrm>
              <a:prstGeom prst="rect">
                <a:avLst/>
              </a:prstGeom>
              <a:blipFill>
                <a:blip r:embed="rId7"/>
                <a:stretch>
                  <a:fillRect l="-885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5724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B455D2CC-2B3B-EB32-5E1D-CAF9BA469D5E}"/>
                  </a:ext>
                </a:extLst>
              </p:cNvPr>
              <p:cNvSpPr txBox="1"/>
              <p:nvPr/>
            </p:nvSpPr>
            <p:spPr>
              <a:xfrm>
                <a:off x="3470267" y="4533948"/>
                <a:ext cx="1181477" cy="4047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𝐴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zh-TW" altLang="en-US" i="1" smtClean="0">
                          <a:latin typeface="Cambria Math"/>
                          <a:ea typeface="Cambria Math"/>
                        </a:rPr>
                        <m:t>𝜙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B455D2CC-2B3B-EB32-5E1D-CAF9BA469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0267" y="4533948"/>
                <a:ext cx="1181477" cy="404791"/>
              </a:xfrm>
              <a:prstGeom prst="rect">
                <a:avLst/>
              </a:prstGeom>
              <a:blipFill>
                <a:blip r:embed="rId2"/>
                <a:stretch>
                  <a:fillRect t="-156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6">
                <a:extLst>
                  <a:ext uri="{FF2B5EF4-FFF2-40B4-BE49-F238E27FC236}">
                    <a16:creationId xmlns:a16="http://schemas.microsoft.com/office/drawing/2014/main" id="{988A465E-E5F0-3D3B-9963-C48B5CED5422}"/>
                  </a:ext>
                </a:extLst>
              </p:cNvPr>
              <p:cNvSpPr txBox="1"/>
              <p:nvPr/>
            </p:nvSpPr>
            <p:spPr>
              <a:xfrm>
                <a:off x="381000" y="4097593"/>
                <a:ext cx="6781800" cy="404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就一定可以寫成</a:t>
                </a:r>
                <a14:m>
                  <m:oMath xmlns:m="http://schemas.openxmlformats.org/officeDocument/2006/math">
                    <m:r>
                      <a:rPr lang="zh-TW" alt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𝜙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的梯度：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equals the gradient of </a:t>
                </a:r>
                <a14:m>
                  <m:oMath xmlns:m="http://schemas.openxmlformats.org/officeDocument/2006/math">
                    <m:r>
                      <a:rPr lang="zh-TW" alt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𝜙</m:t>
                    </m:r>
                  </m:oMath>
                </a14:m>
                <a:r>
                  <a:rPr lang="en-US" altLang="zh-TW" dirty="0">
                    <a:solidFill>
                      <a:srgbClr val="FF0000"/>
                    </a:solidFill>
                  </a:rPr>
                  <a:t>:</a:t>
                </a:r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文字方塊 16">
                <a:extLst>
                  <a:ext uri="{FF2B5EF4-FFF2-40B4-BE49-F238E27FC236}">
                    <a16:creationId xmlns:a16="http://schemas.microsoft.com/office/drawing/2014/main" id="{988A465E-E5F0-3D3B-9963-C48B5CED5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4097593"/>
                <a:ext cx="6781800" cy="404791"/>
              </a:xfrm>
              <a:prstGeom prst="rect">
                <a:avLst/>
              </a:prstGeom>
              <a:blipFill>
                <a:blip r:embed="rId3"/>
                <a:stretch>
                  <a:fillRect t="-12121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F7DA92E9-701B-E282-4E66-180E61173FAB}"/>
                  </a:ext>
                </a:extLst>
              </p:cNvPr>
              <p:cNvSpPr txBox="1"/>
              <p:nvPr/>
            </p:nvSpPr>
            <p:spPr>
              <a:xfrm>
                <a:off x="3465197" y="3083532"/>
                <a:ext cx="1981199" cy="9970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𝜙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F7DA92E9-701B-E282-4E66-180E61173F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197" y="3083532"/>
                <a:ext cx="1981199" cy="997004"/>
              </a:xfrm>
              <a:prstGeom prst="rect">
                <a:avLst/>
              </a:prstGeom>
              <a:blipFill>
                <a:blip r:embed="rId4"/>
                <a:stretch>
                  <a:fillRect t="-92500" r="-1274" b="-15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FFD195-1866-3086-3EE0-60BCD0A12C93}"/>
                  </a:ext>
                </a:extLst>
              </p:cNvPr>
              <p:cNvSpPr txBox="1"/>
              <p:nvPr/>
            </p:nvSpPr>
            <p:spPr>
              <a:xfrm>
                <a:off x="381154" y="1371600"/>
                <a:ext cx="7430514" cy="404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err="1"/>
                  <a:t>以上的推導並不依賴</a:t>
                </a:r>
                <a:r>
                  <a:rPr lang="en-TW"/>
                  <a:t>電</a:t>
                </a:r>
                <a:r>
                  <a:rPr lang="en-GB" dirty="0" err="1"/>
                  <a:t>位與</a:t>
                </a:r>
                <a:r>
                  <a:rPr lang="en-TW"/>
                  <a:t>電場</a:t>
                </a:r>
                <a:r>
                  <a:rPr lang="en-GB" dirty="0" err="1"/>
                  <a:t>的性質，對任一向量場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GB" dirty="0"/>
                  <a:t>都對。</a:t>
                </a:r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FFD195-1866-3086-3EE0-60BCD0A12C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54" y="1371600"/>
                <a:ext cx="7430514" cy="404791"/>
              </a:xfrm>
              <a:prstGeom prst="rect">
                <a:avLst/>
              </a:prstGeom>
              <a:blipFill>
                <a:blip r:embed="rId5"/>
                <a:stretch>
                  <a:fillRect l="-855" t="-15625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631C29-FB06-EF0E-E2D5-8B2E1B010D22}"/>
                  </a:ext>
                </a:extLst>
              </p:cNvPr>
              <p:cNvSpPr txBox="1"/>
              <p:nvPr/>
            </p:nvSpPr>
            <p:spPr>
              <a:xfrm>
                <a:off x="381000" y="2198726"/>
                <a:ext cx="6022853" cy="404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定理</a:t>
                </a:r>
                <a:r>
                  <a:rPr lang="en-US" dirty="0"/>
                  <a:t>：</a:t>
                </a:r>
                <a:r>
                  <a:rPr lang="en-GB" dirty="0" err="1"/>
                  <a:t>任一</a:t>
                </a:r>
                <a:r>
                  <a:rPr lang="zh-TW" altLang="en-US" dirty="0"/>
                  <a:t>純量場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  <a:ea typeface="Cambria Math"/>
                      </a:rPr>
                      <m:t>𝜙</m:t>
                    </m:r>
                  </m:oMath>
                </a14:m>
                <a:r>
                  <a:rPr lang="zh-TW" altLang="en-US" dirty="0"/>
                  <a:t>它的差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zh-TW" altLang="en-US" i="1">
                        <a:latin typeface="Cambria Math"/>
                        <a:ea typeface="Cambria Math"/>
                      </a:rPr>
                      <m:t>𝜙</m:t>
                    </m:r>
                  </m:oMath>
                </a14:m>
                <a:r>
                  <a:rPr lang="zh-TW" altLang="en-US" dirty="0"/>
                  <a:t>若可寫成向量場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dirty="0"/>
                  <a:t>的線積分：</a:t>
                </a:r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631C29-FB06-EF0E-E2D5-8B2E1B010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198726"/>
                <a:ext cx="6022853" cy="404791"/>
              </a:xfrm>
              <a:prstGeom prst="rect">
                <a:avLst/>
              </a:prstGeom>
              <a:blipFill>
                <a:blip r:embed="rId6"/>
                <a:stretch>
                  <a:fillRect l="-1053" t="-15625" r="-463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E20FE20-8F8A-FB30-124A-0077F5998D9F}"/>
                  </a:ext>
                </a:extLst>
              </p:cNvPr>
              <p:cNvSpPr txBox="1"/>
              <p:nvPr/>
            </p:nvSpPr>
            <p:spPr>
              <a:xfrm>
                <a:off x="381154" y="1776391"/>
                <a:ext cx="8534400" cy="404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</a:rPr>
                  <a:t>This derivation does not rely on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 being the electric field and is true for any vector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E20FE20-8F8A-FB30-124A-0077F5998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54" y="1776391"/>
                <a:ext cx="8534400" cy="404791"/>
              </a:xfrm>
              <a:prstGeom prst="rect">
                <a:avLst/>
              </a:prstGeom>
              <a:blipFill>
                <a:blip r:embed="rId7"/>
                <a:stretch>
                  <a:fillRect l="-743" t="-12121" r="-149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F7F444-7F75-53BC-C9D0-B240B585A828}"/>
                  </a:ext>
                </a:extLst>
              </p:cNvPr>
              <p:cNvSpPr txBox="1"/>
              <p:nvPr/>
            </p:nvSpPr>
            <p:spPr>
              <a:xfrm>
                <a:off x="381000" y="2667000"/>
                <a:ext cx="8534400" cy="404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</a:rPr>
                  <a:t>Theorem: If the line integral of a vector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 equals the difference of a scalar field 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  <a:ea typeface="Cambria Math"/>
                      </a:rPr>
                      <m:t>𝜙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,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F7F444-7F75-53BC-C9D0-B240B585A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667000"/>
                <a:ext cx="8534400" cy="404791"/>
              </a:xfrm>
              <a:prstGeom prst="rect">
                <a:avLst/>
              </a:prstGeom>
              <a:blipFill>
                <a:blip r:embed="rId8"/>
                <a:stretch>
                  <a:fillRect l="-743" t="-15625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1552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5" name="Text Box 4"/>
          <p:cNvSpPr txBox="1">
            <a:spLocks noChangeArrowheads="1"/>
          </p:cNvSpPr>
          <p:nvPr/>
        </p:nvSpPr>
        <p:spPr bwMode="auto">
          <a:xfrm>
            <a:off x="4130749" y="1286669"/>
            <a:ext cx="403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一置於原點的固定電荷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TW" altLang="en-US" dirty="0"/>
              <a:t>旁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zh-TW" altLang="en-US" dirty="0"/>
              <a:t>電位：</a:t>
            </a:r>
            <a:endParaRPr lang="en-US" altLang="zh-TW" dirty="0"/>
          </a:p>
        </p:txBody>
      </p:sp>
      <p:pic>
        <p:nvPicPr>
          <p:cNvPr id="112647" name="Picture 6" descr="fig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57"/>
          <a:stretch>
            <a:fillRect/>
          </a:stretch>
        </p:blipFill>
        <p:spPr bwMode="auto">
          <a:xfrm>
            <a:off x="1168574" y="1251227"/>
            <a:ext cx="2784475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4189037" y="2067370"/>
                <a:ext cx="1905000" cy="65979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9037" y="2067370"/>
                <a:ext cx="1905000" cy="6597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7B5E4106-AA56-2F91-9BC7-7709A372605D}"/>
                  </a:ext>
                </a:extLst>
              </p:cNvPr>
              <p:cNvSpPr txBox="1"/>
              <p:nvPr/>
            </p:nvSpPr>
            <p:spPr>
              <a:xfrm>
                <a:off x="4191000" y="3429000"/>
                <a:ext cx="2432461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4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7B5E4106-AA56-2F91-9BC7-7709A3726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429000"/>
                <a:ext cx="2432461" cy="6597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67CDFC2-309C-962B-DE04-80CE78943FDC}"/>
              </a:ext>
            </a:extLst>
          </p:cNvPr>
          <p:cNvSpPr txBox="1"/>
          <p:nvPr/>
        </p:nvSpPr>
        <p:spPr>
          <a:xfrm>
            <a:off x="4189037" y="1656000"/>
            <a:ext cx="3659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</a:rPr>
              <a:t>Electric Potential of a point charge:</a:t>
            </a:r>
          </a:p>
        </p:txBody>
      </p:sp>
    </p:spTree>
    <p:extLst>
      <p:ext uri="{BB962C8B-B14F-4D97-AF65-F5344CB8AC3E}">
        <p14:creationId xmlns:p14="http://schemas.microsoft.com/office/powerpoint/2010/main" val="36012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5" name="Text Box 4"/>
          <p:cNvSpPr txBox="1">
            <a:spLocks noChangeArrowheads="1"/>
          </p:cNvSpPr>
          <p:nvPr/>
        </p:nvSpPr>
        <p:spPr bwMode="auto">
          <a:xfrm>
            <a:off x="884653" y="502532"/>
            <a:ext cx="7341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若計算點電荷的庫倫電位能的梯度，果然就可以得到庫倫電場：</a:t>
            </a:r>
          </a:p>
        </p:txBody>
      </p:sp>
      <p:pic>
        <p:nvPicPr>
          <p:cNvPr id="112647" name="Picture 6" descr="fig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57"/>
          <a:stretch>
            <a:fillRect/>
          </a:stretch>
        </p:blipFill>
        <p:spPr bwMode="auto">
          <a:xfrm>
            <a:off x="854173" y="1083595"/>
            <a:ext cx="2467193" cy="37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671277" y="1076668"/>
                <a:ext cx="1773025" cy="65979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277" y="1076668"/>
                <a:ext cx="1773025" cy="65979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3657422" y="1840659"/>
                <a:ext cx="4419778" cy="151733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num>
                            <m:den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𝑑𝑉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𝑑𝑟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 smtClean="0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zh-TW" altLang="en-US" i="1" smtClean="0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𝑑𝑉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𝑑𝑟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𝑑𝑉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𝑑𝑟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b="0" i="1" dirty="0">
                  <a:latin typeface="Cambria Math"/>
                </a:endParaRPr>
              </a:p>
              <a:p>
                <a:endParaRPr lang="en-US" altLang="zh-TW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 smtClean="0">
                              <a:latin typeface="Cambria Math"/>
                            </a:rPr>
                            <m:t> 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 smtClean="0">
                              <a:latin typeface="Cambria Math"/>
                            </a:rPr>
                            <m:t> 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4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𝑄𝑞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422" y="1840659"/>
                <a:ext cx="4419778" cy="1517338"/>
              </a:xfrm>
              <a:prstGeom prst="rect">
                <a:avLst/>
              </a:prstGeom>
              <a:blipFill>
                <a:blip r:embed="rId4"/>
                <a:stretch>
                  <a:fillRect b="-165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3321366" y="5217128"/>
            <a:ext cx="464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這是適用於所有靜電學的關係！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051579" y="5044453"/>
                <a:ext cx="2116092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num>
                            <m:den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579" y="5044453"/>
                <a:ext cx="2116092" cy="7146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663518" y="3646463"/>
                <a:ext cx="3468770" cy="61901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518" y="3646463"/>
                <a:ext cx="3468770" cy="619016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11"/>
          <p:cNvSpPr txBox="1"/>
          <p:nvPr/>
        </p:nvSpPr>
        <p:spPr>
          <a:xfrm>
            <a:off x="1051579" y="5881255"/>
            <a:ext cx="748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電位純量場的梯度是一個向量場！這是一個普遍的結果！</a:t>
            </a:r>
          </a:p>
        </p:txBody>
      </p:sp>
    </p:spTree>
    <p:extLst>
      <p:ext uri="{BB962C8B-B14F-4D97-AF65-F5344CB8AC3E}">
        <p14:creationId xmlns:p14="http://schemas.microsoft.com/office/powerpoint/2010/main" val="4199958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578" name="Text Box 2"/>
              <p:cNvSpPr txBox="1">
                <a:spLocks noChangeArrowheads="1"/>
              </p:cNvSpPr>
              <p:nvPr/>
            </p:nvSpPr>
            <p:spPr bwMode="auto">
              <a:xfrm>
                <a:off x="1874715" y="470973"/>
                <a:ext cx="43053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rgbClr val="FF0000"/>
                    </a:solidFill>
                  </a:rPr>
                  <a:t>要使電位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/>
                      </a:rPr>
                      <m:t>𝑉</m:t>
                    </m:r>
                    <m:d>
                      <m:dPr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具象化最有用的就是等位面</a:t>
                </a:r>
              </a:p>
            </p:txBody>
          </p:sp>
        </mc:Choice>
        <mc:Fallback xmlns="">
          <p:sp>
            <p:nvSpPr>
              <p:cNvPr id="24578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4715" y="470973"/>
                <a:ext cx="4305300" cy="369332"/>
              </a:xfrm>
              <a:prstGeom prst="rect">
                <a:avLst/>
              </a:prstGeom>
              <a:blipFill>
                <a:blip r:embed="rId2"/>
                <a:stretch>
                  <a:fillRect l="-1176" t="-10000" r="-588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579" name="Picture 3" descr="fig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77"/>
          <a:stretch>
            <a:fillRect/>
          </a:stretch>
        </p:blipFill>
        <p:spPr bwMode="auto">
          <a:xfrm>
            <a:off x="5108331" y="4041531"/>
            <a:ext cx="2056779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F24_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04"/>
          <a:stretch>
            <a:fillRect/>
          </a:stretch>
        </p:blipFill>
        <p:spPr bwMode="auto">
          <a:xfrm>
            <a:off x="719992" y="990600"/>
            <a:ext cx="7772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 descr="C:\Users\Chia-Hung Chang\Downloads\Data\Knight\Media\Chapter29\Images\29_27Figure-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t="6813" r="58357" b="22356"/>
          <a:stretch>
            <a:fillRect/>
          </a:stretch>
        </p:blipFill>
        <p:spPr bwMode="auto">
          <a:xfrm>
            <a:off x="1839546" y="4003431"/>
            <a:ext cx="24622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905000" y="3581400"/>
            <a:ext cx="6477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等電位面非常像地圖上的等高線：</a:t>
            </a:r>
          </a:p>
        </p:txBody>
      </p:sp>
    </p:spTree>
    <p:extLst>
      <p:ext uri="{BB962C8B-B14F-4D97-AF65-F5344CB8AC3E}">
        <p14:creationId xmlns:p14="http://schemas.microsoft.com/office/powerpoint/2010/main" val="1931238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24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88"/>
          <a:stretch>
            <a:fillRect/>
          </a:stretch>
        </p:blipFill>
        <p:spPr bwMode="auto">
          <a:xfrm>
            <a:off x="499917" y="1261265"/>
            <a:ext cx="4072083" cy="285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676400" y="4343400"/>
            <a:ext cx="7315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沿等位面方向的電場為零，故電位梯度電場垂直於等位面。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676400" y="4838778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等位面越密，電場越強：</a:t>
            </a:r>
          </a:p>
        </p:txBody>
      </p:sp>
      <p:pic>
        <p:nvPicPr>
          <p:cNvPr id="25607" name="Picture 6" descr="D:\Dropbox\Documents\課程\YoungTextBook\Images\Chapter23\A_Images\A_Figures_and_Photos\23_22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588" y="1253230"/>
            <a:ext cx="3352800" cy="285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4299857" y="4837946"/>
                <a:ext cx="133894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𝐸𝑑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9857" y="4837946"/>
                <a:ext cx="133894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29519E3-5A57-CB26-B241-06A37F2AA37C}"/>
              </a:ext>
            </a:extLst>
          </p:cNvPr>
          <p:cNvSpPr txBox="1"/>
          <p:nvPr/>
        </p:nvSpPr>
        <p:spPr>
          <a:xfrm>
            <a:off x="1676400" y="5420104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兩點之間的電位差帶動電場向量</a:t>
            </a:r>
            <a:r>
              <a:rPr 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352949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C7A14-AFC6-B0E9-C7B7-E31C97062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1A4F8B-B0ED-4662-B2A0-B7C51CB84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52400"/>
            <a:ext cx="5181600" cy="32202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13738E-A9B4-2263-0370-B311ECD15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485346"/>
            <a:ext cx="5160244" cy="294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52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D:\Dropbox\Documents\課程\YoungTextBook\Images\Chapter23\A_Images\A_Figures_and_Photos\23_2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5471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727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0CF60A-D0FE-88AC-7591-352C2BCF9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550" y="190500"/>
            <a:ext cx="31369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13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933627" y="411363"/>
                <a:ext cx="1903918" cy="7146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627" y="411363"/>
                <a:ext cx="1903918" cy="7146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2914535" y="390008"/>
            <a:ext cx="5001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到此梯度都運算在純量函數，得到向量場！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854914" y="1107317"/>
                <a:ext cx="7683904" cy="40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但微分運算的對象也可以是一個空間中的向量函數，例如電場：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zh-TW" altLang="en-US" dirty="0"/>
                  <a:t>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914" y="1107317"/>
                <a:ext cx="7683904" cy="402931"/>
              </a:xfrm>
              <a:prstGeom prst="rect">
                <a:avLst/>
              </a:prstGeom>
              <a:blipFill>
                <a:blip r:embed="rId3"/>
                <a:stretch>
                  <a:fillRect l="-660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3"/>
          <p:cNvSpPr txBox="1"/>
          <p:nvPr/>
        </p:nvSpPr>
        <p:spPr>
          <a:xfrm>
            <a:off x="854914" y="3026382"/>
            <a:ext cx="6446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對此</a:t>
            </a:r>
            <a:r>
              <a:rPr lang="zh-CN" altLang="en-US" dirty="0"/>
              <a:t>空間</a:t>
            </a:r>
            <a:r>
              <a:rPr lang="zh-TW" altLang="en-US" dirty="0"/>
              <a:t>函數作空間微分，同時作內積組合，定義：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854914" y="3777784"/>
                <a:ext cx="3518206" cy="67390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914" y="3777784"/>
                <a:ext cx="3518206" cy="673902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字方塊 15"/>
          <p:cNvSpPr txBox="1"/>
          <p:nvPr/>
        </p:nvSpPr>
        <p:spPr>
          <a:xfrm>
            <a:off x="4409994" y="380246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可以很容易猜出這是一個純量！</a:t>
            </a:r>
            <a:endParaRPr lang="zh-CN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820738" y="4518119"/>
            <a:ext cx="6813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這個運算組合稱為</a:t>
            </a:r>
            <a:r>
              <a:rPr lang="zh-TW" altLang="en-US" dirty="0">
                <a:solidFill>
                  <a:srgbClr val="FF0000"/>
                </a:solidFill>
              </a:rPr>
              <a:t>散度，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Divergence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called divergence.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820738" y="4930878"/>
            <a:ext cx="704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對此函數作空間微分時，同時作外積組合，可以定義：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904306" y="5663537"/>
                <a:ext cx="5282419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≡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306" y="5663537"/>
                <a:ext cx="5282419" cy="714683"/>
              </a:xfrm>
              <a:prstGeom prst="rect">
                <a:avLst/>
              </a:prstGeom>
              <a:blipFill>
                <a:blip r:embed="rId5"/>
                <a:stretch>
                  <a:fillRect b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字方塊 19"/>
          <p:cNvSpPr txBox="1"/>
          <p:nvPr/>
        </p:nvSpPr>
        <p:spPr>
          <a:xfrm>
            <a:off x="2370301" y="6403715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可以很容易猜出這是一個向量！</a:t>
            </a:r>
            <a:endParaRPr lang="zh-CN" altLang="en-US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860230" y="6405607"/>
            <a:ext cx="302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旋度，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Curl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854914" y="2638391"/>
            <a:ext cx="6454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如同兩個向量的乘積，這裡也只有兩種選擇：內積與外積！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2616131-65CF-6E4F-8359-83E162FC14C9}"/>
              </a:ext>
            </a:extLst>
          </p:cNvPr>
          <p:cNvSpPr txBox="1"/>
          <p:nvPr/>
        </p:nvSpPr>
        <p:spPr>
          <a:xfrm>
            <a:off x="854914" y="1861749"/>
            <a:ext cx="818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只是兩個向量各自有三個分量，要放在一起，這時就必須指定分量要如何組合。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26BA10-03D9-0051-9CB3-9C7080BCB46F}"/>
              </a:ext>
            </a:extLst>
          </p:cNvPr>
          <p:cNvSpPr txBox="1"/>
          <p:nvPr/>
        </p:nvSpPr>
        <p:spPr>
          <a:xfrm>
            <a:off x="2914535" y="748663"/>
            <a:ext cx="5848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</a:rPr>
              <a:t>So far, gradients acting on scalar fields gives vector fields.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457A76-65D1-9A06-1253-1D89BA355372}"/>
              </a:ext>
            </a:extLst>
          </p:cNvPr>
          <p:cNvSpPr txBox="1"/>
          <p:nvPr/>
        </p:nvSpPr>
        <p:spPr>
          <a:xfrm>
            <a:off x="886585" y="1509252"/>
            <a:ext cx="740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</a:rPr>
              <a:t>Partial derivatives in a gradient can act on vector fields too.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6A20CB-CDAE-38E9-5358-61ED1F917A54}"/>
              </a:ext>
            </a:extLst>
          </p:cNvPr>
          <p:cNvSpPr txBox="1"/>
          <p:nvPr/>
        </p:nvSpPr>
        <p:spPr>
          <a:xfrm>
            <a:off x="885464" y="2238908"/>
            <a:ext cx="818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</a:rPr>
              <a:t>There are 3 partial derivatives in gradient and vector fields. Indices need be arranged.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4C4A70-4E6A-1737-87F1-C4B2B9CE9F96}"/>
              </a:ext>
            </a:extLst>
          </p:cNvPr>
          <p:cNvSpPr txBox="1"/>
          <p:nvPr/>
        </p:nvSpPr>
        <p:spPr>
          <a:xfrm>
            <a:off x="864980" y="3415415"/>
            <a:ext cx="782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</a:rPr>
              <a:t>We can arrange the indices like an inner product while taking derivatives.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5BA5AE-F3FD-E5DC-9D71-06B022800E29}"/>
              </a:ext>
            </a:extLst>
          </p:cNvPr>
          <p:cNvSpPr txBox="1"/>
          <p:nvPr/>
        </p:nvSpPr>
        <p:spPr>
          <a:xfrm>
            <a:off x="4409994" y="417180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</a:rPr>
              <a:t>The results are a scalar fields.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7533BA-0E83-858F-90FD-841E280E2F1E}"/>
              </a:ext>
            </a:extLst>
          </p:cNvPr>
          <p:cNvSpPr txBox="1"/>
          <p:nvPr/>
        </p:nvSpPr>
        <p:spPr>
          <a:xfrm>
            <a:off x="827826" y="5266818"/>
            <a:ext cx="782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</a:rPr>
              <a:t>Or we can arrange the indices like a cross product. The result is a vector field.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D9F4FE-8535-7E7E-1229-785B7E9CE971}"/>
                  </a:ext>
                </a:extLst>
              </p:cNvPr>
              <p:cNvSpPr txBox="1"/>
              <p:nvPr/>
            </p:nvSpPr>
            <p:spPr>
              <a:xfrm>
                <a:off x="6274260" y="5803132"/>
                <a:ext cx="2794932" cy="41344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D9F4FE-8535-7E7E-1229-785B7E9CE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4260" y="5803132"/>
                <a:ext cx="2794932" cy="413447"/>
              </a:xfrm>
              <a:prstGeom prst="rect">
                <a:avLst/>
              </a:prstGeom>
              <a:blipFill>
                <a:blip r:embed="rId6"/>
                <a:stretch>
                  <a:fillRect t="-26471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568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7" grpId="0"/>
      <p:bldP spid="18" grpId="0"/>
      <p:bldP spid="19" grpId="0" animBg="1"/>
      <p:bldP spid="20" grpId="0"/>
      <p:bldP spid="21" grpId="0"/>
      <p:bldP spid="2" grpId="0"/>
      <p:bldP spid="4" grpId="0"/>
      <p:bldP spid="8" grpId="0"/>
      <p:bldP spid="9" grpId="0"/>
      <p:bldP spid="10" grpId="0"/>
      <p:bldP spid="11" grpId="0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D8D65E-9CEC-70BA-D4BF-E90B8C80EE94}"/>
              </a:ext>
            </a:extLst>
          </p:cNvPr>
          <p:cNvSpPr txBox="1"/>
          <p:nvPr/>
        </p:nvSpPr>
        <p:spPr>
          <a:xfrm>
            <a:off x="830663" y="2774612"/>
            <a:ext cx="3405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面積分</a:t>
            </a:r>
            <a:r>
              <a:rPr lang="en-US" sz="2000" dirty="0"/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integral</a:t>
            </a:r>
          </a:p>
        </p:txBody>
      </p:sp>
      <p:pic>
        <p:nvPicPr>
          <p:cNvPr id="4" name="Picture 4" descr="F23_03">
            <a:extLst>
              <a:ext uri="{FF2B5EF4-FFF2-40B4-BE49-F238E27FC236}">
                <a16:creationId xmlns:a16="http://schemas.microsoft.com/office/drawing/2014/main" id="{39421728-0631-1406-D62F-C6E3FA8B6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r="9799" b="56706"/>
          <a:stretch>
            <a:fillRect/>
          </a:stretch>
        </p:blipFill>
        <p:spPr bwMode="auto">
          <a:xfrm>
            <a:off x="4920212" y="1897794"/>
            <a:ext cx="2673576" cy="210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Dropbox\Documents\課程\YoungTextBook\Images\Chapter28\A_Images\A_Figures_and_Photos\28_18_Figure.jpg">
            <a:extLst>
              <a:ext uri="{FF2B5EF4-FFF2-40B4-BE49-F238E27FC236}">
                <a16:creationId xmlns:a16="http://schemas.microsoft.com/office/drawing/2014/main" id="{A65BF35D-54A3-13C7-744D-B1F20E1F4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68970"/>
          <a:stretch/>
        </p:blipFill>
        <p:spPr bwMode="auto">
          <a:xfrm>
            <a:off x="4198653" y="4239248"/>
            <a:ext cx="3405138" cy="209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A23376-46D4-1C36-6E52-01369FC95FB8}"/>
              </a:ext>
            </a:extLst>
          </p:cNvPr>
          <p:cNvSpPr txBox="1"/>
          <p:nvPr/>
        </p:nvSpPr>
        <p:spPr>
          <a:xfrm>
            <a:off x="830664" y="4939062"/>
            <a:ext cx="2933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線積分</a:t>
            </a:r>
            <a:r>
              <a:rPr lang="en-US" sz="2000" dirty="0"/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 integral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A28C5F-0AE4-7998-DC39-576A54F40E10}"/>
              </a:ext>
            </a:extLst>
          </p:cNvPr>
          <p:cNvSpPr txBox="1"/>
          <p:nvPr/>
        </p:nvSpPr>
        <p:spPr>
          <a:xfrm>
            <a:off x="838200" y="965421"/>
            <a:ext cx="7962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</a:rPr>
              <a:t>Differential operations are related the the integration of vector field in space.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179FF1-F6B3-C1C7-BB8E-B5ED7725BF53}"/>
              </a:ext>
            </a:extLst>
          </p:cNvPr>
          <p:cNvSpPr txBox="1"/>
          <p:nvPr/>
        </p:nvSpPr>
        <p:spPr>
          <a:xfrm>
            <a:off x="838200" y="1447800"/>
            <a:ext cx="8115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</a:rPr>
              <a:t>Integration of vector field in space is over curved surface or a path (line).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A2DF9B-F4DC-0E02-0FC7-3507347FF290}"/>
              </a:ext>
            </a:extLst>
          </p:cNvPr>
          <p:cNvSpPr txBox="1"/>
          <p:nvPr/>
        </p:nvSpPr>
        <p:spPr>
          <a:xfrm>
            <a:off x="3200400" y="483042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Integration Theorems</a:t>
            </a:r>
          </a:p>
        </p:txBody>
      </p:sp>
    </p:spTree>
    <p:extLst>
      <p:ext uri="{BB962C8B-B14F-4D97-AF65-F5344CB8AC3E}">
        <p14:creationId xmlns:p14="http://schemas.microsoft.com/office/powerpoint/2010/main" val="3099398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35729-3617-E009-A611-B39CEFD45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文字方塊 5">
            <a:extLst>
              <a:ext uri="{FF2B5EF4-FFF2-40B4-BE49-F238E27FC236}">
                <a16:creationId xmlns:a16="http://schemas.microsoft.com/office/drawing/2014/main" id="{824B8EBC-13FF-E020-CDB3-B1E14B972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981" y="4567895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高斯定律</a:t>
            </a:r>
          </a:p>
        </p:txBody>
      </p:sp>
      <p:pic>
        <p:nvPicPr>
          <p:cNvPr id="18437" name="Picture 4" descr="D:\Dropbox\Documents\課程\YoungTextBook\Images\Chapter22\A_Images\A_Figures_and_Photos\22_10_Figure.jpg">
            <a:extLst>
              <a:ext uri="{FF2B5EF4-FFF2-40B4-BE49-F238E27FC236}">
                <a16:creationId xmlns:a16="http://schemas.microsoft.com/office/drawing/2014/main" id="{29821A58-0EBB-6B75-65B9-1E4C1A8A5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"/>
          <a:stretch/>
        </p:blipFill>
        <p:spPr bwMode="auto">
          <a:xfrm>
            <a:off x="419100" y="1052694"/>
            <a:ext cx="2552700" cy="319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Users\Vincent\Downloads\Data\Knight\Media\Chapter28\Images\28_22Figure-F.jpg">
            <a:extLst>
              <a:ext uri="{FF2B5EF4-FFF2-40B4-BE49-F238E27FC236}">
                <a16:creationId xmlns:a16="http://schemas.microsoft.com/office/drawing/2014/main" id="{8AFF525A-A4BD-9F5B-02E0-275081AF2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7"/>
          <a:stretch/>
        </p:blipFill>
        <p:spPr bwMode="auto">
          <a:xfrm>
            <a:off x="3075781" y="1072946"/>
            <a:ext cx="2992438" cy="315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469B5A5B-197C-EDDA-B235-4F9E690F3460}"/>
                  </a:ext>
                </a:extLst>
              </p:cNvPr>
              <p:cNvSpPr txBox="1"/>
              <p:nvPr/>
            </p:nvSpPr>
            <p:spPr>
              <a:xfrm>
                <a:off x="3075781" y="4343400"/>
                <a:ext cx="225375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469B5A5B-197C-EDDA-B235-4F9E690F3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781" y="4343400"/>
                <a:ext cx="2253757" cy="818879"/>
              </a:xfrm>
              <a:prstGeom prst="rect">
                <a:avLst/>
              </a:prstGeom>
              <a:blipFill>
                <a:blip r:embed="rId4"/>
                <a:stretch>
                  <a:fillRect l="-10112" t="-132308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What is Plasma? - Strongly Coupled Systems Laboratory">
            <a:extLst>
              <a:ext uri="{FF2B5EF4-FFF2-40B4-BE49-F238E27FC236}">
                <a16:creationId xmlns:a16="http://schemas.microsoft.com/office/drawing/2014/main" id="{781DCD19-6530-266C-A8E3-3CBA46D90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3791"/>
          <a:stretch/>
        </p:blipFill>
        <p:spPr bwMode="auto">
          <a:xfrm>
            <a:off x="6162171" y="1073352"/>
            <a:ext cx="2827596" cy="319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784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57" name="Text Box 10"/>
              <p:cNvSpPr txBox="1">
                <a:spLocks noChangeArrowheads="1"/>
              </p:cNvSpPr>
              <p:nvPr/>
            </p:nvSpPr>
            <p:spPr bwMode="auto">
              <a:xfrm>
                <a:off x="1219200" y="5638800"/>
                <a:ext cx="6934200" cy="4047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電通量 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Electric Flux</a:t>
                </a:r>
                <a:r>
                  <a:rPr lang="zh-TW" altLang="en-US" dirty="0"/>
                  <a:t>，順著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dirty="0"/>
                  <a:t>的方向通過平面的電力線數目。</a:t>
                </a:r>
              </a:p>
            </p:txBody>
          </p:sp>
        </mc:Choice>
        <mc:Fallback xmlns="">
          <p:sp>
            <p:nvSpPr>
              <p:cNvPr id="2057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9200" y="5638800"/>
                <a:ext cx="6934200" cy="404791"/>
              </a:xfrm>
              <a:prstGeom prst="rect">
                <a:avLst/>
              </a:prstGeom>
              <a:blipFill>
                <a:blip r:embed="rId2"/>
                <a:stretch>
                  <a:fillRect t="-15625" b="-218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58" name="文字方塊 9"/>
              <p:cNvSpPr txBox="1">
                <a:spLocks noChangeArrowheads="1"/>
              </p:cNvSpPr>
              <p:nvPr/>
            </p:nvSpPr>
            <p:spPr bwMode="auto">
              <a:xfrm>
                <a:off x="1181335" y="4102446"/>
                <a:ext cx="7315200" cy="4047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定義面積向量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dirty="0"/>
                  <a:t>：大小就是此平面的面積，方向是垂直於平面的方向。</a:t>
                </a:r>
              </a:p>
            </p:txBody>
          </p:sp>
        </mc:Choice>
        <mc:Fallback xmlns="">
          <p:sp>
            <p:nvSpPr>
              <p:cNvPr id="2058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1335" y="4102446"/>
                <a:ext cx="7315200" cy="404791"/>
              </a:xfrm>
              <a:prstGeom prst="rect">
                <a:avLst/>
              </a:prstGeom>
              <a:blipFill>
                <a:blip r:embed="rId3"/>
                <a:stretch>
                  <a:fillRect l="-867" t="-15625" b="-218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9" name="Picture 11" descr="D:\Users\Vincent\Downloads\Data\Knight\Media\Chapter28\Images\28_13Figurea-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5" b="4108"/>
          <a:stretch/>
        </p:blipFill>
        <p:spPr bwMode="auto">
          <a:xfrm>
            <a:off x="4204650" y="2234885"/>
            <a:ext cx="3010478" cy="165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4204650" y="2394033"/>
            <a:ext cx="795866" cy="907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/>
              <p:cNvSpPr txBox="1">
                <a:spLocks noChangeArrowheads="1"/>
              </p:cNvSpPr>
              <p:nvPr/>
            </p:nvSpPr>
            <p:spPr bwMode="auto">
              <a:xfrm>
                <a:off x="1181335" y="4579311"/>
                <a:ext cx="6248400" cy="4047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如此定義後，角度</a:t>
                </a:r>
                <a14:m>
                  <m:oMath xmlns:m="http://schemas.openxmlformats.org/officeDocument/2006/math">
                    <m:r>
                      <a:rPr lang="zh-TW" altLang="en-US" b="0" i="1" smtClean="0">
                        <a:latin typeface="Cambria Math"/>
                      </a:rPr>
                      <m:t>𝜃</m:t>
                    </m:r>
                  </m:oMath>
                </a14:m>
                <a:r>
                  <a:rPr lang="zh-TW" altLang="en-US" dirty="0"/>
                  <a:t>就是向量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dirty="0"/>
                  <a:t>與電場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zh-TW" altLang="en-US" dirty="0"/>
                  <a:t>之間的夾角。</a:t>
                </a:r>
              </a:p>
            </p:txBody>
          </p:sp>
        </mc:Choice>
        <mc:Fallback xmlns="">
          <p:sp>
            <p:nvSpPr>
              <p:cNvPr id="9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1335" y="4579311"/>
                <a:ext cx="6248400" cy="404791"/>
              </a:xfrm>
              <a:prstGeom prst="rect">
                <a:avLst/>
              </a:prstGeom>
              <a:blipFill>
                <a:blip r:embed="rId5"/>
                <a:stretch>
                  <a:fillRect l="-1014" t="-12121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219200" y="5129359"/>
                <a:ext cx="3162661" cy="4047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𝑁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129359"/>
                <a:ext cx="3162661" cy="404791"/>
              </a:xfrm>
              <a:prstGeom prst="rect">
                <a:avLst/>
              </a:prstGeom>
              <a:blipFill>
                <a:blip r:embed="rId7"/>
                <a:stretch>
                  <a:fillRect t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7" descr="D:\Dropbox\Documents\課程\YoungTextBook\Images\Chapter22\A_Images\A_Figures_and_Photos\22_06_FigureB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6" b="6245"/>
          <a:stretch/>
        </p:blipFill>
        <p:spPr bwMode="auto">
          <a:xfrm>
            <a:off x="1218363" y="1583768"/>
            <a:ext cx="2703871" cy="228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3125164" y="2726768"/>
                <a:ext cx="163249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400" i="1" smtClean="0">
                          <a:latin typeface="Cambria Math"/>
                        </a:rPr>
                        <m:t>𝜃</m:t>
                      </m:r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164" y="2726768"/>
                <a:ext cx="163249" cy="215444"/>
              </a:xfrm>
              <a:prstGeom prst="rect">
                <a:avLst/>
              </a:prstGeom>
              <a:blipFill>
                <a:blip r:embed="rId9"/>
                <a:stretch>
                  <a:fillRect l="-30769" r="-2307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056564" y="2834490"/>
                <a:ext cx="163249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400" i="1" smtClean="0">
                          <a:latin typeface="Cambria Math"/>
                        </a:rPr>
                        <m:t>𝜃</m:t>
                      </m:r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564" y="2834490"/>
                <a:ext cx="163249" cy="215444"/>
              </a:xfrm>
              <a:prstGeom prst="rect">
                <a:avLst/>
              </a:prstGeom>
              <a:blipFill>
                <a:blip r:embed="rId10"/>
                <a:stretch>
                  <a:fillRect l="-21429" r="-21429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/>
      <p:bldP spid="2058" grpId="0"/>
      <p:bldP spid="3" grpId="0" animBg="1"/>
      <p:bldP spid="9" grpId="0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1476060" y="1916112"/>
            <a:ext cx="601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如果是封閉曲面，空間會被分成內外兩部分，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3" name="Text Box 5"/>
              <p:cNvSpPr txBox="1">
                <a:spLocks noChangeArrowheads="1"/>
              </p:cNvSpPr>
              <p:nvPr/>
            </p:nvSpPr>
            <p:spPr bwMode="auto">
              <a:xfrm>
                <a:off x="1447800" y="2286000"/>
                <a:ext cx="4572000" cy="4047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可以定義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dirty="0"/>
                  <a:t>的方向一律是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由內指向外</a:t>
                </a:r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10243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7800" y="2286000"/>
                <a:ext cx="4572000" cy="404791"/>
              </a:xfrm>
              <a:prstGeom prst="rect">
                <a:avLst/>
              </a:prstGeom>
              <a:blipFill>
                <a:blip r:embed="rId2"/>
                <a:stretch>
                  <a:fillRect l="-1385" t="-15625" b="-218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3679430" y="5638800"/>
            <a:ext cx="358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為正時，電力線為離開曲面</a:t>
            </a:r>
          </a:p>
        </p:txBody>
      </p:sp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3679430" y="6096000"/>
            <a:ext cx="358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為負時，電力線為進入曲面</a:t>
            </a:r>
          </a:p>
        </p:txBody>
      </p:sp>
      <p:pic>
        <p:nvPicPr>
          <p:cNvPr id="10248" name="Picture 11" descr="fig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42"/>
          <a:stretch>
            <a:fillRect/>
          </a:stretch>
        </p:blipFill>
        <p:spPr bwMode="auto">
          <a:xfrm>
            <a:off x="1622030" y="2895600"/>
            <a:ext cx="33178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文字方塊 9"/>
          <p:cNvSpPr txBox="1">
            <a:spLocks noChangeArrowheads="1"/>
          </p:cNvSpPr>
          <p:nvPr/>
        </p:nvSpPr>
        <p:spPr bwMode="auto">
          <a:xfrm>
            <a:off x="1498143" y="558147"/>
            <a:ext cx="63772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如果曲面是封閉曲面（這是高斯定律的主角，就稱高斯面）：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536563" y="991083"/>
                <a:ext cx="2949397" cy="8188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/>
                                </a:rPr>
                                <m:t>lim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brk m:alnAt="1"/>
                                    </m:rPr>
                                    <a:rPr lang="zh-TW" altLang="en-US" i="1">
                                      <a:latin typeface="Cambria Math"/>
                                    </a:rPr>
                                    <m:t>𝛿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→0</m:t>
                                  </m:r>
                                </m:e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𝑁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→∞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563" y="991083"/>
                <a:ext cx="2949397" cy="818814"/>
              </a:xfrm>
              <a:prstGeom prst="rect">
                <a:avLst/>
              </a:prstGeom>
              <a:blipFill>
                <a:blip r:embed="rId4"/>
                <a:stretch>
                  <a:fillRect l="-28632" t="-132308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2695280" y="5619760"/>
                <a:ext cx="976614" cy="40479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𝛿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280" y="5619760"/>
                <a:ext cx="976614" cy="404791"/>
              </a:xfrm>
              <a:prstGeom prst="rect">
                <a:avLst/>
              </a:prstGeom>
              <a:blipFill>
                <a:blip r:embed="rId5"/>
                <a:stretch>
                  <a:fillRect t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D86BE53-F11D-834D-97B4-4857C8071111}"/>
              </a:ext>
            </a:extLst>
          </p:cNvPr>
          <p:cNvCxnSpPr>
            <a:cxnSpLocks/>
          </p:cNvCxnSpPr>
          <p:nvPr/>
        </p:nvCxnSpPr>
        <p:spPr>
          <a:xfrm flipH="1" flipV="1">
            <a:off x="4467033" y="4043384"/>
            <a:ext cx="1274713" cy="15954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27EABA1-D60F-8F45-ACD6-40C5817E8968}"/>
              </a:ext>
            </a:extLst>
          </p:cNvPr>
          <p:cNvCxnSpPr>
            <a:cxnSpLocks/>
          </p:cNvCxnSpPr>
          <p:nvPr/>
        </p:nvCxnSpPr>
        <p:spPr>
          <a:xfrm flipH="1" flipV="1">
            <a:off x="3074746" y="3824287"/>
            <a:ext cx="1219200" cy="23517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/>
      <p:bldP spid="10247" grpId="0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F23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r="9799" b="56706"/>
          <a:stretch>
            <a:fillRect/>
          </a:stretch>
        </p:blipFill>
        <p:spPr bwMode="auto">
          <a:xfrm>
            <a:off x="2242181" y="748814"/>
            <a:ext cx="3614039" cy="283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1371600" y="5654477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</a:rPr>
              <a:t>電力線數目守恆</a:t>
            </a:r>
          </a:p>
        </p:txBody>
      </p:sp>
      <p:sp>
        <p:nvSpPr>
          <p:cNvPr id="11271" name="文字方塊 6"/>
          <p:cNvSpPr txBox="1">
            <a:spLocks noChangeArrowheads="1"/>
          </p:cNvSpPr>
          <p:nvPr/>
        </p:nvSpPr>
        <p:spPr bwMode="auto">
          <a:xfrm>
            <a:off x="1361202" y="3669268"/>
            <a:ext cx="624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anose="02020603050405020304" pitchFamily="18" charset="0"/>
              </a:rPr>
              <a:t>通過一封閉曲面的總電場通量就有一個很簡單的物理意義；</a:t>
            </a:r>
          </a:p>
        </p:txBody>
      </p:sp>
      <p:sp>
        <p:nvSpPr>
          <p:cNvPr id="3" name="向右箭號 2"/>
          <p:cNvSpPr/>
          <p:nvPr/>
        </p:nvSpPr>
        <p:spPr>
          <a:xfrm>
            <a:off x="3510304" y="5696582"/>
            <a:ext cx="609600" cy="28250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371600" y="4038600"/>
                <a:ext cx="687528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i="1">
                          <a:latin typeface="Cambria Math"/>
                        </a:rPr>
                        <m:t>離開曲面的電力線</m:t>
                      </m:r>
                      <m:r>
                        <a:rPr lang="zh-TW" altLang="en-US" i="1" smtClean="0">
                          <a:latin typeface="Cambria Math"/>
                        </a:rPr>
                        <m:t>數目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zh-TW" altLang="en-US" i="1">
                          <a:latin typeface="Cambria Math"/>
                        </a:rPr>
                        <m:t>進入曲面的</m:t>
                      </m:r>
                      <m:r>
                        <a:rPr lang="zh-TW" altLang="en-US" i="1" smtClean="0">
                          <a:latin typeface="Cambria Math"/>
                        </a:rPr>
                        <m:t>電力線數目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038600"/>
                <a:ext cx="6875280" cy="818879"/>
              </a:xfrm>
              <a:prstGeom prst="rect">
                <a:avLst/>
              </a:prstGeom>
              <a:blipFill>
                <a:blip r:embed="rId3"/>
                <a:stretch>
                  <a:fillRect l="-3506" t="-132308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351064" y="5424719"/>
                <a:ext cx="150515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064" y="5424719"/>
                <a:ext cx="1505156" cy="818879"/>
              </a:xfrm>
              <a:prstGeom prst="rect">
                <a:avLst/>
              </a:prstGeom>
              <a:blipFill>
                <a:blip r:embed="rId4"/>
                <a:stretch>
                  <a:fillRect l="-56667" t="-132308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E99853B-2614-E348-B58F-560AC77A9C13}"/>
              </a:ext>
            </a:extLst>
          </p:cNvPr>
          <p:cNvSpPr txBox="1"/>
          <p:nvPr/>
        </p:nvSpPr>
        <p:spPr>
          <a:xfrm>
            <a:off x="1371600" y="4956433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anose="02020603050405020304" pitchFamily="18" charset="0"/>
              </a:rPr>
              <a:t>進入此封閉曲面的電場線數目必等於離開的電場線數目！</a:t>
            </a:r>
          </a:p>
        </p:txBody>
      </p:sp>
    </p:spTree>
    <p:extLst>
      <p:ext uri="{BB962C8B-B14F-4D97-AF65-F5344CB8AC3E}">
        <p14:creationId xmlns:p14="http://schemas.microsoft.com/office/powerpoint/2010/main" val="15681361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文字方塊 1"/>
          <p:cNvSpPr txBox="1">
            <a:spLocks noChangeArrowheads="1"/>
          </p:cNvSpPr>
          <p:nvPr/>
        </p:nvSpPr>
        <p:spPr bwMode="auto">
          <a:xfrm>
            <a:off x="890427" y="388246"/>
            <a:ext cx="723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anose="02020603050405020304" pitchFamily="18" charset="0"/>
              </a:rPr>
              <a:t>若曲面內有</a:t>
            </a:r>
            <a:r>
              <a:rPr lang="zh-CN" altLang="en-US" dirty="0">
                <a:latin typeface="Times New Roman" panose="02020603050405020304" pitchFamily="18" charset="0"/>
              </a:rPr>
              <a:t>一點</a:t>
            </a:r>
            <a:r>
              <a:rPr lang="zh-TW" altLang="en-US" dirty="0">
                <a:latin typeface="Times New Roman" panose="02020603050405020304" pitchFamily="18" charset="0"/>
              </a:rPr>
              <a:t>電荷，電力線由正電荷發出（由負電荷吸收）：</a:t>
            </a:r>
          </a:p>
        </p:txBody>
      </p:sp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907551" y="4438850"/>
            <a:ext cx="8040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包圍一個電荷的高斯面的電通量，等於正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負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電荷所產生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消滅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的電力線數目。</a:t>
            </a:r>
          </a:p>
        </p:txBody>
      </p:sp>
      <p:pic>
        <p:nvPicPr>
          <p:cNvPr id="13319" name="Picture 4" descr="240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"/>
          <a:stretch/>
        </p:blipFill>
        <p:spPr bwMode="auto">
          <a:xfrm>
            <a:off x="3048000" y="827603"/>
            <a:ext cx="2678946" cy="264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925317" y="3590619"/>
                <a:ext cx="7312899" cy="8188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i="1">
                          <a:latin typeface="Cambria Math"/>
                        </a:rPr>
                        <m:t>離開曲面的電力線</m:t>
                      </m:r>
                      <m:r>
                        <a:rPr lang="zh-TW" altLang="en-US" i="1" smtClean="0">
                          <a:latin typeface="Cambria Math"/>
                        </a:rPr>
                        <m:t>數目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zh-TW" altLang="en-US" i="1">
                          <a:latin typeface="Cambria Math"/>
                        </a:rPr>
                        <m:t>進入曲面的</m:t>
                      </m:r>
                      <m:r>
                        <a:rPr lang="zh-TW" altLang="en-US" i="1" smtClean="0">
                          <a:latin typeface="Cambria Math"/>
                        </a:rPr>
                        <m:t>電力線數目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317" y="3590619"/>
                <a:ext cx="7312899" cy="818814"/>
              </a:xfrm>
              <a:prstGeom prst="rect">
                <a:avLst/>
              </a:prstGeom>
              <a:blipFill>
                <a:blip r:embed="rId3"/>
                <a:stretch>
                  <a:fillRect l="-3120" t="-128788" b="-18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907550" y="4876800"/>
            <a:ext cx="8236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因電力線產生後不中途消失，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907551" y="5314981"/>
                <a:ext cx="8040634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</a:rPr>
                  <a:t>我們立刻可以得到：包圍點電荷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𝑞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的高斯面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1,2,3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，電通量相等！</a:t>
                </a: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551" y="5314981"/>
                <a:ext cx="8040634" cy="381515"/>
              </a:xfrm>
              <a:prstGeom prst="rect">
                <a:avLst/>
              </a:prstGeom>
              <a:blipFill>
                <a:blip r:embed="rId4"/>
                <a:stretch>
                  <a:fillRect l="-631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53FA1FE-3ED5-AAA7-460D-1A9FFFEFA9DE}"/>
              </a:ext>
            </a:extLst>
          </p:cNvPr>
          <p:cNvSpPr txBox="1"/>
          <p:nvPr/>
        </p:nvSpPr>
        <p:spPr>
          <a:xfrm>
            <a:off x="896399" y="5767637"/>
            <a:ext cx="7823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通過包圍點電荷的高斯面的電力線數與其形狀、位置、大小都無關！</a:t>
            </a:r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93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9B730-160A-F1D7-630F-3B01C8B52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文字方塊 4">
            <a:extLst>
              <a:ext uri="{FF2B5EF4-FFF2-40B4-BE49-F238E27FC236}">
                <a16:creationId xmlns:a16="http://schemas.microsoft.com/office/drawing/2014/main" id="{105E1E37-0579-6EC5-9FB2-DC8D30C1A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508" y="4339871"/>
            <a:ext cx="81806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000" dirty="0">
                <a:latin typeface="Times New Roman" panose="02020603050405020304" pitchFamily="18" charset="0"/>
              </a:rPr>
              <a:t>一個封閉曲面的電場面積分：通量，正比於曲面所包圍的總淨電荷量。</a:t>
            </a:r>
          </a:p>
        </p:txBody>
      </p:sp>
      <p:sp>
        <p:nvSpPr>
          <p:cNvPr id="18436" name="文字方塊 5">
            <a:extLst>
              <a:ext uri="{FF2B5EF4-FFF2-40B4-BE49-F238E27FC236}">
                <a16:creationId xmlns:a16="http://schemas.microsoft.com/office/drawing/2014/main" id="{BC9A900D-A265-8CA7-3722-2D9CEBCF2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3990" y="3654373"/>
            <a:ext cx="278321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高斯定律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</a:rPr>
              <a:t> Gauss’s Law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437" name="Picture 4" descr="D:\Dropbox\Documents\課程\YoungTextBook\Images\Chapter22\A_Images\A_Figures_and_Photos\22_10_Figure.jpg">
            <a:extLst>
              <a:ext uri="{FF2B5EF4-FFF2-40B4-BE49-F238E27FC236}">
                <a16:creationId xmlns:a16="http://schemas.microsoft.com/office/drawing/2014/main" id="{315B9530-A531-DBEF-975E-C5AD6A7BA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"/>
          <a:stretch/>
        </p:blipFill>
        <p:spPr bwMode="auto">
          <a:xfrm>
            <a:off x="1719989" y="521803"/>
            <a:ext cx="2270191" cy="283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Users\Vincent\Downloads\Data\Knight\Media\Chapter28\Images\28_22Figure-F.jpg">
            <a:extLst>
              <a:ext uri="{FF2B5EF4-FFF2-40B4-BE49-F238E27FC236}">
                <a16:creationId xmlns:a16="http://schemas.microsoft.com/office/drawing/2014/main" id="{C6C05924-2E56-3F9E-DE36-C4AEA41C0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7"/>
          <a:stretch/>
        </p:blipFill>
        <p:spPr bwMode="auto">
          <a:xfrm>
            <a:off x="4094162" y="574593"/>
            <a:ext cx="2611438" cy="275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9345BAA4-4B50-FDF5-4D5E-E7B79E34491E}"/>
                  </a:ext>
                </a:extLst>
              </p:cNvPr>
              <p:cNvSpPr txBox="1"/>
              <p:nvPr/>
            </p:nvSpPr>
            <p:spPr>
              <a:xfrm>
                <a:off x="2863301" y="3481425"/>
                <a:ext cx="225375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9345BAA4-4B50-FDF5-4D5E-E7B79E3449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301" y="3481425"/>
                <a:ext cx="2253757" cy="818879"/>
              </a:xfrm>
              <a:prstGeom prst="rect">
                <a:avLst/>
              </a:prstGeom>
              <a:blipFill>
                <a:blip r:embed="rId4"/>
                <a:stretch>
                  <a:fillRect l="-10112" t="-132308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61AB82F-1E5B-AB77-0B48-623A4B33CBCE}"/>
              </a:ext>
            </a:extLst>
          </p:cNvPr>
          <p:cNvSpPr txBox="1"/>
          <p:nvPr/>
        </p:nvSpPr>
        <p:spPr>
          <a:xfrm>
            <a:off x="658508" y="4726573"/>
            <a:ext cx="7543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</a:rPr>
              <a:t>But Gauss’s Law in this integration formulation is hard to use.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AFD11-BFBD-B1A7-7934-A46AB333029E}"/>
              </a:ext>
            </a:extLst>
          </p:cNvPr>
          <p:cNvSpPr txBox="1"/>
          <p:nvPr/>
        </p:nvSpPr>
        <p:spPr>
          <a:xfrm>
            <a:off x="658508" y="5490040"/>
            <a:ext cx="7543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</a:rPr>
              <a:t>The law will then be converted it into a differential formulation.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21">
                <a:extLst>
                  <a:ext uri="{FF2B5EF4-FFF2-40B4-BE49-F238E27FC236}">
                    <a16:creationId xmlns:a16="http://schemas.microsoft.com/office/drawing/2014/main" id="{DE43387B-AF8E-CA2A-E1B1-B82E71752D79}"/>
                  </a:ext>
                </a:extLst>
              </p:cNvPr>
              <p:cNvSpPr/>
              <p:nvPr/>
            </p:nvSpPr>
            <p:spPr>
              <a:xfrm>
                <a:off x="3242441" y="5892587"/>
                <a:ext cx="1343509" cy="67153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" name="矩形 21">
                <a:extLst>
                  <a:ext uri="{FF2B5EF4-FFF2-40B4-BE49-F238E27FC236}">
                    <a16:creationId xmlns:a16="http://schemas.microsoft.com/office/drawing/2014/main" id="{DE43387B-AF8E-CA2A-E1B1-B82E71752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441" y="5892587"/>
                <a:ext cx="1343509" cy="671530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4A5F979-F5E0-E59F-ED8A-CCCFE62AA0D2}"/>
              </a:ext>
            </a:extLst>
          </p:cNvPr>
          <p:cNvSpPr txBox="1"/>
          <p:nvPr/>
        </p:nvSpPr>
        <p:spPr>
          <a:xfrm>
            <a:off x="658507" y="5095905"/>
            <a:ext cx="7952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</a:rPr>
              <a:t>We will now calculate flux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on surface </a:t>
            </a:r>
            <a:r>
              <a:rPr lang="en-US" sz="2000" dirty="0">
                <a:latin typeface="Times New Roman" panose="02020603050405020304" pitchFamily="18" charset="0"/>
              </a:rPr>
              <a:t>using divergence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inside surface</a:t>
            </a:r>
            <a:r>
              <a:rPr lang="en-US" sz="2000" dirty="0">
                <a:latin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46121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BC864-0B6E-5ECD-75C9-4DFF87C03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D7DBBF-50DC-CE87-7E04-7FD523CD0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474" y="685800"/>
            <a:ext cx="6859664" cy="3740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E4B2B8-CC8B-0F24-DC4D-4E8BC22D5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407" y="4495800"/>
            <a:ext cx="7011186" cy="1600200"/>
          </a:xfrm>
          <a:prstGeom prst="rect">
            <a:avLst/>
          </a:prstGeom>
        </p:spPr>
      </p:pic>
      <p:pic>
        <p:nvPicPr>
          <p:cNvPr id="1026" name="Picture 2" descr="321 | David Tong on Open Questions in Quantum Field Theory – Sean Carroll">
            <a:extLst>
              <a:ext uri="{FF2B5EF4-FFF2-40B4-BE49-F238E27FC236}">
                <a16:creationId xmlns:a16="http://schemas.microsoft.com/office/drawing/2014/main" id="{1F9120D5-68A1-31B2-2FC3-DF83F6211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114800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2030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91"/>
          <a:stretch/>
        </p:blipFill>
        <p:spPr bwMode="auto">
          <a:xfrm>
            <a:off x="1594333" y="3361636"/>
            <a:ext cx="5181600" cy="3075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4787449" y="769792"/>
                <a:ext cx="847603" cy="4001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/>
                        </a:rPr>
                        <m:t>𝑎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7449" y="769792"/>
                <a:ext cx="847603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317028" y="1623986"/>
                <a:ext cx="2141677" cy="4001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2000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𝑎</m:t>
                          </m:r>
                          <m:r>
                            <a:rPr lang="en-US" altLang="zh-TW" sz="20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sz="2000" b="0" i="1" smtClean="0">
                              <a:latin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20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altLang="zh-TW" sz="2000" b="0" i="0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20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028" y="1623986"/>
                <a:ext cx="2141677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172754" y="4470782"/>
                <a:ext cx="3826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2754" y="4470782"/>
                <a:ext cx="38266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5060561" y="4529899"/>
                <a:ext cx="378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561" y="4529899"/>
                <a:ext cx="37888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D582710A-9A99-8F67-95C2-FCE8B742246B}"/>
              </a:ext>
            </a:extLst>
          </p:cNvPr>
          <p:cNvSpPr txBox="1"/>
          <p:nvPr/>
        </p:nvSpPr>
        <p:spPr>
          <a:xfrm>
            <a:off x="420925" y="769792"/>
            <a:ext cx="4639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</a:rPr>
              <a:t>When a volume is divided into two parts: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D9B58C-C854-3553-7A96-847C9E81833F}"/>
                  </a:ext>
                </a:extLst>
              </p:cNvPr>
              <p:cNvSpPr txBox="1"/>
              <p:nvPr/>
            </p:nvSpPr>
            <p:spPr>
              <a:xfrm>
                <a:off x="406790" y="1175700"/>
                <a:ext cx="83503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</a:rPr>
                  <a:t>the electric flux through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/>
                      </a:rPr>
                      <m:t>𝑎</m:t>
                    </m:r>
                    <m:r>
                      <a:rPr lang="en-US" altLang="zh-TW" sz="2000" i="1">
                        <a:latin typeface="Cambria Math"/>
                      </a:rPr>
                      <m:t>+</m:t>
                    </m:r>
                    <m:r>
                      <a:rPr lang="en-US" altLang="zh-TW" sz="2000" i="1">
                        <a:latin typeface="Cambria Math"/>
                      </a:rPr>
                      <m:t>𝑏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</a:rPr>
                  <a:t> equals the sum of flux through the two parts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D9B58C-C854-3553-7A96-847C9E818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0" y="1175700"/>
                <a:ext cx="8350343" cy="400110"/>
              </a:xfrm>
              <a:prstGeom prst="rect">
                <a:avLst/>
              </a:prstGeom>
              <a:blipFill>
                <a:blip r:embed="rId7"/>
                <a:stretch>
                  <a:fillRect l="-912" t="-9375" r="-2128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2">
                <a:extLst>
                  <a:ext uri="{FF2B5EF4-FFF2-40B4-BE49-F238E27FC236}">
                    <a16:creationId xmlns:a16="http://schemas.microsoft.com/office/drawing/2014/main" id="{3C025FBB-A3D0-A9EC-536E-3ACE55FB60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0925" y="2127740"/>
                <a:ext cx="8869608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en-US" altLang="zh-TW" sz="2000" dirty="0">
                    <a:latin typeface="Times New Roman" panose="02020603050405020304" pitchFamily="18" charset="0"/>
                  </a:rPr>
                  <a:t>This is because when adding up, the contributions from interior faces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 sz="2000" i="1">
                            <a:latin typeface="Cambria Math"/>
                          </a:rPr>
                          <m:t>𝑎𝑏</m:t>
                        </m:r>
                      </m:sub>
                    </m:sSub>
                  </m:oMath>
                </a14:m>
                <a:r>
                  <a:rPr lang="en-US" altLang="zh-TW" sz="2000" dirty="0">
                    <a:latin typeface="Times New Roman" panose="02020603050405020304" pitchFamily="18" charset="0"/>
                  </a:rPr>
                  <a:t> cancel out.</a:t>
                </a:r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字方塊 22">
                <a:extLst>
                  <a:ext uri="{FF2B5EF4-FFF2-40B4-BE49-F238E27FC236}">
                    <a16:creationId xmlns:a16="http://schemas.microsoft.com/office/drawing/2014/main" id="{3C025FBB-A3D0-A9EC-536E-3ACE55FB6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0925" y="2127740"/>
                <a:ext cx="8869608" cy="400110"/>
              </a:xfrm>
              <a:prstGeom prst="rect">
                <a:avLst/>
              </a:prstGeom>
              <a:blipFill>
                <a:blip r:embed="rId8"/>
                <a:stretch>
                  <a:fillRect l="-715" t="-6061" b="-2424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0A13B5-EB4A-FCE3-2E9C-A7BA5F4169EB}"/>
                  </a:ext>
                </a:extLst>
              </p:cNvPr>
              <p:cNvSpPr txBox="1"/>
              <p:nvPr/>
            </p:nvSpPr>
            <p:spPr>
              <a:xfrm>
                <a:off x="406790" y="2590800"/>
                <a:ext cx="873721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</a:rPr>
                  <a:t>The outward normal direction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 sz="2000" i="1">
                            <a:latin typeface="Cambria Math"/>
                          </a:rPr>
                          <m:t>𝑎𝑏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</a:rPr>
                  <a:t> from part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</a:rPr>
                  <a:t> is opposite the direction from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0A13B5-EB4A-FCE3-2E9C-A7BA5F416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0" y="2590800"/>
                <a:ext cx="8737210" cy="400110"/>
              </a:xfrm>
              <a:prstGeom prst="rect">
                <a:avLst/>
              </a:prstGeom>
              <a:blipFill>
                <a:blip r:embed="rId9"/>
                <a:stretch>
                  <a:fillRect l="-872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059C40D-F0B0-F5BE-7225-A396775BC731}"/>
              </a:ext>
            </a:extLst>
          </p:cNvPr>
          <p:cNvCxnSpPr>
            <a:cxnSpLocks/>
          </p:cNvCxnSpPr>
          <p:nvPr/>
        </p:nvCxnSpPr>
        <p:spPr>
          <a:xfrm>
            <a:off x="3172754" y="2917509"/>
            <a:ext cx="438549" cy="19226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311865-2F00-B4CD-2B05-6EA9649CC18D}"/>
              </a:ext>
            </a:extLst>
          </p:cNvPr>
          <p:cNvCxnSpPr>
            <a:cxnSpLocks/>
          </p:cNvCxnSpPr>
          <p:nvPr/>
        </p:nvCxnSpPr>
        <p:spPr>
          <a:xfrm flipH="1">
            <a:off x="4787449" y="2899924"/>
            <a:ext cx="2482912" cy="19401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964CB8F-F0C9-C58B-D0C7-587519B28060}"/>
              </a:ext>
            </a:extLst>
          </p:cNvPr>
          <p:cNvSpPr txBox="1"/>
          <p:nvPr/>
        </p:nvSpPr>
        <p:spPr>
          <a:xfrm>
            <a:off x="426546" y="341486"/>
            <a:ext cx="7238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</a:rPr>
              <a:t>First a beautiful mathematical theorem. The key observation:</a:t>
            </a:r>
          </a:p>
        </p:txBody>
      </p:sp>
    </p:spTree>
    <p:extLst>
      <p:ext uri="{BB962C8B-B14F-4D97-AF65-F5344CB8AC3E}">
        <p14:creationId xmlns:p14="http://schemas.microsoft.com/office/powerpoint/2010/main" val="346329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C0C3D-CE10-DFF4-5469-2F5AB1EBA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FA475DD-7DEE-AD6C-B775-806ED62628D0}"/>
              </a:ext>
            </a:extLst>
          </p:cNvPr>
          <p:cNvSpPr/>
          <p:nvPr/>
        </p:nvSpPr>
        <p:spPr>
          <a:xfrm>
            <a:off x="2805816" y="296399"/>
            <a:ext cx="3581400" cy="215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04B3F0-1548-D23E-97E6-2F509242F116}"/>
                  </a:ext>
                </a:extLst>
              </p:cNvPr>
              <p:cNvSpPr txBox="1"/>
              <p:nvPr/>
            </p:nvSpPr>
            <p:spPr>
              <a:xfrm>
                <a:off x="604282" y="2582882"/>
                <a:ext cx="83111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</a:rPr>
                  <a:t>If we divide the inner space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</a:rPr>
                  <a:t> of a Gaussian Surface into small cubes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</a:rPr>
                  <a:t>,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04B3F0-1548-D23E-97E6-2F509242F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282" y="2582882"/>
                <a:ext cx="8311118" cy="400110"/>
              </a:xfrm>
              <a:prstGeom prst="rect">
                <a:avLst/>
              </a:prstGeom>
              <a:blipFill>
                <a:blip r:embed="rId2"/>
                <a:stretch>
                  <a:fillRect l="-762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D39424A-9866-115E-3063-3D6176FDFB1B}"/>
                  </a:ext>
                </a:extLst>
              </p:cNvPr>
              <p:cNvSpPr txBox="1"/>
              <p:nvPr/>
            </p:nvSpPr>
            <p:spPr>
              <a:xfrm>
                <a:off x="604282" y="3005941"/>
                <a:ext cx="767993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The sum of all the flux through the cubes equals the flux through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,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D39424A-9866-115E-3063-3D6176FDF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282" y="3005941"/>
                <a:ext cx="7679936" cy="400110"/>
              </a:xfrm>
              <a:prstGeom prst="rect">
                <a:avLst/>
              </a:prstGeom>
              <a:blipFill>
                <a:blip r:embed="rId3"/>
                <a:stretch>
                  <a:fillRect l="-825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undefined">
            <a:extLst>
              <a:ext uri="{FF2B5EF4-FFF2-40B4-BE49-F238E27FC236}">
                <a16:creationId xmlns:a16="http://schemas.microsoft.com/office/drawing/2014/main" id="{40956562-9B9B-1328-43FE-FE13F38F9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346" y="281531"/>
            <a:ext cx="3516870" cy="22477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D9D06F-6FE3-0C10-A051-5D4CFB0C1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5781" y="3878316"/>
            <a:ext cx="2286000" cy="1104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CD7DEA-1F36-901A-AB7C-5456DF5E7BE8}"/>
              </a:ext>
            </a:extLst>
          </p:cNvPr>
          <p:cNvSpPr txBox="1"/>
          <p:nvPr/>
        </p:nvSpPr>
        <p:spPr>
          <a:xfrm>
            <a:off x="604282" y="5974488"/>
            <a:ext cx="61916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</a:rPr>
              <a:t>Let’s calculate the flux through a small cube:</a:t>
            </a:r>
            <a:endParaRPr lang="en-US" sz="2000" dirty="0"/>
          </a:p>
        </p:txBody>
      </p:sp>
      <p:sp>
        <p:nvSpPr>
          <p:cNvPr id="9" name="文字方塊 22">
            <a:extLst>
              <a:ext uri="{FF2B5EF4-FFF2-40B4-BE49-F238E27FC236}">
                <a16:creationId xmlns:a16="http://schemas.microsoft.com/office/drawing/2014/main" id="{43D122DE-97C6-B720-E9C9-A09CA2FB2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282" y="3429000"/>
            <a:ext cx="69395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dirty="0">
                <a:latin typeface="Times New Roman" panose="02020603050405020304" pitchFamily="18" charset="0"/>
              </a:rPr>
              <a:t>since the contributions from interior faces cancel out.</a:t>
            </a:r>
            <a:endParaRPr lang="zh-TW" altLang="en-US" sz="2000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447D14E3-9BB8-0813-7DBF-ECC4FD5E6A7C}"/>
                  </a:ext>
                </a:extLst>
              </p:cNvPr>
              <p:cNvSpPr txBox="1"/>
              <p:nvPr/>
            </p:nvSpPr>
            <p:spPr>
              <a:xfrm>
                <a:off x="3734735" y="5053356"/>
                <a:ext cx="1864741" cy="83926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20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20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𝑖𝐸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447D14E3-9BB8-0813-7DBF-ECC4FD5E6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4735" y="5053356"/>
                <a:ext cx="1864741" cy="839269"/>
              </a:xfrm>
              <a:prstGeom prst="rect">
                <a:avLst/>
              </a:prstGeom>
              <a:blipFill>
                <a:blip r:embed="rId6"/>
                <a:stretch>
                  <a:fillRect l="-9459" t="-122059" b="-17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54E86172-803B-64FB-2A56-A7C685ADEDFF}"/>
                  </a:ext>
                </a:extLst>
              </p:cNvPr>
              <p:cNvSpPr txBox="1"/>
              <p:nvPr/>
            </p:nvSpPr>
            <p:spPr>
              <a:xfrm>
                <a:off x="2910539" y="2156120"/>
                <a:ext cx="49141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4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54E86172-803B-64FB-2A56-A7C685ADE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539" y="2156120"/>
                <a:ext cx="491417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41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圖片 1" descr="afg0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802" y="126881"/>
            <a:ext cx="3926283" cy="237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單箭頭接點 4"/>
          <p:cNvCxnSpPr/>
          <p:nvPr/>
        </p:nvCxnSpPr>
        <p:spPr>
          <a:xfrm flipV="1">
            <a:off x="5803174" y="490667"/>
            <a:ext cx="406915" cy="72973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 rot="5400000" flipH="1" flipV="1">
            <a:off x="4581974" y="590431"/>
            <a:ext cx="990600" cy="304800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3709572" y="2141922"/>
                <a:ext cx="913814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TW" sz="2000" dirty="0">
                    <a:solidFill>
                      <a:srgbClr val="FFFFFF"/>
                    </a:solidFill>
                    <a:latin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lang="en-US" altLang="zh-TW" sz="2000" i="1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altLang="zh-TW" sz="2000" dirty="0">
                    <a:solidFill>
                      <a:srgbClr val="FFFFFF"/>
                    </a:solidFill>
                    <a:latin typeface="Times New Roman" panose="02020603050405020304" pitchFamily="18" charset="0"/>
                  </a:rPr>
                  <a:t>x</a:t>
                </a:r>
                <a:endParaRPr lang="zh-TW" altLang="en-US" sz="2000" dirty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572" y="2141922"/>
                <a:ext cx="913814" cy="304800"/>
              </a:xfrm>
              <a:prstGeom prst="rect">
                <a:avLst/>
              </a:prstGeom>
              <a:blipFill>
                <a:blip r:embed="rId3"/>
                <a:stretch>
                  <a:fillRect t="-24000" b="-4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4658174" y="2120190"/>
                <a:ext cx="11430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solidFill>
                            <a:srgbClr val="FFFFFF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altLang="zh-TW" sz="2000" i="1" dirty="0">
                          <a:solidFill>
                            <a:schemeClr val="tx1"/>
                          </a:solidFill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sz="2000" i="1" dirty="0">
                          <a:solidFill>
                            <a:schemeClr val="tx1"/>
                          </a:solidFill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altLang="zh-TW" sz="2000" i="0" dirty="0">
                          <a:solidFill>
                            <a:schemeClr val="tx1"/>
                          </a:solidFill>
                          <a:latin typeface="Cambria Math"/>
                          <a:cs typeface="Times New Roman" pitchFamily="18" charset="0"/>
                        </a:rPr>
                        <m:t>Δ</m:t>
                      </m:r>
                      <m:r>
                        <a:rPr lang="en-US" altLang="zh-TW" sz="2000" i="1" dirty="0">
                          <a:solidFill>
                            <a:schemeClr val="tx1"/>
                          </a:solidFill>
                          <a:latin typeface="Cambria Math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20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74" y="2120190"/>
                <a:ext cx="1143000" cy="304800"/>
              </a:xfrm>
              <a:prstGeom prst="rect">
                <a:avLst/>
              </a:prstGeom>
              <a:blipFill>
                <a:blip r:embed="rId4"/>
                <a:stretch>
                  <a:fillRect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712" name="文字方塊 24"/>
          <p:cNvSpPr txBox="1">
            <a:spLocks noChangeArrowheads="1"/>
          </p:cNvSpPr>
          <p:nvPr/>
        </p:nvSpPr>
        <p:spPr bwMode="auto">
          <a:xfrm>
            <a:off x="259657" y="4989526"/>
            <a:ext cx="19609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dirty="0">
                <a:latin typeface="Times New Roman" panose="02020603050405020304" pitchFamily="18" charset="0"/>
              </a:rPr>
              <a:t>Total flux:</a:t>
            </a:r>
            <a:endParaRPr lang="zh-TW" altLang="en-US" sz="2000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5828078" y="120129"/>
                <a:ext cx="1378647" cy="437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sz="2000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8078" y="120129"/>
                <a:ext cx="1378647" cy="4374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5181902" y="141708"/>
                <a:ext cx="762000" cy="437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902" y="141708"/>
                <a:ext cx="762000" cy="4374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6827318" y="4017179"/>
                <a:ext cx="2036070" cy="78386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sz="200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sz="20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sz="2000" b="0" i="1" smtClean="0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sz="200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𝑧</m:t>
                      </m:r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7318" y="4017179"/>
                <a:ext cx="2036070" cy="7838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1567103" y="4812236"/>
                <a:ext cx="5727594" cy="78386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2000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sz="200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sz="20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sz="2000" b="0" i="1" smtClean="0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sz="200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sz="2000" b="0" i="1" smtClean="0"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𝑧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𝑣</m:t>
                      </m:r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103" y="4812236"/>
                <a:ext cx="5727594" cy="783869"/>
              </a:xfrm>
              <a:prstGeom prst="rect">
                <a:avLst/>
              </a:prstGeom>
              <a:blipFill>
                <a:blip r:embed="rId8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23E064D2-A4FE-0C41-B617-331B8BEBC458}"/>
                  </a:ext>
                </a:extLst>
              </p:cNvPr>
              <p:cNvSpPr txBox="1"/>
              <p:nvPr/>
            </p:nvSpPr>
            <p:spPr>
              <a:xfrm>
                <a:off x="234048" y="3121361"/>
                <a:ext cx="3951403" cy="4001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sz="2000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𝑧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𝑧</m:t>
                      </m:r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23E064D2-A4FE-0C41-B617-331B8BEBC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48" y="3121361"/>
                <a:ext cx="3951403" cy="400110"/>
              </a:xfrm>
              <a:prstGeom prst="rect">
                <a:avLst/>
              </a:prstGeom>
              <a:blipFill>
                <a:blip r:embed="rId9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180B7189-8588-744E-BF9B-4D14C16A95B5}"/>
                  </a:ext>
                </a:extLst>
              </p:cNvPr>
              <p:cNvSpPr/>
              <p:nvPr/>
            </p:nvSpPr>
            <p:spPr>
              <a:xfrm>
                <a:off x="6930953" y="2539590"/>
                <a:ext cx="1828800" cy="43749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𝑑𝑎</m:t>
                      </m:r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180B7189-8588-744E-BF9B-4D14C16A9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0953" y="2539590"/>
                <a:ext cx="1828800" cy="437492"/>
              </a:xfrm>
              <a:prstGeom prst="rect">
                <a:avLst/>
              </a:prstGeom>
              <a:blipFill>
                <a:blip r:embed="rId10"/>
                <a:stretch>
                  <a:fillRect t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239243" y="2883437"/>
                <a:ext cx="6156235" cy="68403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sz="2000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𝑧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𝑧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sz="200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sz="20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sz="20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sz="200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𝑧</m:t>
                      </m:r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43" y="2883437"/>
                <a:ext cx="6156235" cy="684033"/>
              </a:xfrm>
              <a:prstGeom prst="rect">
                <a:avLst/>
              </a:prstGeom>
              <a:blipFill>
                <a:blip r:embed="rId11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3">
                <a:extLst>
                  <a:ext uri="{FF2B5EF4-FFF2-40B4-BE49-F238E27FC236}">
                    <a16:creationId xmlns:a16="http://schemas.microsoft.com/office/drawing/2014/main" id="{D0CA3278-8188-44E7-3EB0-9E1275DD4687}"/>
                  </a:ext>
                </a:extLst>
              </p:cNvPr>
              <p:cNvSpPr txBox="1"/>
              <p:nvPr/>
            </p:nvSpPr>
            <p:spPr>
              <a:xfrm>
                <a:off x="1567103" y="5685477"/>
                <a:ext cx="1445076" cy="66864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20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23">
                <a:extLst>
                  <a:ext uri="{FF2B5EF4-FFF2-40B4-BE49-F238E27FC236}">
                    <a16:creationId xmlns:a16="http://schemas.microsoft.com/office/drawing/2014/main" id="{D0CA3278-8188-44E7-3EB0-9E1275DD46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103" y="5685477"/>
                <a:ext cx="1445076" cy="668645"/>
              </a:xfrm>
              <a:prstGeom prst="rect">
                <a:avLst/>
              </a:prstGeom>
              <a:blipFill>
                <a:blip r:embed="rId12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單箭頭接點 4">
            <a:extLst>
              <a:ext uri="{FF2B5EF4-FFF2-40B4-BE49-F238E27FC236}">
                <a16:creationId xmlns:a16="http://schemas.microsoft.com/office/drawing/2014/main" id="{A98F1D85-5934-A264-70AB-ACE58ED05D81}"/>
              </a:ext>
            </a:extLst>
          </p:cNvPr>
          <p:cNvCxnSpPr>
            <a:cxnSpLocks/>
          </p:cNvCxnSpPr>
          <p:nvPr/>
        </p:nvCxnSpPr>
        <p:spPr>
          <a:xfrm>
            <a:off x="5809450" y="1220401"/>
            <a:ext cx="485098" cy="0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4">
            <a:extLst>
              <a:ext uri="{FF2B5EF4-FFF2-40B4-BE49-F238E27FC236}">
                <a16:creationId xmlns:a16="http://schemas.microsoft.com/office/drawing/2014/main" id="{B69BBB4E-7EFF-7F95-7A3C-A2E7A4DEA65F}"/>
              </a:ext>
            </a:extLst>
          </p:cNvPr>
          <p:cNvCxnSpPr>
            <a:cxnSpLocks/>
          </p:cNvCxnSpPr>
          <p:nvPr/>
        </p:nvCxnSpPr>
        <p:spPr>
          <a:xfrm flipH="1">
            <a:off x="4357651" y="1254514"/>
            <a:ext cx="581702" cy="0"/>
          </a:xfrm>
          <a:prstGeom prst="straightConnector1">
            <a:avLst/>
          </a:prstGeom>
          <a:ln w="25400">
            <a:solidFill>
              <a:srgbClr val="0070C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8AC27A7-90FF-66A1-FA69-34527C098BE0}"/>
                  </a:ext>
                </a:extLst>
              </p:cNvPr>
              <p:cNvSpPr txBox="1"/>
              <p:nvPr/>
            </p:nvSpPr>
            <p:spPr>
              <a:xfrm>
                <a:off x="6254823" y="1024988"/>
                <a:ext cx="57918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8AC27A7-90FF-66A1-FA69-34527C098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4823" y="1024988"/>
                <a:ext cx="579189" cy="400110"/>
              </a:xfrm>
              <a:prstGeom prst="rect">
                <a:avLst/>
              </a:prstGeom>
              <a:blipFill>
                <a:blip r:embed="rId13"/>
                <a:stretch>
                  <a:fillRect t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7FB7285-B9F3-EFC4-58A4-84757AFBF676}"/>
                  </a:ext>
                </a:extLst>
              </p:cNvPr>
              <p:cNvSpPr txBox="1"/>
              <p:nvPr/>
            </p:nvSpPr>
            <p:spPr>
              <a:xfrm>
                <a:off x="3851711" y="1035735"/>
                <a:ext cx="57918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7FB7285-B9F3-EFC4-58A4-84757AFBF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711" y="1035735"/>
                <a:ext cx="579189" cy="400110"/>
              </a:xfrm>
              <a:prstGeom prst="rect">
                <a:avLst/>
              </a:prstGeom>
              <a:blipFill>
                <a:blip r:embed="rId14"/>
                <a:stretch>
                  <a:fillRect t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175E3C9-A9A9-92DF-370E-9DFDB0609E84}"/>
              </a:ext>
            </a:extLst>
          </p:cNvPr>
          <p:cNvSpPr txBox="1"/>
          <p:nvPr/>
        </p:nvSpPr>
        <p:spPr>
          <a:xfrm>
            <a:off x="253781" y="1145216"/>
            <a:ext cx="61916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</a:rPr>
              <a:t>Flux through a small cube: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3C7D64-9312-C498-4480-84B299682402}"/>
                  </a:ext>
                </a:extLst>
              </p:cNvPr>
              <p:cNvSpPr txBox="1"/>
              <p:nvPr/>
            </p:nvSpPr>
            <p:spPr>
              <a:xfrm>
                <a:off x="226265" y="2509891"/>
                <a:ext cx="79648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</a:rPr>
                  <a:t>The flux on the two surfaces (right, left) perpendicular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</a:rPr>
                  <a:t> axis: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3C7D64-9312-C498-4480-84B299682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65" y="2509891"/>
                <a:ext cx="7964883" cy="400110"/>
              </a:xfrm>
              <a:prstGeom prst="rect">
                <a:avLst/>
              </a:prstGeom>
              <a:blipFill>
                <a:blip r:embed="rId15"/>
                <a:stretch>
                  <a:fillRect l="-795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26E261B-D0C1-B9CA-BE31-95790F156365}"/>
                  </a:ext>
                </a:extLst>
              </p:cNvPr>
              <p:cNvSpPr txBox="1"/>
              <p:nvPr/>
            </p:nvSpPr>
            <p:spPr>
              <a:xfrm>
                <a:off x="215379" y="3503262"/>
                <a:ext cx="8525705" cy="544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change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as only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/>
                      </a:rPr>
                      <m:t>𝑥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change by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/>
                      </a:rPr>
                      <m:t>∆</m:t>
                    </m:r>
                    <m:r>
                      <a:rPr lang="en-US" altLang="zh-TW" sz="2000" i="1">
                        <a:latin typeface="Cambria Math"/>
                        <a:ea typeface="Cambria Math"/>
                      </a:rPr>
                      <m:t>𝑥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equals partial derivative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zh-TW" altLang="en-US" sz="2000" i="1">
                            <a:latin typeface="Cambria Math"/>
                            <a:ea typeface="Cambria Math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zh-TW" altLang="en-US" sz="2000" i="1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altLang="zh-TW" sz="2000" i="1">
                            <a:latin typeface="Cambria Math"/>
                            <a:ea typeface="Cambria Math"/>
                          </a:rPr>
                          <m:t>𝑥</m:t>
                        </m:r>
                      </m:den>
                    </m:f>
                    <m:r>
                      <a:rPr lang="en-US" altLang="zh-TW" sz="20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2000" i="1">
                        <a:latin typeface="Cambria Math"/>
                        <a:ea typeface="Cambria Math"/>
                      </a:rPr>
                      <m:t>𝑥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26E261B-D0C1-B9CA-BE31-95790F156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79" y="3503262"/>
                <a:ext cx="8525705" cy="544893"/>
              </a:xfrm>
              <a:prstGeom prst="rect">
                <a:avLst/>
              </a:prstGeom>
              <a:blipFill>
                <a:blip r:embed="rId16"/>
                <a:stretch>
                  <a:fillRect l="-594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DEF9B99-7A13-E9AD-9EB7-0D9D2D2723D4}"/>
                  </a:ext>
                </a:extLst>
              </p:cNvPr>
              <p:cNvSpPr txBox="1"/>
              <p:nvPr/>
            </p:nvSpPr>
            <p:spPr>
              <a:xfrm>
                <a:off x="253781" y="4252508"/>
                <a:ext cx="74993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000" dirty="0">
                    <a:latin typeface="Times New Roman" panose="02020603050405020304" pitchFamily="18" charset="0"/>
                  </a:rPr>
                  <a:t>Flux on two surfaces (top, bottom) perpendicular to the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</a:rPr>
                  <a:t> axis: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DEF9B99-7A13-E9AD-9EB7-0D9D2D272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81" y="4252508"/>
                <a:ext cx="7499330" cy="400110"/>
              </a:xfrm>
              <a:prstGeom prst="rect">
                <a:avLst/>
              </a:prstGeom>
              <a:blipFill>
                <a:blip r:embed="rId17"/>
                <a:stretch>
                  <a:fillRect l="-1015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5348C9BD-C222-73CE-2CB3-BED7CE5B3B1C}"/>
              </a:ext>
            </a:extLst>
          </p:cNvPr>
          <p:cNvSpPr txBox="1"/>
          <p:nvPr/>
        </p:nvSpPr>
        <p:spPr>
          <a:xfrm>
            <a:off x="215379" y="6376497"/>
            <a:ext cx="8850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The physical meaning of divergence is the flux of the vector field per unit volume!</a:t>
            </a:r>
          </a:p>
        </p:txBody>
      </p:sp>
    </p:spTree>
    <p:extLst>
      <p:ext uri="{BB962C8B-B14F-4D97-AF65-F5344CB8AC3E}">
        <p14:creationId xmlns:p14="http://schemas.microsoft.com/office/powerpoint/2010/main" val="120426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2" grpId="0"/>
      <p:bldP spid="23" grpId="0" animBg="1"/>
      <p:bldP spid="24" grpId="0" animBg="1"/>
      <p:bldP spid="2" grpId="0" animBg="1"/>
      <p:bldP spid="10" grpId="0" animBg="1"/>
      <p:bldP spid="28" grpId="0"/>
      <p:bldP spid="29" grpId="0"/>
      <p:bldP spid="3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65A5D-5671-9B04-7FA8-C42ACE030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6C7B6C4-2F34-062C-2EA8-984B27A50276}"/>
              </a:ext>
            </a:extLst>
          </p:cNvPr>
          <p:cNvSpPr/>
          <p:nvPr/>
        </p:nvSpPr>
        <p:spPr>
          <a:xfrm>
            <a:off x="4089996" y="399003"/>
            <a:ext cx="3581400" cy="219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B367F0F-0AE0-431D-3ECC-C921671F0DA7}"/>
                  </a:ext>
                </a:extLst>
              </p:cNvPr>
              <p:cNvSpPr txBox="1"/>
              <p:nvPr/>
            </p:nvSpPr>
            <p:spPr>
              <a:xfrm>
                <a:off x="597877" y="3608419"/>
                <a:ext cx="767993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The flux through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zh-TW" alt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zh-TW" sz="20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equals t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he sum of all the flux through the cubes.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B367F0F-0AE0-431D-3ECC-C921671F0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877" y="3608419"/>
                <a:ext cx="7679936" cy="400110"/>
              </a:xfrm>
              <a:prstGeom prst="rect">
                <a:avLst/>
              </a:prstGeom>
              <a:blipFill>
                <a:blip r:embed="rId2"/>
                <a:stretch>
                  <a:fillRect l="-826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undefined">
            <a:extLst>
              <a:ext uri="{FF2B5EF4-FFF2-40B4-BE49-F238E27FC236}">
                <a16:creationId xmlns:a16="http://schemas.microsoft.com/office/drawing/2014/main" id="{A6D8E8F6-C2C6-EBDF-631C-0DD7B5F37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526" y="384136"/>
            <a:ext cx="3516870" cy="22477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7">
                <a:extLst>
                  <a:ext uri="{FF2B5EF4-FFF2-40B4-BE49-F238E27FC236}">
                    <a16:creationId xmlns:a16="http://schemas.microsoft.com/office/drawing/2014/main" id="{770634DD-622B-F213-B496-B90927D8ABDE}"/>
                  </a:ext>
                </a:extLst>
              </p:cNvPr>
              <p:cNvSpPr txBox="1"/>
              <p:nvPr/>
            </p:nvSpPr>
            <p:spPr>
              <a:xfrm>
                <a:off x="3475186" y="3138209"/>
                <a:ext cx="2313197" cy="4639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2000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𝑣</m:t>
                      </m:r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17">
                <a:extLst>
                  <a:ext uri="{FF2B5EF4-FFF2-40B4-BE49-F238E27FC236}">
                    <a16:creationId xmlns:a16="http://schemas.microsoft.com/office/drawing/2014/main" id="{770634DD-622B-F213-B496-B90927D8A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186" y="3138209"/>
                <a:ext cx="2313197" cy="4639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84D0D35-2AEC-A50A-A7DC-8714E3C57E26}"/>
              </a:ext>
            </a:extLst>
          </p:cNvPr>
          <p:cNvSpPr txBox="1"/>
          <p:nvPr/>
        </p:nvSpPr>
        <p:spPr>
          <a:xfrm>
            <a:off x="609600" y="2690453"/>
            <a:ext cx="80527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</a:rPr>
              <a:t>Flux through a small cube equals the divergence at the cube times its volume.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0">
                <a:extLst>
                  <a:ext uri="{FF2B5EF4-FFF2-40B4-BE49-F238E27FC236}">
                    <a16:creationId xmlns:a16="http://schemas.microsoft.com/office/drawing/2014/main" id="{2FCEDBF2-8467-1C68-84FF-F1D5FDE4DFBA}"/>
                  </a:ext>
                </a:extLst>
              </p:cNvPr>
              <p:cNvSpPr txBox="1"/>
              <p:nvPr/>
            </p:nvSpPr>
            <p:spPr>
              <a:xfrm>
                <a:off x="2032298" y="4051827"/>
                <a:ext cx="5584606" cy="8996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20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20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𝑖𝐸</m:t>
                              </m:r>
                            </m:sub>
                          </m:sSub>
                        </m:e>
                      </m:nary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altLang="zh-TW" sz="20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000" i="1">
                                          <a:latin typeface="Cambria Math"/>
                                          <a:ea typeface="Cambria Math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∙∆</m:t>
                          </m:r>
                          <m:sSub>
                            <m:sSub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zh-TW" altLang="en-US" sz="2000" dirty="0">
                              <a:latin typeface="Times New Roman" panose="02020603050405020304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</m:nary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20">
                <a:extLst>
                  <a:ext uri="{FF2B5EF4-FFF2-40B4-BE49-F238E27FC236}">
                    <a16:creationId xmlns:a16="http://schemas.microsoft.com/office/drawing/2014/main" id="{2FCEDBF2-8467-1C68-84FF-F1D5FDE4D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298" y="4051827"/>
                <a:ext cx="5584606" cy="899605"/>
              </a:xfrm>
              <a:prstGeom prst="rect">
                <a:avLst/>
              </a:prstGeom>
              <a:blipFill>
                <a:blip r:embed="rId5"/>
                <a:stretch>
                  <a:fillRect l="-2494" t="-135211" b="-190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1">
                <a:extLst>
                  <a:ext uri="{FF2B5EF4-FFF2-40B4-BE49-F238E27FC236}">
                    <a16:creationId xmlns:a16="http://schemas.microsoft.com/office/drawing/2014/main" id="{EFB61BAE-A90B-BFEC-3FDD-DF01E207D065}"/>
                  </a:ext>
                </a:extLst>
              </p:cNvPr>
              <p:cNvSpPr txBox="1"/>
              <p:nvPr/>
            </p:nvSpPr>
            <p:spPr>
              <a:xfrm>
                <a:off x="3358993" y="5479408"/>
                <a:ext cx="2817310" cy="104727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</m:nary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21">
                <a:extLst>
                  <a:ext uri="{FF2B5EF4-FFF2-40B4-BE49-F238E27FC236}">
                    <a16:creationId xmlns:a16="http://schemas.microsoft.com/office/drawing/2014/main" id="{EFB61BAE-A90B-BFEC-3FDD-DF01E207D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8993" y="5479408"/>
                <a:ext cx="2817310" cy="1047274"/>
              </a:xfrm>
              <a:prstGeom prst="rect">
                <a:avLst/>
              </a:prstGeom>
              <a:blipFill>
                <a:blip r:embed="rId6"/>
                <a:stretch>
                  <a:fillRect l="-33632" t="-101190" b="-1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7577FF4-0AC8-7907-C2F6-8AFD9AE817FF}"/>
              </a:ext>
            </a:extLst>
          </p:cNvPr>
          <p:cNvSpPr txBox="1"/>
          <p:nvPr/>
        </p:nvSpPr>
        <p:spPr>
          <a:xfrm>
            <a:off x="599552" y="4913939"/>
            <a:ext cx="839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Flux through a surface equals volume integral of divergence inside the surface.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EDEE37A5-6DD3-6785-A333-8424470AFE16}"/>
                  </a:ext>
                </a:extLst>
              </p:cNvPr>
              <p:cNvSpPr txBox="1"/>
              <p:nvPr/>
            </p:nvSpPr>
            <p:spPr>
              <a:xfrm>
                <a:off x="4154526" y="2276330"/>
                <a:ext cx="49141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4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EDEE37A5-6DD3-6785-A333-8424470AF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526" y="2276330"/>
                <a:ext cx="491417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538F3DAE-A73D-1252-56A8-E28E60DE99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0" y="1212507"/>
            <a:ext cx="21209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1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/>
      <p:bldP spid="5" grpId="0" animBg="1"/>
      <p:bldP spid="6" grpId="0" animBg="1"/>
      <p:bldP spid="11" grpId="0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3DD55-6E29-CE5D-A664-E371010F8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fig24">
            <a:extLst>
              <a:ext uri="{FF2B5EF4-FFF2-40B4-BE49-F238E27FC236}">
                <a16:creationId xmlns:a16="http://schemas.microsoft.com/office/drawing/2014/main" id="{CED9CED1-D43E-284C-4FE2-D274EEF12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29"/>
          <a:stretch>
            <a:fillRect/>
          </a:stretch>
        </p:blipFill>
        <p:spPr bwMode="auto">
          <a:xfrm>
            <a:off x="6675526" y="1234716"/>
            <a:ext cx="1589631" cy="177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1">
                <a:extLst>
                  <a:ext uri="{FF2B5EF4-FFF2-40B4-BE49-F238E27FC236}">
                    <a16:creationId xmlns:a16="http://schemas.microsoft.com/office/drawing/2014/main" id="{E25B7DDC-FF6A-AE76-8592-460394F12608}"/>
                  </a:ext>
                </a:extLst>
              </p:cNvPr>
              <p:cNvSpPr txBox="1"/>
              <p:nvPr/>
            </p:nvSpPr>
            <p:spPr>
              <a:xfrm>
                <a:off x="2570002" y="5076286"/>
                <a:ext cx="2851678" cy="102598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p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f>
                        <m:f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21">
                <a:extLst>
                  <a:ext uri="{FF2B5EF4-FFF2-40B4-BE49-F238E27FC236}">
                    <a16:creationId xmlns:a16="http://schemas.microsoft.com/office/drawing/2014/main" id="{E25B7DDC-FF6A-AE76-8592-460394F12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0002" y="5076286"/>
                <a:ext cx="2851678" cy="1025987"/>
              </a:xfrm>
              <a:prstGeom prst="rect">
                <a:avLst/>
              </a:prstGeom>
              <a:blipFill>
                <a:blip r:embed="rId3"/>
                <a:stretch>
                  <a:fillRect l="-33333" t="-104878" b="-16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1">
                <a:extLst>
                  <a:ext uri="{FF2B5EF4-FFF2-40B4-BE49-F238E27FC236}">
                    <a16:creationId xmlns:a16="http://schemas.microsoft.com/office/drawing/2014/main" id="{241B4AE6-56C7-0CD5-3299-8BF8C0CEC396}"/>
                  </a:ext>
                </a:extLst>
              </p:cNvPr>
              <p:cNvSpPr txBox="1"/>
              <p:nvPr/>
            </p:nvSpPr>
            <p:spPr>
              <a:xfrm>
                <a:off x="704061" y="2008315"/>
                <a:ext cx="2805512" cy="104727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</m:nary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21">
                <a:extLst>
                  <a:ext uri="{FF2B5EF4-FFF2-40B4-BE49-F238E27FC236}">
                    <a16:creationId xmlns:a16="http://schemas.microsoft.com/office/drawing/2014/main" id="{241B4AE6-56C7-0CD5-3299-8BF8C0CEC3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061" y="2008315"/>
                <a:ext cx="2805512" cy="1047274"/>
              </a:xfrm>
              <a:prstGeom prst="rect">
                <a:avLst/>
              </a:prstGeom>
              <a:blipFill>
                <a:blip r:embed="rId4"/>
                <a:stretch>
                  <a:fillRect l="-34234" t="-100000" b="-15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9">
            <a:extLst>
              <a:ext uri="{FF2B5EF4-FFF2-40B4-BE49-F238E27FC236}">
                <a16:creationId xmlns:a16="http://schemas.microsoft.com/office/drawing/2014/main" id="{BEE264EA-8903-D92E-D080-7B9698BC3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129" y="3570733"/>
            <a:ext cx="60052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Divergence Theorem or Mathematical Gauss’s Theorem</a:t>
            </a:r>
            <a:endParaRPr lang="zh-TW" altLang="en-US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文字方塊 11">
            <a:extLst>
              <a:ext uri="{FF2B5EF4-FFF2-40B4-BE49-F238E27FC236}">
                <a16:creationId xmlns:a16="http://schemas.microsoft.com/office/drawing/2014/main" id="{E9719875-4658-10E2-AE40-328AABBF0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015" y="3148852"/>
            <a:ext cx="3200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It is true for any vector field.</a:t>
            </a:r>
            <a:endParaRPr lang="zh-TW" altLang="en-US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128ECC-E631-B45D-6859-53484D5A4DCE}"/>
              </a:ext>
            </a:extLst>
          </p:cNvPr>
          <p:cNvSpPr txBox="1"/>
          <p:nvPr/>
        </p:nvSpPr>
        <p:spPr>
          <a:xfrm>
            <a:off x="702129" y="4060381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</a:rPr>
              <a:t>Integration in a volume is related to quantities on the surface.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3E1A4-43F1-CD89-2043-F2B8841D5B28}"/>
              </a:ext>
            </a:extLst>
          </p:cNvPr>
          <p:cNvSpPr txBox="1"/>
          <p:nvPr/>
        </p:nvSpPr>
        <p:spPr>
          <a:xfrm>
            <a:off x="685800" y="453445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</a:rPr>
              <a:t>This is intrinsically generalization of fundamental theorem of calculus.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C297EEF-2454-70EF-4209-1F2020F86471}"/>
              </a:ext>
            </a:extLst>
          </p:cNvPr>
          <p:cNvSpPr/>
          <p:nvPr/>
        </p:nvSpPr>
        <p:spPr>
          <a:xfrm>
            <a:off x="3532180" y="1225196"/>
            <a:ext cx="2880419" cy="1834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undefined">
            <a:extLst>
              <a:ext uri="{FF2B5EF4-FFF2-40B4-BE49-F238E27FC236}">
                <a16:creationId xmlns:a16="http://schemas.microsoft.com/office/drawing/2014/main" id="{1D20FE4A-0BA5-4C67-F2CE-6701E9BB6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3751" y="1177803"/>
            <a:ext cx="2828520" cy="180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298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8" name="文字方塊 1"/>
          <p:cNvSpPr txBox="1">
            <a:spLocks noChangeArrowheads="1"/>
          </p:cNvSpPr>
          <p:nvPr/>
        </p:nvSpPr>
        <p:spPr bwMode="auto">
          <a:xfrm>
            <a:off x="490580" y="5827498"/>
            <a:ext cx="81600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Electric line accumulation of in unit volume is proportional to charge density.</a:t>
            </a:r>
            <a:endParaRPr lang="zh-TW" altLang="en-US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533537" y="2617852"/>
                <a:ext cx="4267707" cy="8996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altLang="zh-TW" sz="20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/>
                        </a:rPr>
                        <m:t>𝑣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000" i="1" smtClean="0">
                              <a:latin typeface="Cambria Math"/>
                            </a:rPr>
                            <m:t>𝜌</m:t>
                          </m:r>
                          <m:r>
                            <a:rPr lang="zh-TW" altLang="en-US" sz="2000" i="1" smtClean="0">
                              <a:latin typeface="Cambria Math"/>
                            </a:rPr>
                            <m:t>∙∆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37" y="2617852"/>
                <a:ext cx="4267707" cy="899605"/>
              </a:xfrm>
              <a:prstGeom prst="rect">
                <a:avLst/>
              </a:prstGeom>
              <a:blipFill>
                <a:blip r:embed="rId2"/>
                <a:stretch>
                  <a:fillRect l="-22552" t="-131944" b="-1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535543" y="4441582"/>
                <a:ext cx="1337097" cy="67153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43" y="4441582"/>
                <a:ext cx="1337097" cy="671530"/>
              </a:xfrm>
              <a:prstGeom prst="rect">
                <a:avLst/>
              </a:prstGeom>
              <a:blipFill>
                <a:blip r:embed="rId3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2175001" y="4388048"/>
                <a:ext cx="1933030" cy="75168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001" y="4388048"/>
                <a:ext cx="1933030" cy="751681"/>
              </a:xfrm>
              <a:prstGeom prst="rect">
                <a:avLst/>
              </a:prstGeom>
              <a:blipFill>
                <a:blip r:embed="rId4"/>
                <a:stretch>
                  <a:fillRect t="-10000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EEBEBF3-F217-D975-B87B-385ADD1561B1}"/>
              </a:ext>
            </a:extLst>
          </p:cNvPr>
          <p:cNvSpPr txBox="1"/>
          <p:nvPr/>
        </p:nvSpPr>
        <p:spPr>
          <a:xfrm>
            <a:off x="491999" y="830447"/>
            <a:ext cx="3000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Physics: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746543-7538-476F-BABB-7A9EAAE2FA2F}"/>
              </a:ext>
            </a:extLst>
          </p:cNvPr>
          <p:cNvSpPr txBox="1"/>
          <p:nvPr/>
        </p:nvSpPr>
        <p:spPr>
          <a:xfrm>
            <a:off x="491999" y="1681944"/>
            <a:ext cx="7937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</a:rPr>
              <a:t>Apply the integral formulation of Gauss’s Law to this small cube: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D3C239-932E-9CAB-DF18-EE17D30BA267}"/>
              </a:ext>
            </a:extLst>
          </p:cNvPr>
          <p:cNvSpPr txBox="1"/>
          <p:nvPr/>
        </p:nvSpPr>
        <p:spPr>
          <a:xfrm>
            <a:off x="492000" y="3996769"/>
            <a:ext cx="5876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</a:rPr>
              <a:t>This the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differential formulation of Gauss’s Law</a:t>
            </a:r>
            <a:r>
              <a:rPr lang="en-US" sz="2000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193060-39F1-DDE0-607D-44AC957B9750}"/>
              </a:ext>
            </a:extLst>
          </p:cNvPr>
          <p:cNvSpPr txBox="1"/>
          <p:nvPr/>
        </p:nvSpPr>
        <p:spPr>
          <a:xfrm>
            <a:off x="494005" y="5221470"/>
            <a:ext cx="556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</a:rPr>
              <a:t>This is an equation true for every point in space.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1E163C-858B-0F38-CE43-AFF8450DF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4999" y="2169376"/>
            <a:ext cx="2120900" cy="1371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12C973-86A0-AC1F-E79B-7CEB20D83740}"/>
              </a:ext>
            </a:extLst>
          </p:cNvPr>
          <p:cNvSpPr txBox="1"/>
          <p:nvPr/>
        </p:nvSpPr>
        <p:spPr>
          <a:xfrm>
            <a:off x="491999" y="2104900"/>
            <a:ext cx="5516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</a:rPr>
              <a:t>Electric flux equals the enclosed charge.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0F8EEE3-3016-DEAD-83BA-F9DB5A0FD3E1}"/>
                  </a:ext>
                </a:extLst>
              </p:cNvPr>
              <p:cNvSpPr txBox="1"/>
              <p:nvPr/>
            </p:nvSpPr>
            <p:spPr>
              <a:xfrm>
                <a:off x="491999" y="3564495"/>
                <a:ext cx="84582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sz="2000" i="1" smtClean="0">
                        <a:latin typeface="Cambria Math"/>
                      </a:rPr>
                      <m:t>𝜌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 charge density inside the cube, approximately a constant for small cube.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0F8EEE3-3016-DEAD-83BA-F9DB5A0FD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99" y="3564495"/>
                <a:ext cx="8458200" cy="400110"/>
              </a:xfrm>
              <a:prstGeom prst="rect">
                <a:avLst/>
              </a:prstGeom>
              <a:blipFill>
                <a:blip r:embed="rId6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355FE4D-A024-7336-F0EB-001D0A4BE458}"/>
              </a:ext>
            </a:extLst>
          </p:cNvPr>
          <p:cNvSpPr txBox="1"/>
          <p:nvPr/>
        </p:nvSpPr>
        <p:spPr>
          <a:xfrm>
            <a:off x="512768" y="1265752"/>
            <a:ext cx="84166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Convert </a:t>
            </a:r>
            <a:r>
              <a:rPr lang="en-US" sz="2000" dirty="0">
                <a:latin typeface="Times New Roman" panose="02020603050405020304" pitchFamily="18" charset="0"/>
              </a:rPr>
              <a:t>Gauss’s Law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integral formulation to differential formulation</a:t>
            </a:r>
          </a:p>
        </p:txBody>
      </p:sp>
    </p:spTree>
    <p:extLst>
      <p:ext uri="{BB962C8B-B14F-4D97-AF65-F5344CB8AC3E}">
        <p14:creationId xmlns:p14="http://schemas.microsoft.com/office/powerpoint/2010/main" val="38117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/>
      <p:bldP spid="2" grpId="0" animBg="1"/>
      <p:bldP spid="13" grpId="0" animBg="1"/>
      <p:bldP spid="9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838200" y="1351439"/>
                <a:ext cx="1337097" cy="67153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51439"/>
                <a:ext cx="1337097" cy="671530"/>
              </a:xfrm>
              <a:prstGeom prst="rect">
                <a:avLst/>
              </a:prstGeom>
              <a:blipFill>
                <a:blip r:embed="rId2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799984" y="2697243"/>
                <a:ext cx="2750625" cy="8996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</m:nary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984" y="2697243"/>
                <a:ext cx="2750625" cy="899605"/>
              </a:xfrm>
              <a:prstGeom prst="rect">
                <a:avLst/>
              </a:prstGeom>
              <a:blipFill>
                <a:blip r:embed="rId3"/>
                <a:stretch>
                  <a:fillRect l="-34404" t="-133333" b="-1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799984" y="4321803"/>
                <a:ext cx="3137141" cy="8996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sz="2000" i="1">
                                      <a:latin typeface="Cambria Math"/>
                                    </a:rPr>
                                    <m:t>𝜌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sz="2000" i="1">
                                          <a:latin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altLang="zh-TW" sz="2000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</m:nary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984" y="4321803"/>
                <a:ext cx="3137141" cy="899605"/>
              </a:xfrm>
              <a:prstGeom prst="rect">
                <a:avLst/>
              </a:prstGeom>
              <a:blipFill>
                <a:blip r:embed="rId4"/>
                <a:stretch>
                  <a:fillRect l="-30120" t="-133333" b="-1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2F95F4C-B6A9-0B12-CD0C-75A51D415A21}"/>
              </a:ext>
            </a:extLst>
          </p:cNvPr>
          <p:cNvSpPr txBox="1"/>
          <p:nvPr/>
        </p:nvSpPr>
        <p:spPr>
          <a:xfrm>
            <a:off x="744896" y="850398"/>
            <a:ext cx="7467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</a:rPr>
              <a:t>In reverse, take the differential formulation of Gauss’s law.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F2D20-E144-11AF-850B-796FAB53C5C4}"/>
              </a:ext>
            </a:extLst>
          </p:cNvPr>
          <p:cNvSpPr txBox="1"/>
          <p:nvPr/>
        </p:nvSpPr>
        <p:spPr>
          <a:xfrm>
            <a:off x="744896" y="2222000"/>
            <a:ext cx="80181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</a:rPr>
              <a:t>Plug it into the divergence Theorem: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452722-0124-E9C6-E256-87E63469E142}"/>
              </a:ext>
            </a:extLst>
          </p:cNvPr>
          <p:cNvSpPr txBox="1"/>
          <p:nvPr/>
        </p:nvSpPr>
        <p:spPr>
          <a:xfrm>
            <a:off x="799984" y="3835781"/>
            <a:ext cx="6868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</a:rPr>
              <a:t>We get the integral formulation of Gauss’s law.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5C289A-2E93-0DA6-3603-F0E010B60253}"/>
              </a:ext>
            </a:extLst>
          </p:cNvPr>
          <p:cNvSpPr txBox="1"/>
          <p:nvPr/>
        </p:nvSpPr>
        <p:spPr>
          <a:xfrm>
            <a:off x="744896" y="5506561"/>
            <a:ext cx="891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Integral formulation of Gauss’s law is equivalent to differential formulation.</a:t>
            </a:r>
          </a:p>
        </p:txBody>
      </p:sp>
    </p:spTree>
    <p:extLst>
      <p:ext uri="{BB962C8B-B14F-4D97-AF65-F5344CB8AC3E}">
        <p14:creationId xmlns:p14="http://schemas.microsoft.com/office/powerpoint/2010/main" val="143511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4" grpId="0"/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67D88-1E51-EF88-2C24-A45F60CE6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E9D4F3EF-60CE-4488-BDB3-25ACE1668150}"/>
                  </a:ext>
                </a:extLst>
              </p:cNvPr>
              <p:cNvSpPr/>
              <p:nvPr/>
            </p:nvSpPr>
            <p:spPr>
              <a:xfrm>
                <a:off x="2746760" y="4838909"/>
                <a:ext cx="1258871" cy="4393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E9D4F3EF-60CE-4488-BDB3-25ACE16681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760" y="4838909"/>
                <a:ext cx="1258871" cy="4393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D239DFEF-127F-AC27-A90D-D679A11DD89C}"/>
                  </a:ext>
                </a:extLst>
              </p:cNvPr>
              <p:cNvSpPr txBox="1"/>
              <p:nvPr/>
            </p:nvSpPr>
            <p:spPr>
              <a:xfrm>
                <a:off x="2736752" y="3052457"/>
                <a:ext cx="2750127" cy="8996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</m:nary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D239DFEF-127F-AC27-A90D-D679A11DD8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6752" y="3052457"/>
                <a:ext cx="2750127" cy="899605"/>
              </a:xfrm>
              <a:prstGeom prst="rect">
                <a:avLst/>
              </a:prstGeom>
              <a:blipFill>
                <a:blip r:embed="rId3"/>
                <a:stretch>
                  <a:fillRect l="-35780" t="-133333" b="-186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9">
            <a:extLst>
              <a:ext uri="{FF2B5EF4-FFF2-40B4-BE49-F238E27FC236}">
                <a16:creationId xmlns:a16="http://schemas.microsoft.com/office/drawing/2014/main" id="{85E04C49-3CE3-C864-03F9-46BD34FAE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627302"/>
            <a:ext cx="381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Divergence Theorem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6D74536-09C5-2DA0-8045-9C27865D6B91}"/>
              </a:ext>
            </a:extLst>
          </p:cNvPr>
          <p:cNvSpPr txBox="1"/>
          <p:nvPr/>
        </p:nvSpPr>
        <p:spPr>
          <a:xfrm>
            <a:off x="457200" y="4345061"/>
            <a:ext cx="784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</a:rPr>
              <a:t>Differential formulation: Divergence of the magnetic field is always zero.</a:t>
            </a:r>
            <a:endParaRPr lang="zh-TW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DD16D310-4730-5B15-67F6-BA4DC6106A86}"/>
                  </a:ext>
                </a:extLst>
              </p:cNvPr>
              <p:cNvSpPr txBox="1"/>
              <p:nvPr/>
            </p:nvSpPr>
            <p:spPr>
              <a:xfrm>
                <a:off x="2746760" y="1752665"/>
                <a:ext cx="1643463" cy="8996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DD16D310-4730-5B15-67F6-BA4DC6106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760" y="1752665"/>
                <a:ext cx="1643463" cy="899605"/>
              </a:xfrm>
              <a:prstGeom prst="rect">
                <a:avLst/>
              </a:prstGeom>
              <a:blipFill>
                <a:blip r:embed="rId4"/>
                <a:stretch>
                  <a:fillRect l="-58462" t="-135211" b="-190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58F5D6D-7DC1-E39F-8411-3BF761F0EE6B}"/>
              </a:ext>
            </a:extLst>
          </p:cNvPr>
          <p:cNvSpPr txBox="1"/>
          <p:nvPr/>
        </p:nvSpPr>
        <p:spPr>
          <a:xfrm>
            <a:off x="457200" y="1255370"/>
            <a:ext cx="8798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</a:rPr>
              <a:t>Magnetic Gauss’s law can also be converted into differential formulation.</a:t>
            </a:r>
          </a:p>
        </p:txBody>
      </p:sp>
    </p:spTree>
    <p:extLst>
      <p:ext uri="{BB962C8B-B14F-4D97-AF65-F5344CB8AC3E}">
        <p14:creationId xmlns:p14="http://schemas.microsoft.com/office/powerpoint/2010/main" val="33012245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文字方塊 5"/>
          <p:cNvSpPr txBox="1">
            <a:spLocks noChangeArrowheads="1"/>
          </p:cNvSpPr>
          <p:nvPr/>
        </p:nvSpPr>
        <p:spPr bwMode="auto">
          <a:xfrm>
            <a:off x="3352800" y="892513"/>
            <a:ext cx="3143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Maxwell Equations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806624" y="4144740"/>
                <a:ext cx="2207463" cy="8996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20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20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624" y="4144740"/>
                <a:ext cx="2207463" cy="899605"/>
              </a:xfrm>
              <a:prstGeom prst="rect">
                <a:avLst/>
              </a:prstGeom>
              <a:blipFill>
                <a:blip r:embed="rId2"/>
                <a:stretch>
                  <a:fillRect l="-42857" t="-135211" b="-19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809576" y="5152852"/>
                <a:ext cx="3277500" cy="8996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20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20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20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76" y="5152852"/>
                <a:ext cx="3277500" cy="899605"/>
              </a:xfrm>
              <a:prstGeom prst="rect">
                <a:avLst/>
              </a:prstGeom>
              <a:blipFill>
                <a:blip r:embed="rId3"/>
                <a:stretch>
                  <a:fillRect l="-27413" t="-131944" b="-1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802860" y="2759132"/>
                <a:ext cx="1643462" cy="8996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20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860" y="2759132"/>
                <a:ext cx="1643462" cy="899605"/>
              </a:xfrm>
              <a:prstGeom prst="rect">
                <a:avLst/>
              </a:prstGeom>
              <a:blipFill>
                <a:blip r:embed="rId4"/>
                <a:stretch>
                  <a:fillRect l="-58462" t="-135211" b="-190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765029" y="1751020"/>
                <a:ext cx="1728102" cy="8996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20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029" y="1751020"/>
                <a:ext cx="1728102" cy="899605"/>
              </a:xfrm>
              <a:prstGeom prst="rect">
                <a:avLst/>
              </a:prstGeom>
              <a:blipFill>
                <a:blip r:embed="rId5"/>
                <a:stretch>
                  <a:fillRect l="-55474" t="-131944" b="-1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5566695" y="1853612"/>
                <a:ext cx="1337097" cy="67153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695" y="1853612"/>
                <a:ext cx="1337097" cy="671530"/>
              </a:xfrm>
              <a:prstGeom prst="rect">
                <a:avLst/>
              </a:prstGeom>
              <a:blipFill>
                <a:blip r:embed="rId6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5566695" y="2877803"/>
                <a:ext cx="1252459" cy="4393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695" y="2877803"/>
                <a:ext cx="1252459" cy="4393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5566695" y="4152383"/>
                <a:ext cx="1669047" cy="7481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en-US" altLang="zh-TW" sz="20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695" y="4152383"/>
                <a:ext cx="1669047" cy="748154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5566695" y="5289172"/>
                <a:ext cx="2624116" cy="7481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20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zh-TW" altLang="en-US" sz="20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695" y="5289172"/>
                <a:ext cx="2624116" cy="748154"/>
              </a:xfrm>
              <a:prstGeom prst="rect">
                <a:avLst/>
              </a:prstGeom>
              <a:blipFill>
                <a:blip r:embed="rId9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Arrow 2">
            <a:extLst>
              <a:ext uri="{FF2B5EF4-FFF2-40B4-BE49-F238E27FC236}">
                <a16:creationId xmlns:a16="http://schemas.microsoft.com/office/drawing/2014/main" id="{63CB2D69-7642-29EA-0A49-152C8D8F1969}"/>
              </a:ext>
            </a:extLst>
          </p:cNvPr>
          <p:cNvSpPr/>
          <p:nvPr/>
        </p:nvSpPr>
        <p:spPr>
          <a:xfrm>
            <a:off x="3962400" y="2569899"/>
            <a:ext cx="685800" cy="30790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166D13-D060-4345-025D-7CA74D312E1C}"/>
              </a:ext>
            </a:extLst>
          </p:cNvPr>
          <p:cNvSpPr/>
          <p:nvPr/>
        </p:nvSpPr>
        <p:spPr>
          <a:xfrm>
            <a:off x="381000" y="1599892"/>
            <a:ext cx="7671792" cy="22474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2779614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586" name="文字方塊 11"/>
              <p:cNvSpPr txBox="1">
                <a:spLocks noChangeArrowheads="1"/>
              </p:cNvSpPr>
              <p:nvPr/>
            </p:nvSpPr>
            <p:spPr bwMode="auto">
              <a:xfrm>
                <a:off x="3505200" y="765906"/>
                <a:ext cx="502920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Within a uniform charge distribution</a:t>
                </a:r>
                <a:r>
                  <a:rPr lang="zh-TW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/>
                      </a:rPr>
                      <m:t>𝑟</m:t>
                    </m:r>
                    <m:r>
                      <a:rPr lang="en-US" altLang="zh-TW" sz="2000" b="0" i="1" smtClean="0">
                        <a:latin typeface="Cambria Math"/>
                      </a:rPr>
                      <m:t>&lt;</m:t>
                    </m:r>
                    <m:r>
                      <a:rPr lang="en-US" altLang="zh-TW" sz="2000" i="1">
                        <a:latin typeface="Cambria Math"/>
                      </a:rPr>
                      <m:t>𝑅</m:t>
                    </m:r>
                  </m:oMath>
                </a14:m>
                <a:endParaRPr lang="zh-TW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586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5200" y="765906"/>
                <a:ext cx="5029200" cy="400110"/>
              </a:xfrm>
              <a:prstGeom prst="rect">
                <a:avLst/>
              </a:prstGeom>
              <a:blipFill>
                <a:blip r:embed="rId2"/>
                <a:stretch>
                  <a:fillRect l="-1263" t="-9375" b="-2812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587" name="Picture 13" descr="D:\Dropbox\Documents\課程\YoungTextBook\Images\Chapter22\A_Images\A_Figures_and_Photos\22_22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5" r="43120" b="65460"/>
          <a:stretch>
            <a:fillRect/>
          </a:stretch>
        </p:blipFill>
        <p:spPr bwMode="auto">
          <a:xfrm>
            <a:off x="943654" y="609599"/>
            <a:ext cx="2241491" cy="188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3" descr="D:\Dropbox\Documents\課程\YoungTextBook\Images\Chapter22\A_Images\A_Figures_and_Photos\22_22_Fig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9" b="2261"/>
          <a:stretch>
            <a:fillRect/>
          </a:stretch>
        </p:blipFill>
        <p:spPr bwMode="auto">
          <a:xfrm>
            <a:off x="943654" y="2656022"/>
            <a:ext cx="3179726" cy="177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574102" y="1621145"/>
                <a:ext cx="2125197" cy="8399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∙4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𝜌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4102" y="1621145"/>
                <a:ext cx="2125197" cy="8399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5918748" y="1734253"/>
                <a:ext cx="1193340" cy="6136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𝜌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748" y="1734253"/>
                <a:ext cx="1193340" cy="613694"/>
              </a:xfrm>
              <a:prstGeom prst="rect">
                <a:avLst/>
              </a:prstGeom>
              <a:blipFill>
                <a:blip r:embed="rId6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58B22D-5C29-ECB0-F0AB-D65312C27D0C}"/>
                  </a:ext>
                </a:extLst>
              </p:cNvPr>
              <p:cNvSpPr txBox="1"/>
              <p:nvPr/>
            </p:nvSpPr>
            <p:spPr>
              <a:xfrm>
                <a:off x="3537857" y="1158146"/>
                <a:ext cx="3581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 density:</a:t>
                </a:r>
                <a:r>
                  <a:rPr lang="en-TW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𝜌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58B22D-5C29-ECB0-F0AB-D65312C27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857" y="1158146"/>
                <a:ext cx="3581400" cy="369332"/>
              </a:xfrm>
              <a:prstGeom prst="rect">
                <a:avLst/>
              </a:prstGeom>
              <a:blipFill>
                <a:blip r:embed="rId7"/>
                <a:stretch>
                  <a:fillRect l="-141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7">
                <a:extLst>
                  <a:ext uri="{FF2B5EF4-FFF2-40B4-BE49-F238E27FC236}">
                    <a16:creationId xmlns:a16="http://schemas.microsoft.com/office/drawing/2014/main" id="{69D847E6-C049-D567-515D-234BD6BFE5FD}"/>
                  </a:ext>
                </a:extLst>
              </p:cNvPr>
              <p:cNvSpPr txBox="1"/>
              <p:nvPr/>
            </p:nvSpPr>
            <p:spPr>
              <a:xfrm>
                <a:off x="943654" y="4945027"/>
                <a:ext cx="5045035" cy="74969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000" b="0" i="1" smtClean="0">
                              <a:latin typeface="Cambria Math"/>
                            </a:rPr>
                            <m:t>𝜌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𝑟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</a:rPr>
                            <m:t>𝜌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zh-TW" alt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sz="200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zh-TW" altLang="en-US" sz="200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2" name="文字方塊 7">
                <a:extLst>
                  <a:ext uri="{FF2B5EF4-FFF2-40B4-BE49-F238E27FC236}">
                    <a16:creationId xmlns:a16="http://schemas.microsoft.com/office/drawing/2014/main" id="{69D847E6-C049-D567-515D-234BD6BFE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654" y="4945027"/>
                <a:ext cx="5045035" cy="749692"/>
              </a:xfrm>
              <a:prstGeom prst="rect">
                <a:avLst/>
              </a:prstGeom>
              <a:blipFill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B02263D-E5CB-3AB5-931D-0C7F0B87F555}"/>
              </a:ext>
            </a:extLst>
          </p:cNvPr>
          <p:cNvSpPr txBox="1"/>
          <p:nvPr/>
        </p:nvSpPr>
        <p:spPr>
          <a:xfrm>
            <a:off x="921883" y="4487547"/>
            <a:ext cx="4466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</a:rPr>
              <a:t>Electric flux inside the ball:</a:t>
            </a:r>
          </a:p>
        </p:txBody>
      </p:sp>
    </p:spTree>
    <p:extLst>
      <p:ext uri="{BB962C8B-B14F-4D97-AF65-F5344CB8AC3E}">
        <p14:creationId xmlns:p14="http://schemas.microsoft.com/office/powerpoint/2010/main" val="46956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B7179-DC9D-E8FE-E100-E635C62B1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E7659B9-6987-C92D-6E23-31656B7C9421}"/>
                  </a:ext>
                </a:extLst>
              </p:cNvPr>
              <p:cNvSpPr txBox="1"/>
              <p:nvPr/>
            </p:nvSpPr>
            <p:spPr>
              <a:xfrm>
                <a:off x="1049442" y="3392206"/>
                <a:ext cx="2001894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442" y="3392206"/>
                <a:ext cx="2001894" cy="818879"/>
              </a:xfrm>
              <a:prstGeom prst="rect">
                <a:avLst/>
              </a:prstGeom>
              <a:blipFill>
                <a:blip r:embed="rId2"/>
                <a:stretch>
                  <a:fillRect l="-42767" t="-128788" b="-187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3807AAC6-D2A3-3277-9313-47DE9ABCB4A0}"/>
                  </a:ext>
                </a:extLst>
              </p:cNvPr>
              <p:cNvSpPr txBox="1"/>
              <p:nvPr/>
            </p:nvSpPr>
            <p:spPr>
              <a:xfrm>
                <a:off x="1052394" y="4400318"/>
                <a:ext cx="2962862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394" y="4400318"/>
                <a:ext cx="2962862" cy="818879"/>
              </a:xfrm>
              <a:prstGeom prst="rect">
                <a:avLst/>
              </a:prstGeom>
              <a:blipFill>
                <a:blip r:embed="rId3"/>
                <a:stretch>
                  <a:fillRect l="-27350" t="-132308" b="-19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40BADCC1-F37F-A017-23B3-1D8AFE2D74EA}"/>
                  </a:ext>
                </a:extLst>
              </p:cNvPr>
              <p:cNvSpPr txBox="1"/>
              <p:nvPr/>
            </p:nvSpPr>
            <p:spPr>
              <a:xfrm>
                <a:off x="1045678" y="2456102"/>
                <a:ext cx="1504130" cy="8188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678" y="2456102"/>
                <a:ext cx="1504130" cy="818814"/>
              </a:xfrm>
              <a:prstGeom prst="rect">
                <a:avLst/>
              </a:prstGeom>
              <a:blipFill>
                <a:blip r:embed="rId4"/>
                <a:stretch>
                  <a:fillRect l="-57143" t="-132308" b="-19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7DC275EC-D8DF-B14E-1DD7-7B2A78D629DD}"/>
                  </a:ext>
                </a:extLst>
              </p:cNvPr>
              <p:cNvSpPr txBox="1"/>
              <p:nvPr/>
            </p:nvSpPr>
            <p:spPr>
              <a:xfrm>
                <a:off x="1007847" y="1447990"/>
                <a:ext cx="1579791" cy="8188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847" y="1447990"/>
                <a:ext cx="1579791" cy="818814"/>
              </a:xfrm>
              <a:prstGeom prst="rect">
                <a:avLst/>
              </a:prstGeom>
              <a:blipFill>
                <a:blip r:embed="rId5"/>
                <a:stretch>
                  <a:fillRect l="-54400" t="-132308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DF03820D-0BA9-A407-7535-748450D56CA7}"/>
                  </a:ext>
                </a:extLst>
              </p:cNvPr>
              <p:cNvSpPr/>
              <p:nvPr/>
            </p:nvSpPr>
            <p:spPr>
              <a:xfrm>
                <a:off x="5823495" y="1653343"/>
                <a:ext cx="1220912" cy="6136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495" y="1653343"/>
                <a:ext cx="1220912" cy="6136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95F6D249-CB6D-7718-D6C3-43D66F2DEB6E}"/>
                  </a:ext>
                </a:extLst>
              </p:cNvPr>
              <p:cNvSpPr/>
              <p:nvPr/>
            </p:nvSpPr>
            <p:spPr>
              <a:xfrm>
                <a:off x="5823494" y="3492137"/>
                <a:ext cx="1676485" cy="70827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494" y="3492137"/>
                <a:ext cx="1676485" cy="708271"/>
              </a:xfrm>
              <a:prstGeom prst="rect">
                <a:avLst/>
              </a:prstGeom>
              <a:blipFill>
                <a:blip r:embed="rId7"/>
                <a:stretch>
                  <a:fillRect b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126AB93D-A68A-480D-E331-41F8B022E021}"/>
                  </a:ext>
                </a:extLst>
              </p:cNvPr>
              <p:cNvSpPr/>
              <p:nvPr/>
            </p:nvSpPr>
            <p:spPr>
              <a:xfrm>
                <a:off x="5823494" y="2663209"/>
                <a:ext cx="1145250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494" y="2663209"/>
                <a:ext cx="1145250" cy="4046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774EA3CF-1F63-F36D-D864-D1234596FEA8}"/>
                  </a:ext>
                </a:extLst>
              </p:cNvPr>
              <p:cNvSpPr/>
              <p:nvPr/>
            </p:nvSpPr>
            <p:spPr>
              <a:xfrm>
                <a:off x="5800092" y="4400318"/>
                <a:ext cx="2488630" cy="68255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092" y="4400318"/>
                <a:ext cx="2488630" cy="682559"/>
              </a:xfrm>
              <a:prstGeom prst="rect">
                <a:avLst/>
              </a:prstGeom>
              <a:blipFill>
                <a:blip r:embed="rId9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E7212624-197C-BC54-7C98-335F1F178390}"/>
              </a:ext>
            </a:extLst>
          </p:cNvPr>
          <p:cNvSpPr/>
          <p:nvPr/>
        </p:nvSpPr>
        <p:spPr>
          <a:xfrm>
            <a:off x="685800" y="3276600"/>
            <a:ext cx="7671792" cy="22474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字方塊 7">
            <a:extLst>
              <a:ext uri="{FF2B5EF4-FFF2-40B4-BE49-F238E27FC236}">
                <a16:creationId xmlns:a16="http://schemas.microsoft.com/office/drawing/2014/main" id="{B4DDC50D-2AAB-D194-1DBB-135028F65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597630"/>
            <a:ext cx="815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電磁場不單純由電荷電流產生，電（磁）場變化時也會感應產生磁（電）場。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1BC1A9-6622-7A4A-37D2-A48B37DBCE45}"/>
              </a:ext>
            </a:extLst>
          </p:cNvPr>
          <p:cNvSpPr txBox="1"/>
          <p:nvPr/>
        </p:nvSpPr>
        <p:spPr>
          <a:xfrm>
            <a:off x="1007847" y="995945"/>
            <a:ext cx="181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積分形式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E082AD-B061-99A0-6474-5666D57D0115}"/>
              </a:ext>
            </a:extLst>
          </p:cNvPr>
          <p:cNvSpPr txBox="1"/>
          <p:nvPr/>
        </p:nvSpPr>
        <p:spPr>
          <a:xfrm>
            <a:off x="5688426" y="1084101"/>
            <a:ext cx="181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微分形式</a:t>
            </a:r>
            <a:endParaRPr lang="en-US" dirty="0"/>
          </a:p>
        </p:txBody>
      </p:sp>
      <p:sp>
        <p:nvSpPr>
          <p:cNvPr id="7" name="文字方塊 5">
            <a:extLst>
              <a:ext uri="{FF2B5EF4-FFF2-40B4-BE49-F238E27FC236}">
                <a16:creationId xmlns:a16="http://schemas.microsoft.com/office/drawing/2014/main" id="{6C05733A-9661-8548-47E6-64315D60C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7853"/>
            <a:ext cx="5773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Goal: Complete Maxwell Equations in integral form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3CB756-27D6-B54E-3741-2AC86031A8CA}"/>
              </a:ext>
            </a:extLst>
          </p:cNvPr>
          <p:cNvSpPr txBox="1"/>
          <p:nvPr/>
        </p:nvSpPr>
        <p:spPr>
          <a:xfrm>
            <a:off x="685800" y="60960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Convert Maxwell Equations from integral formulation to differential formulation</a:t>
            </a:r>
          </a:p>
        </p:txBody>
      </p:sp>
    </p:spTree>
    <p:extLst>
      <p:ext uri="{BB962C8B-B14F-4D97-AF65-F5344CB8AC3E}">
        <p14:creationId xmlns:p14="http://schemas.microsoft.com/office/powerpoint/2010/main" val="307325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345E54-F31A-9AA4-63C4-C4A41428D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557275"/>
            <a:ext cx="2443940" cy="24625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5">
                <a:extLst>
                  <a:ext uri="{FF2B5EF4-FFF2-40B4-BE49-F238E27FC236}">
                    <a16:creationId xmlns:a16="http://schemas.microsoft.com/office/drawing/2014/main" id="{5F5546AB-0D2E-2834-5F0D-D7FC91A16B2B}"/>
                  </a:ext>
                </a:extLst>
              </p:cNvPr>
              <p:cNvSpPr txBox="1"/>
              <p:nvPr/>
            </p:nvSpPr>
            <p:spPr>
              <a:xfrm>
                <a:off x="603642" y="3351706"/>
                <a:ext cx="3192990" cy="72276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/>
                            </a:rPr>
                            <m:t>4</m:t>
                          </m:r>
                          <m:r>
                            <a:rPr lang="zh-TW" altLang="en-US" sz="2000" i="1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acc>
                            <m:accPr>
                              <m:chr m:val="̂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3" name="文字方塊 15">
                <a:extLst>
                  <a:ext uri="{FF2B5EF4-FFF2-40B4-BE49-F238E27FC236}">
                    <a16:creationId xmlns:a16="http://schemas.microsoft.com/office/drawing/2014/main" id="{5F5546AB-0D2E-2834-5F0D-D7FC91A16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642" y="3351706"/>
                <a:ext cx="3192990" cy="722762"/>
              </a:xfrm>
              <a:prstGeom prst="rect">
                <a:avLst/>
              </a:prstGeom>
              <a:blipFill>
                <a:blip r:embed="rId3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C1C2C4-65EB-C65E-80ED-57EDB513E3BC}"/>
                  </a:ext>
                </a:extLst>
              </p:cNvPr>
              <p:cNvSpPr txBox="1"/>
              <p:nvPr/>
            </p:nvSpPr>
            <p:spPr>
              <a:xfrm>
                <a:off x="570985" y="4180512"/>
                <a:ext cx="2438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except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C1C2C4-65EB-C65E-80ED-57EDB513E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985" y="4180512"/>
                <a:ext cx="2438400" cy="400110"/>
              </a:xfrm>
              <a:prstGeom prst="rect">
                <a:avLst/>
              </a:prstGeom>
              <a:blipFill>
                <a:blip r:embed="rId4"/>
                <a:stretch>
                  <a:fillRect l="-3109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white paper with text&#10;&#10;AI-generated content may be incorrect.">
            <a:extLst>
              <a:ext uri="{FF2B5EF4-FFF2-40B4-BE49-F238E27FC236}">
                <a16:creationId xmlns:a16="http://schemas.microsoft.com/office/drawing/2014/main" id="{EA24FC13-CEC2-C1FA-6BAB-5D350FFF6D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7" b="57929"/>
          <a:stretch>
            <a:fillRect/>
          </a:stretch>
        </p:blipFill>
        <p:spPr>
          <a:xfrm>
            <a:off x="570985" y="1359238"/>
            <a:ext cx="5681290" cy="1607071"/>
          </a:xfrm>
          <a:prstGeom prst="rect">
            <a:avLst/>
          </a:prstGeom>
        </p:spPr>
      </p:pic>
      <p:sp>
        <p:nvSpPr>
          <p:cNvPr id="6" name="文字方塊 11">
            <a:extLst>
              <a:ext uri="{FF2B5EF4-FFF2-40B4-BE49-F238E27FC236}">
                <a16:creationId xmlns:a16="http://schemas.microsoft.com/office/drawing/2014/main" id="{273C9463-5AE6-87CB-A210-993204457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99" y="853084"/>
            <a:ext cx="5029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 Field of a point charge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 descr="F22_06">
            <a:extLst>
              <a:ext uri="{FF2B5EF4-FFF2-40B4-BE49-F238E27FC236}">
                <a16:creationId xmlns:a16="http://schemas.microsoft.com/office/drawing/2014/main" id="{BC359371-5AFD-D7FD-FEC5-8C908DA29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5"/>
          <a:stretch>
            <a:fillRect/>
          </a:stretch>
        </p:blipFill>
        <p:spPr bwMode="auto">
          <a:xfrm>
            <a:off x="6400800" y="887984"/>
            <a:ext cx="2397474" cy="254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1533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4CBA95-F00F-4EE2-A1BE-B386B3B2E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474" y="685800"/>
            <a:ext cx="6859664" cy="3740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99A20C-B9D9-9C2E-E70B-861AD55AD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407" y="4495800"/>
            <a:ext cx="7011186" cy="1600200"/>
          </a:xfrm>
          <a:prstGeom prst="rect">
            <a:avLst/>
          </a:prstGeom>
        </p:spPr>
      </p:pic>
      <p:pic>
        <p:nvPicPr>
          <p:cNvPr id="1026" name="Picture 2" descr="321 | David Tong on Open Questions in Quantum Field Theory – Sean Carroll">
            <a:extLst>
              <a:ext uri="{FF2B5EF4-FFF2-40B4-BE49-F238E27FC236}">
                <a16:creationId xmlns:a16="http://schemas.microsoft.com/office/drawing/2014/main" id="{D7BFDCFC-3318-BDFC-85B5-3546E5105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114800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C46B3D-6209-B60E-43E7-613F5B283B99}"/>
              </a:ext>
            </a:extLst>
          </p:cNvPr>
          <p:cNvSpPr txBox="1"/>
          <p:nvPr/>
        </p:nvSpPr>
        <p:spPr>
          <a:xfrm>
            <a:off x="3657600" y="3106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更嚴格的證明</a:t>
            </a:r>
            <a:r>
              <a:rPr lang="en-US" dirty="0"/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18309645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2FDF30-8B50-D14A-8E3B-CF42FAE0E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150" y="838200"/>
            <a:ext cx="6235700" cy="465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44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B72406-0B64-1627-DA9F-EAE30A7290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1593"/>
          <a:stretch>
            <a:fillRect/>
          </a:stretch>
        </p:blipFill>
        <p:spPr>
          <a:xfrm>
            <a:off x="1197167" y="209320"/>
            <a:ext cx="6210300" cy="167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086AFB-51E6-76E1-5AA9-FEE568C99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167" y="1981200"/>
            <a:ext cx="6177668" cy="436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445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7533D5-9536-449F-A9D4-187C676C1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677" y="0"/>
            <a:ext cx="5498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181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0B8D2A-7ACA-73C1-C68B-95C45985B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71500"/>
            <a:ext cx="59436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539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9"/>
          <p:cNvSpPr txBox="1">
            <a:spLocks noChangeArrowheads="1"/>
          </p:cNvSpPr>
          <p:nvPr/>
        </p:nvSpPr>
        <p:spPr bwMode="auto">
          <a:xfrm>
            <a:off x="4977503" y="2401842"/>
            <a:ext cx="367240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稱為電流密度：單位面積的電流。</a:t>
            </a:r>
          </a:p>
        </p:txBody>
      </p:sp>
      <p:sp>
        <p:nvSpPr>
          <p:cNvPr id="6149" name="Text Box 10"/>
          <p:cNvSpPr txBox="1">
            <a:spLocks noChangeArrowheads="1"/>
          </p:cNvSpPr>
          <p:nvPr/>
        </p:nvSpPr>
        <p:spPr bwMode="auto">
          <a:xfrm>
            <a:off x="4104909" y="1652273"/>
            <a:ext cx="4392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電流一般會與垂直截面積成正比。</a:t>
            </a:r>
          </a:p>
        </p:txBody>
      </p:sp>
      <p:sp>
        <p:nvSpPr>
          <p:cNvPr id="6151" name="文字方塊 11"/>
          <p:cNvSpPr txBox="1">
            <a:spLocks noChangeArrowheads="1"/>
          </p:cNvSpPr>
          <p:nvPr/>
        </p:nvSpPr>
        <p:spPr bwMode="auto">
          <a:xfrm>
            <a:off x="4112836" y="3554822"/>
            <a:ext cx="4537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取電荷流動的方向為電流密度的方向</a:t>
            </a:r>
          </a:p>
        </p:txBody>
      </p:sp>
      <p:sp>
        <p:nvSpPr>
          <p:cNvPr id="6156" name="矩形 16"/>
          <p:cNvSpPr>
            <a:spLocks noChangeArrowheads="1"/>
          </p:cNvSpPr>
          <p:nvPr/>
        </p:nvSpPr>
        <p:spPr bwMode="auto">
          <a:xfrm>
            <a:off x="4167491" y="4474934"/>
            <a:ext cx="48013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導體各處都可以有一個當地的電流密度向量。</a:t>
            </a:r>
          </a:p>
        </p:txBody>
      </p:sp>
      <p:sp>
        <p:nvSpPr>
          <p:cNvPr id="3" name="矩形 2"/>
          <p:cNvSpPr/>
          <p:nvPr/>
        </p:nvSpPr>
        <p:spPr>
          <a:xfrm>
            <a:off x="4104908" y="2075481"/>
            <a:ext cx="5113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將電流除以面積，才代表當地電荷的流動</a:t>
            </a:r>
            <a:r>
              <a:rPr lang="zh-TW" altLang="en-US" dirty="0"/>
              <a:t>快慢</a:t>
            </a:r>
            <a:r>
              <a:rPr lang="zh-TW" altLang="en-US" sz="1800" dirty="0"/>
              <a:t>。</a:t>
            </a:r>
          </a:p>
        </p:txBody>
      </p:sp>
      <p:sp>
        <p:nvSpPr>
          <p:cNvPr id="4" name="矩形 3"/>
          <p:cNvSpPr/>
          <p:nvPr/>
        </p:nvSpPr>
        <p:spPr>
          <a:xfrm>
            <a:off x="4104908" y="3196870"/>
            <a:ext cx="4880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電流密度代表當地電荷流動，可以給予一方向！</a:t>
            </a:r>
          </a:p>
        </p:txBody>
      </p:sp>
      <p:pic>
        <p:nvPicPr>
          <p:cNvPr id="16" name="圖片 3" descr="sc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5873" r="6702" b="9268"/>
          <a:stretch>
            <a:fillRect/>
          </a:stretch>
        </p:blipFill>
        <p:spPr bwMode="auto">
          <a:xfrm>
            <a:off x="761787" y="3878078"/>
            <a:ext cx="2939434" cy="222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字方塊 10"/>
          <p:cNvSpPr txBox="1">
            <a:spLocks noChangeArrowheads="1"/>
          </p:cNvSpPr>
          <p:nvPr/>
        </p:nvSpPr>
        <p:spPr bwMode="auto">
          <a:xfrm>
            <a:off x="5367102" y="4902971"/>
            <a:ext cx="3551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電流密度也是向量場。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4164533" y="2488507"/>
                <a:ext cx="779188" cy="6072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𝑗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64533" y="2488507"/>
                <a:ext cx="779188" cy="607218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4226003" y="3958214"/>
                <a:ext cx="737510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𝑗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→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26003" y="3958214"/>
                <a:ext cx="737510" cy="369332"/>
              </a:xfrm>
              <a:prstGeom prst="rect">
                <a:avLst/>
              </a:prstGeom>
              <a:blipFill>
                <a:blip r:embed="rId5"/>
                <a:stretch>
                  <a:fillRect t="-6667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4243239" y="4918948"/>
                <a:ext cx="104143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→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e>
                      </m:acc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3239" y="4918948"/>
                <a:ext cx="1041439" cy="369332"/>
              </a:xfrm>
              <a:prstGeom prst="rect">
                <a:avLst/>
              </a:prstGeom>
              <a:blipFill>
                <a:blip r:embed="rId6"/>
                <a:stretch>
                  <a:fillRect t="-10000"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071D4255-39C7-8248-BC25-370AFEC5BD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25" b="1572"/>
          <a:stretch/>
        </p:blipFill>
        <p:spPr>
          <a:xfrm>
            <a:off x="772673" y="1719632"/>
            <a:ext cx="2939434" cy="20302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EAC2AF-1230-F531-69D3-F2239BAEB4AD}"/>
              </a:ext>
            </a:extLst>
          </p:cNvPr>
          <p:cNvSpPr txBox="1"/>
          <p:nvPr/>
        </p:nvSpPr>
        <p:spPr>
          <a:xfrm>
            <a:off x="761787" y="357867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高斯定律還有一個非常重要的應用：</a:t>
            </a:r>
            <a:r>
              <a:rPr lang="en-US" dirty="0" err="1">
                <a:solidFill>
                  <a:srgbClr val="FF0000"/>
                </a:solidFill>
              </a:rPr>
              <a:t>電荷守恆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Conservation of Charge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872F594A-CA96-406A-6299-C33B9ED8871C}"/>
                  </a:ext>
                </a:extLst>
              </p:cNvPr>
              <p:cNvSpPr txBox="1"/>
              <p:nvPr/>
            </p:nvSpPr>
            <p:spPr bwMode="auto">
              <a:xfrm>
                <a:off x="5386894" y="726123"/>
                <a:ext cx="859659" cy="5666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872F594A-CA96-406A-6299-C33B9ED887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86894" y="726123"/>
                <a:ext cx="859659" cy="566694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6">
            <a:extLst>
              <a:ext uri="{FF2B5EF4-FFF2-40B4-BE49-F238E27FC236}">
                <a16:creationId xmlns:a16="http://schemas.microsoft.com/office/drawing/2014/main" id="{A8C2041C-C064-7442-E79F-F8315B1B0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73" y="824804"/>
            <a:ext cx="5113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電流為單位時間流過某一截面積</a:t>
            </a:r>
            <a:r>
              <a:rPr lang="en-US" altLang="zh-TW" sz="1800" i="1" dirty="0"/>
              <a:t>A</a:t>
            </a:r>
            <a:r>
              <a:rPr lang="zh-TW" altLang="en-US" sz="1800" dirty="0"/>
              <a:t>的電荷量！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CCAE75-0708-FAAA-7A39-E43F54826AA2}"/>
              </a:ext>
            </a:extLst>
          </p:cNvPr>
          <p:cNvSpPr txBox="1"/>
          <p:nvPr/>
        </p:nvSpPr>
        <p:spPr>
          <a:xfrm>
            <a:off x="4104908" y="1261752"/>
            <a:ext cx="418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電流大是不是載體電荷流動快</a:t>
            </a:r>
            <a:r>
              <a:rPr lang="en-US" dirty="0"/>
              <a:t>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706C76B7-89E4-A3C4-D73C-F6D4238E74F2}"/>
                  </a:ext>
                </a:extLst>
              </p:cNvPr>
              <p:cNvSpPr txBox="1"/>
              <p:nvPr/>
            </p:nvSpPr>
            <p:spPr bwMode="auto">
              <a:xfrm>
                <a:off x="4260811" y="5914868"/>
                <a:ext cx="90191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706C76B7-89E4-A3C4-D73C-F6D4238E7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0811" y="5914868"/>
                <a:ext cx="901914" cy="369332"/>
              </a:xfrm>
              <a:prstGeom prst="rect">
                <a:avLst/>
              </a:prstGeom>
              <a:blipFill>
                <a:blip r:embed="rId9"/>
                <a:stretch>
                  <a:fillRect t="-6667"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B0645F5-CFC5-45E1-8956-66844D3C504D}"/>
              </a:ext>
            </a:extLst>
          </p:cNvPr>
          <p:cNvSpPr txBox="1"/>
          <p:nvPr/>
        </p:nvSpPr>
        <p:spPr>
          <a:xfrm>
            <a:off x="4164533" y="5479649"/>
            <a:ext cx="2302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可以證明</a:t>
            </a:r>
            <a:r>
              <a:rPr lang="en-US" dirty="0"/>
              <a:t>：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B8F9F7-0720-F551-7484-85F34331BBE5}"/>
              </a:ext>
            </a:extLst>
          </p:cNvPr>
          <p:cNvSpPr txBox="1"/>
          <p:nvPr/>
        </p:nvSpPr>
        <p:spPr>
          <a:xfrm>
            <a:off x="4963513" y="2741671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類似比熱為單位質量的熱容量</a:t>
            </a:r>
            <a:r>
              <a:rPr lang="en-US" dirty="0"/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6" grpId="0"/>
      <p:bldP spid="4" grpId="0"/>
      <p:bldP spid="18" grpId="0"/>
      <p:bldP spid="15" grpId="0" animBg="1"/>
      <p:bldP spid="19" grpId="0" animBg="1"/>
      <p:bldP spid="8" grpId="0" animBg="1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D:\Dropbox\Documents\課程\YoungTextBook\Images\Chapter22\A_Images\A_Figures_and_Photos\22_05_Figure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9" b="4896"/>
          <a:stretch/>
        </p:blipFill>
        <p:spPr bwMode="auto">
          <a:xfrm>
            <a:off x="432858" y="1442565"/>
            <a:ext cx="3303588" cy="206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9" descr="D:\Dropbox\Documents\課程\YoungTextBook\Images\Chapter22\A_Images\A_Figures_and_Photos\22_05_Figur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t="18318" r="8604" b="6120"/>
          <a:stretch>
            <a:fillRect/>
          </a:stretch>
        </p:blipFill>
        <p:spPr bwMode="auto">
          <a:xfrm>
            <a:off x="465515" y="3629654"/>
            <a:ext cx="38163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55" name="文字方塊 15"/>
              <p:cNvSpPr txBox="1">
                <a:spLocks noChangeArrowheads="1"/>
              </p:cNvSpPr>
              <p:nvPr/>
            </p:nvSpPr>
            <p:spPr bwMode="auto">
              <a:xfrm>
                <a:off x="4318463" y="3581400"/>
                <a:ext cx="46434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如果平面不是垂直於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𝑗</m:t>
                        </m:r>
                      </m:e>
                    </m:acc>
                  </m:oMath>
                </a14:m>
                <a:r>
                  <a:rPr lang="zh-TW" altLang="en-US" sz="1800" dirty="0"/>
                  <a:t>，就投影於垂直方向。</a:t>
                </a:r>
              </a:p>
            </p:txBody>
          </p:sp>
        </mc:Choice>
        <mc:Fallback xmlns="">
          <p:sp>
            <p:nvSpPr>
              <p:cNvPr id="6155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18463" y="3581400"/>
                <a:ext cx="4643437" cy="369332"/>
              </a:xfrm>
              <a:prstGeom prst="rect">
                <a:avLst/>
              </a:prstGeom>
              <a:blipFill>
                <a:blip r:embed="rId4"/>
                <a:stretch>
                  <a:fillRect l="-817" t="-13333" r="-545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56" name="矩形 16"/>
          <p:cNvSpPr>
            <a:spLocks noChangeArrowheads="1"/>
          </p:cNvSpPr>
          <p:nvPr/>
        </p:nvSpPr>
        <p:spPr bwMode="auto">
          <a:xfrm>
            <a:off x="4290754" y="5156479"/>
            <a:ext cx="50321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電流等於電流密度與該平面向量的內積：通量！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752912" y="887485"/>
            <a:ext cx="70194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有了電流密度，也可倒過來計算單位時間通過任一平面的電荷量。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15"/>
              <p:cNvSpPr txBox="1">
                <a:spLocks noChangeArrowheads="1"/>
              </p:cNvSpPr>
              <p:nvPr/>
            </p:nvSpPr>
            <p:spPr bwMode="auto">
              <a:xfrm>
                <a:off x="4290754" y="1434676"/>
                <a:ext cx="2311511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如果平面垂直於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/>
                      </a:rPr>
                      <m:t>𝑗</m:t>
                    </m:r>
                  </m:oMath>
                </a14:m>
                <a:r>
                  <a:rPr lang="zh-TW" altLang="en-US" sz="1800" dirty="0"/>
                  <a:t>，</a:t>
                </a:r>
              </a:p>
            </p:txBody>
          </p:sp>
        </mc:Choice>
        <mc:Fallback xmlns="">
          <p:sp>
            <p:nvSpPr>
              <p:cNvPr id="21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90754" y="1434676"/>
                <a:ext cx="2311511" cy="368300"/>
              </a:xfrm>
              <a:prstGeom prst="rect">
                <a:avLst/>
              </a:prstGeom>
              <a:blipFill>
                <a:blip r:embed="rId5"/>
                <a:stretch>
                  <a:fillRect l="-2186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4422534" y="1872595"/>
                <a:ext cx="779188" cy="6072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𝑗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2534" y="1872595"/>
                <a:ext cx="779188" cy="607218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5574662" y="1993875"/>
                <a:ext cx="856260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𝑗𝐴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74662" y="1993875"/>
                <a:ext cx="856260" cy="369332"/>
              </a:xfrm>
              <a:prstGeom prst="rect">
                <a:avLst/>
              </a:prstGeom>
              <a:blipFill>
                <a:blip r:embed="rId7"/>
                <a:stretch>
                  <a:fillRect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7622666" y="1993875"/>
                <a:ext cx="99815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b="0" i="1" smtClean="0">
                          <a:latin typeface="Cambria Math"/>
                        </a:rPr>
                        <m:t>𝜙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666" y="1993875"/>
                <a:ext cx="998158" cy="369332"/>
              </a:xfrm>
              <a:prstGeom prst="rect">
                <a:avLst/>
              </a:prstGeom>
              <a:blipFill>
                <a:blip r:embed="rId8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左-右雙向箭號 2"/>
          <p:cNvSpPr/>
          <p:nvPr/>
        </p:nvSpPr>
        <p:spPr>
          <a:xfrm>
            <a:off x="6750837" y="1993875"/>
            <a:ext cx="646646" cy="3634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4356763" y="4409679"/>
                <a:ext cx="2914388" cy="40479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 smtClean="0">
                          <a:latin typeface="Cambria Math"/>
                        </a:rPr>
                        <m:t>𝑗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𝑗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  <a:ea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6763" y="4409679"/>
                <a:ext cx="2914388" cy="404791"/>
              </a:xfrm>
              <a:prstGeom prst="rect">
                <a:avLst/>
              </a:prstGeom>
              <a:blipFill>
                <a:blip r:embed="rId9"/>
                <a:stretch>
                  <a:fillRect t="-12121" b="-121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4453995" y="5595430"/>
                <a:ext cx="1018805" cy="40479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3995" y="5595430"/>
                <a:ext cx="1018805" cy="404791"/>
              </a:xfrm>
              <a:prstGeom prst="rect">
                <a:avLst/>
              </a:prstGeom>
              <a:blipFill>
                <a:blip r:embed="rId10"/>
                <a:stretch>
                  <a:fillRect t="-12121" b="-606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7368383" y="5615009"/>
                <a:ext cx="1310102" cy="40479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8383" y="5615009"/>
                <a:ext cx="1310102" cy="404791"/>
              </a:xfrm>
              <a:prstGeom prst="rect">
                <a:avLst/>
              </a:prstGeom>
              <a:blipFill>
                <a:blip r:embed="rId11"/>
                <a:stretch>
                  <a:fillRect t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左-右雙向箭號 25"/>
          <p:cNvSpPr/>
          <p:nvPr/>
        </p:nvSpPr>
        <p:spPr>
          <a:xfrm>
            <a:off x="6166987" y="5656363"/>
            <a:ext cx="646646" cy="3634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2809122" y="2088381"/>
                <a:ext cx="327975" cy="369332"/>
              </a:xfrm>
              <a:prstGeom prst="rect">
                <a:avLst/>
              </a:prstGeom>
              <a:solidFill>
                <a:srgbClr val="66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9122" y="2088381"/>
                <a:ext cx="327975" cy="369332"/>
              </a:xfrm>
              <a:prstGeom prst="rect">
                <a:avLst/>
              </a:prstGeom>
              <a:blipFill>
                <a:blip r:embed="rId12"/>
                <a:stretch>
                  <a:fillRect t="-10000"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3325857" y="4409679"/>
                <a:ext cx="327975" cy="369332"/>
              </a:xfrm>
              <a:prstGeom prst="rect">
                <a:avLst/>
              </a:prstGeom>
              <a:solidFill>
                <a:srgbClr val="66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25857" y="4409679"/>
                <a:ext cx="327975" cy="369332"/>
              </a:xfrm>
              <a:prstGeom prst="rect">
                <a:avLst/>
              </a:prstGeom>
              <a:blipFill>
                <a:blip r:embed="rId13"/>
                <a:stretch>
                  <a:fillRect t="-10000"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212BF44-2AC5-FD43-988B-DFF306F1627B}"/>
                  </a:ext>
                </a:extLst>
              </p:cNvPr>
              <p:cNvSpPr txBox="1"/>
              <p:nvPr/>
            </p:nvSpPr>
            <p:spPr>
              <a:xfrm>
                <a:off x="4318463" y="3950732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通過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𝐴</m:t>
                    </m:r>
                  </m:oMath>
                </a14:m>
                <a:r>
                  <a:rPr lang="en-US" dirty="0" err="1"/>
                  <a:t>的電荷一定就會通過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dirty="0"/>
                  <a:t>，反之亦然！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212BF44-2AC5-FD43-988B-DFF306F16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463" y="3950732"/>
                <a:ext cx="4572000" cy="369332"/>
              </a:xfrm>
              <a:prstGeom prst="rect">
                <a:avLst/>
              </a:prstGeom>
              <a:blipFill>
                <a:blip r:embed="rId14"/>
                <a:stretch>
                  <a:fillRect l="-83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990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  <p:bldP spid="6156" grpId="0"/>
      <p:bldP spid="18" grpId="0" animBg="1"/>
      <p:bldP spid="3" grpId="0" animBg="1"/>
      <p:bldP spid="20" grpId="0" animBg="1"/>
      <p:bldP spid="22" grpId="0" animBg="1"/>
      <p:bldP spid="25" grpId="0" animBg="1"/>
      <p:bldP spid="26" grpId="0" animBg="1"/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圖片 3" descr="sc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5873" r="6702" b="9268"/>
          <a:stretch>
            <a:fillRect/>
          </a:stretch>
        </p:blipFill>
        <p:spPr bwMode="auto">
          <a:xfrm>
            <a:off x="2022242" y="1940027"/>
            <a:ext cx="2259012" cy="171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文字方塊 5"/>
          <p:cNvSpPr txBox="1">
            <a:spLocks noChangeArrowheads="1"/>
          </p:cNvSpPr>
          <p:nvPr/>
        </p:nvSpPr>
        <p:spPr bwMode="auto">
          <a:xfrm>
            <a:off x="685800" y="1447800"/>
            <a:ext cx="83500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如果所討論的面是一有限的曲面：</a:t>
            </a:r>
          </a:p>
        </p:txBody>
      </p:sp>
      <p:pic>
        <p:nvPicPr>
          <p:cNvPr id="7172" name="Picture 9" descr="magnet1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150"/>
          <a:stretch>
            <a:fillRect/>
          </a:stretch>
        </p:blipFill>
        <p:spPr bwMode="auto">
          <a:xfrm>
            <a:off x="4463816" y="1994107"/>
            <a:ext cx="3017317" cy="165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文字方塊 7"/>
          <p:cNvSpPr txBox="1">
            <a:spLocks noChangeArrowheads="1"/>
          </p:cNvSpPr>
          <p:nvPr/>
        </p:nvSpPr>
        <p:spPr bwMode="auto">
          <a:xfrm>
            <a:off x="718458" y="3774353"/>
            <a:ext cx="6480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將曲面切成一個一個的無限小平面，</a:t>
            </a:r>
          </a:p>
        </p:txBody>
      </p:sp>
      <p:sp>
        <p:nvSpPr>
          <p:cNvPr id="7176" name="矩形 11"/>
          <p:cNvSpPr>
            <a:spLocks noChangeArrowheads="1"/>
          </p:cNvSpPr>
          <p:nvPr/>
        </p:nvSpPr>
        <p:spPr bwMode="auto">
          <a:xfrm>
            <a:off x="685801" y="4192421"/>
            <a:ext cx="5954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在每一小片平面上，電流都是電流密度對該平面的通量！</a:t>
            </a:r>
          </a:p>
        </p:txBody>
      </p:sp>
      <p:sp>
        <p:nvSpPr>
          <p:cNvPr id="7177" name="矩形 12"/>
          <p:cNvSpPr>
            <a:spLocks noChangeArrowheads="1"/>
          </p:cNvSpPr>
          <p:nvPr/>
        </p:nvSpPr>
        <p:spPr bwMode="auto">
          <a:xfrm>
            <a:off x="690155" y="4610490"/>
            <a:ext cx="679097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加總後，</a:t>
            </a:r>
            <a:r>
              <a:rPr lang="zh-TW" altLang="en-US" sz="1800" dirty="0">
                <a:solidFill>
                  <a:srgbClr val="FF0000"/>
                </a:solidFill>
              </a:rPr>
              <a:t>通過曲面的總電流就是電流密度對該曲面的總通量。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3266625" y="5020008"/>
                <a:ext cx="1384033" cy="8188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66625" y="5020008"/>
                <a:ext cx="1384033" cy="818814"/>
              </a:xfrm>
              <a:prstGeom prst="rect">
                <a:avLst/>
              </a:prstGeom>
              <a:blipFill>
                <a:blip r:embed="rId4"/>
                <a:stretch>
                  <a:fillRect l="-35455" t="-132308" r="-8182" b="-19076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B6E916-9EB7-557B-37CF-CAAFE7FAA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99" y="2032733"/>
            <a:ext cx="2938940" cy="1568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29EEE890-1A65-7D82-7E1E-7E40DA345089}"/>
                  </a:ext>
                </a:extLst>
              </p:cNvPr>
              <p:cNvSpPr txBox="1"/>
              <p:nvPr/>
            </p:nvSpPr>
            <p:spPr bwMode="auto">
              <a:xfrm>
                <a:off x="946726" y="1049073"/>
                <a:ext cx="1411219" cy="95167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29EEE890-1A65-7D82-7E1E-7E40DA345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6726" y="1049073"/>
                <a:ext cx="1411219" cy="951671"/>
              </a:xfrm>
              <a:prstGeom prst="rect">
                <a:avLst/>
              </a:prstGeom>
              <a:blipFill>
                <a:blip r:embed="rId3"/>
                <a:stretch>
                  <a:fillRect l="-33929" t="-100000" r="-6250" b="-1618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52F77D4-D22E-261E-2CC5-5D48AAC0F3D9}"/>
              </a:ext>
            </a:extLst>
          </p:cNvPr>
          <p:cNvSpPr txBox="1"/>
          <p:nvPr/>
        </p:nvSpPr>
        <p:spPr>
          <a:xfrm>
            <a:off x="921327" y="4112358"/>
            <a:ext cx="8092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電荷守恆定律：對任意這樣的曲面，淨電流等於曲面內電荷量的變化</a:t>
            </a:r>
            <a:r>
              <a:rPr lang="en-US" dirty="0"/>
              <a:t>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06DC68-8CD8-85A3-DBDF-3641752D3E22}"/>
              </a:ext>
            </a:extLst>
          </p:cNvPr>
          <p:cNvSpPr txBox="1"/>
          <p:nvPr/>
        </p:nvSpPr>
        <p:spPr>
          <a:xfrm>
            <a:off x="943099" y="3704761"/>
            <a:ext cx="5715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若淨電流不為零，曲面內電荷量必有時間變化</a:t>
            </a:r>
            <a:r>
              <a:rPr lang="en-US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FBB6B5-B1FE-0A5B-DC9D-C83E5CCA47F7}"/>
                  </a:ext>
                </a:extLst>
              </p:cNvPr>
              <p:cNvSpPr txBox="1"/>
              <p:nvPr/>
            </p:nvSpPr>
            <p:spPr>
              <a:xfrm>
                <a:off x="921327" y="5080004"/>
                <a:ext cx="2209800" cy="95167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zh-TW" altLang="en-US" i="1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𝑑𝑄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FBB6B5-B1FE-0A5B-DC9D-C83E5CCA4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327" y="5080004"/>
                <a:ext cx="2209800" cy="951671"/>
              </a:xfrm>
              <a:prstGeom prst="rect">
                <a:avLst/>
              </a:prstGeom>
              <a:blipFill>
                <a:blip r:embed="rId4"/>
                <a:stretch>
                  <a:fillRect l="-22286" t="-98684" b="-16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5324808-9813-DC7A-A106-6CFF503988A3}"/>
                  </a:ext>
                </a:extLst>
              </p:cNvPr>
              <p:cNvSpPr txBox="1"/>
              <p:nvPr/>
            </p:nvSpPr>
            <p:spPr>
              <a:xfrm>
                <a:off x="921327" y="4519955"/>
                <a:ext cx="71566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曲面內電荷量近似就是當地電荷密度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 err="1"/>
                  <a:t>乘以曲面內的體積</a:t>
                </a:r>
                <a:r>
                  <a:rPr lang="en-US" dirty="0"/>
                  <a:t>！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5324808-9813-DC7A-A106-6CFF50398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327" y="4519955"/>
                <a:ext cx="7156624" cy="369332"/>
              </a:xfrm>
              <a:prstGeom prst="rect">
                <a:avLst/>
              </a:prstGeom>
              <a:blipFill>
                <a:blip r:embed="rId5"/>
                <a:stretch>
                  <a:fillRect l="-709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0629374-E7D7-F468-7962-DEAB2C55B10D}"/>
              </a:ext>
            </a:extLst>
          </p:cNvPr>
          <p:cNvSpPr txBox="1"/>
          <p:nvPr/>
        </p:nvSpPr>
        <p:spPr>
          <a:xfrm>
            <a:off x="3200400" y="5371173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這就是</a:t>
            </a:r>
            <a:r>
              <a:rPr lang="en-US" dirty="0" err="1">
                <a:solidFill>
                  <a:srgbClr val="FF0000"/>
                </a:solidFill>
              </a:rPr>
              <a:t>電荷守恆定律</a:t>
            </a:r>
            <a:r>
              <a:rPr lang="en-US" dirty="0" err="1"/>
              <a:t>的積分表示式</a:t>
            </a:r>
            <a:r>
              <a:rPr lang="en-US" dirty="0"/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AF00F5-7751-31E2-867B-EE8D2714BC3C}"/>
                  </a:ext>
                </a:extLst>
              </p:cNvPr>
              <p:cNvSpPr txBox="1"/>
              <p:nvPr/>
            </p:nvSpPr>
            <p:spPr>
              <a:xfrm>
                <a:off x="914400" y="634253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</a:rPr>
                  <a:t>考慮一封閉曲面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，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AF00F5-7751-31E2-867B-EE8D2714B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634253"/>
                <a:ext cx="4572000" cy="369332"/>
              </a:xfrm>
              <a:prstGeom prst="rect">
                <a:avLst/>
              </a:prstGeom>
              <a:blipFill>
                <a:blip r:embed="rId6"/>
                <a:stretch>
                  <a:fillRect l="-1108" t="-3226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5D691D-A0E6-0E4A-3A38-67D404F5FC51}"/>
                  </a:ext>
                </a:extLst>
              </p:cNvPr>
              <p:cNvSpPr txBox="1"/>
              <p:nvPr/>
            </p:nvSpPr>
            <p:spPr>
              <a:xfrm>
                <a:off x="2405642" y="1312534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 err="1"/>
                  <a:t>就是通過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 err="1"/>
                  <a:t>的淨電流，流出的減去流進的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5D691D-A0E6-0E4A-3A38-67D404F5F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5642" y="1312534"/>
                <a:ext cx="4572000" cy="369332"/>
              </a:xfrm>
              <a:prstGeom prst="rect">
                <a:avLst/>
              </a:prstGeom>
              <a:blipFill>
                <a:blip r:embed="rId7"/>
                <a:stretch>
                  <a:fillRect l="-110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312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A5030-B05F-F353-364B-EF24ACB20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7">
                <a:extLst>
                  <a:ext uri="{FF2B5EF4-FFF2-40B4-BE49-F238E27FC236}">
                    <a16:creationId xmlns:a16="http://schemas.microsoft.com/office/drawing/2014/main" id="{F78523C6-D142-E92C-459C-C468E7F985D0}"/>
                  </a:ext>
                </a:extLst>
              </p:cNvPr>
              <p:cNvSpPr/>
              <p:nvPr/>
            </p:nvSpPr>
            <p:spPr>
              <a:xfrm>
                <a:off x="620486" y="1553445"/>
                <a:ext cx="1253998" cy="4393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3" name="矩形 17">
                <a:extLst>
                  <a:ext uri="{FF2B5EF4-FFF2-40B4-BE49-F238E27FC236}">
                    <a16:creationId xmlns:a16="http://schemas.microsoft.com/office/drawing/2014/main" id="{FF3514A5-299E-18A5-8E4B-3356C590CD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486" y="1553445"/>
                <a:ext cx="1253998" cy="4393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8">
                <a:extLst>
                  <a:ext uri="{FF2B5EF4-FFF2-40B4-BE49-F238E27FC236}">
                    <a16:creationId xmlns:a16="http://schemas.microsoft.com/office/drawing/2014/main" id="{7B1CC0E9-E552-4245-68C0-C82A6D2A6877}"/>
                  </a:ext>
                </a:extLst>
              </p:cNvPr>
              <p:cNvSpPr/>
              <p:nvPr/>
            </p:nvSpPr>
            <p:spPr>
              <a:xfrm>
                <a:off x="3614877" y="1445660"/>
                <a:ext cx="1667444" cy="7481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" name="矩形 18">
                <a:extLst>
                  <a:ext uri="{FF2B5EF4-FFF2-40B4-BE49-F238E27FC236}">
                    <a16:creationId xmlns:a16="http://schemas.microsoft.com/office/drawing/2014/main" id="{89ED5829-0B07-58BD-4AF4-CF987B301F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877" y="1445660"/>
                <a:ext cx="1667444" cy="748154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19">
                <a:extLst>
                  <a:ext uri="{FF2B5EF4-FFF2-40B4-BE49-F238E27FC236}">
                    <a16:creationId xmlns:a16="http://schemas.microsoft.com/office/drawing/2014/main" id="{DB50EEF0-49E3-359E-352C-166D83CBDD1A}"/>
                  </a:ext>
                </a:extLst>
              </p:cNvPr>
              <p:cNvSpPr/>
              <p:nvPr/>
            </p:nvSpPr>
            <p:spPr>
              <a:xfrm>
                <a:off x="2001445" y="1561946"/>
                <a:ext cx="1258871" cy="4393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" name="矩形 19">
                <a:extLst>
                  <a:ext uri="{FF2B5EF4-FFF2-40B4-BE49-F238E27FC236}">
                    <a16:creationId xmlns:a16="http://schemas.microsoft.com/office/drawing/2014/main" id="{C7B14195-F138-9F50-A698-F75B22EF01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1445" y="1561946"/>
                <a:ext cx="1258871" cy="4393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20">
                <a:extLst>
                  <a:ext uri="{FF2B5EF4-FFF2-40B4-BE49-F238E27FC236}">
                    <a16:creationId xmlns:a16="http://schemas.microsoft.com/office/drawing/2014/main" id="{F1D87B00-DE14-5A2A-2028-210CFA82B489}"/>
                  </a:ext>
                </a:extLst>
              </p:cNvPr>
              <p:cNvSpPr/>
              <p:nvPr/>
            </p:nvSpPr>
            <p:spPr>
              <a:xfrm>
                <a:off x="5538547" y="1414496"/>
                <a:ext cx="1967975" cy="7481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6" name="矩形 20">
                <a:extLst>
                  <a:ext uri="{FF2B5EF4-FFF2-40B4-BE49-F238E27FC236}">
                    <a16:creationId xmlns:a16="http://schemas.microsoft.com/office/drawing/2014/main" id="{8DA43788-C6A0-8714-01BE-49EB340CCE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547" y="1414496"/>
                <a:ext cx="1967975" cy="748154"/>
              </a:xfrm>
              <a:prstGeom prst="rect">
                <a:avLst/>
              </a:prstGeom>
              <a:blipFill>
                <a:blip r:embed="rId5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CED7860-D60B-CCBE-A112-ACB50F7E4CE3}"/>
              </a:ext>
            </a:extLst>
          </p:cNvPr>
          <p:cNvSpPr txBox="1"/>
          <p:nvPr/>
        </p:nvSpPr>
        <p:spPr>
          <a:xfrm>
            <a:off x="609600" y="1032624"/>
            <a:ext cx="4040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Maxwell Equations in vacuum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8">
                <a:extLst>
                  <a:ext uri="{FF2B5EF4-FFF2-40B4-BE49-F238E27FC236}">
                    <a16:creationId xmlns:a16="http://schemas.microsoft.com/office/drawing/2014/main" id="{DB7E3FD6-B66B-3BBF-BCA6-8EC5D3DCE374}"/>
                  </a:ext>
                </a:extLst>
              </p:cNvPr>
              <p:cNvSpPr/>
              <p:nvPr/>
            </p:nvSpPr>
            <p:spPr>
              <a:xfrm>
                <a:off x="620486" y="2794995"/>
                <a:ext cx="2567947" cy="7481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zh-TW" altLang="en-US" sz="2000" i="1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zh-TW" altLang="en-US" sz="2000" i="1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8" name="矩形 18">
                <a:extLst>
                  <a:ext uri="{FF2B5EF4-FFF2-40B4-BE49-F238E27FC236}">
                    <a16:creationId xmlns:a16="http://schemas.microsoft.com/office/drawing/2014/main" id="{982F492B-AB37-96C1-31D0-8847D1E2E9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486" y="2794995"/>
                <a:ext cx="2567947" cy="748154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18">
                <a:extLst>
                  <a:ext uri="{FF2B5EF4-FFF2-40B4-BE49-F238E27FC236}">
                    <a16:creationId xmlns:a16="http://schemas.microsoft.com/office/drawing/2014/main" id="{1CAF9AD4-B44C-2D4C-8CBB-82E1B7928713}"/>
                  </a:ext>
                </a:extLst>
              </p:cNvPr>
              <p:cNvSpPr/>
              <p:nvPr/>
            </p:nvSpPr>
            <p:spPr>
              <a:xfrm>
                <a:off x="609600" y="4038600"/>
                <a:ext cx="4892237" cy="7498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zh-TW" altLang="en-US" sz="2000" i="1" smtClean="0">
                          <a:latin typeface="Cambria Math" panose="02040503050406030204" pitchFamily="18" charset="0"/>
                        </a:rPr>
                        <m:t>∇</m:t>
                      </m:r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d>
                            <m:d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zh-TW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2000" b="0" i="0" smtClean="0">
                          <a:latin typeface="Cambria Math" panose="02040503050406030204" pitchFamily="18" charset="0"/>
                          <a:ea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9" name="矩形 18">
                <a:extLst>
                  <a:ext uri="{FF2B5EF4-FFF2-40B4-BE49-F238E27FC236}">
                    <a16:creationId xmlns:a16="http://schemas.microsoft.com/office/drawing/2014/main" id="{260090CE-34E5-78BB-1C61-5F259FB7E1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038600"/>
                <a:ext cx="4892237" cy="749885"/>
              </a:xfrm>
              <a:prstGeom prst="rect">
                <a:avLst/>
              </a:prstGeom>
              <a:blipFill>
                <a:blip r:embed="rId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54E3439-5306-6B58-0E2E-0CF5CEE48580}"/>
              </a:ext>
            </a:extLst>
          </p:cNvPr>
          <p:cNvCxnSpPr/>
          <p:nvPr/>
        </p:nvCxnSpPr>
        <p:spPr>
          <a:xfrm flipV="1">
            <a:off x="1080221" y="4165009"/>
            <a:ext cx="228600" cy="4823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1CFF96C-7B2A-799F-C23C-C3FEEEA30127}"/>
              </a:ext>
            </a:extLst>
          </p:cNvPr>
          <p:cNvCxnSpPr>
            <a:cxnSpLocks/>
          </p:cNvCxnSpPr>
          <p:nvPr/>
        </p:nvCxnSpPr>
        <p:spPr>
          <a:xfrm flipH="1">
            <a:off x="3493913" y="1958108"/>
            <a:ext cx="2658120" cy="22069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DBAEDE-ED40-F528-9206-8F7DF4B02F6B}"/>
              </a:ext>
            </a:extLst>
          </p:cNvPr>
          <p:cNvCxnSpPr>
            <a:cxnSpLocks/>
          </p:cNvCxnSpPr>
          <p:nvPr/>
        </p:nvCxnSpPr>
        <p:spPr>
          <a:xfrm flipH="1">
            <a:off x="1864943" y="2007608"/>
            <a:ext cx="2382090" cy="11072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35B68E1-19C0-D8CF-5740-BAC11B66A100}"/>
              </a:ext>
            </a:extLst>
          </p:cNvPr>
          <p:cNvCxnSpPr>
            <a:cxnSpLocks/>
          </p:cNvCxnSpPr>
          <p:nvPr/>
        </p:nvCxnSpPr>
        <p:spPr>
          <a:xfrm>
            <a:off x="940042" y="1958108"/>
            <a:ext cx="140179" cy="23211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8">
                <a:extLst>
                  <a:ext uri="{FF2B5EF4-FFF2-40B4-BE49-F238E27FC236}">
                    <a16:creationId xmlns:a16="http://schemas.microsoft.com/office/drawing/2014/main" id="{0D87E5D1-8225-C100-28CB-A7659C0EA3B3}"/>
                  </a:ext>
                </a:extLst>
              </p:cNvPr>
              <p:cNvSpPr/>
              <p:nvPr/>
            </p:nvSpPr>
            <p:spPr>
              <a:xfrm>
                <a:off x="620486" y="5041235"/>
                <a:ext cx="2029658" cy="7481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8" name="矩形 18">
                <a:extLst>
                  <a:ext uri="{FF2B5EF4-FFF2-40B4-BE49-F238E27FC236}">
                    <a16:creationId xmlns:a16="http://schemas.microsoft.com/office/drawing/2014/main" id="{DF17F646-2F5D-F85D-3E3E-FA60B45D66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486" y="5041235"/>
                <a:ext cx="2029658" cy="748154"/>
              </a:xfrm>
              <a:prstGeom prst="rect">
                <a:avLst/>
              </a:prstGeom>
              <a:blipFill>
                <a:blip r:embed="rId8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AD65DCF1-46F9-35E8-5553-C14F01080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t="65667" r="-156" b="135"/>
          <a:stretch/>
        </p:blipFill>
        <p:spPr bwMode="auto">
          <a:xfrm>
            <a:off x="5121755" y="4834341"/>
            <a:ext cx="3534903" cy="1739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9400696-78BA-7141-07D9-0270892111A9}"/>
              </a:ext>
            </a:extLst>
          </p:cNvPr>
          <p:cNvSpPr txBox="1"/>
          <p:nvPr/>
        </p:nvSpPr>
        <p:spPr>
          <a:xfrm>
            <a:off x="559750" y="2183338"/>
            <a:ext cx="8674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change of electric field is interrelated to temporal change of magnetic field.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25DA5C-383A-4620-225D-8321C8017AEC}"/>
              </a:ext>
            </a:extLst>
          </p:cNvPr>
          <p:cNvSpPr txBox="1"/>
          <p:nvPr/>
        </p:nvSpPr>
        <p:spPr>
          <a:xfrm>
            <a:off x="559750" y="3592634"/>
            <a:ext cx="8674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change of magnetic field is interrelated to temporal change of electric field.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05B608E-D045-7276-ACED-D6903537BD88}"/>
                  </a:ext>
                </a:extLst>
              </p:cNvPr>
              <p:cNvSpPr txBox="1"/>
              <p:nvPr/>
            </p:nvSpPr>
            <p:spPr>
              <a:xfrm>
                <a:off x="5146564" y="2923074"/>
                <a:ext cx="3614152" cy="4621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</m:d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533DD9-2995-B942-217B-58ADF706B9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564" y="2923074"/>
                <a:ext cx="3614152" cy="462114"/>
              </a:xfrm>
              <a:prstGeom prst="rect">
                <a:avLst/>
              </a:prstGeom>
              <a:blipFill>
                <a:blip r:embed="rId10"/>
                <a:stretch>
                  <a:fillRect t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9D94ABC-5303-4224-004A-131D9AFE307B}"/>
              </a:ext>
            </a:extLst>
          </p:cNvPr>
          <p:cNvSpPr txBox="1"/>
          <p:nvPr/>
        </p:nvSpPr>
        <p:spPr>
          <a:xfrm>
            <a:off x="598967" y="487301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differential Maxwell Eq, EM wave equation is easy to derive.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8">
                <a:extLst>
                  <a:ext uri="{FF2B5EF4-FFF2-40B4-BE49-F238E27FC236}">
                    <a16:creationId xmlns:a16="http://schemas.microsoft.com/office/drawing/2014/main" id="{15FF37F6-84F7-77C2-5E61-F61CC53111DD}"/>
                  </a:ext>
                </a:extLst>
              </p:cNvPr>
              <p:cNvSpPr/>
              <p:nvPr/>
            </p:nvSpPr>
            <p:spPr>
              <a:xfrm>
                <a:off x="3621402" y="1439045"/>
                <a:ext cx="1667444" cy="7481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2" name="矩形 18">
                <a:extLst>
                  <a:ext uri="{FF2B5EF4-FFF2-40B4-BE49-F238E27FC236}">
                    <a16:creationId xmlns:a16="http://schemas.microsoft.com/office/drawing/2014/main" id="{64891B9B-0948-758A-6D1B-D7535A2D13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402" y="1439045"/>
                <a:ext cx="1667444" cy="748154"/>
              </a:xfrm>
              <a:prstGeom prst="rect">
                <a:avLst/>
              </a:prstGeom>
              <a:blipFill>
                <a:blip r:embed="rId11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20">
                <a:extLst>
                  <a:ext uri="{FF2B5EF4-FFF2-40B4-BE49-F238E27FC236}">
                    <a16:creationId xmlns:a16="http://schemas.microsoft.com/office/drawing/2014/main" id="{0AC9EB44-620F-8408-A6B7-0B40DCB18969}"/>
                  </a:ext>
                </a:extLst>
              </p:cNvPr>
              <p:cNvSpPr/>
              <p:nvPr/>
            </p:nvSpPr>
            <p:spPr>
              <a:xfrm>
                <a:off x="5538547" y="1431023"/>
                <a:ext cx="1967975" cy="7481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5" name="矩形 20">
                <a:extLst>
                  <a:ext uri="{FF2B5EF4-FFF2-40B4-BE49-F238E27FC236}">
                    <a16:creationId xmlns:a16="http://schemas.microsoft.com/office/drawing/2014/main" id="{69E81E50-B891-D363-8E70-70DA95C59D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547" y="1431023"/>
                <a:ext cx="1967975" cy="748154"/>
              </a:xfrm>
              <a:prstGeom prst="rect">
                <a:avLst/>
              </a:prstGeom>
              <a:blipFill>
                <a:blip r:embed="rId12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E724DCE4-3C50-B516-26B2-3D9F6366FD8F}"/>
              </a:ext>
            </a:extLst>
          </p:cNvPr>
          <p:cNvSpPr txBox="1"/>
          <p:nvPr/>
        </p:nvSpPr>
        <p:spPr>
          <a:xfrm>
            <a:off x="538485" y="5970589"/>
            <a:ext cx="3954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 Equation for Electric Field</a:t>
            </a:r>
          </a:p>
        </p:txBody>
      </p:sp>
    </p:spTree>
    <p:extLst>
      <p:ext uri="{BB962C8B-B14F-4D97-AF65-F5344CB8AC3E}">
        <p14:creationId xmlns:p14="http://schemas.microsoft.com/office/powerpoint/2010/main" val="9736606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DD4BC4-3177-5298-71AB-0688D8D0B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2">
                <a:extLst>
                  <a:ext uri="{FF2B5EF4-FFF2-40B4-BE49-F238E27FC236}">
                    <a16:creationId xmlns:a16="http://schemas.microsoft.com/office/drawing/2014/main" id="{11E48B80-5612-2F03-5CDB-38233AD646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0626" y="3543828"/>
                <a:ext cx="7918623" cy="391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anose="02020603050405020304" pitchFamily="18" charset="0"/>
                  </a:rPr>
                  <a:t>左邊電流密度通量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，等於當地電流密度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𝑗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的散度乘上體積！</a:t>
                </a:r>
              </a:p>
            </p:txBody>
          </p:sp>
        </mc:Choice>
        <mc:Fallback xmlns="">
          <p:sp>
            <p:nvSpPr>
              <p:cNvPr id="2" name="文字方塊 22">
                <a:extLst>
                  <a:ext uri="{FF2B5EF4-FFF2-40B4-BE49-F238E27FC236}">
                    <a16:creationId xmlns:a16="http://schemas.microsoft.com/office/drawing/2014/main" id="{11E48B80-5612-2F03-5CDB-38233AD64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0626" y="3543828"/>
                <a:ext cx="7918623" cy="391646"/>
              </a:xfrm>
              <a:prstGeom prst="rect">
                <a:avLst/>
              </a:prstGeom>
              <a:blipFill>
                <a:blip r:embed="rId2"/>
                <a:stretch>
                  <a:fillRect l="-641" t="-6061" b="-1212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281C79A-308E-47D4-EE5A-282270AEC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97" y="1477430"/>
            <a:ext cx="2938940" cy="1568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2BD15B-9FA3-C6D6-38F7-1D0A8E6AF532}"/>
                  </a:ext>
                </a:extLst>
              </p:cNvPr>
              <p:cNvSpPr txBox="1"/>
              <p:nvPr/>
            </p:nvSpPr>
            <p:spPr>
              <a:xfrm>
                <a:off x="7086600" y="3473535"/>
                <a:ext cx="1467311" cy="42691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𝑗</m:t>
                              </m:r>
                            </m:e>
                          </m:acc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2BD15B-9FA3-C6D6-38F7-1D0A8E6AF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473535"/>
                <a:ext cx="1467311" cy="426912"/>
              </a:xfrm>
              <a:prstGeom prst="rect">
                <a:avLst/>
              </a:prstGeom>
              <a:blipFill>
                <a:blip r:embed="rId4"/>
                <a:stretch>
                  <a:fillRect t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F20AFF7-9084-01E7-4F90-AA0A2645E156}"/>
                  </a:ext>
                </a:extLst>
              </p:cNvPr>
              <p:cNvSpPr txBox="1"/>
              <p:nvPr/>
            </p:nvSpPr>
            <p:spPr>
              <a:xfrm>
                <a:off x="6313434" y="4417719"/>
                <a:ext cx="2264228" cy="61901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𝑑𝑄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𝜕𝜌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F20AFF7-9084-01E7-4F90-AA0A2645E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434" y="4417719"/>
                <a:ext cx="2264228" cy="619016"/>
              </a:xfrm>
              <a:prstGeom prst="rect">
                <a:avLst/>
              </a:prstGeom>
              <a:blipFill>
                <a:blip r:embed="rId5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23F9D8-C1A2-5549-E687-0424A85D0219}"/>
                  </a:ext>
                </a:extLst>
              </p:cNvPr>
              <p:cNvSpPr txBox="1"/>
              <p:nvPr/>
            </p:nvSpPr>
            <p:spPr>
              <a:xfrm>
                <a:off x="773594" y="4017642"/>
                <a:ext cx="71566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右邊曲面內電荷量近似就是當地電荷密度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 err="1"/>
                  <a:t>乘以曲面內的體積</a:t>
                </a:r>
                <a:r>
                  <a:rPr lang="en-US" dirty="0"/>
                  <a:t>！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23F9D8-C1A2-5549-E687-0424A85D0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594" y="4017642"/>
                <a:ext cx="7156624" cy="369332"/>
              </a:xfrm>
              <a:prstGeom prst="rect">
                <a:avLst/>
              </a:prstGeom>
              <a:blipFill>
                <a:blip r:embed="rId6"/>
                <a:stretch>
                  <a:fillRect l="-708" t="-1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B15C26-CB49-E8A5-C1DC-95B4746CBFB4}"/>
                  </a:ext>
                </a:extLst>
              </p:cNvPr>
              <p:cNvSpPr txBox="1"/>
              <p:nvPr/>
            </p:nvSpPr>
            <p:spPr>
              <a:xfrm>
                <a:off x="859972" y="5381035"/>
                <a:ext cx="2410452" cy="6387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e>
                      </m:acc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𝜕𝜌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B15C26-CB49-E8A5-C1DC-95B4746CB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972" y="5381035"/>
                <a:ext cx="2410452" cy="638765"/>
              </a:xfrm>
              <a:prstGeom prst="rect">
                <a:avLst/>
              </a:prstGeom>
              <a:blipFill>
                <a:blip r:embed="rId7"/>
                <a:stretch>
                  <a:fillRect t="-7692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2854365-D5EF-EFEA-1F37-8C90486BD73A}"/>
              </a:ext>
            </a:extLst>
          </p:cNvPr>
          <p:cNvSpPr txBox="1"/>
          <p:nvPr/>
        </p:nvSpPr>
        <p:spPr>
          <a:xfrm>
            <a:off x="3270424" y="5515751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這就是</a:t>
            </a:r>
            <a:r>
              <a:rPr lang="en-US" dirty="0" err="1">
                <a:solidFill>
                  <a:srgbClr val="FF0000"/>
                </a:solidFill>
              </a:rPr>
              <a:t>電荷守恆定律</a:t>
            </a:r>
            <a:r>
              <a:rPr lang="en-US" dirty="0" err="1"/>
              <a:t>的微分表示式</a:t>
            </a:r>
            <a:r>
              <a:rPr lang="en-US" dirty="0"/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A59DC6-190B-69A2-98F1-D628E6BB5D55}"/>
                  </a:ext>
                </a:extLst>
              </p:cNvPr>
              <p:cNvSpPr txBox="1"/>
              <p:nvPr/>
            </p:nvSpPr>
            <p:spPr>
              <a:xfrm>
                <a:off x="743314" y="3119046"/>
                <a:ext cx="65718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</a:rPr>
                  <a:t>將此式運用於一無限小封閉曲面及其包圍的無限小體積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𝑉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，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A59DC6-190B-69A2-98F1-D628E6BB5D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314" y="3119046"/>
                <a:ext cx="6571886" cy="369332"/>
              </a:xfrm>
              <a:prstGeom prst="rect">
                <a:avLst/>
              </a:prstGeom>
              <a:blipFill>
                <a:blip r:embed="rId8"/>
                <a:stretch>
                  <a:fillRect l="-772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91B2F99-A01C-00BC-404B-714713CDDE5A}"/>
                  </a:ext>
                </a:extLst>
              </p:cNvPr>
              <p:cNvSpPr txBox="1"/>
              <p:nvPr/>
            </p:nvSpPr>
            <p:spPr>
              <a:xfrm>
                <a:off x="792397" y="479413"/>
                <a:ext cx="1950803" cy="95167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zh-TW" altLang="en-US" i="1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𝑑𝑄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91B2F99-A01C-00BC-404B-714713CDD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397" y="479413"/>
                <a:ext cx="1950803" cy="951671"/>
              </a:xfrm>
              <a:prstGeom prst="rect">
                <a:avLst/>
              </a:prstGeom>
              <a:blipFill>
                <a:blip r:embed="rId9"/>
                <a:stretch>
                  <a:fillRect l="-41935" t="-98684" b="-16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D3B4E8-E754-565A-6842-B992CE068D0C}"/>
                  </a:ext>
                </a:extLst>
              </p:cNvPr>
              <p:cNvSpPr txBox="1"/>
              <p:nvPr/>
            </p:nvSpPr>
            <p:spPr>
              <a:xfrm>
                <a:off x="826325" y="4956861"/>
                <a:ext cx="4778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兩式相等，消去無限小面積</a:t>
                </a:r>
                <a:r>
                  <a:rPr lang="en-US" altLang="zh-TW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𝑉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dirty="0" err="1"/>
                  <a:t>，得到</a:t>
                </a:r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D3B4E8-E754-565A-6842-B992CE068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325" y="4956861"/>
                <a:ext cx="4778828" cy="369332"/>
              </a:xfrm>
              <a:prstGeom prst="rect">
                <a:avLst/>
              </a:prstGeom>
              <a:blipFill>
                <a:blip r:embed="rId10"/>
                <a:stretch>
                  <a:fillRect l="-1326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52990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DF992-09BE-CE69-CF9D-C183E7985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文字方塊 5">
            <a:extLst>
              <a:ext uri="{FF2B5EF4-FFF2-40B4-BE49-F238E27FC236}">
                <a16:creationId xmlns:a16="http://schemas.microsoft.com/office/drawing/2014/main" id="{CD69962F-4F48-E554-F389-B9D675138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7255" y="813782"/>
            <a:ext cx="3143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Maxwell Equations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A1CC265D-8DA9-47EF-9DB2-442F6358D272}"/>
                  </a:ext>
                </a:extLst>
              </p:cNvPr>
              <p:cNvSpPr txBox="1"/>
              <p:nvPr/>
            </p:nvSpPr>
            <p:spPr>
              <a:xfrm>
                <a:off x="829792" y="3692441"/>
                <a:ext cx="1613519" cy="8996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A1CC265D-8DA9-47EF-9DB2-442F6358D2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92" y="3692441"/>
                <a:ext cx="1613519" cy="899605"/>
              </a:xfrm>
              <a:prstGeom prst="rect">
                <a:avLst/>
              </a:prstGeom>
              <a:blipFill>
                <a:blip r:embed="rId2"/>
                <a:stretch>
                  <a:fillRect l="-59375" t="-133333" b="-1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125B968C-FA6A-80E4-6F08-6D7066487A00}"/>
                  </a:ext>
                </a:extLst>
              </p:cNvPr>
              <p:cNvSpPr txBox="1"/>
              <p:nvPr/>
            </p:nvSpPr>
            <p:spPr>
              <a:xfrm>
                <a:off x="832744" y="4700553"/>
                <a:ext cx="1826334" cy="8996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20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125B968C-FA6A-80E4-6F08-6D7066487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744" y="4700553"/>
                <a:ext cx="1826334" cy="899605"/>
              </a:xfrm>
              <a:prstGeom prst="rect">
                <a:avLst/>
              </a:prstGeom>
              <a:blipFill>
                <a:blip r:embed="rId3"/>
                <a:stretch>
                  <a:fillRect l="-52414" t="-133333" b="-186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35B15683-3FB7-AAB7-A866-2E6D64CA243A}"/>
                  </a:ext>
                </a:extLst>
              </p:cNvPr>
              <p:cNvSpPr txBox="1"/>
              <p:nvPr/>
            </p:nvSpPr>
            <p:spPr>
              <a:xfrm>
                <a:off x="826028" y="2306833"/>
                <a:ext cx="1643462" cy="8996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20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35B15683-3FB7-AAB7-A866-2E6D64CA2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28" y="2306833"/>
                <a:ext cx="1643462" cy="899605"/>
              </a:xfrm>
              <a:prstGeom prst="rect">
                <a:avLst/>
              </a:prstGeom>
              <a:blipFill>
                <a:blip r:embed="rId4"/>
                <a:stretch>
                  <a:fillRect l="-59231" t="-133333" b="-1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B0F643F1-AC2C-F8C5-7D89-C2BBD4A70279}"/>
                  </a:ext>
                </a:extLst>
              </p:cNvPr>
              <p:cNvSpPr txBox="1"/>
              <p:nvPr/>
            </p:nvSpPr>
            <p:spPr>
              <a:xfrm>
                <a:off x="788197" y="1298721"/>
                <a:ext cx="1728102" cy="8996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20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B0F643F1-AC2C-F8C5-7D89-C2BBD4A70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197" y="1298721"/>
                <a:ext cx="1728102" cy="899605"/>
              </a:xfrm>
              <a:prstGeom prst="rect">
                <a:avLst/>
              </a:prstGeom>
              <a:blipFill>
                <a:blip r:embed="rId5"/>
                <a:stretch>
                  <a:fillRect l="-54348" t="-133333" b="-1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4F8D23CF-9BD3-422A-035A-ADC358C0A097}"/>
                  </a:ext>
                </a:extLst>
              </p:cNvPr>
              <p:cNvSpPr/>
              <p:nvPr/>
            </p:nvSpPr>
            <p:spPr>
              <a:xfrm>
                <a:off x="5589863" y="1401313"/>
                <a:ext cx="1337097" cy="67153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4F8D23CF-9BD3-422A-035A-ADC358C0A0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863" y="1401313"/>
                <a:ext cx="1337097" cy="671530"/>
              </a:xfrm>
              <a:prstGeom prst="rect">
                <a:avLst/>
              </a:prstGeom>
              <a:blipFill>
                <a:blip r:embed="rId6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E4767B16-C52D-655D-A381-041294122A7F}"/>
                  </a:ext>
                </a:extLst>
              </p:cNvPr>
              <p:cNvSpPr/>
              <p:nvPr/>
            </p:nvSpPr>
            <p:spPr>
              <a:xfrm>
                <a:off x="5589863" y="2425504"/>
                <a:ext cx="1252459" cy="4393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E4767B16-C52D-655D-A381-041294122A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863" y="2425504"/>
                <a:ext cx="1252459" cy="4393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0034F0D2-E53B-A4FF-6F03-5E95A26AA470}"/>
                  </a:ext>
                </a:extLst>
              </p:cNvPr>
              <p:cNvSpPr/>
              <p:nvPr/>
            </p:nvSpPr>
            <p:spPr>
              <a:xfrm>
                <a:off x="5589863" y="3700084"/>
                <a:ext cx="1244187" cy="4393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0034F0D2-E53B-A4FF-6F03-5E95A26AA4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863" y="3700084"/>
                <a:ext cx="1244187" cy="4393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3BF3EEBB-38A9-556B-5307-327425436021}"/>
                  </a:ext>
                </a:extLst>
              </p:cNvPr>
              <p:cNvSpPr/>
              <p:nvPr/>
            </p:nvSpPr>
            <p:spPr>
              <a:xfrm>
                <a:off x="5589863" y="4836873"/>
                <a:ext cx="1462580" cy="4393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zh-CN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3BF3EEBB-38A9-556B-5307-3274254360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863" y="4836873"/>
                <a:ext cx="1462580" cy="439351"/>
              </a:xfrm>
              <a:prstGeom prst="rect">
                <a:avLst/>
              </a:prstGeom>
              <a:blipFill>
                <a:blip r:embed="rId9"/>
                <a:stretch>
                  <a:fillRect t="-5556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Arrow 2">
            <a:extLst>
              <a:ext uri="{FF2B5EF4-FFF2-40B4-BE49-F238E27FC236}">
                <a16:creationId xmlns:a16="http://schemas.microsoft.com/office/drawing/2014/main" id="{91EB205F-0EA3-4013-CED9-054D1E091D21}"/>
              </a:ext>
            </a:extLst>
          </p:cNvPr>
          <p:cNvSpPr/>
          <p:nvPr/>
        </p:nvSpPr>
        <p:spPr>
          <a:xfrm>
            <a:off x="3985568" y="2117600"/>
            <a:ext cx="685800" cy="30790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FB2A3A-7662-9DA8-DFD3-BB1B1AA41C7D}"/>
              </a:ext>
            </a:extLst>
          </p:cNvPr>
          <p:cNvSpPr/>
          <p:nvPr/>
        </p:nvSpPr>
        <p:spPr>
          <a:xfrm>
            <a:off x="685800" y="3581400"/>
            <a:ext cx="7671792" cy="22474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9CBA6-5F0E-527B-58E3-C435047E28E8}"/>
              </a:ext>
            </a:extLst>
          </p:cNvPr>
          <p:cNvSpPr txBox="1"/>
          <p:nvPr/>
        </p:nvSpPr>
        <p:spPr>
          <a:xfrm>
            <a:off x="1371600" y="5947520"/>
            <a:ext cx="6833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Could we write the line integral in a differential formulation?</a:t>
            </a:r>
          </a:p>
        </p:txBody>
      </p:sp>
    </p:spTree>
    <p:extLst>
      <p:ext uri="{BB962C8B-B14F-4D97-AF65-F5344CB8AC3E}">
        <p14:creationId xmlns:p14="http://schemas.microsoft.com/office/powerpoint/2010/main" val="979171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7"/>
          <p:cNvSpPr txBox="1">
            <a:spLocks noChangeArrowheads="1"/>
          </p:cNvSpPr>
          <p:nvPr/>
        </p:nvSpPr>
        <p:spPr bwMode="auto">
          <a:xfrm>
            <a:off x="685800" y="2145860"/>
            <a:ext cx="8534400" cy="45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dirty="0"/>
              <a:t>若繞一個封閉曲線計算電場的線積分，因為起點與終點相同，電位差永遠等於零！</a:t>
            </a:r>
          </a:p>
        </p:txBody>
      </p:sp>
      <p:pic>
        <p:nvPicPr>
          <p:cNvPr id="20" name="Picture 1" descr="25_22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0"/>
          <a:stretch/>
        </p:blipFill>
        <p:spPr>
          <a:xfrm>
            <a:off x="5157361" y="2589644"/>
            <a:ext cx="1776839" cy="229188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85800" y="150568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記得電位差等於電場的線積分：</a:t>
            </a:r>
          </a:p>
        </p:txBody>
      </p:sp>
      <p:sp>
        <p:nvSpPr>
          <p:cNvPr id="6" name="矩形 5"/>
          <p:cNvSpPr/>
          <p:nvPr/>
        </p:nvSpPr>
        <p:spPr>
          <a:xfrm>
            <a:off x="685800" y="4648200"/>
            <a:ext cx="4382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沿一個封閉曲線，電場的線積分必為零！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4419600" y="1148856"/>
                <a:ext cx="1915568" cy="9255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1148856"/>
                <a:ext cx="1915568" cy="925510"/>
              </a:xfrm>
              <a:prstGeom prst="rect">
                <a:avLst/>
              </a:prstGeom>
              <a:blipFill>
                <a:blip r:embed="rId3"/>
                <a:stretch>
                  <a:fillRect l="-1987" t="-105405" r="-2649" b="-16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779770" y="3359356"/>
                <a:ext cx="1688093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770" y="3359356"/>
                <a:ext cx="1688093" cy="818879"/>
              </a:xfrm>
              <a:prstGeom prst="rect">
                <a:avLst/>
              </a:prstGeom>
              <a:blipFill>
                <a:blip r:embed="rId4"/>
                <a:stretch>
                  <a:fillRect l="-44776" t="-130769" b="-19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B9D9D9F-9C77-12D2-8C08-B70066C1C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7361" y="5017532"/>
            <a:ext cx="2984500" cy="167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C27604-01F6-8DE5-83D1-FB1D3E78D39A}"/>
                  </a:ext>
                </a:extLst>
              </p:cNvPr>
              <p:cNvSpPr txBox="1"/>
              <p:nvPr/>
            </p:nvSpPr>
            <p:spPr>
              <a:xfrm>
                <a:off x="7543800" y="6483107"/>
                <a:ext cx="152400" cy="2071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C27604-01F6-8DE5-83D1-FB1D3E78D3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800" y="6483107"/>
                <a:ext cx="152400" cy="207108"/>
              </a:xfrm>
              <a:prstGeom prst="rect">
                <a:avLst/>
              </a:prstGeom>
              <a:blipFill>
                <a:blip r:embed="rId6"/>
                <a:stretch>
                  <a:fillRect l="-23077" r="-769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26559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6396423" y="1153474"/>
                <a:ext cx="1514004" cy="4001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altLang="zh-TW" sz="20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6423" y="1153474"/>
                <a:ext cx="1514004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26557E61-2233-5F53-ABD4-F9A2E116E7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555" b="41297"/>
          <a:stretch>
            <a:fillRect/>
          </a:stretch>
        </p:blipFill>
        <p:spPr>
          <a:xfrm>
            <a:off x="2577210" y="4343400"/>
            <a:ext cx="3989579" cy="1981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2F7AC1-55E7-6C82-98A8-36BC87FF6FD6}"/>
                  </a:ext>
                </a:extLst>
              </p:cNvPr>
              <p:cNvSpPr txBox="1"/>
              <p:nvPr/>
            </p:nvSpPr>
            <p:spPr>
              <a:xfrm>
                <a:off x="561755" y="1114880"/>
                <a:ext cx="61503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</a:rPr>
                  <a:t>the boundary path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</a:rPr>
                  <a:t> is decomposed into two sub-paths: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2F7AC1-55E7-6C82-98A8-36BC87FF6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55" y="1114880"/>
                <a:ext cx="6150353" cy="400110"/>
              </a:xfrm>
              <a:prstGeom prst="rect">
                <a:avLst/>
              </a:prstGeom>
              <a:blipFill>
                <a:blip r:embed="rId4"/>
                <a:stretch>
                  <a:fillRect l="-1031"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5F550F0-4015-1090-92A0-00170AC18562}"/>
                  </a:ext>
                </a:extLst>
              </p:cNvPr>
              <p:cNvSpPr txBox="1"/>
              <p:nvPr/>
            </p:nvSpPr>
            <p:spPr>
              <a:xfrm>
                <a:off x="550870" y="2732190"/>
                <a:ext cx="79082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Line integral along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equals the sum of line integrals along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5F550F0-4015-1090-92A0-00170AC18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70" y="2732190"/>
                <a:ext cx="7908235" cy="400110"/>
              </a:xfrm>
              <a:prstGeom prst="rect">
                <a:avLst/>
              </a:prstGeom>
              <a:blipFill>
                <a:blip r:embed="rId5"/>
                <a:stretch>
                  <a:fillRect l="-801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6967C4-22E0-CA37-2E2D-2DD1045C9917}"/>
                  </a:ext>
                </a:extLst>
              </p:cNvPr>
              <p:cNvSpPr txBox="1"/>
              <p:nvPr/>
            </p:nvSpPr>
            <p:spPr>
              <a:xfrm>
                <a:off x="550870" y="2181537"/>
                <a:ext cx="75432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</a:rPr>
                  <a:t>That is because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zh-TW" sz="2000" i="1">
                            <a:latin typeface="Cambria Math"/>
                          </a:rPr>
                          <m:t>𝑎𝑏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</a:rPr>
                  <a:t>, path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zh-TW" sz="2000" i="1"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</a:rPr>
                  <a:t> and path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</a:rPr>
                  <a:t> move in opposite directions.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6967C4-22E0-CA37-2E2D-2DD1045C9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70" y="2181537"/>
                <a:ext cx="7543287" cy="400110"/>
              </a:xfrm>
              <a:prstGeom prst="rect">
                <a:avLst/>
              </a:prstGeom>
              <a:blipFill>
                <a:blip r:embed="rId6"/>
                <a:stretch>
                  <a:fillRect l="-840" t="-9091" r="-336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273251-7EA5-410F-4B9E-6DCE40382BB6}"/>
                  </a:ext>
                </a:extLst>
              </p:cNvPr>
              <p:cNvSpPr txBox="1"/>
              <p:nvPr/>
            </p:nvSpPr>
            <p:spPr>
              <a:xfrm>
                <a:off x="550870" y="669984"/>
                <a:ext cx="80827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</a:rPr>
                  <a:t>If a</a:t>
                </a:r>
                <a:r>
                  <a:rPr lang="zh-TW" altLang="en-US" sz="2000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zh-TW" sz="2000" dirty="0">
                    <a:latin typeface="Times New Roman" panose="02020603050405020304" pitchFamily="18" charset="0"/>
                  </a:rPr>
                  <a:t>curved surface</a:t>
                </a:r>
                <a:r>
                  <a:rPr lang="en-US" sz="2000" dirty="0">
                    <a:latin typeface="Times New Roman" panose="02020603050405020304" pitchFamily="18" charset="0"/>
                  </a:rPr>
                  <a:t> in space is divided into two regions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</a:rPr>
                  <a:t>,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273251-7EA5-410F-4B9E-6DCE40382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70" y="669984"/>
                <a:ext cx="8082788" cy="400110"/>
              </a:xfrm>
              <a:prstGeom prst="rect">
                <a:avLst/>
              </a:prstGeom>
              <a:blipFill>
                <a:blip r:embed="rId7"/>
                <a:stretch>
                  <a:fillRect l="-785"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E3C64E0-73F8-26AC-CA17-7BFAF869BC61}"/>
                  </a:ext>
                </a:extLst>
              </p:cNvPr>
              <p:cNvSpPr txBox="1"/>
              <p:nvPr/>
            </p:nvSpPr>
            <p:spPr>
              <a:xfrm>
                <a:off x="542263" y="1747527"/>
                <a:ext cx="84472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</a:rPr>
                  <a:t>Add the line integrals along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zh-TW" sz="2000" i="1"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</a:rPr>
                  <a:t> and contributions on interface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zh-TW" sz="2000" i="1">
                            <a:latin typeface="Cambria Math"/>
                          </a:rPr>
                          <m:t>𝑎𝑏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</a:rPr>
                  <a:t> cancel.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E3C64E0-73F8-26AC-CA17-7BFAF869B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63" y="1747527"/>
                <a:ext cx="8447239" cy="400110"/>
              </a:xfrm>
              <a:prstGeom prst="rect">
                <a:avLst/>
              </a:prstGeom>
              <a:blipFill>
                <a:blip r:embed="rId8"/>
                <a:stretch>
                  <a:fillRect l="-751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0ECDECCF-1387-3869-0448-86B8A6555CC7}"/>
                  </a:ext>
                </a:extLst>
              </p:cNvPr>
              <p:cNvSpPr txBox="1"/>
              <p:nvPr/>
            </p:nvSpPr>
            <p:spPr>
              <a:xfrm>
                <a:off x="2762485" y="4376057"/>
                <a:ext cx="76200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           </m:t>
                          </m:r>
                          <m:r>
                            <m:rPr>
                              <m:sty m:val="p"/>
                            </m:rPr>
                            <a:rPr lang="el-GR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0ECDECCF-1387-3869-0448-86B8A6555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485" y="4376057"/>
                <a:ext cx="762000" cy="338554"/>
              </a:xfrm>
              <a:prstGeom prst="rect">
                <a:avLst/>
              </a:prstGeom>
              <a:blipFill>
                <a:blip r:embed="rId9"/>
                <a:stretch>
                  <a:fillRect l="-1639" r="-4918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02C26C59-B2F4-13C2-76F0-8FEBC4C4AB9A}"/>
                  </a:ext>
                </a:extLst>
              </p:cNvPr>
              <p:cNvSpPr txBox="1"/>
              <p:nvPr/>
            </p:nvSpPr>
            <p:spPr>
              <a:xfrm>
                <a:off x="5488954" y="5870323"/>
                <a:ext cx="380999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02C26C59-B2F4-13C2-76F0-8FEBC4C4A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954" y="5870323"/>
                <a:ext cx="380999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29395C79-B793-B63E-376E-2ACA5FFC7B77}"/>
                  </a:ext>
                </a:extLst>
              </p:cNvPr>
              <p:cNvSpPr txBox="1"/>
              <p:nvPr/>
            </p:nvSpPr>
            <p:spPr>
              <a:xfrm>
                <a:off x="4397936" y="5334000"/>
                <a:ext cx="348125" cy="3385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TW" sz="1600" i="1">
                              <a:latin typeface="Cambria Math"/>
                            </a:rPr>
                            <m:t>𝑎𝑏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29395C79-B793-B63E-376E-2ACA5FFC7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936" y="5334000"/>
                <a:ext cx="348125" cy="338554"/>
              </a:xfrm>
              <a:prstGeom prst="rect">
                <a:avLst/>
              </a:prstGeom>
              <a:blipFill>
                <a:blip r:embed="rId11"/>
                <a:stretch>
                  <a:fillRect r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ED2BC8C4-A444-E789-F2C8-31FB6527683F}"/>
                  </a:ext>
                </a:extLst>
              </p:cNvPr>
              <p:cNvSpPr txBox="1"/>
              <p:nvPr/>
            </p:nvSpPr>
            <p:spPr>
              <a:xfrm>
                <a:off x="3910710" y="4828274"/>
                <a:ext cx="228600" cy="3385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ED2BC8C4-A444-E789-F2C8-31FB65276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0710" y="4828274"/>
                <a:ext cx="228600" cy="338554"/>
              </a:xfrm>
              <a:prstGeom prst="rect">
                <a:avLst/>
              </a:prstGeom>
              <a:blipFill>
                <a:blip r:embed="rId12"/>
                <a:stretch>
                  <a:fillRect r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F9D11FB3-3BFC-D887-E4A8-D705E54CD693}"/>
                  </a:ext>
                </a:extLst>
              </p:cNvPr>
              <p:cNvSpPr txBox="1"/>
              <p:nvPr/>
            </p:nvSpPr>
            <p:spPr>
              <a:xfrm>
                <a:off x="4914899" y="5143789"/>
                <a:ext cx="381000" cy="3385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F9D11FB3-3BFC-D887-E4A8-D705E54CD6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899" y="5143789"/>
                <a:ext cx="381000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5">
                <a:extLst>
                  <a:ext uri="{FF2B5EF4-FFF2-40B4-BE49-F238E27FC236}">
                    <a16:creationId xmlns:a16="http://schemas.microsoft.com/office/drawing/2014/main" id="{89EB1226-6BF0-8F4E-296C-69B10EAFE0D0}"/>
                  </a:ext>
                </a:extLst>
              </p:cNvPr>
              <p:cNvSpPr txBox="1"/>
              <p:nvPr/>
            </p:nvSpPr>
            <p:spPr>
              <a:xfrm>
                <a:off x="2372831" y="3184407"/>
                <a:ext cx="4398337" cy="108497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lang="el-GR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nary>
                        <m:naryPr>
                          <m:chr m:val="∮"/>
                          <m:limLoc m:val="undOvr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13" name="文字方塊 15">
                <a:extLst>
                  <a:ext uri="{FF2B5EF4-FFF2-40B4-BE49-F238E27FC236}">
                    <a16:creationId xmlns:a16="http://schemas.microsoft.com/office/drawing/2014/main" id="{89EB1226-6BF0-8F4E-296C-69B10EAFE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831" y="3184407"/>
                <a:ext cx="4398337" cy="1084977"/>
              </a:xfrm>
              <a:prstGeom prst="rect">
                <a:avLst/>
              </a:prstGeom>
              <a:blipFill>
                <a:blip r:embed="rId14"/>
                <a:stretch>
                  <a:fillRect l="-14080" t="-97674" b="-15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509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38EF3-B2D0-B227-21A1-FE3ECC1FB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3" name="Picture 2" descr="C:\Users\Chia-Hung Chang\Desktop\FeynmanEM3.jpg">
            <a:extLst>
              <a:ext uri="{FF2B5EF4-FFF2-40B4-BE49-F238E27FC236}">
                <a16:creationId xmlns:a16="http://schemas.microsoft.com/office/drawing/2014/main" id="{C512E2B9-863F-FD08-C243-B8C6F90AA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" b="70976"/>
          <a:stretch>
            <a:fillRect/>
          </a:stretch>
        </p:blipFill>
        <p:spPr bwMode="auto">
          <a:xfrm>
            <a:off x="680011" y="1186874"/>
            <a:ext cx="4178060" cy="222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B1095E-2AF9-5469-BA4B-45C1817B5D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703"/>
          <a:stretch>
            <a:fillRect/>
          </a:stretch>
        </p:blipFill>
        <p:spPr>
          <a:xfrm>
            <a:off x="5081621" y="1104840"/>
            <a:ext cx="2938958" cy="2305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409795-A555-E369-8628-A588E746A406}"/>
              </a:ext>
            </a:extLst>
          </p:cNvPr>
          <p:cNvSpPr txBox="1"/>
          <p:nvPr/>
        </p:nvSpPr>
        <p:spPr>
          <a:xfrm>
            <a:off x="680011" y="3409890"/>
            <a:ext cx="8241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</a:rPr>
              <a:t>Any path can be decomposed into the combination of a series of small squares.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FE4B07-4449-9A3B-09EE-D08F8B63A63F}"/>
                  </a:ext>
                </a:extLst>
              </p:cNvPr>
              <p:cNvSpPr txBox="1"/>
              <p:nvPr/>
            </p:nvSpPr>
            <p:spPr>
              <a:xfrm>
                <a:off x="680011" y="3810000"/>
                <a:ext cx="84639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Line integral along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equals the sum of line integrals along all the small squares.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FE4B07-4449-9A3B-09EE-D08F8B63A6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11" y="3810000"/>
                <a:ext cx="8463989" cy="400110"/>
              </a:xfrm>
              <a:prstGeom prst="rect">
                <a:avLst/>
              </a:prstGeom>
              <a:blipFill>
                <a:blip r:embed="rId4"/>
                <a:stretch>
                  <a:fillRect l="-750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07239666-C4F3-8247-4EBD-B46FE7C4AA87}"/>
                  </a:ext>
                </a:extLst>
              </p:cNvPr>
              <p:cNvSpPr txBox="1"/>
              <p:nvPr/>
            </p:nvSpPr>
            <p:spPr>
              <a:xfrm>
                <a:off x="2864199" y="4301045"/>
                <a:ext cx="2971800" cy="8996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0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∮"/>
                              <m:limLoc m:val="undOvr"/>
                              <m:subHide m:val="on"/>
                              <m:supHide m:val="on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zh-TW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000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m:rPr>
                                  <m:brk/>
                                </m:rP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altLang="zh-TW" sz="20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000" b="0" i="1" smtClean="0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sz="20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07239666-C4F3-8247-4EBD-B46FE7C4A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4199" y="4301045"/>
                <a:ext cx="2971800" cy="899605"/>
              </a:xfrm>
              <a:prstGeom prst="rect">
                <a:avLst/>
              </a:prstGeom>
              <a:blipFill>
                <a:blip r:embed="rId5"/>
                <a:stretch>
                  <a:fillRect l="-30213" t="-133333" b="-1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E6F899-C1D3-62F6-E531-DFFC3D993BBD}"/>
                  </a:ext>
                </a:extLst>
              </p:cNvPr>
              <p:cNvSpPr/>
              <p:nvPr/>
            </p:nvSpPr>
            <p:spPr>
              <a:xfrm>
                <a:off x="4350099" y="1790640"/>
                <a:ext cx="228600" cy="228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E6F899-C1D3-62F6-E531-DFFC3D993B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0099" y="1790640"/>
                <a:ext cx="228600" cy="228600"/>
              </a:xfrm>
              <a:prstGeom prst="rect">
                <a:avLst/>
              </a:prstGeom>
              <a:blipFill>
                <a:blip r:embed="rId6"/>
                <a:stretch>
                  <a:fillRect l="-19048" t="-10000" b="-55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59FB989-2280-F981-CF9C-FDCAA40961AB}"/>
              </a:ext>
            </a:extLst>
          </p:cNvPr>
          <p:cNvCxnSpPr/>
          <p:nvPr/>
        </p:nvCxnSpPr>
        <p:spPr>
          <a:xfrm flipH="1">
            <a:off x="3816699" y="1904940"/>
            <a:ext cx="533400" cy="5715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FBE1B6-2F16-5626-B254-58A3545315B6}"/>
                  </a:ext>
                </a:extLst>
              </p:cNvPr>
              <p:cNvSpPr txBox="1"/>
              <p:nvPr/>
            </p:nvSpPr>
            <p:spPr>
              <a:xfrm>
                <a:off x="4055446" y="1444673"/>
                <a:ext cx="9144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Square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FBE1B6-2F16-5626-B254-58A35453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5446" y="1444673"/>
                <a:ext cx="914400" cy="338554"/>
              </a:xfrm>
              <a:prstGeom prst="rect">
                <a:avLst/>
              </a:prstGeom>
              <a:blipFill>
                <a:blip r:embed="rId7"/>
                <a:stretch>
                  <a:fillRect l="-4110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01371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Chia-Hung Chang\Desktop\FeynmanEM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6" b="64539"/>
          <a:stretch>
            <a:fillRect/>
          </a:stretch>
        </p:blipFill>
        <p:spPr bwMode="auto">
          <a:xfrm>
            <a:off x="6681388" y="527955"/>
            <a:ext cx="2114498" cy="13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2" descr="C:\Users\Chia-Hung Chang\Desktop\FeynmanEM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00"/>
          <a:stretch>
            <a:fillRect/>
          </a:stretch>
        </p:blipFill>
        <p:spPr bwMode="auto">
          <a:xfrm>
            <a:off x="2590799" y="494419"/>
            <a:ext cx="2955925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5321201" y="5591445"/>
                <a:ext cx="2610395" cy="73860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zh-TW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zh-TW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20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2000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sz="2000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20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2000" i="1">
                              <a:latin typeface="Cambria Math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201" y="5591445"/>
                <a:ext cx="2610395" cy="738600"/>
              </a:xfrm>
              <a:prstGeom prst="rect">
                <a:avLst/>
              </a:prstGeom>
              <a:blipFill>
                <a:blip r:embed="rId4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543686" y="3137486"/>
                <a:ext cx="6592458" cy="8996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a:rPr lang="en-US" altLang="zh-TW" sz="200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US" altLang="zh-TW" sz="20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  <m:r>
                            <a:rPr lang="en-US" altLang="zh-TW" sz="200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sz="2000" b="0" i="1" smtClean="0">
                          <a:latin typeface="Cambria Math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altLang="zh-TW" sz="200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altLang="zh-TW" sz="200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86" y="3137486"/>
                <a:ext cx="6592458" cy="899605"/>
              </a:xfrm>
              <a:prstGeom prst="rect">
                <a:avLst/>
              </a:prstGeom>
              <a:blipFill>
                <a:blip r:embed="rId5"/>
                <a:stretch>
                  <a:fillRect l="-13244" t="-135211" b="-190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4876800" y="1609052"/>
                <a:ext cx="1192543" cy="3579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60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sz="1600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1609052"/>
                <a:ext cx="1192543" cy="3579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060824" y="494419"/>
                <a:ext cx="1284262" cy="3385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60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sz="1600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824" y="494419"/>
                <a:ext cx="1284262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直線單箭頭接點 2"/>
          <p:cNvCxnSpPr/>
          <p:nvPr/>
        </p:nvCxnSpPr>
        <p:spPr>
          <a:xfrm>
            <a:off x="3886200" y="863751"/>
            <a:ext cx="0" cy="251936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flipH="1">
            <a:off x="4572000" y="1804683"/>
            <a:ext cx="228600" cy="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228600" y="4760722"/>
                <a:ext cx="8686799" cy="78386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000" b="0" i="1" smtClean="0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20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20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sz="200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sz="200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20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2000" b="0" i="1" smtClean="0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altLang="zh-TW" sz="200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sz="200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sz="2000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sz="2000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sz="2000" i="1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sz="20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sz="2000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sz="2000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sz="2000" i="1">
                                  <a:latin typeface="Cambria Math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200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sz="200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zh-TW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zh-TW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760722"/>
                <a:ext cx="8686799" cy="783869"/>
              </a:xfrm>
              <a:prstGeom prst="rect">
                <a:avLst/>
              </a:prstGeom>
              <a:blipFill>
                <a:blip r:embed="rId8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1841193" y="5598519"/>
                <a:ext cx="2856357" cy="8996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193" y="5598519"/>
                <a:ext cx="2856357" cy="899605"/>
              </a:xfrm>
              <a:prstGeom prst="rect">
                <a:avLst/>
              </a:prstGeom>
              <a:blipFill>
                <a:blip r:embed="rId9"/>
                <a:stretch>
                  <a:fillRect l="-30396" t="-131944" b="-1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6ED6FDF2-E004-F84F-B5D8-85BAD94AC7C7}"/>
                  </a:ext>
                </a:extLst>
              </p:cNvPr>
              <p:cNvSpPr txBox="1"/>
              <p:nvPr/>
            </p:nvSpPr>
            <p:spPr>
              <a:xfrm>
                <a:off x="3331575" y="2670879"/>
                <a:ext cx="1109249" cy="3385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600" i="1">
                              <a:latin typeface="Cambria Math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altLang="zh-TW" sz="16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60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1600" i="1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sz="1600" i="1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6ED6FDF2-E004-F84F-B5D8-85BAD94AC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1575" y="2670879"/>
                <a:ext cx="1109249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線單箭頭接點 2">
            <a:extLst>
              <a:ext uri="{FF2B5EF4-FFF2-40B4-BE49-F238E27FC236}">
                <a16:creationId xmlns:a16="http://schemas.microsoft.com/office/drawing/2014/main" id="{F36B3E7D-100C-3147-845D-20DFA05ADA8A}"/>
              </a:ext>
            </a:extLst>
          </p:cNvPr>
          <p:cNvCxnSpPr>
            <a:cxnSpLocks/>
          </p:cNvCxnSpPr>
          <p:nvPr/>
        </p:nvCxnSpPr>
        <p:spPr>
          <a:xfrm flipV="1">
            <a:off x="4068761" y="2382278"/>
            <a:ext cx="0" cy="295169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00296C62-93D1-BD4D-877A-9E02063195A2}"/>
                  </a:ext>
                </a:extLst>
              </p:cNvPr>
              <p:cNvSpPr txBox="1"/>
              <p:nvPr/>
            </p:nvSpPr>
            <p:spPr>
              <a:xfrm>
                <a:off x="1268744" y="1648229"/>
                <a:ext cx="1371160" cy="3579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altLang="zh-TW" sz="16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60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sz="1600" i="1" dirty="0"/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00296C62-93D1-BD4D-877A-9E0206319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744" y="1648229"/>
                <a:ext cx="1371160" cy="35798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線單箭頭接點 2">
            <a:extLst>
              <a:ext uri="{FF2B5EF4-FFF2-40B4-BE49-F238E27FC236}">
                <a16:creationId xmlns:a16="http://schemas.microsoft.com/office/drawing/2014/main" id="{DA5E3F24-F7F5-074C-BFB9-E6FFFF22088E}"/>
              </a:ext>
            </a:extLst>
          </p:cNvPr>
          <p:cNvCxnSpPr>
            <a:cxnSpLocks/>
          </p:cNvCxnSpPr>
          <p:nvPr/>
        </p:nvCxnSpPr>
        <p:spPr>
          <a:xfrm flipV="1">
            <a:off x="2576613" y="1827221"/>
            <a:ext cx="692759" cy="1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31D9041-1A3C-8A4E-8050-05CAFF31B494}"/>
                  </a:ext>
                </a:extLst>
              </p:cNvPr>
              <p:cNvSpPr txBox="1"/>
              <p:nvPr/>
            </p:nvSpPr>
            <p:spPr>
              <a:xfrm>
                <a:off x="1792153" y="4059006"/>
                <a:ext cx="4505791" cy="68602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20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4,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20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2000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sz="200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31D9041-1A3C-8A4E-8050-05CAFF31B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153" y="4059006"/>
                <a:ext cx="4505791" cy="686022"/>
              </a:xfrm>
              <a:prstGeom prst="rect">
                <a:avLst/>
              </a:prstGeom>
              <a:blipFill>
                <a:blip r:embed="rId12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>
            <a:extLst>
              <a:ext uri="{FF2B5EF4-FFF2-40B4-BE49-F238E27FC236}">
                <a16:creationId xmlns:a16="http://schemas.microsoft.com/office/drawing/2014/main" id="{AF281BCB-AA35-A047-B1C2-06154E9F12DE}"/>
              </a:ext>
            </a:extLst>
          </p:cNvPr>
          <p:cNvSpPr txBox="1"/>
          <p:nvPr/>
        </p:nvSpPr>
        <p:spPr>
          <a:xfrm>
            <a:off x="878470" y="4167858"/>
            <a:ext cx="89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注意：</a:t>
            </a:r>
            <a:endParaRPr kumimoji="1" lang="zh-TW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2">
                <a:extLst>
                  <a:ext uri="{FF2B5EF4-FFF2-40B4-BE49-F238E27FC236}">
                    <a16:creationId xmlns:a16="http://schemas.microsoft.com/office/drawing/2014/main" id="{B35BB20A-D26D-4A1A-B68B-BD2161F780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9165" y="6409248"/>
                <a:ext cx="8245995" cy="437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The line integral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along a small square equals its curl times square area.</a:t>
                </a:r>
                <a:endParaRPr lang="zh-TW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文字方塊 22">
                <a:extLst>
                  <a:ext uri="{FF2B5EF4-FFF2-40B4-BE49-F238E27FC236}">
                    <a16:creationId xmlns:a16="http://schemas.microsoft.com/office/drawing/2014/main" id="{B35BB20A-D26D-4A1A-B68B-BD2161F78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9165" y="6409248"/>
                <a:ext cx="8245995" cy="437492"/>
              </a:xfrm>
              <a:prstGeom prst="rect">
                <a:avLst/>
              </a:prstGeom>
              <a:blipFill>
                <a:blip r:embed="rId13"/>
                <a:stretch>
                  <a:fillRect l="-769" b="-222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7A9B79-E9B8-9DB5-A05E-B8A4EAC65F2A}"/>
                  </a:ext>
                </a:extLst>
              </p:cNvPr>
              <p:cNvSpPr txBox="1"/>
              <p:nvPr/>
            </p:nvSpPr>
            <p:spPr>
              <a:xfrm>
                <a:off x="809165" y="22146"/>
                <a:ext cx="67424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</a:rPr>
                  <a:t>Calculate line integral along a small square on the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</a:rPr>
                  <a:t> plane.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7A9B79-E9B8-9DB5-A05E-B8A4EAC65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65" y="22146"/>
                <a:ext cx="6742482" cy="400110"/>
              </a:xfrm>
              <a:prstGeom prst="rect">
                <a:avLst/>
              </a:prstGeom>
              <a:blipFill>
                <a:blip r:embed="rId14"/>
                <a:stretch>
                  <a:fillRect l="-940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436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22" grpId="0" animBg="1"/>
      <p:bldP spid="23" grpId="0" animBg="1"/>
      <p:bldP spid="17" grpId="0" animBg="1"/>
      <p:bldP spid="26" grpId="0" animBg="1"/>
      <p:bldP spid="21" grpId="0" animBg="1"/>
      <p:bldP spid="4" grpId="0"/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9"/>
          <p:cNvSpPr txBox="1">
            <a:spLocks noChangeArrowheads="1"/>
          </p:cNvSpPr>
          <p:nvPr/>
        </p:nvSpPr>
        <p:spPr bwMode="auto">
          <a:xfrm>
            <a:off x="3729105" y="6084382"/>
            <a:ext cx="21375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Stokes’ Theorem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486076" y="2975380"/>
                <a:ext cx="6879982" cy="8996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0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∮"/>
                              <m:limLoc m:val="undOvr"/>
                              <m:subHide m:val="on"/>
                              <m:supHide m:val="on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zh-TW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000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m:rPr>
                                  <m:brk/>
                                </m:rP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altLang="zh-TW" sz="20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000" b="0" i="1" smtClean="0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sz="20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0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zh-TW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n-US" altLang="zh-TW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zh-TW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000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sz="20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∙∆</m:t>
                          </m:r>
                          <m:sSub>
                            <m:sSub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zh-TW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zh-TW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76" y="2975380"/>
                <a:ext cx="6879982" cy="899605"/>
              </a:xfrm>
              <a:prstGeom prst="rect">
                <a:avLst/>
              </a:prstGeom>
              <a:blipFill>
                <a:blip r:embed="rId2"/>
                <a:stretch>
                  <a:fillRect l="-12546" t="-133333" b="-1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486076" y="4013288"/>
                <a:ext cx="3179135" cy="104727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lang="el-GR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𝑆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zh-TW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zh-TW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76" y="4013288"/>
                <a:ext cx="3179135" cy="1047274"/>
              </a:xfrm>
              <a:prstGeom prst="rect">
                <a:avLst/>
              </a:prstGeom>
              <a:blipFill>
                <a:blip r:embed="rId3"/>
                <a:stretch>
                  <a:fillRect l="-27092" t="-100000" b="-15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FA637FB-73EE-8F00-2872-99D4A21721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49" b="70355"/>
          <a:stretch>
            <a:fillRect/>
          </a:stretch>
        </p:blipFill>
        <p:spPr>
          <a:xfrm>
            <a:off x="4259448" y="3964025"/>
            <a:ext cx="2966625" cy="12846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8B1CC9-2C12-4849-1E29-A1A0E0DB4460}"/>
                  </a:ext>
                </a:extLst>
              </p:cNvPr>
              <p:cNvSpPr txBox="1"/>
              <p:nvPr/>
            </p:nvSpPr>
            <p:spPr>
              <a:xfrm>
                <a:off x="4259448" y="4939656"/>
                <a:ext cx="84892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8B1CC9-2C12-4849-1E29-A1A0E0DB4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448" y="4939656"/>
                <a:ext cx="848921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D5C451-7AA7-E58A-576C-45F6577DA55A}"/>
                  </a:ext>
                </a:extLst>
              </p:cNvPr>
              <p:cNvSpPr txBox="1"/>
              <p:nvPr/>
            </p:nvSpPr>
            <p:spPr>
              <a:xfrm>
                <a:off x="5361737" y="4420716"/>
                <a:ext cx="48279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brk m:alnAt="24"/>
                        </m:rP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𝑆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D5C451-7AA7-E58A-576C-45F6577DA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737" y="4420716"/>
                <a:ext cx="482798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 descr="C:\Users\Chia-Hung Chang\Desktop\FeynmanEM3.jpg">
            <a:extLst>
              <a:ext uri="{FF2B5EF4-FFF2-40B4-BE49-F238E27FC236}">
                <a16:creationId xmlns:a16="http://schemas.microsoft.com/office/drawing/2014/main" id="{F6463702-E3A7-171B-C580-878DB87503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" b="70975"/>
          <a:stretch>
            <a:fillRect/>
          </a:stretch>
        </p:blipFill>
        <p:spPr bwMode="auto">
          <a:xfrm>
            <a:off x="3109924" y="347550"/>
            <a:ext cx="2667000" cy="131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5C7E48E-6FFC-A98C-5F0D-758802501583}"/>
                  </a:ext>
                </a:extLst>
              </p:cNvPr>
              <p:cNvSpPr txBox="1"/>
              <p:nvPr/>
            </p:nvSpPr>
            <p:spPr>
              <a:xfrm>
                <a:off x="399560" y="5682685"/>
                <a:ext cx="83448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Line integral of a vector field along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equals surface integral of curl on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5C7E48E-6FFC-A98C-5F0D-758802501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60" y="5682685"/>
                <a:ext cx="8344879" cy="400110"/>
              </a:xfrm>
              <a:prstGeom prst="rect">
                <a:avLst/>
              </a:prstGeom>
              <a:blipFill>
                <a:blip r:embed="rId8"/>
                <a:stretch>
                  <a:fillRect l="-760" t="-9091" r="-456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53AACFF-C352-5341-BFDD-5593243D30A7}"/>
                  </a:ext>
                </a:extLst>
              </p:cNvPr>
              <p:cNvSpPr txBox="1"/>
              <p:nvPr/>
            </p:nvSpPr>
            <p:spPr>
              <a:xfrm>
                <a:off x="313045" y="5271596"/>
                <a:ext cx="722187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Curve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defined as the boundary of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53AACFF-C352-5341-BFDD-5593243D3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45" y="5271596"/>
                <a:ext cx="7221870" cy="400110"/>
              </a:xfrm>
              <a:prstGeom prst="rect">
                <a:avLst/>
              </a:prstGeom>
              <a:blipFill>
                <a:blip r:embed="rId9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2">
                <a:extLst>
                  <a:ext uri="{FF2B5EF4-FFF2-40B4-BE49-F238E27FC236}">
                    <a16:creationId xmlns:a16="http://schemas.microsoft.com/office/drawing/2014/main" id="{806DFD80-53C4-EDB3-DCAC-9A68B225D5E9}"/>
                  </a:ext>
                </a:extLst>
              </p:cNvPr>
              <p:cNvSpPr txBox="1"/>
              <p:nvPr/>
            </p:nvSpPr>
            <p:spPr>
              <a:xfrm>
                <a:off x="3096168" y="2082319"/>
                <a:ext cx="1654561" cy="4639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" name="文字方塊 22">
                <a:extLst>
                  <a:ext uri="{FF2B5EF4-FFF2-40B4-BE49-F238E27FC236}">
                    <a16:creationId xmlns:a16="http://schemas.microsoft.com/office/drawing/2014/main" id="{806DFD80-53C4-EDB3-DCAC-9A68B225D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168" y="2082319"/>
                <a:ext cx="1654561" cy="463973"/>
              </a:xfrm>
              <a:prstGeom prst="rect">
                <a:avLst/>
              </a:prstGeom>
              <a:blipFill>
                <a:blip r:embed="rId10"/>
                <a:stretch>
                  <a:fillRect t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2">
                <a:extLst>
                  <a:ext uri="{FF2B5EF4-FFF2-40B4-BE49-F238E27FC236}">
                    <a16:creationId xmlns:a16="http://schemas.microsoft.com/office/drawing/2014/main" id="{352EF564-5460-F998-6D1F-A9E5AB100C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9019" y="1621641"/>
                <a:ext cx="8245995" cy="437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The line integral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along a small square equals its curl times square area.</a:t>
                </a:r>
                <a:endParaRPr lang="zh-TW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文字方塊 22">
                <a:extLst>
                  <a:ext uri="{FF2B5EF4-FFF2-40B4-BE49-F238E27FC236}">
                    <a16:creationId xmlns:a16="http://schemas.microsoft.com/office/drawing/2014/main" id="{352EF564-5460-F998-6D1F-A9E5AB100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9019" y="1621641"/>
                <a:ext cx="8245995" cy="437492"/>
              </a:xfrm>
              <a:prstGeom prst="rect">
                <a:avLst/>
              </a:prstGeom>
              <a:blipFill>
                <a:blip r:embed="rId11"/>
                <a:stretch>
                  <a:fillRect l="-768" b="-222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1AE4A0-E0D8-4993-C419-73BE776E3AFB}"/>
                  </a:ext>
                </a:extLst>
              </p:cNvPr>
              <p:cNvSpPr txBox="1"/>
              <p:nvPr/>
            </p:nvSpPr>
            <p:spPr>
              <a:xfrm>
                <a:off x="486076" y="2522336"/>
                <a:ext cx="84639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Line integral along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equals the sum of line integrals along squares composing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1AE4A0-E0D8-4993-C419-73BE776E3A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76" y="2522336"/>
                <a:ext cx="8463989" cy="400110"/>
              </a:xfrm>
              <a:prstGeom prst="rect">
                <a:avLst/>
              </a:prstGeom>
              <a:blipFill>
                <a:blip r:embed="rId12"/>
                <a:stretch>
                  <a:fillRect l="-750" t="-9375" r="-300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222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  <p:bldP spid="6" grpId="0" animBg="1"/>
      <p:bldP spid="8" grpId="0"/>
      <p:bldP spid="10" grpId="0"/>
      <p:bldP spid="17" grpId="0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6F4959-1309-77D3-1620-8DE0B9752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298450"/>
            <a:ext cx="688340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760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6EB0E4-1925-B7E7-2E54-9D2A49CF7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460" y="35293"/>
            <a:ext cx="7355749" cy="3835400"/>
          </a:xfrm>
          <a:prstGeom prst="rect">
            <a:avLst/>
          </a:prstGeom>
        </p:spPr>
      </p:pic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12A08E7-A8C7-8687-3FD3-5B27C8975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437047"/>
            <a:ext cx="4353634" cy="338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653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2DFA64A-9B69-D5F6-DD19-B01769D28FEC}"/>
              </a:ext>
            </a:extLst>
          </p:cNvPr>
          <p:cNvSpPr/>
          <p:nvPr/>
        </p:nvSpPr>
        <p:spPr>
          <a:xfrm>
            <a:off x="4696118" y="3759354"/>
            <a:ext cx="2362200" cy="1994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2D83A7-5F5B-AF84-1480-17D44B5217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1629"/>
          <a:stretch>
            <a:fillRect/>
          </a:stretch>
        </p:blipFill>
        <p:spPr>
          <a:xfrm>
            <a:off x="405012" y="1029801"/>
            <a:ext cx="8429812" cy="1615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E86094-9C27-ED63-A94D-64694B7C77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07" t="3368" r="29999" b="63021"/>
          <a:stretch>
            <a:fillRect/>
          </a:stretch>
        </p:blipFill>
        <p:spPr>
          <a:xfrm>
            <a:off x="1571918" y="3759354"/>
            <a:ext cx="2621608" cy="2057401"/>
          </a:xfrm>
          <a:prstGeom prst="rect">
            <a:avLst/>
          </a:prstGeom>
        </p:spPr>
      </p:pic>
      <p:sp>
        <p:nvSpPr>
          <p:cNvPr id="4" name="文字方塊 9">
            <a:extLst>
              <a:ext uri="{FF2B5EF4-FFF2-40B4-BE49-F238E27FC236}">
                <a16:creationId xmlns:a16="http://schemas.microsoft.com/office/drawing/2014/main" id="{4BFC5DE8-BEE2-B4F5-A1E5-1E2D94E00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118" y="663657"/>
            <a:ext cx="45937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曲面上的史塔克定律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Stokes’ Theorem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5">
                <a:extLst>
                  <a:ext uri="{FF2B5EF4-FFF2-40B4-BE49-F238E27FC236}">
                    <a16:creationId xmlns:a16="http://schemas.microsoft.com/office/drawing/2014/main" id="{B26B78C8-311A-701B-717B-230AB44F4C8C}"/>
                  </a:ext>
                </a:extLst>
              </p:cNvPr>
              <p:cNvSpPr txBox="1"/>
              <p:nvPr/>
            </p:nvSpPr>
            <p:spPr>
              <a:xfrm>
                <a:off x="3217510" y="2751587"/>
                <a:ext cx="2804816" cy="95167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𝑆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6" name="文字方塊 15">
                <a:extLst>
                  <a:ext uri="{FF2B5EF4-FFF2-40B4-BE49-F238E27FC236}">
                    <a16:creationId xmlns:a16="http://schemas.microsoft.com/office/drawing/2014/main" id="{B26B78C8-311A-701B-717B-230AB44F4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510" y="2751587"/>
                <a:ext cx="2804816" cy="951671"/>
              </a:xfrm>
              <a:prstGeom prst="rect">
                <a:avLst/>
              </a:prstGeom>
              <a:blipFill>
                <a:blip r:embed="rId4"/>
                <a:stretch>
                  <a:fillRect l="-28829" t="-98684" b="-16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AE2EC2-65C2-B927-0F51-DC02C7C8EE01}"/>
                  </a:ext>
                </a:extLst>
              </p:cNvPr>
              <p:cNvSpPr txBox="1"/>
              <p:nvPr/>
            </p:nvSpPr>
            <p:spPr>
              <a:xfrm>
                <a:off x="635747" y="5872852"/>
                <a:ext cx="81773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沿任一曲線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 err="1"/>
                  <a:t>的</a:t>
                </a:r>
                <a:r>
                  <a:rPr lang="en-US" dirty="0"/>
                  <a:t>向量場</a:t>
                </a:r>
                <a:r>
                  <a:rPr lang="en-US" dirty="0" err="1"/>
                  <a:t>線積分，等於曲線內</a:t>
                </a:r>
                <a:r>
                  <a:rPr lang="en-US" dirty="0"/>
                  <a:t>曲</a:t>
                </a:r>
                <a:r>
                  <a:rPr lang="en-US" dirty="0" err="1"/>
                  <a:t>面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，該向量場旋度的面積分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AE2EC2-65C2-B927-0F51-DC02C7C8E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47" y="5872852"/>
                <a:ext cx="8177306" cy="369332"/>
              </a:xfrm>
              <a:prstGeom prst="rect">
                <a:avLst/>
              </a:prstGeom>
              <a:blipFill>
                <a:blip r:embed="rId5"/>
                <a:stretch>
                  <a:fillRect l="-46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EF2E0BE-8D5F-11C2-08E4-BECC4B653D89}"/>
              </a:ext>
            </a:extLst>
          </p:cNvPr>
          <p:cNvSpPr txBox="1"/>
          <p:nvPr/>
        </p:nvSpPr>
        <p:spPr>
          <a:xfrm>
            <a:off x="623342" y="6254235"/>
            <a:ext cx="6841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一個曲面內的積分，竟然與邊界的積分可以連鎖</a:t>
            </a:r>
            <a:r>
              <a:rPr lang="en-US" dirty="0">
                <a:solidFill>
                  <a:srgbClr val="FF0000"/>
                </a:solidFill>
              </a:rPr>
              <a:t>。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18821FBC-0D6B-7605-8D70-32937EBC5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3" b="35868"/>
          <a:stretch>
            <a:fillRect/>
          </a:stretch>
        </p:blipFill>
        <p:spPr bwMode="auto">
          <a:xfrm>
            <a:off x="4724400" y="3810000"/>
            <a:ext cx="2333918" cy="194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C4BC23-697D-0095-9C07-7ED217E5DDCF}"/>
                  </a:ext>
                </a:extLst>
              </p:cNvPr>
              <p:cNvSpPr txBox="1"/>
              <p:nvPr/>
            </p:nvSpPr>
            <p:spPr>
              <a:xfrm>
                <a:off x="4742297" y="5312829"/>
                <a:ext cx="88359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C4BC23-697D-0095-9C07-7ED217E5D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297" y="5312829"/>
                <a:ext cx="88359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0F9D20-7150-BAD6-7821-14D47E807121}"/>
                  </a:ext>
                </a:extLst>
              </p:cNvPr>
              <p:cNvSpPr txBox="1"/>
              <p:nvPr/>
            </p:nvSpPr>
            <p:spPr>
              <a:xfrm>
                <a:off x="5763705" y="4783304"/>
                <a:ext cx="258621" cy="36933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0F9D20-7150-BAD6-7821-14D47E807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3705" y="4783304"/>
                <a:ext cx="258621" cy="369332"/>
              </a:xfrm>
              <a:prstGeom prst="rect">
                <a:avLst/>
              </a:prstGeom>
              <a:blipFill>
                <a:blip r:embed="rId8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3EDA4CA-F7EF-96CB-8251-E4C657914B63}"/>
              </a:ext>
            </a:extLst>
          </p:cNvPr>
          <p:cNvSpPr txBox="1"/>
          <p:nvPr/>
        </p:nvSpPr>
        <p:spPr>
          <a:xfrm>
            <a:off x="3660126" y="4967970"/>
            <a:ext cx="33482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17EA2F-35BB-61E3-1326-FB29B085F4E9}"/>
              </a:ext>
            </a:extLst>
          </p:cNvPr>
          <p:cNvSpPr txBox="1"/>
          <p:nvPr/>
        </p:nvSpPr>
        <p:spPr>
          <a:xfrm>
            <a:off x="623342" y="246484"/>
            <a:ext cx="787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以上的證明路徑與路徑內的面必須在一平面上，但此結果也適用於曲面</a:t>
            </a:r>
            <a:r>
              <a:rPr 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985228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EE33C-3FF3-B1EB-EEE7-16A4543A4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9D5D49-450E-4D89-C489-014B2530B0E0}"/>
                  </a:ext>
                </a:extLst>
              </p:cNvPr>
              <p:cNvSpPr txBox="1"/>
              <p:nvPr/>
            </p:nvSpPr>
            <p:spPr>
              <a:xfrm>
                <a:off x="1191322" y="1459210"/>
                <a:ext cx="650487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Vectors in Flat Space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2,3</m:t>
                        </m:r>
                      </m:sup>
                    </m:sSup>
                  </m:oMath>
                </a14:m>
                <a:r>
                  <a:rPr lang="en-US" dirty="0"/>
                  <a:t> 平坦二維或三維空間中的向量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9D5D49-450E-4D89-C489-014B2530B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322" y="1459210"/>
                <a:ext cx="6504878" cy="369332"/>
              </a:xfrm>
              <a:prstGeom prst="rect">
                <a:avLst/>
              </a:prstGeom>
              <a:blipFill>
                <a:blip r:embed="rId2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3D160F6-AEE8-C344-FCCF-07C4A4CCB549}"/>
              </a:ext>
            </a:extLst>
          </p:cNvPr>
          <p:cNvSpPr txBox="1"/>
          <p:nvPr/>
        </p:nvSpPr>
        <p:spPr>
          <a:xfrm>
            <a:off x="1191322" y="3581400"/>
            <a:ext cx="7114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在空間中可以定義函數值為純量的函數</a:t>
            </a:r>
            <a:r>
              <a:rPr lang="en-US" dirty="0"/>
              <a:t>！</a:t>
            </a:r>
            <a:r>
              <a:rPr lang="zh-TW" altLang="en-US" dirty="0"/>
              <a:t>純量場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Scalar Field</a:t>
            </a:r>
            <a:r>
              <a:rPr lang="zh-TW" altLang="en-US" dirty="0"/>
              <a:t>。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5A1B7D-C88D-4DD7-E63E-3EB5FA646B8D}"/>
              </a:ext>
            </a:extLst>
          </p:cNvPr>
          <p:cNvSpPr txBox="1"/>
          <p:nvPr/>
        </p:nvSpPr>
        <p:spPr>
          <a:xfrm>
            <a:off x="1219200" y="2289717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Vectorial Calculus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向量微積分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781CC0-FBE9-4103-E735-AED6BE45251D}"/>
                  </a:ext>
                </a:extLst>
              </p:cNvPr>
              <p:cNvSpPr txBox="1"/>
              <p:nvPr/>
            </p:nvSpPr>
            <p:spPr>
              <a:xfrm>
                <a:off x="1295400" y="4523903"/>
                <a:ext cx="13716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  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781CC0-FBE9-4103-E735-AED6BE452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523903"/>
                <a:ext cx="1371600" cy="369332"/>
              </a:xfrm>
              <a:prstGeom prst="rect">
                <a:avLst/>
              </a:prstGeom>
              <a:blipFill>
                <a:blip r:embed="rId3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F2C8F8-D61B-FD54-D925-CAE95CC368A6}"/>
                  </a:ext>
                </a:extLst>
              </p:cNvPr>
              <p:cNvSpPr txBox="1"/>
              <p:nvPr/>
            </p:nvSpPr>
            <p:spPr>
              <a:xfrm>
                <a:off x="1219200" y="2692516"/>
                <a:ext cx="7162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這是處理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2,3</m:t>
                        </m:r>
                      </m:sup>
                    </m:sSup>
                  </m:oMath>
                </a14:m>
                <a:r>
                  <a:rPr lang="en-US" dirty="0" err="1"/>
                  <a:t>空間中的位置與時間的函數！這樣的函數一般稱為場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F2C8F8-D61B-FD54-D925-CAE95CC36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692516"/>
                <a:ext cx="7162800" cy="369332"/>
              </a:xfrm>
              <a:prstGeom prst="rect">
                <a:avLst/>
              </a:prstGeom>
              <a:blipFill>
                <a:blip r:embed="rId4"/>
                <a:stretch>
                  <a:fillRect l="-709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B258DC4-8860-01FB-0825-50556131EA57}"/>
              </a:ext>
            </a:extLst>
          </p:cNvPr>
          <p:cNvSpPr txBox="1"/>
          <p:nvPr/>
        </p:nvSpPr>
        <p:spPr>
          <a:xfrm>
            <a:off x="1219200" y="40386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Scalar functions (just real number) of space and time are called scalar field.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DC705D-AA23-8761-E71E-02E2054408AE}"/>
              </a:ext>
            </a:extLst>
          </p:cNvPr>
          <p:cNvSpPr txBox="1"/>
          <p:nvPr/>
        </p:nvSpPr>
        <p:spPr>
          <a:xfrm>
            <a:off x="1237622" y="309531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to deal with functions of space and time, called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fields.</a:t>
            </a:r>
          </a:p>
        </p:txBody>
      </p:sp>
    </p:spTree>
    <p:extLst>
      <p:ext uri="{BB962C8B-B14F-4D97-AF65-F5344CB8AC3E}">
        <p14:creationId xmlns:p14="http://schemas.microsoft.com/office/powerpoint/2010/main" val="30820716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181FC6-A4A2-D29F-D4C1-48B10779D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175" y="625516"/>
            <a:ext cx="66548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823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AB3E8F-AC7A-8736-CCA7-24C457F75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1536700"/>
            <a:ext cx="69596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884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863C7C-EE4E-A5A2-0478-EB95A7EAC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644" y="0"/>
            <a:ext cx="5562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118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7410EF-C6DB-7245-5E37-5606F043C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856" y="762000"/>
            <a:ext cx="6883400" cy="2298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3FD885-CFC6-7679-B145-A2764BA689EA}"/>
              </a:ext>
            </a:extLst>
          </p:cNvPr>
          <p:cNvSpPr txBox="1"/>
          <p:nvPr/>
        </p:nvSpPr>
        <p:spPr>
          <a:xfrm>
            <a:off x="6497411" y="6093023"/>
            <a:ext cx="2133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George Stokes 1819-1903</a:t>
            </a:r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62852F9A-EA3F-1012-5648-E52DAAD7E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181350"/>
            <a:ext cx="208915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E61B8D-640E-0558-D60E-A0BC62C9F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207657"/>
            <a:ext cx="56642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81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向下箭號 3"/>
          <p:cNvSpPr/>
          <p:nvPr/>
        </p:nvSpPr>
        <p:spPr>
          <a:xfrm>
            <a:off x="3276600" y="1849994"/>
            <a:ext cx="381000" cy="5334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/>
          </a:p>
        </p:txBody>
      </p:sp>
      <p:sp>
        <p:nvSpPr>
          <p:cNvPr id="77830" name="文字方塊 6"/>
          <p:cNvSpPr txBox="1">
            <a:spLocks noChangeArrowheads="1"/>
          </p:cNvSpPr>
          <p:nvPr/>
        </p:nvSpPr>
        <p:spPr bwMode="auto">
          <a:xfrm>
            <a:off x="4425424" y="2694122"/>
            <a:ext cx="365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Differential Formulation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字方塊 1"/>
          <p:cNvSpPr txBox="1">
            <a:spLocks noChangeArrowheads="1"/>
          </p:cNvSpPr>
          <p:nvPr/>
        </p:nvSpPr>
        <p:spPr bwMode="auto">
          <a:xfrm>
            <a:off x="1978152" y="1348900"/>
            <a:ext cx="70896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 it to a small square and let the size approaches zero: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581656" y="461054"/>
                <a:ext cx="1619931" cy="8996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0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656" y="461054"/>
                <a:ext cx="1619931" cy="899605"/>
              </a:xfrm>
              <a:prstGeom prst="rect">
                <a:avLst/>
              </a:prstGeom>
              <a:blipFill>
                <a:blip r:embed="rId2"/>
                <a:stretch>
                  <a:fillRect l="-59375" t="-133333" b="-186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2718055" y="2632200"/>
                <a:ext cx="1250599" cy="4393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0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055" y="2632200"/>
                <a:ext cx="1250599" cy="4393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4538472" y="1761439"/>
                <a:ext cx="2858262" cy="8996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8472" y="1761439"/>
                <a:ext cx="2858262" cy="899605"/>
              </a:xfrm>
              <a:prstGeom prst="rect">
                <a:avLst/>
              </a:prstGeom>
              <a:blipFill>
                <a:blip r:embed="rId4"/>
                <a:stretch>
                  <a:fillRect l="-30531" t="-131944" b="-1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向下箭號 11">
            <a:extLst>
              <a:ext uri="{FF2B5EF4-FFF2-40B4-BE49-F238E27FC236}">
                <a16:creationId xmlns:a16="http://schemas.microsoft.com/office/drawing/2014/main" id="{88D07B79-D77F-694E-8CF5-67122A296534}"/>
              </a:ext>
            </a:extLst>
          </p:cNvPr>
          <p:cNvSpPr/>
          <p:nvPr/>
        </p:nvSpPr>
        <p:spPr>
          <a:xfrm>
            <a:off x="3276600" y="4869218"/>
            <a:ext cx="381000" cy="5334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/>
          </a:p>
        </p:txBody>
      </p:sp>
      <p:sp>
        <p:nvSpPr>
          <p:cNvPr id="14" name="文字方塊 1">
            <a:extLst>
              <a:ext uri="{FF2B5EF4-FFF2-40B4-BE49-F238E27FC236}">
                <a16:creationId xmlns:a16="http://schemas.microsoft.com/office/drawing/2014/main" id="{7D8A8B88-6BCB-D34E-9205-5B00028A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5599" y="4234834"/>
            <a:ext cx="4819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Plug into the Mathematical Stoke’s Law: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2098606A-7FCA-2A42-8B48-0F960605E480}"/>
                  </a:ext>
                </a:extLst>
              </p:cNvPr>
              <p:cNvSpPr txBox="1"/>
              <p:nvPr/>
            </p:nvSpPr>
            <p:spPr>
              <a:xfrm>
                <a:off x="2718055" y="5601302"/>
                <a:ext cx="1619931" cy="8996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0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2098606A-7FCA-2A42-8B48-0F960605E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055" y="5601302"/>
                <a:ext cx="1619931" cy="899605"/>
              </a:xfrm>
              <a:prstGeom prst="rect">
                <a:avLst/>
              </a:prstGeom>
              <a:blipFill>
                <a:blip r:embed="rId5"/>
                <a:stretch>
                  <a:fillRect l="-59375" t="-135211" b="-19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99EFF414-D27E-5544-BEFB-3DFB6C6CD390}"/>
                  </a:ext>
                </a:extLst>
              </p:cNvPr>
              <p:cNvSpPr txBox="1"/>
              <p:nvPr/>
            </p:nvSpPr>
            <p:spPr>
              <a:xfrm>
                <a:off x="2718055" y="3609910"/>
                <a:ext cx="1250599" cy="4393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0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99EFF414-D27E-5544-BEFB-3DFB6C6CD3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055" y="3609910"/>
                <a:ext cx="1250599" cy="4393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230868B0-2445-B84F-A7C1-78D674300A82}"/>
                  </a:ext>
                </a:extLst>
              </p:cNvPr>
              <p:cNvSpPr txBox="1"/>
              <p:nvPr/>
            </p:nvSpPr>
            <p:spPr>
              <a:xfrm>
                <a:off x="4492984" y="4680451"/>
                <a:ext cx="3233928" cy="8996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zh-TW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zh-TW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230868B0-2445-B84F-A7C1-78D674300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984" y="4680451"/>
                <a:ext cx="3233928" cy="899605"/>
              </a:xfrm>
              <a:prstGeom prst="rect">
                <a:avLst/>
              </a:prstGeom>
              <a:blipFill>
                <a:blip r:embed="rId7"/>
                <a:stretch>
                  <a:fillRect l="-24609" t="-133333" b="-1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85D3CAE-372B-E6A4-183C-429D7DF1D157}"/>
              </a:ext>
            </a:extLst>
          </p:cNvPr>
          <p:cNvSpPr txBox="1"/>
          <p:nvPr/>
        </p:nvSpPr>
        <p:spPr>
          <a:xfrm>
            <a:off x="585573" y="648404"/>
            <a:ext cx="2375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</a:p>
        </p:txBody>
      </p:sp>
      <p:sp>
        <p:nvSpPr>
          <p:cNvPr id="3" name="文字方塊 6">
            <a:extLst>
              <a:ext uri="{FF2B5EF4-FFF2-40B4-BE49-F238E27FC236}">
                <a16:creationId xmlns:a16="http://schemas.microsoft.com/office/drawing/2014/main" id="{5AEC5A43-82C8-BF8C-6DE9-61B2C8B74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984" y="598542"/>
            <a:ext cx="365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Integral Formulation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字方塊 6">
            <a:extLst>
              <a:ext uri="{FF2B5EF4-FFF2-40B4-BE49-F238E27FC236}">
                <a16:creationId xmlns:a16="http://schemas.microsoft.com/office/drawing/2014/main" id="{B942E022-E749-CA67-244E-C9BB81280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424" y="3619450"/>
            <a:ext cx="365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Differential Formulation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6">
            <a:extLst>
              <a:ext uri="{FF2B5EF4-FFF2-40B4-BE49-F238E27FC236}">
                <a16:creationId xmlns:a16="http://schemas.microsoft.com/office/drawing/2014/main" id="{1D4D9EE7-7BF4-1B33-AE96-27065AF78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984" y="5859348"/>
            <a:ext cx="365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Integral Formulation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16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 animBg="1"/>
      <p:bldP spid="16" grpId="0" animBg="1"/>
      <p:bldP spid="19" grpId="0" animBg="1"/>
      <p:bldP spid="5" grpId="0"/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文字方塊 3"/>
          <p:cNvSpPr txBox="1">
            <a:spLocks noChangeArrowheads="1"/>
          </p:cNvSpPr>
          <p:nvPr/>
        </p:nvSpPr>
        <p:spPr bwMode="auto">
          <a:xfrm>
            <a:off x="710428" y="4843488"/>
            <a:ext cx="7966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對任一封閉曲線，磁場的線積分正比於該曲線所包圍的總電流（電流疊加）。</a:t>
            </a:r>
          </a:p>
        </p:txBody>
      </p:sp>
      <p:sp>
        <p:nvSpPr>
          <p:cNvPr id="23555" name="文字方塊 22"/>
          <p:cNvSpPr txBox="1">
            <a:spLocks noChangeArrowheads="1"/>
          </p:cNvSpPr>
          <p:nvPr/>
        </p:nvSpPr>
        <p:spPr bwMode="auto">
          <a:xfrm>
            <a:off x="4081484" y="5474525"/>
            <a:ext cx="30503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安培定律</a:t>
            </a:r>
            <a:r>
              <a:rPr lang="en-US" altLang="zh-TW" sz="1800" dirty="0">
                <a:solidFill>
                  <a:srgbClr val="FF0000"/>
                </a:solidFill>
              </a:rPr>
              <a:t> Ampere’s Law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pic>
        <p:nvPicPr>
          <p:cNvPr id="23558" name="Picture 2" descr="D:\Dropbox\Documents\課程\YoungTextBook\Images\Chapter28\A_Images\A_Figures_and_Photos\28_18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68970"/>
          <a:stretch/>
        </p:blipFill>
        <p:spPr bwMode="auto">
          <a:xfrm>
            <a:off x="914400" y="2743200"/>
            <a:ext cx="3253027" cy="200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2345934" y="5283168"/>
                <a:ext cx="1669175" cy="8188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934" y="5283168"/>
                <a:ext cx="1669175" cy="818814"/>
              </a:xfrm>
              <a:prstGeom prst="rect">
                <a:avLst/>
              </a:prstGeom>
              <a:blipFill>
                <a:blip r:embed="rId3"/>
                <a:stretch>
                  <a:fillRect l="-51128" t="-132308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 descr="magnet13">
            <a:extLst>
              <a:ext uri="{FF2B5EF4-FFF2-40B4-BE49-F238E27FC236}">
                <a16:creationId xmlns:a16="http://schemas.microsoft.com/office/drawing/2014/main" id="{84DCDD03-FBF1-369D-6BF5-904FEF0E9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56" y="2710390"/>
            <a:ext cx="1462668" cy="203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F279E8-A68D-3A19-72A9-44FFEDA1C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052" y="314467"/>
            <a:ext cx="2057400" cy="2334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44AA9D6C-2621-D7AE-90B0-06CD2C3B952D}"/>
                  </a:ext>
                </a:extLst>
              </p:cNvPr>
              <p:cNvSpPr txBox="1"/>
              <p:nvPr/>
            </p:nvSpPr>
            <p:spPr>
              <a:xfrm>
                <a:off x="5105400" y="633590"/>
                <a:ext cx="1462668" cy="9598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44AA9D6C-2621-D7AE-90B0-06CD2C3B9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633590"/>
                <a:ext cx="1462668" cy="959815"/>
              </a:xfrm>
              <a:prstGeom prst="rect">
                <a:avLst/>
              </a:prstGeom>
              <a:blipFill>
                <a:blip r:embed="rId6"/>
                <a:stretch>
                  <a:fillRect l="-38261" t="-100000" b="-155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8">
                <a:extLst>
                  <a:ext uri="{FF2B5EF4-FFF2-40B4-BE49-F238E27FC236}">
                    <a16:creationId xmlns:a16="http://schemas.microsoft.com/office/drawing/2014/main" id="{29CFB82D-BCA9-5FA2-7BF9-78F035F710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8309" y="633590"/>
                <a:ext cx="2057400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dirty="0"/>
                  <a:t>的線積分！</a:t>
                </a:r>
              </a:p>
            </p:txBody>
          </p:sp>
        </mc:Choice>
        <mc:Fallback xmlns="">
          <p:sp>
            <p:nvSpPr>
              <p:cNvPr id="8" name="文字方塊 18">
                <a:extLst>
                  <a:ext uri="{FF2B5EF4-FFF2-40B4-BE49-F238E27FC236}">
                    <a16:creationId xmlns:a16="http://schemas.microsoft.com/office/drawing/2014/main" id="{29CFB82D-BCA9-5FA2-7BF9-78F035F71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8309" y="633590"/>
                <a:ext cx="2057400" cy="402931"/>
              </a:xfrm>
              <a:prstGeom prst="rect">
                <a:avLst/>
              </a:prstGeom>
              <a:blipFill>
                <a:blip r:embed="rId7"/>
                <a:stretch>
                  <a:fillRect l="-2454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6CC2EC5-F3E3-F851-E7FA-3C6973E3C032}"/>
                  </a:ext>
                </a:extLst>
              </p:cNvPr>
              <p:cNvSpPr txBox="1"/>
              <p:nvPr/>
            </p:nvSpPr>
            <p:spPr>
              <a:xfrm>
                <a:off x="4685667" y="1786069"/>
                <a:ext cx="237442" cy="1725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6CC2EC5-F3E3-F851-E7FA-3C6973E3C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667" y="1786069"/>
                <a:ext cx="237442" cy="172548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2F17807-275A-04A7-412B-6CBD286597A3}"/>
              </a:ext>
            </a:extLst>
          </p:cNvPr>
          <p:cNvSpPr txBox="1"/>
          <p:nvPr/>
        </p:nvSpPr>
        <p:spPr>
          <a:xfrm>
            <a:off x="710428" y="6150069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</a:rPr>
              <a:t>Curl of a vector field allows us calculate its line integral.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7B0813DA-07E4-1540-04CC-183675003256}"/>
                  </a:ext>
                </a:extLst>
              </p:cNvPr>
              <p:cNvSpPr txBox="1"/>
              <p:nvPr/>
            </p:nvSpPr>
            <p:spPr>
              <a:xfrm>
                <a:off x="1949672" y="3948757"/>
                <a:ext cx="396262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i="1">
                          <a:latin typeface="Cambria Math"/>
                          <a:ea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2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200" i="1">
                              <a:latin typeface="Cambria Math" panose="02040503050406030204" pitchFamily="18" charset="0"/>
                              <a:ea typeface="Cambria Math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zh-TW" altLang="en-US" sz="12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7B0813DA-07E4-1540-04CC-1836750032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672" y="3948757"/>
                <a:ext cx="396262" cy="276999"/>
              </a:xfrm>
              <a:prstGeom prst="rect">
                <a:avLst/>
              </a:prstGeom>
              <a:blipFill>
                <a:blip r:embed="rId9"/>
                <a:stretch>
                  <a:fillRect t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95717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660C0-A629-4AD1-9C8E-D44FB98C4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9">
            <a:extLst>
              <a:ext uri="{FF2B5EF4-FFF2-40B4-BE49-F238E27FC236}">
                <a16:creationId xmlns:a16="http://schemas.microsoft.com/office/drawing/2014/main" id="{3AD2A5A0-7840-B283-0F83-458DCD975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7503" y="2612687"/>
            <a:ext cx="367240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稱為電流密度：單位面積的電流。</a:t>
            </a:r>
          </a:p>
        </p:txBody>
      </p:sp>
      <p:sp>
        <p:nvSpPr>
          <p:cNvPr id="6149" name="Text Box 10">
            <a:extLst>
              <a:ext uri="{FF2B5EF4-FFF2-40B4-BE49-F238E27FC236}">
                <a16:creationId xmlns:a16="http://schemas.microsoft.com/office/drawing/2014/main" id="{815EAB2D-F953-A68C-8F9D-92BEF65FC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4909" y="1652273"/>
            <a:ext cx="4392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電流一般會與垂直截面積成正比。</a:t>
            </a:r>
          </a:p>
        </p:txBody>
      </p:sp>
      <p:sp>
        <p:nvSpPr>
          <p:cNvPr id="6151" name="文字方塊 11">
            <a:extLst>
              <a:ext uri="{FF2B5EF4-FFF2-40B4-BE49-F238E27FC236}">
                <a16:creationId xmlns:a16="http://schemas.microsoft.com/office/drawing/2014/main" id="{62B26498-869C-7F44-37B8-FFF07C954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36" y="3554822"/>
            <a:ext cx="4537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取電荷流動的方向為電流密度的方向</a:t>
            </a:r>
          </a:p>
        </p:txBody>
      </p:sp>
      <p:sp>
        <p:nvSpPr>
          <p:cNvPr id="6156" name="矩形 16">
            <a:extLst>
              <a:ext uri="{FF2B5EF4-FFF2-40B4-BE49-F238E27FC236}">
                <a16:creationId xmlns:a16="http://schemas.microsoft.com/office/drawing/2014/main" id="{365C81A0-F156-821E-3074-D07CBEF64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491" y="4474934"/>
            <a:ext cx="48013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導體各處都可以有一個當地的電流密度向量。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37B4ABC-341E-93F6-1D17-C3BB0FA2093E}"/>
              </a:ext>
            </a:extLst>
          </p:cNvPr>
          <p:cNvSpPr/>
          <p:nvPr/>
        </p:nvSpPr>
        <p:spPr>
          <a:xfrm>
            <a:off x="4104908" y="2075481"/>
            <a:ext cx="5113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將電流除以面積，才代表當地電荷的流動</a:t>
            </a:r>
            <a:r>
              <a:rPr lang="zh-TW" altLang="en-US" dirty="0"/>
              <a:t>快慢</a:t>
            </a:r>
            <a:r>
              <a:rPr lang="zh-TW" altLang="en-US" sz="1800" dirty="0"/>
              <a:t>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01BED47-A1B5-D270-EBD8-092E52335FA5}"/>
              </a:ext>
            </a:extLst>
          </p:cNvPr>
          <p:cNvSpPr/>
          <p:nvPr/>
        </p:nvSpPr>
        <p:spPr>
          <a:xfrm>
            <a:off x="4104908" y="3196870"/>
            <a:ext cx="4880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電流密度代表當地電荷流動，可以給予一方向！</a:t>
            </a:r>
          </a:p>
        </p:txBody>
      </p:sp>
      <p:pic>
        <p:nvPicPr>
          <p:cNvPr id="16" name="圖片 3" descr="scan.jpg">
            <a:extLst>
              <a:ext uri="{FF2B5EF4-FFF2-40B4-BE49-F238E27FC236}">
                <a16:creationId xmlns:a16="http://schemas.microsoft.com/office/drawing/2014/main" id="{A6EC42F3-D4E8-A292-7834-7B329C624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5873" r="6702" b="9268"/>
          <a:stretch>
            <a:fillRect/>
          </a:stretch>
        </p:blipFill>
        <p:spPr bwMode="auto">
          <a:xfrm>
            <a:off x="761787" y="3878078"/>
            <a:ext cx="2939434" cy="222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字方塊 10">
            <a:extLst>
              <a:ext uri="{FF2B5EF4-FFF2-40B4-BE49-F238E27FC236}">
                <a16:creationId xmlns:a16="http://schemas.microsoft.com/office/drawing/2014/main" id="{552633CC-7C11-A4E7-2500-69157824E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7102" y="4902971"/>
            <a:ext cx="3551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電流密度也是向量場。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AFAC002-4A27-4690-E037-ED5A17850447}"/>
                  </a:ext>
                </a:extLst>
              </p:cNvPr>
              <p:cNvSpPr txBox="1"/>
              <p:nvPr/>
            </p:nvSpPr>
            <p:spPr bwMode="auto">
              <a:xfrm>
                <a:off x="4164533" y="2488507"/>
                <a:ext cx="779188" cy="6072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𝑗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64533" y="2488507"/>
                <a:ext cx="779188" cy="607218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635A88EE-6695-DCEE-9C6A-95F48A6EA355}"/>
                  </a:ext>
                </a:extLst>
              </p:cNvPr>
              <p:cNvSpPr txBox="1"/>
              <p:nvPr/>
            </p:nvSpPr>
            <p:spPr bwMode="auto">
              <a:xfrm>
                <a:off x="4226003" y="3958214"/>
                <a:ext cx="737510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𝑗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→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26003" y="3958214"/>
                <a:ext cx="737510" cy="369332"/>
              </a:xfrm>
              <a:prstGeom prst="rect">
                <a:avLst/>
              </a:prstGeom>
              <a:blipFill>
                <a:blip r:embed="rId5"/>
                <a:stretch>
                  <a:fillRect t="-6667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0DFA3B64-51CB-3929-555A-410D59679F5F}"/>
                  </a:ext>
                </a:extLst>
              </p:cNvPr>
              <p:cNvSpPr txBox="1"/>
              <p:nvPr/>
            </p:nvSpPr>
            <p:spPr bwMode="auto">
              <a:xfrm>
                <a:off x="4243239" y="4918948"/>
                <a:ext cx="104143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→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e>
                      </m:acc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3239" y="4918948"/>
                <a:ext cx="1041439" cy="369332"/>
              </a:xfrm>
              <a:prstGeom prst="rect">
                <a:avLst/>
              </a:prstGeom>
              <a:blipFill>
                <a:blip r:embed="rId6"/>
                <a:stretch>
                  <a:fillRect t="-10000"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32039A58-C37A-8587-C4F5-E23024E350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25" b="1572"/>
          <a:stretch/>
        </p:blipFill>
        <p:spPr>
          <a:xfrm>
            <a:off x="772673" y="1719632"/>
            <a:ext cx="2939434" cy="2030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DBBB7E0B-99F8-5C1D-5BE9-726A7ECF25F9}"/>
                  </a:ext>
                </a:extLst>
              </p:cNvPr>
              <p:cNvSpPr txBox="1"/>
              <p:nvPr/>
            </p:nvSpPr>
            <p:spPr bwMode="auto">
              <a:xfrm>
                <a:off x="5386894" y="726123"/>
                <a:ext cx="859659" cy="5666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872F594A-CA96-406A-6299-C33B9ED887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86894" y="726123"/>
                <a:ext cx="859659" cy="566694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6">
            <a:extLst>
              <a:ext uri="{FF2B5EF4-FFF2-40B4-BE49-F238E27FC236}">
                <a16:creationId xmlns:a16="http://schemas.microsoft.com/office/drawing/2014/main" id="{C2D16EE9-9420-001B-F957-2567FC5E3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73" y="824804"/>
            <a:ext cx="5113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電流為單位時間流過某一截面積</a:t>
            </a:r>
            <a:r>
              <a:rPr lang="en-US" altLang="zh-TW" sz="1800" i="1" dirty="0"/>
              <a:t>A</a:t>
            </a:r>
            <a:r>
              <a:rPr lang="zh-TW" altLang="en-US" sz="1800" dirty="0"/>
              <a:t>的電荷量！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E46D8-8EFF-0856-3CE6-0291B0357244}"/>
              </a:ext>
            </a:extLst>
          </p:cNvPr>
          <p:cNvSpPr txBox="1"/>
          <p:nvPr/>
        </p:nvSpPr>
        <p:spPr>
          <a:xfrm>
            <a:off x="4104908" y="1261752"/>
            <a:ext cx="418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電流大是不是載體電荷流動快</a:t>
            </a:r>
            <a:r>
              <a:rPr lang="en-US" dirty="0"/>
              <a:t>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5CCA98B6-EA76-023C-2CD4-78553972096B}"/>
                  </a:ext>
                </a:extLst>
              </p:cNvPr>
              <p:cNvSpPr txBox="1"/>
              <p:nvPr/>
            </p:nvSpPr>
            <p:spPr bwMode="auto">
              <a:xfrm>
                <a:off x="4260811" y="5914868"/>
                <a:ext cx="90191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706C76B7-89E4-A3C4-D73C-F6D4238E7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0811" y="5914868"/>
                <a:ext cx="901914" cy="369332"/>
              </a:xfrm>
              <a:prstGeom prst="rect">
                <a:avLst/>
              </a:prstGeom>
              <a:blipFill>
                <a:blip r:embed="rId9"/>
                <a:stretch>
                  <a:fillRect t="-6667"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9F40B43-301C-BA9E-ADD1-9B5E6F417869}"/>
              </a:ext>
            </a:extLst>
          </p:cNvPr>
          <p:cNvSpPr txBox="1"/>
          <p:nvPr/>
        </p:nvSpPr>
        <p:spPr>
          <a:xfrm>
            <a:off x="4164533" y="5479649"/>
            <a:ext cx="2302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可以證明</a:t>
            </a:r>
            <a:r>
              <a:rPr lang="en-US" dirty="0"/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4879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6" grpId="0"/>
      <p:bldP spid="4" grpId="0"/>
      <p:bldP spid="18" grpId="0"/>
      <p:bldP spid="15" grpId="0" animBg="1"/>
      <p:bldP spid="19" grpId="0" animBg="1"/>
      <p:bldP spid="8" grpId="0" animBg="1"/>
      <p:bldP spid="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8AD55-97DA-B73C-5942-9D0B5F3DA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D:\Dropbox\Documents\課程\YoungTextBook\Images\Chapter22\A_Images\A_Figures_and_Photos\22_05_FigureA.jpg">
            <a:extLst>
              <a:ext uri="{FF2B5EF4-FFF2-40B4-BE49-F238E27FC236}">
                <a16:creationId xmlns:a16="http://schemas.microsoft.com/office/drawing/2014/main" id="{8ADF4639-8485-FBDC-AF3C-09A9BE00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9" b="4896"/>
          <a:stretch/>
        </p:blipFill>
        <p:spPr bwMode="auto">
          <a:xfrm>
            <a:off x="432858" y="1442565"/>
            <a:ext cx="3355808" cy="209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9" descr="D:\Dropbox\Documents\課程\YoungTextBook\Images\Chapter22\A_Images\A_Figures_and_Photos\22_05_FigureB.jpg">
            <a:extLst>
              <a:ext uri="{FF2B5EF4-FFF2-40B4-BE49-F238E27FC236}">
                <a16:creationId xmlns:a16="http://schemas.microsoft.com/office/drawing/2014/main" id="{B0BF433B-0DB8-5C96-2F5B-8FA39EA3C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t="18318" r="8604" b="6120"/>
          <a:stretch>
            <a:fillRect/>
          </a:stretch>
        </p:blipFill>
        <p:spPr bwMode="auto">
          <a:xfrm>
            <a:off x="465515" y="3629654"/>
            <a:ext cx="3310270" cy="206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155" name="文字方塊 15">
                <a:extLst>
                  <a:ext uri="{FF2B5EF4-FFF2-40B4-BE49-F238E27FC236}">
                    <a16:creationId xmlns:a16="http://schemas.microsoft.com/office/drawing/2014/main" id="{DE404299-EE2F-AE22-3644-8DE6C3B22B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6468" y="3653100"/>
                <a:ext cx="497469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1800" dirty="0"/>
                  <a:t>If not, we can project it into perpendicular one: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altLang="zh-TW" sz="1800" dirty="0"/>
                  <a:t>. </a:t>
                </a:r>
                <a:endParaRPr lang="zh-TW" altLang="en-US" sz="1800" dirty="0"/>
              </a:p>
            </p:txBody>
          </p:sp>
        </mc:Choice>
        <mc:Fallback>
          <p:sp>
            <p:nvSpPr>
              <p:cNvPr id="6155" name="文字方塊 15">
                <a:extLst>
                  <a:ext uri="{FF2B5EF4-FFF2-40B4-BE49-F238E27FC236}">
                    <a16:creationId xmlns:a16="http://schemas.microsoft.com/office/drawing/2014/main" id="{DE404299-EE2F-AE22-3644-8DE6C3B22B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86468" y="3653100"/>
                <a:ext cx="4974696" cy="369332"/>
              </a:xfrm>
              <a:prstGeom prst="rect">
                <a:avLst/>
              </a:prstGeom>
              <a:blipFill>
                <a:blip r:embed="rId4"/>
                <a:stretch>
                  <a:fillRect l="-1276" t="-6667" r="-255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156" name="矩形 16">
                <a:extLst>
                  <a:ext uri="{FF2B5EF4-FFF2-40B4-BE49-F238E27FC236}">
                    <a16:creationId xmlns:a16="http://schemas.microsoft.com/office/drawing/2014/main" id="{E2B57353-C4AF-15EC-495B-CD38EAED3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8854" y="4800043"/>
                <a:ext cx="5128905" cy="4047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en-US" altLang="zh-TW" sz="1800" dirty="0">
                    <a:cs typeface="Times New Roman" panose="02020603050405020304" pitchFamily="18" charset="0"/>
                  </a:rPr>
                  <a:t>Current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𝑖</m:t>
                    </m:r>
                  </m:oMath>
                </a14:m>
                <a:r>
                  <a:rPr lang="en-US" altLang="zh-TW" sz="1800" dirty="0"/>
                  <a:t> equals the inner product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𝑗</m:t>
                        </m:r>
                      </m:e>
                    </m:acc>
                  </m:oMath>
                </a14:m>
                <a:r>
                  <a:rPr lang="en-US" altLang="zh-TW" sz="18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altLang="zh-TW" sz="1800" dirty="0"/>
                  <a:t>, </a:t>
                </a:r>
                <a:r>
                  <a:rPr lang="en-US" altLang="zh-TW" sz="1800" dirty="0" err="1"/>
                  <a:t>ie</a:t>
                </a:r>
                <a:r>
                  <a:rPr lang="en-US" altLang="zh-TW" sz="1800" dirty="0"/>
                  <a:t>. flux.</a:t>
                </a:r>
                <a:endParaRPr lang="zh-TW" altLang="en-US" sz="1800" dirty="0"/>
              </a:p>
            </p:txBody>
          </p:sp>
        </mc:Choice>
        <mc:Fallback>
          <p:sp>
            <p:nvSpPr>
              <p:cNvPr id="6156" name="矩形 16">
                <a:extLst>
                  <a:ext uri="{FF2B5EF4-FFF2-40B4-BE49-F238E27FC236}">
                    <a16:creationId xmlns:a16="http://schemas.microsoft.com/office/drawing/2014/main" id="{E2B57353-C4AF-15EC-495B-CD38EAED3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48854" y="4800043"/>
                <a:ext cx="5128905" cy="404791"/>
              </a:xfrm>
              <a:prstGeom prst="rect">
                <a:avLst/>
              </a:prstGeom>
              <a:blipFill>
                <a:blip r:embed="rId5"/>
                <a:stretch>
                  <a:fillRect l="-739" t="-12121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E2588809-F7CC-EFD9-5584-2179A63DB7AB}"/>
                  </a:ext>
                </a:extLst>
              </p:cNvPr>
              <p:cNvSpPr txBox="1"/>
              <p:nvPr/>
            </p:nvSpPr>
            <p:spPr bwMode="auto">
              <a:xfrm>
                <a:off x="417490" y="908001"/>
                <a:ext cx="80100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current density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𝑗</m:t>
                    </m:r>
                  </m:oMath>
                </a14:m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we can in turn calculate the current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𝑖</m:t>
                    </m:r>
                  </m:oMath>
                </a14:m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through a flat plane. </a:t>
                </a:r>
                <a:endParaRPr lang="zh-TW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E2588809-F7CC-EFD9-5584-2179A63DB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7490" y="908001"/>
                <a:ext cx="8010088" cy="369332"/>
              </a:xfrm>
              <a:prstGeom prst="rect">
                <a:avLst/>
              </a:prstGeom>
              <a:blipFill>
                <a:blip r:embed="rId6"/>
                <a:stretch>
                  <a:fillRect l="-63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文字方塊 15">
                <a:extLst>
                  <a:ext uri="{FF2B5EF4-FFF2-40B4-BE49-F238E27FC236}">
                    <a16:creationId xmlns:a16="http://schemas.microsoft.com/office/drawing/2014/main" id="{2C75CBAA-7AA2-F6E1-AF52-29A686D624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20697" y="1495745"/>
                <a:ext cx="35578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1800" dirty="0"/>
                  <a:t>If the plane is perpendicular to 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/>
                      </a:rPr>
                      <m:t>𝑗</m:t>
                    </m:r>
                  </m:oMath>
                </a14:m>
                <a:r>
                  <a:rPr lang="zh-TW" altLang="en-US" sz="1800" dirty="0"/>
                  <a:t>，</a:t>
                </a:r>
              </a:p>
            </p:txBody>
          </p:sp>
        </mc:Choice>
        <mc:Fallback>
          <p:sp>
            <p:nvSpPr>
              <p:cNvPr id="21" name="文字方塊 15">
                <a:extLst>
                  <a:ext uri="{FF2B5EF4-FFF2-40B4-BE49-F238E27FC236}">
                    <a16:creationId xmlns:a16="http://schemas.microsoft.com/office/drawing/2014/main" id="{2C75CBAA-7AA2-F6E1-AF52-29A686D62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20697" y="1495745"/>
                <a:ext cx="3557846" cy="369332"/>
              </a:xfrm>
              <a:prstGeom prst="rect">
                <a:avLst/>
              </a:prstGeom>
              <a:blipFill>
                <a:blip r:embed="rId7"/>
                <a:stretch>
                  <a:fillRect l="-142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AAE76105-64EE-DD9D-7F15-CA39E1D8D1E2}"/>
                  </a:ext>
                </a:extLst>
              </p:cNvPr>
              <p:cNvSpPr txBox="1"/>
              <p:nvPr/>
            </p:nvSpPr>
            <p:spPr bwMode="auto">
              <a:xfrm>
                <a:off x="3886468" y="1933664"/>
                <a:ext cx="779188" cy="6072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𝑗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AAE76105-64EE-DD9D-7F15-CA39E1D8D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86468" y="1933664"/>
                <a:ext cx="779188" cy="607218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943D2767-6075-B6BF-66D1-F33A79E44181}"/>
                  </a:ext>
                </a:extLst>
              </p:cNvPr>
              <p:cNvSpPr txBox="1"/>
              <p:nvPr/>
            </p:nvSpPr>
            <p:spPr bwMode="auto">
              <a:xfrm>
                <a:off x="5038596" y="2054944"/>
                <a:ext cx="856260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𝑗𝐴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943D2767-6075-B6BF-66D1-F33A79E44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8596" y="2054944"/>
                <a:ext cx="856260" cy="369332"/>
              </a:xfrm>
              <a:prstGeom prst="rect">
                <a:avLst/>
              </a:prstGeom>
              <a:blipFill>
                <a:blip r:embed="rId9"/>
                <a:stretch>
                  <a:fillRect b="-129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53486E5-AE91-3D7C-E7D5-57579D7D000E}"/>
                  </a:ext>
                </a:extLst>
              </p:cNvPr>
              <p:cNvSpPr txBox="1"/>
              <p:nvPr/>
            </p:nvSpPr>
            <p:spPr>
              <a:xfrm>
                <a:off x="7086600" y="2054944"/>
                <a:ext cx="99815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b="0" i="1" smtClean="0">
                          <a:latin typeface="Cambria Math"/>
                        </a:rPr>
                        <m:t>𝜙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53486E5-AE91-3D7C-E7D5-57579D7D0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2054944"/>
                <a:ext cx="998158" cy="369332"/>
              </a:xfrm>
              <a:prstGeom prst="rect">
                <a:avLst/>
              </a:prstGeom>
              <a:blipFill>
                <a:blip r:embed="rId10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左-右雙向箭號 2">
            <a:extLst>
              <a:ext uri="{FF2B5EF4-FFF2-40B4-BE49-F238E27FC236}">
                <a16:creationId xmlns:a16="http://schemas.microsoft.com/office/drawing/2014/main" id="{680D5CB4-24A9-3671-BB74-7893E3EFC755}"/>
              </a:ext>
            </a:extLst>
          </p:cNvPr>
          <p:cNvSpPr/>
          <p:nvPr/>
        </p:nvSpPr>
        <p:spPr>
          <a:xfrm>
            <a:off x="6214771" y="2054944"/>
            <a:ext cx="646646" cy="3634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06788FD0-AA4D-74EA-1830-EC44286C0A65}"/>
                  </a:ext>
                </a:extLst>
              </p:cNvPr>
              <p:cNvSpPr txBox="1"/>
              <p:nvPr/>
            </p:nvSpPr>
            <p:spPr bwMode="auto">
              <a:xfrm>
                <a:off x="3923752" y="4087708"/>
                <a:ext cx="2914388" cy="40479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 smtClean="0">
                          <a:latin typeface="Cambria Math"/>
                        </a:rPr>
                        <m:t>𝑗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𝑗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  <a:ea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06788FD0-AA4D-74EA-1830-EC44286C0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3752" y="4087708"/>
                <a:ext cx="2914388" cy="404791"/>
              </a:xfrm>
              <a:prstGeom prst="rect">
                <a:avLst/>
              </a:prstGeom>
              <a:blipFill>
                <a:blip r:embed="rId11"/>
                <a:stretch>
                  <a:fillRect t="-15625"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1DEB5FA7-3811-8C39-8524-044B13329A7A}"/>
                  </a:ext>
                </a:extLst>
              </p:cNvPr>
              <p:cNvSpPr txBox="1"/>
              <p:nvPr/>
            </p:nvSpPr>
            <p:spPr bwMode="auto">
              <a:xfrm>
                <a:off x="3903241" y="5223237"/>
                <a:ext cx="1018805" cy="40479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1DEB5FA7-3811-8C39-8524-044B13329A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3241" y="5223237"/>
                <a:ext cx="1018805" cy="404791"/>
              </a:xfrm>
              <a:prstGeom prst="rect">
                <a:avLst/>
              </a:prstGeom>
              <a:blipFill>
                <a:blip r:embed="rId12"/>
                <a:stretch>
                  <a:fillRect t="-12121" b="-30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98657C19-A412-0299-F5CC-AA2EBEB3C387}"/>
                  </a:ext>
                </a:extLst>
              </p:cNvPr>
              <p:cNvSpPr txBox="1"/>
              <p:nvPr/>
            </p:nvSpPr>
            <p:spPr>
              <a:xfrm>
                <a:off x="7086600" y="5220364"/>
                <a:ext cx="1310102" cy="40479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98657C19-A412-0299-F5CC-AA2EBEB3C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5220364"/>
                <a:ext cx="1310102" cy="404791"/>
              </a:xfrm>
              <a:prstGeom prst="rect">
                <a:avLst/>
              </a:prstGeom>
              <a:blipFill>
                <a:blip r:embed="rId13"/>
                <a:stretch>
                  <a:fillRect t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左-右雙向箭號 25">
            <a:extLst>
              <a:ext uri="{FF2B5EF4-FFF2-40B4-BE49-F238E27FC236}">
                <a16:creationId xmlns:a16="http://schemas.microsoft.com/office/drawing/2014/main" id="{967A7C80-E5E4-0F73-4305-67448980EDF3}"/>
              </a:ext>
            </a:extLst>
          </p:cNvPr>
          <p:cNvSpPr/>
          <p:nvPr/>
        </p:nvSpPr>
        <p:spPr>
          <a:xfrm>
            <a:off x="5605386" y="5241208"/>
            <a:ext cx="646646" cy="3634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59847231-B58D-474E-61F0-11051E19B33A}"/>
                  </a:ext>
                </a:extLst>
              </p:cNvPr>
              <p:cNvSpPr txBox="1"/>
              <p:nvPr/>
            </p:nvSpPr>
            <p:spPr bwMode="auto">
              <a:xfrm>
                <a:off x="2809122" y="2088381"/>
                <a:ext cx="327975" cy="369332"/>
              </a:xfrm>
              <a:prstGeom prst="rect">
                <a:avLst/>
              </a:prstGeom>
              <a:solidFill>
                <a:srgbClr val="C6F1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59847231-B58D-474E-61F0-11051E19B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9122" y="2088381"/>
                <a:ext cx="327975" cy="369332"/>
              </a:xfrm>
              <a:prstGeom prst="rect">
                <a:avLst/>
              </a:prstGeom>
              <a:blipFill>
                <a:blip r:embed="rId14"/>
                <a:stretch>
                  <a:fillRect t="-10000"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113AA0CD-BB34-C294-07DA-75F0503AFABB}"/>
                  </a:ext>
                </a:extLst>
              </p:cNvPr>
              <p:cNvSpPr txBox="1"/>
              <p:nvPr/>
            </p:nvSpPr>
            <p:spPr bwMode="auto">
              <a:xfrm>
                <a:off x="2809122" y="4273676"/>
                <a:ext cx="327975" cy="369332"/>
              </a:xfrm>
              <a:prstGeom prst="rect">
                <a:avLst/>
              </a:prstGeom>
              <a:solidFill>
                <a:srgbClr val="C6F1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113AA0CD-BB34-C294-07DA-75F0503AFA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9122" y="4273676"/>
                <a:ext cx="327975" cy="369332"/>
              </a:xfrm>
              <a:prstGeom prst="rect">
                <a:avLst/>
              </a:prstGeom>
              <a:blipFill>
                <a:blip r:embed="rId15"/>
                <a:stretch>
                  <a:fillRect t="-6667"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795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  <p:bldP spid="6156" grpId="0"/>
      <p:bldP spid="18" grpId="0" animBg="1"/>
      <p:bldP spid="3" grpId="0" animBg="1"/>
      <p:bldP spid="20" grpId="0" animBg="1"/>
      <p:bldP spid="22" grpId="0" animBg="1"/>
      <p:bldP spid="25" grpId="0" animBg="1"/>
      <p:bldP spid="2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67287-7363-61C8-58FD-2CDA70B2C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圖片 3" descr="scan.jpg">
            <a:extLst>
              <a:ext uri="{FF2B5EF4-FFF2-40B4-BE49-F238E27FC236}">
                <a16:creationId xmlns:a16="http://schemas.microsoft.com/office/drawing/2014/main" id="{F622D41B-FFF0-5521-4312-B247A38B0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5873" r="6702" b="9268"/>
          <a:stretch>
            <a:fillRect/>
          </a:stretch>
        </p:blipFill>
        <p:spPr bwMode="auto">
          <a:xfrm>
            <a:off x="2022242" y="1940027"/>
            <a:ext cx="2259012" cy="171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文字方塊 5">
            <a:extLst>
              <a:ext uri="{FF2B5EF4-FFF2-40B4-BE49-F238E27FC236}">
                <a16:creationId xmlns:a16="http://schemas.microsoft.com/office/drawing/2014/main" id="{D9C05075-AA88-CFFC-AE1F-8B7A0E20B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447800"/>
            <a:ext cx="83500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The above formula can also be used to calculate the current through a curved surface.</a:t>
            </a:r>
            <a:endParaRPr lang="zh-TW" altLang="en-US" sz="1800" dirty="0"/>
          </a:p>
        </p:txBody>
      </p:sp>
      <p:pic>
        <p:nvPicPr>
          <p:cNvPr id="7172" name="Picture 9" descr="magnet166">
            <a:extLst>
              <a:ext uri="{FF2B5EF4-FFF2-40B4-BE49-F238E27FC236}">
                <a16:creationId xmlns:a16="http://schemas.microsoft.com/office/drawing/2014/main" id="{2A17B311-B603-0A1D-A8D3-E2829C92E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150"/>
          <a:stretch>
            <a:fillRect/>
          </a:stretch>
        </p:blipFill>
        <p:spPr bwMode="auto">
          <a:xfrm>
            <a:off x="4463816" y="1994107"/>
            <a:ext cx="3017317" cy="165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文字方塊 7">
            <a:extLst>
              <a:ext uri="{FF2B5EF4-FFF2-40B4-BE49-F238E27FC236}">
                <a16:creationId xmlns:a16="http://schemas.microsoft.com/office/drawing/2014/main" id="{AD1C1359-630E-CF90-20EB-ACD0C1454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458" y="3774353"/>
            <a:ext cx="6480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You just need cut the surface into pieces of small flat plane. 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6" name="矩形 11">
                <a:extLst>
                  <a:ext uri="{FF2B5EF4-FFF2-40B4-BE49-F238E27FC236}">
                    <a16:creationId xmlns:a16="http://schemas.microsoft.com/office/drawing/2014/main" id="{CF90B6B8-1EC8-5DD3-DA6B-DF2C290DE2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8458" y="4192421"/>
                <a:ext cx="7086599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en-US" altLang="zh-TW" sz="1800" dirty="0"/>
                  <a:t>Through any one small flat plane, current equals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𝑗</m:t>
                        </m:r>
                      </m:e>
                    </m:acc>
                    <m:r>
                      <a:rPr lang="en-US" altLang="zh-TW" sz="1800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  <m:t>𝑎</m:t>
                        </m:r>
                      </m:e>
                    </m:acc>
                  </m:oMath>
                </a14:m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7176" name="矩形 11">
                <a:extLst>
                  <a:ext uri="{FF2B5EF4-FFF2-40B4-BE49-F238E27FC236}">
                    <a16:creationId xmlns:a16="http://schemas.microsoft.com/office/drawing/2014/main" id="{CF90B6B8-1EC8-5DD3-DA6B-DF2C290DE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8458" y="4192421"/>
                <a:ext cx="7086599" cy="368300"/>
              </a:xfrm>
              <a:prstGeom prst="rect">
                <a:avLst/>
              </a:prstGeom>
              <a:blipFill>
                <a:blip r:embed="rId4"/>
                <a:stretch>
                  <a:fillRect l="-716" t="-13333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7" name="矩形 12">
            <a:extLst>
              <a:ext uri="{FF2B5EF4-FFF2-40B4-BE49-F238E27FC236}">
                <a16:creationId xmlns:a16="http://schemas.microsoft.com/office/drawing/2014/main" id="{2BF3D455-A751-A113-45C2-B772A5DE6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458" y="4610489"/>
            <a:ext cx="81490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Sum up and take the limit. </a:t>
            </a:r>
            <a:r>
              <a:rPr lang="en-US" altLang="zh-TW" sz="1800" dirty="0">
                <a:solidFill>
                  <a:srgbClr val="FF0000"/>
                </a:solidFill>
              </a:rPr>
              <a:t>Total current equals the surface integral of current density.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63514DF0-8022-4415-227B-2F77F844F43F}"/>
                  </a:ext>
                </a:extLst>
              </p:cNvPr>
              <p:cNvSpPr txBox="1"/>
              <p:nvPr/>
            </p:nvSpPr>
            <p:spPr bwMode="auto">
              <a:xfrm>
                <a:off x="3266528" y="5102414"/>
                <a:ext cx="1384033" cy="8188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63514DF0-8022-4415-227B-2F77F844F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66528" y="5102414"/>
                <a:ext cx="1384033" cy="818814"/>
              </a:xfrm>
              <a:prstGeom prst="rect">
                <a:avLst/>
              </a:prstGeom>
              <a:blipFill>
                <a:blip r:embed="rId5"/>
                <a:stretch>
                  <a:fillRect l="-35455" t="-128788" r="-8182" b="-18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77157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296123" y="1845651"/>
                <a:ext cx="3308534" cy="8996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2000" i="1">
                          <a:latin typeface="Cambria Math"/>
                        </a:rPr>
                        <m:t>𝑖</m:t>
                      </m:r>
                      <m:r>
                        <a:rPr lang="en-US" altLang="zh-TW" sz="20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123" y="1845651"/>
                <a:ext cx="3308534" cy="899605"/>
              </a:xfrm>
              <a:prstGeom prst="rect">
                <a:avLst/>
              </a:prstGeom>
              <a:blipFill>
                <a:blip r:embed="rId2"/>
                <a:stretch>
                  <a:fillRect l="-29119" t="-133333" r="-3831" b="-186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905579" y="4285689"/>
                <a:ext cx="1468992" cy="4393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579" y="4285689"/>
                <a:ext cx="1468992" cy="439351"/>
              </a:xfrm>
              <a:prstGeom prst="rect">
                <a:avLst/>
              </a:prstGeom>
              <a:blipFill>
                <a:blip r:embed="rId3"/>
                <a:stretch>
                  <a:fillRect t="-2857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>
          <a:xfrm>
            <a:off x="1295400" y="1371600"/>
            <a:ext cx="7034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Ampere’s Law can also be written in differential formulation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3581400" y="2979197"/>
                <a:ext cx="3023839" cy="8996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zh-TW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zh-TW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2979197"/>
                <a:ext cx="3023839" cy="899605"/>
              </a:xfrm>
              <a:prstGeom prst="rect">
                <a:avLst/>
              </a:prstGeom>
              <a:blipFill>
                <a:blip r:embed="rId4"/>
                <a:stretch>
                  <a:fillRect l="-30126" t="-133333" b="-1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3505200" y="4285689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differential formulation of Ampere’s Law</a:t>
            </a:r>
            <a:endParaRPr lang="zh-TW" altLang="en-US" sz="2000" dirty="0"/>
          </a:p>
        </p:txBody>
      </p:sp>
      <p:sp>
        <p:nvSpPr>
          <p:cNvPr id="8" name="向下箭號 11">
            <a:extLst>
              <a:ext uri="{FF2B5EF4-FFF2-40B4-BE49-F238E27FC236}">
                <a16:creationId xmlns:a16="http://schemas.microsoft.com/office/drawing/2014/main" id="{297C54D3-87EC-4C5F-90D5-2673028C3206}"/>
              </a:ext>
            </a:extLst>
          </p:cNvPr>
          <p:cNvSpPr/>
          <p:nvPr/>
        </p:nvSpPr>
        <p:spPr>
          <a:xfrm>
            <a:off x="2569390" y="3248772"/>
            <a:ext cx="381000" cy="5334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24A15D3-8A4F-B3DB-9D06-7C12AE5DF52F}"/>
              </a:ext>
            </a:extLst>
          </p:cNvPr>
          <p:cNvCxnSpPr/>
          <p:nvPr/>
        </p:nvCxnSpPr>
        <p:spPr>
          <a:xfrm>
            <a:off x="3962400" y="2362200"/>
            <a:ext cx="1466385" cy="88657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78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文字方塊 2"/>
          <p:cNvSpPr txBox="1">
            <a:spLocks noChangeArrowheads="1"/>
          </p:cNvSpPr>
          <p:nvPr/>
        </p:nvSpPr>
        <p:spPr bwMode="auto">
          <a:xfrm>
            <a:off x="487721" y="1031631"/>
            <a:ext cx="5105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位能由位置決定</a:t>
            </a:r>
            <a:r>
              <a:rPr lang="zh-TW" altLang="en-US" dirty="0"/>
              <a:t>，每一個座標對應一個位能值。</a:t>
            </a:r>
          </a:p>
        </p:txBody>
      </p:sp>
      <p:pic>
        <p:nvPicPr>
          <p:cNvPr id="4" name="Picture 9" descr="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66800"/>
            <a:ext cx="2993728" cy="518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0F0F72C5-A26D-DC43-8864-E635D872A27F}"/>
                  </a:ext>
                </a:extLst>
              </p:cNvPr>
              <p:cNvSpPr txBox="1"/>
              <p:nvPr/>
            </p:nvSpPr>
            <p:spPr>
              <a:xfrm>
                <a:off x="533400" y="604804"/>
                <a:ext cx="75441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0F0F72C5-A26D-DC43-8864-E635D872A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604804"/>
                <a:ext cx="754411" cy="369332"/>
              </a:xfrm>
              <a:prstGeom prst="rect">
                <a:avLst/>
              </a:prstGeom>
              <a:blipFill>
                <a:blip r:embed="rId3"/>
                <a:stretch>
                  <a:fillRect t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 descr="一張含有 文字, 地圖 的圖片&#10;&#10;自動產生的描述">
            <a:extLst>
              <a:ext uri="{FF2B5EF4-FFF2-40B4-BE49-F238E27FC236}">
                <a16:creationId xmlns:a16="http://schemas.microsoft.com/office/drawing/2014/main" id="{B539E30F-F9C3-A541-BABF-55A7CB4F8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69" y="2513046"/>
            <a:ext cx="4976992" cy="3740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74E73-414F-08EB-38EA-5E8FA0341104}"/>
              </a:ext>
            </a:extLst>
          </p:cNvPr>
          <p:cNvSpPr txBox="1"/>
          <p:nvPr/>
        </p:nvSpPr>
        <p:spPr bwMode="auto">
          <a:xfrm>
            <a:off x="468899" y="1885285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dirty="0"/>
              <a:t>如同地圖上的高度標示一樣！</a:t>
            </a:r>
            <a:endParaRPr lang="en-TW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D69FDC-D4BE-2601-7B61-5CD9ED3DA47D}"/>
              </a:ext>
            </a:extLst>
          </p:cNvPr>
          <p:cNvSpPr txBox="1"/>
          <p:nvPr/>
        </p:nvSpPr>
        <p:spPr>
          <a:xfrm>
            <a:off x="1322980" y="604804"/>
            <a:ext cx="6906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energy is determined by positions and it is a scalar.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7D6646-103D-FBF3-9A6D-D5B81B67234F}"/>
              </a:ext>
            </a:extLst>
          </p:cNvPr>
          <p:cNvSpPr txBox="1"/>
          <p:nvPr/>
        </p:nvSpPr>
        <p:spPr>
          <a:xfrm>
            <a:off x="483177" y="1458458"/>
            <a:ext cx="3877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Almost like the heights on a map.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A934E3-13A3-EECD-BF54-54B8C86A9E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377"/>
          <a:stretch/>
        </p:blipFill>
        <p:spPr>
          <a:xfrm>
            <a:off x="5397062" y="762000"/>
            <a:ext cx="3195145" cy="21739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A773E899-2878-5432-AF9B-24DEB11A7DFD}"/>
                  </a:ext>
                </a:extLst>
              </p:cNvPr>
              <p:cNvSpPr/>
              <p:nvPr/>
            </p:nvSpPr>
            <p:spPr>
              <a:xfrm>
                <a:off x="1254782" y="1524000"/>
                <a:ext cx="1150058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A773E899-2878-5432-AF9B-24DEB11A7D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782" y="1524000"/>
                <a:ext cx="1150058" cy="404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E5DD39-D36E-BB3A-F5C5-D85D830B609F}"/>
                  </a:ext>
                </a:extLst>
              </p:cNvPr>
              <p:cNvSpPr txBox="1"/>
              <p:nvPr/>
            </p:nvSpPr>
            <p:spPr>
              <a:xfrm>
                <a:off x="1185640" y="2058884"/>
                <a:ext cx="2438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except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E5DD39-D36E-BB3A-F5C5-D85D830B6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640" y="2058884"/>
                <a:ext cx="2438400" cy="369332"/>
              </a:xfrm>
              <a:prstGeom prst="rect">
                <a:avLst/>
              </a:prstGeom>
              <a:blipFill>
                <a:blip r:embed="rId4"/>
                <a:stretch>
                  <a:fillRect l="-2073"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BD47C77-066E-3E12-2BB4-8AAF14A3E026}"/>
              </a:ext>
            </a:extLst>
          </p:cNvPr>
          <p:cNvSpPr txBox="1"/>
          <p:nvPr/>
        </p:nvSpPr>
        <p:spPr>
          <a:xfrm>
            <a:off x="1185640" y="1024447"/>
            <a:ext cx="2369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長直導線外的磁場</a:t>
            </a:r>
            <a:endParaRPr lang="en-US" dirty="0"/>
          </a:p>
        </p:txBody>
      </p:sp>
      <p:pic>
        <p:nvPicPr>
          <p:cNvPr id="8" name="Picture 7" descr="A diagram of a cylinder with a circular object&#10;&#10;AI-generated content may be incorrect.">
            <a:extLst>
              <a:ext uri="{FF2B5EF4-FFF2-40B4-BE49-F238E27FC236}">
                <a16:creationId xmlns:a16="http://schemas.microsoft.com/office/drawing/2014/main" id="{B86A4B65-9B80-41E2-34A5-09EDDD5F3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88" y="3035641"/>
            <a:ext cx="7377664" cy="360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767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B1D7186-1AC6-0155-AE6A-1389152AB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EEA8553-816E-F6A8-B800-10213BFA18AC}"/>
              </a:ext>
            </a:extLst>
          </p:cNvPr>
          <p:cNvSpPr txBox="1"/>
          <p:nvPr/>
        </p:nvSpPr>
        <p:spPr>
          <a:xfrm>
            <a:off x="1250163" y="2750018"/>
            <a:ext cx="3950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</a:t>
            </a:r>
            <a:r>
              <a:rPr kumimoji="1" lang="zh-TW" altLang="en-US" dirty="0"/>
              <a:t>電場對封閉曲線的線積分永為零：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FB2591BE-F081-1C1A-63D3-03A2E580375F}"/>
                  </a:ext>
                </a:extLst>
              </p:cNvPr>
              <p:cNvSpPr txBox="1"/>
              <p:nvPr/>
            </p:nvSpPr>
            <p:spPr>
              <a:xfrm>
                <a:off x="5334000" y="2438400"/>
                <a:ext cx="1477199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FB2591BE-F081-1C1A-63D3-03A2E5803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2438400"/>
                <a:ext cx="1477199" cy="818814"/>
              </a:xfrm>
              <a:prstGeom prst="rect">
                <a:avLst/>
              </a:prstGeom>
              <a:blipFill>
                <a:blip r:embed="rId2"/>
                <a:stretch>
                  <a:fillRect l="-58974" t="-132308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12">
                <a:extLst>
                  <a:ext uri="{FF2B5EF4-FFF2-40B4-BE49-F238E27FC236}">
                    <a16:creationId xmlns:a16="http://schemas.microsoft.com/office/drawing/2014/main" id="{67C601DA-8D16-47B0-498C-19480A5E81EC}"/>
                  </a:ext>
                </a:extLst>
              </p:cNvPr>
              <p:cNvSpPr txBox="1"/>
              <p:nvPr/>
            </p:nvSpPr>
            <p:spPr>
              <a:xfrm>
                <a:off x="1341624" y="1072064"/>
                <a:ext cx="1981199" cy="9970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1" name="文字方塊 12">
                <a:extLst>
                  <a:ext uri="{FF2B5EF4-FFF2-40B4-BE49-F238E27FC236}">
                    <a16:creationId xmlns:a16="http://schemas.microsoft.com/office/drawing/2014/main" id="{67C601DA-8D16-47B0-498C-19480A5E8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1624" y="1072064"/>
                <a:ext cx="1981199" cy="997004"/>
              </a:xfrm>
              <a:prstGeom prst="rect">
                <a:avLst/>
              </a:prstGeom>
              <a:blipFill>
                <a:blip r:embed="rId3"/>
                <a:stretch>
                  <a:fillRect t="-93671" r="-637" b="-154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6AF4723-4DEE-85C4-6FC1-F31A166F708C}"/>
              </a:ext>
            </a:extLst>
          </p:cNvPr>
          <p:cNvSpPr txBox="1"/>
          <p:nvPr/>
        </p:nvSpPr>
        <p:spPr>
          <a:xfrm>
            <a:off x="1214612" y="2069068"/>
            <a:ext cx="6587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因為</a:t>
            </a:r>
            <a:r>
              <a:rPr lang="en-TW"/>
              <a:t>電位差是電場線積分</a:t>
            </a:r>
            <a:r>
              <a:rPr lang="en-GB" dirty="0"/>
              <a:t>，</a:t>
            </a:r>
            <a:r>
              <a:rPr lang="en-GB" dirty="0" err="1"/>
              <a:t>同一點的電位差自然為零</a:t>
            </a:r>
            <a:r>
              <a:rPr lang="en-TW"/>
              <a:t>：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2">
                <a:extLst>
                  <a:ext uri="{FF2B5EF4-FFF2-40B4-BE49-F238E27FC236}">
                    <a16:creationId xmlns:a16="http://schemas.microsoft.com/office/drawing/2014/main" id="{0A40B091-3429-3AF1-CC94-7B1E98B8F36B}"/>
                  </a:ext>
                </a:extLst>
              </p:cNvPr>
              <p:cNvSpPr/>
              <p:nvPr/>
            </p:nvSpPr>
            <p:spPr>
              <a:xfrm>
                <a:off x="1307994" y="5396230"/>
                <a:ext cx="1144864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矩形 2">
                <a:extLst>
                  <a:ext uri="{FF2B5EF4-FFF2-40B4-BE49-F238E27FC236}">
                    <a16:creationId xmlns:a16="http://schemas.microsoft.com/office/drawing/2014/main" id="{0A40B091-3429-3AF1-CC94-7B1E98B8F3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994" y="5396230"/>
                <a:ext cx="1144864" cy="404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4">
                <a:extLst>
                  <a:ext uri="{FF2B5EF4-FFF2-40B4-BE49-F238E27FC236}">
                    <a16:creationId xmlns:a16="http://schemas.microsoft.com/office/drawing/2014/main" id="{28851C0E-A5F9-BF60-8F34-D5D6F9D17C49}"/>
                  </a:ext>
                </a:extLst>
              </p:cNvPr>
              <p:cNvSpPr txBox="1"/>
              <p:nvPr/>
            </p:nvSpPr>
            <p:spPr>
              <a:xfrm>
                <a:off x="1274324" y="3743775"/>
                <a:ext cx="2750127" cy="8188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7" name="文字方塊 4">
                <a:extLst>
                  <a:ext uri="{FF2B5EF4-FFF2-40B4-BE49-F238E27FC236}">
                    <a16:creationId xmlns:a16="http://schemas.microsoft.com/office/drawing/2014/main" id="{28851C0E-A5F9-BF60-8F34-D5D6F9D17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324" y="3743775"/>
                <a:ext cx="2750127" cy="818879"/>
              </a:xfrm>
              <a:prstGeom prst="rect">
                <a:avLst/>
              </a:prstGeom>
              <a:blipFill>
                <a:blip r:embed="rId5"/>
                <a:stretch>
                  <a:fillRect l="-29493" t="-128788" b="-18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9">
            <a:extLst>
              <a:ext uri="{FF2B5EF4-FFF2-40B4-BE49-F238E27FC236}">
                <a16:creationId xmlns:a16="http://schemas.microsoft.com/office/drawing/2014/main" id="{104B399A-3C75-5BCA-2BBE-E858A1C67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163" y="3244334"/>
            <a:ext cx="236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數學上的史塔克定律</a:t>
            </a:r>
          </a:p>
        </p:txBody>
      </p:sp>
      <p:sp>
        <p:nvSpPr>
          <p:cNvPr id="11" name="文字方塊 6">
            <a:extLst>
              <a:ext uri="{FF2B5EF4-FFF2-40B4-BE49-F238E27FC236}">
                <a16:creationId xmlns:a16="http://schemas.microsoft.com/office/drawing/2014/main" id="{07BAF9CE-DF3E-A23C-DF49-A64A0F0A5AE0}"/>
              </a:ext>
            </a:extLst>
          </p:cNvPr>
          <p:cNvSpPr txBox="1"/>
          <p:nvPr/>
        </p:nvSpPr>
        <p:spPr>
          <a:xfrm>
            <a:off x="1237153" y="4877200"/>
            <a:ext cx="318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得到法拉第定律的微分形式：</a:t>
            </a:r>
          </a:p>
        </p:txBody>
      </p:sp>
    </p:spTree>
    <p:extLst>
      <p:ext uri="{BB962C8B-B14F-4D97-AF65-F5344CB8AC3E}">
        <p14:creationId xmlns:p14="http://schemas.microsoft.com/office/powerpoint/2010/main" val="27536988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188C5-499C-EBA9-E6FF-E409E23B0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文字方塊 5">
            <a:extLst>
              <a:ext uri="{FF2B5EF4-FFF2-40B4-BE49-F238E27FC236}">
                <a16:creationId xmlns:a16="http://schemas.microsoft.com/office/drawing/2014/main" id="{E35D9483-21F2-4422-8F4A-493626048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645042"/>
            <a:ext cx="4343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Maxwell Equations For Static Fields 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28CAF87-44E2-AFAE-F675-FE4936EF0D40}"/>
                  </a:ext>
                </a:extLst>
              </p:cNvPr>
              <p:cNvSpPr txBox="1"/>
              <p:nvPr/>
            </p:nvSpPr>
            <p:spPr>
              <a:xfrm>
                <a:off x="1073324" y="3342029"/>
                <a:ext cx="1613519" cy="8996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28CAF87-44E2-AFAE-F675-FE4936EF0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324" y="3342029"/>
                <a:ext cx="1613519" cy="899605"/>
              </a:xfrm>
              <a:prstGeom prst="rect">
                <a:avLst/>
              </a:prstGeom>
              <a:blipFill>
                <a:blip r:embed="rId2"/>
                <a:stretch>
                  <a:fillRect l="-59375" t="-133333" b="-186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67A70A32-3EF7-32FB-1406-64095B7ADB36}"/>
                  </a:ext>
                </a:extLst>
              </p:cNvPr>
              <p:cNvSpPr txBox="1"/>
              <p:nvPr/>
            </p:nvSpPr>
            <p:spPr>
              <a:xfrm>
                <a:off x="1076276" y="4350141"/>
                <a:ext cx="1826334" cy="8996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20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67A70A32-3EF7-32FB-1406-64095B7AD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276" y="4350141"/>
                <a:ext cx="1826334" cy="899605"/>
              </a:xfrm>
              <a:prstGeom prst="rect">
                <a:avLst/>
              </a:prstGeom>
              <a:blipFill>
                <a:blip r:embed="rId3"/>
                <a:stretch>
                  <a:fillRect l="-51724" t="-133333" b="-1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EEF35524-240A-9C0E-7D5F-744E49E1B65C}"/>
                  </a:ext>
                </a:extLst>
              </p:cNvPr>
              <p:cNvSpPr txBox="1"/>
              <p:nvPr/>
            </p:nvSpPr>
            <p:spPr>
              <a:xfrm>
                <a:off x="1069560" y="2405925"/>
                <a:ext cx="1643463" cy="8996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20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EEF35524-240A-9C0E-7D5F-744E49E1B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560" y="2405925"/>
                <a:ext cx="1643463" cy="899605"/>
              </a:xfrm>
              <a:prstGeom prst="rect">
                <a:avLst/>
              </a:prstGeom>
              <a:blipFill>
                <a:blip r:embed="rId4"/>
                <a:stretch>
                  <a:fillRect l="-58462" t="-133333" b="-1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B45ECB3A-B144-5835-D913-1B35DC5EF7D7}"/>
                  </a:ext>
                </a:extLst>
              </p:cNvPr>
              <p:cNvSpPr txBox="1"/>
              <p:nvPr/>
            </p:nvSpPr>
            <p:spPr>
              <a:xfrm>
                <a:off x="1031729" y="1397813"/>
                <a:ext cx="1728102" cy="8996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20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B45ECB3A-B144-5835-D913-1B35DC5EF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729" y="1397813"/>
                <a:ext cx="1728102" cy="899605"/>
              </a:xfrm>
              <a:prstGeom prst="rect">
                <a:avLst/>
              </a:prstGeom>
              <a:blipFill>
                <a:blip r:embed="rId5"/>
                <a:stretch>
                  <a:fillRect l="-55474" t="-131944" b="-1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E5F8D87F-9694-CF76-6FE5-A2023906D4AD}"/>
                  </a:ext>
                </a:extLst>
              </p:cNvPr>
              <p:cNvSpPr/>
              <p:nvPr/>
            </p:nvSpPr>
            <p:spPr>
              <a:xfrm>
                <a:off x="5833395" y="1500405"/>
                <a:ext cx="1337097" cy="67153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E5F8D87F-9694-CF76-6FE5-A2023906D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395" y="1500405"/>
                <a:ext cx="1337097" cy="671530"/>
              </a:xfrm>
              <a:prstGeom prst="rect">
                <a:avLst/>
              </a:prstGeom>
              <a:blipFill>
                <a:blip r:embed="rId6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69853B45-D5DC-A32B-EF89-8A5979E2F663}"/>
                  </a:ext>
                </a:extLst>
              </p:cNvPr>
              <p:cNvSpPr/>
              <p:nvPr/>
            </p:nvSpPr>
            <p:spPr>
              <a:xfrm>
                <a:off x="5833395" y="2524596"/>
                <a:ext cx="1252459" cy="4393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69853B45-D5DC-A32B-EF89-8A5979E2F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395" y="2524596"/>
                <a:ext cx="1252459" cy="4393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A81574AC-2C85-6776-04EE-300145F7053C}"/>
                  </a:ext>
                </a:extLst>
              </p:cNvPr>
              <p:cNvSpPr/>
              <p:nvPr/>
            </p:nvSpPr>
            <p:spPr>
              <a:xfrm>
                <a:off x="5833395" y="3349672"/>
                <a:ext cx="1244187" cy="4393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A81574AC-2C85-6776-04EE-300145F705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395" y="3349672"/>
                <a:ext cx="1244187" cy="4393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70104685-953D-0D9F-2E23-19DED6BE1ED8}"/>
                  </a:ext>
                </a:extLst>
              </p:cNvPr>
              <p:cNvSpPr/>
              <p:nvPr/>
            </p:nvSpPr>
            <p:spPr>
              <a:xfrm>
                <a:off x="5833395" y="4486461"/>
                <a:ext cx="1462580" cy="4393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zh-CN" altLang="en-US" sz="2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70104685-953D-0D9F-2E23-19DED6BE1E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395" y="4486461"/>
                <a:ext cx="1462580" cy="439351"/>
              </a:xfrm>
              <a:prstGeom prst="rect">
                <a:avLst/>
              </a:prstGeom>
              <a:blipFill>
                <a:blip r:embed="rId9"/>
                <a:stretch>
                  <a:fillRect t="-8571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Arrow 2">
            <a:extLst>
              <a:ext uri="{FF2B5EF4-FFF2-40B4-BE49-F238E27FC236}">
                <a16:creationId xmlns:a16="http://schemas.microsoft.com/office/drawing/2014/main" id="{12FF1276-A1EA-0E30-AB37-358B86133CB9}"/>
              </a:ext>
            </a:extLst>
          </p:cNvPr>
          <p:cNvSpPr/>
          <p:nvPr/>
        </p:nvSpPr>
        <p:spPr>
          <a:xfrm>
            <a:off x="4076700" y="4102774"/>
            <a:ext cx="685800" cy="30790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9C01CC-D710-9139-CC0D-41F40131C4BD}"/>
              </a:ext>
            </a:extLst>
          </p:cNvPr>
          <p:cNvSpPr/>
          <p:nvPr/>
        </p:nvSpPr>
        <p:spPr>
          <a:xfrm>
            <a:off x="736104" y="3200400"/>
            <a:ext cx="7671792" cy="22474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文字方塊 5">
            <a:extLst>
              <a:ext uri="{FF2B5EF4-FFF2-40B4-BE49-F238E27FC236}">
                <a16:creationId xmlns:a16="http://schemas.microsoft.com/office/drawing/2014/main" id="{BECA70CD-4AA1-3434-4ABA-59970B56D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650468"/>
            <a:ext cx="754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散度透過高斯定律對應到面積分！旋度透過史塔克定律對應到線積分！</a:t>
            </a:r>
          </a:p>
        </p:txBody>
      </p:sp>
    </p:spTree>
    <p:extLst>
      <p:ext uri="{BB962C8B-B14F-4D97-AF65-F5344CB8AC3E}">
        <p14:creationId xmlns:p14="http://schemas.microsoft.com/office/powerpoint/2010/main" val="5371053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A17A78-8FCE-D3D7-9F69-8FEF56DD1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584200"/>
            <a:ext cx="7353300" cy="520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604481-2D9B-3B02-B183-9D43FC3382AF}"/>
              </a:ext>
            </a:extLst>
          </p:cNvPr>
          <p:cNvSpPr txBox="1"/>
          <p:nvPr/>
        </p:nvSpPr>
        <p:spPr>
          <a:xfrm>
            <a:off x="4136572" y="18182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5">
                <a:extLst>
                  <a:ext uri="{FF2B5EF4-FFF2-40B4-BE49-F238E27FC236}">
                    <a16:creationId xmlns:a16="http://schemas.microsoft.com/office/drawing/2014/main" id="{19675D2D-E7A6-5DC3-CD24-8798263921D4}"/>
                  </a:ext>
                </a:extLst>
              </p:cNvPr>
              <p:cNvSpPr txBox="1"/>
              <p:nvPr/>
            </p:nvSpPr>
            <p:spPr>
              <a:xfrm>
                <a:off x="3108142" y="2742391"/>
                <a:ext cx="2804816" cy="95167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𝑆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4" name="文字方塊 15">
                <a:extLst>
                  <a:ext uri="{FF2B5EF4-FFF2-40B4-BE49-F238E27FC236}">
                    <a16:creationId xmlns:a16="http://schemas.microsoft.com/office/drawing/2014/main" id="{19675D2D-E7A6-5DC3-CD24-879826392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142" y="2742391"/>
                <a:ext cx="2804816" cy="951671"/>
              </a:xfrm>
              <a:prstGeom prst="rect">
                <a:avLst/>
              </a:prstGeom>
              <a:blipFill>
                <a:blip r:embed="rId3"/>
                <a:stretch>
                  <a:fillRect l="-28378" t="-101333" b="-16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1">
                <a:extLst>
                  <a:ext uri="{FF2B5EF4-FFF2-40B4-BE49-F238E27FC236}">
                    <a16:creationId xmlns:a16="http://schemas.microsoft.com/office/drawing/2014/main" id="{6182E535-DB83-858B-B457-25A1EE6FA5FE}"/>
                  </a:ext>
                </a:extLst>
              </p:cNvPr>
              <p:cNvSpPr txBox="1"/>
              <p:nvPr/>
            </p:nvSpPr>
            <p:spPr>
              <a:xfrm>
                <a:off x="92195" y="2895027"/>
                <a:ext cx="2574743" cy="95615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</m:nary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21">
                <a:extLst>
                  <a:ext uri="{FF2B5EF4-FFF2-40B4-BE49-F238E27FC236}">
                    <a16:creationId xmlns:a16="http://schemas.microsoft.com/office/drawing/2014/main" id="{6182E535-DB83-858B-B457-25A1EE6FA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95" y="2895027"/>
                <a:ext cx="2574743" cy="956159"/>
              </a:xfrm>
              <a:prstGeom prst="rect">
                <a:avLst/>
              </a:prstGeom>
              <a:blipFill>
                <a:blip r:embed="rId4"/>
                <a:stretch>
                  <a:fillRect l="-33005" t="-100000" b="-16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3E2FEB6F-5077-5D5F-CCF4-CB47A7BE1427}"/>
              </a:ext>
            </a:extLst>
          </p:cNvPr>
          <p:cNvSpPr/>
          <p:nvPr/>
        </p:nvSpPr>
        <p:spPr>
          <a:xfrm>
            <a:off x="2895600" y="787554"/>
            <a:ext cx="2895600" cy="1994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undefined">
            <a:extLst>
              <a:ext uri="{FF2B5EF4-FFF2-40B4-BE49-F238E27FC236}">
                <a16:creationId xmlns:a16="http://schemas.microsoft.com/office/drawing/2014/main" id="{9EC9AA17-8653-D871-DF18-D12C251AA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3" b="35868"/>
          <a:stretch>
            <a:fillRect/>
          </a:stretch>
        </p:blipFill>
        <p:spPr bwMode="auto">
          <a:xfrm>
            <a:off x="3108142" y="871248"/>
            <a:ext cx="2279765" cy="194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A017B52-789D-1E32-2D0E-9778FE9412F8}"/>
                  </a:ext>
                </a:extLst>
              </p:cNvPr>
              <p:cNvSpPr txBox="1"/>
              <p:nvPr/>
            </p:nvSpPr>
            <p:spPr>
              <a:xfrm>
                <a:off x="3070231" y="2341029"/>
                <a:ext cx="88359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A017B52-789D-1E32-2D0E-9778FE941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0231" y="2341029"/>
                <a:ext cx="88359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C488898-1506-0F58-5152-B49678A94776}"/>
                  </a:ext>
                </a:extLst>
              </p:cNvPr>
              <p:cNvSpPr txBox="1"/>
              <p:nvPr/>
            </p:nvSpPr>
            <p:spPr>
              <a:xfrm>
                <a:off x="4174714" y="1819407"/>
                <a:ext cx="258621" cy="36933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C488898-1506-0F58-5152-B49678A94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714" y="1819407"/>
                <a:ext cx="258621" cy="369332"/>
              </a:xfrm>
              <a:prstGeom prst="rect">
                <a:avLst/>
              </a:prstGeom>
              <a:blipFill>
                <a:blip r:embed="rId7"/>
                <a:stretch>
                  <a:fillRect r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424445-20C6-81E3-08AB-0C83B8EA44FB}"/>
                  </a:ext>
                </a:extLst>
              </p:cNvPr>
              <p:cNvSpPr txBox="1"/>
              <p:nvPr/>
            </p:nvSpPr>
            <p:spPr>
              <a:xfrm>
                <a:off x="1820771" y="1971697"/>
                <a:ext cx="258621" cy="3693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424445-20C6-81E3-08AB-0C83B8EA4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771" y="1971697"/>
                <a:ext cx="258621" cy="369332"/>
              </a:xfrm>
              <a:prstGeom prst="rect">
                <a:avLst/>
              </a:prstGeom>
              <a:blipFill>
                <a:blip r:embed="rId8"/>
                <a:stretch>
                  <a:fillRect r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CCC9517-9CDB-3238-4C07-E0BFFEF332B1}"/>
                  </a:ext>
                </a:extLst>
              </p:cNvPr>
              <p:cNvSpPr txBox="1"/>
              <p:nvPr/>
            </p:nvSpPr>
            <p:spPr>
              <a:xfrm>
                <a:off x="2377871" y="2525695"/>
                <a:ext cx="28906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CCC9517-9CDB-3238-4C07-E0BFFEF33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871" y="2525695"/>
                <a:ext cx="289067" cy="369332"/>
              </a:xfrm>
              <a:prstGeom prst="rect">
                <a:avLst/>
              </a:prstGeom>
              <a:blipFill>
                <a:blip r:embed="rId9"/>
                <a:stretch>
                  <a:fillRect r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3D27A32-4F2E-D895-359B-8537467CEB25}"/>
              </a:ext>
            </a:extLst>
          </p:cNvPr>
          <p:cNvSpPr txBox="1"/>
          <p:nvPr/>
        </p:nvSpPr>
        <p:spPr>
          <a:xfrm>
            <a:off x="895350" y="5835134"/>
            <a:ext cx="558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散度就是一個小體積的單位體積電場總通量</a:t>
            </a:r>
            <a:r>
              <a:rPr lang="en-US" dirty="0">
                <a:solidFill>
                  <a:srgbClr val="FF0000"/>
                </a:solidFill>
              </a:rPr>
              <a:t>！</a:t>
            </a:r>
          </a:p>
        </p:txBody>
      </p:sp>
      <p:sp>
        <p:nvSpPr>
          <p:cNvPr id="13" name="文字方塊 22">
            <a:extLst>
              <a:ext uri="{FF2B5EF4-FFF2-40B4-BE49-F238E27FC236}">
                <a16:creationId xmlns:a16="http://schemas.microsoft.com/office/drawing/2014/main" id="{A640A74C-579C-8A98-FB8A-114B33845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6248400"/>
            <a:ext cx="673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旋度等於沿無限小的正方形的場線積分乘上正方形面積！</a:t>
            </a:r>
          </a:p>
        </p:txBody>
      </p:sp>
    </p:spTree>
    <p:extLst>
      <p:ext uri="{BB962C8B-B14F-4D97-AF65-F5344CB8AC3E}">
        <p14:creationId xmlns:p14="http://schemas.microsoft.com/office/powerpoint/2010/main" val="23892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5069FE-887D-15B4-CDBC-BD8B78370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文字方塊 5">
            <a:extLst>
              <a:ext uri="{FF2B5EF4-FFF2-40B4-BE49-F238E27FC236}">
                <a16:creationId xmlns:a16="http://schemas.microsoft.com/office/drawing/2014/main" id="{47347CCB-A90D-2CE3-2DE0-5D060AAC9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96" y="529683"/>
            <a:ext cx="4343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FF0000"/>
                </a:solidFill>
              </a:rPr>
              <a:t>靜電磁場的</a:t>
            </a:r>
            <a:r>
              <a:rPr lang="en-US" altLang="zh-TW" sz="2000" dirty="0">
                <a:solidFill>
                  <a:srgbClr val="FF0000"/>
                </a:solidFill>
              </a:rPr>
              <a:t>Maxwell Equations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33B0DEA1-53B9-6AAB-EF52-C9ED29623E2C}"/>
                  </a:ext>
                </a:extLst>
              </p:cNvPr>
              <p:cNvSpPr txBox="1"/>
              <p:nvPr/>
            </p:nvSpPr>
            <p:spPr>
              <a:xfrm>
                <a:off x="802529" y="3103433"/>
                <a:ext cx="1470787" cy="8188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33B0DEA1-53B9-6AAB-EF52-C9ED29623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9" y="3103433"/>
                <a:ext cx="1470787" cy="818814"/>
              </a:xfrm>
              <a:prstGeom prst="rect">
                <a:avLst/>
              </a:prstGeom>
              <a:blipFill>
                <a:blip r:embed="rId2"/>
                <a:stretch>
                  <a:fillRect l="-58974" t="-132308" b="-19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67F0902B-72F4-96EF-5729-C1768E7129BE}"/>
                  </a:ext>
                </a:extLst>
              </p:cNvPr>
              <p:cNvSpPr txBox="1"/>
              <p:nvPr/>
            </p:nvSpPr>
            <p:spPr>
              <a:xfrm>
                <a:off x="805481" y="4111545"/>
                <a:ext cx="1662763" cy="8188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67F0902B-72F4-96EF-5729-C1768E712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481" y="4111545"/>
                <a:ext cx="1662763" cy="818814"/>
              </a:xfrm>
              <a:prstGeom prst="rect">
                <a:avLst/>
              </a:prstGeom>
              <a:blipFill>
                <a:blip r:embed="rId3"/>
                <a:stretch>
                  <a:fillRect l="-51515" t="-128788" b="-18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4DEA9BB4-26CC-5B1C-8BE9-A83E600276A6}"/>
                  </a:ext>
                </a:extLst>
              </p:cNvPr>
              <p:cNvSpPr txBox="1"/>
              <p:nvPr/>
            </p:nvSpPr>
            <p:spPr>
              <a:xfrm>
                <a:off x="798765" y="2167329"/>
                <a:ext cx="1497718" cy="8188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4DEA9BB4-26CC-5B1C-8BE9-A83E60027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765" y="2167329"/>
                <a:ext cx="1497718" cy="818814"/>
              </a:xfrm>
              <a:prstGeom prst="rect">
                <a:avLst/>
              </a:prstGeom>
              <a:blipFill>
                <a:blip r:embed="rId4"/>
                <a:stretch>
                  <a:fillRect l="-57143" t="-130303" b="-18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39B1C579-AB13-977B-E55D-3E790BD58A6E}"/>
                  </a:ext>
                </a:extLst>
              </p:cNvPr>
              <p:cNvSpPr txBox="1"/>
              <p:nvPr/>
            </p:nvSpPr>
            <p:spPr>
              <a:xfrm>
                <a:off x="760934" y="1159217"/>
                <a:ext cx="1573379" cy="8188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39B1C579-AB13-977B-E55D-3E790BD58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934" y="1159217"/>
                <a:ext cx="1573379" cy="818814"/>
              </a:xfrm>
              <a:prstGeom prst="rect">
                <a:avLst/>
              </a:prstGeom>
              <a:blipFill>
                <a:blip r:embed="rId5"/>
                <a:stretch>
                  <a:fillRect l="-55645" t="-132308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43A79A74-00F2-79CE-BF83-EE0A1D3CB166}"/>
                  </a:ext>
                </a:extLst>
              </p:cNvPr>
              <p:cNvSpPr/>
              <p:nvPr/>
            </p:nvSpPr>
            <p:spPr>
              <a:xfrm>
                <a:off x="5562600" y="1261809"/>
                <a:ext cx="1253485" cy="6136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43A79A74-00F2-79CE-BF83-EE0A1D3CB1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1261809"/>
                <a:ext cx="1253485" cy="6136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ADC64801-03DB-794A-16B0-2B6CBA01C5E2}"/>
                  </a:ext>
                </a:extLst>
              </p:cNvPr>
              <p:cNvSpPr/>
              <p:nvPr/>
            </p:nvSpPr>
            <p:spPr>
              <a:xfrm>
                <a:off x="5562600" y="2286000"/>
                <a:ext cx="1145250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ADC64801-03DB-794A-16B0-2B6CBA01C5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2286000"/>
                <a:ext cx="1145250" cy="4046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F045E677-99C2-F4C2-C0A1-F728DB736300}"/>
                  </a:ext>
                </a:extLst>
              </p:cNvPr>
              <p:cNvSpPr/>
              <p:nvPr/>
            </p:nvSpPr>
            <p:spPr>
              <a:xfrm>
                <a:off x="5562600" y="3111076"/>
                <a:ext cx="1138452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F045E677-99C2-F4C2-C0A1-F728DB7363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3111076"/>
                <a:ext cx="1138452" cy="4046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87936DEC-701B-B394-80FF-01CE0A20DD8C}"/>
                  </a:ext>
                </a:extLst>
              </p:cNvPr>
              <p:cNvSpPr/>
              <p:nvPr/>
            </p:nvSpPr>
            <p:spPr>
              <a:xfrm>
                <a:off x="5562600" y="4247865"/>
                <a:ext cx="1334981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87936DEC-701B-B394-80FF-01CE0A20DD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4247865"/>
                <a:ext cx="1334981" cy="404663"/>
              </a:xfrm>
              <a:prstGeom prst="rect">
                <a:avLst/>
              </a:prstGeom>
              <a:blipFill>
                <a:blip r:embed="rId9"/>
                <a:stretch>
                  <a:fillRect t="-3030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0D09F1EF-A5DD-84A2-C57E-CD2F19FCF667}"/>
              </a:ext>
            </a:extLst>
          </p:cNvPr>
          <p:cNvSpPr/>
          <p:nvPr/>
        </p:nvSpPr>
        <p:spPr>
          <a:xfrm>
            <a:off x="465309" y="3936152"/>
            <a:ext cx="7671792" cy="1273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BC4397-F129-F87C-A066-DFBFBB667088}"/>
              </a:ext>
            </a:extLst>
          </p:cNvPr>
          <p:cNvSpPr txBox="1"/>
          <p:nvPr/>
        </p:nvSpPr>
        <p:spPr>
          <a:xfrm>
            <a:off x="5562600" y="475360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此式有錯誤</a:t>
            </a:r>
            <a:r>
              <a:rPr lang="en-US" dirty="0"/>
              <a:t>！</a:t>
            </a:r>
          </a:p>
        </p:txBody>
      </p:sp>
      <p:pic>
        <p:nvPicPr>
          <p:cNvPr id="5" name="Picture 4" descr="Image:James Clerk Maxwell.png">
            <a:hlinkClick r:id="rId10"/>
            <a:extLst>
              <a:ext uri="{FF2B5EF4-FFF2-40B4-BE49-F238E27FC236}">
                <a16:creationId xmlns:a16="http://schemas.microsoft.com/office/drawing/2014/main" id="{8E8C23FB-200E-93C2-FAF7-51247518E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321" y="1250923"/>
            <a:ext cx="1845446" cy="222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21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20">
                <a:extLst>
                  <a:ext uri="{FF2B5EF4-FFF2-40B4-BE49-F238E27FC236}">
                    <a16:creationId xmlns:a16="http://schemas.microsoft.com/office/drawing/2014/main" id="{01FFC4F2-3344-9762-2EAB-FE8EE99B186C}"/>
                  </a:ext>
                </a:extLst>
              </p:cNvPr>
              <p:cNvSpPr/>
              <p:nvPr/>
            </p:nvSpPr>
            <p:spPr>
              <a:xfrm>
                <a:off x="1347094" y="497160"/>
                <a:ext cx="1334981" cy="40466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20">
                <a:extLst>
                  <a:ext uri="{FF2B5EF4-FFF2-40B4-BE49-F238E27FC236}">
                    <a16:creationId xmlns:a16="http://schemas.microsoft.com/office/drawing/2014/main" id="{01FFC4F2-3344-9762-2EAB-FE8EE99B18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094" y="497160"/>
                <a:ext cx="1334981" cy="404663"/>
              </a:xfrm>
              <a:prstGeom prst="rect">
                <a:avLst/>
              </a:prstGeom>
              <a:blipFill>
                <a:blip r:embed="rId2"/>
                <a:stretch>
                  <a:fillRect t="-3030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E32D4FE-2426-B890-14FD-4CB239B10EA0}"/>
              </a:ext>
            </a:extLst>
          </p:cNvPr>
          <p:cNvSpPr txBox="1"/>
          <p:nvPr/>
        </p:nvSpPr>
        <p:spPr>
          <a:xfrm>
            <a:off x="1281780" y="977305"/>
            <a:ext cx="707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取此式的散度，猶如一向量與自己的外積取內積，必須等於零</a:t>
            </a:r>
            <a:r>
              <a:rPr lang="en-US" dirty="0"/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20">
                <a:extLst>
                  <a:ext uri="{FF2B5EF4-FFF2-40B4-BE49-F238E27FC236}">
                    <a16:creationId xmlns:a16="http://schemas.microsoft.com/office/drawing/2014/main" id="{7C9DA939-119C-F111-46D2-B05BCEFDE1C1}"/>
                  </a:ext>
                </a:extLst>
              </p:cNvPr>
              <p:cNvSpPr/>
              <p:nvPr/>
            </p:nvSpPr>
            <p:spPr>
              <a:xfrm>
                <a:off x="1347094" y="1443890"/>
                <a:ext cx="2397323" cy="40466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20">
                <a:extLst>
                  <a:ext uri="{FF2B5EF4-FFF2-40B4-BE49-F238E27FC236}">
                    <a16:creationId xmlns:a16="http://schemas.microsoft.com/office/drawing/2014/main" id="{7C9DA939-119C-F111-46D2-B05BCEFDE1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094" y="1443890"/>
                <a:ext cx="2397323" cy="404663"/>
              </a:xfrm>
              <a:prstGeom prst="rect">
                <a:avLst/>
              </a:prstGeom>
              <a:blipFill>
                <a:blip r:embed="rId3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011D870-FAAD-D3D5-1DF3-457BBC50C715}"/>
              </a:ext>
            </a:extLst>
          </p:cNvPr>
          <p:cNvSpPr txBox="1"/>
          <p:nvPr/>
        </p:nvSpPr>
        <p:spPr>
          <a:xfrm>
            <a:off x="1281780" y="1934920"/>
            <a:ext cx="707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右邊是電流密度的散度，就是電流總量，不會是零。此式必須修正</a:t>
            </a:r>
            <a:r>
              <a:rPr lang="en-US" dirty="0"/>
              <a:t>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FB9453-A57D-AF48-E589-8DFC0DD59F4E}"/>
              </a:ext>
            </a:extLst>
          </p:cNvPr>
          <p:cNvSpPr txBox="1"/>
          <p:nvPr/>
        </p:nvSpPr>
        <p:spPr>
          <a:xfrm>
            <a:off x="1281780" y="2357962"/>
            <a:ext cx="6542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電荷守恆，所以我們知道右邊等於與電荷密度的時變率</a:t>
            </a:r>
            <a:r>
              <a:rPr lang="en-US" dirty="0"/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5B9364-3F1A-4D16-0458-9516174E418E}"/>
                  </a:ext>
                </a:extLst>
              </p:cNvPr>
              <p:cNvSpPr txBox="1"/>
              <p:nvPr/>
            </p:nvSpPr>
            <p:spPr>
              <a:xfrm>
                <a:off x="1347094" y="2802776"/>
                <a:ext cx="2410452" cy="6387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e>
                      </m:acc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𝜕𝜌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5B9364-3F1A-4D16-0458-9516174E4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094" y="2802776"/>
                <a:ext cx="2410452" cy="638765"/>
              </a:xfrm>
              <a:prstGeom prst="rect">
                <a:avLst/>
              </a:prstGeom>
              <a:blipFill>
                <a:blip r:embed="rId4"/>
                <a:stretch>
                  <a:fillRect t="-7692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D527DC-862F-EA29-6D3D-D490385978A8}"/>
                  </a:ext>
                </a:extLst>
              </p:cNvPr>
              <p:cNvSpPr txBox="1"/>
              <p:nvPr/>
            </p:nvSpPr>
            <p:spPr>
              <a:xfrm>
                <a:off x="1347094" y="3545656"/>
                <a:ext cx="7010400" cy="499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馬克斯威爾建議如果在安培定律加上電場的時變率就能把</a:t>
                </a:r>
                <a:r>
                  <a:rPr lang="en-US" altLang="zh-TW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𝜕𝜌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US" dirty="0" err="1"/>
                  <a:t>消掉</a:t>
                </a:r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D527DC-862F-EA29-6D3D-D49038597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094" y="3545656"/>
                <a:ext cx="7010400" cy="499560"/>
              </a:xfrm>
              <a:prstGeom prst="rect">
                <a:avLst/>
              </a:prstGeom>
              <a:blipFill>
                <a:blip r:embed="rId5"/>
                <a:stretch>
                  <a:fillRect l="-723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52D61D5-4C11-7A9D-1F69-696A9D74031E}"/>
              </a:ext>
            </a:extLst>
          </p:cNvPr>
          <p:cNvSpPr txBox="1"/>
          <p:nvPr/>
        </p:nvSpPr>
        <p:spPr>
          <a:xfrm>
            <a:off x="2794894" y="532491"/>
            <a:ext cx="144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安培定律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20">
                <a:extLst>
                  <a:ext uri="{FF2B5EF4-FFF2-40B4-BE49-F238E27FC236}">
                    <a16:creationId xmlns:a16="http://schemas.microsoft.com/office/drawing/2014/main" id="{FC3ED035-DB8E-48A2-D010-F59FFB9ED204}"/>
                  </a:ext>
                </a:extLst>
              </p:cNvPr>
              <p:cNvSpPr/>
              <p:nvPr/>
            </p:nvSpPr>
            <p:spPr>
              <a:xfrm>
                <a:off x="1357980" y="4077905"/>
                <a:ext cx="2552750" cy="68255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20">
                <a:extLst>
                  <a:ext uri="{FF2B5EF4-FFF2-40B4-BE49-F238E27FC236}">
                    <a16:creationId xmlns:a16="http://schemas.microsoft.com/office/drawing/2014/main" id="{FC3ED035-DB8E-48A2-D010-F59FFB9ED2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980" y="4077905"/>
                <a:ext cx="2552750" cy="682559"/>
              </a:xfrm>
              <a:prstGeom prst="rect">
                <a:avLst/>
              </a:prstGeom>
              <a:blipFill>
                <a:blip r:embed="rId6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20">
                <a:extLst>
                  <a:ext uri="{FF2B5EF4-FFF2-40B4-BE49-F238E27FC236}">
                    <a16:creationId xmlns:a16="http://schemas.microsoft.com/office/drawing/2014/main" id="{05E88DE4-0A35-C7FB-00AE-5231568A223E}"/>
                  </a:ext>
                </a:extLst>
              </p:cNvPr>
              <p:cNvSpPr/>
              <p:nvPr/>
            </p:nvSpPr>
            <p:spPr>
              <a:xfrm>
                <a:off x="1360223" y="5112859"/>
                <a:ext cx="6423553" cy="68429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𝜕𝜌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20">
                <a:extLst>
                  <a:ext uri="{FF2B5EF4-FFF2-40B4-BE49-F238E27FC236}">
                    <a16:creationId xmlns:a16="http://schemas.microsoft.com/office/drawing/2014/main" id="{05E88DE4-0A35-C7FB-00AE-5231568A22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223" y="5112859"/>
                <a:ext cx="6423553" cy="684290"/>
              </a:xfrm>
              <a:prstGeom prst="rect">
                <a:avLst/>
              </a:prstGeom>
              <a:blipFill>
                <a:blip r:embed="rId7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3CB7FD4D-93C5-ABE3-EFFD-058B0E1566D9}"/>
              </a:ext>
            </a:extLst>
          </p:cNvPr>
          <p:cNvSpPr/>
          <p:nvPr/>
        </p:nvSpPr>
        <p:spPr>
          <a:xfrm>
            <a:off x="2895600" y="4012527"/>
            <a:ext cx="1347094" cy="9051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BD40DD-3532-25BD-6D78-D704C5A69A51}"/>
              </a:ext>
            </a:extLst>
          </p:cNvPr>
          <p:cNvSpPr txBox="1"/>
          <p:nvPr/>
        </p:nvSpPr>
        <p:spPr>
          <a:xfrm>
            <a:off x="1281780" y="5835134"/>
            <a:ext cx="707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現在右邊也是零，新的安培馬克思威爾定律就一致了</a:t>
            </a:r>
            <a:r>
              <a:rPr lang="en-US" dirty="0"/>
              <a:t>！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E66B8B-61AE-9071-7FE8-6D2721D3DCC8}"/>
              </a:ext>
            </a:extLst>
          </p:cNvPr>
          <p:cNvSpPr txBox="1"/>
          <p:nvPr/>
        </p:nvSpPr>
        <p:spPr>
          <a:xfrm>
            <a:off x="4231808" y="4280432"/>
            <a:ext cx="4531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安培馬克思威爾定律</a:t>
            </a:r>
            <a:r>
              <a:rPr lang="zh-TW" altLang="en-US" dirty="0"/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displacement current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70D69A-B1FB-A2D8-D240-A6106096513B}"/>
              </a:ext>
            </a:extLst>
          </p:cNvPr>
          <p:cNvSpPr txBox="1"/>
          <p:nvPr/>
        </p:nvSpPr>
        <p:spPr>
          <a:xfrm>
            <a:off x="1281780" y="6256612"/>
            <a:ext cx="7633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所加的項只有在變化的電場才有貢獻，變化的電場也可以產生磁場</a:t>
            </a:r>
            <a:r>
              <a:rPr lang="en-US" dirty="0"/>
              <a:t>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E490CC-A8A1-E996-1A7C-7E48B8F75B0E}"/>
              </a:ext>
            </a:extLst>
          </p:cNvPr>
          <p:cNvSpPr txBox="1"/>
          <p:nvPr/>
        </p:nvSpPr>
        <p:spPr>
          <a:xfrm>
            <a:off x="1357980" y="4751996"/>
            <a:ext cx="707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再取一次此式的散度</a:t>
            </a:r>
            <a:r>
              <a:rPr lang="en-US" dirty="0"/>
              <a:t>，</a:t>
            </a:r>
          </a:p>
        </p:txBody>
      </p:sp>
    </p:spTree>
    <p:extLst>
      <p:ext uri="{BB962C8B-B14F-4D97-AF65-F5344CB8AC3E}">
        <p14:creationId xmlns:p14="http://schemas.microsoft.com/office/powerpoint/2010/main" val="317953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7" grpId="0" animBg="1"/>
      <p:bldP spid="8" grpId="0"/>
      <p:bldP spid="11" grpId="0" animBg="1"/>
      <p:bldP spid="12" grpId="0" animBg="1"/>
      <p:bldP spid="13" grpId="0" animBg="1"/>
      <p:bldP spid="14" grpId="0"/>
      <p:bldP spid="16" grpId="0"/>
      <p:bldP spid="17" grpId="0"/>
      <p:bldP spid="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120391" y="1828800"/>
                <a:ext cx="4114800" cy="93243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20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20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2000" i="1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acc>
                                <m:accPr>
                                  <m:chr m:val="⃗"/>
                                  <m:ctrlPr>
                                    <a:rPr lang="zh-TW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391" y="1828800"/>
                <a:ext cx="4114800" cy="932435"/>
              </a:xfrm>
              <a:prstGeom prst="rect">
                <a:avLst/>
              </a:prstGeom>
              <a:blipFill>
                <a:blip r:embed="rId2"/>
                <a:stretch>
                  <a:fillRect l="-19692" t="-125676" b="-18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200988" y="4148591"/>
                <a:ext cx="2022858" cy="7481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20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zh-TW" altLang="en-US" sz="20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988" y="4148591"/>
                <a:ext cx="2022858" cy="748154"/>
              </a:xfrm>
              <a:prstGeom prst="rect">
                <a:avLst/>
              </a:prstGeom>
              <a:blipFill>
                <a:blip r:embed="rId3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>
          <a:xfrm>
            <a:off x="990600" y="807002"/>
            <a:ext cx="76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changing magnetic field will generate electric field by induction.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5235191" y="3208533"/>
                <a:ext cx="3107716" cy="8996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zh-TW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zh-TW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191" y="3208533"/>
                <a:ext cx="3107716" cy="899605"/>
              </a:xfrm>
              <a:prstGeom prst="rect">
                <a:avLst/>
              </a:prstGeom>
              <a:blipFill>
                <a:blip r:embed="rId4"/>
                <a:stretch>
                  <a:fillRect l="-27642" t="-133333" b="-1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9"/>
          <p:cNvSpPr txBox="1">
            <a:spLocks noChangeArrowheads="1"/>
          </p:cNvSpPr>
          <p:nvPr/>
        </p:nvSpPr>
        <p:spPr bwMode="auto">
          <a:xfrm>
            <a:off x="5334000" y="2855532"/>
            <a:ext cx="34516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Mathematical Stoke’s Law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334000" y="2059608"/>
            <a:ext cx="2010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Faraday’s Law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DB77D0DB-9CAB-40F8-A00C-3BC1A3C8A749}"/>
              </a:ext>
            </a:extLst>
          </p:cNvPr>
          <p:cNvSpPr/>
          <p:nvPr/>
        </p:nvSpPr>
        <p:spPr>
          <a:xfrm>
            <a:off x="2669379" y="3188732"/>
            <a:ext cx="531021" cy="74815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文字方塊 6">
            <a:extLst>
              <a:ext uri="{FF2B5EF4-FFF2-40B4-BE49-F238E27FC236}">
                <a16:creationId xmlns:a16="http://schemas.microsoft.com/office/drawing/2014/main" id="{394D5310-6B55-F848-A078-189C19620672}"/>
              </a:ext>
            </a:extLst>
          </p:cNvPr>
          <p:cNvSpPr txBox="1"/>
          <p:nvPr/>
        </p:nvSpPr>
        <p:spPr>
          <a:xfrm>
            <a:off x="3323586" y="4322613"/>
            <a:ext cx="4906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Faraday’s Law in differential formulation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2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8" grpId="0" animBg="1"/>
      <p:bldP spid="9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049442" y="3392206"/>
                <a:ext cx="2001894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442" y="3392206"/>
                <a:ext cx="2001894" cy="818879"/>
              </a:xfrm>
              <a:prstGeom prst="rect">
                <a:avLst/>
              </a:prstGeom>
              <a:blipFill>
                <a:blip r:embed="rId2"/>
                <a:stretch>
                  <a:fillRect l="-42767" t="-128788" b="-187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052394" y="4400318"/>
                <a:ext cx="2962862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394" y="4400318"/>
                <a:ext cx="2962862" cy="818879"/>
              </a:xfrm>
              <a:prstGeom prst="rect">
                <a:avLst/>
              </a:prstGeom>
              <a:blipFill>
                <a:blip r:embed="rId3"/>
                <a:stretch>
                  <a:fillRect l="-27350" t="-132308" b="-19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045678" y="2456102"/>
                <a:ext cx="1504130" cy="8188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678" y="2456102"/>
                <a:ext cx="1504130" cy="818814"/>
              </a:xfrm>
              <a:prstGeom prst="rect">
                <a:avLst/>
              </a:prstGeom>
              <a:blipFill>
                <a:blip r:embed="rId4"/>
                <a:stretch>
                  <a:fillRect l="-57143" t="-132308" b="-19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007847" y="1447990"/>
                <a:ext cx="1579791" cy="8188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847" y="1447990"/>
                <a:ext cx="1579791" cy="818814"/>
              </a:xfrm>
              <a:prstGeom prst="rect">
                <a:avLst/>
              </a:prstGeom>
              <a:blipFill>
                <a:blip r:embed="rId5"/>
                <a:stretch>
                  <a:fillRect l="-54400" t="-132308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5823495" y="1653343"/>
                <a:ext cx="1220912" cy="6136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495" y="1653343"/>
                <a:ext cx="1220912" cy="6136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5823494" y="3492137"/>
                <a:ext cx="1676485" cy="70827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494" y="3492137"/>
                <a:ext cx="1676485" cy="708271"/>
              </a:xfrm>
              <a:prstGeom prst="rect">
                <a:avLst/>
              </a:prstGeom>
              <a:blipFill>
                <a:blip r:embed="rId7"/>
                <a:stretch>
                  <a:fillRect b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5823494" y="2663209"/>
                <a:ext cx="1145250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494" y="2663209"/>
                <a:ext cx="1145250" cy="4046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5800092" y="4400318"/>
                <a:ext cx="2488630" cy="68255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092" y="4400318"/>
                <a:ext cx="2488630" cy="682559"/>
              </a:xfrm>
              <a:prstGeom prst="rect">
                <a:avLst/>
              </a:prstGeom>
              <a:blipFill>
                <a:blip r:embed="rId9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0DA6CE73-408B-6286-F886-238F66604F68}"/>
              </a:ext>
            </a:extLst>
          </p:cNvPr>
          <p:cNvSpPr/>
          <p:nvPr/>
        </p:nvSpPr>
        <p:spPr>
          <a:xfrm>
            <a:off x="685800" y="3276600"/>
            <a:ext cx="7671792" cy="22474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字方塊 7">
            <a:extLst>
              <a:ext uri="{FF2B5EF4-FFF2-40B4-BE49-F238E27FC236}">
                <a16:creationId xmlns:a16="http://schemas.microsoft.com/office/drawing/2014/main" id="{A5A5B7E4-A691-7EBE-D704-4FD7642E6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691289"/>
            <a:ext cx="815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電磁場不單純由電荷電流產生，電（磁）場變化時也會感應產生磁（電）場。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F4FE7A-4885-B89D-8ECC-C2590020C061}"/>
              </a:ext>
            </a:extLst>
          </p:cNvPr>
          <p:cNvSpPr txBox="1"/>
          <p:nvPr/>
        </p:nvSpPr>
        <p:spPr>
          <a:xfrm>
            <a:off x="1007847" y="995945"/>
            <a:ext cx="181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積分形式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EB739A-AF23-7AD6-C22D-BA6670748424}"/>
              </a:ext>
            </a:extLst>
          </p:cNvPr>
          <p:cNvSpPr txBox="1"/>
          <p:nvPr/>
        </p:nvSpPr>
        <p:spPr>
          <a:xfrm>
            <a:off x="5688426" y="1084101"/>
            <a:ext cx="181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微分形式</a:t>
            </a:r>
            <a:endParaRPr lang="en-US" dirty="0"/>
          </a:p>
        </p:txBody>
      </p:sp>
      <p:sp>
        <p:nvSpPr>
          <p:cNvPr id="7" name="文字方塊 5">
            <a:extLst>
              <a:ext uri="{FF2B5EF4-FFF2-40B4-BE49-F238E27FC236}">
                <a16:creationId xmlns:a16="http://schemas.microsoft.com/office/drawing/2014/main" id="{974E0DD9-5E1C-3938-0340-13C816ECE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9808" y="475263"/>
            <a:ext cx="32877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Complete Maxwell Equations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1477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Image:Faraday-signatur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909" y="5441156"/>
            <a:ext cx="27336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7" descr="Image:Faraday-Millikan-Gale-191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252" y="982134"/>
            <a:ext cx="2610290" cy="368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9" descr="Image:M Faraday Th Phillips oil 1842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80" y="976141"/>
            <a:ext cx="2845565" cy="368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2819400" y="455052"/>
            <a:ext cx="36453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電場的發明者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Faraday 1791-1861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11" name="Picture 14" descr="farad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75" y="5441156"/>
            <a:ext cx="2133600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914400" y="4671442"/>
            <a:ext cx="7798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在對岸英國的法拉第憑直覺，反對靜電力是超距力，因而引進電場的概念。</a:t>
            </a:r>
          </a:p>
        </p:txBody>
      </p:sp>
    </p:spTree>
    <p:extLst>
      <p:ext uri="{BB962C8B-B14F-4D97-AF65-F5344CB8AC3E}">
        <p14:creationId xmlns:p14="http://schemas.microsoft.com/office/powerpoint/2010/main" val="30770895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23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2" b="21191"/>
          <a:stretch/>
        </p:blipFill>
        <p:spPr bwMode="auto">
          <a:xfrm>
            <a:off x="1916949" y="2465647"/>
            <a:ext cx="4114800" cy="194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AutoShape 5"/>
          <p:cNvSpPr>
            <a:spLocks noChangeArrowheads="1"/>
          </p:cNvSpPr>
          <p:nvPr/>
        </p:nvSpPr>
        <p:spPr bwMode="auto">
          <a:xfrm flipH="1">
            <a:off x="4431549" y="3191051"/>
            <a:ext cx="762000" cy="228600"/>
          </a:xfrm>
          <a:prstGeom prst="curvedDownArrow">
            <a:avLst>
              <a:gd name="adj1" fmla="val 40000"/>
              <a:gd name="adj2" fmla="val 80000"/>
              <a:gd name="adj3" fmla="val 427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7894" name="Text Box 8"/>
          <p:cNvSpPr txBox="1">
            <a:spLocks noChangeArrowheads="1"/>
          </p:cNvSpPr>
          <p:nvPr/>
        </p:nvSpPr>
        <p:spPr bwMode="auto">
          <a:xfrm>
            <a:off x="1955049" y="1738068"/>
            <a:ext cx="4953000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電場的引進使得電力有機會可以不再是超距力</a:t>
            </a:r>
          </a:p>
        </p:txBody>
      </p:sp>
      <p:sp>
        <p:nvSpPr>
          <p:cNvPr id="44039" name="文字方塊 7"/>
          <p:cNvSpPr txBox="1">
            <a:spLocks noChangeArrowheads="1"/>
          </p:cNvSpPr>
          <p:nvPr/>
        </p:nvSpPr>
        <p:spPr bwMode="auto">
          <a:xfrm>
            <a:off x="1858211" y="1192938"/>
            <a:ext cx="54102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超距力並不是正確的概念！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CB11F-4843-4F13-855A-72152CBFE712}"/>
              </a:ext>
            </a:extLst>
          </p:cNvPr>
          <p:cNvSpPr txBox="1"/>
          <p:nvPr/>
        </p:nvSpPr>
        <p:spPr>
          <a:xfrm>
            <a:off x="914400" y="4800600"/>
            <a:ext cx="7796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Locality</a:t>
            </a:r>
            <a:r>
              <a:rPr lang="zh-TW" altLang="en-US" sz="1800" dirty="0">
                <a:solidFill>
                  <a:srgbClr val="FF0000"/>
                </a:solidFill>
                <a:latin typeface="+mj-lt"/>
                <a:ea typeface="PMingLiU" panose="02020500000000000000" pitchFamily="18" charset="-120"/>
              </a:rPr>
              <a:t>在地主義</a:t>
            </a:r>
            <a:r>
              <a:rPr lang="zh-TW" altLang="en-US" sz="1800" dirty="0">
                <a:latin typeface="+mj-lt"/>
                <a:ea typeface="PMingLiU" panose="02020500000000000000" pitchFamily="18" charset="-120"/>
              </a:rPr>
              <a:t>：一個地方發生的事物，在當時只會影響它附近的事物。</a:t>
            </a:r>
            <a:endParaRPr lang="en-US" sz="1800" dirty="0">
              <a:latin typeface="+mj-lt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3834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5_07_FigureB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6" b="2554"/>
          <a:stretch/>
        </p:blipFill>
        <p:spPr>
          <a:xfrm>
            <a:off x="3810000" y="2473173"/>
            <a:ext cx="3894769" cy="25560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879977" y="1447800"/>
                <a:ext cx="783786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電位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𝑉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</m:d>
                  </m:oMath>
                </a14:m>
                <a:r>
                  <a:rPr lang="zh-TW" altLang="en-US" dirty="0"/>
                  <a:t>是空間的純量函數。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Electric Potential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𝑉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a scalar function in space.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977" y="1447800"/>
                <a:ext cx="7837866" cy="369332"/>
              </a:xfrm>
              <a:prstGeom prst="rect">
                <a:avLst/>
              </a:prstGeom>
              <a:blipFill>
                <a:blip r:embed="rId3"/>
                <a:stretch>
                  <a:fillRect l="-647" t="-13333" r="-1456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879976" y="1842237"/>
                <a:ext cx="8111623" cy="402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相對的</a:t>
                </a:r>
                <a14:m>
                  <m:oMath xmlns:m="http://schemas.openxmlformats.org/officeDocument/2006/math">
                    <m:r>
                      <a:rPr lang="zh-TW" altLang="en-US" b="0" i="1" smtClean="0">
                        <a:latin typeface="Cambria Math"/>
                      </a:rPr>
                      <m:t>，</m:t>
                    </m:r>
                    <m:r>
                      <a:rPr lang="zh-TW" altLang="en-US" i="1">
                        <a:latin typeface="Cambria Math"/>
                      </a:rPr>
                      <m:t>電場</m:t>
                    </m:r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acc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</m:d>
                  </m:oMath>
                </a14:m>
                <a:r>
                  <a:rPr lang="zh-TW" altLang="en-US" dirty="0"/>
                  <a:t>是一個向量函數。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 the contrary, electric field is a vector field.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976" y="1842237"/>
                <a:ext cx="8111623" cy="402931"/>
              </a:xfrm>
              <a:prstGeom prst="rect">
                <a:avLst/>
              </a:prstGeom>
              <a:blipFill>
                <a:blip r:embed="rId4"/>
                <a:stretch>
                  <a:fillRect l="-626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 descr="F24_03">
            <a:extLst>
              <a:ext uri="{FF2B5EF4-FFF2-40B4-BE49-F238E27FC236}">
                <a16:creationId xmlns:a16="http://schemas.microsoft.com/office/drawing/2014/main" id="{5ECFA79E-81E3-B05F-F0B5-DCAB5DA9D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8" b="16904"/>
          <a:stretch>
            <a:fillRect/>
          </a:stretch>
        </p:blipFill>
        <p:spPr bwMode="auto">
          <a:xfrm>
            <a:off x="990600" y="2438400"/>
            <a:ext cx="247259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13149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1D996D-E57A-3468-7E99-A7B32E8AFF7B}"/>
              </a:ext>
            </a:extLst>
          </p:cNvPr>
          <p:cNvSpPr txBox="1"/>
          <p:nvPr/>
        </p:nvSpPr>
        <p:spPr>
          <a:xfrm>
            <a:off x="4809856" y="1302858"/>
            <a:ext cx="1533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微分形式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79667C-BF9C-5D5D-9BA9-880CB45167E5}"/>
              </a:ext>
            </a:extLst>
          </p:cNvPr>
          <p:cNvSpPr txBox="1"/>
          <p:nvPr/>
        </p:nvSpPr>
        <p:spPr>
          <a:xfrm>
            <a:off x="1155629" y="1311293"/>
            <a:ext cx="1533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積分形式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38C7AAE2-1C2B-6B19-14EA-5EB5FE015E37}"/>
                  </a:ext>
                </a:extLst>
              </p:cNvPr>
              <p:cNvSpPr txBox="1"/>
              <p:nvPr/>
            </p:nvSpPr>
            <p:spPr>
              <a:xfrm>
                <a:off x="1133858" y="1828548"/>
                <a:ext cx="2179892" cy="8996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20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20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20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20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38C7AAE2-1C2B-6B19-14EA-5EB5FE015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858" y="1828548"/>
                <a:ext cx="2179892" cy="899605"/>
              </a:xfrm>
              <a:prstGeom prst="rect">
                <a:avLst/>
              </a:prstGeom>
              <a:blipFill>
                <a:blip r:embed="rId2"/>
                <a:stretch>
                  <a:fillRect l="-43931" t="-133333" b="-186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8">
                <a:extLst>
                  <a:ext uri="{FF2B5EF4-FFF2-40B4-BE49-F238E27FC236}">
                    <a16:creationId xmlns:a16="http://schemas.microsoft.com/office/drawing/2014/main" id="{EA456ED6-2039-D0DE-DEB1-00B0A4944126}"/>
                  </a:ext>
                </a:extLst>
              </p:cNvPr>
              <p:cNvSpPr/>
              <p:nvPr/>
            </p:nvSpPr>
            <p:spPr>
              <a:xfrm>
                <a:off x="4909459" y="1828548"/>
                <a:ext cx="1667443" cy="7481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20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zh-TW" altLang="en-US" sz="20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8" name="矩形 18">
                <a:extLst>
                  <a:ext uri="{FF2B5EF4-FFF2-40B4-BE49-F238E27FC236}">
                    <a16:creationId xmlns:a16="http://schemas.microsoft.com/office/drawing/2014/main" id="{EA456ED6-2039-D0DE-DEB1-00B0A49441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9459" y="1828548"/>
                <a:ext cx="1667443" cy="748154"/>
              </a:xfrm>
              <a:prstGeom prst="rect">
                <a:avLst/>
              </a:prstGeom>
              <a:blipFill>
                <a:blip r:embed="rId3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732A568-8778-A318-BAA3-A2FF9E77C3D0}"/>
              </a:ext>
            </a:extLst>
          </p:cNvPr>
          <p:cNvSpPr txBox="1"/>
          <p:nvPr/>
        </p:nvSpPr>
        <p:spPr>
          <a:xfrm>
            <a:off x="1121229" y="2853765"/>
            <a:ext cx="7141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左式的路徑內磁場的變化似乎與整條路徑上的電場有關</a:t>
            </a:r>
            <a:r>
              <a:rPr lang="en-US" sz="2000" dirty="0"/>
              <a:t>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5F360F-1316-8059-8F54-DBD6B3663333}"/>
              </a:ext>
            </a:extLst>
          </p:cNvPr>
          <p:cNvSpPr txBox="1"/>
          <p:nvPr/>
        </p:nvSpPr>
        <p:spPr>
          <a:xfrm>
            <a:off x="1155628" y="3257318"/>
            <a:ext cx="5430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Locality</a:t>
            </a:r>
            <a:r>
              <a:rPr lang="zh-TW" altLang="en-US" sz="2000" dirty="0">
                <a:latin typeface="+mj-lt"/>
                <a:ea typeface="PMingLiU" panose="02020500000000000000" pitchFamily="18" charset="-120"/>
              </a:rPr>
              <a:t>在地主義並不確定。</a:t>
            </a:r>
            <a:r>
              <a:rPr lang="en-US" sz="2000" dirty="0" err="1"/>
              <a:t>但這只是表象</a:t>
            </a:r>
            <a:r>
              <a:rPr lang="en-US" sz="2000" dirty="0"/>
              <a:t>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8E69AD-E0D4-F3A8-7673-7ACCB3794BB7}"/>
              </a:ext>
            </a:extLst>
          </p:cNvPr>
          <p:cNvSpPr txBox="1"/>
          <p:nvPr/>
        </p:nvSpPr>
        <p:spPr>
          <a:xfrm>
            <a:off x="1155629" y="3829002"/>
            <a:ext cx="6074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微分形式的法拉第定律只關乎一個點上的場</a:t>
            </a:r>
            <a:r>
              <a:rPr lang="en-US" sz="2000" dirty="0"/>
              <a:t>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C6CE02-7836-64E5-6E5D-75BD60951B28}"/>
              </a:ext>
            </a:extLst>
          </p:cNvPr>
          <p:cNvSpPr txBox="1"/>
          <p:nvPr/>
        </p:nvSpPr>
        <p:spPr>
          <a:xfrm>
            <a:off x="1155627" y="4254326"/>
            <a:ext cx="68018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一個點上磁場的變化等於此點上電場旋度。完全在地</a:t>
            </a:r>
            <a:r>
              <a:rPr lang="en-US" sz="2000" dirty="0">
                <a:solidFill>
                  <a:srgbClr val="FF0000"/>
                </a:solidFill>
              </a:rPr>
              <a:t>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5A6A6-C857-A644-6D66-3FEDA9AB5E81}"/>
              </a:ext>
            </a:extLst>
          </p:cNvPr>
          <p:cNvSpPr txBox="1"/>
          <p:nvPr/>
        </p:nvSpPr>
        <p:spPr>
          <a:xfrm>
            <a:off x="1150537" y="5146597"/>
            <a:ext cx="7347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馬克思威爾方程式原來完全遵守法拉第期待的Locality</a:t>
            </a:r>
            <a:r>
              <a:rPr lang="zh-TW" altLang="en-US" sz="2000" dirty="0">
                <a:solidFill>
                  <a:srgbClr val="FF0000"/>
                </a:solidFill>
                <a:latin typeface="+mj-lt"/>
                <a:ea typeface="PMingLiU" panose="02020500000000000000" pitchFamily="18" charset="-120"/>
              </a:rPr>
              <a:t>在地主義</a:t>
            </a:r>
            <a:r>
              <a:rPr lang="zh-TW" altLang="en-US" sz="2000" dirty="0">
                <a:latin typeface="+mj-lt"/>
                <a:ea typeface="PMingLiU" panose="02020500000000000000" pitchFamily="18" charset="-120"/>
              </a:rPr>
              <a:t>。</a:t>
            </a:r>
            <a:endParaRPr lang="en-US" sz="2000" dirty="0">
              <a:latin typeface="+mj-lt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95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2" grpId="0"/>
      <p:bldP spid="14" grpId="0"/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59FA85-DDF2-BA76-D344-D89A9ED7AD90}"/>
              </a:ext>
            </a:extLst>
          </p:cNvPr>
          <p:cNvSpPr txBox="1"/>
          <p:nvPr/>
        </p:nvSpPr>
        <p:spPr>
          <a:xfrm>
            <a:off x="2710543" y="106680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Shapes of the field lines</a:t>
            </a:r>
          </a:p>
        </p:txBody>
      </p:sp>
    </p:spTree>
    <p:extLst>
      <p:ext uri="{BB962C8B-B14F-4D97-AF65-F5344CB8AC3E}">
        <p14:creationId xmlns:p14="http://schemas.microsoft.com/office/powerpoint/2010/main" val="34059402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1847A-6444-A756-2C76-BB9C8BA92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文字方塊 5">
            <a:extLst>
              <a:ext uri="{FF2B5EF4-FFF2-40B4-BE49-F238E27FC236}">
                <a16:creationId xmlns:a16="http://schemas.microsoft.com/office/drawing/2014/main" id="{88F340D5-78D8-B6DD-AF24-692A9ADBB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676400"/>
            <a:ext cx="762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/>
              <a:t>Electrostatic field and Magnetostatics field are quite different.</a:t>
            </a:r>
            <a:endParaRPr lang="zh-TW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77E218C6-7872-05F8-82FC-7ADE5E6E4769}"/>
                  </a:ext>
                </a:extLst>
              </p:cNvPr>
              <p:cNvSpPr/>
              <p:nvPr/>
            </p:nvSpPr>
            <p:spPr>
              <a:xfrm>
                <a:off x="1955700" y="2220571"/>
                <a:ext cx="1343509" cy="67153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000" b="0" i="1" smtClean="0">
                              <a:latin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77E218C6-7872-05F8-82FC-7ADE5E6E47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700" y="2220571"/>
                <a:ext cx="1343509" cy="671530"/>
              </a:xfrm>
              <a:prstGeom prst="rect">
                <a:avLst/>
              </a:prstGeom>
              <a:blipFill>
                <a:blip r:embed="rId2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CB5A6425-D9CC-C2C0-D7CF-7EB00CE2A691}"/>
                  </a:ext>
                </a:extLst>
              </p:cNvPr>
              <p:cNvSpPr/>
              <p:nvPr/>
            </p:nvSpPr>
            <p:spPr>
              <a:xfrm>
                <a:off x="1955699" y="4161848"/>
                <a:ext cx="1250599" cy="4393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CB5A6425-D9CC-C2C0-D7CF-7EB00CE2A6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699" y="4161848"/>
                <a:ext cx="1250599" cy="4393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85FB082B-2D05-42E7-ABBF-E4E20E84EAB1}"/>
                  </a:ext>
                </a:extLst>
              </p:cNvPr>
              <p:cNvSpPr/>
              <p:nvPr/>
            </p:nvSpPr>
            <p:spPr>
              <a:xfrm>
                <a:off x="1955699" y="3230437"/>
                <a:ext cx="1258871" cy="4393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85FB082B-2D05-42E7-ABBF-E4E20E84EA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699" y="3230437"/>
                <a:ext cx="1258871" cy="4393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B03DE4B5-DC81-31C4-6274-506AC804AC40}"/>
                  </a:ext>
                </a:extLst>
              </p:cNvPr>
              <p:cNvSpPr/>
              <p:nvPr/>
            </p:nvSpPr>
            <p:spPr>
              <a:xfrm>
                <a:off x="1955699" y="5134339"/>
                <a:ext cx="1468992" cy="4393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B03DE4B5-DC81-31C4-6274-506AC804AC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699" y="5134339"/>
                <a:ext cx="1468992" cy="439351"/>
              </a:xfrm>
              <a:prstGeom prst="rect">
                <a:avLst/>
              </a:prstGeom>
              <a:blipFill>
                <a:blip r:embed="rId5"/>
                <a:stretch>
                  <a:fillRect t="-5714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B254527A-216C-6DE6-EAB9-D5B71665F89E}"/>
              </a:ext>
            </a:extLst>
          </p:cNvPr>
          <p:cNvSpPr/>
          <p:nvPr/>
        </p:nvSpPr>
        <p:spPr>
          <a:xfrm>
            <a:off x="1447800" y="2964325"/>
            <a:ext cx="2572418" cy="2003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" name="文字方塊 5">
            <a:extLst>
              <a:ext uri="{FF2B5EF4-FFF2-40B4-BE49-F238E27FC236}">
                <a16:creationId xmlns:a16="http://schemas.microsoft.com/office/drawing/2014/main" id="{33A85C4A-320F-BAEB-68F1-842D9CB77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701473"/>
            <a:ext cx="822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Curl of electrostatic field is zero and divergence of magnetostatics field is zero. 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5" name="Picture 4" descr="2407">
            <a:extLst>
              <a:ext uri="{FF2B5EF4-FFF2-40B4-BE49-F238E27FC236}">
                <a16:creationId xmlns:a16="http://schemas.microsoft.com/office/drawing/2014/main" id="{BA496AEA-1778-34D6-6D9F-D2CDBD0F2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"/>
          <a:stretch/>
        </p:blipFill>
        <p:spPr bwMode="auto">
          <a:xfrm>
            <a:off x="4178037" y="3092490"/>
            <a:ext cx="1897132" cy="187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5E5A3F-8E60-57C7-73B9-7A193B89F26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22377"/>
          <a:stretch/>
        </p:blipFill>
        <p:spPr>
          <a:xfrm>
            <a:off x="6203082" y="3092489"/>
            <a:ext cx="2755861" cy="187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0938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2553367" y="1657725"/>
                <a:ext cx="1253998" cy="4393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367" y="1657725"/>
                <a:ext cx="1253998" cy="4393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2532191" y="3612551"/>
                <a:ext cx="1667443" cy="7481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20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zh-TW" altLang="en-US" sz="20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2191" y="3612551"/>
                <a:ext cx="1667443" cy="748154"/>
              </a:xfrm>
              <a:prstGeom prst="rect">
                <a:avLst/>
              </a:prstGeom>
              <a:blipFill>
                <a:blip r:embed="rId3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2553366" y="2667591"/>
                <a:ext cx="1258871" cy="4393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366" y="2667591"/>
                <a:ext cx="1258871" cy="4393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2532191" y="4617407"/>
                <a:ext cx="1967975" cy="7481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20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zh-TW" altLang="en-US" sz="20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2191" y="4617407"/>
                <a:ext cx="1967975" cy="748154"/>
              </a:xfrm>
              <a:prstGeom prst="rect">
                <a:avLst/>
              </a:prstGeom>
              <a:blipFill>
                <a:blip r:embed="rId5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E249B55-E1F2-8816-33B3-FB8BD1A5DE92}"/>
              </a:ext>
            </a:extLst>
          </p:cNvPr>
          <p:cNvSpPr txBox="1"/>
          <p:nvPr/>
        </p:nvSpPr>
        <p:spPr>
          <a:xfrm>
            <a:off x="1295400" y="478420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vacuum (no change and current),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43871D-A007-E643-9474-3D1BA6C3A929}"/>
              </a:ext>
            </a:extLst>
          </p:cNvPr>
          <p:cNvSpPr/>
          <p:nvPr/>
        </p:nvSpPr>
        <p:spPr>
          <a:xfrm>
            <a:off x="2109243" y="1320394"/>
            <a:ext cx="2590800" cy="20410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" name="文字方塊 5">
            <a:extLst>
              <a:ext uri="{FF2B5EF4-FFF2-40B4-BE49-F238E27FC236}">
                <a16:creationId xmlns:a16="http://schemas.microsoft.com/office/drawing/2014/main" id="{F833364C-AC04-4FA6-FF86-817E936AF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943" y="5492883"/>
            <a:ext cx="7772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Divergence of electric field and magnetic fields are both zero. 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CED496-8529-83C1-0BDA-062624BAFEB6}"/>
              </a:ext>
            </a:extLst>
          </p:cNvPr>
          <p:cNvSpPr txBox="1"/>
          <p:nvPr/>
        </p:nvSpPr>
        <p:spPr>
          <a:xfrm>
            <a:off x="1295400" y="835770"/>
            <a:ext cx="6553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 field and magnetic can only come from induction.</a:t>
            </a:r>
            <a:endParaRPr lang="en-US" sz="2000" dirty="0"/>
          </a:p>
        </p:txBody>
      </p:sp>
      <p:pic>
        <p:nvPicPr>
          <p:cNvPr id="7" name="Picture 4" descr="light3">
            <a:extLst>
              <a:ext uri="{FF2B5EF4-FFF2-40B4-BE49-F238E27FC236}">
                <a16:creationId xmlns:a16="http://schemas.microsoft.com/office/drawing/2014/main" id="{472D64C6-E503-722D-E932-F9D434A59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" b="4597"/>
          <a:stretch/>
        </p:blipFill>
        <p:spPr bwMode="auto">
          <a:xfrm>
            <a:off x="5144166" y="1235880"/>
            <a:ext cx="2882679" cy="431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0208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9"/>
          <p:cNvSpPr txBox="1">
            <a:spLocks noChangeArrowheads="1"/>
          </p:cNvSpPr>
          <p:nvPr/>
        </p:nvSpPr>
        <p:spPr bwMode="auto">
          <a:xfrm>
            <a:off x="733263" y="4746949"/>
            <a:ext cx="63891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我們可以把它們稱為</a:t>
            </a:r>
            <a:r>
              <a:rPr lang="zh-TW" altLang="en-US" dirty="0">
                <a:solidFill>
                  <a:srgbClr val="FF0000"/>
                </a:solidFill>
              </a:rPr>
              <a:t>漩渦狀</a:t>
            </a:r>
            <a:r>
              <a:rPr lang="zh-TW" altLang="en-US" dirty="0"/>
              <a:t>的場線。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21600" y="3897085"/>
            <a:ext cx="8346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靜磁場是零散度，靜磁場線是一條一條的封閉曲線（不一定是圓）。</a:t>
            </a:r>
            <a:endParaRPr lang="en-US" altLang="zh-TW" dirty="0"/>
          </a:p>
        </p:txBody>
      </p:sp>
      <p:sp>
        <p:nvSpPr>
          <p:cNvPr id="5" name="矩形 4"/>
          <p:cNvSpPr/>
          <p:nvPr/>
        </p:nvSpPr>
        <p:spPr>
          <a:xfrm>
            <a:off x="1846958" y="3128811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733263" y="4322017"/>
            <a:ext cx="7379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沒有起點與終點，也就沒有磁荷了！</a:t>
            </a:r>
            <a:endParaRPr lang="zh-CN" altLang="en-US" dirty="0"/>
          </a:p>
        </p:txBody>
      </p:sp>
      <p:sp>
        <p:nvSpPr>
          <p:cNvPr id="4" name="文字方塊 2">
            <a:extLst>
              <a:ext uri="{FF2B5EF4-FFF2-40B4-BE49-F238E27FC236}">
                <a16:creationId xmlns:a16="http://schemas.microsoft.com/office/drawing/2014/main" id="{41D81EEC-F05D-63FA-9EBB-DE4A0DAA5B7F}"/>
              </a:ext>
            </a:extLst>
          </p:cNvPr>
          <p:cNvSpPr txBox="1"/>
          <p:nvPr/>
        </p:nvSpPr>
        <p:spPr>
          <a:xfrm>
            <a:off x="856358" y="543557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以靜磁場與靜電場的場線來理解是最方便的！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CF5C21-67B8-69D2-93AA-15B6C21785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377"/>
          <a:stretch/>
        </p:blipFill>
        <p:spPr>
          <a:xfrm>
            <a:off x="3962400" y="1103221"/>
            <a:ext cx="3926818" cy="2671763"/>
          </a:xfrm>
          <a:prstGeom prst="rect">
            <a:avLst/>
          </a:prstGeom>
        </p:spPr>
      </p:pic>
      <p:sp>
        <p:nvSpPr>
          <p:cNvPr id="8" name="文字方塊 9">
            <a:extLst>
              <a:ext uri="{FF2B5EF4-FFF2-40B4-BE49-F238E27FC236}">
                <a16:creationId xmlns:a16="http://schemas.microsoft.com/office/drawing/2014/main" id="{548CC03F-3567-94E9-E401-2ADE86420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600" y="5603619"/>
            <a:ext cx="57026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散度永遠為零</a:t>
            </a:r>
            <a:r>
              <a:rPr lang="zh-TW" altLang="en-US" dirty="0"/>
              <a:t>！也</a:t>
            </a:r>
            <a:r>
              <a:rPr lang="en-US" dirty="0" err="1"/>
              <a:t>稱為無散度場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Divergence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Free Field.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86FFBE4B-EEC9-26BD-D13B-2C9D980A3A2E}"/>
                  </a:ext>
                </a:extLst>
              </p:cNvPr>
              <p:cNvSpPr txBox="1"/>
              <p:nvPr/>
            </p:nvSpPr>
            <p:spPr>
              <a:xfrm>
                <a:off x="6424218" y="5714664"/>
                <a:ext cx="2042675" cy="8188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b>
                              <m:r>
                                <a:rPr lang="zh-TW" altLang="en-US" i="1">
                                  <a:latin typeface="Cambria Math" panose="02040503050406030204" pitchFamily="18" charset="0"/>
                                </a:rPr>
                                <m:t>漩渦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86FFBE4B-EEC9-26BD-D13B-2C9D980A3A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4218" y="5714664"/>
                <a:ext cx="2042675" cy="818814"/>
              </a:xfrm>
              <a:prstGeom prst="rect">
                <a:avLst/>
              </a:prstGeom>
              <a:blipFill>
                <a:blip r:embed="rId3"/>
                <a:stretch>
                  <a:fillRect l="-40123" t="-128788" b="-18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361CAC1-18A2-83B1-0A65-3782491A2F7C}"/>
              </a:ext>
            </a:extLst>
          </p:cNvPr>
          <p:cNvSpPr txBox="1"/>
          <p:nvPr/>
        </p:nvSpPr>
        <p:spPr>
          <a:xfrm>
            <a:off x="721600" y="5170355"/>
            <a:ext cx="7309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漩渦狀</a:t>
            </a:r>
            <a:r>
              <a:rPr lang="zh-TW" altLang="en-US" dirty="0"/>
              <a:t>場線沒有起點或末點，因此對任一高斯面，進入的場線一定離開。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9">
                <a:extLst>
                  <a:ext uri="{FF2B5EF4-FFF2-40B4-BE49-F238E27FC236}">
                    <a16:creationId xmlns:a16="http://schemas.microsoft.com/office/drawing/2014/main" id="{8F500A83-A158-A05F-3A17-376EEBC39837}"/>
                  </a:ext>
                </a:extLst>
              </p:cNvPr>
              <p:cNvSpPr/>
              <p:nvPr/>
            </p:nvSpPr>
            <p:spPr>
              <a:xfrm>
                <a:off x="5012123" y="6027581"/>
                <a:ext cx="1145250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矩形 19">
                <a:extLst>
                  <a:ext uri="{FF2B5EF4-FFF2-40B4-BE49-F238E27FC236}">
                    <a16:creationId xmlns:a16="http://schemas.microsoft.com/office/drawing/2014/main" id="{8F500A83-A158-A05F-3A17-376EEBC398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123" y="6027581"/>
                <a:ext cx="1145250" cy="404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38B4FF34-928F-DFEA-466B-046A20036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255" y="1105226"/>
            <a:ext cx="2715818" cy="262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4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  <p:bldP spid="1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6" name="文字方塊 18"/>
          <p:cNvSpPr txBox="1">
            <a:spLocks noChangeArrowheads="1"/>
          </p:cNvSpPr>
          <p:nvPr/>
        </p:nvSpPr>
        <p:spPr bwMode="auto">
          <a:xfrm>
            <a:off x="1218268" y="5270635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對任一封閉曲線</a:t>
            </a:r>
          </a:p>
        </p:txBody>
      </p:sp>
      <p:sp>
        <p:nvSpPr>
          <p:cNvPr id="30737" name="文字方塊 18"/>
          <p:cNvSpPr txBox="1">
            <a:spLocks noChangeArrowheads="1"/>
          </p:cNvSpPr>
          <p:nvPr/>
        </p:nvSpPr>
        <p:spPr bwMode="auto">
          <a:xfrm>
            <a:off x="1219200" y="4397734"/>
            <a:ext cx="7696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庫倫電場是由點狀源頭發出的場線，可以稱為放射狀，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009900" y="5221420"/>
                <a:ext cx="2057400" cy="8188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zh-TW" altLang="en-US" i="1" smtClean="0">
                                  <a:latin typeface="Cambria Math" panose="02040503050406030204" pitchFamily="18" charset="0"/>
                                  <a:ea typeface="+mj-ea"/>
                                </a:rPr>
                                <m:t>放射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0" y="5221420"/>
                <a:ext cx="2057400" cy="818879"/>
              </a:xfrm>
              <a:prstGeom prst="rect">
                <a:avLst/>
              </a:prstGeom>
              <a:blipFill>
                <a:blip r:embed="rId2"/>
                <a:stretch>
                  <a:fillRect l="-39506" t="-132308" b="-19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單箭頭接點 12"/>
          <p:cNvCxnSpPr/>
          <p:nvPr/>
        </p:nvCxnSpPr>
        <p:spPr>
          <a:xfrm flipH="1" flipV="1">
            <a:off x="3385580" y="2041235"/>
            <a:ext cx="89490" cy="148732"/>
          </a:xfrm>
          <a:prstGeom prst="straightConnector1">
            <a:avLst/>
          </a:prstGeom>
          <a:ln w="95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5">
            <a:extLst>
              <a:ext uri="{FF2B5EF4-FFF2-40B4-BE49-F238E27FC236}">
                <a16:creationId xmlns:a16="http://schemas.microsoft.com/office/drawing/2014/main" id="{4EB70468-CB17-7625-B0B5-7AED9AD5B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767066"/>
            <a:ext cx="7086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它是保守力場，</a:t>
            </a:r>
            <a:r>
              <a:rPr lang="zh-TW" altLang="en-US" dirty="0">
                <a:solidFill>
                  <a:srgbClr val="FF0000"/>
                </a:solidFill>
              </a:rPr>
              <a:t>放射狀</a:t>
            </a:r>
            <a:r>
              <a:rPr lang="zh-TW" altLang="en-US" dirty="0"/>
              <a:t>場線對線積分貢獻永遠為零！</a:t>
            </a:r>
          </a:p>
        </p:txBody>
      </p:sp>
      <p:pic>
        <p:nvPicPr>
          <p:cNvPr id="3" name="Picture 1" descr="25_22_Figure.jpg">
            <a:extLst>
              <a:ext uri="{FF2B5EF4-FFF2-40B4-BE49-F238E27FC236}">
                <a16:creationId xmlns:a16="http://schemas.microsoft.com/office/drawing/2014/main" id="{CDA96BDD-FAAA-EF3A-BC93-434AF49922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0"/>
          <a:stretch/>
        </p:blipFill>
        <p:spPr>
          <a:xfrm>
            <a:off x="1314295" y="1053419"/>
            <a:ext cx="2514600" cy="32434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52383-B07A-80F0-37E7-1C1BCE0D0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992416"/>
            <a:ext cx="3340100" cy="3365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18">
                <a:extLst>
                  <a:ext uri="{FF2B5EF4-FFF2-40B4-BE49-F238E27FC236}">
                    <a16:creationId xmlns:a16="http://schemas.microsoft.com/office/drawing/2014/main" id="{D9E288C6-FB47-0B52-A416-15EB90730FBB}"/>
                  </a:ext>
                </a:extLst>
              </p:cNvPr>
              <p:cNvSpPr/>
              <p:nvPr/>
            </p:nvSpPr>
            <p:spPr>
              <a:xfrm>
                <a:off x="6286499" y="5261699"/>
                <a:ext cx="1144865" cy="40466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矩形 18">
                <a:extLst>
                  <a:ext uri="{FF2B5EF4-FFF2-40B4-BE49-F238E27FC236}">
                    <a16:creationId xmlns:a16="http://schemas.microsoft.com/office/drawing/2014/main" id="{D9E288C6-FB47-0B52-A416-15EB90730F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9" y="5261699"/>
                <a:ext cx="1144865" cy="4046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52B695E-D8F8-9677-3E6E-32FEB8F21C2E}"/>
              </a:ext>
            </a:extLst>
          </p:cNvPr>
          <p:cNvSpPr txBox="1"/>
          <p:nvPr/>
        </p:nvSpPr>
        <p:spPr>
          <a:xfrm>
            <a:off x="1219200" y="6144649"/>
            <a:ext cx="3838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又稱為無旋度場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Irrotaional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Field.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3F7DD0-18BF-A183-F99D-341DA8845FCF}"/>
              </a:ext>
            </a:extLst>
          </p:cNvPr>
          <p:cNvSpPr txBox="1"/>
          <p:nvPr/>
        </p:nvSpPr>
        <p:spPr>
          <a:xfrm>
            <a:off x="5334000" y="527063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因此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75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5" name="文字方塊 14"/>
          <p:cNvSpPr txBox="1">
            <a:spLocks noChangeArrowheads="1"/>
          </p:cNvSpPr>
          <p:nvPr/>
        </p:nvSpPr>
        <p:spPr bwMode="auto">
          <a:xfrm>
            <a:off x="6448417" y="1642104"/>
            <a:ext cx="117244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線積分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6104656" y="4743625"/>
                <a:ext cx="2057400" cy="8188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+mj-ea"/>
                                </a:rPr>
                                <m:t>漩渦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656" y="4743625"/>
                <a:ext cx="2057400" cy="818879"/>
              </a:xfrm>
              <a:prstGeom prst="rect">
                <a:avLst/>
              </a:prstGeom>
              <a:blipFill>
                <a:blip r:embed="rId4"/>
                <a:stretch>
                  <a:fillRect l="-28221" t="-130769" b="-190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6104656" y="2133600"/>
                <a:ext cx="2057400" cy="8188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zh-TW" altLang="en-US" i="1" smtClean="0">
                                  <a:latin typeface="Cambria Math" panose="02040503050406030204" pitchFamily="18" charset="0"/>
                                  <a:ea typeface="+mj-ea"/>
                                </a:rPr>
                                <m:t>放射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656" y="2133600"/>
                <a:ext cx="2057400" cy="818879"/>
              </a:xfrm>
              <a:prstGeom prst="rect">
                <a:avLst/>
              </a:prstGeom>
              <a:blipFill>
                <a:blip r:embed="rId5"/>
                <a:stretch>
                  <a:fillRect l="-38650" t="-132308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302459" y="4730054"/>
                <a:ext cx="1905000" cy="8188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+mj-ea"/>
                                </a:rPr>
                                <m:t>漩渦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459" y="4730054"/>
                <a:ext cx="1905000" cy="818879"/>
              </a:xfrm>
              <a:prstGeom prst="rect">
                <a:avLst/>
              </a:prstGeom>
              <a:blipFill>
                <a:blip r:embed="rId6"/>
                <a:stretch>
                  <a:fillRect l="-47333" t="-132308" b="-190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302459" y="2155592"/>
                <a:ext cx="1828800" cy="8188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+mj-ea"/>
                                </a:rPr>
                                <m:t>放射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459" y="2155592"/>
                <a:ext cx="1828800" cy="818879"/>
              </a:xfrm>
              <a:prstGeom prst="rect">
                <a:avLst/>
              </a:prstGeom>
              <a:blipFill>
                <a:blip r:embed="rId7"/>
                <a:stretch>
                  <a:fillRect l="-39310" t="-128788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4">
            <a:extLst>
              <a:ext uri="{FF2B5EF4-FFF2-40B4-BE49-F238E27FC236}">
                <a16:creationId xmlns:a16="http://schemas.microsoft.com/office/drawing/2014/main" id="{613FE997-0CFE-C102-E7B4-4C66DC4B4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37" y="1674255"/>
            <a:ext cx="11724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面積分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FC2BDE-383A-BE27-210E-170F3EE83BED}"/>
              </a:ext>
            </a:extLst>
          </p:cNvPr>
          <p:cNvSpPr txBox="1"/>
          <p:nvPr/>
        </p:nvSpPr>
        <p:spPr>
          <a:xfrm>
            <a:off x="783531" y="3366527"/>
            <a:ext cx="167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放射狀</a:t>
            </a:r>
            <a:r>
              <a:rPr lang="zh-TW" altLang="en-US" dirty="0"/>
              <a:t>的場線</a:t>
            </a:r>
            <a:endParaRPr lang="en-TW" dirty="0"/>
          </a:p>
        </p:txBody>
      </p:sp>
      <p:sp>
        <p:nvSpPr>
          <p:cNvPr id="20" name="文字方塊 9">
            <a:extLst>
              <a:ext uri="{FF2B5EF4-FFF2-40B4-BE49-F238E27FC236}">
                <a16:creationId xmlns:a16="http://schemas.microsoft.com/office/drawing/2014/main" id="{DA0D1373-8926-5480-F01F-F4A5918B1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063" y="6095999"/>
            <a:ext cx="190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漩渦狀</a:t>
            </a:r>
            <a:r>
              <a:rPr lang="zh-TW" altLang="en-US" dirty="0"/>
              <a:t>的場線</a:t>
            </a:r>
          </a:p>
        </p:txBody>
      </p:sp>
      <p:sp>
        <p:nvSpPr>
          <p:cNvPr id="2" name="文字方塊 9">
            <a:extLst>
              <a:ext uri="{FF2B5EF4-FFF2-40B4-BE49-F238E27FC236}">
                <a16:creationId xmlns:a16="http://schemas.microsoft.com/office/drawing/2014/main" id="{41E40EA1-063C-109C-0DB2-3084DE452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3968" y="3308892"/>
            <a:ext cx="3220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面積分</a:t>
            </a:r>
            <a:r>
              <a:rPr lang="zh-TW" altLang="en-US" dirty="0"/>
              <a:t>會補抓</a:t>
            </a:r>
            <a:r>
              <a:rPr lang="zh-TW" altLang="en-US" dirty="0">
                <a:solidFill>
                  <a:srgbClr val="FF0000"/>
                </a:solidFill>
              </a:rPr>
              <a:t>放射狀</a:t>
            </a:r>
            <a:r>
              <a:rPr lang="zh-TW" altLang="en-US" dirty="0"/>
              <a:t>的場線！</a:t>
            </a:r>
          </a:p>
        </p:txBody>
      </p:sp>
      <p:sp>
        <p:nvSpPr>
          <p:cNvPr id="3" name="文字方塊 9">
            <a:extLst>
              <a:ext uri="{FF2B5EF4-FFF2-40B4-BE49-F238E27FC236}">
                <a16:creationId xmlns:a16="http://schemas.microsoft.com/office/drawing/2014/main" id="{38DFA66A-8B8B-D199-B1D5-140D47A25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872957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線積分</a:t>
            </a:r>
            <a:r>
              <a:rPr lang="zh-TW" altLang="en-US" dirty="0"/>
              <a:t>會補抓</a:t>
            </a:r>
            <a:r>
              <a:rPr lang="zh-TW" altLang="en-US" dirty="0">
                <a:solidFill>
                  <a:srgbClr val="FF0000"/>
                </a:solidFill>
              </a:rPr>
              <a:t>漩渦狀</a:t>
            </a:r>
            <a:r>
              <a:rPr lang="zh-TW" altLang="en-US" dirty="0"/>
              <a:t>的場線！</a:t>
            </a:r>
          </a:p>
        </p:txBody>
      </p:sp>
      <p:pic>
        <p:nvPicPr>
          <p:cNvPr id="4" name="Picture 4" descr="2407">
            <a:extLst>
              <a:ext uri="{FF2B5EF4-FFF2-40B4-BE49-F238E27FC236}">
                <a16:creationId xmlns:a16="http://schemas.microsoft.com/office/drawing/2014/main" id="{61EF30E3-D70A-49B0-4083-116AAD4B6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"/>
          <a:stretch/>
        </p:blipFill>
        <p:spPr bwMode="auto">
          <a:xfrm>
            <a:off x="566539" y="1334211"/>
            <a:ext cx="1897132" cy="187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D689A6-31F6-2524-E12F-ADC52AB69F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8932" y="112247"/>
            <a:ext cx="2544179" cy="14290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5D51E5-7B92-B12D-E9B6-23197600C981}"/>
                  </a:ext>
                </a:extLst>
              </p:cNvPr>
              <p:cNvSpPr txBox="1"/>
              <p:nvPr/>
            </p:nvSpPr>
            <p:spPr>
              <a:xfrm>
                <a:off x="7764513" y="1334211"/>
                <a:ext cx="152400" cy="2071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5D51E5-7B92-B12D-E9B6-23197600C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4513" y="1334211"/>
                <a:ext cx="152400" cy="207108"/>
              </a:xfrm>
              <a:prstGeom prst="rect">
                <a:avLst/>
              </a:prstGeom>
              <a:blipFill>
                <a:blip r:embed="rId10"/>
                <a:stretch>
                  <a:fillRect l="-15385" r="-769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3985D747-DE42-957E-EA24-9C9920C5A3E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22377"/>
          <a:stretch/>
        </p:blipFill>
        <p:spPr>
          <a:xfrm>
            <a:off x="78314" y="4076956"/>
            <a:ext cx="2755861" cy="1875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E8DE41-333B-F13A-F251-9B2A693000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78303" y="152279"/>
            <a:ext cx="1477112" cy="140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8159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4344197" y="1731675"/>
                <a:ext cx="1286744" cy="40466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4197" y="1731675"/>
                <a:ext cx="1286744" cy="4046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14FC2BDE-383A-BE27-210E-170F3EE83BED}"/>
              </a:ext>
            </a:extLst>
          </p:cNvPr>
          <p:cNvSpPr txBox="1"/>
          <p:nvPr/>
        </p:nvSpPr>
        <p:spPr>
          <a:xfrm>
            <a:off x="1491343" y="2813189"/>
            <a:ext cx="502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稱為無旋度場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Irrotaional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Field</a:t>
            </a:r>
            <a:endParaRPr lang="en-TW" dirty="0">
              <a:solidFill>
                <a:srgbClr val="FF0000"/>
              </a:solidFill>
            </a:endParaRPr>
          </a:p>
        </p:txBody>
      </p:sp>
      <p:sp>
        <p:nvSpPr>
          <p:cNvPr id="20" name="文字方塊 9">
            <a:extLst>
              <a:ext uri="{FF2B5EF4-FFF2-40B4-BE49-F238E27FC236}">
                <a16:creationId xmlns:a16="http://schemas.microsoft.com/office/drawing/2014/main" id="{DA0D1373-8926-5480-F01F-F4A5918B1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1343" y="5661354"/>
            <a:ext cx="58167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FF0000"/>
                </a:solidFill>
              </a:rPr>
              <a:t>稱為無散度場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Divergence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Free Field.</a:t>
            </a:r>
          </a:p>
        </p:txBody>
      </p:sp>
      <p:pic>
        <p:nvPicPr>
          <p:cNvPr id="4" name="Picture 4" descr="2407">
            <a:extLst>
              <a:ext uri="{FF2B5EF4-FFF2-40B4-BE49-F238E27FC236}">
                <a16:creationId xmlns:a16="http://schemas.microsoft.com/office/drawing/2014/main" id="{61EF30E3-D70A-49B0-4083-116AAD4B6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"/>
          <a:stretch/>
        </p:blipFill>
        <p:spPr bwMode="auto">
          <a:xfrm>
            <a:off x="1608277" y="794147"/>
            <a:ext cx="1897132" cy="187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85D747-DE42-957E-EA24-9C9920C5A3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2377"/>
          <a:stretch/>
        </p:blipFill>
        <p:spPr>
          <a:xfrm>
            <a:off x="1120052" y="3536892"/>
            <a:ext cx="2755861" cy="18750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19">
                <a:extLst>
                  <a:ext uri="{FF2B5EF4-FFF2-40B4-BE49-F238E27FC236}">
                    <a16:creationId xmlns:a16="http://schemas.microsoft.com/office/drawing/2014/main" id="{BCBAC5A9-4D38-1FFF-0926-D7C57B01F1BE}"/>
                  </a:ext>
                </a:extLst>
              </p:cNvPr>
              <p:cNvSpPr/>
              <p:nvPr/>
            </p:nvSpPr>
            <p:spPr>
              <a:xfrm>
                <a:off x="4310743" y="4474420"/>
                <a:ext cx="1145250" cy="40466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矩形 19">
                <a:extLst>
                  <a:ext uri="{FF2B5EF4-FFF2-40B4-BE49-F238E27FC236}">
                    <a16:creationId xmlns:a16="http://schemas.microsoft.com/office/drawing/2014/main" id="{BCBAC5A9-4D38-1FFF-0926-D7C57B01F1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0743" y="4474420"/>
                <a:ext cx="1145250" cy="4046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3461C12-00D2-7CDB-D69B-0F132D78EE96}"/>
              </a:ext>
            </a:extLst>
          </p:cNvPr>
          <p:cNvSpPr txBox="1"/>
          <p:nvPr/>
        </p:nvSpPr>
        <p:spPr>
          <a:xfrm>
            <a:off x="4310743" y="104542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精確的定義</a:t>
            </a:r>
            <a:r>
              <a:rPr lang="en-US" dirty="0"/>
              <a:t>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388192-6DA3-8560-E63E-73FC4D04BE14}"/>
              </a:ext>
            </a:extLst>
          </p:cNvPr>
          <p:cNvSpPr txBox="1"/>
          <p:nvPr/>
        </p:nvSpPr>
        <p:spPr>
          <a:xfrm>
            <a:off x="6313714" y="1774762"/>
            <a:ext cx="1654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放射狀的場線，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31CF94-9EED-3DEC-10D8-E5ECE9C380CD}"/>
              </a:ext>
            </a:extLst>
          </p:cNvPr>
          <p:cNvSpPr txBox="1"/>
          <p:nvPr/>
        </p:nvSpPr>
        <p:spPr>
          <a:xfrm>
            <a:off x="6324600" y="4542408"/>
            <a:ext cx="1981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漩渦狀的場線，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92E9A0-5FFF-5FC9-D5D7-8EDB0A682BD7}"/>
              </a:ext>
            </a:extLst>
          </p:cNvPr>
          <p:cNvSpPr txBox="1"/>
          <p:nvPr/>
        </p:nvSpPr>
        <p:spPr>
          <a:xfrm>
            <a:off x="6324600" y="103794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圖像</a:t>
            </a:r>
            <a:r>
              <a:rPr lang="en-US" dirty="0"/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336712367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3" name="文字方塊 9"/>
          <p:cNvSpPr txBox="1">
            <a:spLocks noChangeArrowheads="1"/>
          </p:cNvSpPr>
          <p:nvPr/>
        </p:nvSpPr>
        <p:spPr bwMode="auto">
          <a:xfrm>
            <a:off x="533400" y="5334000"/>
            <a:ext cx="8540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電流是靜磁場的來源，產生的靜磁場是漩渦狀，</a:t>
            </a:r>
            <a:r>
              <a:rPr lang="en-US" sz="1800" dirty="0" err="1">
                <a:solidFill>
                  <a:srgbClr val="FF0000"/>
                </a:solidFill>
              </a:rPr>
              <a:t>稱為無散度場</a:t>
            </a:r>
            <a:r>
              <a:rPr lang="en-US" sz="1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Divergence</a:t>
            </a:r>
            <a:r>
              <a:rPr lang="en-US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 Free Field</a:t>
            </a:r>
            <a:r>
              <a:rPr lang="zh-TW" altLang="en-US" sz="1800" dirty="0"/>
              <a:t>。</a:t>
            </a:r>
          </a:p>
        </p:txBody>
      </p:sp>
      <p:sp>
        <p:nvSpPr>
          <p:cNvPr id="96264" name="文字方塊 10"/>
          <p:cNvSpPr txBox="1">
            <a:spLocks noChangeArrowheads="1"/>
          </p:cNvSpPr>
          <p:nvPr/>
        </p:nvSpPr>
        <p:spPr bwMode="auto">
          <a:xfrm>
            <a:off x="539496" y="4881096"/>
            <a:ext cx="8299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電荷是靜電場的來源，產生的靜電場是放射狀，</a:t>
            </a:r>
            <a:r>
              <a:rPr lang="en-US" sz="1800" dirty="0" err="1">
                <a:solidFill>
                  <a:srgbClr val="FF0000"/>
                </a:solidFill>
              </a:rPr>
              <a:t>無旋度場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Irrotaional</a:t>
            </a:r>
            <a:r>
              <a:rPr lang="en-US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 Field </a:t>
            </a:r>
            <a:r>
              <a:rPr lang="zh-TW" altLang="en-US" sz="1800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150143" y="2774780"/>
                <a:ext cx="1444498" cy="8188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143" y="2774780"/>
                <a:ext cx="1444498" cy="818814"/>
              </a:xfrm>
              <a:prstGeom prst="rect">
                <a:avLst/>
              </a:prstGeom>
              <a:blipFill>
                <a:blip r:embed="rId2"/>
                <a:stretch>
                  <a:fillRect l="-59130" t="-130303" b="-18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153095" y="3782892"/>
                <a:ext cx="1636474" cy="8188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095" y="3782892"/>
                <a:ext cx="1636474" cy="818814"/>
              </a:xfrm>
              <a:prstGeom prst="rect">
                <a:avLst/>
              </a:prstGeom>
              <a:blipFill>
                <a:blip r:embed="rId3"/>
                <a:stretch>
                  <a:fillRect l="-51538" t="-132308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146379" y="1838676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379" y="1838676"/>
                <a:ext cx="1503938" cy="818879"/>
              </a:xfrm>
              <a:prstGeom prst="rect">
                <a:avLst/>
              </a:prstGeom>
              <a:blipFill>
                <a:blip r:embed="rId4"/>
                <a:stretch>
                  <a:fillRect l="-57983" t="-128788" b="-18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108548" y="830564"/>
                <a:ext cx="15796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548" y="830564"/>
                <a:ext cx="1579600" cy="818879"/>
              </a:xfrm>
              <a:prstGeom prst="rect">
                <a:avLst/>
              </a:prstGeom>
              <a:blipFill>
                <a:blip r:embed="rId5"/>
                <a:stretch>
                  <a:fillRect l="-55200" t="-130303" b="-184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5924196" y="1035917"/>
                <a:ext cx="1220912" cy="6136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196" y="1035917"/>
                <a:ext cx="1220912" cy="6136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5924195" y="2977194"/>
                <a:ext cx="1144865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195" y="2977194"/>
                <a:ext cx="1144865" cy="4046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5924195" y="2045783"/>
                <a:ext cx="1145250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195" y="2045783"/>
                <a:ext cx="1145250" cy="4046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5924195" y="3949685"/>
                <a:ext cx="1341393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195" y="3949685"/>
                <a:ext cx="1341393" cy="404663"/>
              </a:xfrm>
              <a:prstGeom prst="rect">
                <a:avLst/>
              </a:prstGeom>
              <a:blipFill>
                <a:blip r:embed="rId9"/>
                <a:stretch>
                  <a:fillRect t="-3125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780A25B-7FA0-FA01-94CF-34CB088327DC}"/>
              </a:ext>
            </a:extLst>
          </p:cNvPr>
          <p:cNvSpPr txBox="1"/>
          <p:nvPr/>
        </p:nvSpPr>
        <p:spPr>
          <a:xfrm>
            <a:off x="533400" y="6035631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這兩種場分別各有一個定理！這兩種場都可以寫成另一個場的特定微分</a:t>
            </a:r>
            <a:r>
              <a:rPr lang="en-US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97667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3" grpId="0"/>
      <p:bldP spid="96264" grpId="0"/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文字方塊 9"/>
          <p:cNvSpPr txBox="1">
            <a:spLocks noChangeArrowheads="1"/>
          </p:cNvSpPr>
          <p:nvPr/>
        </p:nvSpPr>
        <p:spPr bwMode="auto">
          <a:xfrm>
            <a:off x="1149855" y="4895340"/>
            <a:ext cx="533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所以漩渦狀</a:t>
            </a:r>
            <a:r>
              <a:rPr lang="zh-TW" altLang="en-US" dirty="0"/>
              <a:t>場線在任一高斯面的通量永遠為零！</a:t>
            </a:r>
          </a:p>
        </p:txBody>
      </p:sp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1142927" y="5574268"/>
            <a:ext cx="77724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面積分無法捕捉到</a:t>
            </a:r>
            <a:r>
              <a:rPr lang="zh-TW" altLang="en-US" dirty="0">
                <a:solidFill>
                  <a:srgbClr val="FF0000"/>
                </a:solidFill>
              </a:rPr>
              <a:t>漩渦狀</a:t>
            </a:r>
            <a:r>
              <a:rPr lang="zh-TW" altLang="en-US" dirty="0"/>
              <a:t>場線，它對面積分貢獻永遠為零！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003111" y="4648200"/>
                <a:ext cx="1905000" cy="8188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+mj-ea"/>
                                </a:rPr>
                                <m:t>漩渦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111" y="4648200"/>
                <a:ext cx="1905000" cy="818879"/>
              </a:xfrm>
              <a:prstGeom prst="rect">
                <a:avLst/>
              </a:prstGeom>
              <a:blipFill>
                <a:blip r:embed="rId2"/>
                <a:stretch>
                  <a:fillRect l="-46358" t="-132308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B3AAAA7-4849-673A-439F-99B442195847}"/>
              </a:ext>
            </a:extLst>
          </p:cNvPr>
          <p:cNvSpPr txBox="1"/>
          <p:nvPr/>
        </p:nvSpPr>
        <p:spPr>
          <a:xfrm>
            <a:off x="1157795" y="4163854"/>
            <a:ext cx="7309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漩渦狀</a:t>
            </a:r>
            <a:r>
              <a:rPr lang="zh-TW" altLang="en-US" dirty="0"/>
              <a:t>場線沒有起點或末點，因此對任一高斯面進入場線一定離開。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7CE263-8AE3-F2CB-9FBF-807D277E35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377"/>
          <a:stretch/>
        </p:blipFill>
        <p:spPr>
          <a:xfrm>
            <a:off x="4929296" y="1219200"/>
            <a:ext cx="3562359" cy="242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72748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l">
          <a:defRPr sz="2000" dirty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10788</TotalTime>
  <Words>8015</Words>
  <Application>Microsoft Macintosh PowerPoint</Application>
  <PresentationFormat>On-screen Show (4:3)</PresentationFormat>
  <Paragraphs>1010</Paragraphs>
  <Slides>152</Slides>
  <Notes>0</Notes>
  <HiddenSlides>10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152</vt:i4>
      </vt:variant>
    </vt:vector>
  </HeadingPairs>
  <TitlesOfParts>
    <vt:vector size="157" baseType="lpstr">
      <vt:lpstr>Arial</vt:lpstr>
      <vt:lpstr>Cambria Math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Chia-Hung Chang</dc:creator>
  <cp:lastModifiedBy>Chia-Hung Vincent Chang</cp:lastModifiedBy>
  <cp:revision>501</cp:revision>
  <cp:lastPrinted>2026-05-22T06:31:00Z</cp:lastPrinted>
  <dcterms:created xsi:type="dcterms:W3CDTF">1601-01-01T00:00:00Z</dcterms:created>
  <dcterms:modified xsi:type="dcterms:W3CDTF">2026-05-24T05:57:27Z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