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3"/>
  </p:notesMasterIdLst>
  <p:sldIdLst>
    <p:sldId id="431" r:id="rId2"/>
    <p:sldId id="2143" r:id="rId3"/>
    <p:sldId id="1137" r:id="rId4"/>
    <p:sldId id="1890" r:id="rId5"/>
    <p:sldId id="2144" r:id="rId6"/>
    <p:sldId id="1884" r:id="rId7"/>
    <p:sldId id="2156" r:id="rId8"/>
    <p:sldId id="2157" r:id="rId9"/>
    <p:sldId id="2145" r:id="rId10"/>
    <p:sldId id="2161" r:id="rId11"/>
    <p:sldId id="1912" r:id="rId12"/>
    <p:sldId id="2146" r:id="rId13"/>
    <p:sldId id="2159" r:id="rId14"/>
    <p:sldId id="2151" r:id="rId15"/>
    <p:sldId id="2149" r:id="rId16"/>
    <p:sldId id="2150" r:id="rId17"/>
    <p:sldId id="2148" r:id="rId18"/>
    <p:sldId id="427" r:id="rId19"/>
    <p:sldId id="2064" r:id="rId20"/>
    <p:sldId id="2077" r:id="rId21"/>
    <p:sldId id="2152" r:id="rId22"/>
    <p:sldId id="1906" r:id="rId23"/>
    <p:sldId id="1851" r:id="rId24"/>
    <p:sldId id="1094" r:id="rId25"/>
    <p:sldId id="934" r:id="rId26"/>
    <p:sldId id="1899" r:id="rId27"/>
    <p:sldId id="1766" r:id="rId28"/>
    <p:sldId id="1769" r:id="rId29"/>
    <p:sldId id="1248" r:id="rId30"/>
    <p:sldId id="1250" r:id="rId31"/>
    <p:sldId id="906" r:id="rId32"/>
    <p:sldId id="907" r:id="rId33"/>
    <p:sldId id="1611" r:id="rId34"/>
    <p:sldId id="1910" r:id="rId35"/>
    <p:sldId id="1770" r:id="rId36"/>
    <p:sldId id="433" r:id="rId37"/>
    <p:sldId id="1109" r:id="rId38"/>
    <p:sldId id="1893" r:id="rId39"/>
    <p:sldId id="1894" r:id="rId40"/>
    <p:sldId id="1895" r:id="rId41"/>
    <p:sldId id="1896" r:id="rId42"/>
    <p:sldId id="1897" r:id="rId43"/>
    <p:sldId id="1659" r:id="rId44"/>
    <p:sldId id="1656" r:id="rId45"/>
    <p:sldId id="2142" r:id="rId46"/>
    <p:sldId id="1805" r:id="rId47"/>
    <p:sldId id="1880" r:id="rId48"/>
    <p:sldId id="2160" r:id="rId49"/>
    <p:sldId id="2153" r:id="rId50"/>
    <p:sldId id="833" r:id="rId51"/>
    <p:sldId id="1146" r:id="rId52"/>
    <p:sldId id="1148" r:id="rId53"/>
    <p:sldId id="1149" r:id="rId54"/>
    <p:sldId id="1058" r:id="rId55"/>
    <p:sldId id="1803" r:id="rId56"/>
    <p:sldId id="834" r:id="rId57"/>
    <p:sldId id="835" r:id="rId58"/>
    <p:sldId id="836" r:id="rId59"/>
    <p:sldId id="1892" r:id="rId60"/>
    <p:sldId id="1561" r:id="rId61"/>
    <p:sldId id="1574" r:id="rId62"/>
  </p:sldIdLst>
  <p:sldSz cx="9144000" cy="6858000" type="screen4x3"/>
  <p:notesSz cx="6858000" cy="9144000"/>
  <p:defaultTextStyle>
    <a:defPPr>
      <a:defRPr lang="zh-TW"/>
    </a:defPPr>
    <a:lvl1pPr algn="l" rtl="0" fontAlgn="base">
      <a:spcBef>
        <a:spcPct val="0"/>
      </a:spcBef>
      <a:spcAft>
        <a:spcPct val="0"/>
      </a:spcAft>
      <a:defRPr kumimoji="1" kern="1200">
        <a:solidFill>
          <a:schemeClr val="tx1"/>
        </a:solidFill>
        <a:latin typeface="Arial" pitchFamily="34" charset="0"/>
        <a:ea typeface="新細明體" pitchFamily="18" charset="-120"/>
        <a:cs typeface="+mn-cs"/>
      </a:defRPr>
    </a:lvl1pPr>
    <a:lvl2pPr marL="457200" algn="l" rtl="0" fontAlgn="base">
      <a:spcBef>
        <a:spcPct val="0"/>
      </a:spcBef>
      <a:spcAft>
        <a:spcPct val="0"/>
      </a:spcAft>
      <a:defRPr kumimoji="1" kern="1200">
        <a:solidFill>
          <a:schemeClr val="tx1"/>
        </a:solidFill>
        <a:latin typeface="Arial" pitchFamily="34" charset="0"/>
        <a:ea typeface="新細明體" pitchFamily="18" charset="-120"/>
        <a:cs typeface="+mn-cs"/>
      </a:defRPr>
    </a:lvl2pPr>
    <a:lvl3pPr marL="914400" algn="l" rtl="0" fontAlgn="base">
      <a:spcBef>
        <a:spcPct val="0"/>
      </a:spcBef>
      <a:spcAft>
        <a:spcPct val="0"/>
      </a:spcAft>
      <a:defRPr kumimoji="1" kern="1200">
        <a:solidFill>
          <a:schemeClr val="tx1"/>
        </a:solidFill>
        <a:latin typeface="Arial" pitchFamily="34" charset="0"/>
        <a:ea typeface="新細明體" pitchFamily="18" charset="-120"/>
        <a:cs typeface="+mn-cs"/>
      </a:defRPr>
    </a:lvl3pPr>
    <a:lvl4pPr marL="1371600" algn="l" rtl="0" fontAlgn="base">
      <a:spcBef>
        <a:spcPct val="0"/>
      </a:spcBef>
      <a:spcAft>
        <a:spcPct val="0"/>
      </a:spcAft>
      <a:defRPr kumimoji="1" kern="1200">
        <a:solidFill>
          <a:schemeClr val="tx1"/>
        </a:solidFill>
        <a:latin typeface="Arial" pitchFamily="34" charset="0"/>
        <a:ea typeface="新細明體" pitchFamily="18" charset="-120"/>
        <a:cs typeface="+mn-cs"/>
      </a:defRPr>
    </a:lvl4pPr>
    <a:lvl5pPr marL="1828800" algn="l" rtl="0" fontAlgn="base">
      <a:spcBef>
        <a:spcPct val="0"/>
      </a:spcBef>
      <a:spcAft>
        <a:spcPct val="0"/>
      </a:spcAft>
      <a:defRPr kumimoji="1" kern="1200">
        <a:solidFill>
          <a:schemeClr val="tx1"/>
        </a:solidFill>
        <a:latin typeface="Arial" pitchFamily="34" charset="0"/>
        <a:ea typeface="新細明體" pitchFamily="18" charset="-120"/>
        <a:cs typeface="+mn-cs"/>
      </a:defRPr>
    </a:lvl5pPr>
    <a:lvl6pPr marL="2286000" algn="l" defTabSz="914400" rtl="0" eaLnBrk="1" latinLnBrk="0" hangingPunct="1">
      <a:defRPr kumimoji="1" kern="1200">
        <a:solidFill>
          <a:schemeClr val="tx1"/>
        </a:solidFill>
        <a:latin typeface="Arial" pitchFamily="34" charset="0"/>
        <a:ea typeface="新細明體" pitchFamily="18" charset="-120"/>
        <a:cs typeface="+mn-cs"/>
      </a:defRPr>
    </a:lvl6pPr>
    <a:lvl7pPr marL="2743200" algn="l" defTabSz="914400" rtl="0" eaLnBrk="1" latinLnBrk="0" hangingPunct="1">
      <a:defRPr kumimoji="1" kern="1200">
        <a:solidFill>
          <a:schemeClr val="tx1"/>
        </a:solidFill>
        <a:latin typeface="Arial" pitchFamily="34" charset="0"/>
        <a:ea typeface="新細明體" pitchFamily="18" charset="-120"/>
        <a:cs typeface="+mn-cs"/>
      </a:defRPr>
    </a:lvl7pPr>
    <a:lvl8pPr marL="3200400" algn="l" defTabSz="914400" rtl="0" eaLnBrk="1" latinLnBrk="0" hangingPunct="1">
      <a:defRPr kumimoji="1" kern="1200">
        <a:solidFill>
          <a:schemeClr val="tx1"/>
        </a:solidFill>
        <a:latin typeface="Arial" pitchFamily="34" charset="0"/>
        <a:ea typeface="新細明體" pitchFamily="18" charset="-120"/>
        <a:cs typeface="+mn-cs"/>
      </a:defRPr>
    </a:lvl8pPr>
    <a:lvl9pPr marL="3657600" algn="l" defTabSz="914400" rtl="0" eaLnBrk="1" latinLnBrk="0" hangingPunct="1">
      <a:defRPr kumimoji="1" kern="1200">
        <a:solidFill>
          <a:schemeClr val="tx1"/>
        </a:solidFill>
        <a:latin typeface="Arial" pitchFamily="34" charset="0"/>
        <a:ea typeface="新細明體" pitchFamily="18" charset="-120"/>
        <a:cs typeface="+mn-cs"/>
      </a:defRPr>
    </a:lvl9pPr>
  </p:defaultTextStyle>
  <p:extLst>
    <p:ext uri="{EFAFB233-063F-42B5-8137-9DF3F51BA10A}">
      <p15:sldGuideLst xmlns:p15="http://schemas.microsoft.com/office/powerpoint/2012/main">
        <p15:guide id="1" orient="horz" pos="3113"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99"/>
    <a:srgbClr val="0000FF"/>
    <a:srgbClr val="FF3300"/>
    <a:srgbClr val="33CC33"/>
    <a:srgbClr val="FFFF99"/>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3292"/>
    <p:restoredTop sz="94660"/>
  </p:normalViewPr>
  <p:slideViewPr>
    <p:cSldViewPr>
      <p:cViewPr varScale="1">
        <p:scale>
          <a:sx n="122" d="100"/>
          <a:sy n="122" d="100"/>
        </p:scale>
        <p:origin x="768" y="192"/>
      </p:cViewPr>
      <p:guideLst>
        <p:guide orient="horz" pos="3113"/>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charset="0"/>
                <a:ea typeface="新細明體" pitchFamily="18" charset="-120"/>
                <a:cs typeface="+mn-cs"/>
              </a:defRPr>
            </a:lvl1pPr>
          </a:lstStyle>
          <a:p>
            <a:pPr>
              <a:defRPr/>
            </a:pPr>
            <a:endParaRPr lang="en-US" altLang="zh-TW"/>
          </a:p>
        </p:txBody>
      </p:sp>
      <p:sp>
        <p:nvSpPr>
          <p:cNvPr id="1331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charset="0"/>
                <a:ea typeface="新細明體" pitchFamily="18" charset="-120"/>
                <a:cs typeface="+mn-cs"/>
              </a:defRPr>
            </a:lvl1pPr>
          </a:lstStyle>
          <a:p>
            <a:pPr>
              <a:defRPr/>
            </a:pPr>
            <a:endParaRPr lang="en-US" altLang="zh-TW"/>
          </a:p>
        </p:txBody>
      </p:sp>
      <p:sp>
        <p:nvSpPr>
          <p:cNvPr id="3153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TW" altLang="en-US" noProof="0"/>
              <a:t>按一下以編輯母片</a:t>
            </a:r>
          </a:p>
          <a:p>
            <a:pPr lvl="1"/>
            <a:r>
              <a:rPr lang="zh-TW" altLang="en-US" noProof="0"/>
              <a:t>第二層</a:t>
            </a:r>
          </a:p>
          <a:p>
            <a:pPr lvl="2"/>
            <a:r>
              <a:rPr lang="zh-TW" altLang="en-US" noProof="0"/>
              <a:t>第三層</a:t>
            </a:r>
          </a:p>
          <a:p>
            <a:pPr lvl="3"/>
            <a:r>
              <a:rPr lang="zh-TW" altLang="en-US" noProof="0"/>
              <a:t>第四層</a:t>
            </a:r>
          </a:p>
          <a:p>
            <a:pPr lvl="4"/>
            <a:r>
              <a:rPr lang="zh-TW" altLang="en-US" noProof="0"/>
              <a:t>第五層</a:t>
            </a:r>
          </a:p>
        </p:txBody>
      </p:sp>
      <p:sp>
        <p:nvSpPr>
          <p:cNvPr id="1331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charset="0"/>
                <a:ea typeface="新細明體" pitchFamily="18" charset="-120"/>
                <a:cs typeface="+mn-cs"/>
              </a:defRPr>
            </a:lvl1pPr>
          </a:lstStyle>
          <a:p>
            <a:pPr>
              <a:defRPr/>
            </a:pPr>
            <a:endParaRPr lang="en-US" altLang="zh-TW"/>
          </a:p>
        </p:txBody>
      </p:sp>
      <p:sp>
        <p:nvSpPr>
          <p:cNvPr id="1331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smtClean="0"/>
            </a:lvl1pPr>
          </a:lstStyle>
          <a:p>
            <a:pPr>
              <a:defRPr/>
            </a:pPr>
            <a:fld id="{EE6D94F1-40E0-4B2C-A682-0C538A41D910}" type="slidenum">
              <a:rPr lang="en-US" altLang="zh-TW"/>
              <a:pPr>
                <a:defRPr/>
              </a:pPr>
              <a:t>‹#›</a:t>
            </a:fld>
            <a:endParaRPr lang="en-US" altLang="zh-TW"/>
          </a:p>
        </p:txBody>
      </p:sp>
    </p:spTree>
    <p:extLst>
      <p:ext uri="{BB962C8B-B14F-4D97-AF65-F5344CB8AC3E}">
        <p14:creationId xmlns:p14="http://schemas.microsoft.com/office/powerpoint/2010/main" val="150245205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新細明體" pitchFamily="18" charset="-120"/>
        <a:cs typeface="新細明體" charset="0"/>
      </a:defRPr>
    </a:lvl1pPr>
    <a:lvl2pPr marL="4572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新細明體" pitchFamily="18" charset="-12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a:t>按一下以編輯母片標題樣式</a:t>
            </a:r>
          </a:p>
        </p:txBody>
      </p:sp>
      <p:sp>
        <p:nvSpPr>
          <p:cNvPr id="3" name="副標題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TW" altLang="en-US"/>
              <a:t>按一下以編輯母片副標題樣式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E62CC227-A06E-4045-969E-8215EA5DAFBC}" type="slidenum">
              <a:rPr lang="en-US" altLang="zh-TW"/>
              <a:pPr>
                <a:defRPr/>
              </a:pPr>
              <a:t>‹#›</a:t>
            </a:fld>
            <a:endParaRPr lang="en-US" altLang="zh-TW"/>
          </a:p>
        </p:txBody>
      </p:sp>
    </p:spTree>
    <p:extLst>
      <p:ext uri="{BB962C8B-B14F-4D97-AF65-F5344CB8AC3E}">
        <p14:creationId xmlns:p14="http://schemas.microsoft.com/office/powerpoint/2010/main" val="1125741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9342D01E-C4B5-4106-9B03-7D4C4EAE784A}" type="slidenum">
              <a:rPr lang="en-US" altLang="zh-TW"/>
              <a:pPr>
                <a:defRPr/>
              </a:pPr>
              <a:t>‹#›</a:t>
            </a:fld>
            <a:endParaRPr lang="en-US" altLang="zh-TW"/>
          </a:p>
        </p:txBody>
      </p:sp>
    </p:spTree>
    <p:extLst>
      <p:ext uri="{BB962C8B-B14F-4D97-AF65-F5344CB8AC3E}">
        <p14:creationId xmlns:p14="http://schemas.microsoft.com/office/powerpoint/2010/main" val="11205879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TW" altLang="en-US"/>
              <a:t>按一下以編輯母片文字樣式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B6370B03-B977-4CA5-9F41-744F78FE493E}" type="slidenum">
              <a:rPr lang="en-US" altLang="zh-TW"/>
              <a:pPr>
                <a:defRPr/>
              </a:pPr>
              <a:t>‹#›</a:t>
            </a:fld>
            <a:endParaRPr lang="en-US" altLang="zh-TW"/>
          </a:p>
        </p:txBody>
      </p:sp>
    </p:spTree>
    <p:extLst>
      <p:ext uri="{BB962C8B-B14F-4D97-AF65-F5344CB8AC3E}">
        <p14:creationId xmlns:p14="http://schemas.microsoft.com/office/powerpoint/2010/main" val="14511770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97946330-8267-4AAB-BAF7-62CB9E7857F0}" type="slidenum">
              <a:rPr lang="en-US" altLang="zh-TW"/>
              <a:pPr>
                <a:defRPr/>
              </a:pPr>
              <a:t>‹#›</a:t>
            </a:fld>
            <a:endParaRPr lang="en-US" altLang="zh-TW"/>
          </a:p>
        </p:txBody>
      </p:sp>
    </p:spTree>
    <p:extLst>
      <p:ext uri="{BB962C8B-B14F-4D97-AF65-F5344CB8AC3E}">
        <p14:creationId xmlns:p14="http://schemas.microsoft.com/office/powerpoint/2010/main" val="20110747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9" name="Rectangle 6"/>
          <p:cNvSpPr>
            <a:spLocks noGrp="1" noChangeArrowheads="1"/>
          </p:cNvSpPr>
          <p:nvPr>
            <p:ph type="sldNum" sz="quarter" idx="12"/>
          </p:nvPr>
        </p:nvSpPr>
        <p:spPr>
          <a:ln/>
        </p:spPr>
        <p:txBody>
          <a:bodyPr/>
          <a:lstStyle>
            <a:lvl1pPr>
              <a:defRPr/>
            </a:lvl1pPr>
          </a:lstStyle>
          <a:p>
            <a:pPr>
              <a:defRPr/>
            </a:pPr>
            <a:fld id="{097A26CB-7821-4E54-A076-9E08975941CB}" type="slidenum">
              <a:rPr lang="en-US" altLang="zh-TW"/>
              <a:pPr>
                <a:defRPr/>
              </a:pPr>
              <a:t>‹#›</a:t>
            </a:fld>
            <a:endParaRPr lang="en-US" altLang="zh-TW"/>
          </a:p>
        </p:txBody>
      </p:sp>
    </p:spTree>
    <p:extLst>
      <p:ext uri="{BB962C8B-B14F-4D97-AF65-F5344CB8AC3E}">
        <p14:creationId xmlns:p14="http://schemas.microsoft.com/office/powerpoint/2010/main" val="1847760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4277C40E-B24E-4909-BF50-5D68274CE46E}" type="slidenum">
              <a:rPr lang="en-US" altLang="zh-TW"/>
              <a:pPr>
                <a:defRPr/>
              </a:pPr>
              <a:t>‹#›</a:t>
            </a:fld>
            <a:endParaRPr lang="en-US" altLang="zh-TW"/>
          </a:p>
        </p:txBody>
      </p:sp>
    </p:spTree>
    <p:extLst>
      <p:ext uri="{BB962C8B-B14F-4D97-AF65-F5344CB8AC3E}">
        <p14:creationId xmlns:p14="http://schemas.microsoft.com/office/powerpoint/2010/main" val="332535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4" name="Rectangle 6"/>
          <p:cNvSpPr>
            <a:spLocks noGrp="1" noChangeArrowheads="1"/>
          </p:cNvSpPr>
          <p:nvPr>
            <p:ph type="sldNum" sz="quarter" idx="12"/>
          </p:nvPr>
        </p:nvSpPr>
        <p:spPr>
          <a:ln/>
        </p:spPr>
        <p:txBody>
          <a:bodyPr/>
          <a:lstStyle>
            <a:lvl1pPr>
              <a:defRPr/>
            </a:lvl1pPr>
          </a:lstStyle>
          <a:p>
            <a:pPr>
              <a:defRPr/>
            </a:pPr>
            <a:fld id="{C2937FEF-2984-4CA0-97AF-B5C1C09031FB}" type="slidenum">
              <a:rPr lang="en-US" altLang="zh-TW"/>
              <a:pPr>
                <a:defRPr/>
              </a:pPr>
              <a:t>‹#›</a:t>
            </a:fld>
            <a:endParaRPr lang="en-US" altLang="zh-TW"/>
          </a:p>
        </p:txBody>
      </p:sp>
    </p:spTree>
    <p:extLst>
      <p:ext uri="{BB962C8B-B14F-4D97-AF65-F5344CB8AC3E}">
        <p14:creationId xmlns:p14="http://schemas.microsoft.com/office/powerpoint/2010/main" val="3694841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448EC982-535D-49AB-881E-9636999D972F}" type="slidenum">
              <a:rPr lang="en-US" altLang="zh-TW"/>
              <a:pPr>
                <a:defRPr/>
              </a:pPr>
              <a:t>‹#›</a:t>
            </a:fld>
            <a:endParaRPr lang="en-US" altLang="zh-TW"/>
          </a:p>
        </p:txBody>
      </p:sp>
    </p:spTree>
    <p:extLst>
      <p:ext uri="{BB962C8B-B14F-4D97-AF65-F5344CB8AC3E}">
        <p14:creationId xmlns:p14="http://schemas.microsoft.com/office/powerpoint/2010/main" val="26681856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TW" altLang="en-US" noProof="0"/>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09C453A1-616E-492E-9FEF-F56A93BB67D4}" type="slidenum">
              <a:rPr lang="en-US" altLang="zh-TW"/>
              <a:pPr>
                <a:defRPr/>
              </a:pPr>
              <a:t>‹#›</a:t>
            </a:fld>
            <a:endParaRPr lang="en-US" altLang="zh-TW"/>
          </a:p>
        </p:txBody>
      </p:sp>
    </p:spTree>
    <p:extLst>
      <p:ext uri="{BB962C8B-B14F-4D97-AF65-F5344CB8AC3E}">
        <p14:creationId xmlns:p14="http://schemas.microsoft.com/office/powerpoint/2010/main" val="3698204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7DF18888-5E35-4699-940E-B2FE5F12B40D}" type="slidenum">
              <a:rPr lang="en-US" altLang="zh-TW"/>
              <a:pPr>
                <a:defRPr/>
              </a:pPr>
              <a:t>‹#›</a:t>
            </a:fld>
            <a:endParaRPr lang="en-US" altLang="zh-TW"/>
          </a:p>
        </p:txBody>
      </p:sp>
    </p:spTree>
    <p:extLst>
      <p:ext uri="{BB962C8B-B14F-4D97-AF65-F5344CB8AC3E}">
        <p14:creationId xmlns:p14="http://schemas.microsoft.com/office/powerpoint/2010/main" val="9967676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6" name="Rectangle 6"/>
          <p:cNvSpPr>
            <a:spLocks noGrp="1" noChangeArrowheads="1"/>
          </p:cNvSpPr>
          <p:nvPr>
            <p:ph type="sldNum" sz="quarter" idx="12"/>
          </p:nvPr>
        </p:nvSpPr>
        <p:spPr>
          <a:ln/>
        </p:spPr>
        <p:txBody>
          <a:bodyPr/>
          <a:lstStyle>
            <a:lvl1pPr>
              <a:defRPr/>
            </a:lvl1pPr>
          </a:lstStyle>
          <a:p>
            <a:pPr>
              <a:defRPr/>
            </a:pPr>
            <a:fld id="{BDBB1832-6C3B-4051-BE9D-61CFC95E101B}" type="slidenum">
              <a:rPr lang="en-US" altLang="zh-TW"/>
              <a:pPr>
                <a:defRPr/>
              </a:pPr>
              <a:t>‹#›</a:t>
            </a:fld>
            <a:endParaRPr lang="en-US" altLang="zh-TW"/>
          </a:p>
        </p:txBody>
      </p:sp>
    </p:spTree>
    <p:extLst>
      <p:ext uri="{BB962C8B-B14F-4D97-AF65-F5344CB8AC3E}">
        <p14:creationId xmlns:p14="http://schemas.microsoft.com/office/powerpoint/2010/main" val="4219424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標題，文字及美工圖案">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a:t>按一下以編輯母片標題樣式</a:t>
            </a:r>
          </a:p>
        </p:txBody>
      </p:sp>
      <p:sp>
        <p:nvSpPr>
          <p:cNvPr id="3" name="文字版面配置區 2"/>
          <p:cNvSpPr>
            <a:spLocks noGrp="1"/>
          </p:cNvSpPr>
          <p:nvPr>
            <p:ph type="body" sz="half" idx="1"/>
          </p:nvPr>
        </p:nvSpPr>
        <p:spPr>
          <a:xfrm>
            <a:off x="457200" y="1600200"/>
            <a:ext cx="4038600" cy="452596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美工圖案版面配置區 3"/>
          <p:cNvSpPr>
            <a:spLocks noGrp="1"/>
          </p:cNvSpPr>
          <p:nvPr>
            <p:ph type="clipArt" sz="half" idx="2"/>
          </p:nvPr>
        </p:nvSpPr>
        <p:spPr>
          <a:xfrm>
            <a:off x="4648200" y="1600200"/>
            <a:ext cx="4038600" cy="4525963"/>
          </a:xfrm>
        </p:spPr>
        <p:txBody>
          <a:bodyPr/>
          <a:lstStyle/>
          <a:p>
            <a:pPr lvl="0"/>
            <a:endParaRPr lang="zh-TW" alt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7" name="Rectangle 6"/>
          <p:cNvSpPr>
            <a:spLocks noGrp="1" noChangeArrowheads="1"/>
          </p:cNvSpPr>
          <p:nvPr>
            <p:ph type="sldNum" sz="quarter" idx="12"/>
          </p:nvPr>
        </p:nvSpPr>
        <p:spPr>
          <a:ln/>
        </p:spPr>
        <p:txBody>
          <a:bodyPr/>
          <a:lstStyle>
            <a:lvl1pPr>
              <a:defRPr/>
            </a:lvl1pPr>
          </a:lstStyle>
          <a:p>
            <a:pPr>
              <a:defRPr/>
            </a:pPr>
            <a:fld id="{17C5346E-6623-4D8D-928F-7E41E3AC2585}" type="slidenum">
              <a:rPr lang="en-US" altLang="zh-TW"/>
              <a:pPr>
                <a:defRPr/>
              </a:pPr>
              <a:t>‹#›</a:t>
            </a:fld>
            <a:endParaRPr lang="en-US" altLang="zh-TW"/>
          </a:p>
        </p:txBody>
      </p:sp>
    </p:spTree>
    <p:extLst>
      <p:ext uri="{BB962C8B-B14F-4D97-AF65-F5344CB8AC3E}">
        <p14:creationId xmlns:p14="http://schemas.microsoft.com/office/powerpoint/2010/main" val="1486110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AndTwoObj" preserve="1">
  <p:cSld name="標題，1 個大物件與 2 個小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a:t>按一下以編輯母片標題樣式</a:t>
            </a:r>
          </a:p>
        </p:txBody>
      </p:sp>
      <p:sp>
        <p:nvSpPr>
          <p:cNvPr id="3" name="內容版面配置區 2"/>
          <p:cNvSpPr>
            <a:spLocks noGrp="1"/>
          </p:cNvSpPr>
          <p:nvPr>
            <p:ph sz="half" idx="1"/>
          </p:nvPr>
        </p:nvSpPr>
        <p:spPr>
          <a:xfrm>
            <a:off x="457200" y="1600200"/>
            <a:ext cx="4038600" cy="452596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quarter" idx="2"/>
          </p:nvPr>
        </p:nvSpPr>
        <p:spPr>
          <a:xfrm>
            <a:off x="4648200" y="1600200"/>
            <a:ext cx="4038600" cy="21859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內容版面配置區 4"/>
          <p:cNvSpPr>
            <a:spLocks noGrp="1"/>
          </p:cNvSpPr>
          <p:nvPr>
            <p:ph sz="quarter" idx="3"/>
          </p:nvPr>
        </p:nvSpPr>
        <p:spPr>
          <a:xfrm>
            <a:off x="4648200" y="3938588"/>
            <a:ext cx="4038600" cy="218757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8" name="Rectangle 6"/>
          <p:cNvSpPr>
            <a:spLocks noGrp="1" noChangeArrowheads="1"/>
          </p:cNvSpPr>
          <p:nvPr>
            <p:ph type="sldNum" sz="quarter" idx="12"/>
          </p:nvPr>
        </p:nvSpPr>
        <p:spPr>
          <a:ln/>
        </p:spPr>
        <p:txBody>
          <a:bodyPr/>
          <a:lstStyle>
            <a:lvl1pPr>
              <a:defRPr/>
            </a:lvl1pPr>
          </a:lstStyle>
          <a:p>
            <a:pPr>
              <a:defRPr/>
            </a:pPr>
            <a:fld id="{8E2388AF-86EB-4D3D-A2EF-E8C94E07D137}" type="slidenum">
              <a:rPr lang="en-US" altLang="zh-TW"/>
              <a:pPr>
                <a:defRPr/>
              </a:pPr>
              <a:t>‹#›</a:t>
            </a:fld>
            <a:endParaRPr lang="en-US" altLang="zh-TW"/>
          </a:p>
        </p:txBody>
      </p:sp>
    </p:spTree>
    <p:extLst>
      <p:ext uri="{BB962C8B-B14F-4D97-AF65-F5344CB8AC3E}">
        <p14:creationId xmlns:p14="http://schemas.microsoft.com/office/powerpoint/2010/main" val="3850106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AndObj" preserve="1">
  <p:cSld name="標題， 2 個小物件與1 個大物件">
    <p:spTree>
      <p:nvGrpSpPr>
        <p:cNvPr id="1" name=""/>
        <p:cNvGrpSpPr/>
        <p:nvPr/>
      </p:nvGrpSpPr>
      <p:grpSpPr>
        <a:xfrm>
          <a:off x="0" y="0"/>
          <a:ext cx="0" cy="0"/>
          <a:chOff x="0" y="0"/>
          <a:chExt cx="0" cy="0"/>
        </a:xfrm>
      </p:grpSpPr>
      <p:sp>
        <p:nvSpPr>
          <p:cNvPr id="2" name="標題 1"/>
          <p:cNvSpPr>
            <a:spLocks noGrp="1"/>
          </p:cNvSpPr>
          <p:nvPr>
            <p:ph type="title"/>
          </p:nvPr>
        </p:nvSpPr>
        <p:spPr>
          <a:xfrm>
            <a:off x="457200" y="274638"/>
            <a:ext cx="8229600" cy="1143000"/>
          </a:xfrm>
        </p:spPr>
        <p:txBody>
          <a:bodyPr/>
          <a:lstStyle/>
          <a:p>
            <a:r>
              <a:rPr lang="zh-TW" altLang="en-US"/>
              <a:t>按一下以編輯母片標題樣式</a:t>
            </a:r>
          </a:p>
        </p:txBody>
      </p:sp>
      <p:sp>
        <p:nvSpPr>
          <p:cNvPr id="3" name="內容版面配置區 2"/>
          <p:cNvSpPr>
            <a:spLocks noGrp="1"/>
          </p:cNvSpPr>
          <p:nvPr>
            <p:ph sz="quarter" idx="1"/>
          </p:nvPr>
        </p:nvSpPr>
        <p:spPr>
          <a:xfrm>
            <a:off x="457200" y="1600200"/>
            <a:ext cx="4038600" cy="21859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quarter" idx="2"/>
          </p:nvPr>
        </p:nvSpPr>
        <p:spPr>
          <a:xfrm>
            <a:off x="457200" y="3938588"/>
            <a:ext cx="4038600" cy="218757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內容版面配置區 4"/>
          <p:cNvSpPr>
            <a:spLocks noGrp="1"/>
          </p:cNvSpPr>
          <p:nvPr>
            <p:ph sz="half" idx="3"/>
          </p:nvPr>
        </p:nvSpPr>
        <p:spPr>
          <a:xfrm>
            <a:off x="4648200" y="1600200"/>
            <a:ext cx="4038600" cy="4525963"/>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7"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8" name="Rectangle 6"/>
          <p:cNvSpPr>
            <a:spLocks noGrp="1" noChangeArrowheads="1"/>
          </p:cNvSpPr>
          <p:nvPr>
            <p:ph type="sldNum" sz="quarter" idx="12"/>
          </p:nvPr>
        </p:nvSpPr>
        <p:spPr>
          <a:ln/>
        </p:spPr>
        <p:txBody>
          <a:bodyPr/>
          <a:lstStyle>
            <a:lvl1pPr>
              <a:defRPr/>
            </a:lvl1pPr>
          </a:lstStyle>
          <a:p>
            <a:pPr>
              <a:defRPr/>
            </a:pPr>
            <a:fld id="{C9547F68-513E-4E10-A163-7FE3D86DB110}" type="slidenum">
              <a:rPr lang="en-US" altLang="zh-TW"/>
              <a:pPr>
                <a:defRPr/>
              </a:pPr>
              <a:t>‹#›</a:t>
            </a:fld>
            <a:endParaRPr lang="en-US" altLang="zh-TW"/>
          </a:p>
        </p:txBody>
      </p:sp>
    </p:spTree>
    <p:extLst>
      <p:ext uri="{BB962C8B-B14F-4D97-AF65-F5344CB8AC3E}">
        <p14:creationId xmlns:p14="http://schemas.microsoft.com/office/powerpoint/2010/main" val="26945275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物件">
    <p:spTree>
      <p:nvGrpSpPr>
        <p:cNvPr id="1" name=""/>
        <p:cNvGrpSpPr/>
        <p:nvPr/>
      </p:nvGrpSpPr>
      <p:grpSpPr>
        <a:xfrm>
          <a:off x="0" y="0"/>
          <a:ext cx="0" cy="0"/>
          <a:chOff x="0" y="0"/>
          <a:chExt cx="0" cy="0"/>
        </a:xfrm>
      </p:grpSpPr>
      <p:sp>
        <p:nvSpPr>
          <p:cNvPr id="2" name="內容版面配置區 1"/>
          <p:cNvSpPr>
            <a:spLocks noGrp="1"/>
          </p:cNvSpPr>
          <p:nvPr>
            <p:ph/>
          </p:nvPr>
        </p:nvSpPr>
        <p:spPr>
          <a:xfrm>
            <a:off x="457200" y="274638"/>
            <a:ext cx="8229600" cy="5851525"/>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TW"/>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TW"/>
          </a:p>
        </p:txBody>
      </p:sp>
      <p:sp>
        <p:nvSpPr>
          <p:cNvPr id="5" name="Rectangle 6"/>
          <p:cNvSpPr>
            <a:spLocks noGrp="1" noChangeArrowheads="1"/>
          </p:cNvSpPr>
          <p:nvPr>
            <p:ph type="sldNum" sz="quarter" idx="12"/>
          </p:nvPr>
        </p:nvSpPr>
        <p:spPr>
          <a:ln/>
        </p:spPr>
        <p:txBody>
          <a:bodyPr/>
          <a:lstStyle>
            <a:lvl1pPr>
              <a:defRPr/>
            </a:lvl1pPr>
          </a:lstStyle>
          <a:p>
            <a:pPr>
              <a:defRPr/>
            </a:pPr>
            <a:fld id="{A7367F72-01CE-4BE7-8D01-AF6BC60BC137}" type="slidenum">
              <a:rPr lang="en-US" altLang="zh-TW"/>
              <a:pPr>
                <a:defRPr/>
              </a:pPr>
              <a:t>‹#›</a:t>
            </a:fld>
            <a:endParaRPr lang="en-US" altLang="zh-TW"/>
          </a:p>
        </p:txBody>
      </p:sp>
    </p:spTree>
    <p:extLst>
      <p:ext uri="{BB962C8B-B14F-4D97-AF65-F5344CB8AC3E}">
        <p14:creationId xmlns:p14="http://schemas.microsoft.com/office/powerpoint/2010/main" val="3315576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ea typeface="新細明體" pitchFamily="18" charset="-120"/>
                <a:cs typeface="+mn-cs"/>
              </a:defRPr>
            </a:lvl1pPr>
          </a:lstStyle>
          <a:p>
            <a:pPr>
              <a:defRPr/>
            </a:pPr>
            <a:endParaRPr lang="en-US" altLang="zh-TW"/>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ea typeface="新細明體" pitchFamily="18" charset="-120"/>
                <a:cs typeface="+mn-cs"/>
              </a:defRPr>
            </a:lvl1pPr>
          </a:lstStyle>
          <a:p>
            <a:pPr>
              <a:defRPr/>
            </a:pPr>
            <a:endParaRPr lang="en-US" altLang="zh-TW"/>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BF38E31F-2BA2-4AD8-9169-E98D49DB3963}"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4465" r:id="rId1"/>
    <p:sldLayoutId id="2147484466" r:id="rId2"/>
    <p:sldLayoutId id="2147484467" r:id="rId3"/>
    <p:sldLayoutId id="2147484468" r:id="rId4"/>
    <p:sldLayoutId id="2147484469" r:id="rId5"/>
    <p:sldLayoutId id="2147484470" r:id="rId6"/>
    <p:sldLayoutId id="2147484471" r:id="rId7"/>
    <p:sldLayoutId id="2147484472" r:id="rId8"/>
    <p:sldLayoutId id="2147484473" r:id="rId9"/>
    <p:sldLayoutId id="2147484474" r:id="rId10"/>
    <p:sldLayoutId id="2147484475" r:id="rId11"/>
    <p:sldLayoutId id="2147484476" r:id="rId12"/>
    <p:sldLayoutId id="2147484477" r:id="rId13"/>
    <p:sldLayoutId id="2147484478" r:id="rId14"/>
    <p:sldLayoutId id="2147484479" r:id="rId15"/>
  </p:sldLayoutIdLst>
  <p:txStyles>
    <p:titleStyle>
      <a:lvl1pPr algn="ctr" rtl="0" eaLnBrk="0" fontAlgn="base" hangingPunct="0">
        <a:spcBef>
          <a:spcPct val="0"/>
        </a:spcBef>
        <a:spcAft>
          <a:spcPct val="0"/>
        </a:spcAft>
        <a:defRPr kumimoji="1" sz="4400">
          <a:solidFill>
            <a:schemeClr val="tx2"/>
          </a:solidFill>
          <a:latin typeface="+mj-lt"/>
          <a:ea typeface="+mj-ea"/>
          <a:cs typeface="新細明體" charset="0"/>
        </a:defRPr>
      </a:lvl1pPr>
      <a:lvl2pPr algn="ctr" rtl="0" eaLnBrk="0" fontAlgn="base" hangingPunct="0">
        <a:spcBef>
          <a:spcPct val="0"/>
        </a:spcBef>
        <a:spcAft>
          <a:spcPct val="0"/>
        </a:spcAft>
        <a:defRPr kumimoji="1" sz="4400">
          <a:solidFill>
            <a:schemeClr val="tx2"/>
          </a:solidFill>
          <a:latin typeface="Arial" charset="0"/>
          <a:ea typeface="新細明體" pitchFamily="18" charset="-120"/>
          <a:cs typeface="新細明體" charset="0"/>
        </a:defRPr>
      </a:lvl2pPr>
      <a:lvl3pPr algn="ctr" rtl="0" eaLnBrk="0" fontAlgn="base" hangingPunct="0">
        <a:spcBef>
          <a:spcPct val="0"/>
        </a:spcBef>
        <a:spcAft>
          <a:spcPct val="0"/>
        </a:spcAft>
        <a:defRPr kumimoji="1" sz="4400">
          <a:solidFill>
            <a:schemeClr val="tx2"/>
          </a:solidFill>
          <a:latin typeface="Arial" charset="0"/>
          <a:ea typeface="新細明體" pitchFamily="18" charset="-120"/>
          <a:cs typeface="新細明體" charset="0"/>
        </a:defRPr>
      </a:lvl3pPr>
      <a:lvl4pPr algn="ctr" rtl="0" eaLnBrk="0" fontAlgn="base" hangingPunct="0">
        <a:spcBef>
          <a:spcPct val="0"/>
        </a:spcBef>
        <a:spcAft>
          <a:spcPct val="0"/>
        </a:spcAft>
        <a:defRPr kumimoji="1" sz="4400">
          <a:solidFill>
            <a:schemeClr val="tx2"/>
          </a:solidFill>
          <a:latin typeface="Arial" charset="0"/>
          <a:ea typeface="新細明體" pitchFamily="18" charset="-120"/>
          <a:cs typeface="新細明體" charset="0"/>
        </a:defRPr>
      </a:lvl4pPr>
      <a:lvl5pPr algn="ctr" rtl="0" eaLnBrk="0" fontAlgn="base" hangingPunct="0">
        <a:spcBef>
          <a:spcPct val="0"/>
        </a:spcBef>
        <a:spcAft>
          <a:spcPct val="0"/>
        </a:spcAft>
        <a:defRPr kumimoji="1" sz="4400">
          <a:solidFill>
            <a:schemeClr val="tx2"/>
          </a:solidFill>
          <a:latin typeface="Arial" charset="0"/>
          <a:ea typeface="新細明體" pitchFamily="18" charset="-120"/>
          <a:cs typeface="新細明體" charset="0"/>
        </a:defRPr>
      </a:lvl5pPr>
      <a:lvl6pPr marL="457200" algn="ctr" rtl="0" fontAlgn="base">
        <a:spcBef>
          <a:spcPct val="0"/>
        </a:spcBef>
        <a:spcAft>
          <a:spcPct val="0"/>
        </a:spcAft>
        <a:defRPr kumimoji="1" sz="4400">
          <a:solidFill>
            <a:schemeClr val="tx2"/>
          </a:solidFill>
          <a:latin typeface="Arial" charset="0"/>
          <a:ea typeface="新細明體" pitchFamily="18" charset="-120"/>
        </a:defRPr>
      </a:lvl6pPr>
      <a:lvl7pPr marL="914400" algn="ctr" rtl="0" fontAlgn="base">
        <a:spcBef>
          <a:spcPct val="0"/>
        </a:spcBef>
        <a:spcAft>
          <a:spcPct val="0"/>
        </a:spcAft>
        <a:defRPr kumimoji="1" sz="4400">
          <a:solidFill>
            <a:schemeClr val="tx2"/>
          </a:solidFill>
          <a:latin typeface="Arial" charset="0"/>
          <a:ea typeface="新細明體" pitchFamily="18" charset="-120"/>
        </a:defRPr>
      </a:lvl7pPr>
      <a:lvl8pPr marL="1371600" algn="ctr" rtl="0" fontAlgn="base">
        <a:spcBef>
          <a:spcPct val="0"/>
        </a:spcBef>
        <a:spcAft>
          <a:spcPct val="0"/>
        </a:spcAft>
        <a:defRPr kumimoji="1" sz="4400">
          <a:solidFill>
            <a:schemeClr val="tx2"/>
          </a:solidFill>
          <a:latin typeface="Arial" charset="0"/>
          <a:ea typeface="新細明體" pitchFamily="18" charset="-120"/>
        </a:defRPr>
      </a:lvl8pPr>
      <a:lvl9pPr marL="1828800" algn="ctr" rtl="0" fontAlgn="base">
        <a:spcBef>
          <a:spcPct val="0"/>
        </a:spcBef>
        <a:spcAft>
          <a:spcPct val="0"/>
        </a:spcAft>
        <a:defRPr kumimoji="1" sz="4400">
          <a:solidFill>
            <a:schemeClr val="tx2"/>
          </a:solidFill>
          <a:latin typeface="Arial" charset="0"/>
          <a:ea typeface="新細明體" pitchFamily="18" charset="-120"/>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新細明體" charset="0"/>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facebook.com/CHVincentChang" TargetMode="External"/><Relationship Id="rId2" Type="http://schemas.openxmlformats.org/officeDocument/2006/relationships/hyperlink" Target="mailto:chvchang@hotmail.com" TargetMode="External"/><Relationship Id="rId1" Type="http://schemas.openxmlformats.org/officeDocument/2006/relationships/slideLayout" Target="../slideLayouts/slideLayout7.xml"/><Relationship Id="rId5" Type="http://schemas.openxmlformats.org/officeDocument/2006/relationships/hyperlink" Target="https://phy.ntnu.edu.tw/~chchang/PMI.htm" TargetMode="External"/><Relationship Id="rId4" Type="http://schemas.openxmlformats.org/officeDocument/2006/relationships/hyperlink" Target="http://phy.ntnu.edu.tw/~chchang"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jpe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jpeg"/><Relationship Id="rId1" Type="http://schemas.openxmlformats.org/officeDocument/2006/relationships/slideLayout" Target="../slideLayouts/slideLayout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www.mirrorvoice.com.tw/podcasts/78/1932" TargetMode="Externa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image" Target="../media/image41.jpe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8" Type="http://schemas.openxmlformats.org/officeDocument/2006/relationships/image" Target="../media/image420.png"/><Relationship Id="rId3" Type="http://schemas.openxmlformats.org/officeDocument/2006/relationships/oleObject" Target="../embeddings/oleObject1.bin"/><Relationship Id="rId7" Type="http://schemas.openxmlformats.org/officeDocument/2006/relationships/image" Target="../media/image46.png"/><Relationship Id="rId2" Type="http://schemas.openxmlformats.org/officeDocument/2006/relationships/image" Target="../media/image43.jpeg"/><Relationship Id="rId1" Type="http://schemas.openxmlformats.org/officeDocument/2006/relationships/slideLayout" Target="../slideLayouts/slideLayout7.xml"/><Relationship Id="rId6" Type="http://schemas.openxmlformats.org/officeDocument/2006/relationships/image" Target="../media/image45.wmf"/><Relationship Id="rId5" Type="http://schemas.openxmlformats.org/officeDocument/2006/relationships/oleObject" Target="../embeddings/oleObject2.bin"/><Relationship Id="rId10" Type="http://schemas.openxmlformats.org/officeDocument/2006/relationships/image" Target="../media/image820.png"/><Relationship Id="rId4" Type="http://schemas.openxmlformats.org/officeDocument/2006/relationships/image" Target="../media/image44.wmf"/><Relationship Id="rId9"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7.xml"/><Relationship Id="rId4" Type="http://schemas.openxmlformats.org/officeDocument/2006/relationships/image" Target="../media/image50.jpeg"/></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51.w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as.wiley.com/WileyCDA/WileyTitle/productCd-1118230744.html" TargetMode="External"/><Relationship Id="rId1" Type="http://schemas.openxmlformats.org/officeDocument/2006/relationships/slideLayout" Target="../slideLayouts/slideLayout7.xml"/><Relationship Id="rId5" Type="http://schemas.openxmlformats.org/officeDocument/2006/relationships/image" Target="../media/image58.png"/><Relationship Id="rId4" Type="http://schemas.openxmlformats.org/officeDocument/2006/relationships/image" Target="../media/image57.png"/></Relationships>
</file>

<file path=ppt/slides/_rels/slide37.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61.jpg"/></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hyperlink" Target="https://www.mirrorvoice.com.tw/podcasts/78/2004" TargetMode="External"/><Relationship Id="rId1" Type="http://schemas.openxmlformats.org/officeDocument/2006/relationships/slideLayout" Target="../slideLayouts/slideLayout1.xml"/><Relationship Id="rId4" Type="http://schemas.openxmlformats.org/officeDocument/2006/relationships/image" Target="../media/image63.png"/></Relationships>
</file>

<file path=ppt/slides/_rels/slide39.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500.png"/><Relationship Id="rId7" Type="http://schemas.openxmlformats.org/officeDocument/2006/relationships/image" Target="../media/image71.jpeg"/><Relationship Id="rId2" Type="http://schemas.openxmlformats.org/officeDocument/2006/relationships/image" Target="../media/image1300.png"/><Relationship Id="rId1" Type="http://schemas.openxmlformats.org/officeDocument/2006/relationships/slideLayout" Target="../slideLayouts/slideLayout7.xml"/><Relationship Id="rId6" Type="http://schemas.openxmlformats.org/officeDocument/2006/relationships/image" Target="../media/image1700.png"/><Relationship Id="rId5" Type="http://schemas.openxmlformats.org/officeDocument/2006/relationships/image" Target="../media/image1600.png"/><Relationship Id="rId4" Type="http://schemas.openxmlformats.org/officeDocument/2006/relationships/image" Target="../media/image70.jpeg"/></Relationships>
</file>

<file path=ppt/slides/_rels/slide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9.png"/><Relationship Id="rId1" Type="http://schemas.openxmlformats.org/officeDocument/2006/relationships/slideLayout" Target="../slideLayouts/slideLayout7.xml"/><Relationship Id="rId6" Type="http://schemas.openxmlformats.org/officeDocument/2006/relationships/image" Target="../media/image73.jpeg"/><Relationship Id="rId5" Type="http://schemas.openxmlformats.org/officeDocument/2006/relationships/image" Target="../media/image72.png"/><Relationship Id="rId4" Type="http://schemas.openxmlformats.org/officeDocument/2006/relationships/image" Target="../media/image1540.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image" Target="../media/image78.jpeg"/><Relationship Id="rId1" Type="http://schemas.openxmlformats.org/officeDocument/2006/relationships/slideLayout" Target="../slideLayouts/slideLayout7.xml"/><Relationship Id="rId6" Type="http://schemas.openxmlformats.org/officeDocument/2006/relationships/image" Target="../media/image460.png"/><Relationship Id="rId5" Type="http://schemas.openxmlformats.org/officeDocument/2006/relationships/image" Target="../media/image80.jpeg"/><Relationship Id="rId4" Type="http://schemas.openxmlformats.org/officeDocument/2006/relationships/image" Target="../media/image73.jpeg"/></Relationships>
</file>

<file path=ppt/slides/_rels/slide5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 Id="rId4" Type="http://schemas.openxmlformats.org/officeDocument/2006/relationships/image" Target="../media/image83.png"/></Relationships>
</file>

<file path=ppt/slides/_rels/slide5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87.png"/><Relationship Id="rId1" Type="http://schemas.openxmlformats.org/officeDocument/2006/relationships/slideLayout" Target="../slideLayouts/slideLayout7.xml"/><Relationship Id="rId4" Type="http://schemas.openxmlformats.org/officeDocument/2006/relationships/image" Target="../media/image88.png"/></Relationships>
</file>

<file path=ppt/slides/_rels/slide5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560.png"/><Relationship Id="rId2" Type="http://schemas.openxmlformats.org/officeDocument/2006/relationships/image" Target="../media/image92.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image" Target="../media/image93.png"/><Relationship Id="rId1" Type="http://schemas.openxmlformats.org/officeDocument/2006/relationships/slideLayout" Target="../slideLayouts/slideLayout7.xml"/><Relationship Id="rId6" Type="http://schemas.openxmlformats.org/officeDocument/2006/relationships/image" Target="../media/image580.png"/><Relationship Id="rId5" Type="http://schemas.openxmlformats.org/officeDocument/2006/relationships/image" Target="../media/image95.jpeg"/><Relationship Id="rId4" Type="http://schemas.openxmlformats.org/officeDocument/2006/relationships/hyperlink" Target="http://www-personal.umich.edu/~jbourj/images/money/addition/schrodinger12.jpg" TargetMode="External"/></Relationships>
</file>

<file path=ppt/slides/_rels/slide5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ChangeArrowheads="1"/>
          </p:cNvSpPr>
          <p:nvPr/>
        </p:nvSpPr>
        <p:spPr bwMode="auto">
          <a:xfrm>
            <a:off x="1754211" y="1268760"/>
            <a:ext cx="5655139"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eaLnBrk="0" hangingPunct="0">
              <a:spcBef>
                <a:spcPct val="20000"/>
              </a:spcBef>
              <a:buChar char="•"/>
              <a:defRPr kumimoji="1" sz="3200">
                <a:solidFill>
                  <a:schemeClr val="tx1"/>
                </a:solidFill>
                <a:latin typeface="Arial" pitchFamily="34" charset="0"/>
                <a:ea typeface="新細明體" pitchFamily="18" charset="-120"/>
              </a:defRPr>
            </a:lvl1pPr>
            <a:lvl2pPr marL="742950" indent="-285750" eaLnBrk="0" hangingPunct="0">
              <a:spcBef>
                <a:spcPct val="20000"/>
              </a:spcBef>
              <a:buChar char="–"/>
              <a:defRPr kumimoji="1" sz="2800">
                <a:solidFill>
                  <a:schemeClr val="tx1"/>
                </a:solidFill>
                <a:latin typeface="Arial" pitchFamily="34" charset="0"/>
                <a:ea typeface="新細明體" pitchFamily="18" charset="-120"/>
              </a:defRPr>
            </a:lvl2pPr>
            <a:lvl3pPr marL="1143000" indent="-228600" eaLnBrk="0" hangingPunct="0">
              <a:spcBef>
                <a:spcPct val="20000"/>
              </a:spcBef>
              <a:buChar char="•"/>
              <a:defRPr kumimoji="1" sz="2400">
                <a:solidFill>
                  <a:schemeClr val="tx1"/>
                </a:solidFill>
                <a:latin typeface="Arial" pitchFamily="34" charset="0"/>
                <a:ea typeface="新細明體" pitchFamily="18" charset="-120"/>
              </a:defRPr>
            </a:lvl3pPr>
            <a:lvl4pPr marL="1600200" indent="-228600" eaLnBrk="0" hangingPunct="0">
              <a:spcBef>
                <a:spcPct val="20000"/>
              </a:spcBef>
              <a:buChar char="–"/>
              <a:defRPr kumimoji="1" sz="2000">
                <a:solidFill>
                  <a:schemeClr val="tx1"/>
                </a:solidFill>
                <a:latin typeface="Arial" pitchFamily="34" charset="0"/>
                <a:ea typeface="新細明體" pitchFamily="18" charset="-120"/>
              </a:defRPr>
            </a:lvl4pPr>
            <a:lvl5pPr marL="2057400" indent="-228600" eaLnBrk="0" hangingPunct="0">
              <a:spcBef>
                <a:spcPct val="20000"/>
              </a:spcBef>
              <a:buChar char="»"/>
              <a:defRPr kumimoji="1" sz="2000">
                <a:solidFill>
                  <a:schemeClr val="tx1"/>
                </a:solidFill>
                <a:latin typeface="Arial" pitchFamily="34"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pitchFamily="34" charset="0"/>
                <a:ea typeface="新細明體" pitchFamily="18" charset="-120"/>
              </a:defRPr>
            </a:lvl9pPr>
          </a:lstStyle>
          <a:p>
            <a:pPr algn="ctr" eaLnBrk="1" hangingPunct="1">
              <a:spcBef>
                <a:spcPct val="0"/>
              </a:spcBef>
              <a:buFontTx/>
              <a:buNone/>
            </a:pPr>
            <a:r>
              <a:rPr lang="zh-TW" altLang="en-US" sz="1800" dirty="0"/>
              <a:t>老師：張嘉泓                 物理系</a:t>
            </a:r>
            <a:endParaRPr lang="en-US" altLang="zh-TW" sz="1800" dirty="0"/>
          </a:p>
          <a:p>
            <a:pPr algn="ctr" eaLnBrk="1" hangingPunct="1">
              <a:spcBef>
                <a:spcPct val="0"/>
              </a:spcBef>
              <a:buFontTx/>
              <a:buNone/>
            </a:pPr>
            <a:r>
              <a:rPr lang="en-US" altLang="zh-TW" sz="1800" dirty="0"/>
              <a:t>                                                               </a:t>
            </a:r>
          </a:p>
          <a:p>
            <a:pPr algn="ctr" eaLnBrk="1" hangingPunct="1">
              <a:spcBef>
                <a:spcPct val="0"/>
              </a:spcBef>
              <a:buFontTx/>
              <a:buNone/>
            </a:pPr>
            <a:r>
              <a:rPr lang="en-US" altLang="zh-TW" sz="1800" dirty="0">
                <a:latin typeface="Times New Roman" pitchFamily="18" charset="0"/>
                <a:cs typeface="Times New Roman" pitchFamily="18" charset="0"/>
              </a:rPr>
              <a:t>Office:   A213     Phone #: 7749-6038</a:t>
            </a:r>
          </a:p>
          <a:p>
            <a:pPr algn="ctr" eaLnBrk="1" hangingPunct="1">
              <a:spcBef>
                <a:spcPct val="0"/>
              </a:spcBef>
              <a:buFontTx/>
              <a:buNone/>
            </a:pPr>
            <a:endParaRPr lang="en-US" altLang="zh-TW" sz="1800" dirty="0">
              <a:latin typeface="Times New Roman" pitchFamily="18" charset="0"/>
              <a:cs typeface="Times New Roman" pitchFamily="18" charset="0"/>
            </a:endParaRPr>
          </a:p>
          <a:p>
            <a:pPr algn="ctr" eaLnBrk="1" hangingPunct="1">
              <a:spcBef>
                <a:spcPct val="0"/>
              </a:spcBef>
              <a:buFontTx/>
              <a:buNone/>
            </a:pPr>
            <a:r>
              <a:rPr lang="zh-TW" altLang="en-US" sz="1800" dirty="0">
                <a:latin typeface="Times New Roman" pitchFamily="18" charset="0"/>
                <a:cs typeface="Times New Roman" pitchFamily="18" charset="0"/>
              </a:rPr>
              <a:t>手機：</a:t>
            </a:r>
            <a:r>
              <a:rPr lang="en-US" altLang="zh-TW" sz="1800" dirty="0">
                <a:latin typeface="Times New Roman" pitchFamily="18" charset="0"/>
                <a:cs typeface="Times New Roman" pitchFamily="18" charset="0"/>
              </a:rPr>
              <a:t>0922-492150</a:t>
            </a:r>
          </a:p>
          <a:p>
            <a:pPr algn="ctr" eaLnBrk="1" hangingPunct="1">
              <a:spcBef>
                <a:spcPct val="0"/>
              </a:spcBef>
              <a:buFontTx/>
              <a:buNone/>
            </a:pPr>
            <a:endParaRPr lang="en-US" altLang="zh-TW" sz="1800" dirty="0">
              <a:latin typeface="Times New Roman" pitchFamily="18" charset="0"/>
              <a:cs typeface="Times New Roman" pitchFamily="18" charset="0"/>
            </a:endParaRPr>
          </a:p>
          <a:p>
            <a:pPr algn="ctr" eaLnBrk="1" hangingPunct="1">
              <a:spcBef>
                <a:spcPct val="0"/>
              </a:spcBef>
              <a:buFontTx/>
              <a:buNone/>
            </a:pPr>
            <a:r>
              <a:rPr lang="en-US" altLang="zh-TW" sz="1800" dirty="0">
                <a:latin typeface="Times New Roman" pitchFamily="18" charset="0"/>
                <a:cs typeface="Times New Roman" pitchFamily="18" charset="0"/>
              </a:rPr>
              <a:t>E-mail:   </a:t>
            </a:r>
            <a:r>
              <a:rPr lang="en-US" altLang="zh-TW" sz="1800" dirty="0">
                <a:latin typeface="Times New Roman" pitchFamily="18" charset="0"/>
                <a:cs typeface="Times New Roman" pitchFamily="18" charset="0"/>
                <a:hlinkClick r:id="rId2"/>
              </a:rPr>
              <a:t>chvchang@hotmail.com</a:t>
            </a:r>
            <a:endParaRPr lang="en-US" altLang="zh-TW" sz="1800" dirty="0">
              <a:latin typeface="Times New Roman" pitchFamily="18" charset="0"/>
              <a:cs typeface="Times New Roman" pitchFamily="18" charset="0"/>
            </a:endParaRPr>
          </a:p>
          <a:p>
            <a:pPr algn="ctr" eaLnBrk="1" hangingPunct="1">
              <a:spcBef>
                <a:spcPct val="0"/>
              </a:spcBef>
              <a:buFontTx/>
              <a:buNone/>
            </a:pPr>
            <a:endParaRPr lang="en-US" altLang="zh-TW" sz="1800" dirty="0">
              <a:latin typeface="Times New Roman" pitchFamily="18" charset="0"/>
              <a:cs typeface="Times New Roman" pitchFamily="18" charset="0"/>
            </a:endParaRPr>
          </a:p>
          <a:p>
            <a:pPr algn="ctr" eaLnBrk="1" hangingPunct="1">
              <a:spcBef>
                <a:spcPct val="0"/>
              </a:spcBef>
              <a:buFontTx/>
              <a:buNone/>
            </a:pPr>
            <a:r>
              <a:rPr lang="en-US" altLang="zh-TW" sz="1800" dirty="0">
                <a:latin typeface="Times New Roman" pitchFamily="18" charset="0"/>
                <a:cs typeface="Times New Roman" pitchFamily="18" charset="0"/>
              </a:rPr>
              <a:t>FB:</a:t>
            </a:r>
            <a:r>
              <a:rPr lang="zh-TW" altLang="en-US" sz="1800" dirty="0">
                <a:latin typeface="Times New Roman" pitchFamily="18" charset="0"/>
                <a:cs typeface="Times New Roman" pitchFamily="18" charset="0"/>
              </a:rPr>
              <a:t>   </a:t>
            </a:r>
            <a:r>
              <a:rPr lang="en-US" altLang="zh-TW" sz="1800" dirty="0">
                <a:latin typeface="Times New Roman" pitchFamily="18" charset="0"/>
                <a:cs typeface="Times New Roman" pitchFamily="18" charset="0"/>
                <a:hlinkClick r:id="rId3"/>
              </a:rPr>
              <a:t>https://www.facebook.com/CHVincentChang</a:t>
            </a:r>
            <a:endParaRPr lang="en-US" altLang="zh-TW" sz="1800" dirty="0">
              <a:latin typeface="Times New Roman" pitchFamily="18" charset="0"/>
              <a:cs typeface="Times New Roman" pitchFamily="18" charset="0"/>
            </a:endParaRPr>
          </a:p>
          <a:p>
            <a:pPr algn="ctr" eaLnBrk="1" hangingPunct="1">
              <a:spcBef>
                <a:spcPct val="0"/>
              </a:spcBef>
              <a:buFontTx/>
              <a:buNone/>
            </a:pPr>
            <a:endParaRPr lang="en-US" altLang="zh-TW" sz="1800" dirty="0">
              <a:latin typeface="Times New Roman" pitchFamily="18" charset="0"/>
              <a:cs typeface="Times New Roman" pitchFamily="18" charset="0"/>
            </a:endParaRPr>
          </a:p>
          <a:p>
            <a:pPr algn="ctr" eaLnBrk="1" hangingPunct="1">
              <a:spcBef>
                <a:spcPct val="0"/>
              </a:spcBef>
              <a:buFontTx/>
              <a:buNone/>
            </a:pPr>
            <a:r>
              <a:rPr lang="zh-TW" altLang="en-US" sz="1800" dirty="0">
                <a:cs typeface="Times New Roman" pitchFamily="18" charset="0"/>
              </a:rPr>
              <a:t>個人網址</a:t>
            </a:r>
            <a:r>
              <a:rPr lang="zh-TW" altLang="en-US" sz="1800" dirty="0">
                <a:latin typeface="Times New Roman" pitchFamily="18" charset="0"/>
                <a:cs typeface="Times New Roman" pitchFamily="18" charset="0"/>
              </a:rPr>
              <a:t>：</a:t>
            </a:r>
            <a:r>
              <a:rPr lang="en-US" altLang="zh-TW" sz="1800" dirty="0">
                <a:latin typeface="Times New Roman" pitchFamily="18" charset="0"/>
                <a:cs typeface="Times New Roman" pitchFamily="18" charset="0"/>
                <a:hlinkClick r:id="rId4"/>
              </a:rPr>
              <a:t>http://phy.ntnu.edu.tw/~chchang</a:t>
            </a:r>
            <a:endParaRPr lang="en-US" altLang="zh-TW" sz="1800" dirty="0">
              <a:latin typeface="Times New Roman" pitchFamily="18" charset="0"/>
              <a:cs typeface="Times New Roman" pitchFamily="18" charset="0"/>
            </a:endParaRPr>
          </a:p>
          <a:p>
            <a:pPr algn="ctr" eaLnBrk="1" hangingPunct="1">
              <a:spcBef>
                <a:spcPct val="0"/>
              </a:spcBef>
              <a:buFontTx/>
              <a:buNone/>
            </a:pPr>
            <a:endParaRPr lang="en-US" altLang="zh-TW" sz="1800" dirty="0">
              <a:latin typeface="Times New Roman" pitchFamily="18" charset="0"/>
              <a:cs typeface="Times New Roman" pitchFamily="18" charset="0"/>
            </a:endParaRPr>
          </a:p>
          <a:p>
            <a:pPr algn="ctr" eaLnBrk="1" hangingPunct="1">
              <a:spcBef>
                <a:spcPct val="0"/>
              </a:spcBef>
              <a:buFontTx/>
              <a:buNone/>
            </a:pPr>
            <a:r>
              <a:rPr lang="zh-TW" altLang="en-US" sz="1800" dirty="0">
                <a:latin typeface="Times New Roman" pitchFamily="18" charset="0"/>
                <a:cs typeface="Times New Roman" pitchFamily="18" charset="0"/>
              </a:rPr>
              <a:t>      課程網址：</a:t>
            </a:r>
            <a:r>
              <a:rPr lang="en-US" altLang="zh-TW" sz="1800" dirty="0">
                <a:latin typeface="Times New Roman" pitchFamily="18" charset="0"/>
                <a:cs typeface="Times New Roman" pitchFamily="18" charset="0"/>
                <a:hlinkClick r:id="rId5"/>
              </a:rPr>
              <a:t>https://phy.ntnu.edu.tw/~chchang/</a:t>
            </a:r>
            <a:r>
              <a:rPr lang="en-US" altLang="zh-TW" sz="1800">
                <a:latin typeface="Times New Roman" pitchFamily="18" charset="0"/>
                <a:cs typeface="Times New Roman" pitchFamily="18" charset="0"/>
                <a:hlinkClick r:id="rId5"/>
              </a:rPr>
              <a:t>PMI.htm</a:t>
            </a:r>
            <a:endParaRPr lang="en-US" altLang="zh-TW" sz="1800" dirty="0">
              <a:latin typeface="Times New Roman" pitchFamily="18" charset="0"/>
              <a:cs typeface="Times New Roman" pitchFamily="18" charset="0"/>
            </a:endParaRPr>
          </a:p>
        </p:txBody>
      </p:sp>
    </p:spTree>
    <p:extLst>
      <p:ext uri="{BB962C8B-B14F-4D97-AF65-F5344CB8AC3E}">
        <p14:creationId xmlns:p14="http://schemas.microsoft.com/office/powerpoint/2010/main" val="2487614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8903855-206A-D193-B20E-C164A1DDCE75}"/>
              </a:ext>
            </a:extLst>
          </p:cNvPr>
          <p:cNvSpPr txBox="1"/>
          <p:nvPr/>
        </p:nvSpPr>
        <p:spPr>
          <a:xfrm>
            <a:off x="1259632" y="1844824"/>
            <a:ext cx="7488832"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Make Mathematical Physics really physics and really mathematics.</a:t>
            </a:r>
          </a:p>
        </p:txBody>
      </p:sp>
      <p:sp>
        <p:nvSpPr>
          <p:cNvPr id="3" name="TextBox 2">
            <a:extLst>
              <a:ext uri="{FF2B5EF4-FFF2-40B4-BE49-F238E27FC236}">
                <a16:creationId xmlns:a16="http://schemas.microsoft.com/office/drawing/2014/main" id="{7D71335A-EFDF-7D91-D7A4-C85A3400F030}"/>
              </a:ext>
            </a:extLst>
          </p:cNvPr>
          <p:cNvSpPr txBox="1"/>
          <p:nvPr/>
        </p:nvSpPr>
        <p:spPr>
          <a:xfrm>
            <a:off x="1259632" y="2420888"/>
            <a:ext cx="5112568"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Not just solution manual.</a:t>
            </a:r>
          </a:p>
        </p:txBody>
      </p:sp>
    </p:spTree>
    <p:extLst>
      <p:ext uri="{BB962C8B-B14F-4D97-AF65-F5344CB8AC3E}">
        <p14:creationId xmlns:p14="http://schemas.microsoft.com/office/powerpoint/2010/main" val="3372659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群組 1"/>
          <p:cNvGrpSpPr/>
          <p:nvPr/>
        </p:nvGrpSpPr>
        <p:grpSpPr>
          <a:xfrm>
            <a:off x="1547664" y="1315912"/>
            <a:ext cx="5832648" cy="961770"/>
            <a:chOff x="443932" y="838200"/>
            <a:chExt cx="7776864" cy="1282360"/>
          </a:xfrm>
        </p:grpSpPr>
        <p:sp>
          <p:nvSpPr>
            <p:cNvPr id="3" name="矩形 2"/>
            <p:cNvSpPr/>
            <p:nvPr/>
          </p:nvSpPr>
          <p:spPr>
            <a:xfrm>
              <a:off x="489488" y="1474272"/>
              <a:ext cx="4404015" cy="646288"/>
            </a:xfrm>
            <a:prstGeom prst="rect">
              <a:avLst/>
            </a:prstGeom>
            <a:noFill/>
          </p:spPr>
          <p:txBody>
            <a:bodyPr wrap="square" lIns="68547" tIns="34274" rIns="68547" bIns="34274">
              <a:spAutoFit/>
            </a:bodyPr>
            <a:lstStyle/>
            <a:p>
              <a:pPr defTabSz="685800"/>
              <a:r>
                <a:rPr lang="zh-TW" altLang="en-US" sz="1350" b="1" dirty="0">
                  <a:solidFill>
                    <a:srgbClr val="000000"/>
                  </a:solidFill>
                  <a:latin typeface="微軟正黑體"/>
                  <a:ea typeface="微軟正黑體"/>
                  <a:cs typeface="Arial"/>
                </a:rPr>
                <a:t>知識已經太過複雜，但容易取得，</a:t>
              </a:r>
              <a:endParaRPr lang="en-US" altLang="zh-TW" sz="1350" b="1" dirty="0">
                <a:solidFill>
                  <a:srgbClr val="000000"/>
                </a:solidFill>
                <a:latin typeface="微軟正黑體"/>
                <a:ea typeface="微軟正黑體"/>
                <a:cs typeface="Arial"/>
              </a:endParaRPr>
            </a:p>
            <a:p>
              <a:pPr defTabSz="685800"/>
              <a:r>
                <a:rPr lang="zh-TW" altLang="en-US" sz="1350" b="1" dirty="0">
                  <a:solidFill>
                    <a:srgbClr val="000000"/>
                  </a:solidFill>
                  <a:latin typeface="微軟正黑體"/>
                  <a:ea typeface="微軟正黑體"/>
                  <a:cs typeface="Arial"/>
                </a:rPr>
                <a:t>而且許多人未來的發展還有各式的可能！</a:t>
              </a:r>
              <a:endParaRPr lang="en-US" altLang="zh-TW" sz="1350" b="1" dirty="0">
                <a:solidFill>
                  <a:srgbClr val="000000"/>
                </a:solidFill>
                <a:latin typeface="微軟正黑體"/>
                <a:ea typeface="微軟正黑體"/>
                <a:cs typeface="Arial"/>
              </a:endParaRPr>
            </a:p>
          </p:txBody>
        </p:sp>
        <p:sp>
          <p:nvSpPr>
            <p:cNvPr id="4" name="矩形 3"/>
            <p:cNvSpPr/>
            <p:nvPr/>
          </p:nvSpPr>
          <p:spPr>
            <a:xfrm>
              <a:off x="443932" y="838200"/>
              <a:ext cx="7776864" cy="636072"/>
            </a:xfrm>
            <a:prstGeom prst="rect">
              <a:avLst/>
            </a:prstGeom>
          </p:spPr>
          <p:txBody>
            <a:bodyPr wrap="square">
              <a:spAutoFit/>
            </a:bodyPr>
            <a:lstStyle/>
            <a:p>
              <a:pPr defTabSz="685800">
                <a:lnSpc>
                  <a:spcPts val="3000"/>
                </a:lnSpc>
                <a:defRPr/>
              </a:pPr>
              <a:r>
                <a:rPr lang="zh-TW" altLang="en-US" sz="3000" b="1" spc="-225" dirty="0">
                  <a:ln w="3175">
                    <a:noFill/>
                  </a:ln>
                  <a:solidFill>
                    <a:srgbClr val="000000"/>
                  </a:solidFill>
                  <a:latin typeface="Agency FB" panose="020B0503020202020204" pitchFamily="34" charset="0"/>
                  <a:ea typeface="微軟正黑體"/>
                  <a:cs typeface="Arial"/>
                </a:rPr>
                <a:t>大學學習的重點是能力，不是知識</a:t>
              </a:r>
              <a:endParaRPr lang="en-US" altLang="zh-TW" sz="3000" b="1" spc="-225" dirty="0">
                <a:ln w="3175">
                  <a:noFill/>
                </a:ln>
                <a:solidFill>
                  <a:srgbClr val="000000"/>
                </a:solidFill>
                <a:latin typeface="Agency FB" panose="020B0503020202020204" pitchFamily="34" charset="0"/>
                <a:ea typeface="微軟正黑體"/>
                <a:cs typeface="Arial"/>
              </a:endParaRPr>
            </a:p>
          </p:txBody>
        </p:sp>
      </p:grpSp>
      <p:sp>
        <p:nvSpPr>
          <p:cNvPr id="5" name="手繪多邊形 4"/>
          <p:cNvSpPr/>
          <p:nvPr/>
        </p:nvSpPr>
        <p:spPr>
          <a:xfrm>
            <a:off x="1996478" y="630112"/>
            <a:ext cx="34289" cy="571500"/>
          </a:xfrm>
          <a:custGeom>
            <a:avLst/>
            <a:gdLst>
              <a:gd name="connsiteX0" fmla="*/ 0 w 0"/>
              <a:gd name="connsiteY0" fmla="*/ 0 h 1850572"/>
              <a:gd name="connsiteX1" fmla="*/ 0 w 0"/>
              <a:gd name="connsiteY1" fmla="*/ 1850572 h 1850572"/>
            </a:gdLst>
            <a:ahLst/>
            <a:cxnLst>
              <a:cxn ang="0">
                <a:pos x="connsiteX0" y="connsiteY0"/>
              </a:cxn>
              <a:cxn ang="0">
                <a:pos x="connsiteX1" y="connsiteY1"/>
              </a:cxn>
            </a:cxnLst>
            <a:rect l="l" t="t" r="r" b="b"/>
            <a:pathLst>
              <a:path h="1850572">
                <a:moveTo>
                  <a:pt x="0" y="0"/>
                </a:moveTo>
                <a:lnTo>
                  <a:pt x="0" y="185057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TW" altLang="en-US" sz="1350">
              <a:solidFill>
                <a:srgbClr val="FFFFFF"/>
              </a:solidFill>
              <a:latin typeface="Arial"/>
              <a:ea typeface="微軟正黑體"/>
              <a:cs typeface="Arial"/>
            </a:endParaRPr>
          </a:p>
        </p:txBody>
      </p:sp>
      <p:grpSp>
        <p:nvGrpSpPr>
          <p:cNvPr id="6" name="群組 5"/>
          <p:cNvGrpSpPr/>
          <p:nvPr/>
        </p:nvGrpSpPr>
        <p:grpSpPr>
          <a:xfrm>
            <a:off x="5624900" y="323053"/>
            <a:ext cx="778513" cy="778511"/>
            <a:chOff x="1675607" y="1096631"/>
            <a:chExt cx="732170" cy="732170"/>
          </a:xfrm>
        </p:grpSpPr>
        <p:sp>
          <p:nvSpPr>
            <p:cNvPr id="7" name="文字方塊 6"/>
            <p:cNvSpPr txBox="1"/>
            <p:nvPr/>
          </p:nvSpPr>
          <p:spPr>
            <a:xfrm>
              <a:off x="1698792" y="1251872"/>
              <a:ext cx="685798" cy="318402"/>
            </a:xfrm>
            <a:prstGeom prst="rect">
              <a:avLst/>
            </a:prstGeom>
            <a:noFill/>
          </p:spPr>
          <p:txBody>
            <a:bodyPr wrap="square" rtlCol="0">
              <a:spAutoFit/>
            </a:bodyPr>
            <a:lstStyle/>
            <a:p>
              <a:pPr lvl="0" algn="ctr" defTabSz="685800"/>
              <a:r>
                <a:rPr lang="zh-TW" altLang="en-US" sz="1600" b="1" dirty="0">
                  <a:solidFill>
                    <a:srgbClr val="FF0000"/>
                  </a:solidFill>
                  <a:latin typeface="微軟正黑體" panose="020B0604030504040204" pitchFamily="34" charset="-120"/>
                  <a:ea typeface="微軟正黑體" panose="020B0604030504040204" pitchFamily="34" charset="-120"/>
                </a:rPr>
                <a:t>能力</a:t>
              </a:r>
              <a:endParaRPr lang="en-US" altLang="zh-TW" sz="1600" b="1" dirty="0">
                <a:solidFill>
                  <a:srgbClr val="FF0000"/>
                </a:solidFill>
                <a:latin typeface="微軟正黑體" panose="020B0604030504040204" pitchFamily="34" charset="-120"/>
                <a:ea typeface="微軟正黑體" panose="020B0604030504040204" pitchFamily="34" charset="-120"/>
              </a:endParaRPr>
            </a:p>
          </p:txBody>
        </p:sp>
        <p:grpSp>
          <p:nvGrpSpPr>
            <p:cNvPr id="8" name="群組 7"/>
            <p:cNvGrpSpPr/>
            <p:nvPr/>
          </p:nvGrpSpPr>
          <p:grpSpPr>
            <a:xfrm>
              <a:off x="1675607" y="1096631"/>
              <a:ext cx="732170" cy="732170"/>
              <a:chOff x="1746269" y="879893"/>
              <a:chExt cx="892247" cy="892247"/>
            </a:xfrm>
          </p:grpSpPr>
          <p:sp>
            <p:nvSpPr>
              <p:cNvPr id="9" name="弧形 8"/>
              <p:cNvSpPr/>
              <p:nvPr/>
            </p:nvSpPr>
            <p:spPr>
              <a:xfrm>
                <a:off x="1746269" y="879893"/>
                <a:ext cx="892247" cy="892247"/>
              </a:xfrm>
              <a:prstGeom prst="arc">
                <a:avLst>
                  <a:gd name="adj1" fmla="val 14592305"/>
                  <a:gd name="adj2" fmla="val 12875246"/>
                </a:avLst>
              </a:prstGeom>
              <a:ln>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a:endParaRPr lang="zh-TW" altLang="en-US" sz="2000">
                  <a:solidFill>
                    <a:srgbClr val="FFFFFF"/>
                  </a:solidFill>
                  <a:latin typeface="Arial"/>
                  <a:ea typeface="微軟正黑體"/>
                  <a:cs typeface="Arial"/>
                </a:endParaRPr>
              </a:p>
            </p:txBody>
          </p:sp>
          <p:sp>
            <p:nvSpPr>
              <p:cNvPr id="10" name="橢圓 9"/>
              <p:cNvSpPr/>
              <p:nvPr/>
            </p:nvSpPr>
            <p:spPr>
              <a:xfrm>
                <a:off x="1887365" y="972304"/>
                <a:ext cx="76200" cy="76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TW" altLang="en-US" sz="2000">
                  <a:solidFill>
                    <a:srgbClr val="FFFFFF"/>
                  </a:solidFill>
                  <a:latin typeface="Arial"/>
                  <a:ea typeface="微軟正黑體"/>
                  <a:cs typeface="Arial"/>
                </a:endParaRPr>
              </a:p>
            </p:txBody>
          </p:sp>
        </p:grpSp>
      </p:grpSp>
      <p:grpSp>
        <p:nvGrpSpPr>
          <p:cNvPr id="11" name="群組 10"/>
          <p:cNvGrpSpPr/>
          <p:nvPr/>
        </p:nvGrpSpPr>
        <p:grpSpPr>
          <a:xfrm>
            <a:off x="1519266" y="3837993"/>
            <a:ext cx="6234628" cy="1110108"/>
            <a:chOff x="443932" y="838200"/>
            <a:chExt cx="8312836" cy="1480144"/>
          </a:xfrm>
        </p:grpSpPr>
        <p:sp>
          <p:nvSpPr>
            <p:cNvPr id="12" name="矩形 11"/>
            <p:cNvSpPr/>
            <p:nvPr/>
          </p:nvSpPr>
          <p:spPr>
            <a:xfrm>
              <a:off x="481608" y="1620760"/>
              <a:ext cx="5722168" cy="697584"/>
            </a:xfrm>
            <a:prstGeom prst="rect">
              <a:avLst/>
            </a:prstGeom>
            <a:noFill/>
          </p:spPr>
          <p:txBody>
            <a:bodyPr wrap="square" lIns="68547" tIns="34274" rIns="68547" bIns="34274">
              <a:spAutoFit/>
            </a:bodyPr>
            <a:lstStyle/>
            <a:p>
              <a:pPr defTabSz="685800"/>
              <a:r>
                <a:rPr lang="zh-TW" altLang="en-US" sz="1350" b="1" dirty="0">
                  <a:solidFill>
                    <a:srgbClr val="000000"/>
                  </a:solidFill>
                  <a:latin typeface="微軟正黑體"/>
                  <a:ea typeface="微軟正黑體"/>
                  <a:cs typeface="Arial"/>
                </a:rPr>
                <a:t>只有透過知識的</a:t>
              </a:r>
              <a:r>
                <a:rPr lang="zh-TW" altLang="en-US" sz="1600" b="1" dirty="0">
                  <a:solidFill>
                    <a:srgbClr val="FF0000"/>
                  </a:solidFill>
                  <a:latin typeface="微軟正黑體"/>
                  <a:ea typeface="微軟正黑體"/>
                  <a:cs typeface="Arial"/>
                </a:rPr>
                <a:t>學習、思考、討論、掙扎、挫折，</a:t>
              </a:r>
              <a:r>
                <a:rPr lang="zh-TW" altLang="en-US" sz="1350" b="1" dirty="0">
                  <a:solidFill>
                    <a:srgbClr val="000000"/>
                  </a:solidFill>
                  <a:latin typeface="微軟正黑體"/>
                  <a:ea typeface="微軟正黑體"/>
                  <a:cs typeface="Arial"/>
                </a:rPr>
                <a:t>才能培養思考與解決問題的能力！</a:t>
              </a:r>
              <a:endParaRPr lang="en-US" altLang="zh-TW" sz="1350" b="1" dirty="0">
                <a:solidFill>
                  <a:srgbClr val="000000"/>
                </a:solidFill>
                <a:latin typeface="微軟正黑體"/>
                <a:ea typeface="微軟正黑體"/>
                <a:cs typeface="Arial"/>
              </a:endParaRPr>
            </a:p>
          </p:txBody>
        </p:sp>
        <p:sp>
          <p:nvSpPr>
            <p:cNvPr id="13" name="矩形 12"/>
            <p:cNvSpPr/>
            <p:nvPr/>
          </p:nvSpPr>
          <p:spPr>
            <a:xfrm>
              <a:off x="443932" y="838200"/>
              <a:ext cx="8312836" cy="636072"/>
            </a:xfrm>
            <a:prstGeom prst="rect">
              <a:avLst/>
            </a:prstGeom>
          </p:spPr>
          <p:txBody>
            <a:bodyPr wrap="square">
              <a:spAutoFit/>
            </a:bodyPr>
            <a:lstStyle/>
            <a:p>
              <a:pPr defTabSz="685800">
                <a:lnSpc>
                  <a:spcPts val="3000"/>
                </a:lnSpc>
                <a:defRPr/>
              </a:pPr>
              <a:r>
                <a:rPr lang="zh-TW" altLang="en-US" sz="3000" b="1" spc="-225" dirty="0">
                  <a:ln w="3175">
                    <a:noFill/>
                  </a:ln>
                  <a:solidFill>
                    <a:srgbClr val="000000"/>
                  </a:solidFill>
                  <a:latin typeface="Agency FB" panose="020B0503020202020204" pitchFamily="34" charset="0"/>
                  <a:ea typeface="微軟正黑體"/>
                  <a:cs typeface="Arial"/>
                </a:rPr>
                <a:t>但培養能力，必須透過知識的學習</a:t>
              </a:r>
              <a:endParaRPr lang="en-US" altLang="zh-TW" sz="3000" b="1" spc="-225" dirty="0">
                <a:ln w="3175">
                  <a:noFill/>
                </a:ln>
                <a:solidFill>
                  <a:srgbClr val="000000"/>
                </a:solidFill>
                <a:latin typeface="Agency FB" panose="020B0503020202020204" pitchFamily="34" charset="0"/>
                <a:ea typeface="微軟正黑體"/>
                <a:cs typeface="Arial"/>
              </a:endParaRPr>
            </a:p>
          </p:txBody>
        </p:sp>
      </p:grpSp>
      <p:sp>
        <p:nvSpPr>
          <p:cNvPr id="14" name="手繪多邊形 13"/>
          <p:cNvSpPr/>
          <p:nvPr/>
        </p:nvSpPr>
        <p:spPr>
          <a:xfrm>
            <a:off x="1968080" y="3152193"/>
            <a:ext cx="34289" cy="571500"/>
          </a:xfrm>
          <a:custGeom>
            <a:avLst/>
            <a:gdLst>
              <a:gd name="connsiteX0" fmla="*/ 0 w 0"/>
              <a:gd name="connsiteY0" fmla="*/ 0 h 1850572"/>
              <a:gd name="connsiteX1" fmla="*/ 0 w 0"/>
              <a:gd name="connsiteY1" fmla="*/ 1850572 h 1850572"/>
            </a:gdLst>
            <a:ahLst/>
            <a:cxnLst>
              <a:cxn ang="0">
                <a:pos x="connsiteX0" y="connsiteY0"/>
              </a:cxn>
              <a:cxn ang="0">
                <a:pos x="connsiteX1" y="connsiteY1"/>
              </a:cxn>
            </a:cxnLst>
            <a:rect l="l" t="t" r="r" b="b"/>
            <a:pathLst>
              <a:path h="1850572">
                <a:moveTo>
                  <a:pt x="0" y="0"/>
                </a:moveTo>
                <a:lnTo>
                  <a:pt x="0" y="1850572"/>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TW" altLang="en-US" sz="1350">
              <a:solidFill>
                <a:srgbClr val="FFFFFF"/>
              </a:solidFill>
              <a:latin typeface="Arial"/>
              <a:ea typeface="微軟正黑體"/>
              <a:cs typeface="Arial"/>
            </a:endParaRPr>
          </a:p>
        </p:txBody>
      </p:sp>
      <p:sp>
        <p:nvSpPr>
          <p:cNvPr id="20" name="文字方塊 19"/>
          <p:cNvSpPr txBox="1"/>
          <p:nvPr/>
        </p:nvSpPr>
        <p:spPr>
          <a:xfrm>
            <a:off x="3131840" y="5990742"/>
            <a:ext cx="2030341" cy="369332"/>
          </a:xfrm>
          <a:prstGeom prst="rect">
            <a:avLst/>
          </a:prstGeom>
          <a:noFill/>
        </p:spPr>
        <p:txBody>
          <a:bodyPr wrap="square" rtlCol="0">
            <a:spAutoFit/>
          </a:bodyPr>
          <a:lstStyle/>
          <a:p>
            <a:r>
              <a:rPr lang="zh-TW" altLang="en-US" dirty="0"/>
              <a:t>思考力的重訓！</a:t>
            </a:r>
          </a:p>
        </p:txBody>
      </p:sp>
      <p:pic>
        <p:nvPicPr>
          <p:cNvPr id="21" name="圖片 2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2536" y="4790641"/>
            <a:ext cx="2971059" cy="1898177"/>
          </a:xfrm>
          <a:prstGeom prst="rect">
            <a:avLst/>
          </a:prstGeom>
        </p:spPr>
      </p:pic>
      <p:grpSp>
        <p:nvGrpSpPr>
          <p:cNvPr id="22" name="群組 21"/>
          <p:cNvGrpSpPr/>
          <p:nvPr/>
        </p:nvGrpSpPr>
        <p:grpSpPr>
          <a:xfrm>
            <a:off x="5649553" y="2726708"/>
            <a:ext cx="778513" cy="778511"/>
            <a:chOff x="1675607" y="1096631"/>
            <a:chExt cx="732170" cy="732170"/>
          </a:xfrm>
        </p:grpSpPr>
        <p:sp>
          <p:nvSpPr>
            <p:cNvPr id="23" name="文字方塊 22"/>
            <p:cNvSpPr txBox="1"/>
            <p:nvPr/>
          </p:nvSpPr>
          <p:spPr>
            <a:xfrm>
              <a:off x="1698792" y="1251872"/>
              <a:ext cx="685798" cy="318402"/>
            </a:xfrm>
            <a:prstGeom prst="rect">
              <a:avLst/>
            </a:prstGeom>
            <a:noFill/>
          </p:spPr>
          <p:txBody>
            <a:bodyPr wrap="square" rtlCol="0">
              <a:spAutoFit/>
            </a:bodyPr>
            <a:lstStyle/>
            <a:p>
              <a:pPr lvl="0" algn="ctr" defTabSz="685800"/>
              <a:r>
                <a:rPr lang="zh-TW" altLang="en-US" sz="1600" b="1" dirty="0">
                  <a:solidFill>
                    <a:srgbClr val="FF0000"/>
                  </a:solidFill>
                  <a:latin typeface="微軟正黑體" panose="020B0604030504040204" pitchFamily="34" charset="-120"/>
                  <a:ea typeface="微軟正黑體" panose="020B0604030504040204" pitchFamily="34" charset="-120"/>
                </a:rPr>
                <a:t>知識</a:t>
              </a:r>
              <a:endParaRPr lang="en-US" altLang="zh-TW" sz="1600" b="1" dirty="0">
                <a:solidFill>
                  <a:srgbClr val="FF0000"/>
                </a:solidFill>
                <a:latin typeface="微軟正黑體" panose="020B0604030504040204" pitchFamily="34" charset="-120"/>
                <a:ea typeface="微軟正黑體" panose="020B0604030504040204" pitchFamily="34" charset="-120"/>
              </a:endParaRPr>
            </a:p>
          </p:txBody>
        </p:sp>
        <p:grpSp>
          <p:nvGrpSpPr>
            <p:cNvPr id="24" name="群組 23"/>
            <p:cNvGrpSpPr/>
            <p:nvPr/>
          </p:nvGrpSpPr>
          <p:grpSpPr>
            <a:xfrm>
              <a:off x="1675607" y="1096631"/>
              <a:ext cx="732170" cy="732170"/>
              <a:chOff x="1746269" y="879893"/>
              <a:chExt cx="892247" cy="892247"/>
            </a:xfrm>
          </p:grpSpPr>
          <p:sp>
            <p:nvSpPr>
              <p:cNvPr id="25" name="弧形 24"/>
              <p:cNvSpPr/>
              <p:nvPr/>
            </p:nvSpPr>
            <p:spPr>
              <a:xfrm>
                <a:off x="1746269" y="879893"/>
                <a:ext cx="892247" cy="892247"/>
              </a:xfrm>
              <a:prstGeom prst="arc">
                <a:avLst>
                  <a:gd name="adj1" fmla="val 14592305"/>
                  <a:gd name="adj2" fmla="val 12875246"/>
                </a:avLst>
              </a:prstGeom>
              <a:ln>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defTabSz="685800"/>
                <a:endParaRPr lang="zh-TW" altLang="en-US" sz="2000">
                  <a:solidFill>
                    <a:srgbClr val="FFFFFF"/>
                  </a:solidFill>
                  <a:latin typeface="Arial"/>
                  <a:ea typeface="微軟正黑體"/>
                  <a:cs typeface="Arial"/>
                </a:endParaRPr>
              </a:p>
            </p:txBody>
          </p:sp>
          <p:sp>
            <p:nvSpPr>
              <p:cNvPr id="26" name="橢圓 25"/>
              <p:cNvSpPr/>
              <p:nvPr/>
            </p:nvSpPr>
            <p:spPr>
              <a:xfrm>
                <a:off x="1887365" y="972304"/>
                <a:ext cx="76200" cy="762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TW" altLang="en-US" sz="2000">
                  <a:solidFill>
                    <a:srgbClr val="FFFFFF"/>
                  </a:solidFill>
                  <a:latin typeface="Arial"/>
                  <a:ea typeface="微軟正黑體"/>
                  <a:cs typeface="Arial"/>
                </a:endParaRPr>
              </a:p>
            </p:txBody>
          </p:sp>
        </p:grpSp>
      </p:grpSp>
    </p:spTree>
    <p:extLst>
      <p:ext uri="{BB962C8B-B14F-4D97-AF65-F5344CB8AC3E}">
        <p14:creationId xmlns:p14="http://schemas.microsoft.com/office/powerpoint/2010/main" val="1546420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up)">
                                      <p:cBhvr>
                                        <p:cTn id="11" dur="750"/>
                                        <p:tgtEl>
                                          <p:spTgt spid="2"/>
                                        </p:tgtEl>
                                      </p:cBhvr>
                                    </p:animEffect>
                                  </p:childTnLst>
                                </p:cTn>
                              </p:par>
                            </p:childTnLst>
                          </p:cTn>
                        </p:par>
                        <p:par>
                          <p:cTn id="12" fill="hold">
                            <p:stCondLst>
                              <p:cond delay="1250"/>
                            </p:stCondLst>
                            <p:childTnLst>
                              <p:par>
                                <p:cTn id="13" presetID="21"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75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up)">
                                      <p:cBhvr>
                                        <p:cTn id="20" dur="500"/>
                                        <p:tgtEl>
                                          <p:spTgt spid="14"/>
                                        </p:tgtEl>
                                      </p:cBhvr>
                                    </p:animEffect>
                                  </p:childTnLst>
                                </p:cTn>
                              </p:par>
                              <p:par>
                                <p:cTn id="21" presetID="22" presetClass="entr" presetSubtype="1"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up)">
                                      <p:cBhvr>
                                        <p:cTn id="23" dur="750"/>
                                        <p:tgtEl>
                                          <p:spTgt spid="11"/>
                                        </p:tgtEl>
                                      </p:cBhvr>
                                    </p:animEffect>
                                  </p:childTnLst>
                                </p:cTn>
                              </p:par>
                            </p:childTnLst>
                          </p:cTn>
                        </p:par>
                        <p:par>
                          <p:cTn id="24" fill="hold">
                            <p:stCondLst>
                              <p:cond delay="750"/>
                            </p:stCondLst>
                            <p:childTnLst>
                              <p:par>
                                <p:cTn id="25" presetID="21" presetClass="entr" presetSubtype="1"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heel(1)">
                                      <p:cBhvr>
                                        <p:cTn id="27" dur="75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nodeType="click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500" fill="hold"/>
                                        <p:tgtEl>
                                          <p:spTgt spid="21"/>
                                        </p:tgtEl>
                                        <p:attrNameLst>
                                          <p:attrName>ppt_x</p:attrName>
                                        </p:attrNameLst>
                                      </p:cBhvr>
                                      <p:tavLst>
                                        <p:tav tm="0">
                                          <p:val>
                                            <p:strVal val="#ppt_x"/>
                                          </p:val>
                                        </p:tav>
                                        <p:tav tm="100000">
                                          <p:val>
                                            <p:strVal val="#ppt_x"/>
                                          </p:val>
                                        </p:tav>
                                      </p:tavLst>
                                    </p:anim>
                                    <p:anim calcmode="lin" valueType="num">
                                      <p:cBhvr additive="base">
                                        <p:cTn id="33" dur="500" fill="hold"/>
                                        <p:tgtEl>
                                          <p:spTgt spid="21"/>
                                        </p:tgtEl>
                                        <p:attrNameLst>
                                          <p:attrName>ppt_y</p:attrName>
                                        </p:attrNameLst>
                                      </p:cBhvr>
                                      <p:tavLst>
                                        <p:tav tm="0">
                                          <p:val>
                                            <p:strVal val="1+#ppt_h/2"/>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400"/>
                                        <p:tgtEl>
                                          <p:spTgt spid="20"/>
                                        </p:tgtEl>
                                      </p:cBhvr>
                                    </p:animEffect>
                                    <p:anim calcmode="lin" valueType="num">
                                      <p:cBhvr>
                                        <p:cTn id="37" dur="400" fill="hold"/>
                                        <p:tgtEl>
                                          <p:spTgt spid="20"/>
                                        </p:tgtEl>
                                        <p:attrNameLst>
                                          <p:attrName>ppt_x</p:attrName>
                                        </p:attrNameLst>
                                      </p:cBhvr>
                                      <p:tavLst>
                                        <p:tav tm="0">
                                          <p:val>
                                            <p:strVal val="#ppt_x"/>
                                          </p:val>
                                        </p:tav>
                                        <p:tav tm="100000">
                                          <p:val>
                                            <p:strVal val="#ppt_x"/>
                                          </p:val>
                                        </p:tav>
                                      </p:tavLst>
                                    </p:anim>
                                    <p:anim calcmode="lin" valueType="num">
                                      <p:cBhvr>
                                        <p:cTn id="38" dur="4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A2E0C-99C4-C5F3-46D8-44F5D908FAA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420A482-5E2B-4EA0-0524-49D879D9638C}"/>
              </a:ext>
            </a:extLst>
          </p:cNvPr>
          <p:cNvPicPr>
            <a:picLocks noChangeAspect="1"/>
          </p:cNvPicPr>
          <p:nvPr/>
        </p:nvPicPr>
        <p:blipFill>
          <a:blip r:embed="rId2"/>
          <a:srcRect r="1332"/>
          <a:stretch>
            <a:fillRect/>
          </a:stretch>
        </p:blipFill>
        <p:spPr>
          <a:xfrm>
            <a:off x="2123728" y="980728"/>
            <a:ext cx="4176464" cy="5202209"/>
          </a:xfrm>
          <a:prstGeom prst="rect">
            <a:avLst/>
          </a:prstGeom>
        </p:spPr>
      </p:pic>
      <p:sp>
        <p:nvSpPr>
          <p:cNvPr id="3" name="TextBox 2">
            <a:extLst>
              <a:ext uri="{FF2B5EF4-FFF2-40B4-BE49-F238E27FC236}">
                <a16:creationId xmlns:a16="http://schemas.microsoft.com/office/drawing/2014/main" id="{662B5E25-2988-3903-35F7-06400A5460EF}"/>
              </a:ext>
            </a:extLst>
          </p:cNvPr>
          <p:cNvSpPr txBox="1"/>
          <p:nvPr/>
        </p:nvSpPr>
        <p:spPr>
          <a:xfrm>
            <a:off x="2123727" y="557497"/>
            <a:ext cx="2592288"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with</a:t>
            </a:r>
            <a:r>
              <a:rPr lang="en-US" dirty="0">
                <a:latin typeface="Times New Roman" panose="02020603050405020304" pitchFamily="18" charset="0"/>
                <a:cs typeface="Times New Roman" panose="02020603050405020304" pitchFamily="18" charset="0"/>
              </a:rPr>
              <a:t> everything</a:t>
            </a:r>
          </a:p>
        </p:txBody>
      </p:sp>
    </p:spTree>
    <p:extLst>
      <p:ext uri="{BB962C8B-B14F-4D97-AF65-F5344CB8AC3E}">
        <p14:creationId xmlns:p14="http://schemas.microsoft.com/office/powerpoint/2010/main" val="7916323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FE84AD6-F2A2-7EAF-9F3B-5031D8EF098C}"/>
              </a:ext>
            </a:extLst>
          </p:cNvPr>
          <p:cNvPicPr>
            <a:picLocks noChangeAspect="1"/>
          </p:cNvPicPr>
          <p:nvPr/>
        </p:nvPicPr>
        <p:blipFill>
          <a:blip r:embed="rId2"/>
          <a:stretch>
            <a:fillRect/>
          </a:stretch>
        </p:blipFill>
        <p:spPr>
          <a:xfrm>
            <a:off x="2267744" y="1124744"/>
            <a:ext cx="3603088" cy="5147268"/>
          </a:xfrm>
          <a:prstGeom prst="rect">
            <a:avLst/>
          </a:prstGeom>
        </p:spPr>
      </p:pic>
      <p:sp>
        <p:nvSpPr>
          <p:cNvPr id="3" name="TextBox 2">
            <a:extLst>
              <a:ext uri="{FF2B5EF4-FFF2-40B4-BE49-F238E27FC236}">
                <a16:creationId xmlns:a16="http://schemas.microsoft.com/office/drawing/2014/main" id="{3571D207-8E82-CAB4-7C39-6961B3F03132}"/>
              </a:ext>
            </a:extLst>
          </p:cNvPr>
          <p:cNvSpPr txBox="1"/>
          <p:nvPr/>
        </p:nvSpPr>
        <p:spPr>
          <a:xfrm>
            <a:off x="2267744" y="620688"/>
            <a:ext cx="2809656"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Easiest to approach </a:t>
            </a:r>
          </a:p>
        </p:txBody>
      </p:sp>
    </p:spTree>
    <p:extLst>
      <p:ext uri="{BB962C8B-B14F-4D97-AF65-F5344CB8AC3E}">
        <p14:creationId xmlns:p14="http://schemas.microsoft.com/office/powerpoint/2010/main" val="2456005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83FA0-F0AE-881C-B256-6DECC2ED251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4F3C62A-5DA3-CC07-D86C-0A73E134084B}"/>
              </a:ext>
            </a:extLst>
          </p:cNvPr>
          <p:cNvSpPr txBox="1"/>
          <p:nvPr/>
        </p:nvSpPr>
        <p:spPr>
          <a:xfrm>
            <a:off x="683568" y="2636912"/>
            <a:ext cx="7272808" cy="400110"/>
          </a:xfrm>
          <a:prstGeom prst="rect">
            <a:avLst/>
          </a:prstGeom>
          <a:noFill/>
          <a:ln>
            <a:noFill/>
          </a:ln>
        </p:spPr>
        <p:txBody>
          <a:bodyPr wrap="square">
            <a:spAutoFit/>
          </a:bodyPr>
          <a:lstStyle/>
          <a:p>
            <a:r>
              <a:rPr lang="zh-TW" altLang="en-US" sz="2000" dirty="0">
                <a:effectLst/>
                <a:latin typeface="Helvetica Neue" panose="02000503000000020004" pitchFamily="2" charset="0"/>
              </a:rPr>
              <a:t>偏微分方</a:t>
            </a:r>
            <a:r>
              <a:rPr lang="zh-TW" altLang="en-US" sz="2000" dirty="0">
                <a:latin typeface="Helvetica Neue" panose="02000503000000020004" pitchFamily="2" charset="0"/>
              </a:rPr>
              <a:t>程</a:t>
            </a:r>
            <a:r>
              <a:rPr lang="zh-TW" altLang="en-US" sz="2000" dirty="0">
                <a:effectLst/>
                <a:latin typeface="Helvetica Neue" panose="02000503000000020004" pitchFamily="2" charset="0"/>
              </a:rPr>
              <a:t>式</a:t>
            </a:r>
            <a:r>
              <a:rPr lang="en-US" altLang="zh-TW" sz="2000" dirty="0">
                <a:effectLst/>
                <a:latin typeface="Helvetica Neue" panose="02000503000000020004" pitchFamily="2" charset="0"/>
              </a:rPr>
              <a:t> </a:t>
            </a:r>
            <a:r>
              <a:rPr lang="en-US" altLang="zh-TW" sz="2000" dirty="0">
                <a:effectLst/>
                <a:latin typeface="Times New Roman" panose="02020603050405020304" pitchFamily="18" charset="0"/>
                <a:cs typeface="Times New Roman" panose="02020603050405020304" pitchFamily="18" charset="0"/>
              </a:rPr>
              <a:t>Partial Differential Equation</a:t>
            </a:r>
            <a:r>
              <a:rPr lang="zh-TW" altLang="en-US" sz="2000" dirty="0">
                <a:effectLst/>
                <a:latin typeface="Times New Roman" panose="02020603050405020304" pitchFamily="18" charset="0"/>
                <a:cs typeface="Times New Roman" panose="02020603050405020304" pitchFamily="18" charset="0"/>
              </a:rPr>
              <a:t> 粒子與場的運動方程式</a:t>
            </a:r>
            <a:endParaRPr lang="en-US" sz="20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E51E1D1F-45DE-C668-EBBC-ACAC0BE07336}"/>
              </a:ext>
            </a:extLst>
          </p:cNvPr>
          <p:cNvSpPr txBox="1"/>
          <p:nvPr/>
        </p:nvSpPr>
        <p:spPr>
          <a:xfrm>
            <a:off x="683568" y="3209139"/>
            <a:ext cx="4896544" cy="400110"/>
          </a:xfrm>
          <a:prstGeom prst="rect">
            <a:avLst/>
          </a:prstGeom>
          <a:noFill/>
        </p:spPr>
        <p:txBody>
          <a:bodyPr wrap="square">
            <a:spAutoFit/>
          </a:bodyPr>
          <a:lstStyle/>
          <a:p>
            <a:r>
              <a:rPr lang="zh-TW" altLang="en-US" sz="2000" dirty="0">
                <a:effectLst/>
                <a:latin typeface="Helvetica Neue" panose="02000503000000020004" pitchFamily="2" charset="0"/>
              </a:rPr>
              <a:t>線性代數 </a:t>
            </a:r>
            <a:r>
              <a:rPr lang="en-US" altLang="zh-TW" sz="2000" dirty="0">
                <a:effectLst/>
                <a:latin typeface="Times New Roman" panose="02020603050405020304" pitchFamily="18" charset="0"/>
                <a:cs typeface="Times New Roman" panose="02020603050405020304" pitchFamily="18" charset="0"/>
              </a:rPr>
              <a:t>Linear Algebra </a:t>
            </a:r>
            <a:r>
              <a:rPr lang="zh-TW" altLang="en-US" sz="2000" dirty="0">
                <a:latin typeface="Times New Roman" panose="02020603050405020304" pitchFamily="18" charset="0"/>
                <a:cs typeface="Times New Roman" panose="02020603050405020304" pitchFamily="18" charset="0"/>
              </a:rPr>
              <a:t>向</a:t>
            </a:r>
            <a:r>
              <a:rPr lang="zh-TW" altLang="en-US" sz="2000" dirty="0">
                <a:effectLst/>
                <a:latin typeface="Times New Roman" panose="02020603050405020304" pitchFamily="18" charset="0"/>
                <a:cs typeface="Times New Roman" panose="02020603050405020304" pitchFamily="18" charset="0"/>
              </a:rPr>
              <a:t>量空間的代數</a:t>
            </a:r>
            <a:endParaRPr lang="en-US" sz="20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F061105-F7B8-3E28-84E3-18B6C43BB7ED}"/>
              </a:ext>
            </a:extLst>
          </p:cNvPr>
          <p:cNvSpPr txBox="1"/>
          <p:nvPr/>
        </p:nvSpPr>
        <p:spPr>
          <a:xfrm>
            <a:off x="696268" y="3781366"/>
            <a:ext cx="4909244" cy="400110"/>
          </a:xfrm>
          <a:prstGeom prst="rect">
            <a:avLst/>
          </a:prstGeom>
          <a:noFill/>
        </p:spPr>
        <p:txBody>
          <a:bodyPr wrap="square">
            <a:spAutoFit/>
          </a:bodyPr>
          <a:lstStyle/>
          <a:p>
            <a:r>
              <a:rPr lang="zh-TW" altLang="en-US" sz="2000" dirty="0">
                <a:effectLst/>
                <a:latin typeface="+mn-ea"/>
                <a:ea typeface="+mn-ea"/>
              </a:rPr>
              <a:t>複變函數 </a:t>
            </a:r>
            <a:r>
              <a:rPr lang="en-US" altLang="zh-TW" sz="2000" dirty="0">
                <a:effectLst/>
                <a:latin typeface="Times New Roman" panose="02020603050405020304" pitchFamily="18" charset="0"/>
                <a:ea typeface="+mn-ea"/>
                <a:cs typeface="Times New Roman" panose="02020603050405020304" pitchFamily="18" charset="0"/>
              </a:rPr>
              <a:t>Functions of complex variables</a:t>
            </a:r>
            <a:r>
              <a:rPr lang="zh-TW" altLang="en-US" sz="2000" dirty="0">
                <a:effectLst/>
                <a:latin typeface="Times New Roman" panose="02020603050405020304" pitchFamily="18" charset="0"/>
                <a:ea typeface="+mn-ea"/>
                <a:cs typeface="Times New Roman" panose="02020603050405020304" pitchFamily="18" charset="0"/>
              </a:rPr>
              <a:t> </a:t>
            </a:r>
            <a:endParaRPr lang="en-US" sz="20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B8DF6940-9308-247D-7A2C-9F7CC16CD401}"/>
              </a:ext>
            </a:extLst>
          </p:cNvPr>
          <p:cNvSpPr txBox="1"/>
          <p:nvPr/>
        </p:nvSpPr>
        <p:spPr>
          <a:xfrm>
            <a:off x="683568" y="1320257"/>
            <a:ext cx="6061372" cy="400110"/>
          </a:xfrm>
          <a:prstGeom prst="rect">
            <a:avLst/>
          </a:prstGeom>
          <a:noFill/>
        </p:spPr>
        <p:txBody>
          <a:bodyPr wrap="square" rtlCol="0">
            <a:spAutoFit/>
          </a:bodyPr>
          <a:lstStyle/>
          <a:p>
            <a:r>
              <a:rPr lang="en-US" sz="2000" dirty="0" err="1"/>
              <a:t>數學物理</a:t>
            </a:r>
            <a:r>
              <a:rPr lang="en-US" sz="2000" dirty="0" err="1">
                <a:latin typeface="Times New Roman" panose="02020603050405020304" pitchFamily="18" charset="0"/>
                <a:cs typeface="Times New Roman" panose="02020603050405020304" pitchFamily="18" charset="0"/>
              </a:rPr>
              <a:t>Mathematical</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Physics典型</a:t>
            </a:r>
            <a:r>
              <a:rPr lang="en-US" sz="2000" dirty="0" err="1"/>
              <a:t>的三大數學主題</a:t>
            </a:r>
            <a:r>
              <a:rPr lang="en-US" sz="2000" dirty="0"/>
              <a:t>：</a:t>
            </a:r>
          </a:p>
        </p:txBody>
      </p:sp>
      <p:sp>
        <p:nvSpPr>
          <p:cNvPr id="11" name="TextBox 10">
            <a:extLst>
              <a:ext uri="{FF2B5EF4-FFF2-40B4-BE49-F238E27FC236}">
                <a16:creationId xmlns:a16="http://schemas.microsoft.com/office/drawing/2014/main" id="{034EEEF5-6B94-1120-B911-372EF8A0938D}"/>
              </a:ext>
            </a:extLst>
          </p:cNvPr>
          <p:cNvSpPr txBox="1"/>
          <p:nvPr/>
        </p:nvSpPr>
        <p:spPr>
          <a:xfrm>
            <a:off x="696268" y="769733"/>
            <a:ext cx="6589972" cy="400110"/>
          </a:xfrm>
          <a:prstGeom prst="rect">
            <a:avLst/>
          </a:prstGeom>
          <a:noFill/>
        </p:spPr>
        <p:txBody>
          <a:bodyPr wrap="square">
            <a:spAutoFit/>
          </a:bodyPr>
          <a:lstStyle/>
          <a:p>
            <a:r>
              <a:rPr lang="en-GB" sz="2000" i="0" u="none" strike="noStrike" dirty="0">
                <a:solidFill>
                  <a:srgbClr val="202122"/>
                </a:solidFill>
                <a:effectLst/>
                <a:latin typeface="Times New Roman" panose="02020603050405020304" pitchFamily="18" charset="0"/>
                <a:cs typeface="Times New Roman" panose="02020603050405020304" pitchFamily="18" charset="0"/>
              </a:rPr>
              <a:t>M</a:t>
            </a:r>
            <a:r>
              <a:rPr lang="en-GB" sz="2000" i="0" u="none" strike="noStrike" dirty="0">
                <a:effectLst/>
                <a:latin typeface="Times New Roman" panose="02020603050405020304" pitchFamily="18" charset="0"/>
                <a:cs typeface="Times New Roman" panose="02020603050405020304" pitchFamily="18" charset="0"/>
              </a:rPr>
              <a:t>athematical</a:t>
            </a:r>
            <a:r>
              <a:rPr lang="en-GB" sz="2000" i="0" u="none" strike="noStrike" dirty="0">
                <a:solidFill>
                  <a:srgbClr val="202122"/>
                </a:solidFill>
                <a:effectLst/>
                <a:latin typeface="Times New Roman" panose="02020603050405020304" pitchFamily="18" charset="0"/>
                <a:cs typeface="Times New Roman" panose="02020603050405020304" pitchFamily="18" charset="0"/>
              </a:rPr>
              <a:t> methods for application to problems in </a:t>
            </a:r>
            <a:r>
              <a:rPr lang="en-GB" sz="2000" i="0" u="none" strike="noStrike" dirty="0">
                <a:effectLst/>
                <a:latin typeface="Times New Roman" panose="02020603050405020304" pitchFamily="18" charset="0"/>
                <a:cs typeface="Times New Roman" panose="02020603050405020304" pitchFamily="18" charset="0"/>
              </a:rPr>
              <a:t>physics.</a:t>
            </a:r>
            <a:endParaRPr lang="en-US" sz="20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567056BB-0091-4448-353C-AD6549F16EA8}"/>
              </a:ext>
            </a:extLst>
          </p:cNvPr>
          <p:cNvSpPr txBox="1"/>
          <p:nvPr/>
        </p:nvSpPr>
        <p:spPr>
          <a:xfrm>
            <a:off x="683568" y="4727725"/>
            <a:ext cx="830632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We will not insist on covering these mathematical topics comprehensively. </a:t>
            </a:r>
          </a:p>
        </p:txBody>
      </p:sp>
      <p:sp>
        <p:nvSpPr>
          <p:cNvPr id="12" name="TextBox 11">
            <a:extLst>
              <a:ext uri="{FF2B5EF4-FFF2-40B4-BE49-F238E27FC236}">
                <a16:creationId xmlns:a16="http://schemas.microsoft.com/office/drawing/2014/main" id="{A191F54F-5447-C3E6-CF6B-5B1A32D0C0D0}"/>
              </a:ext>
            </a:extLst>
          </p:cNvPr>
          <p:cNvSpPr txBox="1"/>
          <p:nvPr/>
        </p:nvSpPr>
        <p:spPr>
          <a:xfrm>
            <a:off x="683568" y="5174923"/>
            <a:ext cx="830632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But we will insist on covering their physics as comprehensively as allowed. </a:t>
            </a:r>
          </a:p>
        </p:txBody>
      </p:sp>
      <p:sp>
        <p:nvSpPr>
          <p:cNvPr id="13" name="TextBox 12">
            <a:extLst>
              <a:ext uri="{FF2B5EF4-FFF2-40B4-BE49-F238E27FC236}">
                <a16:creationId xmlns:a16="http://schemas.microsoft.com/office/drawing/2014/main" id="{2A3A2396-8E58-5C2F-A370-78643C4D4493}"/>
              </a:ext>
            </a:extLst>
          </p:cNvPr>
          <p:cNvSpPr txBox="1"/>
          <p:nvPr/>
        </p:nvSpPr>
        <p:spPr>
          <a:xfrm>
            <a:off x="696268" y="5604474"/>
            <a:ext cx="8064896"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This is a physics centric course and is to show how mathematics can help us. </a:t>
            </a:r>
          </a:p>
        </p:txBody>
      </p:sp>
      <p:sp>
        <p:nvSpPr>
          <p:cNvPr id="14" name="TextBox 13">
            <a:extLst>
              <a:ext uri="{FF2B5EF4-FFF2-40B4-BE49-F238E27FC236}">
                <a16:creationId xmlns:a16="http://schemas.microsoft.com/office/drawing/2014/main" id="{EB17E46D-67F4-1B03-E0AC-8A93DB897454}"/>
              </a:ext>
            </a:extLst>
          </p:cNvPr>
          <p:cNvSpPr txBox="1"/>
          <p:nvPr/>
        </p:nvSpPr>
        <p:spPr>
          <a:xfrm>
            <a:off x="701401" y="2072330"/>
            <a:ext cx="3672408" cy="400110"/>
          </a:xfrm>
          <a:prstGeom prst="rect">
            <a:avLst/>
          </a:prstGeom>
          <a:noFill/>
        </p:spPr>
        <p:txBody>
          <a:bodyPr wrap="square" rtlCol="0">
            <a:spAutoFit/>
          </a:bodyPr>
          <a:lstStyle/>
          <a:p>
            <a:r>
              <a:rPr lang="en-US" sz="2000" dirty="0" err="1"/>
              <a:t>向量微積分</a:t>
            </a:r>
            <a:r>
              <a:rPr lang="zh-TW" altLang="en-US" dirty="0"/>
              <a:t> </a:t>
            </a:r>
            <a:r>
              <a:rPr lang="en-US" altLang="zh-TW" dirty="0">
                <a:latin typeface="Times New Roman" panose="02020603050405020304" pitchFamily="18" charset="0"/>
                <a:cs typeface="Times New Roman" panose="02020603050405020304" pitchFamily="18" charset="0"/>
              </a:rPr>
              <a:t>Vector Calculus</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05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ppt_x"/>
                                          </p:val>
                                        </p:tav>
                                        <p:tav tm="100000">
                                          <p:val>
                                            <p:strVal val="#ppt_x"/>
                                          </p:val>
                                        </p:tav>
                                      </p:tavLst>
                                    </p:anim>
                                    <p:anim calcmode="lin" valueType="num">
                                      <p:cBhvr additive="base">
                                        <p:cTn id="26"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97BDB-C12A-A8E0-D812-ACE84ECC2C7B}"/>
            </a:ext>
          </a:extLst>
        </p:cNvPr>
        <p:cNvGrpSpPr/>
        <p:nvPr/>
      </p:nvGrpSpPr>
      <p:grpSpPr>
        <a:xfrm>
          <a:off x="0" y="0"/>
          <a:ext cx="0" cy="0"/>
          <a:chOff x="0" y="0"/>
          <a:chExt cx="0" cy="0"/>
        </a:xfrm>
      </p:grpSpPr>
      <p:pic>
        <p:nvPicPr>
          <p:cNvPr id="5" name="Picture 4" descr="A room with a projection screen and people sitting at desks&#10;&#10;AI-generated content may be incorrect.">
            <a:extLst>
              <a:ext uri="{FF2B5EF4-FFF2-40B4-BE49-F238E27FC236}">
                <a16:creationId xmlns:a16="http://schemas.microsoft.com/office/drawing/2014/main" id="{44E4C2A9-457A-15BC-5C1A-41EE99F48F4C}"/>
              </a:ext>
            </a:extLst>
          </p:cNvPr>
          <p:cNvPicPr>
            <a:picLocks noChangeAspect="1"/>
          </p:cNvPicPr>
          <p:nvPr/>
        </p:nvPicPr>
        <p:blipFill>
          <a:blip r:embed="rId2">
            <a:extLst>
              <a:ext uri="{28A0092B-C50C-407E-A947-70E740481C1C}">
                <a14:useLocalDpi xmlns:a14="http://schemas.microsoft.com/office/drawing/2010/main" val="0"/>
              </a:ext>
            </a:extLst>
          </a:blip>
          <a:srcRect l="41584"/>
          <a:stretch>
            <a:fillRect/>
          </a:stretch>
        </p:blipFill>
        <p:spPr>
          <a:xfrm rot="5400000">
            <a:off x="1417340" y="-706951"/>
            <a:ext cx="6309321" cy="8100504"/>
          </a:xfrm>
          <a:prstGeom prst="rect">
            <a:avLst/>
          </a:prstGeom>
        </p:spPr>
      </p:pic>
      <p:sp>
        <p:nvSpPr>
          <p:cNvPr id="6" name="Rectangle 5">
            <a:extLst>
              <a:ext uri="{FF2B5EF4-FFF2-40B4-BE49-F238E27FC236}">
                <a16:creationId xmlns:a16="http://schemas.microsoft.com/office/drawing/2014/main" id="{0172A445-BB67-CB97-666D-95F0D7AF2C37}"/>
              </a:ext>
            </a:extLst>
          </p:cNvPr>
          <p:cNvSpPr/>
          <p:nvPr/>
        </p:nvSpPr>
        <p:spPr>
          <a:xfrm>
            <a:off x="3347864" y="2924944"/>
            <a:ext cx="3528392" cy="864096"/>
          </a:xfrm>
          <a:prstGeom prst="rect">
            <a:avLst/>
          </a:prstGeom>
          <a:ln w="444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729826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B1CA6-137E-7122-C9E9-35BB4304D34C}"/>
            </a:ext>
          </a:extLst>
        </p:cNvPr>
        <p:cNvGrpSpPr/>
        <p:nvPr/>
      </p:nvGrpSpPr>
      <p:grpSpPr>
        <a:xfrm>
          <a:off x="0" y="0"/>
          <a:ext cx="0" cy="0"/>
          <a:chOff x="0" y="0"/>
          <a:chExt cx="0" cy="0"/>
        </a:xfrm>
      </p:grpSpPr>
      <p:pic>
        <p:nvPicPr>
          <p:cNvPr id="3" name="Picture 2" descr="A room with a projection screen and people sitting at desks&#10;&#10;AI-generated content may be incorrect.">
            <a:extLst>
              <a:ext uri="{FF2B5EF4-FFF2-40B4-BE49-F238E27FC236}">
                <a16:creationId xmlns:a16="http://schemas.microsoft.com/office/drawing/2014/main" id="{8B17F969-151D-C005-CDDA-AF05F237E77B}"/>
              </a:ext>
            </a:extLst>
          </p:cNvPr>
          <p:cNvPicPr>
            <a:picLocks noChangeAspect="1"/>
          </p:cNvPicPr>
          <p:nvPr/>
        </p:nvPicPr>
        <p:blipFill>
          <a:blip r:embed="rId2">
            <a:extLst>
              <a:ext uri="{28A0092B-C50C-407E-A947-70E740481C1C}">
                <a14:useLocalDpi xmlns:a14="http://schemas.microsoft.com/office/drawing/2010/main" val="0"/>
              </a:ext>
            </a:extLst>
          </a:blip>
          <a:srcRect l="67585" t="22443" r="21832" b="9998"/>
          <a:stretch>
            <a:fillRect/>
          </a:stretch>
        </p:blipFill>
        <p:spPr>
          <a:xfrm rot="5400000">
            <a:off x="3725411" y="-620955"/>
            <a:ext cx="1872209" cy="8964007"/>
          </a:xfrm>
          <a:prstGeom prst="rect">
            <a:avLst/>
          </a:prstGeom>
        </p:spPr>
      </p:pic>
      <p:sp>
        <p:nvSpPr>
          <p:cNvPr id="2" name="Rectangle 1">
            <a:extLst>
              <a:ext uri="{FF2B5EF4-FFF2-40B4-BE49-F238E27FC236}">
                <a16:creationId xmlns:a16="http://schemas.microsoft.com/office/drawing/2014/main" id="{87D1A5C0-2372-16EA-1E72-D6984F83ABDD}"/>
              </a:ext>
            </a:extLst>
          </p:cNvPr>
          <p:cNvSpPr/>
          <p:nvPr/>
        </p:nvSpPr>
        <p:spPr>
          <a:xfrm>
            <a:off x="3491880" y="3140968"/>
            <a:ext cx="5544616" cy="792088"/>
          </a:xfrm>
          <a:prstGeom prst="rect">
            <a:avLst/>
          </a:prstGeom>
          <a:ln w="444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9740026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5A8AA4-15FE-A140-1E2B-591BB715CDA4}"/>
              </a:ext>
            </a:extLst>
          </p:cNvPr>
          <p:cNvPicPr>
            <a:picLocks noChangeAspect="1"/>
          </p:cNvPicPr>
          <p:nvPr/>
        </p:nvPicPr>
        <p:blipFill>
          <a:blip r:embed="rId2"/>
          <a:stretch>
            <a:fillRect/>
          </a:stretch>
        </p:blipFill>
        <p:spPr>
          <a:xfrm>
            <a:off x="886329" y="89862"/>
            <a:ext cx="4549767" cy="4222782"/>
          </a:xfrm>
          <a:prstGeom prst="rect">
            <a:avLst/>
          </a:prstGeom>
        </p:spPr>
      </p:pic>
      <p:sp>
        <p:nvSpPr>
          <p:cNvPr id="4" name="TextBox 3">
            <a:extLst>
              <a:ext uri="{FF2B5EF4-FFF2-40B4-BE49-F238E27FC236}">
                <a16:creationId xmlns:a16="http://schemas.microsoft.com/office/drawing/2014/main" id="{61E78BD7-B1C2-F9FF-50C3-DE465FAECF73}"/>
              </a:ext>
            </a:extLst>
          </p:cNvPr>
          <p:cNvSpPr txBox="1"/>
          <p:nvPr/>
        </p:nvSpPr>
        <p:spPr>
          <a:xfrm>
            <a:off x="6660232" y="2204864"/>
            <a:ext cx="2016224"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First semester</a:t>
            </a:r>
          </a:p>
        </p:txBody>
      </p:sp>
      <p:pic>
        <p:nvPicPr>
          <p:cNvPr id="5" name="Picture 4">
            <a:extLst>
              <a:ext uri="{FF2B5EF4-FFF2-40B4-BE49-F238E27FC236}">
                <a16:creationId xmlns:a16="http://schemas.microsoft.com/office/drawing/2014/main" id="{12667FC5-EC68-F08D-773B-740502260F9B}"/>
              </a:ext>
            </a:extLst>
          </p:cNvPr>
          <p:cNvPicPr>
            <a:picLocks noChangeAspect="1"/>
          </p:cNvPicPr>
          <p:nvPr/>
        </p:nvPicPr>
        <p:blipFill>
          <a:blip r:embed="rId3"/>
          <a:srcRect t="20866" b="44750"/>
          <a:stretch>
            <a:fillRect/>
          </a:stretch>
        </p:blipFill>
        <p:spPr>
          <a:xfrm>
            <a:off x="859399" y="3280682"/>
            <a:ext cx="6193495" cy="3322412"/>
          </a:xfrm>
          <a:prstGeom prst="rect">
            <a:avLst/>
          </a:prstGeom>
        </p:spPr>
      </p:pic>
    </p:spTree>
    <p:extLst>
      <p:ext uri="{BB962C8B-B14F-4D97-AF65-F5344CB8AC3E}">
        <p14:creationId xmlns:p14="http://schemas.microsoft.com/office/powerpoint/2010/main" val="2874655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E7373D-7D61-AC1C-FBD5-C2C415C1D5F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A9689F3-2122-DB99-9EB8-BF98B8237E82}"/>
              </a:ext>
            </a:extLst>
          </p:cNvPr>
          <p:cNvPicPr>
            <a:picLocks noChangeAspect="1"/>
          </p:cNvPicPr>
          <p:nvPr/>
        </p:nvPicPr>
        <p:blipFill>
          <a:blip r:embed="rId2"/>
          <a:stretch>
            <a:fillRect/>
          </a:stretch>
        </p:blipFill>
        <p:spPr>
          <a:xfrm>
            <a:off x="899592" y="1529768"/>
            <a:ext cx="6694780" cy="2979352"/>
          </a:xfrm>
          <a:prstGeom prst="rect">
            <a:avLst/>
          </a:prstGeom>
        </p:spPr>
      </p:pic>
      <p:sp>
        <p:nvSpPr>
          <p:cNvPr id="4" name="TextBox 3">
            <a:extLst>
              <a:ext uri="{FF2B5EF4-FFF2-40B4-BE49-F238E27FC236}">
                <a16:creationId xmlns:a16="http://schemas.microsoft.com/office/drawing/2014/main" id="{63EA76F1-1ED3-F2CD-0FC5-863EAA0D3276}"/>
              </a:ext>
            </a:extLst>
          </p:cNvPr>
          <p:cNvSpPr txBox="1"/>
          <p:nvPr/>
        </p:nvSpPr>
        <p:spPr>
          <a:xfrm>
            <a:off x="6660232" y="2204864"/>
            <a:ext cx="2016224"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First semester</a:t>
            </a:r>
          </a:p>
        </p:txBody>
      </p:sp>
    </p:spTree>
    <p:extLst>
      <p:ext uri="{BB962C8B-B14F-4D97-AF65-F5344CB8AC3E}">
        <p14:creationId xmlns:p14="http://schemas.microsoft.com/office/powerpoint/2010/main" val="164715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B0C53-64C1-C819-BAAD-DACEB663585F}"/>
            </a:ext>
          </a:extLst>
        </p:cNvPr>
        <p:cNvGrpSpPr/>
        <p:nvPr/>
      </p:nvGrpSpPr>
      <p:grpSpPr>
        <a:xfrm>
          <a:off x="0" y="0"/>
          <a:ext cx="0" cy="0"/>
          <a:chOff x="0" y="0"/>
          <a:chExt cx="0" cy="0"/>
        </a:xfrm>
      </p:grpSpPr>
      <p:pic>
        <p:nvPicPr>
          <p:cNvPr id="3" name="Picture 2" descr="A book cover of a book&#10;&#10;AI-generated content may be incorrect.">
            <a:extLst>
              <a:ext uri="{FF2B5EF4-FFF2-40B4-BE49-F238E27FC236}">
                <a16:creationId xmlns:a16="http://schemas.microsoft.com/office/drawing/2014/main" id="{75A03533-F366-5291-AAEF-D5799571619E}"/>
              </a:ext>
            </a:extLst>
          </p:cNvPr>
          <p:cNvPicPr>
            <a:picLocks noChangeAspect="1"/>
          </p:cNvPicPr>
          <p:nvPr/>
        </p:nvPicPr>
        <p:blipFill>
          <a:blip r:embed="rId2">
            <a:extLst>
              <a:ext uri="{28A0092B-C50C-407E-A947-70E740481C1C}">
                <a14:useLocalDpi xmlns:a14="http://schemas.microsoft.com/office/drawing/2010/main" val="0"/>
              </a:ext>
            </a:extLst>
          </a:blip>
          <a:srcRect t="4851" b="4851"/>
          <a:stretch>
            <a:fillRect/>
          </a:stretch>
        </p:blipFill>
        <p:spPr>
          <a:xfrm>
            <a:off x="602128" y="1124744"/>
            <a:ext cx="3957420" cy="5184576"/>
          </a:xfrm>
          <a:prstGeom prst="rect">
            <a:avLst/>
          </a:prstGeom>
        </p:spPr>
      </p:pic>
      <p:pic>
        <p:nvPicPr>
          <p:cNvPr id="5" name="Picture 4" descr="A screenshot of a book&#10;&#10;AI-generated content may be incorrect.">
            <a:extLst>
              <a:ext uri="{FF2B5EF4-FFF2-40B4-BE49-F238E27FC236}">
                <a16:creationId xmlns:a16="http://schemas.microsoft.com/office/drawing/2014/main" id="{B0DF0AA9-6B2B-E108-5470-6A65E8473E5A}"/>
              </a:ext>
            </a:extLst>
          </p:cNvPr>
          <p:cNvPicPr>
            <a:picLocks noChangeAspect="1"/>
          </p:cNvPicPr>
          <p:nvPr/>
        </p:nvPicPr>
        <p:blipFill>
          <a:blip r:embed="rId3">
            <a:extLst>
              <a:ext uri="{28A0092B-C50C-407E-A947-70E740481C1C}">
                <a14:useLocalDpi xmlns:a14="http://schemas.microsoft.com/office/drawing/2010/main" val="0"/>
              </a:ext>
            </a:extLst>
          </a:blip>
          <a:srcRect t="21251" r="18002"/>
          <a:stretch>
            <a:fillRect/>
          </a:stretch>
        </p:blipFill>
        <p:spPr>
          <a:xfrm>
            <a:off x="4985825" y="1140768"/>
            <a:ext cx="3720939" cy="5184576"/>
          </a:xfrm>
          <a:prstGeom prst="rect">
            <a:avLst/>
          </a:prstGeom>
        </p:spPr>
      </p:pic>
      <p:sp>
        <p:nvSpPr>
          <p:cNvPr id="6" name="TextBox 5">
            <a:extLst>
              <a:ext uri="{FF2B5EF4-FFF2-40B4-BE49-F238E27FC236}">
                <a16:creationId xmlns:a16="http://schemas.microsoft.com/office/drawing/2014/main" id="{3EF7C44E-B2F5-09C4-2422-BF50EB1C4F24}"/>
              </a:ext>
            </a:extLst>
          </p:cNvPr>
          <p:cNvSpPr txBox="1"/>
          <p:nvPr/>
        </p:nvSpPr>
        <p:spPr>
          <a:xfrm>
            <a:off x="683568" y="476672"/>
            <a:ext cx="7200800" cy="369332"/>
          </a:xfrm>
          <a:prstGeom prst="rect">
            <a:avLst/>
          </a:prstGeom>
          <a:noFill/>
        </p:spPr>
        <p:txBody>
          <a:bodyPr wrap="square" rtlCol="0">
            <a:spAutoFit/>
          </a:bodyPr>
          <a:lstStyle/>
          <a:p>
            <a:r>
              <a:rPr lang="en-US" dirty="0" err="1"/>
              <a:t>線性代數竟然是</a:t>
            </a:r>
            <a:r>
              <a:rPr lang="en-US" dirty="0" err="1">
                <a:latin typeface="Times New Roman" panose="02020603050405020304" pitchFamily="18" charset="0"/>
                <a:cs typeface="Times New Roman" panose="02020603050405020304" pitchFamily="18" charset="0"/>
              </a:rPr>
              <a:t>AI</a:t>
            </a:r>
            <a:r>
              <a:rPr lang="en-US" dirty="0" err="1"/>
              <a:t>深層學習的數學基礎</a:t>
            </a:r>
            <a:endParaRPr lang="en-US" dirty="0"/>
          </a:p>
        </p:txBody>
      </p:sp>
    </p:spTree>
    <p:extLst>
      <p:ext uri="{BB962C8B-B14F-4D97-AF65-F5344CB8AC3E}">
        <p14:creationId xmlns:p14="http://schemas.microsoft.com/office/powerpoint/2010/main" val="2990464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8CDFA1-AA24-2F1C-C841-44AC053AB686}"/>
              </a:ext>
            </a:extLst>
          </p:cNvPr>
          <p:cNvPicPr>
            <a:picLocks noChangeAspect="1"/>
          </p:cNvPicPr>
          <p:nvPr/>
        </p:nvPicPr>
        <p:blipFill>
          <a:blip r:embed="rId2"/>
          <a:srcRect t="8000" b="14461"/>
          <a:stretch>
            <a:fillRect/>
          </a:stretch>
        </p:blipFill>
        <p:spPr>
          <a:xfrm>
            <a:off x="467544" y="154905"/>
            <a:ext cx="5472608" cy="6548190"/>
          </a:xfrm>
          <a:prstGeom prst="rect">
            <a:avLst/>
          </a:prstGeom>
        </p:spPr>
      </p:pic>
      <p:sp>
        <p:nvSpPr>
          <p:cNvPr id="4" name="TextBox 3">
            <a:extLst>
              <a:ext uri="{FF2B5EF4-FFF2-40B4-BE49-F238E27FC236}">
                <a16:creationId xmlns:a16="http://schemas.microsoft.com/office/drawing/2014/main" id="{74D7C9B8-F48A-D074-2A27-83286C1BBC05}"/>
              </a:ext>
            </a:extLst>
          </p:cNvPr>
          <p:cNvSpPr txBox="1"/>
          <p:nvPr/>
        </p:nvSpPr>
        <p:spPr>
          <a:xfrm>
            <a:off x="6660232" y="2204864"/>
            <a:ext cx="2016224"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First semester</a:t>
            </a:r>
          </a:p>
        </p:txBody>
      </p:sp>
    </p:spTree>
    <p:extLst>
      <p:ext uri="{BB962C8B-B14F-4D97-AF65-F5344CB8AC3E}">
        <p14:creationId xmlns:p14="http://schemas.microsoft.com/office/powerpoint/2010/main" val="31647638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3FCB7-A880-E622-754B-AF167240823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BFA7F42F-7CFF-5A66-AF2D-231EAB40912B}"/>
              </a:ext>
            </a:extLst>
          </p:cNvPr>
          <p:cNvSpPr txBox="1"/>
          <p:nvPr/>
        </p:nvSpPr>
        <p:spPr>
          <a:xfrm>
            <a:off x="7074749" y="4941888"/>
            <a:ext cx="2016224"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second semester</a:t>
            </a:r>
          </a:p>
        </p:txBody>
      </p:sp>
      <p:pic>
        <p:nvPicPr>
          <p:cNvPr id="5" name="Picture 4">
            <a:extLst>
              <a:ext uri="{FF2B5EF4-FFF2-40B4-BE49-F238E27FC236}">
                <a16:creationId xmlns:a16="http://schemas.microsoft.com/office/drawing/2014/main" id="{373A5333-8FE7-35C4-62FC-B21760785B34}"/>
              </a:ext>
            </a:extLst>
          </p:cNvPr>
          <p:cNvPicPr>
            <a:picLocks noChangeAspect="1"/>
          </p:cNvPicPr>
          <p:nvPr/>
        </p:nvPicPr>
        <p:blipFill>
          <a:blip r:embed="rId2"/>
          <a:srcRect b="55048"/>
          <a:stretch>
            <a:fillRect/>
          </a:stretch>
        </p:blipFill>
        <p:spPr>
          <a:xfrm>
            <a:off x="685362" y="1268760"/>
            <a:ext cx="6336272" cy="2268974"/>
          </a:xfrm>
          <a:prstGeom prst="rect">
            <a:avLst/>
          </a:prstGeom>
        </p:spPr>
      </p:pic>
      <p:pic>
        <p:nvPicPr>
          <p:cNvPr id="6" name="Picture 5">
            <a:extLst>
              <a:ext uri="{FF2B5EF4-FFF2-40B4-BE49-F238E27FC236}">
                <a16:creationId xmlns:a16="http://schemas.microsoft.com/office/drawing/2014/main" id="{99DE9F3A-A79A-E510-4AFA-C55DF82C197E}"/>
              </a:ext>
            </a:extLst>
          </p:cNvPr>
          <p:cNvPicPr>
            <a:picLocks noChangeAspect="1"/>
          </p:cNvPicPr>
          <p:nvPr/>
        </p:nvPicPr>
        <p:blipFill>
          <a:blip r:embed="rId3"/>
          <a:srcRect t="77171"/>
          <a:stretch>
            <a:fillRect/>
          </a:stretch>
        </p:blipFill>
        <p:spPr>
          <a:xfrm>
            <a:off x="700326" y="3537734"/>
            <a:ext cx="6336272" cy="2256745"/>
          </a:xfrm>
          <a:prstGeom prst="rect">
            <a:avLst/>
          </a:prstGeom>
        </p:spPr>
      </p:pic>
    </p:spTree>
    <p:extLst>
      <p:ext uri="{BB962C8B-B14F-4D97-AF65-F5344CB8AC3E}">
        <p14:creationId xmlns:p14="http://schemas.microsoft.com/office/powerpoint/2010/main" val="3803723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2D10D-A454-2210-30A7-6F1C33A3239F}"/>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36FC94EA-F4DC-ED3C-250D-592DA570F1E1}"/>
              </a:ext>
            </a:extLst>
          </p:cNvPr>
          <p:cNvPicPr>
            <a:picLocks noChangeAspect="1"/>
          </p:cNvPicPr>
          <p:nvPr/>
        </p:nvPicPr>
        <p:blipFill>
          <a:blip r:embed="rId2"/>
          <a:srcRect t="86438"/>
          <a:stretch>
            <a:fillRect/>
          </a:stretch>
        </p:blipFill>
        <p:spPr>
          <a:xfrm>
            <a:off x="683568" y="1412776"/>
            <a:ext cx="6431706" cy="1345996"/>
          </a:xfrm>
          <a:prstGeom prst="rect">
            <a:avLst/>
          </a:prstGeom>
        </p:spPr>
      </p:pic>
      <p:pic>
        <p:nvPicPr>
          <p:cNvPr id="3" name="Picture 2">
            <a:extLst>
              <a:ext uri="{FF2B5EF4-FFF2-40B4-BE49-F238E27FC236}">
                <a16:creationId xmlns:a16="http://schemas.microsoft.com/office/drawing/2014/main" id="{CA73B6DC-57DF-3B2C-169C-E5DB93913FEE}"/>
              </a:ext>
            </a:extLst>
          </p:cNvPr>
          <p:cNvPicPr>
            <a:picLocks noChangeAspect="1"/>
          </p:cNvPicPr>
          <p:nvPr/>
        </p:nvPicPr>
        <p:blipFill>
          <a:blip r:embed="rId3"/>
          <a:srcRect b="80625"/>
          <a:stretch>
            <a:fillRect/>
          </a:stretch>
        </p:blipFill>
        <p:spPr>
          <a:xfrm>
            <a:off x="683568" y="2747866"/>
            <a:ext cx="6431706" cy="1944216"/>
          </a:xfrm>
          <a:prstGeom prst="rect">
            <a:avLst/>
          </a:prstGeom>
        </p:spPr>
      </p:pic>
      <p:sp>
        <p:nvSpPr>
          <p:cNvPr id="4" name="TextBox 3">
            <a:extLst>
              <a:ext uri="{FF2B5EF4-FFF2-40B4-BE49-F238E27FC236}">
                <a16:creationId xmlns:a16="http://schemas.microsoft.com/office/drawing/2014/main" id="{87634354-E49F-8534-7716-897B2EDFCBE3}"/>
              </a:ext>
            </a:extLst>
          </p:cNvPr>
          <p:cNvSpPr txBox="1"/>
          <p:nvPr/>
        </p:nvSpPr>
        <p:spPr>
          <a:xfrm>
            <a:off x="6948264" y="3535308"/>
            <a:ext cx="2016224"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second semester</a:t>
            </a:r>
          </a:p>
        </p:txBody>
      </p:sp>
    </p:spTree>
    <p:extLst>
      <p:ext uri="{BB962C8B-B14F-4D97-AF65-F5344CB8AC3E}">
        <p14:creationId xmlns:p14="http://schemas.microsoft.com/office/powerpoint/2010/main" val="3599207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CB2CA3D-8790-97AC-1463-7D62F7D21DB4}"/>
              </a:ext>
            </a:extLst>
          </p:cNvPr>
          <p:cNvPicPr>
            <a:picLocks noChangeAspect="1"/>
          </p:cNvPicPr>
          <p:nvPr/>
        </p:nvPicPr>
        <p:blipFill>
          <a:blip r:embed="rId2"/>
          <a:stretch>
            <a:fillRect/>
          </a:stretch>
        </p:blipFill>
        <p:spPr>
          <a:xfrm>
            <a:off x="1027817" y="166328"/>
            <a:ext cx="4827761" cy="6525344"/>
          </a:xfrm>
          <a:prstGeom prst="rect">
            <a:avLst/>
          </a:prstGeom>
        </p:spPr>
      </p:pic>
      <p:sp>
        <p:nvSpPr>
          <p:cNvPr id="3" name="TextBox 2">
            <a:extLst>
              <a:ext uri="{FF2B5EF4-FFF2-40B4-BE49-F238E27FC236}">
                <a16:creationId xmlns:a16="http://schemas.microsoft.com/office/drawing/2014/main" id="{33233644-A8B0-8D6B-AD6E-A3FAAC52F3D2}"/>
              </a:ext>
            </a:extLst>
          </p:cNvPr>
          <p:cNvSpPr txBox="1"/>
          <p:nvPr/>
        </p:nvSpPr>
        <p:spPr>
          <a:xfrm>
            <a:off x="5868144" y="2780928"/>
            <a:ext cx="2016224"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Second semester</a:t>
            </a:r>
          </a:p>
        </p:txBody>
      </p:sp>
    </p:spTree>
    <p:extLst>
      <p:ext uri="{BB962C8B-B14F-4D97-AF65-F5344CB8AC3E}">
        <p14:creationId xmlns:p14="http://schemas.microsoft.com/office/powerpoint/2010/main" val="38278174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5A26EB-CB2D-5987-F36B-55328CC50B6D}"/>
              </a:ext>
            </a:extLst>
          </p:cNvPr>
          <p:cNvPicPr>
            <a:picLocks noChangeAspect="1"/>
          </p:cNvPicPr>
          <p:nvPr/>
        </p:nvPicPr>
        <p:blipFill>
          <a:blip r:embed="rId2"/>
          <a:srcRect t="48102"/>
          <a:stretch>
            <a:fillRect/>
          </a:stretch>
        </p:blipFill>
        <p:spPr>
          <a:xfrm>
            <a:off x="971600" y="1052736"/>
            <a:ext cx="5747722" cy="2376264"/>
          </a:xfrm>
          <a:prstGeom prst="rect">
            <a:avLst/>
          </a:prstGeom>
        </p:spPr>
      </p:pic>
    </p:spTree>
    <p:extLst>
      <p:ext uri="{BB962C8B-B14F-4D97-AF65-F5344CB8AC3E}">
        <p14:creationId xmlns:p14="http://schemas.microsoft.com/office/powerpoint/2010/main" val="3370308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F71B5C0-EEA8-CA18-DC47-46FEA17FD09F}"/>
              </a:ext>
            </a:extLst>
          </p:cNvPr>
          <p:cNvPicPr>
            <a:picLocks noChangeAspect="1"/>
          </p:cNvPicPr>
          <p:nvPr/>
        </p:nvPicPr>
        <p:blipFill>
          <a:blip r:embed="rId2"/>
          <a:srcRect t="55492" b="23699"/>
          <a:stretch>
            <a:fillRect/>
          </a:stretch>
        </p:blipFill>
        <p:spPr>
          <a:xfrm>
            <a:off x="1403648" y="1412776"/>
            <a:ext cx="6653898" cy="2160240"/>
          </a:xfrm>
          <a:prstGeom prst="rect">
            <a:avLst/>
          </a:prstGeom>
        </p:spPr>
      </p:pic>
    </p:spTree>
    <p:extLst>
      <p:ext uri="{BB962C8B-B14F-4D97-AF65-F5344CB8AC3E}">
        <p14:creationId xmlns:p14="http://schemas.microsoft.com/office/powerpoint/2010/main" val="2864086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5" descr="fig16"/>
          <p:cNvPicPr>
            <a:picLocks noChangeAspect="1" noChangeArrowheads="1"/>
          </p:cNvPicPr>
          <p:nvPr/>
        </p:nvPicPr>
        <p:blipFill>
          <a:blip r:embed="rId2">
            <a:extLst>
              <a:ext uri="{28A0092B-C50C-407E-A947-70E740481C1C}">
                <a14:useLocalDpi xmlns:a14="http://schemas.microsoft.com/office/drawing/2010/main" val="0"/>
              </a:ext>
            </a:extLst>
          </a:blip>
          <a:srcRect b="17786"/>
          <a:stretch>
            <a:fillRect/>
          </a:stretch>
        </p:blipFill>
        <p:spPr bwMode="auto">
          <a:xfrm>
            <a:off x="780602" y="1799399"/>
            <a:ext cx="2413000"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3" name="Picture 4" descr="wave11"/>
          <p:cNvPicPr>
            <a:picLocks noChangeAspect="1" noChangeArrowheads="1"/>
          </p:cNvPicPr>
          <p:nvPr/>
        </p:nvPicPr>
        <p:blipFill>
          <a:blip r:embed="rId3">
            <a:extLst>
              <a:ext uri="{28A0092B-C50C-407E-A947-70E740481C1C}">
                <a14:useLocalDpi xmlns:a14="http://schemas.microsoft.com/office/drawing/2010/main" val="0"/>
              </a:ext>
            </a:extLst>
          </a:blip>
          <a:srcRect t="45245"/>
          <a:stretch>
            <a:fillRect/>
          </a:stretch>
        </p:blipFill>
        <p:spPr bwMode="auto">
          <a:xfrm>
            <a:off x="3428671" y="1819044"/>
            <a:ext cx="2214562"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4" name="Picture 5" descr="fig16"/>
          <p:cNvPicPr>
            <a:picLocks noChangeAspect="1" noChangeArrowheads="1"/>
          </p:cNvPicPr>
          <p:nvPr/>
        </p:nvPicPr>
        <p:blipFill>
          <a:blip r:embed="rId4" cstate="print">
            <a:extLst>
              <a:ext uri="{28A0092B-C50C-407E-A947-70E740481C1C}">
                <a14:useLocalDpi xmlns:a14="http://schemas.microsoft.com/office/drawing/2010/main" val="0"/>
              </a:ext>
            </a:extLst>
          </a:blip>
          <a:srcRect b="60556"/>
          <a:stretch>
            <a:fillRect/>
          </a:stretch>
        </p:blipFill>
        <p:spPr bwMode="auto">
          <a:xfrm>
            <a:off x="3418837" y="3501772"/>
            <a:ext cx="2224395" cy="700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4" descr="http://www.exploratorium.edu/theworld/sonar/images/sonar.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78302" y="1772121"/>
            <a:ext cx="2738437" cy="248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12"/>
          <p:cNvPicPr>
            <a:picLocks noChangeAspect="1" noChangeArrowheads="1"/>
          </p:cNvPicPr>
          <p:nvPr/>
        </p:nvPicPr>
        <p:blipFill>
          <a:blip r:embed="rId6">
            <a:extLst>
              <a:ext uri="{28A0092B-C50C-407E-A947-70E740481C1C}">
                <a14:useLocalDpi xmlns:a14="http://schemas.microsoft.com/office/drawing/2010/main" val="0"/>
              </a:ext>
            </a:extLst>
          </a:blip>
          <a:srcRect b="68420"/>
          <a:stretch>
            <a:fillRect/>
          </a:stretch>
        </p:blipFill>
        <p:spPr bwMode="auto">
          <a:xfrm>
            <a:off x="3363275" y="4281225"/>
            <a:ext cx="2708275"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07" name="Text Box 6"/>
          <p:cNvSpPr txBox="1">
            <a:spLocks noChangeArrowheads="1"/>
          </p:cNvSpPr>
          <p:nvPr/>
        </p:nvSpPr>
        <p:spPr bwMode="auto">
          <a:xfrm>
            <a:off x="780602" y="504338"/>
            <a:ext cx="57110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50000"/>
              </a:spcBef>
              <a:buFontTx/>
              <a:buNone/>
            </a:pPr>
            <a:r>
              <a:rPr lang="zh-TW" altLang="en-US" sz="1800" dirty="0">
                <a:solidFill>
                  <a:srgbClr val="FF0000"/>
                </a:solidFill>
                <a:latin typeface="Times New Roman" panose="02020603050405020304" pitchFamily="18" charset="0"/>
              </a:rPr>
              <a:t>波方程式 </a:t>
            </a:r>
            <a:r>
              <a:rPr lang="en-US" altLang="zh-TW" sz="1800" dirty="0">
                <a:solidFill>
                  <a:srgbClr val="FF0000"/>
                </a:solidFill>
                <a:latin typeface="Times New Roman" pitchFamily="18" charset="0"/>
                <a:cs typeface="Times New Roman" pitchFamily="18" charset="0"/>
              </a:rPr>
              <a:t>Wave Equation will be the first organizing topic. </a:t>
            </a:r>
            <a:endParaRPr lang="zh-TW" altLang="en-US" sz="1800" dirty="0">
              <a:solidFill>
                <a:srgbClr val="FF0000"/>
              </a:solidFill>
              <a:latin typeface="Times New Roman" pitchFamily="18" charset="0"/>
              <a:cs typeface="Times New Roman" pitchFamily="18" charset="0"/>
            </a:endParaRPr>
          </a:p>
        </p:txBody>
      </p:sp>
      <mc:AlternateContent xmlns:mc="http://schemas.openxmlformats.org/markup-compatibility/2006" xmlns:a14="http://schemas.microsoft.com/office/drawing/2010/main">
        <mc:Choice Requires="a14">
          <p:sp>
            <p:nvSpPr>
              <p:cNvPr id="15" name="矩形 14"/>
              <p:cNvSpPr/>
              <p:nvPr/>
            </p:nvSpPr>
            <p:spPr>
              <a:xfrm>
                <a:off x="3201813" y="972710"/>
                <a:ext cx="1480918" cy="648191"/>
              </a:xfrm>
              <a:prstGeom prst="rect">
                <a:avLst/>
              </a:prstGeom>
              <a:solidFill>
                <a:srgbClr val="FFFF00"/>
              </a:solidFill>
            </p:spPr>
            <p:txBody>
              <a:bodyPr wrap="none">
                <a:spAutoFit/>
              </a:bodyPr>
              <a:lstStyle/>
              <a:p>
                <a:pPr/>
                <a14:m>
                  <m:oMathPara xmlns:m="http://schemas.openxmlformats.org/officeDocument/2006/math">
                    <m:oMath>
                      <m:f>
                        <m:fPr>
                          <m:ctrlPr>
                            <a:rPr lang="zh-TW" altLang="en-US" sz="1800" i="1">
                              <a:latin typeface="Cambria Math" panose="02040503050406030204" pitchFamily="18" charset="0"/>
                              <a:ea typeface="Cambria Math"/>
                            </a:rPr>
                          </m:ctrlPr>
                        </m:fPr>
                        <m:num>
                          <m:sSup>
                            <m:sSupPr>
                              <m:ctrlPr>
                                <a:rPr lang="zh-TW" altLang="en-US" sz="1800" i="1">
                                  <a:latin typeface="Cambria Math"/>
                                  <a:ea typeface="Cambria Math"/>
                                </a:rPr>
                              </m:ctrlPr>
                            </m:sSupPr>
                            <m:e>
                              <m:r>
                                <a:rPr lang="zh-TW" altLang="en-US" sz="1800" i="1">
                                  <a:latin typeface="Cambria Math"/>
                                  <a:ea typeface="Cambria Math"/>
                                </a:rPr>
                                <m:t>𝜕</m:t>
                              </m:r>
                            </m:e>
                            <m:sup>
                              <m:r>
                                <a:rPr lang="en-US" altLang="zh-TW" sz="1800" b="0" i="1" smtClean="0">
                                  <a:latin typeface="Cambria Math"/>
                                  <a:ea typeface="Cambria Math"/>
                                </a:rPr>
                                <m:t>2</m:t>
                              </m:r>
                            </m:sup>
                          </m:sSup>
                          <m:r>
                            <a:rPr lang="en-US" altLang="zh-TW" sz="1800" i="1">
                              <a:latin typeface="Cambria Math"/>
                              <a:ea typeface="Cambria Math"/>
                            </a:rPr>
                            <m:t>𝑦</m:t>
                          </m:r>
                        </m:num>
                        <m:den>
                          <m:r>
                            <a:rPr lang="zh-TW" altLang="en-US" sz="1800" i="1">
                              <a:latin typeface="Cambria Math"/>
                              <a:ea typeface="Cambria Math"/>
                            </a:rPr>
                            <m:t>𝜕</m:t>
                          </m:r>
                          <m:sSup>
                            <m:sSupPr>
                              <m:ctrlPr>
                                <a:rPr lang="en-US" altLang="zh-TW" sz="1800" i="1">
                                  <a:latin typeface="Cambria Math"/>
                                  <a:ea typeface="Cambria Math"/>
                                </a:rPr>
                              </m:ctrlPr>
                            </m:sSupPr>
                            <m:e>
                              <m:r>
                                <a:rPr lang="en-US" altLang="zh-TW" sz="1800" i="1">
                                  <a:latin typeface="Cambria Math"/>
                                  <a:ea typeface="Cambria Math"/>
                                </a:rPr>
                                <m:t>𝑥</m:t>
                              </m:r>
                            </m:e>
                            <m:sup>
                              <m:r>
                                <a:rPr lang="en-US" altLang="zh-TW" sz="1800" b="0" i="1" smtClean="0">
                                  <a:latin typeface="Cambria Math"/>
                                  <a:ea typeface="Cambria Math"/>
                                </a:rPr>
                                <m:t>2</m:t>
                              </m:r>
                            </m:sup>
                          </m:sSup>
                        </m:den>
                      </m:f>
                      <m:r>
                        <a:rPr lang="en-US" altLang="zh-TW" sz="1800" b="0" i="1" smtClean="0">
                          <a:latin typeface="Cambria Math"/>
                          <a:ea typeface="Cambria Math"/>
                        </a:rPr>
                        <m:t>=</m:t>
                      </m:r>
                      <m:f>
                        <m:fPr>
                          <m:ctrlPr>
                            <a:rPr lang="zh-TW" altLang="en-US" sz="1800" i="1">
                              <a:latin typeface="Cambria Math"/>
                              <a:ea typeface="Cambria Math"/>
                            </a:rPr>
                          </m:ctrlPr>
                        </m:fPr>
                        <m:num>
                          <m:r>
                            <a:rPr lang="zh-TW" altLang="en-US" sz="1800" i="1">
                              <a:latin typeface="Cambria Math"/>
                              <a:ea typeface="Cambria Math"/>
                            </a:rPr>
                            <m:t>𝜇</m:t>
                          </m:r>
                        </m:num>
                        <m:den>
                          <m:r>
                            <a:rPr lang="zh-TW" altLang="en-US" sz="1800" i="1">
                              <a:latin typeface="Cambria Math"/>
                              <a:ea typeface="Cambria Math"/>
                            </a:rPr>
                            <m:t>𝜏</m:t>
                          </m:r>
                        </m:den>
                      </m:f>
                      <m:f>
                        <m:fPr>
                          <m:ctrlPr>
                            <a:rPr lang="zh-TW" altLang="en-US" sz="1800" i="1">
                              <a:latin typeface="Cambria Math" panose="02040503050406030204" pitchFamily="18" charset="0"/>
                              <a:ea typeface="Cambria Math"/>
                            </a:rPr>
                          </m:ctrlPr>
                        </m:fPr>
                        <m:num>
                          <m:sSup>
                            <m:sSupPr>
                              <m:ctrlPr>
                                <a:rPr lang="zh-TW" altLang="en-US" sz="1800" i="1">
                                  <a:latin typeface="Cambria Math"/>
                                  <a:ea typeface="Cambria Math"/>
                                </a:rPr>
                              </m:ctrlPr>
                            </m:sSupPr>
                            <m:e>
                              <m:r>
                                <a:rPr lang="zh-TW" altLang="en-US" sz="1800" i="1">
                                  <a:latin typeface="Cambria Math"/>
                                  <a:ea typeface="Cambria Math"/>
                                </a:rPr>
                                <m:t>𝜕</m:t>
                              </m:r>
                            </m:e>
                            <m:sup>
                              <m:r>
                                <a:rPr lang="en-US" altLang="zh-TW" sz="1800" i="1">
                                  <a:latin typeface="Cambria Math"/>
                                  <a:ea typeface="Cambria Math"/>
                                </a:rPr>
                                <m:t>2</m:t>
                              </m:r>
                            </m:sup>
                          </m:sSup>
                          <m:r>
                            <a:rPr lang="en-US" altLang="zh-TW" sz="1800" i="1">
                              <a:latin typeface="Cambria Math"/>
                              <a:ea typeface="Cambria Math"/>
                            </a:rPr>
                            <m:t>𝑦</m:t>
                          </m:r>
                        </m:num>
                        <m:den>
                          <m:r>
                            <a:rPr lang="zh-TW" altLang="en-US" sz="1800" i="1">
                              <a:latin typeface="Cambria Math"/>
                              <a:ea typeface="Cambria Math"/>
                            </a:rPr>
                            <m:t>𝜕</m:t>
                          </m:r>
                          <m:sSup>
                            <m:sSupPr>
                              <m:ctrlPr>
                                <a:rPr lang="en-US" altLang="zh-TW" sz="1800" b="0" i="1" smtClean="0">
                                  <a:latin typeface="Cambria Math"/>
                                  <a:ea typeface="Cambria Math"/>
                                </a:rPr>
                              </m:ctrlPr>
                            </m:sSupPr>
                            <m:e>
                              <m:r>
                                <a:rPr lang="en-US" altLang="zh-TW" sz="1800" b="0" i="1" smtClean="0">
                                  <a:latin typeface="Cambria Math"/>
                                  <a:ea typeface="Cambria Math"/>
                                </a:rPr>
                                <m:t>𝑡</m:t>
                              </m:r>
                            </m:e>
                            <m:sup>
                              <m:r>
                                <a:rPr lang="en-US" altLang="zh-TW" sz="1800" i="1">
                                  <a:latin typeface="Cambria Math"/>
                                  <a:ea typeface="Cambria Math"/>
                                </a:rPr>
                                <m:t>2</m:t>
                              </m:r>
                            </m:sup>
                          </m:sSup>
                        </m:den>
                      </m:f>
                    </m:oMath>
                  </m:oMathPara>
                </a14:m>
                <a:endParaRPr lang="zh-TW" altLang="en-US" sz="1800" dirty="0">
                  <a:latin typeface="Times New Roman" panose="02020603050405020304" pitchFamily="18" charset="0"/>
                </a:endParaRPr>
              </a:p>
            </p:txBody>
          </p:sp>
        </mc:Choice>
        <mc:Fallback xmlns="">
          <p:sp>
            <p:nvSpPr>
              <p:cNvPr id="15" name="矩形 14"/>
              <p:cNvSpPr>
                <a:spLocks noRot="1" noChangeAspect="1" noMove="1" noResize="1" noEditPoints="1" noAdjustHandles="1" noChangeArrowheads="1" noChangeShapeType="1" noTextEdit="1"/>
              </p:cNvSpPr>
              <p:nvPr/>
            </p:nvSpPr>
            <p:spPr>
              <a:xfrm>
                <a:off x="3201813" y="972710"/>
                <a:ext cx="1480918" cy="648191"/>
              </a:xfrm>
              <a:prstGeom prst="rect">
                <a:avLst/>
              </a:prstGeom>
              <a:blipFill>
                <a:blip r:embed="rId7"/>
                <a:stretch>
                  <a:fillRect b="-57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矩形 16"/>
              <p:cNvSpPr/>
              <p:nvPr/>
            </p:nvSpPr>
            <p:spPr>
              <a:xfrm>
                <a:off x="3223266" y="972710"/>
                <a:ext cx="1593898" cy="648254"/>
              </a:xfrm>
              <a:prstGeom prst="rect">
                <a:avLst/>
              </a:prstGeom>
              <a:solidFill>
                <a:srgbClr val="FFFF00"/>
              </a:solidFill>
            </p:spPr>
            <p:txBody>
              <a:bodyPr wrap="none">
                <a:spAutoFit/>
              </a:bodyPr>
              <a:lstStyle/>
              <a:p>
                <a:pPr/>
                <a14:m>
                  <m:oMathPara xmlns:m="http://schemas.openxmlformats.org/officeDocument/2006/math">
                    <m:oMath>
                      <m:f>
                        <m:fPr>
                          <m:ctrlPr>
                            <a:rPr lang="zh-TW" altLang="en-US" sz="1800" i="1">
                              <a:latin typeface="Cambria Math" panose="02040503050406030204" pitchFamily="18" charset="0"/>
                              <a:ea typeface="Cambria Math"/>
                            </a:rPr>
                          </m:ctrlPr>
                        </m:fPr>
                        <m:num>
                          <m:sSup>
                            <m:sSupPr>
                              <m:ctrlPr>
                                <a:rPr lang="zh-TW" altLang="en-US" sz="1800" i="1">
                                  <a:latin typeface="Cambria Math"/>
                                  <a:ea typeface="Cambria Math"/>
                                </a:rPr>
                              </m:ctrlPr>
                            </m:sSupPr>
                            <m:e>
                              <m:r>
                                <a:rPr lang="zh-TW" altLang="en-US" sz="1800" i="1">
                                  <a:latin typeface="Cambria Math"/>
                                  <a:ea typeface="Cambria Math"/>
                                </a:rPr>
                                <m:t>𝜕</m:t>
                              </m:r>
                            </m:e>
                            <m:sup>
                              <m:r>
                                <a:rPr lang="en-US" altLang="zh-TW" sz="1800" b="0" i="1" smtClean="0">
                                  <a:latin typeface="Cambria Math"/>
                                  <a:ea typeface="Cambria Math"/>
                                </a:rPr>
                                <m:t>2</m:t>
                              </m:r>
                            </m:sup>
                          </m:sSup>
                          <m:r>
                            <a:rPr lang="en-US" altLang="zh-TW" sz="1800" i="1">
                              <a:latin typeface="Cambria Math"/>
                              <a:ea typeface="Cambria Math"/>
                            </a:rPr>
                            <m:t>𝑦</m:t>
                          </m:r>
                        </m:num>
                        <m:den>
                          <m:r>
                            <a:rPr lang="zh-TW" altLang="en-US" sz="1800" i="1">
                              <a:latin typeface="Cambria Math"/>
                              <a:ea typeface="Cambria Math"/>
                            </a:rPr>
                            <m:t>𝜕</m:t>
                          </m:r>
                          <m:sSup>
                            <m:sSupPr>
                              <m:ctrlPr>
                                <a:rPr lang="en-US" altLang="zh-TW" sz="1800" i="1">
                                  <a:latin typeface="Cambria Math"/>
                                  <a:ea typeface="Cambria Math"/>
                                </a:rPr>
                              </m:ctrlPr>
                            </m:sSupPr>
                            <m:e>
                              <m:r>
                                <a:rPr lang="en-US" altLang="zh-TW" sz="1800" i="1">
                                  <a:latin typeface="Cambria Math"/>
                                  <a:ea typeface="Cambria Math"/>
                                </a:rPr>
                                <m:t>𝑥</m:t>
                              </m:r>
                            </m:e>
                            <m:sup>
                              <m:r>
                                <a:rPr lang="en-US" altLang="zh-TW" sz="1800" b="0" i="1" smtClean="0">
                                  <a:latin typeface="Cambria Math"/>
                                  <a:ea typeface="Cambria Math"/>
                                </a:rPr>
                                <m:t>2</m:t>
                              </m:r>
                            </m:sup>
                          </m:sSup>
                        </m:den>
                      </m:f>
                      <m:r>
                        <a:rPr lang="en-US" altLang="zh-TW" sz="1800" b="0" i="1" smtClean="0">
                          <a:latin typeface="Cambria Math"/>
                          <a:ea typeface="Cambria Math"/>
                        </a:rPr>
                        <m:t>=</m:t>
                      </m:r>
                      <m:f>
                        <m:fPr>
                          <m:ctrlPr>
                            <a:rPr lang="en-US" altLang="zh-TW" sz="1800" b="0" i="1" smtClean="0">
                              <a:latin typeface="Cambria Math"/>
                              <a:ea typeface="Cambria Math"/>
                            </a:rPr>
                          </m:ctrlPr>
                        </m:fPr>
                        <m:num>
                          <m:r>
                            <a:rPr lang="en-US" altLang="zh-TW" sz="1800" b="0" i="1" smtClean="0">
                              <a:latin typeface="Cambria Math"/>
                              <a:ea typeface="Cambria Math"/>
                            </a:rPr>
                            <m:t>1</m:t>
                          </m:r>
                        </m:num>
                        <m:den>
                          <m:sSup>
                            <m:sSupPr>
                              <m:ctrlPr>
                                <a:rPr lang="en-US" altLang="zh-TW" sz="1800" b="0" i="1" smtClean="0">
                                  <a:latin typeface="Cambria Math"/>
                                  <a:ea typeface="Cambria Math"/>
                                </a:rPr>
                              </m:ctrlPr>
                            </m:sSupPr>
                            <m:e>
                              <m:r>
                                <a:rPr lang="en-US" altLang="zh-TW" sz="1800" b="0" i="1" smtClean="0">
                                  <a:latin typeface="Cambria Math"/>
                                  <a:ea typeface="Cambria Math"/>
                                </a:rPr>
                                <m:t>𝑣</m:t>
                              </m:r>
                            </m:e>
                            <m:sup>
                              <m:r>
                                <a:rPr lang="en-US" altLang="zh-TW" sz="1800" b="0" i="1" smtClean="0">
                                  <a:latin typeface="Cambria Math"/>
                                  <a:ea typeface="Cambria Math"/>
                                </a:rPr>
                                <m:t>2</m:t>
                              </m:r>
                            </m:sup>
                          </m:sSup>
                        </m:den>
                      </m:f>
                      <m:f>
                        <m:fPr>
                          <m:ctrlPr>
                            <a:rPr lang="zh-TW" altLang="en-US" sz="1800" i="1">
                              <a:latin typeface="Cambria Math" panose="02040503050406030204" pitchFamily="18" charset="0"/>
                              <a:ea typeface="Cambria Math"/>
                            </a:rPr>
                          </m:ctrlPr>
                        </m:fPr>
                        <m:num>
                          <m:sSup>
                            <m:sSupPr>
                              <m:ctrlPr>
                                <a:rPr lang="zh-TW" altLang="en-US" sz="1800" i="1">
                                  <a:latin typeface="Cambria Math"/>
                                  <a:ea typeface="Cambria Math"/>
                                </a:rPr>
                              </m:ctrlPr>
                            </m:sSupPr>
                            <m:e>
                              <m:r>
                                <a:rPr lang="zh-TW" altLang="en-US" sz="1800" i="1">
                                  <a:latin typeface="Cambria Math"/>
                                  <a:ea typeface="Cambria Math"/>
                                </a:rPr>
                                <m:t>𝜕</m:t>
                              </m:r>
                            </m:e>
                            <m:sup>
                              <m:r>
                                <a:rPr lang="en-US" altLang="zh-TW" sz="1800" i="1">
                                  <a:latin typeface="Cambria Math"/>
                                  <a:ea typeface="Cambria Math"/>
                                </a:rPr>
                                <m:t>2</m:t>
                              </m:r>
                            </m:sup>
                          </m:sSup>
                          <m:r>
                            <a:rPr lang="en-US" altLang="zh-TW" sz="1800" i="1">
                              <a:latin typeface="Cambria Math"/>
                              <a:ea typeface="Cambria Math"/>
                            </a:rPr>
                            <m:t>𝑦</m:t>
                          </m:r>
                        </m:num>
                        <m:den>
                          <m:r>
                            <a:rPr lang="zh-TW" altLang="en-US" sz="1800" i="1">
                              <a:latin typeface="Cambria Math"/>
                              <a:ea typeface="Cambria Math"/>
                            </a:rPr>
                            <m:t>𝜕</m:t>
                          </m:r>
                          <m:sSup>
                            <m:sSupPr>
                              <m:ctrlPr>
                                <a:rPr lang="en-US" altLang="zh-TW" sz="1800" i="1">
                                  <a:latin typeface="Cambria Math"/>
                                  <a:ea typeface="Cambria Math"/>
                                </a:rPr>
                              </m:ctrlPr>
                            </m:sSupPr>
                            <m:e>
                              <m:r>
                                <a:rPr lang="en-US" altLang="zh-TW" sz="1800" i="1">
                                  <a:latin typeface="Cambria Math"/>
                                  <a:ea typeface="Cambria Math"/>
                                </a:rPr>
                                <m:t>𝑡</m:t>
                              </m:r>
                            </m:e>
                            <m:sup>
                              <m:r>
                                <a:rPr lang="en-US" altLang="zh-TW" sz="1800" i="1">
                                  <a:latin typeface="Cambria Math"/>
                                  <a:ea typeface="Cambria Math"/>
                                </a:rPr>
                                <m:t>2</m:t>
                              </m:r>
                            </m:sup>
                          </m:sSup>
                        </m:den>
                      </m:f>
                    </m:oMath>
                  </m:oMathPara>
                </a14:m>
                <a:endParaRPr lang="zh-TW" altLang="en-US" sz="1800" dirty="0">
                  <a:latin typeface="Times New Roman" panose="02020603050405020304" pitchFamily="18" charset="0"/>
                </a:endParaRPr>
              </a:p>
            </p:txBody>
          </p:sp>
        </mc:Choice>
        <mc:Fallback xmlns="">
          <p:sp>
            <p:nvSpPr>
              <p:cNvPr id="17" name="矩形 16"/>
              <p:cNvSpPr>
                <a:spLocks noRot="1" noChangeAspect="1" noMove="1" noResize="1" noEditPoints="1" noAdjustHandles="1" noChangeArrowheads="1" noChangeShapeType="1" noTextEdit="1"/>
              </p:cNvSpPr>
              <p:nvPr/>
            </p:nvSpPr>
            <p:spPr>
              <a:xfrm>
                <a:off x="3223266" y="972710"/>
                <a:ext cx="1593898" cy="648254"/>
              </a:xfrm>
              <a:prstGeom prst="rect">
                <a:avLst/>
              </a:prstGeom>
              <a:blipFill>
                <a:blip r:embed="rId8"/>
                <a:stretch>
                  <a:fillRect b="-5769"/>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1E1DB3EB-3150-C3ED-DA61-C10E565AD579}"/>
              </a:ext>
            </a:extLst>
          </p:cNvPr>
          <p:cNvSpPr txBox="1"/>
          <p:nvPr/>
        </p:nvSpPr>
        <p:spPr>
          <a:xfrm>
            <a:off x="803123" y="5661248"/>
            <a:ext cx="7537753" cy="369332"/>
          </a:xfrm>
          <a:prstGeom prst="rect">
            <a:avLst/>
          </a:prstGeom>
          <a:noFill/>
        </p:spPr>
        <p:txBody>
          <a:bodyPr wrap="square">
            <a:spAutoFit/>
          </a:bodyPr>
          <a:lstStyle/>
          <a:p>
            <a:r>
              <a:rPr lang="en-US" altLang="zh-TW" sz="1800" dirty="0">
                <a:latin typeface="Times New Roman" panose="02020603050405020304" pitchFamily="18" charset="0"/>
              </a:rPr>
              <a:t>This is the identical equation of motion of all wave phenomena.</a:t>
            </a:r>
            <a:endParaRPr lang="en-US" dirty="0"/>
          </a:p>
        </p:txBody>
      </p:sp>
      <p:sp>
        <p:nvSpPr>
          <p:cNvPr id="5" name="TextBox 4">
            <a:extLst>
              <a:ext uri="{FF2B5EF4-FFF2-40B4-BE49-F238E27FC236}">
                <a16:creationId xmlns:a16="http://schemas.microsoft.com/office/drawing/2014/main" id="{D314A95C-052B-29C4-648E-1151EA7B9FF2}"/>
              </a:ext>
            </a:extLst>
          </p:cNvPr>
          <p:cNvSpPr txBox="1"/>
          <p:nvPr/>
        </p:nvSpPr>
        <p:spPr>
          <a:xfrm>
            <a:off x="780602" y="6050723"/>
            <a:ext cx="8280838" cy="369332"/>
          </a:xfrm>
          <a:prstGeom prst="rect">
            <a:avLst/>
          </a:prstGeom>
          <a:noFill/>
        </p:spPr>
        <p:txBody>
          <a:bodyPr wrap="square">
            <a:spAutoFit/>
          </a:bodyPr>
          <a:lstStyle/>
          <a:p>
            <a:r>
              <a:rPr lang="en-US" altLang="zh-TW" sz="1800" dirty="0">
                <a:solidFill>
                  <a:srgbClr val="FF0000"/>
                </a:solidFill>
                <a:latin typeface="Times New Roman" panose="02020603050405020304" pitchFamily="18" charset="0"/>
              </a:rPr>
              <a:t>Identical equation leads to identical solution. All wave systems have identical solutions.</a:t>
            </a:r>
            <a:endParaRPr lang="en-US" dirty="0">
              <a:solidFill>
                <a:srgbClr val="FF0000"/>
              </a:solidFill>
            </a:endParaRPr>
          </a:p>
        </p:txBody>
      </p:sp>
    </p:spTree>
    <p:extLst>
      <p:ext uri="{BB962C8B-B14F-4D97-AF65-F5344CB8AC3E}">
        <p14:creationId xmlns:p14="http://schemas.microsoft.com/office/powerpoint/2010/main" val="2996764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Text Box 5"/>
          <p:cNvSpPr txBox="1">
            <a:spLocks noChangeArrowheads="1"/>
          </p:cNvSpPr>
          <p:nvPr/>
        </p:nvSpPr>
        <p:spPr bwMode="auto">
          <a:xfrm>
            <a:off x="5334868" y="1489151"/>
            <a:ext cx="461665"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50000"/>
              </a:spcBef>
              <a:buFontTx/>
              <a:buNone/>
            </a:pPr>
            <a:endParaRPr lang="zh-TW" altLang="en-US" sz="1800" dirty="0">
              <a:latin typeface="Times New Roman" panose="02020603050405020304" pitchFamily="18" charset="0"/>
            </a:endParaRPr>
          </a:p>
        </p:txBody>
      </p:sp>
      <p:sp>
        <p:nvSpPr>
          <p:cNvPr id="55300" name="Text Box 6"/>
          <p:cNvSpPr txBox="1">
            <a:spLocks noChangeArrowheads="1"/>
          </p:cNvSpPr>
          <p:nvPr/>
        </p:nvSpPr>
        <p:spPr bwMode="auto">
          <a:xfrm>
            <a:off x="2411760" y="1223937"/>
            <a:ext cx="38324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50000"/>
              </a:spcBef>
              <a:buFontTx/>
              <a:buNone/>
            </a:pPr>
            <a:r>
              <a:rPr lang="en-US" altLang="zh-TW" sz="1800" dirty="0">
                <a:solidFill>
                  <a:srgbClr val="FF0000"/>
                </a:solidFill>
                <a:latin typeface="Times New Roman" panose="02020603050405020304" pitchFamily="18" charset="0"/>
              </a:rPr>
              <a:t>Wave Equation without no boundaries</a:t>
            </a:r>
            <a:endParaRPr lang="zh-TW" altLang="en-US" sz="1800" dirty="0">
              <a:solidFill>
                <a:srgbClr val="FF0000"/>
              </a:solidFill>
              <a:latin typeface="Times New Roman" panose="02020603050405020304" pitchFamily="18" charset="0"/>
            </a:endParaRPr>
          </a:p>
        </p:txBody>
      </p:sp>
      <p:sp>
        <p:nvSpPr>
          <p:cNvPr id="55301" name="Text Box 7"/>
          <p:cNvSpPr txBox="1">
            <a:spLocks noChangeArrowheads="1"/>
          </p:cNvSpPr>
          <p:nvPr/>
        </p:nvSpPr>
        <p:spPr bwMode="auto">
          <a:xfrm>
            <a:off x="1194631" y="2503722"/>
            <a:ext cx="15843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50000"/>
              </a:spcBef>
              <a:buFontTx/>
              <a:buNone/>
            </a:pPr>
            <a:r>
              <a:rPr lang="en-US" altLang="zh-TW" sz="1800" dirty="0">
                <a:latin typeface="Times New Roman" panose="02020603050405020304" pitchFamily="18" charset="0"/>
              </a:rPr>
              <a:t>Solution</a:t>
            </a:r>
            <a:r>
              <a:rPr lang="zh-TW" altLang="en-US" sz="1800" dirty="0">
                <a:latin typeface="Times New Roman" panose="02020603050405020304" pitchFamily="18" charset="0"/>
              </a:rPr>
              <a:t>：</a:t>
            </a:r>
          </a:p>
        </p:txBody>
      </p:sp>
      <p:sp>
        <p:nvSpPr>
          <p:cNvPr id="55303" name="文字方塊 14"/>
          <p:cNvSpPr txBox="1">
            <a:spLocks noChangeArrowheads="1"/>
          </p:cNvSpPr>
          <p:nvPr/>
        </p:nvSpPr>
        <p:spPr bwMode="auto">
          <a:xfrm>
            <a:off x="1115616" y="3191634"/>
            <a:ext cx="4857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r>
              <a:rPr lang="zh-TW" altLang="en-US" sz="1800" dirty="0">
                <a:latin typeface="Times New Roman" panose="02020603050405020304" pitchFamily="18" charset="0"/>
              </a:rPr>
              <a:t>波動的特徵皆來自此方程式：</a:t>
            </a:r>
          </a:p>
        </p:txBody>
      </p:sp>
      <p:sp>
        <p:nvSpPr>
          <p:cNvPr id="55304" name="文字方塊 15"/>
          <p:cNvSpPr txBox="1">
            <a:spLocks noChangeArrowheads="1"/>
          </p:cNvSpPr>
          <p:nvPr/>
        </p:nvSpPr>
        <p:spPr bwMode="auto">
          <a:xfrm>
            <a:off x="1115616" y="3623434"/>
            <a:ext cx="47863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r>
              <a:rPr lang="zh-TW" altLang="en-US" sz="1800" dirty="0">
                <a:solidFill>
                  <a:srgbClr val="FF0000"/>
                </a:solidFill>
                <a:latin typeface="Times New Roman" panose="02020603050405020304" pitchFamily="18" charset="0"/>
              </a:rPr>
              <a:t>波型以定速傳播</a:t>
            </a:r>
          </a:p>
        </p:txBody>
      </p:sp>
      <p:sp>
        <p:nvSpPr>
          <p:cNvPr id="55305" name="文字方塊 16"/>
          <p:cNvSpPr txBox="1">
            <a:spLocks noChangeArrowheads="1"/>
          </p:cNvSpPr>
          <p:nvPr/>
        </p:nvSpPr>
        <p:spPr bwMode="auto">
          <a:xfrm>
            <a:off x="1115616" y="4055234"/>
            <a:ext cx="3286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r>
              <a:rPr lang="zh-TW" altLang="en-US" sz="1800" dirty="0">
                <a:solidFill>
                  <a:srgbClr val="FF0000"/>
                </a:solidFill>
                <a:latin typeface="Times New Roman" panose="02020603050405020304" pitchFamily="18" charset="0"/>
              </a:rPr>
              <a:t>波型在傳播過程中不變形</a:t>
            </a:r>
          </a:p>
        </p:txBody>
      </p:sp>
      <p:sp>
        <p:nvSpPr>
          <p:cNvPr id="55306" name="文字方塊 17"/>
          <p:cNvSpPr txBox="1">
            <a:spLocks noChangeArrowheads="1"/>
          </p:cNvSpPr>
          <p:nvPr/>
        </p:nvSpPr>
        <p:spPr bwMode="auto">
          <a:xfrm>
            <a:off x="1115616" y="4487034"/>
            <a:ext cx="21431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kumimoji="1" sz="3200">
                <a:solidFill>
                  <a:schemeClr val="tx1"/>
                </a:solidFill>
                <a:latin typeface="Arial" charset="0"/>
                <a:ea typeface="新細明體" pitchFamily="18" charset="-120"/>
              </a:defRPr>
            </a:lvl1pPr>
            <a:lvl2pPr marL="742950" indent="-285750" eaLnBrk="0" hangingPunct="0">
              <a:spcBef>
                <a:spcPct val="20000"/>
              </a:spcBef>
              <a:buChar char="–"/>
              <a:defRPr kumimoji="1" sz="2800">
                <a:solidFill>
                  <a:schemeClr val="tx1"/>
                </a:solidFill>
                <a:latin typeface="Arial" charset="0"/>
                <a:ea typeface="新細明體" pitchFamily="18" charset="-120"/>
              </a:defRPr>
            </a:lvl2pPr>
            <a:lvl3pPr marL="1143000" indent="-228600" eaLnBrk="0" hangingPunct="0">
              <a:spcBef>
                <a:spcPct val="20000"/>
              </a:spcBef>
              <a:buChar char="•"/>
              <a:defRPr kumimoji="1" sz="2400">
                <a:solidFill>
                  <a:schemeClr val="tx1"/>
                </a:solidFill>
                <a:latin typeface="Arial" charset="0"/>
                <a:ea typeface="新細明體" pitchFamily="18" charset="-120"/>
              </a:defRPr>
            </a:lvl3pPr>
            <a:lvl4pPr marL="1600200" indent="-228600" eaLnBrk="0" hangingPunct="0">
              <a:spcBef>
                <a:spcPct val="20000"/>
              </a:spcBef>
              <a:buChar char="–"/>
              <a:defRPr kumimoji="1" sz="2000">
                <a:solidFill>
                  <a:schemeClr val="tx1"/>
                </a:solidFill>
                <a:latin typeface="Arial" charset="0"/>
                <a:ea typeface="新細明體" pitchFamily="18" charset="-120"/>
              </a:defRPr>
            </a:lvl4pPr>
            <a:lvl5pPr marL="2057400" indent="-228600" eaLnBrk="0" hangingPunct="0">
              <a:spcBef>
                <a:spcPct val="20000"/>
              </a:spcBef>
              <a:buChar char="»"/>
              <a:defRPr kumimoji="1" sz="2000">
                <a:solidFill>
                  <a:schemeClr val="tx1"/>
                </a:solidFill>
                <a:latin typeface="Arial"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Arial" charset="0"/>
                <a:ea typeface="新細明體" pitchFamily="18" charset="-120"/>
              </a:defRPr>
            </a:lvl9pPr>
          </a:lstStyle>
          <a:p>
            <a:pPr eaLnBrk="1" hangingPunct="1">
              <a:spcBef>
                <a:spcPct val="0"/>
              </a:spcBef>
              <a:buFontTx/>
              <a:buNone/>
            </a:pPr>
            <a:r>
              <a:rPr lang="zh-TW" altLang="en-US" sz="1800" dirty="0">
                <a:solidFill>
                  <a:srgbClr val="FF0000"/>
                </a:solidFill>
                <a:latin typeface="Times New Roman" panose="02020603050405020304" pitchFamily="18" charset="0"/>
              </a:rPr>
              <a:t>疊加定律</a:t>
            </a:r>
          </a:p>
        </p:txBody>
      </p:sp>
      <mc:AlternateContent xmlns:mc="http://schemas.openxmlformats.org/markup-compatibility/2006" xmlns:a14="http://schemas.microsoft.com/office/drawing/2010/main">
        <mc:Choice Requires="a14">
          <p:sp>
            <p:nvSpPr>
              <p:cNvPr id="15" name="矩形 14"/>
              <p:cNvSpPr/>
              <p:nvPr/>
            </p:nvSpPr>
            <p:spPr>
              <a:xfrm>
                <a:off x="2411760" y="1699495"/>
                <a:ext cx="1593898" cy="648254"/>
              </a:xfrm>
              <a:prstGeom prst="rect">
                <a:avLst/>
              </a:prstGeom>
              <a:solidFill>
                <a:srgbClr val="FFFF00"/>
              </a:solidFill>
            </p:spPr>
            <p:txBody>
              <a:bodyPr wrap="none">
                <a:spAutoFit/>
              </a:bodyPr>
              <a:lstStyle/>
              <a:p>
                <a:pPr/>
                <a14:m>
                  <m:oMathPara xmlns:m="http://schemas.openxmlformats.org/officeDocument/2006/math">
                    <m:oMath>
                      <m:f>
                        <m:fPr>
                          <m:ctrlPr>
                            <a:rPr lang="zh-TW" altLang="en-US" sz="1800" i="1">
                              <a:latin typeface="Cambria Math" panose="02040503050406030204" pitchFamily="18" charset="0"/>
                              <a:ea typeface="Cambria Math"/>
                            </a:rPr>
                          </m:ctrlPr>
                        </m:fPr>
                        <m:num>
                          <m:sSup>
                            <m:sSupPr>
                              <m:ctrlPr>
                                <a:rPr lang="zh-TW" altLang="en-US" sz="1800" i="1">
                                  <a:latin typeface="Cambria Math"/>
                                  <a:ea typeface="Cambria Math"/>
                                </a:rPr>
                              </m:ctrlPr>
                            </m:sSupPr>
                            <m:e>
                              <m:r>
                                <a:rPr lang="zh-TW" altLang="en-US" sz="1800" i="1">
                                  <a:latin typeface="Cambria Math"/>
                                  <a:ea typeface="Cambria Math"/>
                                </a:rPr>
                                <m:t>𝜕</m:t>
                              </m:r>
                            </m:e>
                            <m:sup>
                              <m:r>
                                <a:rPr lang="en-US" altLang="zh-TW" sz="1800" b="0" i="1" smtClean="0">
                                  <a:latin typeface="Cambria Math"/>
                                  <a:ea typeface="Cambria Math"/>
                                </a:rPr>
                                <m:t>2</m:t>
                              </m:r>
                            </m:sup>
                          </m:sSup>
                          <m:r>
                            <a:rPr lang="en-US" altLang="zh-TW" sz="1800" i="1">
                              <a:latin typeface="Cambria Math"/>
                              <a:ea typeface="Cambria Math"/>
                            </a:rPr>
                            <m:t>𝑦</m:t>
                          </m:r>
                        </m:num>
                        <m:den>
                          <m:r>
                            <a:rPr lang="zh-TW" altLang="en-US" sz="1800" i="1">
                              <a:latin typeface="Cambria Math"/>
                              <a:ea typeface="Cambria Math"/>
                            </a:rPr>
                            <m:t>𝜕</m:t>
                          </m:r>
                          <m:sSup>
                            <m:sSupPr>
                              <m:ctrlPr>
                                <a:rPr lang="en-US" altLang="zh-TW" sz="1800" i="1">
                                  <a:latin typeface="Cambria Math"/>
                                  <a:ea typeface="Cambria Math"/>
                                </a:rPr>
                              </m:ctrlPr>
                            </m:sSupPr>
                            <m:e>
                              <m:r>
                                <a:rPr lang="en-US" altLang="zh-TW" sz="1800" i="1">
                                  <a:latin typeface="Cambria Math"/>
                                  <a:ea typeface="Cambria Math"/>
                                </a:rPr>
                                <m:t>𝑥</m:t>
                              </m:r>
                            </m:e>
                            <m:sup>
                              <m:r>
                                <a:rPr lang="en-US" altLang="zh-TW" sz="1800" b="0" i="1" smtClean="0">
                                  <a:latin typeface="Cambria Math"/>
                                  <a:ea typeface="Cambria Math"/>
                                </a:rPr>
                                <m:t>2</m:t>
                              </m:r>
                            </m:sup>
                          </m:sSup>
                        </m:den>
                      </m:f>
                      <m:r>
                        <a:rPr lang="en-US" altLang="zh-TW" sz="1800" b="0" i="1" smtClean="0">
                          <a:latin typeface="Cambria Math"/>
                          <a:ea typeface="Cambria Math"/>
                        </a:rPr>
                        <m:t>=</m:t>
                      </m:r>
                      <m:f>
                        <m:fPr>
                          <m:ctrlPr>
                            <a:rPr lang="en-US" altLang="zh-TW" sz="1800" b="0" i="1" smtClean="0">
                              <a:latin typeface="Cambria Math"/>
                              <a:ea typeface="Cambria Math"/>
                            </a:rPr>
                          </m:ctrlPr>
                        </m:fPr>
                        <m:num>
                          <m:r>
                            <a:rPr lang="en-US" altLang="zh-TW" sz="1800" b="0" i="1" smtClean="0">
                              <a:latin typeface="Cambria Math"/>
                              <a:ea typeface="Cambria Math"/>
                            </a:rPr>
                            <m:t>1</m:t>
                          </m:r>
                        </m:num>
                        <m:den>
                          <m:sSup>
                            <m:sSupPr>
                              <m:ctrlPr>
                                <a:rPr lang="en-US" altLang="zh-TW" sz="1800" b="0" i="1" smtClean="0">
                                  <a:latin typeface="Cambria Math"/>
                                  <a:ea typeface="Cambria Math"/>
                                </a:rPr>
                              </m:ctrlPr>
                            </m:sSupPr>
                            <m:e>
                              <m:r>
                                <a:rPr lang="en-US" altLang="zh-TW" sz="1800" b="0" i="1" smtClean="0">
                                  <a:latin typeface="Cambria Math"/>
                                  <a:ea typeface="Cambria Math"/>
                                </a:rPr>
                                <m:t>𝑣</m:t>
                              </m:r>
                            </m:e>
                            <m:sup>
                              <m:r>
                                <a:rPr lang="en-US" altLang="zh-TW" sz="1800" b="0" i="1" smtClean="0">
                                  <a:latin typeface="Cambria Math"/>
                                  <a:ea typeface="Cambria Math"/>
                                </a:rPr>
                                <m:t>2</m:t>
                              </m:r>
                            </m:sup>
                          </m:sSup>
                        </m:den>
                      </m:f>
                      <m:f>
                        <m:fPr>
                          <m:ctrlPr>
                            <a:rPr lang="zh-TW" altLang="en-US" sz="1800" i="1">
                              <a:latin typeface="Cambria Math" panose="02040503050406030204" pitchFamily="18" charset="0"/>
                              <a:ea typeface="Cambria Math"/>
                            </a:rPr>
                          </m:ctrlPr>
                        </m:fPr>
                        <m:num>
                          <m:sSup>
                            <m:sSupPr>
                              <m:ctrlPr>
                                <a:rPr lang="zh-TW" altLang="en-US" sz="1800" i="1">
                                  <a:latin typeface="Cambria Math"/>
                                  <a:ea typeface="Cambria Math"/>
                                </a:rPr>
                              </m:ctrlPr>
                            </m:sSupPr>
                            <m:e>
                              <m:r>
                                <a:rPr lang="zh-TW" altLang="en-US" sz="1800" i="1">
                                  <a:latin typeface="Cambria Math"/>
                                  <a:ea typeface="Cambria Math"/>
                                </a:rPr>
                                <m:t>𝜕</m:t>
                              </m:r>
                            </m:e>
                            <m:sup>
                              <m:r>
                                <a:rPr lang="en-US" altLang="zh-TW" sz="1800" i="1">
                                  <a:latin typeface="Cambria Math"/>
                                  <a:ea typeface="Cambria Math"/>
                                </a:rPr>
                                <m:t>2</m:t>
                              </m:r>
                            </m:sup>
                          </m:sSup>
                          <m:r>
                            <a:rPr lang="en-US" altLang="zh-TW" sz="1800" i="1">
                              <a:latin typeface="Cambria Math"/>
                              <a:ea typeface="Cambria Math"/>
                            </a:rPr>
                            <m:t>𝑦</m:t>
                          </m:r>
                        </m:num>
                        <m:den>
                          <m:r>
                            <a:rPr lang="zh-TW" altLang="en-US" sz="1800" i="1">
                              <a:latin typeface="Cambria Math"/>
                              <a:ea typeface="Cambria Math"/>
                            </a:rPr>
                            <m:t>𝜕</m:t>
                          </m:r>
                          <m:sSup>
                            <m:sSupPr>
                              <m:ctrlPr>
                                <a:rPr lang="en-US" altLang="zh-TW" sz="1800" i="1">
                                  <a:latin typeface="Cambria Math"/>
                                  <a:ea typeface="Cambria Math"/>
                                </a:rPr>
                              </m:ctrlPr>
                            </m:sSupPr>
                            <m:e>
                              <m:r>
                                <a:rPr lang="en-US" altLang="zh-TW" sz="1800" i="1">
                                  <a:latin typeface="Cambria Math"/>
                                  <a:ea typeface="Cambria Math"/>
                                </a:rPr>
                                <m:t>𝑡</m:t>
                              </m:r>
                            </m:e>
                            <m:sup>
                              <m:r>
                                <a:rPr lang="en-US" altLang="zh-TW" sz="1800" i="1">
                                  <a:latin typeface="Cambria Math"/>
                                  <a:ea typeface="Cambria Math"/>
                                </a:rPr>
                                <m:t>2</m:t>
                              </m:r>
                            </m:sup>
                          </m:sSup>
                        </m:den>
                      </m:f>
                    </m:oMath>
                  </m:oMathPara>
                </a14:m>
                <a:endParaRPr lang="zh-TW" altLang="en-US" sz="1800" dirty="0">
                  <a:latin typeface="Times New Roman" panose="02020603050405020304" pitchFamily="18" charset="0"/>
                </a:endParaRPr>
              </a:p>
            </p:txBody>
          </p:sp>
        </mc:Choice>
        <mc:Fallback xmlns="">
          <p:sp>
            <p:nvSpPr>
              <p:cNvPr id="15" name="矩形 14"/>
              <p:cNvSpPr>
                <a:spLocks noRot="1" noChangeAspect="1" noMove="1" noResize="1" noEditPoints="1" noAdjustHandles="1" noChangeArrowheads="1" noChangeShapeType="1" noTextEdit="1"/>
              </p:cNvSpPr>
              <p:nvPr/>
            </p:nvSpPr>
            <p:spPr>
              <a:xfrm>
                <a:off x="2411760" y="1699495"/>
                <a:ext cx="1593898" cy="648254"/>
              </a:xfrm>
              <a:prstGeom prst="rect">
                <a:avLst/>
              </a:prstGeom>
              <a:blipFill>
                <a:blip r:embed="rId2"/>
                <a:stretch>
                  <a:fillRect b="-57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矩形 15"/>
              <p:cNvSpPr/>
              <p:nvPr/>
            </p:nvSpPr>
            <p:spPr>
              <a:xfrm>
                <a:off x="2411760" y="2508846"/>
                <a:ext cx="2442464" cy="369332"/>
              </a:xfrm>
              <a:prstGeom prst="rect">
                <a:avLst/>
              </a:prstGeom>
              <a:solidFill>
                <a:srgbClr val="FFFF00"/>
              </a:solidFill>
            </p:spPr>
            <p:txBody>
              <a:bodyPr wrap="none">
                <a:spAutoFit/>
              </a:bodyPr>
              <a:lstStyle/>
              <a:p>
                <a:pPr/>
                <a14:m>
                  <m:oMathPara xmlns:m="http://schemas.openxmlformats.org/officeDocument/2006/math">
                    <m:oMath>
                      <m:r>
                        <a:rPr lang="en-US" altLang="zh-TW" sz="1800" i="1" smtClean="0">
                          <a:latin typeface="Cambria Math"/>
                          <a:cs typeface="Times New Roman" pitchFamily="18" charset="0"/>
                        </a:rPr>
                        <m:t>𝑓</m:t>
                      </m:r>
                      <m:d>
                        <m:dPr>
                          <m:ctrlPr>
                            <a:rPr lang="en-US" altLang="zh-TW" sz="1800" i="1">
                              <a:latin typeface="Cambria Math"/>
                              <a:cs typeface="Times New Roman" pitchFamily="18" charset="0"/>
                            </a:rPr>
                          </m:ctrlPr>
                        </m:dPr>
                        <m:e>
                          <m:r>
                            <a:rPr lang="en-US" altLang="zh-TW" sz="1800" i="1">
                              <a:latin typeface="Cambria Math"/>
                              <a:cs typeface="Times New Roman" pitchFamily="18" charset="0"/>
                            </a:rPr>
                            <m:t>𝑥</m:t>
                          </m:r>
                          <m:r>
                            <a:rPr lang="en-US" altLang="zh-TW" sz="1800" i="1">
                              <a:latin typeface="Cambria Math"/>
                              <a:cs typeface="Times New Roman" pitchFamily="18" charset="0"/>
                            </a:rPr>
                            <m:t>−</m:t>
                          </m:r>
                          <m:r>
                            <a:rPr lang="en-US" altLang="zh-TW" sz="1800" i="1">
                              <a:latin typeface="Cambria Math"/>
                              <a:cs typeface="Times New Roman" pitchFamily="18" charset="0"/>
                            </a:rPr>
                            <m:t>𝑣𝑡</m:t>
                          </m:r>
                        </m:e>
                      </m:d>
                      <m:r>
                        <a:rPr lang="en-US" altLang="zh-TW" sz="1800" b="0" i="1" smtClean="0">
                          <a:latin typeface="Cambria Math"/>
                          <a:cs typeface="Times New Roman" pitchFamily="18" charset="0"/>
                        </a:rPr>
                        <m:t>+</m:t>
                      </m:r>
                      <m:r>
                        <a:rPr lang="en-US" altLang="zh-TW" sz="1800" b="0" i="1" smtClean="0">
                          <a:latin typeface="Cambria Math"/>
                          <a:cs typeface="Times New Roman" pitchFamily="18" charset="0"/>
                        </a:rPr>
                        <m:t>𝑔</m:t>
                      </m:r>
                      <m:d>
                        <m:dPr>
                          <m:ctrlPr>
                            <a:rPr lang="en-US" altLang="zh-TW" sz="1800" b="0" i="1" smtClean="0">
                              <a:latin typeface="Cambria Math"/>
                              <a:cs typeface="Times New Roman" pitchFamily="18" charset="0"/>
                            </a:rPr>
                          </m:ctrlPr>
                        </m:dPr>
                        <m:e>
                          <m:r>
                            <a:rPr lang="en-US" altLang="zh-TW" sz="1800" b="0" i="1" smtClean="0">
                              <a:latin typeface="Cambria Math"/>
                              <a:cs typeface="Times New Roman" pitchFamily="18" charset="0"/>
                            </a:rPr>
                            <m:t>𝑥</m:t>
                          </m:r>
                          <m:r>
                            <a:rPr lang="en-US" altLang="zh-TW" sz="1800" b="0" i="1" smtClean="0">
                              <a:latin typeface="Cambria Math"/>
                              <a:cs typeface="Times New Roman" pitchFamily="18" charset="0"/>
                            </a:rPr>
                            <m:t>+</m:t>
                          </m:r>
                          <m:r>
                            <a:rPr lang="en-US" altLang="zh-TW" sz="1800" b="0" i="1" smtClean="0">
                              <a:latin typeface="Cambria Math"/>
                              <a:cs typeface="Times New Roman" pitchFamily="18" charset="0"/>
                            </a:rPr>
                            <m:t>𝑣𝑡</m:t>
                          </m:r>
                        </m:e>
                      </m:d>
                    </m:oMath>
                  </m:oMathPara>
                </a14:m>
                <a:endParaRPr lang="zh-TW" altLang="en-US" sz="1800" dirty="0">
                  <a:latin typeface="Times New Roman" panose="02020603050405020304" pitchFamily="18" charset="0"/>
                </a:endParaRPr>
              </a:p>
            </p:txBody>
          </p:sp>
        </mc:Choice>
        <mc:Fallback xmlns="">
          <p:sp>
            <p:nvSpPr>
              <p:cNvPr id="16" name="矩形 15"/>
              <p:cNvSpPr>
                <a:spLocks noRot="1" noChangeAspect="1" noMove="1" noResize="1" noEditPoints="1" noAdjustHandles="1" noChangeArrowheads="1" noChangeShapeType="1" noTextEdit="1"/>
              </p:cNvSpPr>
              <p:nvPr/>
            </p:nvSpPr>
            <p:spPr>
              <a:xfrm>
                <a:off x="2411760" y="2508846"/>
                <a:ext cx="2442464" cy="369332"/>
              </a:xfrm>
              <a:prstGeom prst="rect">
                <a:avLst/>
              </a:prstGeom>
              <a:blipFill>
                <a:blip r:embed="rId3"/>
                <a:stretch>
                  <a:fillRect b="-13333"/>
                </a:stretch>
              </a:blipFill>
            </p:spPr>
            <p:txBody>
              <a:bodyPr/>
              <a:lstStyle/>
              <a:p>
                <a:r>
                  <a:rPr lang="en-US">
                    <a:noFill/>
                  </a:rPr>
                  <a:t> </a:t>
                </a:r>
              </a:p>
            </p:txBody>
          </p:sp>
        </mc:Fallback>
      </mc:AlternateContent>
    </p:spTree>
    <p:extLst>
      <p:ext uri="{BB962C8B-B14F-4D97-AF65-F5344CB8AC3E}">
        <p14:creationId xmlns:p14="http://schemas.microsoft.com/office/powerpoint/2010/main" val="17878496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86490-9589-DFE8-E9E6-1F045756B47F}"/>
            </a:ext>
          </a:extLst>
        </p:cNvPr>
        <p:cNvGrpSpPr/>
        <p:nvPr/>
      </p:nvGrpSpPr>
      <p:grpSpPr>
        <a:xfrm>
          <a:off x="0" y="0"/>
          <a:ext cx="0" cy="0"/>
          <a:chOff x="0" y="0"/>
          <a:chExt cx="0" cy="0"/>
        </a:xfrm>
      </p:grpSpPr>
      <p:pic>
        <p:nvPicPr>
          <p:cNvPr id="2050" name="Picture 2" descr="Vibrant tropical fish in a beautifully arranged aquarium 60260265 Stock  Photo at Vecteezy">
            <a:extLst>
              <a:ext uri="{FF2B5EF4-FFF2-40B4-BE49-F238E27FC236}">
                <a16:creationId xmlns:a16="http://schemas.microsoft.com/office/drawing/2014/main" id="{E7B1E583-AB12-3A63-B5F0-D85798DF5B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13261"/>
            <a:ext cx="3581400" cy="17907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D4FCCFF0-0F08-3427-5C4A-9F5F3A898F4E}"/>
              </a:ext>
            </a:extLst>
          </p:cNvPr>
          <p:cNvPicPr>
            <a:picLocks noChangeAspect="1"/>
          </p:cNvPicPr>
          <p:nvPr/>
        </p:nvPicPr>
        <p:blipFill>
          <a:blip r:embed="rId3"/>
          <a:srcRect r="53064" b="35100"/>
          <a:stretch>
            <a:fillRect/>
          </a:stretch>
        </p:blipFill>
        <p:spPr>
          <a:xfrm>
            <a:off x="1763688" y="3429000"/>
            <a:ext cx="1660969" cy="3350612"/>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82888D6F-8E20-ABD5-77F9-7A30F77C5626}"/>
                  </a:ext>
                </a:extLst>
              </p:cNvPr>
              <p:cNvSpPr txBox="1"/>
              <p:nvPr/>
            </p:nvSpPr>
            <p:spPr bwMode="auto">
              <a:xfrm>
                <a:off x="5625141" y="3446485"/>
                <a:ext cx="1138902" cy="1256562"/>
              </a:xfrm>
              <a:prstGeom prst="rect">
                <a:avLst/>
              </a:prstGeom>
              <a:solidFill>
                <a:srgbClr val="FFFF99"/>
              </a:solidFill>
              <a:ln w="9525">
                <a:noFill/>
                <a:miter lim="800000"/>
                <a:headEnd/>
                <a:tailEnd/>
              </a:ln>
            </p:spPr>
            <p:txBody>
              <a:bodyPr wrap="none" lIns="0" tIns="0" rIns="0" bIns="0" rtlCol="0">
                <a:spAutoFit/>
              </a:bodyPr>
              <a:lstStyle/>
              <a:p>
                <a:pPr/>
                <a14:m>
                  <m:oMathPara xmlns:m="http://schemas.openxmlformats.org/officeDocument/2006/math">
                    <m:oMath>
                      <m:sSup>
                        <m:sSupPr>
                          <m:ctrlPr>
                            <a:rPr lang="en-US" altLang="zh-TW" sz="1600" b="1" i="1">
                              <a:latin typeface="Cambria Math" panose="02040503050406030204" pitchFamily="18" charset="0"/>
                            </a:rPr>
                          </m:ctrlPr>
                        </m:sSupPr>
                        <m:e>
                          <m:r>
                            <a:rPr lang="en-US" altLang="zh-TW" sz="1600" b="1" i="1">
                              <a:latin typeface="Cambria Math" panose="02040503050406030204" pitchFamily="18" charset="0"/>
                            </a:rPr>
                            <m:t>𝒂</m:t>
                          </m:r>
                        </m:e>
                        <m:sup>
                          <m:d>
                            <m:dPr>
                              <m:ctrlPr>
                                <a:rPr lang="en-US" altLang="zh-TW" sz="1600" i="1">
                                  <a:latin typeface="Cambria Math" panose="02040503050406030204" pitchFamily="18" charset="0"/>
                                </a:rPr>
                              </m:ctrlPr>
                            </m:dPr>
                            <m:e>
                              <m:r>
                                <a:rPr lang="en-US" altLang="zh-TW" sz="1600" i="1">
                                  <a:latin typeface="Cambria Math" panose="02040503050406030204" pitchFamily="18" charset="0"/>
                                </a:rPr>
                                <m:t>1</m:t>
                              </m:r>
                            </m:e>
                          </m:d>
                        </m:sup>
                      </m:sSup>
                      <m:r>
                        <a:rPr lang="en-US" sz="1600" b="0" i="1" smtClean="0">
                          <a:latin typeface="Cambria Math" panose="02040503050406030204" pitchFamily="18" charset="0"/>
                          <a:ea typeface="Cambria Math" panose="02040503050406030204" pitchFamily="18" charset="0"/>
                          <a:cs typeface="Times New Roman" pitchFamily="18" charset="0"/>
                        </a:rPr>
                        <m:t>~</m:t>
                      </m:r>
                      <m:d>
                        <m:dPr>
                          <m:ctrlPr>
                            <a:rPr lang="en-US" sz="1600" i="1">
                              <a:latin typeface="Cambria Math" panose="02040503050406030204" pitchFamily="18" charset="0"/>
                              <a:ea typeface="Cambria Math" panose="02040503050406030204" pitchFamily="18" charset="0"/>
                              <a:cs typeface="Times New Roman" pitchFamily="18" charset="0"/>
                            </a:rPr>
                          </m:ctrlPr>
                        </m:dPr>
                        <m:e>
                          <m:m>
                            <m:mPr>
                              <m:mcs>
                                <m:mc>
                                  <m:mcPr>
                                    <m:count m:val="1"/>
                                    <m:mcJc m:val="center"/>
                                  </m:mcPr>
                                </m:mc>
                              </m:mcs>
                              <m:ctrlPr>
                                <a:rPr lang="en-US" sz="1600" i="1">
                                  <a:latin typeface="Cambria Math" panose="02040503050406030204" pitchFamily="18" charset="0"/>
                                  <a:ea typeface="Cambria Math" panose="02040503050406030204" pitchFamily="18" charset="0"/>
                                  <a:cs typeface="Times New Roman" pitchFamily="18" charset="0"/>
                                </a:rPr>
                              </m:ctrlPr>
                            </m:mPr>
                            <m:mr>
                              <m:e>
                                <m:f>
                                  <m:fPr>
                                    <m:ctrlPr>
                                      <a:rPr lang="en-US" sz="1600" b="0" i="1" smtClean="0">
                                        <a:latin typeface="Cambria Math" panose="02040503050406030204" pitchFamily="18" charset="0"/>
                                        <a:ea typeface="Cambria Math" panose="02040503050406030204" pitchFamily="18" charset="0"/>
                                        <a:cs typeface="Times New Roman" pitchFamily="18" charset="0"/>
                                      </a:rPr>
                                    </m:ctrlPr>
                                  </m:fPr>
                                  <m:num>
                                    <m:r>
                                      <a:rPr lang="en-US" sz="1600" b="0" i="1" smtClean="0">
                                        <a:latin typeface="Cambria Math" panose="02040503050406030204" pitchFamily="18" charset="0"/>
                                        <a:ea typeface="Cambria Math" panose="02040503050406030204" pitchFamily="18" charset="0"/>
                                        <a:cs typeface="Times New Roman" pitchFamily="18" charset="0"/>
                                      </a:rPr>
                                      <m:t>1</m:t>
                                    </m:r>
                                  </m:num>
                                  <m:den>
                                    <m:rad>
                                      <m:radPr>
                                        <m:degHide m:val="on"/>
                                        <m:ctrlPr>
                                          <a:rPr lang="en-US" sz="1600" i="1" smtClean="0">
                                            <a:latin typeface="Cambria Math" panose="02040503050406030204" pitchFamily="18" charset="0"/>
                                            <a:ea typeface="Cambria Math" panose="02040503050406030204" pitchFamily="18" charset="0"/>
                                            <a:cs typeface="Times New Roman" pitchFamily="18" charset="0"/>
                                          </a:rPr>
                                        </m:ctrlPr>
                                      </m:radPr>
                                      <m:deg/>
                                      <m:e>
                                        <m:r>
                                          <a:rPr lang="en-US" sz="1600" b="0" i="1" smtClean="0">
                                            <a:latin typeface="Cambria Math" panose="02040503050406030204" pitchFamily="18" charset="0"/>
                                            <a:ea typeface="Cambria Math" panose="02040503050406030204" pitchFamily="18" charset="0"/>
                                            <a:cs typeface="Times New Roman" pitchFamily="18" charset="0"/>
                                          </a:rPr>
                                          <m:t>2</m:t>
                                        </m:r>
                                      </m:e>
                                    </m:rad>
                                  </m:den>
                                </m:f>
                              </m:e>
                            </m:mr>
                            <m:mr>
                              <m:e>
                                <m:r>
                                  <a:rPr lang="en-US" sz="1600" b="0" i="1" smtClean="0">
                                    <a:latin typeface="Cambria Math" panose="02040503050406030204" pitchFamily="18" charset="0"/>
                                    <a:ea typeface="Cambria Math" panose="02040503050406030204" pitchFamily="18" charset="0"/>
                                    <a:cs typeface="Times New Roman" pitchFamily="18" charset="0"/>
                                  </a:rPr>
                                  <m:t>1</m:t>
                                </m:r>
                              </m:e>
                            </m:mr>
                            <m:mr>
                              <m:e>
                                <m:f>
                                  <m:fPr>
                                    <m:ctrlPr>
                                      <a:rPr lang="en-US" sz="1600" i="1">
                                        <a:latin typeface="Cambria Math" panose="02040503050406030204" pitchFamily="18" charset="0"/>
                                        <a:ea typeface="Cambria Math" panose="02040503050406030204" pitchFamily="18" charset="0"/>
                                        <a:cs typeface="Times New Roman" pitchFamily="18" charset="0"/>
                                      </a:rPr>
                                    </m:ctrlPr>
                                  </m:fPr>
                                  <m:num>
                                    <m:r>
                                      <a:rPr lang="en-US" sz="1600" i="1">
                                        <a:latin typeface="Cambria Math" panose="02040503050406030204" pitchFamily="18" charset="0"/>
                                        <a:ea typeface="Cambria Math" panose="02040503050406030204" pitchFamily="18" charset="0"/>
                                        <a:cs typeface="Times New Roman" pitchFamily="18" charset="0"/>
                                      </a:rPr>
                                      <m:t>1</m:t>
                                    </m:r>
                                  </m:num>
                                  <m:den>
                                    <m:rad>
                                      <m:radPr>
                                        <m:degHide m:val="on"/>
                                        <m:ctrlPr>
                                          <a:rPr lang="en-US" sz="1600" i="1">
                                            <a:latin typeface="Cambria Math" panose="02040503050406030204" pitchFamily="18" charset="0"/>
                                            <a:ea typeface="Cambria Math" panose="02040503050406030204" pitchFamily="18" charset="0"/>
                                            <a:cs typeface="Times New Roman" pitchFamily="18" charset="0"/>
                                          </a:rPr>
                                        </m:ctrlPr>
                                      </m:radPr>
                                      <m:deg/>
                                      <m:e>
                                        <m:r>
                                          <a:rPr lang="en-US" sz="1600" i="1">
                                            <a:latin typeface="Cambria Math" panose="02040503050406030204" pitchFamily="18" charset="0"/>
                                            <a:ea typeface="Cambria Math" panose="02040503050406030204" pitchFamily="18" charset="0"/>
                                            <a:cs typeface="Times New Roman" pitchFamily="18" charset="0"/>
                                          </a:rPr>
                                          <m:t>2</m:t>
                                        </m:r>
                                      </m:e>
                                    </m:rad>
                                  </m:den>
                                </m:f>
                              </m:e>
                            </m:mr>
                          </m:m>
                        </m:e>
                      </m:d>
                    </m:oMath>
                  </m:oMathPara>
                </a14:m>
                <a:endParaRPr lang="en-US" sz="1600" dirty="0" err="1">
                  <a:latin typeface="Times New Roman" pitchFamily="18" charset="0"/>
                  <a:cs typeface="Times New Roman" pitchFamily="18" charset="0"/>
                </a:endParaRPr>
              </a:p>
            </p:txBody>
          </p:sp>
        </mc:Choice>
        <mc:Fallback xmlns="">
          <p:sp>
            <p:nvSpPr>
              <p:cNvPr id="4" name="TextBox 3">
                <a:extLst>
                  <a:ext uri="{FF2B5EF4-FFF2-40B4-BE49-F238E27FC236}">
                    <a16:creationId xmlns:a16="http://schemas.microsoft.com/office/drawing/2014/main" id="{82888D6F-8E20-ABD5-77F9-7A30F77C5626}"/>
                  </a:ext>
                </a:extLst>
              </p:cNvPr>
              <p:cNvSpPr txBox="1">
                <a:spLocks noRot="1" noChangeAspect="1" noMove="1" noResize="1" noEditPoints="1" noAdjustHandles="1" noChangeArrowheads="1" noChangeShapeType="1" noTextEdit="1"/>
              </p:cNvSpPr>
              <p:nvPr/>
            </p:nvSpPr>
            <p:spPr bwMode="auto">
              <a:xfrm>
                <a:off x="5625141" y="3446485"/>
                <a:ext cx="1138902" cy="1256562"/>
              </a:xfrm>
              <a:prstGeom prst="rect">
                <a:avLst/>
              </a:prstGeom>
              <a:blipFill>
                <a:blip r:embed="rId4"/>
                <a:stretch>
                  <a:fillRect l="-2222" t="-1000" b="-3000"/>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E882B3EA-0CE0-8BDB-8D28-0EF53E6A141D}"/>
                  </a:ext>
                </a:extLst>
              </p:cNvPr>
              <p:cNvSpPr txBox="1"/>
              <p:nvPr/>
            </p:nvSpPr>
            <p:spPr bwMode="auto">
              <a:xfrm>
                <a:off x="5625141" y="4779505"/>
                <a:ext cx="1096839" cy="649601"/>
              </a:xfrm>
              <a:prstGeom prst="rect">
                <a:avLst/>
              </a:prstGeom>
              <a:solidFill>
                <a:srgbClr val="FFFF99"/>
              </a:solidFill>
              <a:ln w="9525">
                <a:noFill/>
                <a:miter lim="800000"/>
                <a:headEnd/>
                <a:tailEnd/>
              </a:ln>
            </p:spPr>
            <p:txBody>
              <a:bodyPr wrap="none" lIns="0" tIns="0" rIns="0" bIns="0" rtlCol="0">
                <a:spAutoFit/>
              </a:bodyPr>
              <a:lstStyle/>
              <a:p>
                <a:pPr/>
                <a14:m>
                  <m:oMathPara xmlns:m="http://schemas.openxmlformats.org/officeDocument/2006/math">
                    <m:oMath>
                      <m:sSup>
                        <m:sSupPr>
                          <m:ctrlPr>
                            <a:rPr lang="en-US" altLang="zh-TW" sz="1600" b="1" i="1">
                              <a:latin typeface="Cambria Math" panose="02040503050406030204" pitchFamily="18" charset="0"/>
                            </a:rPr>
                          </m:ctrlPr>
                        </m:sSupPr>
                        <m:e>
                          <m:r>
                            <a:rPr lang="en-US" altLang="zh-TW" sz="1600" b="1" i="1">
                              <a:latin typeface="Cambria Math" panose="02040503050406030204" pitchFamily="18" charset="0"/>
                            </a:rPr>
                            <m:t>𝒂</m:t>
                          </m:r>
                        </m:e>
                        <m:sup>
                          <m:d>
                            <m:dPr>
                              <m:ctrlPr>
                                <a:rPr lang="en-US" altLang="zh-TW" sz="1600" b="0" i="1" smtClean="0">
                                  <a:latin typeface="Cambria Math" panose="02040503050406030204" pitchFamily="18" charset="0"/>
                                </a:rPr>
                              </m:ctrlPr>
                            </m:dPr>
                            <m:e>
                              <m:r>
                                <a:rPr lang="en-US" altLang="zh-TW" sz="1600" b="0" i="1" smtClean="0">
                                  <a:latin typeface="Cambria Math" panose="02040503050406030204" pitchFamily="18" charset="0"/>
                                </a:rPr>
                                <m:t>2</m:t>
                              </m:r>
                            </m:e>
                          </m:d>
                        </m:sup>
                      </m:sSup>
                      <m:r>
                        <a:rPr lang="en-US" sz="1600" b="0" i="1" smtClean="0">
                          <a:latin typeface="Cambria Math" panose="02040503050406030204" pitchFamily="18" charset="0"/>
                          <a:ea typeface="Cambria Math" panose="02040503050406030204" pitchFamily="18" charset="0"/>
                          <a:cs typeface="Times New Roman" pitchFamily="18" charset="0"/>
                        </a:rPr>
                        <m:t>~</m:t>
                      </m:r>
                      <m:d>
                        <m:dPr>
                          <m:ctrlPr>
                            <a:rPr lang="en-US" sz="1600" i="1">
                              <a:latin typeface="Cambria Math" panose="02040503050406030204" pitchFamily="18" charset="0"/>
                              <a:ea typeface="Cambria Math" panose="02040503050406030204" pitchFamily="18" charset="0"/>
                              <a:cs typeface="Times New Roman" pitchFamily="18" charset="0"/>
                            </a:rPr>
                          </m:ctrlPr>
                        </m:dPr>
                        <m:e>
                          <m:m>
                            <m:mPr>
                              <m:mcs>
                                <m:mc>
                                  <m:mcPr>
                                    <m:count m:val="1"/>
                                    <m:mcJc m:val="center"/>
                                  </m:mcPr>
                                </m:mc>
                              </m:mcs>
                              <m:ctrlPr>
                                <a:rPr lang="en-US" sz="1600" i="1">
                                  <a:latin typeface="Cambria Math" panose="02040503050406030204" pitchFamily="18" charset="0"/>
                                  <a:ea typeface="Cambria Math" panose="02040503050406030204" pitchFamily="18" charset="0"/>
                                  <a:cs typeface="Times New Roman" pitchFamily="18" charset="0"/>
                                </a:rPr>
                              </m:ctrlPr>
                            </m:mPr>
                            <m:mr>
                              <m:e>
                                <m:r>
                                  <a:rPr lang="en-US" sz="1600" i="1" smtClean="0">
                                    <a:latin typeface="Cambria Math" panose="02040503050406030204" pitchFamily="18" charset="0"/>
                                    <a:ea typeface="Cambria Math" panose="02040503050406030204" pitchFamily="18" charset="0"/>
                                    <a:cs typeface="Times New Roman" pitchFamily="18" charset="0"/>
                                  </a:rPr>
                                  <m:t>1</m:t>
                                </m:r>
                              </m:e>
                            </m:mr>
                            <m:mr>
                              <m:e>
                                <m:r>
                                  <a:rPr lang="en-US" sz="1600" b="0" i="1" smtClean="0">
                                    <a:latin typeface="Cambria Math" panose="02040503050406030204" pitchFamily="18" charset="0"/>
                                    <a:ea typeface="Cambria Math" panose="02040503050406030204" pitchFamily="18" charset="0"/>
                                    <a:cs typeface="Times New Roman" pitchFamily="18" charset="0"/>
                                  </a:rPr>
                                  <m:t>0</m:t>
                                </m:r>
                              </m:e>
                            </m:mr>
                            <m:mr>
                              <m:e>
                                <m:r>
                                  <a:rPr lang="en-US" sz="1600" b="0" i="1" smtClean="0">
                                    <a:latin typeface="Cambria Math" panose="02040503050406030204" pitchFamily="18" charset="0"/>
                                    <a:ea typeface="Cambria Math" panose="02040503050406030204" pitchFamily="18" charset="0"/>
                                    <a:cs typeface="Times New Roman" pitchFamily="18" charset="0"/>
                                  </a:rPr>
                                  <m:t>−1</m:t>
                                </m:r>
                              </m:e>
                            </m:mr>
                          </m:m>
                        </m:e>
                      </m:d>
                    </m:oMath>
                  </m:oMathPara>
                </a14:m>
                <a:endParaRPr lang="en-US" sz="1600" dirty="0" err="1">
                  <a:latin typeface="Times New Roman" pitchFamily="18" charset="0"/>
                  <a:cs typeface="Times New Roman" pitchFamily="18" charset="0"/>
                </a:endParaRPr>
              </a:p>
            </p:txBody>
          </p:sp>
        </mc:Choice>
        <mc:Fallback xmlns="">
          <p:sp>
            <p:nvSpPr>
              <p:cNvPr id="5" name="TextBox 4">
                <a:extLst>
                  <a:ext uri="{FF2B5EF4-FFF2-40B4-BE49-F238E27FC236}">
                    <a16:creationId xmlns:a16="http://schemas.microsoft.com/office/drawing/2014/main" id="{E882B3EA-0CE0-8BDB-8D28-0EF53E6A141D}"/>
                  </a:ext>
                </a:extLst>
              </p:cNvPr>
              <p:cNvSpPr txBox="1">
                <a:spLocks noRot="1" noChangeAspect="1" noMove="1" noResize="1" noEditPoints="1" noAdjustHandles="1" noChangeArrowheads="1" noChangeShapeType="1" noTextEdit="1"/>
              </p:cNvSpPr>
              <p:nvPr/>
            </p:nvSpPr>
            <p:spPr bwMode="auto">
              <a:xfrm>
                <a:off x="5625141" y="4779505"/>
                <a:ext cx="1096839" cy="649601"/>
              </a:xfrm>
              <a:prstGeom prst="rect">
                <a:avLst/>
              </a:prstGeom>
              <a:blipFill>
                <a:blip r:embed="rId5"/>
                <a:stretch>
                  <a:fillRect l="-2299" t="-1923" b="-9615"/>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F824F4D-9EAA-34B0-70A5-99798081B7AD}"/>
                  </a:ext>
                </a:extLst>
              </p:cNvPr>
              <p:cNvSpPr txBox="1"/>
              <p:nvPr/>
            </p:nvSpPr>
            <p:spPr bwMode="auto">
              <a:xfrm>
                <a:off x="5617269" y="5505893"/>
                <a:ext cx="1112584" cy="1256562"/>
              </a:xfrm>
              <a:prstGeom prst="rect">
                <a:avLst/>
              </a:prstGeom>
              <a:solidFill>
                <a:srgbClr val="FFFF99"/>
              </a:solidFill>
              <a:ln w="9525">
                <a:noFill/>
                <a:miter lim="800000"/>
                <a:headEnd/>
                <a:tailEnd/>
              </a:ln>
            </p:spPr>
            <p:txBody>
              <a:bodyPr wrap="square" lIns="0" tIns="0" rIns="0" bIns="0" rtlCol="0">
                <a:spAutoFit/>
              </a:bodyPr>
              <a:lstStyle/>
              <a:p>
                <a:pPr/>
                <a14:m>
                  <m:oMathPara xmlns:m="http://schemas.openxmlformats.org/officeDocument/2006/math">
                    <m:oMath>
                      <m:sSup>
                        <m:sSupPr>
                          <m:ctrlPr>
                            <a:rPr lang="en-US" altLang="zh-TW" sz="1600" b="1" i="1">
                              <a:latin typeface="Cambria Math" panose="02040503050406030204" pitchFamily="18" charset="0"/>
                            </a:rPr>
                          </m:ctrlPr>
                        </m:sSupPr>
                        <m:e>
                          <m:r>
                            <a:rPr lang="en-US" altLang="zh-TW" sz="1600" b="1" i="1">
                              <a:latin typeface="Cambria Math" panose="02040503050406030204" pitchFamily="18" charset="0"/>
                            </a:rPr>
                            <m:t>𝒂</m:t>
                          </m:r>
                        </m:e>
                        <m:sup>
                          <m:d>
                            <m:dPr>
                              <m:ctrlPr>
                                <a:rPr lang="en-US" altLang="zh-TW" sz="1600" b="0" i="1" smtClean="0">
                                  <a:latin typeface="Cambria Math" panose="02040503050406030204" pitchFamily="18" charset="0"/>
                                </a:rPr>
                              </m:ctrlPr>
                            </m:dPr>
                            <m:e>
                              <m:r>
                                <a:rPr lang="en-US" altLang="zh-TW" sz="1600" b="0" i="1" smtClean="0">
                                  <a:latin typeface="Cambria Math" panose="02040503050406030204" pitchFamily="18" charset="0"/>
                                </a:rPr>
                                <m:t>3</m:t>
                              </m:r>
                            </m:e>
                          </m:d>
                        </m:sup>
                      </m:sSup>
                      <m:r>
                        <a:rPr lang="en-US" sz="1600" b="0" i="1" smtClean="0">
                          <a:latin typeface="Cambria Math" panose="02040503050406030204" pitchFamily="18" charset="0"/>
                          <a:ea typeface="Cambria Math" panose="02040503050406030204" pitchFamily="18" charset="0"/>
                          <a:cs typeface="Times New Roman" pitchFamily="18" charset="0"/>
                        </a:rPr>
                        <m:t>~</m:t>
                      </m:r>
                      <m:d>
                        <m:dPr>
                          <m:ctrlPr>
                            <a:rPr lang="en-US" sz="1600" i="1">
                              <a:latin typeface="Cambria Math" panose="02040503050406030204" pitchFamily="18" charset="0"/>
                              <a:ea typeface="Cambria Math" panose="02040503050406030204" pitchFamily="18" charset="0"/>
                              <a:cs typeface="Times New Roman" pitchFamily="18" charset="0"/>
                            </a:rPr>
                          </m:ctrlPr>
                        </m:dPr>
                        <m:e>
                          <m:m>
                            <m:mPr>
                              <m:mcs>
                                <m:mc>
                                  <m:mcPr>
                                    <m:count m:val="1"/>
                                    <m:mcJc m:val="center"/>
                                  </m:mcPr>
                                </m:mc>
                              </m:mcs>
                              <m:ctrlPr>
                                <a:rPr lang="en-US" sz="1600" i="1">
                                  <a:latin typeface="Cambria Math" panose="02040503050406030204" pitchFamily="18" charset="0"/>
                                  <a:ea typeface="Cambria Math" panose="02040503050406030204" pitchFamily="18" charset="0"/>
                                  <a:cs typeface="Times New Roman" pitchFamily="18" charset="0"/>
                                </a:rPr>
                              </m:ctrlPr>
                            </m:mPr>
                            <m:mr>
                              <m:e>
                                <m:f>
                                  <m:fPr>
                                    <m:ctrlPr>
                                      <a:rPr lang="en-US" sz="1600" i="1">
                                        <a:latin typeface="Cambria Math" panose="02040503050406030204" pitchFamily="18" charset="0"/>
                                        <a:ea typeface="Cambria Math" panose="02040503050406030204" pitchFamily="18" charset="0"/>
                                        <a:cs typeface="Times New Roman" pitchFamily="18" charset="0"/>
                                      </a:rPr>
                                    </m:ctrlPr>
                                  </m:fPr>
                                  <m:num>
                                    <m:r>
                                      <a:rPr lang="en-US" sz="1600" i="1">
                                        <a:latin typeface="Cambria Math" panose="02040503050406030204" pitchFamily="18" charset="0"/>
                                        <a:ea typeface="Cambria Math" panose="02040503050406030204" pitchFamily="18" charset="0"/>
                                        <a:cs typeface="Times New Roman" pitchFamily="18" charset="0"/>
                                      </a:rPr>
                                      <m:t>1</m:t>
                                    </m:r>
                                  </m:num>
                                  <m:den>
                                    <m:rad>
                                      <m:radPr>
                                        <m:degHide m:val="on"/>
                                        <m:ctrlPr>
                                          <a:rPr lang="en-US" sz="1600" i="1">
                                            <a:latin typeface="Cambria Math" panose="02040503050406030204" pitchFamily="18" charset="0"/>
                                            <a:ea typeface="Cambria Math" panose="02040503050406030204" pitchFamily="18" charset="0"/>
                                            <a:cs typeface="Times New Roman" pitchFamily="18" charset="0"/>
                                          </a:rPr>
                                        </m:ctrlPr>
                                      </m:radPr>
                                      <m:deg/>
                                      <m:e>
                                        <m:r>
                                          <a:rPr lang="en-US" sz="1600" i="1">
                                            <a:latin typeface="Cambria Math" panose="02040503050406030204" pitchFamily="18" charset="0"/>
                                            <a:ea typeface="Cambria Math" panose="02040503050406030204" pitchFamily="18" charset="0"/>
                                            <a:cs typeface="Times New Roman" pitchFamily="18" charset="0"/>
                                          </a:rPr>
                                          <m:t>2</m:t>
                                        </m:r>
                                      </m:e>
                                    </m:rad>
                                  </m:den>
                                </m:f>
                              </m:e>
                            </m:mr>
                            <m:mr>
                              <m:e>
                                <m:r>
                                  <a:rPr lang="en-US" sz="1600" b="0" i="1" smtClean="0">
                                    <a:latin typeface="Cambria Math" panose="02040503050406030204" pitchFamily="18" charset="0"/>
                                    <a:ea typeface="Cambria Math" panose="02040503050406030204" pitchFamily="18" charset="0"/>
                                    <a:cs typeface="Times New Roman" pitchFamily="18" charset="0"/>
                                  </a:rPr>
                                  <m:t>−</m:t>
                                </m:r>
                                <m:r>
                                  <a:rPr lang="en-US" sz="1600" i="1">
                                    <a:latin typeface="Cambria Math" panose="02040503050406030204" pitchFamily="18" charset="0"/>
                                    <a:ea typeface="Cambria Math" panose="02040503050406030204" pitchFamily="18" charset="0"/>
                                    <a:cs typeface="Times New Roman" pitchFamily="18" charset="0"/>
                                  </a:rPr>
                                  <m:t>1</m:t>
                                </m:r>
                              </m:e>
                            </m:mr>
                            <m:mr>
                              <m:e>
                                <m:f>
                                  <m:fPr>
                                    <m:ctrlPr>
                                      <a:rPr lang="en-US" sz="1600" i="1">
                                        <a:latin typeface="Cambria Math" panose="02040503050406030204" pitchFamily="18" charset="0"/>
                                        <a:ea typeface="Cambria Math" panose="02040503050406030204" pitchFamily="18" charset="0"/>
                                        <a:cs typeface="Times New Roman" pitchFamily="18" charset="0"/>
                                      </a:rPr>
                                    </m:ctrlPr>
                                  </m:fPr>
                                  <m:num>
                                    <m:r>
                                      <a:rPr lang="en-US" sz="1600" i="1">
                                        <a:latin typeface="Cambria Math" panose="02040503050406030204" pitchFamily="18" charset="0"/>
                                        <a:ea typeface="Cambria Math" panose="02040503050406030204" pitchFamily="18" charset="0"/>
                                        <a:cs typeface="Times New Roman" pitchFamily="18" charset="0"/>
                                      </a:rPr>
                                      <m:t>1</m:t>
                                    </m:r>
                                  </m:num>
                                  <m:den>
                                    <m:rad>
                                      <m:radPr>
                                        <m:degHide m:val="on"/>
                                        <m:ctrlPr>
                                          <a:rPr lang="en-US" sz="1600" i="1">
                                            <a:latin typeface="Cambria Math" panose="02040503050406030204" pitchFamily="18" charset="0"/>
                                            <a:ea typeface="Cambria Math" panose="02040503050406030204" pitchFamily="18" charset="0"/>
                                            <a:cs typeface="Times New Roman" pitchFamily="18" charset="0"/>
                                          </a:rPr>
                                        </m:ctrlPr>
                                      </m:radPr>
                                      <m:deg/>
                                      <m:e>
                                        <m:r>
                                          <a:rPr lang="en-US" sz="1600" i="1">
                                            <a:latin typeface="Cambria Math" panose="02040503050406030204" pitchFamily="18" charset="0"/>
                                            <a:ea typeface="Cambria Math" panose="02040503050406030204" pitchFamily="18" charset="0"/>
                                            <a:cs typeface="Times New Roman" pitchFamily="18" charset="0"/>
                                          </a:rPr>
                                          <m:t>2</m:t>
                                        </m:r>
                                      </m:e>
                                    </m:rad>
                                  </m:den>
                                </m:f>
                              </m:e>
                            </m:mr>
                          </m:m>
                        </m:e>
                      </m:d>
                    </m:oMath>
                  </m:oMathPara>
                </a14:m>
                <a:endParaRPr lang="en-US" sz="1600" dirty="0" err="1">
                  <a:latin typeface="Times New Roman" pitchFamily="18" charset="0"/>
                  <a:cs typeface="Times New Roman" pitchFamily="18" charset="0"/>
                </a:endParaRPr>
              </a:p>
            </p:txBody>
          </p:sp>
        </mc:Choice>
        <mc:Fallback xmlns="">
          <p:sp>
            <p:nvSpPr>
              <p:cNvPr id="6" name="TextBox 5">
                <a:extLst>
                  <a:ext uri="{FF2B5EF4-FFF2-40B4-BE49-F238E27FC236}">
                    <a16:creationId xmlns:a16="http://schemas.microsoft.com/office/drawing/2014/main" id="{0F824F4D-9EAA-34B0-70A5-99798081B7AD}"/>
                  </a:ext>
                </a:extLst>
              </p:cNvPr>
              <p:cNvSpPr txBox="1">
                <a:spLocks noRot="1" noChangeAspect="1" noMove="1" noResize="1" noEditPoints="1" noAdjustHandles="1" noChangeArrowheads="1" noChangeShapeType="1" noTextEdit="1"/>
              </p:cNvSpPr>
              <p:nvPr/>
            </p:nvSpPr>
            <p:spPr bwMode="auto">
              <a:xfrm>
                <a:off x="5617269" y="5505893"/>
                <a:ext cx="1112584" cy="1256562"/>
              </a:xfrm>
              <a:prstGeom prst="rect">
                <a:avLst/>
              </a:prstGeom>
              <a:blipFill>
                <a:blip r:embed="rId6"/>
                <a:stretch>
                  <a:fillRect l="-4545" t="-1000" b="-4000"/>
                </a:stretch>
              </a:blipFill>
              <a:ln w="9525">
                <a:noFill/>
                <a:miter lim="800000"/>
                <a:headEnd/>
                <a:tailEnd/>
              </a:ln>
            </p:spPr>
            <p:txBody>
              <a:bodyPr/>
              <a:lstStyle/>
              <a:p>
                <a:r>
                  <a:rPr lang="en-US">
                    <a:noFill/>
                  </a:rPr>
                  <a:t> </a:t>
                </a:r>
              </a:p>
            </p:txBody>
          </p:sp>
        </mc:Fallback>
      </mc:AlternateContent>
      <p:sp>
        <p:nvSpPr>
          <p:cNvPr id="7" name="TextBox 6">
            <a:extLst>
              <a:ext uri="{FF2B5EF4-FFF2-40B4-BE49-F238E27FC236}">
                <a16:creationId xmlns:a16="http://schemas.microsoft.com/office/drawing/2014/main" id="{D594FE46-4B24-2A54-7ED3-C8F78340C62B}"/>
              </a:ext>
            </a:extLst>
          </p:cNvPr>
          <p:cNvSpPr txBox="1"/>
          <p:nvPr/>
        </p:nvSpPr>
        <p:spPr>
          <a:xfrm>
            <a:off x="1060469" y="1943150"/>
            <a:ext cx="6552728"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If medium size is limited, it resemble coupled spring system. </a:t>
            </a:r>
          </a:p>
        </p:txBody>
      </p:sp>
      <p:sp>
        <p:nvSpPr>
          <p:cNvPr id="8" name="TextBox 7">
            <a:extLst>
              <a:ext uri="{FF2B5EF4-FFF2-40B4-BE49-F238E27FC236}">
                <a16:creationId xmlns:a16="http://schemas.microsoft.com/office/drawing/2014/main" id="{8AAB69D3-255A-7AE4-E8A8-A75296203F4D}"/>
              </a:ext>
            </a:extLst>
          </p:cNvPr>
          <p:cNvSpPr txBox="1"/>
          <p:nvPr/>
        </p:nvSpPr>
        <p:spPr>
          <a:xfrm>
            <a:off x="1060469" y="2343196"/>
            <a:ext cx="8192051"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To solve coupled spring equation of motion is to solve matrix eigenvector problem. </a:t>
            </a:r>
          </a:p>
        </p:txBody>
      </p:sp>
      <p:sp>
        <p:nvSpPr>
          <p:cNvPr id="9" name="TextBox 8">
            <a:extLst>
              <a:ext uri="{FF2B5EF4-FFF2-40B4-BE49-F238E27FC236}">
                <a16:creationId xmlns:a16="http://schemas.microsoft.com/office/drawing/2014/main" id="{B4EFDF49-BC30-7E0B-EA9B-5055B8DCBC61}"/>
              </a:ext>
            </a:extLst>
          </p:cNvPr>
          <p:cNvSpPr txBox="1"/>
          <p:nvPr/>
        </p:nvSpPr>
        <p:spPr>
          <a:xfrm>
            <a:off x="1060469" y="2720433"/>
            <a:ext cx="7039923" cy="369332"/>
          </a:xfrm>
          <a:prstGeom prst="rect">
            <a:avLst/>
          </a:prstGeom>
          <a:noFill/>
        </p:spPr>
        <p:txBody>
          <a:bodyPr wrap="square" rtlCol="0">
            <a:spAutoFit/>
          </a:bodyPr>
          <a:lstStyle/>
          <a:p>
            <a:r>
              <a:rPr lang="en-US" dirty="0">
                <a:solidFill>
                  <a:srgbClr val="FF0000"/>
                </a:solidFill>
                <a:latin typeface="Times New Roman" panose="02020603050405020304" pitchFamily="18" charset="0"/>
                <a:cs typeface="Times New Roman" panose="02020603050405020304" pitchFamily="18" charset="0"/>
              </a:rPr>
              <a:t>One eigenvector corresponds to one independent oscillation mode. </a:t>
            </a:r>
          </a:p>
        </p:txBody>
      </p:sp>
      <p:sp>
        <p:nvSpPr>
          <p:cNvPr id="10" name="TextBox 9">
            <a:extLst>
              <a:ext uri="{FF2B5EF4-FFF2-40B4-BE49-F238E27FC236}">
                <a16:creationId xmlns:a16="http://schemas.microsoft.com/office/drawing/2014/main" id="{F9DEF8FF-03CD-96A2-4DA7-21A083616AE2}"/>
              </a:ext>
            </a:extLst>
          </p:cNvPr>
          <p:cNvSpPr txBox="1"/>
          <p:nvPr/>
        </p:nvSpPr>
        <p:spPr>
          <a:xfrm>
            <a:off x="1060469" y="3120523"/>
            <a:ext cx="7039923" cy="369332"/>
          </a:xfrm>
          <a:prstGeom prst="rect">
            <a:avLst/>
          </a:prstGeom>
          <a:noFill/>
        </p:spPr>
        <p:txBody>
          <a:bodyPr wrap="square" rtlCol="0">
            <a:spAutoFit/>
          </a:bodyPr>
          <a:lstStyle/>
          <a:p>
            <a:r>
              <a:rPr lang="en-US" dirty="0">
                <a:solidFill>
                  <a:srgbClr val="FF0000"/>
                </a:solidFill>
                <a:latin typeface="Times New Roman" panose="02020603050405020304" pitchFamily="18" charset="0"/>
                <a:cs typeface="Times New Roman" panose="02020603050405020304" pitchFamily="18" charset="0"/>
              </a:rPr>
              <a:t>General solutions are linear combinations of oscillation modes. </a:t>
            </a:r>
          </a:p>
        </p:txBody>
      </p:sp>
    </p:spTree>
    <p:extLst>
      <p:ext uri="{BB962C8B-B14F-4D97-AF65-F5344CB8AC3E}">
        <p14:creationId xmlns:p14="http://schemas.microsoft.com/office/powerpoint/2010/main" val="3231256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0CD3B53-7E3B-1705-89A8-3F1D3D9E63FB}"/>
              </a:ext>
            </a:extLst>
          </p:cNvPr>
          <p:cNvPicPr>
            <a:picLocks noChangeAspect="1"/>
          </p:cNvPicPr>
          <p:nvPr/>
        </p:nvPicPr>
        <p:blipFill>
          <a:blip r:embed="rId2">
            <a:extLst>
              <a:ext uri="{28A0092B-C50C-407E-A947-70E740481C1C}">
                <a14:useLocalDpi xmlns:a14="http://schemas.microsoft.com/office/drawing/2010/main" val="0"/>
              </a:ext>
            </a:extLst>
          </a:blip>
          <a:srcRect r="8083"/>
          <a:stretch>
            <a:fillRect/>
          </a:stretch>
        </p:blipFill>
        <p:spPr>
          <a:xfrm>
            <a:off x="251520" y="5632232"/>
            <a:ext cx="8633739" cy="722540"/>
          </a:xfrm>
          <a:prstGeom prst="rect">
            <a:avLst/>
          </a:prstGeom>
        </p:spPr>
      </p:pic>
      <p:pic>
        <p:nvPicPr>
          <p:cNvPr id="10" name="Picture 9">
            <a:extLst>
              <a:ext uri="{FF2B5EF4-FFF2-40B4-BE49-F238E27FC236}">
                <a16:creationId xmlns:a16="http://schemas.microsoft.com/office/drawing/2014/main" id="{3CF9750D-382E-0093-2319-68F011805960}"/>
              </a:ext>
            </a:extLst>
          </p:cNvPr>
          <p:cNvPicPr>
            <a:picLocks noChangeAspect="1"/>
          </p:cNvPicPr>
          <p:nvPr/>
        </p:nvPicPr>
        <p:blipFill>
          <a:blip r:embed="rId3">
            <a:extLst>
              <a:ext uri="{28A0092B-C50C-407E-A947-70E740481C1C}">
                <a14:useLocalDpi xmlns:a14="http://schemas.microsoft.com/office/drawing/2010/main" val="0"/>
              </a:ext>
            </a:extLst>
          </a:blip>
          <a:srcRect r="3331"/>
          <a:stretch>
            <a:fillRect/>
          </a:stretch>
        </p:blipFill>
        <p:spPr>
          <a:xfrm>
            <a:off x="251521" y="1190385"/>
            <a:ext cx="8712968" cy="4477230"/>
          </a:xfrm>
          <a:prstGeom prst="rect">
            <a:avLst/>
          </a:prstGeom>
        </p:spPr>
      </p:pic>
      <p:sp>
        <p:nvSpPr>
          <p:cNvPr id="2" name="TextBox 1">
            <a:extLst>
              <a:ext uri="{FF2B5EF4-FFF2-40B4-BE49-F238E27FC236}">
                <a16:creationId xmlns:a16="http://schemas.microsoft.com/office/drawing/2014/main" id="{95D6BBCC-CE19-C6D5-FFB5-304AE6C05F0C}"/>
              </a:ext>
            </a:extLst>
          </p:cNvPr>
          <p:cNvSpPr txBox="1"/>
          <p:nvPr/>
        </p:nvSpPr>
        <p:spPr>
          <a:xfrm>
            <a:off x="323528" y="670670"/>
            <a:ext cx="6319791"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Schedule:</a:t>
            </a:r>
          </a:p>
        </p:txBody>
      </p:sp>
      <p:sp>
        <p:nvSpPr>
          <p:cNvPr id="3" name="Rectangle 2">
            <a:extLst>
              <a:ext uri="{FF2B5EF4-FFF2-40B4-BE49-F238E27FC236}">
                <a16:creationId xmlns:a16="http://schemas.microsoft.com/office/drawing/2014/main" id="{A7BBFDC6-E2EB-2373-F479-656141FC3349}"/>
              </a:ext>
            </a:extLst>
          </p:cNvPr>
          <p:cNvSpPr/>
          <p:nvPr/>
        </p:nvSpPr>
        <p:spPr>
          <a:xfrm>
            <a:off x="323528" y="1766832"/>
            <a:ext cx="8640960" cy="2161377"/>
          </a:xfrm>
          <a:prstGeom prst="rect">
            <a:avLst/>
          </a:prstGeom>
          <a:ln w="444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 name="Rectangle 3">
            <a:extLst>
              <a:ext uri="{FF2B5EF4-FFF2-40B4-BE49-F238E27FC236}">
                <a16:creationId xmlns:a16="http://schemas.microsoft.com/office/drawing/2014/main" id="{F4F638ED-1B4A-C03F-DB1A-AE45157BFE1B}"/>
              </a:ext>
            </a:extLst>
          </p:cNvPr>
          <p:cNvSpPr/>
          <p:nvPr/>
        </p:nvSpPr>
        <p:spPr>
          <a:xfrm>
            <a:off x="323528" y="3928209"/>
            <a:ext cx="8640960" cy="2426563"/>
          </a:xfrm>
          <a:prstGeom prst="rect">
            <a:avLst/>
          </a:prstGeom>
          <a:ln w="444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31667C79-461A-E999-E71D-9BA56B146A34}"/>
              </a:ext>
            </a:extLst>
          </p:cNvPr>
          <p:cNvSpPr txBox="1"/>
          <p:nvPr/>
        </p:nvSpPr>
        <p:spPr>
          <a:xfrm>
            <a:off x="1403648" y="2299622"/>
            <a:ext cx="4334400" cy="400110"/>
          </a:xfrm>
          <a:prstGeom prst="rect">
            <a:avLst/>
          </a:prstGeom>
          <a:noFill/>
        </p:spPr>
        <p:txBody>
          <a:bodyPr wrap="square" rtlCol="0">
            <a:spAutoFit/>
          </a:bodyPr>
          <a:lstStyle/>
          <a:p>
            <a:r>
              <a:rPr lang="en-US" sz="2000" dirty="0">
                <a:latin typeface="Times New Roman" panose="02020603050405020304" pitchFamily="18" charset="0"/>
                <a:cs typeface="Times New Roman" panose="02020603050405020304" pitchFamily="18" charset="0"/>
              </a:rPr>
              <a:t>Partial differential equation!</a:t>
            </a:r>
          </a:p>
        </p:txBody>
      </p:sp>
      <p:sp>
        <p:nvSpPr>
          <p:cNvPr id="11" name="TextBox 10">
            <a:extLst>
              <a:ext uri="{FF2B5EF4-FFF2-40B4-BE49-F238E27FC236}">
                <a16:creationId xmlns:a16="http://schemas.microsoft.com/office/drawing/2014/main" id="{1F128523-08E5-56E9-407F-062E847928C3}"/>
              </a:ext>
            </a:extLst>
          </p:cNvPr>
          <p:cNvSpPr txBox="1"/>
          <p:nvPr/>
        </p:nvSpPr>
        <p:spPr>
          <a:xfrm>
            <a:off x="1403647" y="4078592"/>
            <a:ext cx="7481611" cy="400110"/>
          </a:xfrm>
          <a:prstGeom prst="rect">
            <a:avLst/>
          </a:prstGeom>
          <a:solidFill>
            <a:schemeClr val="bg1"/>
          </a:solidFill>
          <a:ln>
            <a:noFill/>
          </a:ln>
        </p:spPr>
        <p:txBody>
          <a:bodyPr wrap="square" rtlCol="0">
            <a:spAutoFit/>
          </a:bodyPr>
          <a:lstStyle/>
          <a:p>
            <a:r>
              <a:rPr lang="en-US" sz="2000" dirty="0">
                <a:latin typeface="Times New Roman" panose="02020603050405020304" pitchFamily="18" charset="0"/>
                <a:cs typeface="Times New Roman" panose="02020603050405020304" pitchFamily="18" charset="0"/>
              </a:rPr>
              <a:t>Solving equations of motion of coupled springs by oscillation modes.</a:t>
            </a:r>
          </a:p>
        </p:txBody>
      </p:sp>
      <p:sp>
        <p:nvSpPr>
          <p:cNvPr id="5" name="Rectangle 4">
            <a:extLst>
              <a:ext uri="{FF2B5EF4-FFF2-40B4-BE49-F238E27FC236}">
                <a16:creationId xmlns:a16="http://schemas.microsoft.com/office/drawing/2014/main" id="{58B9300C-1496-62D6-F767-9F9399368570}"/>
              </a:ext>
            </a:extLst>
          </p:cNvPr>
          <p:cNvSpPr/>
          <p:nvPr/>
        </p:nvSpPr>
        <p:spPr>
          <a:xfrm>
            <a:off x="467544" y="4478702"/>
            <a:ext cx="1224136" cy="463186"/>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TextBox 5">
            <a:extLst>
              <a:ext uri="{FF2B5EF4-FFF2-40B4-BE49-F238E27FC236}">
                <a16:creationId xmlns:a16="http://schemas.microsoft.com/office/drawing/2014/main" id="{AC9FE84F-8C81-96F3-D6FC-75530012291D}"/>
              </a:ext>
            </a:extLst>
          </p:cNvPr>
          <p:cNvSpPr txBox="1"/>
          <p:nvPr/>
        </p:nvSpPr>
        <p:spPr>
          <a:xfrm>
            <a:off x="474242" y="5134283"/>
            <a:ext cx="7986190" cy="400110"/>
          </a:xfrm>
          <a:prstGeom prst="rect">
            <a:avLst/>
          </a:prstGeom>
          <a:solidFill>
            <a:schemeClr val="bg1"/>
          </a:solidFill>
          <a:ln>
            <a:noFill/>
          </a:ln>
        </p:spPr>
        <p:txBody>
          <a:bodyPr wrap="square" rtlCol="0">
            <a:spAutoFit/>
          </a:bodyPr>
          <a:lstStyle/>
          <a:p>
            <a:r>
              <a:rPr lang="en-US" sz="2000" dirty="0">
                <a:latin typeface="Times New Roman" panose="02020603050405020304" pitchFamily="18" charset="0"/>
                <a:cs typeface="Times New Roman" panose="02020603050405020304" pitchFamily="18" charset="0"/>
              </a:rPr>
              <a:t>Solving classical wave equation by the method of separation of variables.</a:t>
            </a:r>
          </a:p>
        </p:txBody>
      </p:sp>
    </p:spTree>
    <p:extLst>
      <p:ext uri="{BB962C8B-B14F-4D97-AF65-F5344CB8AC3E}">
        <p14:creationId xmlns:p14="http://schemas.microsoft.com/office/powerpoint/2010/main" val="1776252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76016-2A57-B68B-509C-FB56DF84ECF8}"/>
            </a:ext>
          </a:extLst>
        </p:cNvPr>
        <p:cNvGrpSpPr/>
        <p:nvPr/>
      </p:nvGrpSpPr>
      <p:grpSpPr>
        <a:xfrm>
          <a:off x="0" y="0"/>
          <a:ext cx="0" cy="0"/>
          <a:chOff x="0" y="0"/>
          <a:chExt cx="0" cy="0"/>
        </a:xfrm>
      </p:grpSpPr>
      <p:pic>
        <p:nvPicPr>
          <p:cNvPr id="2" name="Picture 1" descr="A page of a book&#10;&#10;AI-generated content may be incorrect.">
            <a:extLst>
              <a:ext uri="{FF2B5EF4-FFF2-40B4-BE49-F238E27FC236}">
                <a16:creationId xmlns:a16="http://schemas.microsoft.com/office/drawing/2014/main" id="{524EE3D5-8B4B-F490-9D05-8BE6B8CB6F5D}"/>
              </a:ext>
            </a:extLst>
          </p:cNvPr>
          <p:cNvPicPr>
            <a:picLocks noChangeAspect="1"/>
          </p:cNvPicPr>
          <p:nvPr/>
        </p:nvPicPr>
        <p:blipFill>
          <a:blip r:embed="rId2">
            <a:extLst>
              <a:ext uri="{28A0092B-C50C-407E-A947-70E740481C1C}">
                <a14:useLocalDpi xmlns:a14="http://schemas.microsoft.com/office/drawing/2010/main" val="0"/>
              </a:ext>
            </a:extLst>
          </a:blip>
          <a:srcRect l="7373" t="24801" r="7319" b="35300"/>
          <a:stretch>
            <a:fillRect/>
          </a:stretch>
        </p:blipFill>
        <p:spPr>
          <a:xfrm>
            <a:off x="657980" y="839284"/>
            <a:ext cx="8296773" cy="5629953"/>
          </a:xfrm>
          <a:prstGeom prst="rect">
            <a:avLst/>
          </a:prstGeom>
        </p:spPr>
      </p:pic>
      <p:sp>
        <p:nvSpPr>
          <p:cNvPr id="3" name="Rectangle 2">
            <a:extLst>
              <a:ext uri="{FF2B5EF4-FFF2-40B4-BE49-F238E27FC236}">
                <a16:creationId xmlns:a16="http://schemas.microsoft.com/office/drawing/2014/main" id="{BD2D5B71-AACA-6785-E373-64AA202E6DAB}"/>
              </a:ext>
            </a:extLst>
          </p:cNvPr>
          <p:cNvSpPr/>
          <p:nvPr/>
        </p:nvSpPr>
        <p:spPr>
          <a:xfrm>
            <a:off x="709156" y="2147320"/>
            <a:ext cx="7776864" cy="719360"/>
          </a:xfrm>
          <a:prstGeom prst="rect">
            <a:avLst/>
          </a:prstGeom>
          <a:ln w="444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4" name="Picture 2" descr="Anthony Zee">
            <a:extLst>
              <a:ext uri="{FF2B5EF4-FFF2-40B4-BE49-F238E27FC236}">
                <a16:creationId xmlns:a16="http://schemas.microsoft.com/office/drawing/2014/main" id="{376B89A9-71A8-6857-A5AB-6764D2D97D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0232" y="4174716"/>
            <a:ext cx="2294521" cy="229452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4E5BF0A-D842-431A-80E9-84A2C8718551}"/>
              </a:ext>
            </a:extLst>
          </p:cNvPr>
          <p:cNvSpPr txBox="1"/>
          <p:nvPr/>
        </p:nvSpPr>
        <p:spPr>
          <a:xfrm>
            <a:off x="1331640" y="469952"/>
            <a:ext cx="4094853" cy="369332"/>
          </a:xfrm>
          <a:prstGeom prst="rect">
            <a:avLst/>
          </a:prstGeom>
          <a:noFill/>
        </p:spPr>
        <p:txBody>
          <a:bodyPr wrap="square" rtlCol="0">
            <a:spAutoFit/>
          </a:bodyPr>
          <a:lstStyle/>
          <a:p>
            <a:r>
              <a:rPr lang="en-US" dirty="0" err="1"/>
              <a:t>到此都是古典物理</a:t>
            </a:r>
            <a:r>
              <a:rPr lang="en-US" dirty="0"/>
              <a:t>。</a:t>
            </a:r>
          </a:p>
        </p:txBody>
      </p:sp>
      <p:sp>
        <p:nvSpPr>
          <p:cNvPr id="6" name="TextBox 5">
            <a:extLst>
              <a:ext uri="{FF2B5EF4-FFF2-40B4-BE49-F238E27FC236}">
                <a16:creationId xmlns:a16="http://schemas.microsoft.com/office/drawing/2014/main" id="{5B95CE7A-AACB-3F1C-6032-CE9C543A1C17}"/>
              </a:ext>
            </a:extLst>
          </p:cNvPr>
          <p:cNvSpPr txBox="1"/>
          <p:nvPr/>
        </p:nvSpPr>
        <p:spPr>
          <a:xfrm>
            <a:off x="1331640" y="100620"/>
            <a:ext cx="7776863"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 importance of wave equation goes beyond the above wave phenomena.</a:t>
            </a:r>
          </a:p>
        </p:txBody>
      </p:sp>
    </p:spTree>
    <p:extLst>
      <p:ext uri="{BB962C8B-B14F-4D97-AF65-F5344CB8AC3E}">
        <p14:creationId xmlns:p14="http://schemas.microsoft.com/office/powerpoint/2010/main" val="32491054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up of a text&#10;&#10;AI-generated content may be incorrect.">
            <a:extLst>
              <a:ext uri="{FF2B5EF4-FFF2-40B4-BE49-F238E27FC236}">
                <a16:creationId xmlns:a16="http://schemas.microsoft.com/office/drawing/2014/main" id="{A89E6063-C5C2-0A4A-2046-84435C40CE70}"/>
              </a:ext>
            </a:extLst>
          </p:cNvPr>
          <p:cNvPicPr>
            <a:picLocks noChangeAspect="1"/>
          </p:cNvPicPr>
          <p:nvPr/>
        </p:nvPicPr>
        <p:blipFill>
          <a:blip r:embed="rId2">
            <a:extLst>
              <a:ext uri="{28A0092B-C50C-407E-A947-70E740481C1C}">
                <a14:useLocalDpi xmlns:a14="http://schemas.microsoft.com/office/drawing/2010/main" val="0"/>
              </a:ext>
            </a:extLst>
          </a:blip>
          <a:srcRect t="12195" b="58561"/>
          <a:stretch>
            <a:fillRect/>
          </a:stretch>
        </p:blipFill>
        <p:spPr>
          <a:xfrm>
            <a:off x="838184" y="1761910"/>
            <a:ext cx="7467632" cy="3168352"/>
          </a:xfrm>
          <a:prstGeom prst="rect">
            <a:avLst/>
          </a:prstGeom>
        </p:spPr>
      </p:pic>
      <p:sp>
        <p:nvSpPr>
          <p:cNvPr id="4" name="TextBox 3">
            <a:extLst>
              <a:ext uri="{FF2B5EF4-FFF2-40B4-BE49-F238E27FC236}">
                <a16:creationId xmlns:a16="http://schemas.microsoft.com/office/drawing/2014/main" id="{287A0E95-EA63-72E2-F1C2-BBE29DD60BD4}"/>
              </a:ext>
            </a:extLst>
          </p:cNvPr>
          <p:cNvSpPr txBox="1"/>
          <p:nvPr/>
        </p:nvSpPr>
        <p:spPr>
          <a:xfrm>
            <a:off x="3347864" y="1124744"/>
            <a:ext cx="3888432" cy="369332"/>
          </a:xfrm>
          <a:prstGeom prst="rect">
            <a:avLst/>
          </a:prstGeom>
          <a:noFill/>
        </p:spPr>
        <p:txBody>
          <a:bodyPr wrap="square" rtlCol="0">
            <a:spAutoFit/>
          </a:bodyPr>
          <a:lstStyle/>
          <a:p>
            <a:r>
              <a:rPr lang="en-US" dirty="0" err="1"/>
              <a:t>這是一個量子世界</a:t>
            </a:r>
            <a:r>
              <a:rPr lang="en-US" dirty="0"/>
              <a:t>！</a:t>
            </a:r>
          </a:p>
        </p:txBody>
      </p:sp>
    </p:spTree>
    <p:extLst>
      <p:ext uri="{BB962C8B-B14F-4D97-AF65-F5344CB8AC3E}">
        <p14:creationId xmlns:p14="http://schemas.microsoft.com/office/powerpoint/2010/main" val="4502987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4" descr="Graphical user interface, text, application&#10;&#10;Description automatically generated">
            <a:hlinkClick r:id="rId2"/>
            <a:extLst>
              <a:ext uri="{FF2B5EF4-FFF2-40B4-BE49-F238E27FC236}">
                <a16:creationId xmlns:a16="http://schemas.microsoft.com/office/drawing/2014/main" id="{6F39F0BA-0DD5-0948-AAAA-6E7B2ABF2F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0" y="1556792"/>
            <a:ext cx="9144000" cy="4079258"/>
          </a:xfrm>
          <a:prstGeom prst="rect">
            <a:avLst/>
          </a:prstGeom>
        </p:spPr>
      </p:pic>
      <p:sp>
        <p:nvSpPr>
          <p:cNvPr id="2" name="TextBox 1">
            <a:extLst>
              <a:ext uri="{FF2B5EF4-FFF2-40B4-BE49-F238E27FC236}">
                <a16:creationId xmlns:a16="http://schemas.microsoft.com/office/drawing/2014/main" id="{F0815577-7E6D-D38D-5491-44A8D153285E}"/>
              </a:ext>
            </a:extLst>
          </p:cNvPr>
          <p:cNvSpPr txBox="1"/>
          <p:nvPr/>
        </p:nvSpPr>
        <p:spPr>
          <a:xfrm>
            <a:off x="4035687" y="3356992"/>
            <a:ext cx="2304256" cy="369332"/>
          </a:xfrm>
          <a:prstGeom prst="rect">
            <a:avLst/>
          </a:prstGeom>
          <a:noFill/>
        </p:spPr>
        <p:txBody>
          <a:bodyPr wrap="square" rtlCol="0">
            <a:spAutoFit/>
          </a:bodyPr>
          <a:lstStyle/>
          <a:p>
            <a:pPr algn="l"/>
            <a:r>
              <a:rPr lang="en-US" sz="1800" b="1" dirty="0" err="1">
                <a:solidFill>
                  <a:srgbClr val="FF0000"/>
                </a:solidFill>
                <a:latin typeface="+mj-lt"/>
                <a:ea typeface="PMingLiU" panose="02020500000000000000" pitchFamily="18" charset="-120"/>
              </a:rPr>
              <a:t>電子是粒子也是波</a:t>
            </a:r>
            <a:r>
              <a:rPr lang="en-US" sz="1800" b="1" dirty="0">
                <a:solidFill>
                  <a:srgbClr val="FF0000"/>
                </a:solidFill>
                <a:latin typeface="+mj-lt"/>
                <a:ea typeface="PMingLiU" panose="02020500000000000000" pitchFamily="18" charset="-120"/>
              </a:rPr>
              <a:t>！</a:t>
            </a:r>
          </a:p>
        </p:txBody>
      </p:sp>
      <p:sp>
        <p:nvSpPr>
          <p:cNvPr id="3" name="TextBox 2">
            <a:extLst>
              <a:ext uri="{FF2B5EF4-FFF2-40B4-BE49-F238E27FC236}">
                <a16:creationId xmlns:a16="http://schemas.microsoft.com/office/drawing/2014/main" id="{DE2252B5-6CDF-E2AA-15DC-760780EF0DA3}"/>
              </a:ext>
            </a:extLst>
          </p:cNvPr>
          <p:cNvSpPr txBox="1"/>
          <p:nvPr/>
        </p:nvSpPr>
        <p:spPr>
          <a:xfrm>
            <a:off x="1421588" y="287360"/>
            <a:ext cx="6666703"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原本物理學家期待微觀世界的物理規則與牛頓的物理沒有差別</a:t>
            </a:r>
            <a:r>
              <a:rPr lang="en-US" sz="1800" dirty="0">
                <a:latin typeface="+mj-lt"/>
                <a:ea typeface="PMingLiU" panose="02020500000000000000" pitchFamily="18" charset="-120"/>
              </a:rPr>
              <a:t>。</a:t>
            </a:r>
          </a:p>
        </p:txBody>
      </p:sp>
      <p:sp>
        <p:nvSpPr>
          <p:cNvPr id="4" name="TextBox 3">
            <a:extLst>
              <a:ext uri="{FF2B5EF4-FFF2-40B4-BE49-F238E27FC236}">
                <a16:creationId xmlns:a16="http://schemas.microsoft.com/office/drawing/2014/main" id="{01FDE545-DEED-92D8-900B-5D136087B087}"/>
              </a:ext>
            </a:extLst>
          </p:cNvPr>
          <p:cNvSpPr txBox="1"/>
          <p:nvPr/>
        </p:nvSpPr>
        <p:spPr>
          <a:xfrm>
            <a:off x="1417190" y="656692"/>
            <a:ext cx="5837046"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電子就是十分微小的、更像粒子的月亮、地球而已</a:t>
            </a:r>
            <a:r>
              <a:rPr lang="en-US" sz="1800" dirty="0">
                <a:latin typeface="+mj-lt"/>
                <a:ea typeface="PMingLiU" panose="02020500000000000000" pitchFamily="18" charset="-120"/>
              </a:rPr>
              <a:t>。</a:t>
            </a:r>
          </a:p>
        </p:txBody>
      </p:sp>
      <p:sp>
        <p:nvSpPr>
          <p:cNvPr id="7" name="TextBox 6">
            <a:extLst>
              <a:ext uri="{FF2B5EF4-FFF2-40B4-BE49-F238E27FC236}">
                <a16:creationId xmlns:a16="http://schemas.microsoft.com/office/drawing/2014/main" id="{A03633E3-EFA6-F43E-D946-9271410B1823}"/>
              </a:ext>
            </a:extLst>
          </p:cNvPr>
          <p:cNvSpPr txBox="1"/>
          <p:nvPr/>
        </p:nvSpPr>
        <p:spPr>
          <a:xfrm>
            <a:off x="1417190" y="1037284"/>
            <a:ext cx="7835330"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但二十世紀初的實驗竟然發現，量子力學與牛頓力學截然不同，十分詭異</a:t>
            </a:r>
            <a:r>
              <a:rPr lang="en-US" sz="1800" dirty="0">
                <a:latin typeface="+mj-lt"/>
                <a:ea typeface="PMingLiU" panose="02020500000000000000" pitchFamily="18" charset="-120"/>
              </a:rPr>
              <a:t>。</a:t>
            </a:r>
          </a:p>
        </p:txBody>
      </p:sp>
      <p:sp>
        <p:nvSpPr>
          <p:cNvPr id="6" name="TextBox 5">
            <a:extLst>
              <a:ext uri="{FF2B5EF4-FFF2-40B4-BE49-F238E27FC236}">
                <a16:creationId xmlns:a16="http://schemas.microsoft.com/office/drawing/2014/main" id="{C44D30C4-72D0-479E-F845-FDCF9C67DCEF}"/>
              </a:ext>
            </a:extLst>
          </p:cNvPr>
          <p:cNvSpPr txBox="1"/>
          <p:nvPr/>
        </p:nvSpPr>
        <p:spPr>
          <a:xfrm>
            <a:off x="1417190" y="5733256"/>
            <a:ext cx="7475290" cy="923330"/>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Originally Physicists expect the physical law for the quantum world are no different from Newton’s mechanics. Electrons are no different from moon and earth. We now know they are totally different. Quantum world is bizarre. </a:t>
            </a:r>
          </a:p>
        </p:txBody>
      </p:sp>
    </p:spTree>
    <p:extLst>
      <p:ext uri="{BB962C8B-B14F-4D97-AF65-F5344CB8AC3E}">
        <p14:creationId xmlns:p14="http://schemas.microsoft.com/office/powerpoint/2010/main" val="1449489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603" name="文字方塊 4"/>
          <p:cNvSpPr txBox="1">
            <a:spLocks noChangeArrowheads="1"/>
          </p:cNvSpPr>
          <p:nvPr/>
        </p:nvSpPr>
        <p:spPr bwMode="auto">
          <a:xfrm>
            <a:off x="845816" y="305958"/>
            <a:ext cx="784514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r>
              <a:rPr lang="zh-TW" altLang="en-US" sz="1800" dirty="0">
                <a:latin typeface="Tahoma" pitchFamily="34" charset="0"/>
              </a:rPr>
              <a:t>一直不斷分割下去，我們的確發現了一層層、越來越微小的物質組成成分。</a:t>
            </a:r>
          </a:p>
        </p:txBody>
      </p:sp>
      <p:pic>
        <p:nvPicPr>
          <p:cNvPr id="25604" name="Picture 2" descr="http://universe-review.ca/I15-01-domain.jpg"/>
          <p:cNvPicPr>
            <a:picLocks noChangeAspect="1" noChangeArrowheads="1"/>
          </p:cNvPicPr>
          <p:nvPr/>
        </p:nvPicPr>
        <p:blipFill>
          <a:blip r:embed="rId2">
            <a:extLst>
              <a:ext uri="{28A0092B-C50C-407E-A947-70E740481C1C}">
                <a14:useLocalDpi xmlns:a14="http://schemas.microsoft.com/office/drawing/2010/main" val="0"/>
              </a:ext>
            </a:extLst>
          </a:blip>
          <a:srcRect r="37822"/>
          <a:stretch>
            <a:fillRect/>
          </a:stretch>
        </p:blipFill>
        <p:spPr bwMode="auto">
          <a:xfrm>
            <a:off x="885507" y="797179"/>
            <a:ext cx="2569117" cy="4539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6" name="文字方塊 1"/>
          <p:cNvSpPr txBox="1">
            <a:spLocks noChangeArrowheads="1"/>
          </p:cNvSpPr>
          <p:nvPr/>
        </p:nvSpPr>
        <p:spPr bwMode="auto">
          <a:xfrm>
            <a:off x="845816" y="5408464"/>
            <a:ext cx="78451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r>
              <a:rPr lang="zh-TW" altLang="en-US" sz="1800" dirty="0">
                <a:latin typeface="Tahoma" pitchFamily="34" charset="0"/>
              </a:rPr>
              <a:t>從原子、電子以下的微觀世界遵守的物理規則，稱為</a:t>
            </a:r>
            <a:r>
              <a:rPr lang="zh-TW" altLang="en-US" sz="1800" dirty="0">
                <a:solidFill>
                  <a:srgbClr val="FF0000"/>
                </a:solidFill>
                <a:latin typeface="Tahoma" pitchFamily="34" charset="0"/>
              </a:rPr>
              <a:t>量子</a:t>
            </a:r>
            <a:r>
              <a:rPr lang="en-US" altLang="zh-TW" sz="1800" dirty="0">
                <a:solidFill>
                  <a:srgbClr val="FF0000"/>
                </a:solidFill>
                <a:cs typeface="Times New Roman" panose="02020603050405020304" pitchFamily="18" charset="0"/>
              </a:rPr>
              <a:t>(Quantum)</a:t>
            </a:r>
            <a:r>
              <a:rPr lang="zh-TW" altLang="en-US" sz="1800" dirty="0">
                <a:solidFill>
                  <a:srgbClr val="FF0000"/>
                </a:solidFill>
                <a:latin typeface="Tahoma" pitchFamily="34" charset="0"/>
              </a:rPr>
              <a:t>力學</a:t>
            </a:r>
            <a:r>
              <a:rPr lang="zh-TW" altLang="en-US" sz="1800" dirty="0">
                <a:latin typeface="Tahoma" pitchFamily="34" charset="0"/>
              </a:rPr>
              <a:t>。</a:t>
            </a:r>
          </a:p>
        </p:txBody>
      </p:sp>
      <p:sp>
        <p:nvSpPr>
          <p:cNvPr id="25608" name="投影片編號版面配置區 1"/>
          <p:cNvSpPr>
            <a:spLocks noGrp="1"/>
          </p:cNvSpPr>
          <p:nvPr>
            <p:ph type="sldNum" sz="quarter" idx="12"/>
          </p:nvPr>
        </p:nvSpPr>
        <p:spPr>
          <a:xfrm>
            <a:off x="6431757" y="5913671"/>
            <a:ext cx="2411288" cy="4572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fld id="{575D31D3-86CA-403E-8347-D1162B0419CB}" type="slidenum">
              <a:rPr kumimoji="0" lang="zh-TW" altLang="en-US" sz="1400">
                <a:latin typeface="Tahoma" pitchFamily="34" charset="0"/>
              </a:rPr>
              <a:pPr eaLnBrk="1" hangingPunct="1">
                <a:spcBef>
                  <a:spcPct val="0"/>
                </a:spcBef>
                <a:buClrTx/>
                <a:buSzTx/>
                <a:buFontTx/>
                <a:buNone/>
              </a:pPr>
              <a:t>25</a:t>
            </a:fld>
            <a:endParaRPr kumimoji="0" lang="en-US" altLang="zh-TW" sz="1400">
              <a:latin typeface="Tahoma" pitchFamily="34" charset="0"/>
            </a:endParaRPr>
          </a:p>
        </p:txBody>
      </p:sp>
      <p:sp>
        <p:nvSpPr>
          <p:cNvPr id="2" name="TextBox 1">
            <a:extLst>
              <a:ext uri="{FF2B5EF4-FFF2-40B4-BE49-F238E27FC236}">
                <a16:creationId xmlns:a16="http://schemas.microsoft.com/office/drawing/2014/main" id="{5B9E03E5-3394-6CDE-719D-2A26EDEB8C3B}"/>
              </a:ext>
            </a:extLst>
          </p:cNvPr>
          <p:cNvSpPr txBox="1"/>
          <p:nvPr/>
        </p:nvSpPr>
        <p:spPr>
          <a:xfrm>
            <a:off x="3528864" y="1645976"/>
            <a:ext cx="3707431"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分子</a:t>
            </a:r>
            <a:r>
              <a:rPr lang="en-US" sz="1800" dirty="0">
                <a:latin typeface="+mj-lt"/>
                <a:ea typeface="PMingLiU" panose="02020500000000000000" pitchFamily="18" charset="-120"/>
              </a:rPr>
              <a:t>(</a:t>
            </a:r>
            <a:r>
              <a:rPr lang="en-US" sz="1800" dirty="0" err="1">
                <a:latin typeface="+mj-lt"/>
                <a:ea typeface="PMingLiU" panose="02020500000000000000" pitchFamily="18" charset="-120"/>
              </a:rPr>
              <a:t>千萬分之一公分</a:t>
            </a:r>
            <a:r>
              <a:rPr lang="en-US" sz="1800" dirty="0">
                <a:latin typeface="+mj-lt"/>
                <a:ea typeface="PMingLiU" panose="02020500000000000000" pitchFamily="18" charset="-120"/>
              </a:rPr>
              <a:t>)</a:t>
            </a:r>
          </a:p>
        </p:txBody>
      </p:sp>
      <p:sp>
        <p:nvSpPr>
          <p:cNvPr id="3" name="TextBox 2">
            <a:extLst>
              <a:ext uri="{FF2B5EF4-FFF2-40B4-BE49-F238E27FC236}">
                <a16:creationId xmlns:a16="http://schemas.microsoft.com/office/drawing/2014/main" id="{81A6ECF9-C36D-CC2F-F9A9-CBD39A246C6D}"/>
              </a:ext>
            </a:extLst>
          </p:cNvPr>
          <p:cNvSpPr txBox="1"/>
          <p:nvPr/>
        </p:nvSpPr>
        <p:spPr>
          <a:xfrm>
            <a:off x="3493800" y="2455020"/>
            <a:ext cx="2302336"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原子</a:t>
            </a:r>
            <a:r>
              <a:rPr lang="en-US" sz="1800" dirty="0">
                <a:latin typeface="+mj-lt"/>
                <a:ea typeface="PMingLiU" panose="02020500000000000000" pitchFamily="18" charset="-120"/>
              </a:rPr>
              <a:t> (</a:t>
            </a:r>
            <a:r>
              <a:rPr lang="en-US" sz="1800" dirty="0" err="1">
                <a:latin typeface="+mj-lt"/>
                <a:ea typeface="PMingLiU" panose="02020500000000000000" pitchFamily="18" charset="-120"/>
              </a:rPr>
              <a:t>億分之一公分</a:t>
            </a:r>
            <a:r>
              <a:rPr lang="en-US" sz="1800" dirty="0">
                <a:latin typeface="+mj-lt"/>
                <a:ea typeface="PMingLiU" panose="02020500000000000000" pitchFamily="18" charset="-120"/>
              </a:rPr>
              <a:t>)</a:t>
            </a:r>
          </a:p>
        </p:txBody>
      </p:sp>
      <p:sp>
        <p:nvSpPr>
          <p:cNvPr id="4" name="TextBox 3">
            <a:extLst>
              <a:ext uri="{FF2B5EF4-FFF2-40B4-BE49-F238E27FC236}">
                <a16:creationId xmlns:a16="http://schemas.microsoft.com/office/drawing/2014/main" id="{281142D1-6748-C9C0-2969-EA5D23DD1020}"/>
              </a:ext>
            </a:extLst>
          </p:cNvPr>
          <p:cNvSpPr txBox="1"/>
          <p:nvPr/>
        </p:nvSpPr>
        <p:spPr>
          <a:xfrm>
            <a:off x="3493801" y="3215031"/>
            <a:ext cx="1080120"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原子核</a:t>
            </a:r>
            <a:endParaRPr lang="en-US" sz="1800" dirty="0">
              <a:latin typeface="+mj-lt"/>
              <a:ea typeface="PMingLiU" panose="02020500000000000000" pitchFamily="18" charset="-120"/>
            </a:endParaRPr>
          </a:p>
        </p:txBody>
      </p:sp>
      <p:sp>
        <p:nvSpPr>
          <p:cNvPr id="5" name="TextBox 4">
            <a:extLst>
              <a:ext uri="{FF2B5EF4-FFF2-40B4-BE49-F238E27FC236}">
                <a16:creationId xmlns:a16="http://schemas.microsoft.com/office/drawing/2014/main" id="{20426398-B6B4-A8BC-BDA0-8E50D76EAD98}"/>
              </a:ext>
            </a:extLst>
          </p:cNvPr>
          <p:cNvSpPr txBox="1"/>
          <p:nvPr/>
        </p:nvSpPr>
        <p:spPr>
          <a:xfrm>
            <a:off x="3501609" y="4036864"/>
            <a:ext cx="1368152"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質子、中子</a:t>
            </a:r>
            <a:endParaRPr lang="en-US" sz="1800" dirty="0">
              <a:latin typeface="+mj-lt"/>
              <a:ea typeface="PMingLiU" panose="02020500000000000000" pitchFamily="18" charset="-120"/>
            </a:endParaRPr>
          </a:p>
        </p:txBody>
      </p:sp>
      <p:sp>
        <p:nvSpPr>
          <p:cNvPr id="6" name="TextBox 5">
            <a:extLst>
              <a:ext uri="{FF2B5EF4-FFF2-40B4-BE49-F238E27FC236}">
                <a16:creationId xmlns:a16="http://schemas.microsoft.com/office/drawing/2014/main" id="{24CFA698-4293-595C-575D-4A5BFE147624}"/>
              </a:ext>
            </a:extLst>
          </p:cNvPr>
          <p:cNvSpPr txBox="1"/>
          <p:nvPr/>
        </p:nvSpPr>
        <p:spPr>
          <a:xfrm>
            <a:off x="3549804" y="4871215"/>
            <a:ext cx="1440160"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夸克</a:t>
            </a:r>
            <a:endParaRPr lang="en-US" sz="1800" dirty="0">
              <a:latin typeface="+mj-lt"/>
              <a:ea typeface="PMingLiU" panose="02020500000000000000" pitchFamily="18" charset="-120"/>
            </a:endParaRPr>
          </a:p>
        </p:txBody>
      </p:sp>
      <p:sp>
        <p:nvSpPr>
          <p:cNvPr id="7" name="TextBox 6">
            <a:extLst>
              <a:ext uri="{FF2B5EF4-FFF2-40B4-BE49-F238E27FC236}">
                <a16:creationId xmlns:a16="http://schemas.microsoft.com/office/drawing/2014/main" id="{42C102F6-BED0-90E6-0E03-6234DE9F299C}"/>
              </a:ext>
            </a:extLst>
          </p:cNvPr>
          <p:cNvSpPr txBox="1"/>
          <p:nvPr/>
        </p:nvSpPr>
        <p:spPr>
          <a:xfrm>
            <a:off x="810567" y="2639686"/>
            <a:ext cx="864096"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電子</a:t>
            </a:r>
            <a:endParaRPr lang="en-US" sz="1800" dirty="0">
              <a:latin typeface="+mj-lt"/>
              <a:ea typeface="PMingLiU" panose="02020500000000000000" pitchFamily="18" charset="-120"/>
            </a:endParaRPr>
          </a:p>
        </p:txBody>
      </p:sp>
      <p:sp>
        <p:nvSpPr>
          <p:cNvPr id="8" name="Down Arrow 7">
            <a:extLst>
              <a:ext uri="{FF2B5EF4-FFF2-40B4-BE49-F238E27FC236}">
                <a16:creationId xmlns:a16="http://schemas.microsoft.com/office/drawing/2014/main" id="{A2D4D6FB-85F0-4010-AEA7-2BC9A334D68F}"/>
              </a:ext>
            </a:extLst>
          </p:cNvPr>
          <p:cNvSpPr/>
          <p:nvPr/>
        </p:nvSpPr>
        <p:spPr bwMode="auto">
          <a:xfrm>
            <a:off x="4796278" y="2822352"/>
            <a:ext cx="288032" cy="1862123"/>
          </a:xfrm>
          <a:prstGeom prst="downArrow">
            <a:avLst/>
          </a:prstGeom>
          <a:solidFill>
            <a:srgbClr val="00B050"/>
          </a:solidFill>
          <a:ln>
            <a:noFill/>
          </a:ln>
        </p:spPr>
        <p:txBody>
          <a:bodyPr wrap="none" rtlCol="0" anchor="ctr">
            <a:spAutoFit/>
          </a:bodyPr>
          <a:lstStyle/>
          <a:p>
            <a:pPr algn="l" eaLnBrk="1" hangingPunct="1">
              <a:spcBef>
                <a:spcPct val="0"/>
              </a:spcBef>
              <a:buFontTx/>
              <a:buNone/>
            </a:pPr>
            <a:endParaRPr lang="en-US" sz="1800" dirty="0"/>
          </a:p>
        </p:txBody>
      </p:sp>
      <p:pic>
        <p:nvPicPr>
          <p:cNvPr id="9" name="Picture 7" descr="atom_h17">
            <a:extLst>
              <a:ext uri="{FF2B5EF4-FFF2-40B4-BE49-F238E27FC236}">
                <a16:creationId xmlns:a16="http://schemas.microsoft.com/office/drawing/2014/main" id="{CA980252-EFA2-EB80-04A9-40282ED690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23349" y="758857"/>
            <a:ext cx="1645954" cy="1645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A close-up of a stadium&#10;&#10;Description automatically generated">
            <a:extLst>
              <a:ext uri="{FF2B5EF4-FFF2-40B4-BE49-F238E27FC236}">
                <a16:creationId xmlns:a16="http://schemas.microsoft.com/office/drawing/2014/main" id="{2A527606-4B7B-1655-A5A7-F16F7A503792}"/>
              </a:ext>
            </a:extLst>
          </p:cNvPr>
          <p:cNvPicPr>
            <a:picLocks noChangeAspect="1"/>
          </p:cNvPicPr>
          <p:nvPr/>
        </p:nvPicPr>
        <p:blipFill rotWithShape="1">
          <a:blip r:embed="rId4">
            <a:extLst>
              <a:ext uri="{28A0092B-C50C-407E-A947-70E740481C1C}">
                <a14:useLocalDpi xmlns:a14="http://schemas.microsoft.com/office/drawing/2010/main" val="0"/>
              </a:ext>
            </a:extLst>
          </a:blip>
          <a:srcRect l="24544" t="3289" r="54249" b="23328"/>
          <a:stretch/>
        </p:blipFill>
        <p:spPr>
          <a:xfrm>
            <a:off x="6923349" y="2404089"/>
            <a:ext cx="1645955" cy="1342405"/>
          </a:xfrm>
          <a:prstGeom prst="rect">
            <a:avLst/>
          </a:prstGeom>
        </p:spPr>
      </p:pic>
      <p:sp>
        <p:nvSpPr>
          <p:cNvPr id="12" name="TextBox 11">
            <a:extLst>
              <a:ext uri="{FF2B5EF4-FFF2-40B4-BE49-F238E27FC236}">
                <a16:creationId xmlns:a16="http://schemas.microsoft.com/office/drawing/2014/main" id="{970CC43D-1DFA-7AA1-DF49-A02E48B48FE1}"/>
              </a:ext>
            </a:extLst>
          </p:cNvPr>
          <p:cNvSpPr txBox="1"/>
          <p:nvPr/>
        </p:nvSpPr>
        <p:spPr>
          <a:xfrm>
            <a:off x="5314985" y="3763868"/>
            <a:ext cx="3375978" cy="369332"/>
          </a:xfrm>
          <a:prstGeom prst="rect">
            <a:avLst/>
          </a:prstGeom>
          <a:noFill/>
        </p:spPr>
        <p:txBody>
          <a:bodyPr wrap="square">
            <a:spAutoFit/>
          </a:bodyPr>
          <a:lstStyle/>
          <a:p>
            <a:r>
              <a:rPr lang="zh-TW" altLang="en-US" sz="1800" dirty="0">
                <a:latin typeface="Tahoma" pitchFamily="34" charset="0"/>
              </a:rPr>
              <a:t>原子是由電子與原子核組成。</a:t>
            </a:r>
            <a:endParaRPr lang="en-US" sz="1800" dirty="0"/>
          </a:p>
        </p:txBody>
      </p:sp>
      <p:sp>
        <p:nvSpPr>
          <p:cNvPr id="11" name="TextBox 10">
            <a:extLst>
              <a:ext uri="{FF2B5EF4-FFF2-40B4-BE49-F238E27FC236}">
                <a16:creationId xmlns:a16="http://schemas.microsoft.com/office/drawing/2014/main" id="{3D54B174-5D52-9EEB-4FEE-49232C778ED0}"/>
              </a:ext>
            </a:extLst>
          </p:cNvPr>
          <p:cNvSpPr txBox="1"/>
          <p:nvPr/>
        </p:nvSpPr>
        <p:spPr>
          <a:xfrm>
            <a:off x="842936" y="5825945"/>
            <a:ext cx="8044909" cy="369332"/>
          </a:xfrm>
          <a:prstGeom prst="rect">
            <a:avLst/>
          </a:prstGeom>
          <a:noFill/>
        </p:spPr>
        <p:txBody>
          <a:bodyPr wrap="square" rtlCol="0">
            <a:spAutoFit/>
          </a:bodyPr>
          <a:lstStyle/>
          <a:p>
            <a:r>
              <a:rPr lang="en-US" sz="1800" dirty="0" err="1">
                <a:latin typeface="+mj-lt"/>
                <a:ea typeface="PMingLiU" panose="02020500000000000000" pitchFamily="18" charset="-120"/>
              </a:rPr>
              <a:t>物質竟然是由極微小的、少數幾種、暫時無法分割之顆粒狀成分、所組成</a:t>
            </a:r>
            <a:r>
              <a:rPr lang="en-US" sz="1800" dirty="0">
                <a:latin typeface="+mj-lt"/>
                <a:ea typeface="PMingLiU" panose="02020500000000000000" pitchFamily="18" charset="-120"/>
              </a:rPr>
              <a:t>。</a:t>
            </a:r>
          </a:p>
        </p:txBody>
      </p:sp>
      <p:sp>
        <p:nvSpPr>
          <p:cNvPr id="15" name="TextBox 14">
            <a:extLst>
              <a:ext uri="{FF2B5EF4-FFF2-40B4-BE49-F238E27FC236}">
                <a16:creationId xmlns:a16="http://schemas.microsoft.com/office/drawing/2014/main" id="{CF078484-6852-2997-DF6F-5B7273896E35}"/>
              </a:ext>
            </a:extLst>
          </p:cNvPr>
          <p:cNvSpPr txBox="1"/>
          <p:nvPr/>
        </p:nvSpPr>
        <p:spPr>
          <a:xfrm>
            <a:off x="842935" y="6239506"/>
            <a:ext cx="8234158" cy="369332"/>
          </a:xfrm>
          <a:prstGeom prst="rect">
            <a:avLst/>
          </a:prstGeom>
          <a:noFill/>
        </p:spPr>
        <p:txBody>
          <a:bodyPr wrap="square">
            <a:spAutoFit/>
          </a:bodyPr>
          <a:lstStyle/>
          <a:p>
            <a:r>
              <a:rPr lang="en-US" sz="1800" dirty="0" err="1">
                <a:latin typeface="+mj-lt"/>
                <a:ea typeface="PMingLiU" panose="02020500000000000000" pitchFamily="18" charset="-120"/>
              </a:rPr>
              <a:t>同一種粒子</a:t>
            </a:r>
            <a:r>
              <a:rPr lang="en-US" sz="1800" dirty="0">
                <a:latin typeface="+mj-lt"/>
                <a:ea typeface="PMingLiU" panose="02020500000000000000" pitchFamily="18" charset="-120"/>
              </a:rPr>
              <a:t>(</a:t>
            </a:r>
            <a:r>
              <a:rPr lang="en-US" sz="1800" dirty="0" err="1">
                <a:latin typeface="+mj-lt"/>
                <a:ea typeface="PMingLiU" panose="02020500000000000000" pitchFamily="18" charset="-120"/>
              </a:rPr>
              <a:t>如電子、某元素原子核</a:t>
            </a:r>
            <a:r>
              <a:rPr lang="en-US" sz="1800" dirty="0">
                <a:latin typeface="+mj-lt"/>
                <a:ea typeface="PMingLiU" panose="02020500000000000000" pitchFamily="18" charset="-120"/>
              </a:rPr>
              <a:t>)</a:t>
            </a:r>
            <a:r>
              <a:rPr lang="en-US" sz="1800" dirty="0" err="1">
                <a:latin typeface="+mj-lt"/>
                <a:ea typeface="PMingLiU" panose="02020500000000000000" pitchFamily="18" charset="-120"/>
              </a:rPr>
              <a:t>完全相同，有以上特徵的圖像就稱為</a:t>
            </a:r>
            <a:r>
              <a:rPr lang="en-US" sz="1800" dirty="0" err="1">
                <a:solidFill>
                  <a:srgbClr val="FF0000"/>
                </a:solidFill>
                <a:latin typeface="+mj-lt"/>
                <a:ea typeface="PMingLiU" panose="02020500000000000000" pitchFamily="18" charset="-120"/>
              </a:rPr>
              <a:t>量子</a:t>
            </a:r>
            <a:r>
              <a:rPr lang="en-US" sz="1800" dirty="0">
                <a:latin typeface="+mj-lt"/>
                <a:ea typeface="PMingLiU" panose="02020500000000000000" pitchFamily="18" charset="-120"/>
              </a:rPr>
              <a:t>。</a:t>
            </a:r>
            <a:endParaRPr lang="en-US" sz="1800" dirty="0"/>
          </a:p>
        </p:txBody>
      </p:sp>
      <p:sp>
        <p:nvSpPr>
          <p:cNvPr id="13" name="TextBox 12">
            <a:extLst>
              <a:ext uri="{FF2B5EF4-FFF2-40B4-BE49-F238E27FC236}">
                <a16:creationId xmlns:a16="http://schemas.microsoft.com/office/drawing/2014/main" id="{D9C95693-5E20-E1B8-6C5C-D5B4F70ACDF9}"/>
              </a:ext>
            </a:extLst>
          </p:cNvPr>
          <p:cNvSpPr txBox="1"/>
          <p:nvPr/>
        </p:nvSpPr>
        <p:spPr>
          <a:xfrm>
            <a:off x="3549804" y="980728"/>
            <a:ext cx="1958300"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日常生活物質</a:t>
            </a:r>
            <a:endParaRPr lang="en-US" sz="1800" dirty="0">
              <a:latin typeface="+mj-lt"/>
              <a:ea typeface="PMingLiU" panose="02020500000000000000" pitchFamily="18" charset="-120"/>
            </a:endParaRPr>
          </a:p>
        </p:txBody>
      </p:sp>
    </p:spTree>
    <p:extLst>
      <p:ext uri="{BB962C8B-B14F-4D97-AF65-F5344CB8AC3E}">
        <p14:creationId xmlns:p14="http://schemas.microsoft.com/office/powerpoint/2010/main" val="2383306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5606"/>
                                        </p:tgtEl>
                                        <p:attrNameLst>
                                          <p:attrName>style.visibility</p:attrName>
                                        </p:attrNameLst>
                                      </p:cBhvr>
                                      <p:to>
                                        <p:strVal val="visible"/>
                                      </p:to>
                                    </p:set>
                                    <p:anim calcmode="lin" valueType="num">
                                      <p:cBhvr additive="base">
                                        <p:cTn id="11" dur="500" fill="hold"/>
                                        <p:tgtEl>
                                          <p:spTgt spid="25606"/>
                                        </p:tgtEl>
                                        <p:attrNameLst>
                                          <p:attrName>ppt_x</p:attrName>
                                        </p:attrNameLst>
                                      </p:cBhvr>
                                      <p:tavLst>
                                        <p:tav tm="0">
                                          <p:val>
                                            <p:strVal val="#ppt_x"/>
                                          </p:val>
                                        </p:tav>
                                        <p:tav tm="100000">
                                          <p:val>
                                            <p:strVal val="#ppt_x"/>
                                          </p:val>
                                        </p:tav>
                                      </p:tavLst>
                                    </p:anim>
                                    <p:anim calcmode="lin" valueType="num">
                                      <p:cBhvr additive="base">
                                        <p:cTn id="12" dur="500" fill="hold"/>
                                        <p:tgtEl>
                                          <p:spTgt spid="25606"/>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ppt_x"/>
                                          </p:val>
                                        </p:tav>
                                        <p:tav tm="100000">
                                          <p:val>
                                            <p:strVal val="#ppt_x"/>
                                          </p:val>
                                        </p:tav>
                                      </p:tavLst>
                                    </p:anim>
                                    <p:anim calcmode="lin" valueType="num">
                                      <p:cBhvr additive="base">
                                        <p:cTn id="2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6" grpId="0"/>
      <p:bldP spid="8" grpId="0" animBg="1"/>
      <p:bldP spid="11" grpId="0"/>
      <p:bldP spid="15" grpId="0"/>
    </p:bld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501E136-D8D0-0277-5A7C-D8FF618CC7A0}"/>
            </a:ext>
          </a:extLst>
        </p:cNvPr>
        <p:cNvGrpSpPr/>
        <p:nvPr/>
      </p:nvGrpSpPr>
      <p:grpSpPr>
        <a:xfrm>
          <a:off x="0" y="0"/>
          <a:ext cx="0" cy="0"/>
          <a:chOff x="0" y="0"/>
          <a:chExt cx="0" cy="0"/>
        </a:xfrm>
      </p:grpSpPr>
      <p:pic>
        <p:nvPicPr>
          <p:cNvPr id="3" name="Picture 2" descr="A close-up of a text&#10;&#10;AI-generated content may be incorrect.">
            <a:extLst>
              <a:ext uri="{FF2B5EF4-FFF2-40B4-BE49-F238E27FC236}">
                <a16:creationId xmlns:a16="http://schemas.microsoft.com/office/drawing/2014/main" id="{64C57E14-D3F9-5780-6690-1FA52564B439}"/>
              </a:ext>
            </a:extLst>
          </p:cNvPr>
          <p:cNvPicPr>
            <a:picLocks noChangeAspect="1"/>
          </p:cNvPicPr>
          <p:nvPr/>
        </p:nvPicPr>
        <p:blipFill>
          <a:blip r:embed="rId2">
            <a:extLst>
              <a:ext uri="{28A0092B-C50C-407E-A947-70E740481C1C}">
                <a14:useLocalDpi xmlns:a14="http://schemas.microsoft.com/office/drawing/2010/main" val="0"/>
              </a:ext>
            </a:extLst>
          </a:blip>
          <a:srcRect t="12195" b="58561"/>
          <a:stretch>
            <a:fillRect/>
          </a:stretch>
        </p:blipFill>
        <p:spPr>
          <a:xfrm>
            <a:off x="838184" y="1761910"/>
            <a:ext cx="7467632" cy="3168352"/>
          </a:xfrm>
          <a:prstGeom prst="rect">
            <a:avLst/>
          </a:prstGeom>
        </p:spPr>
      </p:pic>
      <p:sp>
        <p:nvSpPr>
          <p:cNvPr id="2" name="TextBox 1">
            <a:extLst>
              <a:ext uri="{FF2B5EF4-FFF2-40B4-BE49-F238E27FC236}">
                <a16:creationId xmlns:a16="http://schemas.microsoft.com/office/drawing/2014/main" id="{EDFF845F-2C3E-BEEA-B5D8-DC325C170D3A}"/>
              </a:ext>
            </a:extLst>
          </p:cNvPr>
          <p:cNvSpPr txBox="1"/>
          <p:nvPr/>
        </p:nvSpPr>
        <p:spPr>
          <a:xfrm>
            <a:off x="1475656" y="5373216"/>
            <a:ext cx="6830160" cy="369332"/>
          </a:xfrm>
          <a:prstGeom prst="rect">
            <a:avLst/>
          </a:prstGeom>
          <a:noFill/>
        </p:spPr>
        <p:txBody>
          <a:bodyPr wrap="square" rtlCol="0">
            <a:spAutoFit/>
          </a:bodyPr>
          <a:lstStyle/>
          <a:p>
            <a:r>
              <a:rPr lang="en-US" dirty="0" err="1"/>
              <a:t>你第一次學量子物理如果沒有被嚇一跳，那你一定不了解它</a:t>
            </a:r>
            <a:r>
              <a:rPr lang="en-US" dirty="0"/>
              <a:t>。</a:t>
            </a:r>
          </a:p>
        </p:txBody>
      </p:sp>
    </p:spTree>
    <p:extLst>
      <p:ext uri="{BB962C8B-B14F-4D97-AF65-F5344CB8AC3E}">
        <p14:creationId xmlns:p14="http://schemas.microsoft.com/office/powerpoint/2010/main" val="32359009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30A5DB5-3151-50D3-219C-11416A7C7F36}"/>
              </a:ext>
            </a:extLst>
          </p:cNvPr>
          <p:cNvPicPr>
            <a:picLocks noChangeAspect="1"/>
          </p:cNvPicPr>
          <p:nvPr/>
        </p:nvPicPr>
        <p:blipFill>
          <a:blip r:embed="rId2"/>
          <a:stretch>
            <a:fillRect/>
          </a:stretch>
        </p:blipFill>
        <p:spPr>
          <a:xfrm>
            <a:off x="532551" y="641970"/>
            <a:ext cx="2679700" cy="4102100"/>
          </a:xfrm>
          <a:prstGeom prst="rect">
            <a:avLst/>
          </a:prstGeom>
        </p:spPr>
      </p:pic>
      <p:sp>
        <p:nvSpPr>
          <p:cNvPr id="4" name="TextBox 3">
            <a:extLst>
              <a:ext uri="{FF2B5EF4-FFF2-40B4-BE49-F238E27FC236}">
                <a16:creationId xmlns:a16="http://schemas.microsoft.com/office/drawing/2014/main" id="{C2E7E11F-9F86-1509-B031-30835216ED9A}"/>
              </a:ext>
            </a:extLst>
          </p:cNvPr>
          <p:cNvSpPr txBox="1"/>
          <p:nvPr/>
        </p:nvSpPr>
        <p:spPr>
          <a:xfrm>
            <a:off x="3347864" y="641970"/>
            <a:ext cx="5541558" cy="646331"/>
          </a:xfrm>
          <a:prstGeom prst="rect">
            <a:avLst/>
          </a:prstGeom>
          <a:noFill/>
        </p:spPr>
        <p:txBody>
          <a:bodyPr wrap="square">
            <a:spAutoFit/>
          </a:bodyPr>
          <a:lstStyle/>
          <a:p>
            <a:pPr>
              <a:spcAft>
                <a:spcPts val="150"/>
              </a:spcAft>
            </a:pPr>
            <a:r>
              <a:rPr lang="en-GB" sz="1800" b="1" dirty="0">
                <a:solidFill>
                  <a:srgbClr val="FF0000"/>
                </a:solidFill>
                <a:effectLst/>
                <a:latin typeface="Times New Roman" panose="02020603050405020304" pitchFamily="18" charset="0"/>
                <a:cs typeface="Times New Roman" panose="02020603050405020304" pitchFamily="18" charset="0"/>
              </a:rPr>
              <a:t>I think I can safely say that nobody understands quantum mechanics.</a:t>
            </a:r>
            <a:r>
              <a:rPr lang="zh-TW" altLang="en-US" sz="1800" b="1" dirty="0">
                <a:solidFill>
                  <a:srgbClr val="FF0000"/>
                </a:solidFill>
                <a:effectLst/>
                <a:latin typeface="Times New Roman" panose="02020603050405020304" pitchFamily="18" charset="0"/>
                <a:cs typeface="Times New Roman" panose="02020603050405020304" pitchFamily="18" charset="0"/>
              </a:rPr>
              <a:t> </a:t>
            </a:r>
            <a:r>
              <a:rPr lang="en-US" altLang="zh-TW" sz="1800" b="1" dirty="0">
                <a:solidFill>
                  <a:srgbClr val="FF0000"/>
                </a:solidFill>
                <a:effectLst/>
                <a:latin typeface="Times New Roman" panose="02020603050405020304" pitchFamily="18" charset="0"/>
                <a:cs typeface="Times New Roman" panose="02020603050405020304" pitchFamily="18" charset="0"/>
              </a:rPr>
              <a:t>                  Feynman 1960’s.</a:t>
            </a:r>
            <a:r>
              <a:rPr lang="en-GB" sz="1800" b="1" dirty="0">
                <a:solidFill>
                  <a:srgbClr val="FF0000"/>
                </a:solidFill>
                <a:effectLst/>
                <a:latin typeface="Times New Roman" panose="02020603050405020304" pitchFamily="18" charset="0"/>
                <a:cs typeface="Times New Roman" panose="02020603050405020304" pitchFamily="18" charset="0"/>
              </a:rPr>
              <a:t> </a:t>
            </a:r>
          </a:p>
        </p:txBody>
      </p:sp>
      <p:pic>
        <p:nvPicPr>
          <p:cNvPr id="5" name="Picture 4" descr="A screenshot of a book&#10;&#10;Description automatically generated">
            <a:extLst>
              <a:ext uri="{FF2B5EF4-FFF2-40B4-BE49-F238E27FC236}">
                <a16:creationId xmlns:a16="http://schemas.microsoft.com/office/drawing/2014/main" id="{7E01024B-BE7C-8D0D-3B6E-C7FB932E1C9D}"/>
              </a:ext>
            </a:extLst>
          </p:cNvPr>
          <p:cNvPicPr>
            <a:picLocks noChangeAspect="1"/>
          </p:cNvPicPr>
          <p:nvPr/>
        </p:nvPicPr>
        <p:blipFill>
          <a:blip r:embed="rId3">
            <a:extLst>
              <a:ext uri="{28A0092B-C50C-407E-A947-70E740481C1C}">
                <a14:useLocalDpi xmlns:a14="http://schemas.microsoft.com/office/drawing/2010/main" val="0"/>
              </a:ext>
            </a:extLst>
          </a:blip>
          <a:srcRect l="2936" r="55696"/>
          <a:stretch/>
        </p:blipFill>
        <p:spPr>
          <a:xfrm>
            <a:off x="1821367" y="4797152"/>
            <a:ext cx="1390884" cy="1859011"/>
          </a:xfrm>
          <a:prstGeom prst="rect">
            <a:avLst/>
          </a:prstGeom>
        </p:spPr>
      </p:pic>
      <p:sp>
        <p:nvSpPr>
          <p:cNvPr id="7" name="TextBox 6">
            <a:extLst>
              <a:ext uri="{FF2B5EF4-FFF2-40B4-BE49-F238E27FC236}">
                <a16:creationId xmlns:a16="http://schemas.microsoft.com/office/drawing/2014/main" id="{FA8E625F-B8E3-E344-6F55-F33F5B5FA08F}"/>
              </a:ext>
            </a:extLst>
          </p:cNvPr>
          <p:cNvSpPr txBox="1"/>
          <p:nvPr/>
        </p:nvSpPr>
        <p:spPr>
          <a:xfrm>
            <a:off x="3347864" y="2671654"/>
            <a:ext cx="5616624" cy="369332"/>
          </a:xfrm>
          <a:prstGeom prst="rect">
            <a:avLst/>
          </a:prstGeom>
          <a:noFill/>
        </p:spPr>
        <p:txBody>
          <a:bodyPr wrap="square">
            <a:spAutoFit/>
          </a:bodyPr>
          <a:lstStyle/>
          <a:p>
            <a:r>
              <a:rPr lang="en-US" sz="1800" b="1" dirty="0" err="1">
                <a:solidFill>
                  <a:srgbClr val="FF0000"/>
                </a:solidFill>
                <a:latin typeface="+mj-lt"/>
                <a:ea typeface="PMingLiU" panose="02020500000000000000" pitchFamily="18" charset="-120"/>
              </a:rPr>
              <a:t>沒有人真正理解量子力學</a:t>
            </a:r>
            <a:r>
              <a:rPr lang="en-US" sz="1800" b="1" dirty="0">
                <a:solidFill>
                  <a:srgbClr val="FF0000"/>
                </a:solidFill>
                <a:latin typeface="+mj-lt"/>
                <a:ea typeface="PMingLiU" panose="02020500000000000000" pitchFamily="18" charset="-120"/>
              </a:rPr>
              <a:t>。      </a:t>
            </a:r>
            <a:r>
              <a:rPr lang="en-US" sz="1800" b="1" dirty="0" err="1">
                <a:solidFill>
                  <a:srgbClr val="FF0000"/>
                </a:solidFill>
                <a:latin typeface="+mj-lt"/>
                <a:ea typeface="PMingLiU" panose="02020500000000000000" pitchFamily="18" charset="-120"/>
              </a:rPr>
              <a:t>費曼</a:t>
            </a:r>
            <a:r>
              <a:rPr lang="en-US" sz="1800" b="1" dirty="0">
                <a:solidFill>
                  <a:srgbClr val="FF0000"/>
                </a:solidFill>
                <a:latin typeface="+mj-lt"/>
                <a:ea typeface="PMingLiU" panose="02020500000000000000" pitchFamily="18" charset="-120"/>
              </a:rPr>
              <a:t> 1960’s。</a:t>
            </a:r>
            <a:endParaRPr lang="en-US" sz="1800" b="1" dirty="0">
              <a:solidFill>
                <a:srgbClr val="FF0000"/>
              </a:solidFill>
            </a:endParaRPr>
          </a:p>
        </p:txBody>
      </p:sp>
      <p:pic>
        <p:nvPicPr>
          <p:cNvPr id="9" name="Picture 8" descr="A person holding a pillow&#10;&#10;Description automatically generated">
            <a:extLst>
              <a:ext uri="{FF2B5EF4-FFF2-40B4-BE49-F238E27FC236}">
                <a16:creationId xmlns:a16="http://schemas.microsoft.com/office/drawing/2014/main" id="{65B8FDAC-8748-6982-03AC-C9FE739833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78820" y="4470796"/>
            <a:ext cx="3547657" cy="2206947"/>
          </a:xfrm>
          <a:prstGeom prst="rect">
            <a:avLst/>
          </a:prstGeom>
        </p:spPr>
      </p:pic>
      <p:sp>
        <p:nvSpPr>
          <p:cNvPr id="10" name="TextBox 9">
            <a:extLst>
              <a:ext uri="{FF2B5EF4-FFF2-40B4-BE49-F238E27FC236}">
                <a16:creationId xmlns:a16="http://schemas.microsoft.com/office/drawing/2014/main" id="{E5A61694-D928-ACDA-68F4-CEDBDFD93A86}"/>
              </a:ext>
            </a:extLst>
          </p:cNvPr>
          <p:cNvSpPr txBox="1"/>
          <p:nvPr/>
        </p:nvSpPr>
        <p:spPr>
          <a:xfrm>
            <a:off x="3347864" y="3098319"/>
            <a:ext cx="5616624"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所以對這演講別太認真，感覺非得了解我在說什麼</a:t>
            </a:r>
            <a:r>
              <a:rPr lang="en-US" sz="1800" dirty="0">
                <a:latin typeface="+mj-lt"/>
                <a:ea typeface="PMingLiU" panose="02020500000000000000" pitchFamily="18" charset="-120"/>
              </a:rPr>
              <a:t>。</a:t>
            </a:r>
          </a:p>
        </p:txBody>
      </p:sp>
      <p:sp>
        <p:nvSpPr>
          <p:cNvPr id="11" name="TextBox 10">
            <a:extLst>
              <a:ext uri="{FF2B5EF4-FFF2-40B4-BE49-F238E27FC236}">
                <a16:creationId xmlns:a16="http://schemas.microsoft.com/office/drawing/2014/main" id="{32127E37-7725-A673-EE34-55696C5B603C}"/>
              </a:ext>
            </a:extLst>
          </p:cNvPr>
          <p:cNvSpPr txBox="1"/>
          <p:nvPr/>
        </p:nvSpPr>
        <p:spPr>
          <a:xfrm>
            <a:off x="3347864" y="3481006"/>
            <a:ext cx="3547657"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放輕鬆、就盡量享受吧</a:t>
            </a:r>
            <a:r>
              <a:rPr lang="en-US" sz="1800" dirty="0">
                <a:latin typeface="+mj-lt"/>
                <a:ea typeface="PMingLiU" panose="02020500000000000000" pitchFamily="18" charset="-120"/>
              </a:rPr>
              <a:t>！</a:t>
            </a:r>
          </a:p>
        </p:txBody>
      </p:sp>
      <p:sp>
        <p:nvSpPr>
          <p:cNvPr id="6" name="TextBox 5">
            <a:extLst>
              <a:ext uri="{FF2B5EF4-FFF2-40B4-BE49-F238E27FC236}">
                <a16:creationId xmlns:a16="http://schemas.microsoft.com/office/drawing/2014/main" id="{CBF50F84-857D-1ECD-DBFF-EFA41EE461A8}"/>
              </a:ext>
            </a:extLst>
          </p:cNvPr>
          <p:cNvSpPr txBox="1"/>
          <p:nvPr/>
        </p:nvSpPr>
        <p:spPr>
          <a:xfrm>
            <a:off x="3347863" y="1296011"/>
            <a:ext cx="5263585" cy="948978"/>
          </a:xfrm>
          <a:prstGeom prst="rect">
            <a:avLst/>
          </a:prstGeom>
          <a:noFill/>
        </p:spPr>
        <p:txBody>
          <a:bodyPr wrap="square">
            <a:spAutoFit/>
          </a:bodyPr>
          <a:lstStyle/>
          <a:p>
            <a:pPr>
              <a:spcAft>
                <a:spcPts val="150"/>
              </a:spcAft>
            </a:pPr>
            <a:r>
              <a:rPr lang="en-GB" sz="1800" dirty="0">
                <a:effectLst/>
                <a:latin typeface="Times New Roman" panose="02020603050405020304" pitchFamily="18" charset="0"/>
                <a:cs typeface="Times New Roman" panose="02020603050405020304" pitchFamily="18" charset="0"/>
              </a:rPr>
              <a:t>So do not take the lecture too seriously, feeling</a:t>
            </a:r>
          </a:p>
          <a:p>
            <a:pPr>
              <a:spcAft>
                <a:spcPts val="150"/>
              </a:spcAft>
            </a:pPr>
            <a:r>
              <a:rPr lang="en-GB" sz="1800" dirty="0">
                <a:effectLst/>
                <a:latin typeface="Times New Roman" panose="02020603050405020304" pitchFamily="18" charset="0"/>
                <a:cs typeface="Times New Roman" panose="02020603050405020304" pitchFamily="18" charset="0"/>
              </a:rPr>
              <a:t>that you really have to understand what I am going to describe, but just relax and enjoy it.</a:t>
            </a:r>
          </a:p>
        </p:txBody>
      </p:sp>
    </p:spTree>
    <p:extLst>
      <p:ext uri="{BB962C8B-B14F-4D97-AF65-F5344CB8AC3E}">
        <p14:creationId xmlns:p14="http://schemas.microsoft.com/office/powerpoint/2010/main" val="300778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0C0A7BB-CA82-AAAB-CDC6-4D2CCFCDF615}"/>
            </a:ext>
          </a:extLst>
        </p:cNvPr>
        <p:cNvGrpSpPr/>
        <p:nvPr/>
      </p:nvGrpSpPr>
      <p:grpSpPr>
        <a:xfrm>
          <a:off x="0" y="0"/>
          <a:ext cx="0" cy="0"/>
          <a:chOff x="0" y="0"/>
          <a:chExt cx="0" cy="0"/>
        </a:xfrm>
      </p:grpSpPr>
      <p:pic>
        <p:nvPicPr>
          <p:cNvPr id="3" name="Picture 2" descr="A screenshot of a book&#10;&#10;Description automatically generated">
            <a:extLst>
              <a:ext uri="{FF2B5EF4-FFF2-40B4-BE49-F238E27FC236}">
                <a16:creationId xmlns:a16="http://schemas.microsoft.com/office/drawing/2014/main" id="{4A696AAA-7260-7003-9659-952B3CABF8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7466" y="4259684"/>
            <a:ext cx="4433617" cy="2219691"/>
          </a:xfrm>
          <a:prstGeom prst="rect">
            <a:avLst/>
          </a:prstGeom>
        </p:spPr>
      </p:pic>
      <p:pic>
        <p:nvPicPr>
          <p:cNvPr id="5" name="Picture 4" descr="A book with a cartoon character on it&#10;&#10;Description automatically generated">
            <a:extLst>
              <a:ext uri="{FF2B5EF4-FFF2-40B4-BE49-F238E27FC236}">
                <a16:creationId xmlns:a16="http://schemas.microsoft.com/office/drawing/2014/main" id="{0BCA711B-739E-619B-9BD7-C111024970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6352" y="1819097"/>
            <a:ext cx="4411904" cy="2402521"/>
          </a:xfrm>
          <a:prstGeom prst="rect">
            <a:avLst/>
          </a:prstGeom>
        </p:spPr>
      </p:pic>
      <p:pic>
        <p:nvPicPr>
          <p:cNvPr id="2" name="Picture 2" descr="Feynman seated on the floor with drums around him">
            <a:extLst>
              <a:ext uri="{FF2B5EF4-FFF2-40B4-BE49-F238E27FC236}">
                <a16:creationId xmlns:a16="http://schemas.microsoft.com/office/drawing/2014/main" id="{B3C38E3B-8470-8EEF-2898-A910340629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560" y="517593"/>
            <a:ext cx="3847137" cy="308972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23D163C-BA34-BB6A-3BBB-240DC34CDFE4}"/>
              </a:ext>
            </a:extLst>
          </p:cNvPr>
          <p:cNvSpPr txBox="1"/>
          <p:nvPr/>
        </p:nvSpPr>
        <p:spPr>
          <a:xfrm>
            <a:off x="2118170" y="6525344"/>
            <a:ext cx="2213992" cy="276999"/>
          </a:xfrm>
          <a:prstGeom prst="rect">
            <a:avLst/>
          </a:prstGeom>
          <a:noFill/>
        </p:spPr>
        <p:txBody>
          <a:bodyPr wrap="square">
            <a:spAutoFit/>
          </a:bodyPr>
          <a:lstStyle/>
          <a:p>
            <a:r>
              <a:rPr lang="en-GB" sz="1200" b="0" i="0" u="none" strike="noStrike" cap="all" dirty="0">
                <a:solidFill>
                  <a:srgbClr val="31313B"/>
                </a:solidFill>
                <a:effectLst/>
                <a:latin typeface="museo-sans"/>
              </a:rPr>
              <a:t>TAMIKO THIEL/WIKICOMMONS</a:t>
            </a:r>
            <a:endParaRPr lang="en-US" sz="1200" dirty="0"/>
          </a:p>
        </p:txBody>
      </p:sp>
      <p:pic>
        <p:nvPicPr>
          <p:cNvPr id="6" name="Picture 4" descr="Feynman standing among trees">
            <a:extLst>
              <a:ext uri="{FF2B5EF4-FFF2-40B4-BE49-F238E27FC236}">
                <a16:creationId xmlns:a16="http://schemas.microsoft.com/office/drawing/2014/main" id="{6EFD243F-6CBB-D3C3-04C0-0A7469D9EE3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9712" y="3645383"/>
            <a:ext cx="2462030" cy="283399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86A4DFC3-5D8B-C294-6DBA-599D0A390B3D}"/>
              </a:ext>
            </a:extLst>
          </p:cNvPr>
          <p:cNvSpPr txBox="1"/>
          <p:nvPr/>
        </p:nvSpPr>
        <p:spPr>
          <a:xfrm>
            <a:off x="4586352" y="1024678"/>
            <a:ext cx="3449505" cy="369332"/>
          </a:xfrm>
          <a:prstGeom prst="rect">
            <a:avLst/>
          </a:prstGeom>
          <a:noFill/>
        </p:spPr>
        <p:txBody>
          <a:bodyPr wrap="square">
            <a:spAutoFit/>
          </a:bodyPr>
          <a:lstStyle/>
          <a:p>
            <a:r>
              <a:rPr lang="en-US" sz="1800" b="1" dirty="0" err="1">
                <a:solidFill>
                  <a:srgbClr val="FF0000"/>
                </a:solidFill>
                <a:latin typeface="+mj-lt"/>
                <a:ea typeface="PMingLiU" panose="02020500000000000000" pitchFamily="18" charset="-120"/>
              </a:rPr>
              <a:t>沒有人真正理解量子力學</a:t>
            </a:r>
            <a:r>
              <a:rPr lang="en-US" sz="1800" b="1" dirty="0">
                <a:solidFill>
                  <a:srgbClr val="FF0000"/>
                </a:solidFill>
                <a:latin typeface="+mj-lt"/>
                <a:ea typeface="PMingLiU" panose="02020500000000000000" pitchFamily="18" charset="-120"/>
              </a:rPr>
              <a:t>。</a:t>
            </a:r>
            <a:endParaRPr lang="en-US" sz="1800" b="1" dirty="0">
              <a:solidFill>
                <a:srgbClr val="FF0000"/>
              </a:solidFill>
            </a:endParaRPr>
          </a:p>
        </p:txBody>
      </p:sp>
      <p:sp>
        <p:nvSpPr>
          <p:cNvPr id="8" name="TextBox 7">
            <a:extLst>
              <a:ext uri="{FF2B5EF4-FFF2-40B4-BE49-F238E27FC236}">
                <a16:creationId xmlns:a16="http://schemas.microsoft.com/office/drawing/2014/main" id="{3B5249F6-E099-B375-2DBA-F525D43A35FA}"/>
              </a:ext>
            </a:extLst>
          </p:cNvPr>
          <p:cNvSpPr txBox="1"/>
          <p:nvPr/>
        </p:nvSpPr>
        <p:spPr>
          <a:xfrm>
            <a:off x="4565104" y="617280"/>
            <a:ext cx="3449505"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偉大的物理學家誠實的承認</a:t>
            </a:r>
            <a:r>
              <a:rPr lang="en-US" sz="1800" dirty="0">
                <a:latin typeface="+mj-lt"/>
                <a:ea typeface="PMingLiU" panose="02020500000000000000" pitchFamily="18" charset="-120"/>
              </a:rPr>
              <a:t>：</a:t>
            </a:r>
          </a:p>
        </p:txBody>
      </p:sp>
    </p:spTree>
    <p:extLst>
      <p:ext uri="{BB962C8B-B14F-4D97-AF65-F5344CB8AC3E}">
        <p14:creationId xmlns:p14="http://schemas.microsoft.com/office/powerpoint/2010/main" val="831461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3298" name="圖片 1" descr="圖片 1.jpg"/>
          <p:cNvPicPr>
            <a:picLocks noChangeAspect="1"/>
          </p:cNvPicPr>
          <p:nvPr/>
        </p:nvPicPr>
        <p:blipFill>
          <a:blip r:embed="rId2">
            <a:extLst>
              <a:ext uri="{28A0092B-C50C-407E-A947-70E740481C1C}">
                <a14:useLocalDpi xmlns:a14="http://schemas.microsoft.com/office/drawing/2010/main" val="0"/>
              </a:ext>
            </a:extLst>
          </a:blip>
          <a:srcRect l="24097" t="20863" r="25514" b="8826"/>
          <a:stretch>
            <a:fillRect/>
          </a:stretch>
        </p:blipFill>
        <p:spPr bwMode="auto">
          <a:xfrm>
            <a:off x="2055813" y="1277938"/>
            <a:ext cx="5607050" cy="528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3299" name="Text Box 6"/>
          <p:cNvSpPr txBox="1">
            <a:spLocks noChangeArrowheads="1"/>
          </p:cNvSpPr>
          <p:nvPr/>
        </p:nvSpPr>
        <p:spPr bwMode="auto">
          <a:xfrm>
            <a:off x="3851920" y="751444"/>
            <a:ext cx="28749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50000"/>
              </a:spcBef>
              <a:buClrTx/>
              <a:buSzTx/>
              <a:buFontTx/>
              <a:buNone/>
            </a:pPr>
            <a:r>
              <a:rPr lang="zh-TW" altLang="en-US" sz="1800" b="1" dirty="0">
                <a:latin typeface="Tahoma" pitchFamily="34" charset="0"/>
              </a:rPr>
              <a:t>但量子力學極度正確！</a:t>
            </a:r>
          </a:p>
        </p:txBody>
      </p:sp>
      <p:sp>
        <p:nvSpPr>
          <p:cNvPr id="183300" name="投影片編號版面配置區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fld id="{3735D7B9-0338-4170-897F-2361E20B9C1C}" type="slidenum">
              <a:rPr kumimoji="0" lang="zh-TW" altLang="en-US" sz="1400">
                <a:latin typeface="Tahoma" pitchFamily="34" charset="0"/>
              </a:rPr>
              <a:pPr eaLnBrk="1" hangingPunct="1">
                <a:spcBef>
                  <a:spcPct val="0"/>
                </a:spcBef>
                <a:buClrTx/>
                <a:buSzTx/>
                <a:buFontTx/>
                <a:buNone/>
              </a:pPr>
              <a:t>29</a:t>
            </a:fld>
            <a:endParaRPr kumimoji="0" lang="en-US" altLang="zh-TW" sz="1400">
              <a:latin typeface="Tahoma" pitchFamily="34" charset="0"/>
            </a:endParaRPr>
          </a:p>
        </p:txBody>
      </p:sp>
    </p:spTree>
    <p:extLst>
      <p:ext uri="{BB962C8B-B14F-4D97-AF65-F5344CB8AC3E}">
        <p14:creationId xmlns:p14="http://schemas.microsoft.com/office/powerpoint/2010/main" val="36220302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82274" name="Picture 4" descr="F32_10"/>
          <p:cNvPicPr>
            <a:picLocks noChangeAspect="1" noChangeArrowheads="1"/>
          </p:cNvPicPr>
          <p:nvPr/>
        </p:nvPicPr>
        <p:blipFill>
          <a:blip r:embed="rId2">
            <a:extLst>
              <a:ext uri="{28A0092B-C50C-407E-A947-70E740481C1C}">
                <a14:useLocalDpi xmlns:a14="http://schemas.microsoft.com/office/drawing/2010/main" val="0"/>
              </a:ext>
            </a:extLst>
          </a:blip>
          <a:srcRect b="17448"/>
          <a:stretch>
            <a:fillRect/>
          </a:stretch>
        </p:blipFill>
        <p:spPr bwMode="auto">
          <a:xfrm>
            <a:off x="1694843" y="1337975"/>
            <a:ext cx="1929439" cy="308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2276" name="Text Box 6"/>
          <p:cNvSpPr txBox="1">
            <a:spLocks noChangeArrowheads="1"/>
          </p:cNvSpPr>
          <p:nvPr/>
        </p:nvSpPr>
        <p:spPr bwMode="auto">
          <a:xfrm>
            <a:off x="595332" y="846905"/>
            <a:ext cx="78628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50000"/>
              </a:spcBef>
              <a:buClrTx/>
              <a:buSzTx/>
              <a:buFontTx/>
              <a:buNone/>
            </a:pPr>
            <a:r>
              <a:rPr lang="zh-TW" altLang="en-US" sz="1800" dirty="0">
                <a:latin typeface="Tahoma" pitchFamily="34" charset="0"/>
              </a:rPr>
              <a:t>量子電動力學對電子磁鐵的</a:t>
            </a:r>
            <a:r>
              <a:rPr lang="zh-TW" altLang="en-US" sz="1800" dirty="0">
                <a:effectLst/>
                <a:latin typeface="+mn-ea"/>
                <a:ea typeface="+mn-ea"/>
              </a:rPr>
              <a:t>磁性強度</a:t>
            </a:r>
            <a:r>
              <a:rPr lang="zh-TW" altLang="en-US" sz="1800" dirty="0">
                <a:latin typeface="Tahoma" pitchFamily="34" charset="0"/>
              </a:rPr>
              <a:t>的計算驚人地極度準確！</a:t>
            </a:r>
          </a:p>
        </p:txBody>
      </p:sp>
      <p:graphicFrame>
        <p:nvGraphicFramePr>
          <p:cNvPr id="182277" name="Object 3"/>
          <p:cNvGraphicFramePr>
            <a:graphicFrameLocks noChangeAspect="1"/>
          </p:cNvGraphicFramePr>
          <p:nvPr/>
        </p:nvGraphicFramePr>
        <p:xfrm>
          <a:off x="478338" y="4834225"/>
          <a:ext cx="4362450" cy="685800"/>
        </p:xfrm>
        <a:graphic>
          <a:graphicData uri="http://schemas.openxmlformats.org/presentationml/2006/ole">
            <mc:AlternateContent xmlns:mc="http://schemas.openxmlformats.org/markup-compatibility/2006">
              <mc:Choice xmlns:v="urn:schemas-microsoft-com:vml" Requires="v">
                <p:oleObj name="方程式" r:id="rId3" imgW="2501900" imgH="393700" progId="Equation.3">
                  <p:embed/>
                </p:oleObj>
              </mc:Choice>
              <mc:Fallback>
                <p:oleObj name="方程式" r:id="rId3" imgW="2501900" imgH="393700" progId="Equation.3">
                  <p:embed/>
                  <p:pic>
                    <p:nvPicPr>
                      <p:cNvPr id="182277"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338" y="4834225"/>
                        <a:ext cx="4362450" cy="685800"/>
                      </a:xfrm>
                      <a:prstGeom prst="rect">
                        <a:avLst/>
                      </a:prstGeom>
                      <a:solidFill>
                        <a:srgbClr val="FFFF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graphicFrame>
        <p:nvGraphicFramePr>
          <p:cNvPr id="182278" name="Object 4"/>
          <p:cNvGraphicFramePr>
            <a:graphicFrameLocks noChangeAspect="1"/>
          </p:cNvGraphicFramePr>
          <p:nvPr/>
        </p:nvGraphicFramePr>
        <p:xfrm>
          <a:off x="489450" y="5675600"/>
          <a:ext cx="4364038" cy="685800"/>
        </p:xfrm>
        <a:graphic>
          <a:graphicData uri="http://schemas.openxmlformats.org/presentationml/2006/ole">
            <mc:AlternateContent xmlns:mc="http://schemas.openxmlformats.org/markup-compatibility/2006">
              <mc:Choice xmlns:v="urn:schemas-microsoft-com:vml" Requires="v">
                <p:oleObj name="方程式" r:id="rId5" imgW="2501900" imgH="393700" progId="Equation.3">
                  <p:embed/>
                </p:oleObj>
              </mc:Choice>
              <mc:Fallback>
                <p:oleObj name="方程式" r:id="rId5" imgW="2501900" imgH="393700" progId="Equation.3">
                  <p:embed/>
                  <p:pic>
                    <p:nvPicPr>
                      <p:cNvPr id="182278"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9450" y="5675600"/>
                        <a:ext cx="4364038" cy="685800"/>
                      </a:xfrm>
                      <a:prstGeom prst="rect">
                        <a:avLst/>
                      </a:prstGeom>
                      <a:solidFill>
                        <a:srgbClr val="FFFF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alpha val="74997"/>
                                </a:srgbClr>
                              </a:outerShdw>
                            </a:effectLst>
                          </a14:hiddenEffects>
                        </a:ext>
                      </a:extLst>
                    </p:spPr>
                  </p:pic>
                </p:oleObj>
              </mc:Fallback>
            </mc:AlternateContent>
          </a:graphicData>
        </a:graphic>
      </p:graphicFrame>
      <p:pic>
        <p:nvPicPr>
          <p:cNvPr id="182279" name="Picture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571603" y="4776788"/>
            <a:ext cx="2095500"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2280" name="投影片編號版面配置區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fld id="{5E74CC4C-2E82-4E75-94A6-EE286F553420}" type="slidenum">
              <a:rPr kumimoji="0" lang="zh-TW" altLang="en-US" sz="1400">
                <a:latin typeface="Tahoma" pitchFamily="34" charset="0"/>
              </a:rPr>
              <a:pPr eaLnBrk="1" hangingPunct="1">
                <a:spcBef>
                  <a:spcPct val="0"/>
                </a:spcBef>
                <a:buClrTx/>
                <a:buSzTx/>
                <a:buFontTx/>
                <a:buNone/>
              </a:pPr>
              <a:t>30</a:t>
            </a:fld>
            <a:endParaRPr kumimoji="0" lang="en-US" altLang="zh-TW" sz="1400">
              <a:latin typeface="Tahoma" pitchFamily="34" charset="0"/>
            </a:endParaRPr>
          </a:p>
        </p:txBody>
      </p:sp>
      <mc:AlternateContent xmlns:mc="http://schemas.openxmlformats.org/markup-compatibility/2006" xmlns:a14="http://schemas.microsoft.com/office/drawing/2010/main">
        <mc:Choice Requires="a14">
          <p:sp>
            <p:nvSpPr>
              <p:cNvPr id="2" name="文字方塊 1">
                <a:extLst>
                  <a:ext uri="{FF2B5EF4-FFF2-40B4-BE49-F238E27FC236}">
                    <a16:creationId xmlns:a16="http://schemas.microsoft.com/office/drawing/2014/main" id="{7D61AFCD-609E-B94E-8354-7BA5E5A15E84}"/>
                  </a:ext>
                </a:extLst>
              </p:cNvPr>
              <p:cNvSpPr txBox="1"/>
              <p:nvPr/>
            </p:nvSpPr>
            <p:spPr>
              <a:xfrm>
                <a:off x="3936201" y="1345788"/>
                <a:ext cx="2275431" cy="474361"/>
              </a:xfrm>
              <a:prstGeom prst="rect">
                <a:avLst/>
              </a:prstGeom>
              <a:solidFill>
                <a:srgbClr val="FFFFCC"/>
              </a:solidFill>
            </p:spPr>
            <p:txBody>
              <a:bodyPr wrap="none" lIns="0" tIns="0" rIns="0" bIns="0" rtlCol="0">
                <a:spAutoFit/>
              </a:bodyPr>
              <a:lstStyle/>
              <a:p>
                <a:pPr/>
                <a14:m>
                  <m:oMathPara xmlns:m="http://schemas.openxmlformats.org/officeDocument/2006/math">
                    <m:oMath>
                      <m:sSub>
                        <m:sSubPr>
                          <m:ctrlPr>
                            <a:rPr kumimoji="1" lang="en-US" altLang="zh-TW" sz="1800" i="1" smtClean="0">
                              <a:latin typeface="Cambria Math" panose="02040503050406030204" pitchFamily="18" charset="0"/>
                              <a:ea typeface="Cambria Math" panose="02040503050406030204" pitchFamily="18" charset="0"/>
                            </a:rPr>
                          </m:ctrlPr>
                        </m:sSubPr>
                        <m:e>
                          <m:acc>
                            <m:accPr>
                              <m:chr m:val="⃗"/>
                              <m:ctrlPr>
                                <a:rPr kumimoji="1" lang="en-US" altLang="zh-TW" sz="1800" i="1" smtClean="0">
                                  <a:latin typeface="Cambria Math" panose="02040503050406030204" pitchFamily="18" charset="0"/>
                                  <a:ea typeface="Cambria Math" panose="02040503050406030204" pitchFamily="18" charset="0"/>
                                </a:rPr>
                              </m:ctrlPr>
                            </m:accPr>
                            <m:e>
                              <m:r>
                                <a:rPr kumimoji="1" lang="en-US" altLang="zh-TW" sz="1800" i="1" smtClean="0">
                                  <a:latin typeface="Cambria Math" panose="02040503050406030204" pitchFamily="18" charset="0"/>
                                  <a:ea typeface="Cambria Math" panose="02040503050406030204" pitchFamily="18" charset="0"/>
                                </a:rPr>
                                <m:t>𝜇</m:t>
                              </m:r>
                            </m:e>
                          </m:acc>
                        </m:e>
                        <m:sub>
                          <m:r>
                            <a:rPr kumimoji="1" lang="en-US" altLang="zh-TW" sz="1800" b="0" i="1" smtClean="0">
                              <a:latin typeface="Cambria Math" panose="02040503050406030204" pitchFamily="18" charset="0"/>
                            </a:rPr>
                            <m:t>𝑠</m:t>
                          </m:r>
                        </m:sub>
                      </m:sSub>
                      <m:r>
                        <a:rPr kumimoji="1" lang="en-US" altLang="zh-TW" sz="1800" b="0" i="1" smtClean="0">
                          <a:latin typeface="Cambria Math" panose="02040503050406030204" pitchFamily="18" charset="0"/>
                        </a:rPr>
                        <m:t>=−</m:t>
                      </m:r>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𝑒</m:t>
                          </m:r>
                        </m:num>
                        <m:den>
                          <m:r>
                            <a:rPr kumimoji="1" lang="en-US" altLang="zh-TW" sz="1800" b="0" i="1" smtClean="0">
                              <a:latin typeface="Cambria Math" panose="02040503050406030204" pitchFamily="18" charset="0"/>
                            </a:rPr>
                            <m:t>𝑚</m:t>
                          </m:r>
                        </m:den>
                      </m:f>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𝑠</m:t>
                          </m:r>
                        </m:e>
                      </m:acc>
                      <m:r>
                        <a:rPr kumimoji="1" lang="en-US" altLang="zh-TW" sz="1800" b="0" i="1" smtClean="0">
                          <a:latin typeface="Cambria Math" panose="02040503050406030204" pitchFamily="18" charset="0"/>
                        </a:rPr>
                        <m:t>=−</m:t>
                      </m:r>
                      <m:r>
                        <a:rPr kumimoji="1" lang="en-US" altLang="zh-TW" sz="1800" b="0" i="1" smtClean="0">
                          <a:latin typeface="Cambria Math" panose="02040503050406030204" pitchFamily="18" charset="0"/>
                        </a:rPr>
                        <m:t>𝑔</m:t>
                      </m:r>
                      <m:f>
                        <m:fPr>
                          <m:ctrlPr>
                            <a:rPr kumimoji="1" lang="en-US" altLang="zh-TW" sz="1800" b="0" i="1" smtClean="0">
                              <a:latin typeface="Cambria Math" panose="02040503050406030204" pitchFamily="18" charset="0"/>
                            </a:rPr>
                          </m:ctrlPr>
                        </m:fPr>
                        <m:num>
                          <m:r>
                            <a:rPr kumimoji="1" lang="en-US" altLang="zh-TW" sz="1800" b="0" i="1" smtClean="0">
                              <a:latin typeface="Cambria Math" panose="02040503050406030204" pitchFamily="18" charset="0"/>
                            </a:rPr>
                            <m:t>𝑒</m:t>
                          </m:r>
                        </m:num>
                        <m:den>
                          <m:r>
                            <a:rPr kumimoji="1" lang="en-US" altLang="zh-TW" sz="1800" b="0" i="1" smtClean="0">
                              <a:latin typeface="Cambria Math" panose="02040503050406030204" pitchFamily="18" charset="0"/>
                            </a:rPr>
                            <m:t>2</m:t>
                          </m:r>
                          <m:r>
                            <a:rPr kumimoji="1" lang="en-US" altLang="zh-TW" sz="1800" b="0" i="1" smtClean="0">
                              <a:latin typeface="Cambria Math" panose="02040503050406030204" pitchFamily="18" charset="0"/>
                            </a:rPr>
                            <m:t>𝑚</m:t>
                          </m:r>
                        </m:den>
                      </m:f>
                      <m:acc>
                        <m:accPr>
                          <m:chr m:val="⃗"/>
                          <m:ctrlPr>
                            <a:rPr kumimoji="1" lang="en-US" altLang="zh-TW" sz="1800" b="0" i="1" smtClean="0">
                              <a:latin typeface="Cambria Math" panose="02040503050406030204" pitchFamily="18" charset="0"/>
                            </a:rPr>
                          </m:ctrlPr>
                        </m:accPr>
                        <m:e>
                          <m:r>
                            <a:rPr kumimoji="1" lang="en-US" altLang="zh-TW" sz="1800" b="0" i="1" smtClean="0">
                              <a:latin typeface="Cambria Math" panose="02040503050406030204" pitchFamily="18" charset="0"/>
                            </a:rPr>
                            <m:t>𝑠</m:t>
                          </m:r>
                        </m:e>
                      </m:acc>
                    </m:oMath>
                  </m:oMathPara>
                </a14:m>
                <a:endParaRPr kumimoji="1" lang="zh-TW" altLang="en-US" sz="1800" dirty="0">
                  <a:latin typeface="+mn-lt"/>
                </a:endParaRPr>
              </a:p>
            </p:txBody>
          </p:sp>
        </mc:Choice>
        <mc:Fallback xmlns="">
          <p:sp>
            <p:nvSpPr>
              <p:cNvPr id="2" name="文字方塊 1">
                <a:extLst>
                  <a:ext uri="{FF2B5EF4-FFF2-40B4-BE49-F238E27FC236}">
                    <a16:creationId xmlns:a16="http://schemas.microsoft.com/office/drawing/2014/main" id="{7D61AFCD-609E-B94E-8354-7BA5E5A15E84}"/>
                  </a:ext>
                </a:extLst>
              </p:cNvPr>
              <p:cNvSpPr txBox="1">
                <a:spLocks noRot="1" noChangeAspect="1" noMove="1" noResize="1" noEditPoints="1" noAdjustHandles="1" noChangeArrowheads="1" noChangeShapeType="1" noTextEdit="1"/>
              </p:cNvSpPr>
              <p:nvPr/>
            </p:nvSpPr>
            <p:spPr>
              <a:xfrm>
                <a:off x="3936201" y="1345788"/>
                <a:ext cx="2275431" cy="474361"/>
              </a:xfrm>
              <a:prstGeom prst="rect">
                <a:avLst/>
              </a:prstGeom>
              <a:blipFill>
                <a:blip r:embed="rId8"/>
                <a:stretch>
                  <a:fillRect l="-2222" r="-556" b="-15789"/>
                </a:stretch>
              </a:blipFill>
            </p:spPr>
            <p:txBody>
              <a:bodyPr/>
              <a:lstStyle/>
              <a:p>
                <a:r>
                  <a:rPr lang="en-US">
                    <a:noFill/>
                  </a:rPr>
                  <a:t> </a:t>
                </a:r>
              </a:p>
            </p:txBody>
          </p:sp>
        </mc:Fallback>
      </mc:AlternateContent>
      <p:pic>
        <p:nvPicPr>
          <p:cNvPr id="9" name="Picture 6">
            <a:extLst>
              <a:ext uri="{FF2B5EF4-FFF2-40B4-BE49-F238E27FC236}">
                <a16:creationId xmlns:a16="http://schemas.microsoft.com/office/drawing/2014/main" id="{521584E4-26DC-9B4C-AFDF-AE51922782D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40572" y="2000712"/>
            <a:ext cx="2047081" cy="1472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06ADB5D5-7E25-AA40-9196-0BE1D8A73844}"/>
                  </a:ext>
                </a:extLst>
              </p:cNvPr>
              <p:cNvSpPr txBox="1"/>
              <p:nvPr/>
            </p:nvSpPr>
            <p:spPr>
              <a:xfrm>
                <a:off x="3936201" y="3678148"/>
                <a:ext cx="4056862" cy="369332"/>
              </a:xfrm>
              <a:prstGeom prst="rect">
                <a:avLst/>
              </a:prstGeom>
              <a:noFill/>
            </p:spPr>
            <p:txBody>
              <a:bodyPr wrap="square" rtlCol="0">
                <a:spAutoFit/>
              </a:bodyPr>
              <a:lstStyle/>
              <a:p>
                <a:r>
                  <a:rPr lang="en-TW" sz="1800" dirty="0">
                    <a:latin typeface="Times New Roman" panose="02020603050405020304" pitchFamily="18" charset="0"/>
                    <a:cs typeface="Times New Roman" panose="02020603050405020304" pitchFamily="18" charset="0"/>
                  </a:rPr>
                  <a:t>This first order diagram predict </a:t>
                </a:r>
                <a14:m>
                  <m:oMath xmlns:m="http://schemas.openxmlformats.org/officeDocument/2006/math">
                    <m:r>
                      <a:rPr lang="en-US" sz="1800" b="0" i="1" smtClean="0">
                        <a:latin typeface="Cambria Math" panose="02040503050406030204" pitchFamily="18" charset="0"/>
                      </a:rPr>
                      <m:t>𝑔</m:t>
                    </m:r>
                    <m:r>
                      <a:rPr lang="en-US" sz="1800" b="0" i="1" smtClean="0">
                        <a:latin typeface="Cambria Math" panose="02040503050406030204" pitchFamily="18" charset="0"/>
                      </a:rPr>
                      <m:t>=2.</m:t>
                    </m:r>
                  </m:oMath>
                </a14:m>
                <a:endParaRPr lang="en-TW" sz="1800" dirty="0">
                  <a:latin typeface="Times New Roman" panose="02020603050405020304" pitchFamily="18"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06ADB5D5-7E25-AA40-9196-0BE1D8A73844}"/>
                  </a:ext>
                </a:extLst>
              </p:cNvPr>
              <p:cNvSpPr txBox="1">
                <a:spLocks noRot="1" noChangeAspect="1" noMove="1" noResize="1" noEditPoints="1" noAdjustHandles="1" noChangeArrowheads="1" noChangeShapeType="1" noTextEdit="1"/>
              </p:cNvSpPr>
              <p:nvPr/>
            </p:nvSpPr>
            <p:spPr>
              <a:xfrm>
                <a:off x="3936201" y="3678148"/>
                <a:ext cx="4056862" cy="369332"/>
              </a:xfrm>
              <a:prstGeom prst="rect">
                <a:avLst/>
              </a:prstGeom>
              <a:blipFill>
                <a:blip r:embed="rId10"/>
                <a:stretch>
                  <a:fillRect l="-1563" t="-6667" b="-23333"/>
                </a:stretch>
              </a:blipFill>
            </p:spPr>
            <p:txBody>
              <a:bodyPr/>
              <a:lstStyle/>
              <a:p>
                <a:r>
                  <a:rPr lang="en-US">
                    <a:noFill/>
                  </a:rPr>
                  <a:t> </a:t>
                </a:r>
              </a:p>
            </p:txBody>
          </p:sp>
        </mc:Fallback>
      </mc:AlternateContent>
      <p:sp>
        <p:nvSpPr>
          <p:cNvPr id="4" name="TextBox 3">
            <a:extLst>
              <a:ext uri="{FF2B5EF4-FFF2-40B4-BE49-F238E27FC236}">
                <a16:creationId xmlns:a16="http://schemas.microsoft.com/office/drawing/2014/main" id="{7EC6EFF3-E149-1247-B963-AF9914AFA1C0}"/>
              </a:ext>
            </a:extLst>
          </p:cNvPr>
          <p:cNvSpPr txBox="1"/>
          <p:nvPr/>
        </p:nvSpPr>
        <p:spPr>
          <a:xfrm>
            <a:off x="3936200" y="4135348"/>
            <a:ext cx="5010950" cy="369332"/>
          </a:xfrm>
          <a:prstGeom prst="rect">
            <a:avLst/>
          </a:prstGeom>
          <a:noFill/>
        </p:spPr>
        <p:txBody>
          <a:bodyPr wrap="square" rtlCol="0">
            <a:spAutoFit/>
          </a:bodyPr>
          <a:lstStyle/>
          <a:p>
            <a:r>
              <a:rPr lang="en-TW" sz="1800" dirty="0">
                <a:latin typeface="Times New Roman" panose="02020603050405020304" pitchFamily="18" charset="0"/>
                <a:cs typeface="Times New Roman" panose="02020603050405020304" pitchFamily="18" charset="0"/>
              </a:rPr>
              <a:t>The following diagram gives the leading correction.</a:t>
            </a:r>
          </a:p>
        </p:txBody>
      </p:sp>
      <p:sp>
        <p:nvSpPr>
          <p:cNvPr id="6" name="TextBox 5">
            <a:extLst>
              <a:ext uri="{FF2B5EF4-FFF2-40B4-BE49-F238E27FC236}">
                <a16:creationId xmlns:a16="http://schemas.microsoft.com/office/drawing/2014/main" id="{408BA095-4EA7-8AB8-F736-F060926855BA}"/>
              </a:ext>
            </a:extLst>
          </p:cNvPr>
          <p:cNvSpPr txBox="1"/>
          <p:nvPr/>
        </p:nvSpPr>
        <p:spPr>
          <a:xfrm>
            <a:off x="595332" y="449985"/>
            <a:ext cx="4572000" cy="369332"/>
          </a:xfrm>
          <a:prstGeom prst="rect">
            <a:avLst/>
          </a:prstGeom>
          <a:noFill/>
        </p:spPr>
        <p:txBody>
          <a:bodyPr wrap="square">
            <a:spAutoFit/>
          </a:bodyPr>
          <a:lstStyle/>
          <a:p>
            <a:r>
              <a:rPr lang="zh-TW" altLang="en-US" sz="1800" dirty="0">
                <a:effectLst/>
                <a:latin typeface="+mn-ea"/>
                <a:ea typeface="+mn-ea"/>
              </a:rPr>
              <a:t>電子除了帶負電，本身也是一磁鐵</a:t>
            </a:r>
            <a:r>
              <a:rPr lang="zh-TW" altLang="en-US" sz="1800" dirty="0">
                <a:latin typeface="+mn-ea"/>
                <a:ea typeface="+mn-ea"/>
              </a:rPr>
              <a:t>。</a:t>
            </a:r>
            <a:endParaRPr lang="zh-TW" altLang="en-US" sz="1800" dirty="0">
              <a:effectLst/>
              <a:latin typeface="+mn-ea"/>
              <a:ea typeface="+mn-ea"/>
            </a:endParaRPr>
          </a:p>
        </p:txBody>
      </p:sp>
    </p:spTree>
    <p:extLst>
      <p:ext uri="{BB962C8B-B14F-4D97-AF65-F5344CB8AC3E}">
        <p14:creationId xmlns:p14="http://schemas.microsoft.com/office/powerpoint/2010/main" val="9572850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7826" name="Picture 4" descr="cern_jur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738" y="366713"/>
            <a:ext cx="5648325" cy="386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7938" y="427038"/>
            <a:ext cx="2257425" cy="562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7828" name="Picture 5" descr="CC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0113" y="4314825"/>
            <a:ext cx="2952750"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7829" name="投影片編號版面配置區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fld id="{2006287E-BFC9-46BD-9BAD-3BBF56FAE604}" type="slidenum">
              <a:rPr kumimoji="0" lang="zh-TW" altLang="en-US" sz="1400" smtClean="0">
                <a:latin typeface="Tahoma" pitchFamily="34" charset="0"/>
              </a:rPr>
              <a:pPr eaLnBrk="1" hangingPunct="1">
                <a:spcBef>
                  <a:spcPct val="0"/>
                </a:spcBef>
                <a:buClrTx/>
                <a:buSzTx/>
                <a:buFontTx/>
                <a:buNone/>
              </a:pPr>
              <a:t>31</a:t>
            </a:fld>
            <a:endParaRPr kumimoji="0" lang="en-US" altLang="zh-TW" sz="1400">
              <a:latin typeface="Tahoma" pitchFamily="34" charset="0"/>
            </a:endParaRPr>
          </a:p>
        </p:txBody>
      </p:sp>
    </p:spTree>
    <p:extLst>
      <p:ext uri="{BB962C8B-B14F-4D97-AF65-F5344CB8AC3E}">
        <p14:creationId xmlns:p14="http://schemas.microsoft.com/office/powerpoint/2010/main" val="9585615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矩形 10"/>
          <p:cNvSpPr/>
          <p:nvPr/>
        </p:nvSpPr>
        <p:spPr>
          <a:xfrm>
            <a:off x="7845141" y="327024"/>
            <a:ext cx="1197234" cy="6005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矩形 1"/>
          <p:cNvSpPr/>
          <p:nvPr/>
        </p:nvSpPr>
        <p:spPr>
          <a:xfrm>
            <a:off x="177800" y="327025"/>
            <a:ext cx="8729663" cy="6005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78851" name="Picture 1"/>
          <p:cNvPicPr>
            <a:picLocks noChangeArrowheads="1"/>
          </p:cNvPicPr>
          <p:nvPr/>
        </p:nvPicPr>
        <p:blipFill rotWithShape="1">
          <a:blip r:embed="rId2" cstate="print">
            <a:extLst>
              <a:ext uri="{28A0092B-C50C-407E-A947-70E740481C1C}">
                <a14:useLocalDpi xmlns:a14="http://schemas.microsoft.com/office/drawing/2010/main" val="0"/>
              </a:ext>
            </a:extLst>
          </a:blip>
          <a:srcRect l="1608" t="276" r="17174" b="-276"/>
          <a:stretch/>
        </p:blipFill>
        <p:spPr bwMode="auto">
          <a:xfrm>
            <a:off x="33298" y="327025"/>
            <a:ext cx="9018666" cy="653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78852" name="投影片編號版面配置區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fld id="{B2734690-3917-4804-BED7-3FFF27B000CF}" type="slidenum">
              <a:rPr kumimoji="0" lang="zh-TW" altLang="en-US" sz="1400" smtClean="0">
                <a:latin typeface="Tahoma" pitchFamily="34" charset="0"/>
              </a:rPr>
              <a:pPr eaLnBrk="1" hangingPunct="1">
                <a:spcBef>
                  <a:spcPct val="0"/>
                </a:spcBef>
                <a:buClrTx/>
                <a:buSzTx/>
                <a:buFontTx/>
                <a:buNone/>
              </a:pPr>
              <a:t>32</a:t>
            </a:fld>
            <a:endParaRPr kumimoji="0" lang="en-US" altLang="zh-TW" sz="1400">
              <a:latin typeface="Tahoma" pitchFamily="34" charset="0"/>
            </a:endParaRPr>
          </a:p>
        </p:txBody>
      </p:sp>
      <p:sp>
        <p:nvSpPr>
          <p:cNvPr id="3" name="文字方塊 2"/>
          <p:cNvSpPr txBox="1"/>
          <p:nvPr/>
        </p:nvSpPr>
        <p:spPr>
          <a:xfrm>
            <a:off x="1911855" y="5376685"/>
            <a:ext cx="2525233" cy="369332"/>
          </a:xfrm>
          <a:prstGeom prst="rect">
            <a:avLst/>
          </a:prstGeom>
          <a:solidFill>
            <a:schemeClr val="bg1"/>
          </a:solidFill>
        </p:spPr>
        <p:txBody>
          <a:bodyPr wrap="square" rtlCol="0">
            <a:spAutoFit/>
          </a:bodyPr>
          <a:lstStyle/>
          <a:p>
            <a:r>
              <a:rPr lang="en-US" altLang="zh-TW" b="1" dirty="0"/>
              <a:t>signals</a:t>
            </a:r>
            <a:endParaRPr lang="zh-TW" altLang="en-US" b="1" dirty="0"/>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79224" b="13453"/>
          <a:stretch/>
        </p:blipFill>
        <p:spPr bwMode="auto">
          <a:xfrm>
            <a:off x="5840776" y="4313419"/>
            <a:ext cx="2257425" cy="412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5703757" y="5051685"/>
            <a:ext cx="554636" cy="206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p:cNvSpPr txBox="1"/>
          <p:nvPr/>
        </p:nvSpPr>
        <p:spPr>
          <a:xfrm>
            <a:off x="4819338" y="382249"/>
            <a:ext cx="4088125" cy="646331"/>
          </a:xfrm>
          <a:prstGeom prst="rect">
            <a:avLst/>
          </a:prstGeom>
          <a:noFill/>
        </p:spPr>
        <p:txBody>
          <a:bodyPr wrap="square" rtlCol="0">
            <a:spAutoFit/>
          </a:bodyPr>
          <a:lstStyle/>
          <a:p>
            <a:r>
              <a:rPr lang="zh-TW" altLang="en-US" sz="1800" dirty="0"/>
              <a:t>質心能量</a:t>
            </a:r>
            <a:r>
              <a:rPr lang="en-US" altLang="zh-TW" sz="1800" dirty="0">
                <a:latin typeface="+mn-lt"/>
              </a:rPr>
              <a:t>14TeV</a:t>
            </a:r>
            <a:r>
              <a:rPr lang="zh-TW" altLang="en-US" sz="1800" dirty="0">
                <a:latin typeface="+mn-lt"/>
              </a:rPr>
              <a:t>，台灣光子源的</a:t>
            </a:r>
            <a:r>
              <a:rPr lang="en-US" altLang="zh-TW" sz="1800" dirty="0">
                <a:latin typeface="+mn-lt"/>
              </a:rPr>
              <a:t>5000</a:t>
            </a:r>
            <a:r>
              <a:rPr lang="zh-TW" altLang="en-US" sz="1800" dirty="0">
                <a:latin typeface="+mn-lt"/>
              </a:rPr>
              <a:t>倍。</a:t>
            </a:r>
          </a:p>
        </p:txBody>
      </p:sp>
      <p:sp>
        <p:nvSpPr>
          <p:cNvPr id="7" name="文字方塊 6"/>
          <p:cNvSpPr txBox="1"/>
          <p:nvPr/>
        </p:nvSpPr>
        <p:spPr>
          <a:xfrm>
            <a:off x="4819338" y="742810"/>
            <a:ext cx="3492708" cy="369332"/>
          </a:xfrm>
          <a:prstGeom prst="rect">
            <a:avLst/>
          </a:prstGeom>
          <a:noFill/>
        </p:spPr>
        <p:txBody>
          <a:bodyPr wrap="square" rtlCol="0">
            <a:spAutoFit/>
          </a:bodyPr>
          <a:lstStyle/>
          <a:p>
            <a:r>
              <a:rPr lang="zh-TW" altLang="en-US" sz="1800" dirty="0"/>
              <a:t>美國的</a:t>
            </a:r>
            <a:r>
              <a:rPr lang="en-US" altLang="zh-TW" sz="1800" dirty="0" err="1">
                <a:latin typeface="+mn-lt"/>
              </a:rPr>
              <a:t>Tevatron</a:t>
            </a:r>
            <a:r>
              <a:rPr lang="zh-TW" altLang="en-US" sz="1800" dirty="0"/>
              <a:t>的</a:t>
            </a:r>
            <a:r>
              <a:rPr lang="en-US" altLang="zh-TW" sz="1800" dirty="0">
                <a:latin typeface="+mn-lt"/>
              </a:rPr>
              <a:t>14</a:t>
            </a:r>
            <a:r>
              <a:rPr lang="zh-TW" altLang="en-US" sz="1800" dirty="0"/>
              <a:t>倍。</a:t>
            </a:r>
          </a:p>
        </p:txBody>
      </p:sp>
      <p:sp>
        <p:nvSpPr>
          <p:cNvPr id="8" name="矩形 7"/>
          <p:cNvSpPr/>
          <p:nvPr/>
        </p:nvSpPr>
        <p:spPr>
          <a:xfrm>
            <a:off x="7292715" y="4519534"/>
            <a:ext cx="479685" cy="2061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4590044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9938" name="圖片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6600" y="0"/>
            <a:ext cx="76692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投影片編號版面配置區 1"/>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folHlink"/>
              </a:buClr>
              <a:buSzPct val="60000"/>
              <a:buFont typeface="Wingdings" pitchFamily="2" charset="2"/>
              <a:buChar char="n"/>
              <a:defRPr kumimoji="1" sz="3200">
                <a:solidFill>
                  <a:schemeClr val="tx1"/>
                </a:solidFill>
                <a:latin typeface="Times New Roman" pitchFamily="18" charset="0"/>
                <a:ea typeface="新細明體" pitchFamily="18" charset="-120"/>
              </a:defRPr>
            </a:lvl1pPr>
            <a:lvl2pPr marL="742950" indent="-285750" eaLnBrk="0" hangingPunct="0">
              <a:spcBef>
                <a:spcPct val="20000"/>
              </a:spcBef>
              <a:buClr>
                <a:schemeClr val="hlink"/>
              </a:buClr>
              <a:buSzPct val="55000"/>
              <a:buFont typeface="Wingdings" pitchFamily="2" charset="2"/>
              <a:buChar char="n"/>
              <a:defRPr kumimoji="1" sz="2800">
                <a:solidFill>
                  <a:schemeClr val="tx1"/>
                </a:solidFill>
                <a:latin typeface="Times New Roman" pitchFamily="18" charset="0"/>
                <a:ea typeface="新細明體" pitchFamily="18" charset="-120"/>
              </a:defRPr>
            </a:lvl2pPr>
            <a:lvl3pPr marL="1143000" indent="-228600" eaLnBrk="0" hangingPunct="0">
              <a:spcBef>
                <a:spcPct val="20000"/>
              </a:spcBef>
              <a:buClr>
                <a:schemeClr val="folHlink"/>
              </a:buClr>
              <a:buSzPct val="50000"/>
              <a:buFont typeface="Wingdings" pitchFamily="2" charset="2"/>
              <a:buChar char="n"/>
              <a:defRPr kumimoji="1" sz="2400">
                <a:solidFill>
                  <a:schemeClr val="tx1"/>
                </a:solidFill>
                <a:latin typeface="Times New Roman" pitchFamily="18" charset="0"/>
                <a:ea typeface="新細明體" pitchFamily="18" charset="-120"/>
              </a:defRPr>
            </a:lvl3pPr>
            <a:lvl4pPr marL="1600200" indent="-228600" eaLnBrk="0" hangingPunct="0">
              <a:spcBef>
                <a:spcPct val="20000"/>
              </a:spcBef>
              <a:buClr>
                <a:schemeClr val="accent2"/>
              </a:buClr>
              <a:buSzPct val="55000"/>
              <a:buFont typeface="Wingdings" pitchFamily="2" charset="2"/>
              <a:buChar char="n"/>
              <a:defRPr kumimoji="1" sz="2000">
                <a:solidFill>
                  <a:schemeClr val="tx1"/>
                </a:solidFill>
                <a:latin typeface="Times New Roman" pitchFamily="18" charset="0"/>
                <a:ea typeface="新細明體" pitchFamily="18" charset="-120"/>
              </a:defRPr>
            </a:lvl4pPr>
            <a:lvl5pPr marL="2057400" indent="-228600" eaLnBrk="0" hangingPunct="0">
              <a:spcBef>
                <a:spcPct val="20000"/>
              </a:spcBef>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lr>
                <a:schemeClr val="accent1"/>
              </a:buClr>
              <a:buSzPct val="50000"/>
              <a:buFont typeface="Wingdings" pitchFamily="2" charset="2"/>
              <a:buChar char="n"/>
              <a:defRPr kumimoji="1" sz="2000">
                <a:solidFill>
                  <a:schemeClr val="tx1"/>
                </a:solidFill>
                <a:latin typeface="Times New Roman" pitchFamily="18" charset="0"/>
                <a:ea typeface="新細明體" pitchFamily="18" charset="-120"/>
              </a:defRPr>
            </a:lvl9pPr>
          </a:lstStyle>
          <a:p>
            <a:pPr eaLnBrk="1" hangingPunct="1">
              <a:spcBef>
                <a:spcPct val="0"/>
              </a:spcBef>
              <a:buClrTx/>
              <a:buSzTx/>
              <a:buFontTx/>
              <a:buNone/>
            </a:pPr>
            <a:fld id="{86AFF751-66DD-4A1B-AEB7-10F7A284F171}" type="slidenum">
              <a:rPr kumimoji="0" lang="zh-TW" altLang="en-US" sz="1400" smtClean="0">
                <a:latin typeface="Tahoma" pitchFamily="34" charset="0"/>
              </a:rPr>
              <a:pPr eaLnBrk="1" hangingPunct="1">
                <a:spcBef>
                  <a:spcPct val="0"/>
                </a:spcBef>
                <a:buClrTx/>
                <a:buSzTx/>
                <a:buFontTx/>
                <a:buNone/>
              </a:pPr>
              <a:t>33</a:t>
            </a:fld>
            <a:endParaRPr kumimoji="0" lang="en-US" altLang="zh-TW" sz="1400">
              <a:latin typeface="Tahoma" pitchFamily="34" charset="0"/>
            </a:endParaRPr>
          </a:p>
        </p:txBody>
      </p:sp>
    </p:spTree>
    <p:extLst>
      <p:ext uri="{BB962C8B-B14F-4D97-AF65-F5344CB8AC3E}">
        <p14:creationId xmlns:p14="http://schemas.microsoft.com/office/powerpoint/2010/main" val="28324580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descr="A poster with text and images of a person and a cat&#10;&#10;AI-generated content may be incorrect.">
            <a:extLst>
              <a:ext uri="{FF2B5EF4-FFF2-40B4-BE49-F238E27FC236}">
                <a16:creationId xmlns:a16="http://schemas.microsoft.com/office/drawing/2014/main" id="{C213ED26-4D8F-9BD3-6B6A-0FDD9C77A0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1709" y="188640"/>
            <a:ext cx="4846704" cy="6858000"/>
          </a:xfrm>
          <a:prstGeom prst="rect">
            <a:avLst/>
          </a:prstGeom>
        </p:spPr>
      </p:pic>
    </p:spTree>
    <p:extLst>
      <p:ext uri="{BB962C8B-B14F-4D97-AF65-F5344CB8AC3E}">
        <p14:creationId xmlns:p14="http://schemas.microsoft.com/office/powerpoint/2010/main" val="32615469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99CB54D-6C62-B51D-5698-5A3A5CDA992F}"/>
              </a:ext>
            </a:extLst>
          </p:cNvPr>
          <p:cNvSpPr txBox="1"/>
          <p:nvPr/>
        </p:nvSpPr>
        <p:spPr>
          <a:xfrm>
            <a:off x="1331641" y="1052737"/>
            <a:ext cx="7128792" cy="461665"/>
          </a:xfrm>
          <a:prstGeom prst="rect">
            <a:avLst/>
          </a:prstGeom>
          <a:noFill/>
        </p:spPr>
        <p:txBody>
          <a:bodyPr wrap="square">
            <a:spAutoFit/>
          </a:bodyPr>
          <a:lstStyle/>
          <a:p>
            <a:r>
              <a:rPr lang="en-US" dirty="0" err="1"/>
              <a:t>逃避雖然可恥，但卻有用：量子糾纏與薛丁格的貓</a:t>
            </a:r>
            <a:endParaRPr lang="en-US" dirty="0"/>
          </a:p>
        </p:txBody>
      </p:sp>
      <p:sp>
        <p:nvSpPr>
          <p:cNvPr id="7" name="TextBox 6">
            <a:extLst>
              <a:ext uri="{FF2B5EF4-FFF2-40B4-BE49-F238E27FC236}">
                <a16:creationId xmlns:a16="http://schemas.microsoft.com/office/drawing/2014/main" id="{F518983F-2251-177B-6BE9-F20F4E40309C}"/>
              </a:ext>
            </a:extLst>
          </p:cNvPr>
          <p:cNvSpPr txBox="1"/>
          <p:nvPr/>
        </p:nvSpPr>
        <p:spPr>
          <a:xfrm>
            <a:off x="1907705" y="1748644"/>
            <a:ext cx="6408712" cy="369332"/>
          </a:xfrm>
          <a:prstGeom prst="rect">
            <a:avLst/>
          </a:prstGeom>
          <a:noFill/>
        </p:spPr>
        <p:txBody>
          <a:bodyPr wrap="square">
            <a:spAutoFit/>
          </a:bodyPr>
          <a:lstStyle/>
          <a:p>
            <a:r>
              <a:rPr lang="zh-TW" altLang="en-US" sz="1800" b="0" i="0" u="none" strike="noStrike" dirty="0">
                <a:solidFill>
                  <a:srgbClr val="202122"/>
                </a:solidFill>
                <a:effectLst/>
                <a:latin typeface="Arial" panose="020B0604020202020204" pitchFamily="34" charset="0"/>
              </a:rPr>
              <a:t>原是匈牙利文</a:t>
            </a:r>
            <a:r>
              <a:rPr lang="zh-TW" altLang="en-US" sz="1800" dirty="0">
                <a:solidFill>
                  <a:srgbClr val="202122"/>
                </a:solidFill>
                <a:latin typeface="Arial" panose="020B0604020202020204" pitchFamily="34" charset="0"/>
              </a:rPr>
              <a:t>的</a:t>
            </a:r>
            <a:r>
              <a:rPr lang="zh-TW" altLang="en-US" sz="1800" b="0" i="0" u="none" strike="noStrike" dirty="0">
                <a:solidFill>
                  <a:srgbClr val="202122"/>
                </a:solidFill>
                <a:effectLst/>
                <a:latin typeface="Arial" panose="020B0604020202020204" pitchFamily="34" charset="0"/>
              </a:rPr>
              <a:t>諺語（</a:t>
            </a:r>
            <a:r>
              <a:rPr lang="en-GB" sz="1800" b="0" i="0" u="none" strike="noStrike" dirty="0" err="1">
                <a:solidFill>
                  <a:srgbClr val="202122"/>
                </a:solidFill>
                <a:effectLst/>
                <a:latin typeface="+mj-lt"/>
              </a:rPr>
              <a:t>Szégyen</a:t>
            </a:r>
            <a:r>
              <a:rPr lang="en-GB" sz="1800" b="0" i="0" u="none" strike="noStrike" dirty="0">
                <a:solidFill>
                  <a:srgbClr val="202122"/>
                </a:solidFill>
                <a:effectLst/>
                <a:latin typeface="+mj-lt"/>
              </a:rPr>
              <a:t> a </a:t>
            </a:r>
            <a:r>
              <a:rPr lang="en-GB" sz="1800" b="0" i="0" u="none" strike="noStrike" dirty="0" err="1">
                <a:solidFill>
                  <a:srgbClr val="202122"/>
                </a:solidFill>
                <a:effectLst/>
                <a:latin typeface="+mj-lt"/>
              </a:rPr>
              <a:t>futás</a:t>
            </a:r>
            <a:r>
              <a:rPr lang="en-GB" sz="1800" b="0" i="0" u="none" strike="noStrike" dirty="0">
                <a:solidFill>
                  <a:srgbClr val="202122"/>
                </a:solidFill>
                <a:effectLst/>
                <a:latin typeface="+mj-lt"/>
              </a:rPr>
              <a:t>, de </a:t>
            </a:r>
            <a:r>
              <a:rPr lang="en-GB" sz="1800" b="0" i="0" u="none" strike="noStrike" dirty="0" err="1">
                <a:solidFill>
                  <a:srgbClr val="202122"/>
                </a:solidFill>
                <a:effectLst/>
                <a:latin typeface="+mj-lt"/>
              </a:rPr>
              <a:t>hasznos</a:t>
            </a:r>
            <a:r>
              <a:rPr lang="en-GB" sz="1800" b="0" i="0" u="none" strike="noStrike" dirty="0">
                <a:solidFill>
                  <a:srgbClr val="202122"/>
                </a:solidFill>
                <a:effectLst/>
                <a:latin typeface="Arial" panose="020B0604020202020204" pitchFamily="34" charset="0"/>
              </a:rPr>
              <a:t>）</a:t>
            </a:r>
            <a:endParaRPr lang="en-US" sz="1800" dirty="0"/>
          </a:p>
        </p:txBody>
      </p:sp>
      <p:pic>
        <p:nvPicPr>
          <p:cNvPr id="1026" name="Picture 2" descr="逃避虽可耻但有用_ 电视剧_ bilibili _ 哔哩哔哩弹幕视频网">
            <a:extLst>
              <a:ext uri="{FF2B5EF4-FFF2-40B4-BE49-F238E27FC236}">
                <a16:creationId xmlns:a16="http://schemas.microsoft.com/office/drawing/2014/main" id="{6AD66538-4712-415A-F155-F1B8635D81C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2276872"/>
            <a:ext cx="2382671" cy="318098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A cat sitting in a box&#10;&#10;Description automatically generated">
            <a:extLst>
              <a:ext uri="{FF2B5EF4-FFF2-40B4-BE49-F238E27FC236}">
                <a16:creationId xmlns:a16="http://schemas.microsoft.com/office/drawing/2014/main" id="{9795F117-E24D-01A7-F6E1-95F80860EA0C}"/>
              </a:ext>
            </a:extLst>
          </p:cNvPr>
          <p:cNvPicPr>
            <a:picLocks noChangeAspect="1"/>
          </p:cNvPicPr>
          <p:nvPr/>
        </p:nvPicPr>
        <p:blipFill>
          <a:blip r:embed="rId3">
            <a:extLst>
              <a:ext uri="{28A0092B-C50C-407E-A947-70E740481C1C}">
                <a14:useLocalDpi xmlns:a14="http://schemas.microsoft.com/office/drawing/2010/main" val="0"/>
              </a:ext>
            </a:extLst>
          </a:blip>
          <a:srcRect r="8053"/>
          <a:stretch/>
        </p:blipFill>
        <p:spPr>
          <a:xfrm rot="5400000">
            <a:off x="1684166" y="2570026"/>
            <a:ext cx="3180988" cy="2594681"/>
          </a:xfrm>
          <a:prstGeom prst="rect">
            <a:avLst/>
          </a:prstGeom>
        </p:spPr>
      </p:pic>
      <p:sp>
        <p:nvSpPr>
          <p:cNvPr id="4" name="TextBox 3">
            <a:extLst>
              <a:ext uri="{FF2B5EF4-FFF2-40B4-BE49-F238E27FC236}">
                <a16:creationId xmlns:a16="http://schemas.microsoft.com/office/drawing/2014/main" id="{2A46454D-9ADC-204B-3EC5-7159F2C9E005}"/>
              </a:ext>
            </a:extLst>
          </p:cNvPr>
          <p:cNvSpPr txBox="1"/>
          <p:nvPr/>
        </p:nvSpPr>
        <p:spPr>
          <a:xfrm>
            <a:off x="1619672" y="5623105"/>
            <a:ext cx="4896543" cy="369332"/>
          </a:xfrm>
          <a:prstGeom prst="rect">
            <a:avLst/>
          </a:prstGeom>
          <a:noFill/>
        </p:spPr>
        <p:txBody>
          <a:bodyPr wrap="square" rtlCol="0">
            <a:spAutoFit/>
          </a:bodyPr>
          <a:lstStyle/>
          <a:p>
            <a:r>
              <a:rPr lang="en-US" dirty="0" err="1"/>
              <a:t>古典物理雖然重要，量子力學才是未來</a:t>
            </a:r>
            <a:r>
              <a:rPr lang="en-US" dirty="0"/>
              <a:t>！</a:t>
            </a:r>
          </a:p>
        </p:txBody>
      </p:sp>
    </p:spTree>
    <p:extLst>
      <p:ext uri="{BB962C8B-B14F-4D97-AF65-F5344CB8AC3E}">
        <p14:creationId xmlns:p14="http://schemas.microsoft.com/office/powerpoint/2010/main" val="48065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文字方塊 1"/>
          <p:cNvSpPr txBox="1"/>
          <p:nvPr/>
        </p:nvSpPr>
        <p:spPr>
          <a:xfrm>
            <a:off x="2063599" y="5877272"/>
            <a:ext cx="5016801" cy="369332"/>
          </a:xfrm>
          <a:prstGeom prst="rect">
            <a:avLst/>
          </a:prstGeom>
          <a:noFill/>
        </p:spPr>
        <p:txBody>
          <a:bodyPr wrap="square" rtlCol="0">
            <a:spAutoFit/>
          </a:bodyPr>
          <a:lstStyle/>
          <a:p>
            <a:r>
              <a:rPr lang="zh-TW" altLang="en-US" b="1" dirty="0">
                <a:latin typeface="Times New Roman" panose="02020603050405020304" pitchFamily="18" charset="0"/>
                <a:cs typeface="Times New Roman" panose="02020603050405020304" pitchFamily="18" charset="0"/>
              </a:rPr>
              <a:t>課本：</a:t>
            </a:r>
            <a:r>
              <a:rPr lang="en-US" altLang="zh-TW" b="1" dirty="0">
                <a:latin typeface="Times New Roman" panose="02020603050405020304" pitchFamily="18" charset="0"/>
                <a:cs typeface="Times New Roman" panose="02020603050405020304" pitchFamily="18" charset="0"/>
              </a:rPr>
              <a:t>Quantum Physics</a:t>
            </a:r>
            <a:r>
              <a:rPr lang="zh-TW" altLang="en-US" b="1" dirty="0">
                <a:latin typeface="Times New Roman" panose="02020603050405020304" pitchFamily="18" charset="0"/>
                <a:cs typeface="Times New Roman" panose="02020603050405020304" pitchFamily="18" charset="0"/>
              </a:rPr>
              <a:t> </a:t>
            </a:r>
            <a:r>
              <a:rPr lang="en-US" altLang="zh-TW" b="1" dirty="0">
                <a:latin typeface="Times New Roman" panose="02020603050405020304" pitchFamily="18" charset="0"/>
                <a:cs typeface="Times New Roman" panose="02020603050405020304" pitchFamily="18" charset="0"/>
              </a:rPr>
              <a:t>3/E, S. </a:t>
            </a:r>
            <a:r>
              <a:rPr lang="en-US" altLang="zh-TW" b="1" dirty="0" err="1">
                <a:latin typeface="Times New Roman" panose="02020603050405020304" pitchFamily="18" charset="0"/>
                <a:cs typeface="Times New Roman" panose="02020603050405020304" pitchFamily="18" charset="0"/>
              </a:rPr>
              <a:t>Gasiorowicz</a:t>
            </a:r>
            <a:endParaRPr lang="en-US" altLang="zh-TW" b="1" dirty="0">
              <a:latin typeface="Times New Roman" panose="02020603050405020304" pitchFamily="18" charset="0"/>
              <a:cs typeface="Times New Roman" panose="02020603050405020304" pitchFamily="18" charset="0"/>
            </a:endParaRPr>
          </a:p>
        </p:txBody>
      </p:sp>
      <p:pic>
        <p:nvPicPr>
          <p:cNvPr id="1026" name="Picture 2" descr="http://media.wiley.com/product_data/coverImage300/44/11182307/1118230744.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231975" y="-26008013"/>
            <a:ext cx="2857500" cy="324802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hart&#10;&#10;Description automatically generated">
            <a:extLst>
              <a:ext uri="{FF2B5EF4-FFF2-40B4-BE49-F238E27FC236}">
                <a16:creationId xmlns:a16="http://schemas.microsoft.com/office/drawing/2014/main" id="{20041473-71C5-A4E5-886F-DB112DDFE1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76672"/>
            <a:ext cx="6564465" cy="5205958"/>
          </a:xfrm>
          <a:prstGeom prst="rect">
            <a:avLst/>
          </a:prstGeom>
        </p:spPr>
      </p:pic>
      <p:pic>
        <p:nvPicPr>
          <p:cNvPr id="7" name="Picture 2">
            <a:extLst>
              <a:ext uri="{FF2B5EF4-FFF2-40B4-BE49-F238E27FC236}">
                <a16:creationId xmlns:a16="http://schemas.microsoft.com/office/drawing/2014/main" id="{C5EC486B-5453-2EF3-92F1-44AB0E12F46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8104" y="476671"/>
            <a:ext cx="3432385" cy="52059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67423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descr="Graphical user interface, text, application, email, website&#10;&#10;Description automatically generated">
            <a:extLst>
              <a:ext uri="{FF2B5EF4-FFF2-40B4-BE49-F238E27FC236}">
                <a16:creationId xmlns:a16="http://schemas.microsoft.com/office/drawing/2014/main" id="{EDF7791E-BC69-5C16-D801-2B18EDF4347F}"/>
              </a:ext>
            </a:extLst>
          </p:cNvPr>
          <p:cNvPicPr>
            <a:picLocks noChangeAspect="1"/>
          </p:cNvPicPr>
          <p:nvPr/>
        </p:nvPicPr>
        <p:blipFill rotWithShape="1">
          <a:blip r:embed="rId2">
            <a:extLst>
              <a:ext uri="{28A0092B-C50C-407E-A947-70E740481C1C}">
                <a14:useLocalDpi xmlns:a14="http://schemas.microsoft.com/office/drawing/2010/main" val="0"/>
              </a:ext>
            </a:extLst>
          </a:blip>
          <a:srcRect r="4326"/>
          <a:stretch/>
        </p:blipFill>
        <p:spPr>
          <a:xfrm>
            <a:off x="848305" y="53916"/>
            <a:ext cx="7447389" cy="2952328"/>
          </a:xfrm>
          <a:prstGeom prst="rect">
            <a:avLst/>
          </a:prstGeom>
        </p:spPr>
      </p:pic>
      <p:sp>
        <p:nvSpPr>
          <p:cNvPr id="4" name="TextBox 3">
            <a:extLst>
              <a:ext uri="{FF2B5EF4-FFF2-40B4-BE49-F238E27FC236}">
                <a16:creationId xmlns:a16="http://schemas.microsoft.com/office/drawing/2014/main" id="{A71B6E33-B500-9FDA-C082-01A716D36B44}"/>
              </a:ext>
            </a:extLst>
          </p:cNvPr>
          <p:cNvSpPr txBox="1"/>
          <p:nvPr/>
        </p:nvSpPr>
        <p:spPr>
          <a:xfrm>
            <a:off x="3347864" y="3059668"/>
            <a:ext cx="2088232" cy="369332"/>
          </a:xfrm>
          <a:prstGeom prst="rect">
            <a:avLst/>
          </a:prstGeom>
          <a:noFill/>
        </p:spPr>
        <p:txBody>
          <a:bodyPr wrap="square" rtlCol="0">
            <a:spAutoFit/>
          </a:bodyPr>
          <a:lstStyle/>
          <a:p>
            <a:r>
              <a:rPr lang="en-TW" dirty="0"/>
              <a:t>大四</a:t>
            </a:r>
            <a:r>
              <a:rPr lang="zh-TW" altLang="en-US" dirty="0"/>
              <a:t> 量子力學導論</a:t>
            </a:r>
            <a:endParaRPr lang="en-TW" dirty="0"/>
          </a:p>
        </p:txBody>
      </p:sp>
      <p:pic>
        <p:nvPicPr>
          <p:cNvPr id="6" name="Picture 5" descr="A picture containing text, cat, black, sitting&#10;&#10;Description automatically generated">
            <a:extLst>
              <a:ext uri="{FF2B5EF4-FFF2-40B4-BE49-F238E27FC236}">
                <a16:creationId xmlns:a16="http://schemas.microsoft.com/office/drawing/2014/main" id="{450D51D6-D81D-C125-7661-B031C83D73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0198" y="2636912"/>
            <a:ext cx="3097666" cy="4005064"/>
          </a:xfrm>
          <a:prstGeom prst="rect">
            <a:avLst/>
          </a:prstGeom>
        </p:spPr>
      </p:pic>
      <p:pic>
        <p:nvPicPr>
          <p:cNvPr id="8" name="Picture 7" descr="Text&#10;&#10;Description automatically generated">
            <a:extLst>
              <a:ext uri="{FF2B5EF4-FFF2-40B4-BE49-F238E27FC236}">
                <a16:creationId xmlns:a16="http://schemas.microsoft.com/office/drawing/2014/main" id="{51867A24-C4F3-36FC-CEA3-372B5A0801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08104" y="2786177"/>
            <a:ext cx="3082022" cy="4005064"/>
          </a:xfrm>
          <a:prstGeom prst="rect">
            <a:avLst/>
          </a:prstGeom>
        </p:spPr>
      </p:pic>
      <p:sp>
        <p:nvSpPr>
          <p:cNvPr id="2" name="TextBox 1">
            <a:extLst>
              <a:ext uri="{FF2B5EF4-FFF2-40B4-BE49-F238E27FC236}">
                <a16:creationId xmlns:a16="http://schemas.microsoft.com/office/drawing/2014/main" id="{5A241DA2-0C29-2427-7C08-9A10AE70170D}"/>
              </a:ext>
            </a:extLst>
          </p:cNvPr>
          <p:cNvSpPr txBox="1"/>
          <p:nvPr/>
        </p:nvSpPr>
        <p:spPr>
          <a:xfrm>
            <a:off x="3347864" y="3573016"/>
            <a:ext cx="1872208" cy="369332"/>
          </a:xfrm>
          <a:prstGeom prst="rect">
            <a:avLst/>
          </a:prstGeom>
          <a:noFill/>
        </p:spPr>
        <p:txBody>
          <a:bodyPr wrap="square" rtlCol="0">
            <a:spAutoFit/>
          </a:bodyPr>
          <a:lstStyle/>
          <a:p>
            <a:r>
              <a:rPr lang="en-GB" dirty="0" err="1"/>
              <a:t>清晰好懂</a:t>
            </a:r>
            <a:r>
              <a:rPr lang="en-GB" dirty="0"/>
              <a:t>，</a:t>
            </a:r>
            <a:endParaRPr lang="en-TW" dirty="0"/>
          </a:p>
        </p:txBody>
      </p:sp>
      <p:sp>
        <p:nvSpPr>
          <p:cNvPr id="5" name="TextBox 4">
            <a:extLst>
              <a:ext uri="{FF2B5EF4-FFF2-40B4-BE49-F238E27FC236}">
                <a16:creationId xmlns:a16="http://schemas.microsoft.com/office/drawing/2014/main" id="{B7FF8F40-C793-72E2-434C-BC98FA7FA647}"/>
              </a:ext>
            </a:extLst>
          </p:cNvPr>
          <p:cNvSpPr txBox="1"/>
          <p:nvPr/>
        </p:nvSpPr>
        <p:spPr>
          <a:xfrm>
            <a:off x="3367612" y="4086364"/>
            <a:ext cx="1584176" cy="369332"/>
          </a:xfrm>
          <a:prstGeom prst="rect">
            <a:avLst/>
          </a:prstGeom>
          <a:noFill/>
        </p:spPr>
        <p:txBody>
          <a:bodyPr wrap="square" rtlCol="0">
            <a:spAutoFit/>
          </a:bodyPr>
          <a:lstStyle/>
          <a:p>
            <a:r>
              <a:rPr lang="en-TW" dirty="0"/>
              <a:t>又有貓…….</a:t>
            </a:r>
          </a:p>
        </p:txBody>
      </p:sp>
      <p:sp>
        <p:nvSpPr>
          <p:cNvPr id="7" name="TextBox 6">
            <a:extLst>
              <a:ext uri="{FF2B5EF4-FFF2-40B4-BE49-F238E27FC236}">
                <a16:creationId xmlns:a16="http://schemas.microsoft.com/office/drawing/2014/main" id="{1DF66CC1-D778-EC44-FC99-42A6099FC69B}"/>
              </a:ext>
            </a:extLst>
          </p:cNvPr>
          <p:cNvSpPr txBox="1"/>
          <p:nvPr/>
        </p:nvSpPr>
        <p:spPr>
          <a:xfrm>
            <a:off x="3367612" y="4614421"/>
            <a:ext cx="3292620" cy="369332"/>
          </a:xfrm>
          <a:prstGeom prst="rect">
            <a:avLst/>
          </a:prstGeom>
          <a:noFill/>
        </p:spPr>
        <p:txBody>
          <a:bodyPr wrap="square" rtlCol="0">
            <a:spAutoFit/>
          </a:bodyPr>
          <a:lstStyle/>
          <a:p>
            <a:r>
              <a:rPr lang="en-GB" dirty="0" err="1"/>
              <a:t>大推</a:t>
            </a:r>
            <a:r>
              <a:rPr lang="en-GB" dirty="0"/>
              <a:t>……</a:t>
            </a:r>
            <a:r>
              <a:rPr lang="en-GB" dirty="0" err="1"/>
              <a:t>也會置入</a:t>
            </a:r>
            <a:r>
              <a:rPr lang="en-GB" dirty="0"/>
              <a:t>。</a:t>
            </a:r>
            <a:endParaRPr lang="en-TW" dirty="0"/>
          </a:p>
        </p:txBody>
      </p:sp>
    </p:spTree>
    <p:extLst>
      <p:ext uri="{BB962C8B-B14F-4D97-AF65-F5344CB8AC3E}">
        <p14:creationId xmlns:p14="http://schemas.microsoft.com/office/powerpoint/2010/main" val="22502431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5D664-F17A-B56F-05C3-1FD925FF78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531B29-0DD0-F669-92C2-513D95FB95A7}"/>
              </a:ext>
            </a:extLst>
          </p:cNvPr>
          <p:cNvSpPr>
            <a:spLocks noGrp="1"/>
          </p:cNvSpPr>
          <p:nvPr>
            <p:ph type="ctrTitle"/>
          </p:nvPr>
        </p:nvSpPr>
        <p:spPr/>
        <p:txBody>
          <a:bodyPr/>
          <a:lstStyle/>
          <a:p>
            <a:endParaRPr lang="en-TW"/>
          </a:p>
        </p:txBody>
      </p:sp>
      <p:pic>
        <p:nvPicPr>
          <p:cNvPr id="5" name="Picture 4" descr="Graphical user interface, text, application, chat or text message&#10;&#10;Description automatically generated">
            <a:hlinkClick r:id="rId2"/>
            <a:extLst>
              <a:ext uri="{FF2B5EF4-FFF2-40B4-BE49-F238E27FC236}">
                <a16:creationId xmlns:a16="http://schemas.microsoft.com/office/drawing/2014/main" id="{5F8AF74E-F3C5-8F77-D419-F6E59B4C52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783197"/>
            <a:ext cx="7772400" cy="3436729"/>
          </a:xfrm>
          <a:prstGeom prst="rect">
            <a:avLst/>
          </a:prstGeom>
        </p:spPr>
      </p:pic>
      <p:pic>
        <p:nvPicPr>
          <p:cNvPr id="8" name="Picture 7" descr="A close-up of a text&#10;&#10;Description automatically generated">
            <a:extLst>
              <a:ext uri="{FF2B5EF4-FFF2-40B4-BE49-F238E27FC236}">
                <a16:creationId xmlns:a16="http://schemas.microsoft.com/office/drawing/2014/main" id="{2EFCA531-C30C-DD4B-9144-9383ED8166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7584" y="2872698"/>
            <a:ext cx="7772400" cy="3867381"/>
          </a:xfrm>
          <a:prstGeom prst="rect">
            <a:avLst/>
          </a:prstGeom>
        </p:spPr>
      </p:pic>
      <p:sp>
        <p:nvSpPr>
          <p:cNvPr id="3" name="TextBox 2">
            <a:extLst>
              <a:ext uri="{FF2B5EF4-FFF2-40B4-BE49-F238E27FC236}">
                <a16:creationId xmlns:a16="http://schemas.microsoft.com/office/drawing/2014/main" id="{36BA12B1-7CCB-88B6-9EF9-BBBB339F4240}"/>
              </a:ext>
            </a:extLst>
          </p:cNvPr>
          <p:cNvSpPr txBox="1"/>
          <p:nvPr/>
        </p:nvSpPr>
        <p:spPr>
          <a:xfrm>
            <a:off x="827584" y="257774"/>
            <a:ext cx="8064896" cy="369332"/>
          </a:xfrm>
          <a:prstGeom prst="rect">
            <a:avLst/>
          </a:prstGeom>
          <a:noFill/>
        </p:spPr>
        <p:txBody>
          <a:bodyPr wrap="square" rtlCol="0">
            <a:spAutoFit/>
          </a:bodyPr>
          <a:lstStyle/>
          <a:p>
            <a:r>
              <a:rPr lang="en-US" dirty="0" err="1">
                <a:solidFill>
                  <a:srgbClr val="FF0000"/>
                </a:solidFill>
              </a:rPr>
              <a:t>沒有量子物理就沒有半導體！你天天都在做實驗，證實量子力學是對的</a:t>
            </a:r>
            <a:r>
              <a:rPr lang="en-US" dirty="0">
                <a:solidFill>
                  <a:srgbClr val="FF0000"/>
                </a:solidFill>
              </a:rPr>
              <a:t>！</a:t>
            </a:r>
          </a:p>
        </p:txBody>
      </p:sp>
    </p:spTree>
    <p:extLst>
      <p:ext uri="{BB962C8B-B14F-4D97-AF65-F5344CB8AC3E}">
        <p14:creationId xmlns:p14="http://schemas.microsoft.com/office/powerpoint/2010/main" val="6236233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FFB8E-8BDA-E1BC-5A8A-D66717CD341D}"/>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077B920D-260F-9844-750E-902DCE1DD3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83768" y="404664"/>
            <a:ext cx="3536950" cy="288290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0F0E0908-E521-2AFC-B3DC-CA2F05FFED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1718" y="3429000"/>
            <a:ext cx="34290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7231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2D8F5-20F9-E9C4-D48F-88D90E15A4C5}"/>
            </a:ext>
          </a:extLst>
        </p:cNvPr>
        <p:cNvGrpSpPr/>
        <p:nvPr/>
      </p:nvGrpSpPr>
      <p:grpSpPr>
        <a:xfrm>
          <a:off x="0" y="0"/>
          <a:ext cx="0" cy="0"/>
          <a:chOff x="0" y="0"/>
          <a:chExt cx="0" cy="0"/>
        </a:xfrm>
      </p:grpSpPr>
      <p:pic>
        <p:nvPicPr>
          <p:cNvPr id="1026" name="Picture 2" descr="China needs Taiwan's biggest chipmaker — more than the other way around">
            <a:extLst>
              <a:ext uri="{FF2B5EF4-FFF2-40B4-BE49-F238E27FC236}">
                <a16:creationId xmlns:a16="http://schemas.microsoft.com/office/drawing/2014/main" id="{4E11D071-C098-5E4D-332D-FA1C9CE2F5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5613"/>
            <a:ext cx="9144000" cy="59451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34600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536EC8-5B80-E830-9890-655C8E7A587B}"/>
            </a:ext>
          </a:extLst>
        </p:cNvPr>
        <p:cNvGrpSpPr/>
        <p:nvPr/>
      </p:nvGrpSpPr>
      <p:grpSpPr>
        <a:xfrm>
          <a:off x="0" y="0"/>
          <a:ext cx="0" cy="0"/>
          <a:chOff x="0" y="0"/>
          <a:chExt cx="0" cy="0"/>
        </a:xfrm>
      </p:grpSpPr>
      <p:pic>
        <p:nvPicPr>
          <p:cNvPr id="2050" name="Picture 2" descr="Apple chip-maker TSMC is building a $12 billion plant in Arizona">
            <a:extLst>
              <a:ext uri="{FF2B5EF4-FFF2-40B4-BE49-F238E27FC236}">
                <a16:creationId xmlns:a16="http://schemas.microsoft.com/office/drawing/2014/main" id="{01D0C4B2-1817-7C79-3AF1-A5DAE335ED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19088"/>
            <a:ext cx="9144000" cy="62182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25973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49D70-4369-FE83-F1C2-008A04A11955}"/>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6F630FDE-1F05-C5B5-DED2-EB864C7E49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2818" y="620688"/>
            <a:ext cx="8532948" cy="5688632"/>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71F5A5F1-21AE-DF1A-76BB-15B1D73AF4B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3649" y="1296144"/>
            <a:ext cx="3342117" cy="501317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2F8CA019-F555-6EA4-DB71-CCD1EA50EF5E}"/>
              </a:ext>
            </a:extLst>
          </p:cNvPr>
          <p:cNvSpPr txBox="1"/>
          <p:nvPr/>
        </p:nvSpPr>
        <p:spPr>
          <a:xfrm>
            <a:off x="1259632" y="6381328"/>
            <a:ext cx="6228184" cy="338554"/>
          </a:xfrm>
          <a:prstGeom prst="rect">
            <a:avLst/>
          </a:prstGeom>
          <a:noFill/>
        </p:spPr>
        <p:txBody>
          <a:bodyPr wrap="square">
            <a:spAutoFit/>
          </a:bodyPr>
          <a:lstStyle/>
          <a:p>
            <a:r>
              <a:rPr lang="en-GB" sz="1600" b="0" i="0" u="none" strike="noStrike" dirty="0">
                <a:effectLst/>
                <a:latin typeface="Times New Roman" panose="02020603050405020304" pitchFamily="18" charset="0"/>
                <a:cs typeface="Times New Roman" panose="02020603050405020304" pitchFamily="18" charset="0"/>
              </a:rPr>
              <a:t>EUV stands for extreme ultraviolet light, which produces the circuitry</a:t>
            </a:r>
            <a:r>
              <a:rPr lang="en-GB" sz="1600" dirty="0">
                <a:latin typeface="Times New Roman" panose="02020603050405020304" pitchFamily="18" charset="0"/>
                <a:cs typeface="Times New Roman" panose="02020603050405020304" pitchFamily="18" charset="0"/>
              </a:rPr>
              <a:t>.</a:t>
            </a:r>
            <a:endParaRPr lang="en-US"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58881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076"/>
                                        </p:tgtEl>
                                        <p:attrNameLst>
                                          <p:attrName>style.visibility</p:attrName>
                                        </p:attrNameLst>
                                      </p:cBhvr>
                                      <p:to>
                                        <p:strVal val="visible"/>
                                      </p:to>
                                    </p:set>
                                    <p:anim calcmode="lin" valueType="num">
                                      <p:cBhvr additive="base">
                                        <p:cTn id="7" dur="500" fill="hold"/>
                                        <p:tgtEl>
                                          <p:spTgt spid="3076"/>
                                        </p:tgtEl>
                                        <p:attrNameLst>
                                          <p:attrName>ppt_x</p:attrName>
                                        </p:attrNameLst>
                                      </p:cBhvr>
                                      <p:tavLst>
                                        <p:tav tm="0">
                                          <p:val>
                                            <p:strVal val="#ppt_x"/>
                                          </p:val>
                                        </p:tav>
                                        <p:tav tm="100000">
                                          <p:val>
                                            <p:strVal val="#ppt_x"/>
                                          </p:val>
                                        </p:tav>
                                      </p:tavLst>
                                    </p:anim>
                                    <p:anim calcmode="lin" valueType="num">
                                      <p:cBhvr additive="base">
                                        <p:cTn id="8" dur="500" fill="hold"/>
                                        <p:tgtEl>
                                          <p:spTgt spid="307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1C61848-884F-EB74-88AB-F1523A7EC147}"/>
              </a:ext>
            </a:extLst>
          </p:cNvPr>
          <p:cNvSpPr txBox="1"/>
          <p:nvPr/>
        </p:nvSpPr>
        <p:spPr>
          <a:xfrm>
            <a:off x="1140522" y="5612908"/>
            <a:ext cx="7344816" cy="369332"/>
          </a:xfrm>
          <a:prstGeom prst="rect">
            <a:avLst/>
          </a:prstGeom>
          <a:noFill/>
        </p:spPr>
        <p:txBody>
          <a:bodyPr wrap="square">
            <a:spAutoFit/>
          </a:bodyPr>
          <a:lstStyle/>
          <a:p>
            <a:r>
              <a:rPr lang="zh-TW" altLang="en-US" dirty="0">
                <a:effectLst/>
                <a:latin typeface="+mn-ea"/>
                <a:ea typeface="+mn-ea"/>
                <a:cs typeface="Times New Roman" panose="02020603050405020304" pitchFamily="18" charset="0"/>
              </a:rPr>
              <a:t>本課程將以近代量子物理面對的問題為核心，介紹量子力學基本概念，</a:t>
            </a:r>
          </a:p>
        </p:txBody>
      </p:sp>
      <p:pic>
        <p:nvPicPr>
          <p:cNvPr id="4" name="Picture 2">
            <a:extLst>
              <a:ext uri="{FF2B5EF4-FFF2-40B4-BE49-F238E27FC236}">
                <a16:creationId xmlns:a16="http://schemas.microsoft.com/office/drawing/2014/main" id="{AB23384D-7921-A271-38D0-7A388D07E6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64021" y="1131448"/>
            <a:ext cx="2809614" cy="4261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a:extLst>
              <a:ext uri="{FF2B5EF4-FFF2-40B4-BE49-F238E27FC236}">
                <a16:creationId xmlns:a16="http://schemas.microsoft.com/office/drawing/2014/main" id="{5348AC32-EDD6-69BD-9FAD-BFA29637A30D}"/>
              </a:ext>
            </a:extLst>
          </p:cNvPr>
          <p:cNvSpPr txBox="1"/>
          <p:nvPr/>
        </p:nvSpPr>
        <p:spPr>
          <a:xfrm>
            <a:off x="1090803" y="464115"/>
            <a:ext cx="7177699" cy="461665"/>
          </a:xfrm>
          <a:prstGeom prst="rect">
            <a:avLst/>
          </a:prstGeom>
          <a:noFill/>
        </p:spPr>
        <p:txBody>
          <a:bodyPr wrap="square" rtlCol="0">
            <a:spAutoFit/>
          </a:bodyPr>
          <a:lstStyle/>
          <a:p>
            <a:r>
              <a:rPr lang="en-US" sz="2400" b="1" dirty="0" err="1">
                <a:solidFill>
                  <a:srgbClr val="FF0000"/>
                </a:solidFill>
              </a:rPr>
              <a:t>這堂數學物理的課其實是要偷渡量子物理到大二</a:t>
            </a:r>
            <a:r>
              <a:rPr lang="en-US" sz="2400" b="1" dirty="0">
                <a:solidFill>
                  <a:srgbClr val="FF0000"/>
                </a:solidFill>
              </a:rPr>
              <a:t>。</a:t>
            </a:r>
          </a:p>
        </p:txBody>
      </p:sp>
      <p:sp>
        <p:nvSpPr>
          <p:cNvPr id="7" name="TextBox 6">
            <a:extLst>
              <a:ext uri="{FF2B5EF4-FFF2-40B4-BE49-F238E27FC236}">
                <a16:creationId xmlns:a16="http://schemas.microsoft.com/office/drawing/2014/main" id="{4E0B74A7-E5F9-5EC3-59E2-CCCE5EA39A25}"/>
              </a:ext>
            </a:extLst>
          </p:cNvPr>
          <p:cNvSpPr txBox="1"/>
          <p:nvPr/>
        </p:nvSpPr>
        <p:spPr>
          <a:xfrm>
            <a:off x="1140522" y="6031055"/>
            <a:ext cx="4572000" cy="369332"/>
          </a:xfrm>
          <a:prstGeom prst="rect">
            <a:avLst/>
          </a:prstGeom>
          <a:noFill/>
        </p:spPr>
        <p:txBody>
          <a:bodyPr wrap="square">
            <a:spAutoFit/>
          </a:bodyPr>
          <a:lstStyle/>
          <a:p>
            <a:r>
              <a:rPr lang="zh-TW" altLang="en-US" dirty="0">
                <a:effectLst/>
                <a:latin typeface="+mn-ea"/>
                <a:ea typeface="+mn-ea"/>
                <a:cs typeface="Times New Roman" panose="02020603050405020304" pitchFamily="18" charset="0"/>
              </a:rPr>
              <a:t>闡述解決這些問題的數學方法。</a:t>
            </a:r>
            <a:endParaRPr lang="en-US" dirty="0"/>
          </a:p>
        </p:txBody>
      </p:sp>
      <p:pic>
        <p:nvPicPr>
          <p:cNvPr id="8" name="Picture 7" descr="A picture containing text, cat, black, sitting&#10;&#10;Description automatically generated">
            <a:extLst>
              <a:ext uri="{FF2B5EF4-FFF2-40B4-BE49-F238E27FC236}">
                <a16:creationId xmlns:a16="http://schemas.microsoft.com/office/drawing/2014/main" id="{CD267DA9-96BB-7552-5CAF-E6169FBED7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9653" y="1159727"/>
            <a:ext cx="3311802" cy="4281926"/>
          </a:xfrm>
          <a:prstGeom prst="rect">
            <a:avLst/>
          </a:prstGeom>
        </p:spPr>
      </p:pic>
    </p:spTree>
    <p:extLst>
      <p:ext uri="{BB962C8B-B14F-4D97-AF65-F5344CB8AC3E}">
        <p14:creationId xmlns:p14="http://schemas.microsoft.com/office/powerpoint/2010/main" val="300252146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文字方塊 1">
                <a:extLst>
                  <a:ext uri="{FF2B5EF4-FFF2-40B4-BE49-F238E27FC236}">
                    <a16:creationId xmlns:a16="http://schemas.microsoft.com/office/drawing/2014/main" id="{F33109DC-80B8-9382-7D6D-649620FD17C2}"/>
                  </a:ext>
                </a:extLst>
              </p:cNvPr>
              <p:cNvSpPr txBox="1">
                <a:spLocks noChangeArrowheads="1"/>
              </p:cNvSpPr>
              <p:nvPr/>
            </p:nvSpPr>
            <p:spPr bwMode="auto">
              <a:xfrm>
                <a:off x="1799544" y="2566273"/>
                <a:ext cx="1080120" cy="369332"/>
              </a:xfrm>
              <a:prstGeom prst="rect">
                <a:avLst/>
              </a:prstGeom>
              <a:solidFill>
                <a:srgbClr val="FFFF00"/>
              </a:solidFill>
              <a:ln w="9525">
                <a:solidFill>
                  <a:srgbClr val="FF0000"/>
                </a:solidFill>
                <a:miter lim="800000"/>
                <a:headEnd/>
                <a:tailEnd/>
              </a:ln>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Para xmlns:m="http://schemas.openxmlformats.org/officeDocument/2006/math">
                    <m:oMath>
                      <m:r>
                        <a:rPr lang="zh-TW" altLang="en-US" sz="1800" i="1" smtClean="0">
                          <a:latin typeface="Cambria Math" panose="02040503050406030204" pitchFamily="18" charset="0"/>
                        </a:rPr>
                        <m:t>𝜓</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𝑥</m:t>
                          </m:r>
                          <m:r>
                            <a:rPr lang="en-US" altLang="zh-TW" sz="1800" b="0" i="1" smtClean="0">
                              <a:latin typeface="Cambria Math" panose="02040503050406030204" pitchFamily="18" charset="0"/>
                            </a:rPr>
                            <m:t>,</m:t>
                          </m:r>
                          <m:r>
                            <a:rPr lang="en-US" altLang="zh-TW" sz="1800" b="0" i="1" smtClean="0">
                              <a:latin typeface="Cambria Math" panose="02040503050406030204" pitchFamily="18" charset="0"/>
                            </a:rPr>
                            <m:t>𝑡</m:t>
                          </m:r>
                        </m:e>
                      </m:d>
                    </m:oMath>
                  </m:oMathPara>
                </a14:m>
                <a:endParaRPr lang="zh-TW" altLang="en-US" sz="1800" dirty="0"/>
              </a:p>
            </p:txBody>
          </p:sp>
        </mc:Choice>
        <mc:Fallback xmlns="">
          <p:sp>
            <p:nvSpPr>
              <p:cNvPr id="2" name="文字方塊 1">
                <a:extLst>
                  <a:ext uri="{FF2B5EF4-FFF2-40B4-BE49-F238E27FC236}">
                    <a16:creationId xmlns:a16="http://schemas.microsoft.com/office/drawing/2014/main" id="{F33109DC-80B8-9382-7D6D-649620FD17C2}"/>
                  </a:ext>
                </a:extLst>
              </p:cNvPr>
              <p:cNvSpPr txBox="1">
                <a:spLocks noRot="1" noChangeAspect="1" noMove="1" noResize="1" noEditPoints="1" noAdjustHandles="1" noChangeArrowheads="1" noChangeShapeType="1" noTextEdit="1"/>
              </p:cNvSpPr>
              <p:nvPr/>
            </p:nvSpPr>
            <p:spPr bwMode="auto">
              <a:xfrm>
                <a:off x="1799544" y="2566273"/>
                <a:ext cx="1080120" cy="369332"/>
              </a:xfrm>
              <a:prstGeom prst="rect">
                <a:avLst/>
              </a:prstGeom>
              <a:blipFill>
                <a:blip r:embed="rId2"/>
                <a:stretch>
                  <a:fillRect b="-9677"/>
                </a:stretch>
              </a:blipFill>
              <a:ln w="9525">
                <a:solidFill>
                  <a:srgbClr val="FF0000"/>
                </a:solid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文字方塊 8">
                <a:extLst>
                  <a:ext uri="{FF2B5EF4-FFF2-40B4-BE49-F238E27FC236}">
                    <a16:creationId xmlns:a16="http://schemas.microsoft.com/office/drawing/2014/main" id="{D3EFC703-9CD0-D6F8-B2FC-32C139E0EB4E}"/>
                  </a:ext>
                </a:extLst>
              </p:cNvPr>
              <p:cNvSpPr txBox="1">
                <a:spLocks noChangeArrowheads="1"/>
              </p:cNvSpPr>
              <p:nvPr/>
            </p:nvSpPr>
            <p:spPr bwMode="auto">
              <a:xfrm>
                <a:off x="1943709" y="406033"/>
                <a:ext cx="791790" cy="369332"/>
              </a:xfrm>
              <a:prstGeom prst="rect">
                <a:avLst/>
              </a:prstGeom>
              <a:solidFill>
                <a:srgbClr val="FFFF00"/>
              </a:solidFill>
              <a:ln>
                <a:noFill/>
              </a:ln>
            </p:spPr>
            <p:txBody>
              <a:bodyPr wrap="square">
                <a:spAutoFit/>
              </a:bodyPr>
              <a:lstStyle>
                <a:lvl1pPr>
                  <a:spcBef>
                    <a:spcPct val="20000"/>
                  </a:spcBef>
                  <a:buChar char="•"/>
                  <a:defRPr kumimoji="1" sz="3200">
                    <a:solidFill>
                      <a:schemeClr val="tx1"/>
                    </a:solidFill>
                    <a:latin typeface="Times New Roman" pitchFamily="18" charset="0"/>
                    <a:ea typeface="新細明體" pitchFamily="18" charset="-120"/>
                  </a:defRPr>
                </a:lvl1pPr>
                <a:lvl2pPr marL="742950" indent="-285750">
                  <a:spcBef>
                    <a:spcPct val="20000"/>
                  </a:spcBef>
                  <a:buChar char="–"/>
                  <a:defRPr kumimoji="1" sz="2800">
                    <a:solidFill>
                      <a:schemeClr val="tx1"/>
                    </a:solidFill>
                    <a:latin typeface="Times New Roman" pitchFamily="18" charset="0"/>
                    <a:ea typeface="新細明體" pitchFamily="18" charset="-120"/>
                  </a:defRPr>
                </a:lvl2pPr>
                <a:lvl3pPr marL="1143000" indent="-228600">
                  <a:spcBef>
                    <a:spcPct val="20000"/>
                  </a:spcBef>
                  <a:buChar char="•"/>
                  <a:defRPr kumimoji="1" sz="2400">
                    <a:solidFill>
                      <a:schemeClr val="tx1"/>
                    </a:solidFill>
                    <a:latin typeface="Times New Roman" pitchFamily="18" charset="0"/>
                    <a:ea typeface="新細明體" pitchFamily="18" charset="-120"/>
                  </a:defRPr>
                </a:lvl3pPr>
                <a:lvl4pPr marL="1600200" indent="-228600">
                  <a:spcBef>
                    <a:spcPct val="20000"/>
                  </a:spcBef>
                  <a:buChar char="–"/>
                  <a:defRPr kumimoji="1" sz="2000">
                    <a:solidFill>
                      <a:schemeClr val="tx1"/>
                    </a:solidFill>
                    <a:latin typeface="Times New Roman" pitchFamily="18" charset="0"/>
                    <a:ea typeface="新細明體" pitchFamily="18" charset="-120"/>
                  </a:defRPr>
                </a:lvl4pPr>
                <a:lvl5pPr marL="2057400" indent="-228600">
                  <a:spcBef>
                    <a:spcPct val="20000"/>
                  </a:spcBef>
                  <a:buChar char="»"/>
                  <a:defRPr kumimoji="1" sz="2000">
                    <a:solidFill>
                      <a:schemeClr val="tx1"/>
                    </a:solidFill>
                    <a:latin typeface="Times New Roman" pitchFamily="18" charset="0"/>
                    <a:ea typeface="新細明體" pitchFamily="18" charset="-120"/>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新細明體" pitchFamily="18" charset="-120"/>
                  </a:defRPr>
                </a:lvl9pPr>
              </a:lstStyle>
              <a:p>
                <a:pPr eaLnBrk="1" hangingPunct="1">
                  <a:spcBef>
                    <a:spcPct val="0"/>
                  </a:spcBef>
                  <a:buFontTx/>
                  <a:buNone/>
                </a:pPr>
                <a14:m>
                  <m:oMathPara xmlns:m="http://schemas.openxmlformats.org/officeDocument/2006/math">
                    <m:oMath>
                      <m:r>
                        <a:rPr lang="en-US" altLang="zh-TW" sz="1800" b="0" i="1" smtClean="0">
                          <a:latin typeface="Cambria Math" panose="02040503050406030204" pitchFamily="18" charset="0"/>
                        </a:rPr>
                        <m:t>𝑥</m:t>
                      </m:r>
                      <m:d>
                        <m:dPr>
                          <m:ctrlPr>
                            <a:rPr lang="en-US" altLang="zh-TW" sz="1800" b="0" i="1" smtClean="0">
                              <a:latin typeface="Cambria Math" panose="02040503050406030204" pitchFamily="18" charset="0"/>
                            </a:rPr>
                          </m:ctrlPr>
                        </m:dPr>
                        <m:e>
                          <m:r>
                            <a:rPr lang="en-US" altLang="zh-TW" sz="1800" b="0" i="1" smtClean="0">
                              <a:latin typeface="Cambria Math" panose="02040503050406030204" pitchFamily="18" charset="0"/>
                            </a:rPr>
                            <m:t>𝑡</m:t>
                          </m:r>
                        </m:e>
                      </m:d>
                    </m:oMath>
                  </m:oMathPara>
                </a14:m>
                <a:endParaRPr lang="zh-TW" altLang="en-US" sz="1800" dirty="0"/>
              </a:p>
            </p:txBody>
          </p:sp>
        </mc:Choice>
        <mc:Fallback xmlns="">
          <p:sp>
            <p:nvSpPr>
              <p:cNvPr id="3" name="文字方塊 8">
                <a:extLst>
                  <a:ext uri="{FF2B5EF4-FFF2-40B4-BE49-F238E27FC236}">
                    <a16:creationId xmlns:a16="http://schemas.microsoft.com/office/drawing/2014/main" id="{D3EFC703-9CD0-D6F8-B2FC-32C139E0EB4E}"/>
                  </a:ext>
                </a:extLst>
              </p:cNvPr>
              <p:cNvSpPr txBox="1">
                <a:spLocks noRot="1" noChangeAspect="1" noMove="1" noResize="1" noEditPoints="1" noAdjustHandles="1" noChangeArrowheads="1" noChangeShapeType="1" noTextEdit="1"/>
              </p:cNvSpPr>
              <p:nvPr/>
            </p:nvSpPr>
            <p:spPr bwMode="auto">
              <a:xfrm>
                <a:off x="1943709" y="406033"/>
                <a:ext cx="791790" cy="369332"/>
              </a:xfrm>
              <a:prstGeom prst="rect">
                <a:avLst/>
              </a:prstGeom>
              <a:blipFill>
                <a:blip r:embed="rId3"/>
                <a:stretch>
                  <a:fillRect/>
                </a:stretch>
              </a:blipFill>
              <a:ln>
                <a:noFill/>
              </a:ln>
            </p:spPr>
            <p:txBody>
              <a:bodyPr/>
              <a:lstStyle/>
              <a:p>
                <a:r>
                  <a:rPr lang="en-US">
                    <a:noFill/>
                  </a:rPr>
                  <a:t> </a:t>
                </a:r>
              </a:p>
            </p:txBody>
          </p:sp>
        </mc:Fallback>
      </mc:AlternateContent>
      <p:sp>
        <p:nvSpPr>
          <p:cNvPr id="4" name="Down Arrow 3">
            <a:extLst>
              <a:ext uri="{FF2B5EF4-FFF2-40B4-BE49-F238E27FC236}">
                <a16:creationId xmlns:a16="http://schemas.microsoft.com/office/drawing/2014/main" id="{B675B576-67CA-08F6-44E7-C157A16A22FD}"/>
              </a:ext>
            </a:extLst>
          </p:cNvPr>
          <p:cNvSpPr/>
          <p:nvPr/>
        </p:nvSpPr>
        <p:spPr>
          <a:xfrm>
            <a:off x="2195737" y="1270129"/>
            <a:ext cx="360040" cy="648072"/>
          </a:xfrm>
          <a:prstGeom prst="downArrow">
            <a:avLst/>
          </a:prstGeom>
          <a:solidFill>
            <a:srgbClr val="00B05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pic>
        <p:nvPicPr>
          <p:cNvPr id="5" name="Picture 9" descr="http://www.thegeekestlink.com/store/images/uploads/thumbs/thumb_particleelectron.jpg">
            <a:extLst>
              <a:ext uri="{FF2B5EF4-FFF2-40B4-BE49-F238E27FC236}">
                <a16:creationId xmlns:a16="http://schemas.microsoft.com/office/drawing/2014/main" id="{B255846D-456B-20FE-B2F5-10B573D693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27837" b="17528"/>
          <a:stretch>
            <a:fillRect/>
          </a:stretch>
        </p:blipFill>
        <p:spPr bwMode="auto">
          <a:xfrm>
            <a:off x="1692177" y="3244603"/>
            <a:ext cx="1727200" cy="197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6" name="文字方塊 15">
                <a:extLst>
                  <a:ext uri="{FF2B5EF4-FFF2-40B4-BE49-F238E27FC236}">
                    <a16:creationId xmlns:a16="http://schemas.microsoft.com/office/drawing/2014/main" id="{A56857F8-2CF6-E8A1-A584-38C94482D607}"/>
                  </a:ext>
                </a:extLst>
              </p:cNvPr>
              <p:cNvSpPr txBox="1"/>
              <p:nvPr/>
            </p:nvSpPr>
            <p:spPr>
              <a:xfrm>
                <a:off x="4716017" y="266636"/>
                <a:ext cx="1656094" cy="648126"/>
              </a:xfrm>
              <a:prstGeom prst="rect">
                <a:avLst/>
              </a:prstGeom>
              <a:solidFill>
                <a:srgbClr val="FFFF00"/>
              </a:solidFill>
            </p:spPr>
            <p:txBody>
              <a:bodyPr wrap="none" rtlCol="0">
                <a:spAutoFit/>
              </a:bodyPr>
              <a:lstStyle/>
              <a:p>
                <a:pPr/>
                <a14:m>
                  <m:oMathPara xmlns:m="http://schemas.openxmlformats.org/officeDocument/2006/math">
                    <m:oMath>
                      <m:r>
                        <a:rPr lang="en-US" altLang="zh-TW" b="0" i="1" smtClean="0">
                          <a:latin typeface="Cambria Math"/>
                        </a:rPr>
                        <m:t>𝑚</m:t>
                      </m:r>
                      <m:f>
                        <m:fPr>
                          <m:ctrlPr>
                            <a:rPr lang="en-US" altLang="zh-TW" b="0" i="1" smtClean="0">
                              <a:latin typeface="Cambria Math" panose="02040503050406030204" pitchFamily="18" charset="0"/>
                            </a:rPr>
                          </m:ctrlPr>
                        </m:fPr>
                        <m:num>
                          <m:sSup>
                            <m:sSupPr>
                              <m:ctrlPr>
                                <a:rPr lang="en-US" altLang="zh-TW" b="0" i="1" smtClean="0">
                                  <a:latin typeface="Cambria Math"/>
                                </a:rPr>
                              </m:ctrlPr>
                            </m:sSupPr>
                            <m:e>
                              <m:r>
                                <a:rPr lang="en-US" altLang="zh-TW" b="0" i="1" smtClean="0">
                                  <a:latin typeface="Cambria Math"/>
                                </a:rPr>
                                <m:t>𝑑</m:t>
                              </m:r>
                            </m:e>
                            <m:sup>
                              <m:r>
                                <a:rPr lang="en-US" altLang="zh-TW" b="0" i="1" smtClean="0">
                                  <a:latin typeface="Cambria Math"/>
                                </a:rPr>
                                <m:t>2</m:t>
                              </m:r>
                            </m:sup>
                          </m:sSup>
                          <m:r>
                            <a:rPr lang="en-US" altLang="zh-TW" b="0" i="1" smtClean="0">
                              <a:latin typeface="Cambria Math"/>
                            </a:rPr>
                            <m:t>𝑥</m:t>
                          </m:r>
                        </m:num>
                        <m:den>
                          <m:r>
                            <a:rPr lang="en-US" altLang="zh-TW" b="0" i="1" smtClean="0">
                              <a:latin typeface="Cambria Math"/>
                            </a:rPr>
                            <m:t>𝑑</m:t>
                          </m:r>
                          <m:sSup>
                            <m:sSupPr>
                              <m:ctrlPr>
                                <a:rPr lang="en-US" altLang="zh-TW" b="0" i="1" smtClean="0">
                                  <a:latin typeface="Cambria Math"/>
                                </a:rPr>
                              </m:ctrlPr>
                            </m:sSupPr>
                            <m:e>
                              <m:r>
                                <a:rPr lang="en-US" altLang="zh-TW" b="0" i="1" smtClean="0">
                                  <a:latin typeface="Cambria Math"/>
                                </a:rPr>
                                <m:t>𝑡</m:t>
                              </m:r>
                            </m:e>
                            <m:sup>
                              <m:r>
                                <a:rPr lang="en-US" altLang="zh-TW" b="0" i="1" smtClean="0">
                                  <a:latin typeface="Cambria Math"/>
                                </a:rPr>
                                <m:t>2</m:t>
                              </m:r>
                            </m:sup>
                          </m:sSup>
                        </m:den>
                      </m:f>
                      <m:r>
                        <a:rPr lang="en-US" altLang="zh-TW" b="0" i="0" smtClean="0">
                          <a:latin typeface="Cambria Math" panose="02040503050406030204" pitchFamily="18" charset="0"/>
                        </a:rPr>
                        <m:t>=−</m:t>
                      </m:r>
                      <m:f>
                        <m:fPr>
                          <m:ctrlPr>
                            <a:rPr lang="en-US" altLang="zh-TW" b="0" i="1" smtClean="0">
                              <a:latin typeface="Cambria Math" panose="02040503050406030204" pitchFamily="18" charset="0"/>
                              <a:ea typeface="Cambria Math" panose="02040503050406030204" pitchFamily="18" charset="0"/>
                            </a:rPr>
                          </m:ctrlPr>
                        </m:fPr>
                        <m:num>
                          <m:r>
                            <a:rPr lang="en-US" altLang="zh-TW" b="0"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𝑉</m:t>
                          </m:r>
                        </m:num>
                        <m:den>
                          <m:r>
                            <a:rPr lang="en-US" altLang="zh-TW" b="0" i="1" smtClean="0">
                              <a:latin typeface="Cambria Math" panose="02040503050406030204" pitchFamily="18" charset="0"/>
                              <a:ea typeface="Cambria Math" panose="02040503050406030204" pitchFamily="18" charset="0"/>
                            </a:rPr>
                            <m:t>𝜕</m:t>
                          </m:r>
                          <m:r>
                            <a:rPr lang="en-US" altLang="zh-TW" b="0" i="1" smtClean="0">
                              <a:latin typeface="Cambria Math" panose="02040503050406030204" pitchFamily="18" charset="0"/>
                              <a:ea typeface="Cambria Math" panose="02040503050406030204" pitchFamily="18" charset="0"/>
                            </a:rPr>
                            <m:t>𝑥</m:t>
                          </m:r>
                        </m:den>
                      </m:f>
                    </m:oMath>
                  </m:oMathPara>
                </a14:m>
                <a:endParaRPr lang="zh-TW" altLang="en-US" dirty="0"/>
              </a:p>
            </p:txBody>
          </p:sp>
        </mc:Choice>
        <mc:Fallback xmlns="">
          <p:sp>
            <p:nvSpPr>
              <p:cNvPr id="6" name="文字方塊 15">
                <a:extLst>
                  <a:ext uri="{FF2B5EF4-FFF2-40B4-BE49-F238E27FC236}">
                    <a16:creationId xmlns:a16="http://schemas.microsoft.com/office/drawing/2014/main" id="{A56857F8-2CF6-E8A1-A584-38C94482D607}"/>
                  </a:ext>
                </a:extLst>
              </p:cNvPr>
              <p:cNvSpPr txBox="1">
                <a:spLocks noRot="1" noChangeAspect="1" noMove="1" noResize="1" noEditPoints="1" noAdjustHandles="1" noChangeArrowheads="1" noChangeShapeType="1" noTextEdit="1"/>
              </p:cNvSpPr>
              <p:nvPr/>
            </p:nvSpPr>
            <p:spPr>
              <a:xfrm>
                <a:off x="4716017" y="266636"/>
                <a:ext cx="1656094" cy="648126"/>
              </a:xfrm>
              <a:prstGeom prst="rect">
                <a:avLst/>
              </a:prstGeom>
              <a:blipFill>
                <a:blip r:embed="rId5"/>
                <a:stretch>
                  <a:fillRect b="-58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文字方塊 18">
                <a:extLst>
                  <a:ext uri="{FF2B5EF4-FFF2-40B4-BE49-F238E27FC236}">
                    <a16:creationId xmlns:a16="http://schemas.microsoft.com/office/drawing/2014/main" id="{D8C56CA0-4E56-12BA-A88B-89883AF8545C}"/>
                  </a:ext>
                </a:extLst>
              </p:cNvPr>
              <p:cNvSpPr txBox="1"/>
              <p:nvPr/>
            </p:nvSpPr>
            <p:spPr bwMode="auto">
              <a:xfrm>
                <a:off x="4427985" y="2426876"/>
                <a:ext cx="3035318" cy="648126"/>
              </a:xfrm>
              <a:prstGeom prst="rect">
                <a:avLst/>
              </a:prstGeom>
              <a:solidFill>
                <a:srgbClr val="FFFF00"/>
              </a:solidFill>
              <a:ln>
                <a:solidFill>
                  <a:srgbClr val="FF0000"/>
                </a:solidFill>
              </a:ln>
            </p:spPr>
            <p:txBody>
              <a:bodyPr wrap="none" rtlCol="0">
                <a:spAutoFit/>
              </a:bodyPr>
              <a:lstStyle/>
              <a:p>
                <a:pPr eaLnBrk="1" hangingPunct="1"/>
                <a14:m>
                  <m:oMathPara xmlns:m="http://schemas.openxmlformats.org/officeDocument/2006/math">
                    <m:oMath>
                      <m:r>
                        <a:rPr lang="en-US" altLang="zh-TW" sz="1800" b="0" i="1" smtClean="0">
                          <a:latin typeface="Cambria Math"/>
                        </a:rPr>
                        <m:t>−</m:t>
                      </m:r>
                      <m:f>
                        <m:fPr>
                          <m:ctrlPr>
                            <a:rPr lang="en-US" altLang="zh-TW" sz="1800" b="0" i="1" smtClean="0">
                              <a:latin typeface="Cambria Math" panose="02040503050406030204" pitchFamily="18" charset="0"/>
                              <a:ea typeface="Cambria Math"/>
                            </a:rPr>
                          </m:ctrlPr>
                        </m:fPr>
                        <m:num>
                          <m:sSup>
                            <m:sSupPr>
                              <m:ctrlPr>
                                <a:rPr lang="en-US" altLang="zh-TW" sz="1800" b="0" i="1" smtClean="0">
                                  <a:latin typeface="Cambria Math"/>
                                  <a:ea typeface="Cambria Math"/>
                                </a:rPr>
                              </m:ctrlPr>
                            </m:sSupPr>
                            <m:e>
                              <m:r>
                                <m:rPr>
                                  <m:sty m:val="p"/>
                                </m:rPr>
                                <a:rPr lang="en-US" altLang="zh-TW" sz="1800" b="0" i="1" smtClean="0">
                                  <a:latin typeface="Cambria Math"/>
                                  <a:ea typeface="Cambria Math"/>
                                </a:rPr>
                                <m:t>ℏ</m:t>
                              </m:r>
                            </m:e>
                            <m:sup>
                              <m:r>
                                <a:rPr lang="en-US" altLang="zh-TW" sz="1800" b="0" i="1" smtClean="0">
                                  <a:latin typeface="Cambria Math"/>
                                </a:rPr>
                                <m:t>2</m:t>
                              </m:r>
                            </m:sup>
                          </m:sSup>
                        </m:num>
                        <m:den>
                          <m:r>
                            <a:rPr lang="en-US" altLang="zh-TW" sz="1800" b="0" i="1" smtClean="0">
                              <a:latin typeface="Cambria Math"/>
                            </a:rPr>
                            <m:t>2</m:t>
                          </m:r>
                          <m:r>
                            <a:rPr lang="en-US" altLang="zh-TW" sz="1800" b="0" i="1" smtClean="0">
                              <a:latin typeface="Cambria Math"/>
                            </a:rPr>
                            <m:t>𝑚</m:t>
                          </m:r>
                        </m:den>
                      </m:f>
                      <m:f>
                        <m:fPr>
                          <m:ctrlPr>
                            <a:rPr lang="zh-TW" altLang="en-US" sz="1800" b="0" i="1" smtClean="0">
                              <a:latin typeface="Cambria Math" panose="02040503050406030204" pitchFamily="18" charset="0"/>
                            </a:rPr>
                          </m:ctrlPr>
                        </m:fPr>
                        <m:num>
                          <m:sSup>
                            <m:sSupPr>
                              <m:ctrlPr>
                                <a:rPr lang="zh-TW" altLang="en-US" sz="1800" b="0" i="1" smtClean="0">
                                  <a:latin typeface="Cambria Math"/>
                                </a:rPr>
                              </m:ctrlPr>
                            </m:sSupPr>
                            <m:e>
                              <m:r>
                                <a:rPr lang="zh-TW" altLang="en-US" sz="1800" b="0" i="1" smtClean="0">
                                  <a:latin typeface="Cambria Math"/>
                                </a:rPr>
                                <m:t>𝜕</m:t>
                              </m:r>
                            </m:e>
                            <m:sup>
                              <m:r>
                                <a:rPr lang="en-US" altLang="zh-TW" sz="1800" b="0" i="1" smtClean="0">
                                  <a:latin typeface="Cambria Math"/>
                                </a:rPr>
                                <m:t>2</m:t>
                              </m:r>
                            </m:sup>
                          </m:sSup>
                          <m:r>
                            <m:rPr>
                              <m:sty m:val="p"/>
                            </m:rPr>
                            <a:rPr lang="el-GR" altLang="zh-TW" sz="1800" b="0" i="1" smtClean="0">
                              <a:latin typeface="Cambria Math"/>
                              <a:ea typeface="Cambria Math"/>
                            </a:rPr>
                            <m:t>Ψ</m:t>
                          </m:r>
                        </m:num>
                        <m:den>
                          <m:r>
                            <a:rPr lang="zh-TW" altLang="en-US" sz="1800" b="0" i="1" smtClean="0">
                              <a:latin typeface="Cambria Math"/>
                            </a:rPr>
                            <m:t>𝜕</m:t>
                          </m:r>
                          <m:sSup>
                            <m:sSupPr>
                              <m:ctrlPr>
                                <a:rPr lang="en-US" altLang="zh-TW" sz="1800" b="0" i="1" smtClean="0">
                                  <a:latin typeface="Cambria Math"/>
                                </a:rPr>
                              </m:ctrlPr>
                            </m:sSupPr>
                            <m:e>
                              <m:r>
                                <a:rPr lang="en-US" altLang="zh-TW" sz="1800" b="0" i="1" smtClean="0">
                                  <a:latin typeface="Cambria Math"/>
                                </a:rPr>
                                <m:t>𝑥</m:t>
                              </m:r>
                            </m:e>
                            <m:sup>
                              <m:r>
                                <a:rPr lang="en-US" altLang="zh-TW" sz="1800" b="0" i="1" smtClean="0">
                                  <a:latin typeface="Cambria Math"/>
                                </a:rPr>
                                <m:t>2</m:t>
                              </m:r>
                            </m:sup>
                          </m:sSup>
                        </m:den>
                      </m:f>
                      <m:r>
                        <a:rPr lang="en-US" altLang="zh-TW" sz="1800" b="0" i="1" smtClean="0">
                          <a:latin typeface="Cambria Math"/>
                        </a:rPr>
                        <m:t>+</m:t>
                      </m:r>
                      <m:r>
                        <a:rPr lang="en-US" altLang="zh-TW" sz="1800" b="0" i="1" smtClean="0">
                          <a:latin typeface="Cambria Math"/>
                        </a:rPr>
                        <m:t>𝑉</m:t>
                      </m:r>
                      <m:d>
                        <m:dPr>
                          <m:ctrlPr>
                            <a:rPr lang="en-US" altLang="zh-TW" sz="1800" b="0" i="1" smtClean="0">
                              <a:latin typeface="Cambria Math"/>
                            </a:rPr>
                          </m:ctrlPr>
                        </m:dPr>
                        <m:e>
                          <m:r>
                            <a:rPr lang="en-US" altLang="zh-TW" sz="1800" b="0" i="1" smtClean="0">
                              <a:latin typeface="Cambria Math"/>
                            </a:rPr>
                            <m:t>𝑥</m:t>
                          </m:r>
                        </m:e>
                      </m:d>
                      <m:r>
                        <m:rPr>
                          <m:sty m:val="p"/>
                        </m:rPr>
                        <a:rPr lang="el-GR" altLang="zh-TW" sz="1800" i="1">
                          <a:latin typeface="Cambria Math"/>
                          <a:ea typeface="Cambria Math"/>
                        </a:rPr>
                        <m:t>Ψ</m:t>
                      </m:r>
                      <m:r>
                        <a:rPr lang="en-US" altLang="zh-TW" sz="1800" b="0" i="1" smtClean="0">
                          <a:latin typeface="Cambria Math"/>
                        </a:rPr>
                        <m:t>=</m:t>
                      </m:r>
                      <m:r>
                        <a:rPr lang="en-US" altLang="zh-TW" sz="1800" i="1">
                          <a:latin typeface="Cambria Math"/>
                          <a:ea typeface="Cambria Math"/>
                        </a:rPr>
                        <m:t>𝑖</m:t>
                      </m:r>
                      <m:r>
                        <m:rPr>
                          <m:sty m:val="p"/>
                        </m:rPr>
                        <a:rPr lang="en-US" altLang="zh-TW" sz="1800" i="1">
                          <a:latin typeface="Cambria Math"/>
                          <a:ea typeface="Cambria Math"/>
                        </a:rPr>
                        <m:t>ℏ</m:t>
                      </m:r>
                      <m:f>
                        <m:fPr>
                          <m:ctrlPr>
                            <a:rPr lang="zh-TW" altLang="en-US" sz="1800" i="1">
                              <a:latin typeface="Cambria Math"/>
                              <a:ea typeface="Cambria Math"/>
                            </a:rPr>
                          </m:ctrlPr>
                        </m:fPr>
                        <m:num>
                          <m:r>
                            <a:rPr lang="zh-TW" altLang="en-US" sz="1800" i="1">
                              <a:latin typeface="Cambria Math"/>
                              <a:ea typeface="Cambria Math"/>
                            </a:rPr>
                            <m:t>𝜕</m:t>
                          </m:r>
                          <m:r>
                            <m:rPr>
                              <m:sty m:val="p"/>
                            </m:rPr>
                            <a:rPr lang="el-GR" altLang="zh-TW" sz="1800" i="1">
                              <a:latin typeface="Cambria Math"/>
                              <a:ea typeface="Cambria Math"/>
                            </a:rPr>
                            <m:t>Ψ</m:t>
                          </m:r>
                        </m:num>
                        <m:den>
                          <m:r>
                            <a:rPr lang="zh-TW" altLang="en-US" sz="1800" i="1">
                              <a:latin typeface="Cambria Math"/>
                              <a:ea typeface="Cambria Math"/>
                            </a:rPr>
                            <m:t>𝜕</m:t>
                          </m:r>
                          <m:r>
                            <a:rPr lang="en-US" altLang="zh-TW" sz="1800" i="1">
                              <a:latin typeface="Cambria Math"/>
                              <a:ea typeface="Cambria Math"/>
                            </a:rPr>
                            <m:t>𝑡</m:t>
                          </m:r>
                        </m:den>
                      </m:f>
                    </m:oMath>
                  </m:oMathPara>
                </a14:m>
                <a:endParaRPr lang="zh-TW" altLang="en-US" sz="1800" dirty="0"/>
              </a:p>
            </p:txBody>
          </p:sp>
        </mc:Choice>
        <mc:Fallback xmlns="">
          <p:sp>
            <p:nvSpPr>
              <p:cNvPr id="7" name="文字方塊 18">
                <a:extLst>
                  <a:ext uri="{FF2B5EF4-FFF2-40B4-BE49-F238E27FC236}">
                    <a16:creationId xmlns:a16="http://schemas.microsoft.com/office/drawing/2014/main" id="{D8C56CA0-4E56-12BA-A88B-89883AF8545C}"/>
                  </a:ext>
                </a:extLst>
              </p:cNvPr>
              <p:cNvSpPr txBox="1">
                <a:spLocks noRot="1" noChangeAspect="1" noMove="1" noResize="1" noEditPoints="1" noAdjustHandles="1" noChangeArrowheads="1" noChangeShapeType="1" noTextEdit="1"/>
              </p:cNvSpPr>
              <p:nvPr/>
            </p:nvSpPr>
            <p:spPr bwMode="auto">
              <a:xfrm>
                <a:off x="4427985" y="2426876"/>
                <a:ext cx="3035318" cy="648126"/>
              </a:xfrm>
              <a:prstGeom prst="rect">
                <a:avLst/>
              </a:prstGeom>
              <a:blipFill>
                <a:blip r:embed="rId6"/>
                <a:stretch>
                  <a:fillRect b="-3774"/>
                </a:stretch>
              </a:blipFill>
              <a:ln>
                <a:solidFill>
                  <a:srgbClr val="FF0000"/>
                </a:solidFill>
              </a:ln>
            </p:spPr>
            <p:txBody>
              <a:bodyPr/>
              <a:lstStyle/>
              <a:p>
                <a:r>
                  <a:rPr lang="en-US">
                    <a:noFill/>
                  </a:rPr>
                  <a:t> </a:t>
                </a:r>
              </a:p>
            </p:txBody>
          </p:sp>
        </mc:Fallback>
      </mc:AlternateContent>
      <p:sp>
        <p:nvSpPr>
          <p:cNvPr id="8" name="Down Arrow 7">
            <a:extLst>
              <a:ext uri="{FF2B5EF4-FFF2-40B4-BE49-F238E27FC236}">
                <a16:creationId xmlns:a16="http://schemas.microsoft.com/office/drawing/2014/main" id="{99CD8104-6762-6422-9B77-2D935E41DAAD}"/>
              </a:ext>
            </a:extLst>
          </p:cNvPr>
          <p:cNvSpPr/>
          <p:nvPr/>
        </p:nvSpPr>
        <p:spPr>
          <a:xfrm>
            <a:off x="5364044" y="1279569"/>
            <a:ext cx="360040" cy="648072"/>
          </a:xfrm>
          <a:prstGeom prst="downArrow">
            <a:avLst/>
          </a:prstGeom>
          <a:solidFill>
            <a:srgbClr val="00B050"/>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a:extLst>
              <a:ext uri="{FF2B5EF4-FFF2-40B4-BE49-F238E27FC236}">
                <a16:creationId xmlns:a16="http://schemas.microsoft.com/office/drawing/2014/main" id="{089B7CF3-4471-F50A-C1AF-FB56380BBA1F}"/>
              </a:ext>
            </a:extLst>
          </p:cNvPr>
          <p:cNvSpPr txBox="1"/>
          <p:nvPr/>
        </p:nvSpPr>
        <p:spPr>
          <a:xfrm>
            <a:off x="1692176" y="5459454"/>
            <a:ext cx="7056287" cy="369332"/>
          </a:xfrm>
          <a:prstGeom prst="rect">
            <a:avLst/>
          </a:prstGeom>
          <a:noFill/>
        </p:spPr>
        <p:txBody>
          <a:bodyPr wrap="square" rtlCol="0">
            <a:spAutoFit/>
          </a:bodyPr>
          <a:lstStyle/>
          <a:p>
            <a:r>
              <a:rPr lang="en-US" dirty="0" err="1"/>
              <a:t>這是一個嶄新的時代開始！描述微觀世界的方法不同了</a:t>
            </a:r>
            <a:r>
              <a:rPr lang="en-US" dirty="0"/>
              <a:t>！</a:t>
            </a:r>
          </a:p>
        </p:txBody>
      </p:sp>
      <p:sp>
        <p:nvSpPr>
          <p:cNvPr id="10" name="TextBox 9">
            <a:extLst>
              <a:ext uri="{FF2B5EF4-FFF2-40B4-BE49-F238E27FC236}">
                <a16:creationId xmlns:a16="http://schemas.microsoft.com/office/drawing/2014/main" id="{51EF9381-8761-8A6D-CC13-5D58194D95CA}"/>
              </a:ext>
            </a:extLst>
          </p:cNvPr>
          <p:cNvSpPr txBox="1"/>
          <p:nvPr/>
        </p:nvSpPr>
        <p:spPr>
          <a:xfrm>
            <a:off x="1695884" y="6267301"/>
            <a:ext cx="5767419"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 way quantum world works is totally different.</a:t>
            </a:r>
            <a:endParaRPr lang="en-US" dirty="0"/>
          </a:p>
        </p:txBody>
      </p:sp>
      <p:pic>
        <p:nvPicPr>
          <p:cNvPr id="11" name="Picture 4" descr="http://p9.p.pixnet.net/albums/userpics/9/8/255498/1194355454.jpg">
            <a:extLst>
              <a:ext uri="{FF2B5EF4-FFF2-40B4-BE49-F238E27FC236}">
                <a16:creationId xmlns:a16="http://schemas.microsoft.com/office/drawing/2014/main" id="{5B42BC74-32B0-4C31-C5B7-04EF2DB0F79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27984" y="3161004"/>
            <a:ext cx="3035319" cy="2276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9F490473-3A22-D400-3D14-EE1C746C439A}"/>
              </a:ext>
            </a:extLst>
          </p:cNvPr>
          <p:cNvSpPr txBox="1"/>
          <p:nvPr/>
        </p:nvSpPr>
        <p:spPr>
          <a:xfrm>
            <a:off x="1692177" y="5860306"/>
            <a:ext cx="6336207"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It is the beginning of a new age! </a:t>
            </a:r>
          </a:p>
        </p:txBody>
      </p:sp>
    </p:spTree>
    <p:extLst>
      <p:ext uri="{BB962C8B-B14F-4D97-AF65-F5344CB8AC3E}">
        <p14:creationId xmlns:p14="http://schemas.microsoft.com/office/powerpoint/2010/main" val="4007343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ppt_x"/>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ppt_x"/>
                                          </p:val>
                                        </p:tav>
                                        <p:tav tm="100000">
                                          <p:val>
                                            <p:strVal val="#ppt_x"/>
                                          </p:val>
                                        </p:tav>
                                      </p:tavLst>
                                    </p:anim>
                                    <p:anim calcmode="lin" valueType="num">
                                      <p:cBhvr additive="base">
                                        <p:cTn id="3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7" grpId="0" animBg="1"/>
      <p:bldP spid="8" grpId="0" animBg="1"/>
      <p:bldP spid="9" grpId="0"/>
      <p:bldP spid="10" grpId="0"/>
      <p:bldP spid="1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文字方塊 18">
                <a:extLst>
                  <a:ext uri="{FF2B5EF4-FFF2-40B4-BE49-F238E27FC236}">
                    <a16:creationId xmlns:a16="http://schemas.microsoft.com/office/drawing/2014/main" id="{EB9CAFD3-B4DB-C3EF-9F74-C34AD675153C}"/>
                  </a:ext>
                </a:extLst>
              </p:cNvPr>
              <p:cNvSpPr txBox="1"/>
              <p:nvPr/>
            </p:nvSpPr>
            <p:spPr bwMode="auto">
              <a:xfrm>
                <a:off x="4788024" y="3429000"/>
                <a:ext cx="3035318" cy="648126"/>
              </a:xfrm>
              <a:prstGeom prst="rect">
                <a:avLst/>
              </a:prstGeom>
              <a:solidFill>
                <a:srgbClr val="FFFF00"/>
              </a:solidFill>
              <a:ln>
                <a:noFill/>
              </a:ln>
            </p:spPr>
            <p:txBody>
              <a:bodyPr wrap="none" rtlCol="0">
                <a:spAutoFit/>
              </a:bodyPr>
              <a:lstStyle/>
              <a:p>
                <a:pPr eaLnBrk="1" hangingPunct="1"/>
                <a14:m>
                  <m:oMathPara xmlns:m="http://schemas.openxmlformats.org/officeDocument/2006/math">
                    <m:oMath>
                      <m:r>
                        <a:rPr lang="en-US" altLang="zh-TW" sz="1800" b="0" i="1" smtClean="0">
                          <a:latin typeface="Cambria Math"/>
                        </a:rPr>
                        <m:t>−</m:t>
                      </m:r>
                      <m:f>
                        <m:fPr>
                          <m:ctrlPr>
                            <a:rPr lang="en-US" altLang="zh-TW" sz="1800" b="0" i="1" smtClean="0">
                              <a:latin typeface="Cambria Math" panose="02040503050406030204" pitchFamily="18" charset="0"/>
                              <a:ea typeface="Cambria Math"/>
                            </a:rPr>
                          </m:ctrlPr>
                        </m:fPr>
                        <m:num>
                          <m:sSup>
                            <m:sSupPr>
                              <m:ctrlPr>
                                <a:rPr lang="en-US" altLang="zh-TW" sz="1800" b="0" i="1" smtClean="0">
                                  <a:latin typeface="Cambria Math"/>
                                  <a:ea typeface="Cambria Math"/>
                                </a:rPr>
                              </m:ctrlPr>
                            </m:sSupPr>
                            <m:e>
                              <m:r>
                                <m:rPr>
                                  <m:sty m:val="p"/>
                                </m:rPr>
                                <a:rPr lang="en-US" altLang="zh-TW" sz="1800" b="0" i="1" smtClean="0">
                                  <a:latin typeface="Cambria Math"/>
                                  <a:ea typeface="Cambria Math"/>
                                </a:rPr>
                                <m:t>ℏ</m:t>
                              </m:r>
                            </m:e>
                            <m:sup>
                              <m:r>
                                <a:rPr lang="en-US" altLang="zh-TW" sz="1800" b="0" i="1" smtClean="0">
                                  <a:latin typeface="Cambria Math"/>
                                </a:rPr>
                                <m:t>2</m:t>
                              </m:r>
                            </m:sup>
                          </m:sSup>
                        </m:num>
                        <m:den>
                          <m:r>
                            <a:rPr lang="en-US" altLang="zh-TW" sz="1800" b="0" i="1" smtClean="0">
                              <a:latin typeface="Cambria Math"/>
                            </a:rPr>
                            <m:t>2</m:t>
                          </m:r>
                          <m:r>
                            <a:rPr lang="en-US" altLang="zh-TW" sz="1800" b="0" i="1" smtClean="0">
                              <a:latin typeface="Cambria Math"/>
                            </a:rPr>
                            <m:t>𝑚</m:t>
                          </m:r>
                        </m:den>
                      </m:f>
                      <m:f>
                        <m:fPr>
                          <m:ctrlPr>
                            <a:rPr lang="zh-TW" altLang="en-US" sz="1800" b="0" i="1" smtClean="0">
                              <a:latin typeface="Cambria Math" panose="02040503050406030204" pitchFamily="18" charset="0"/>
                            </a:rPr>
                          </m:ctrlPr>
                        </m:fPr>
                        <m:num>
                          <m:sSup>
                            <m:sSupPr>
                              <m:ctrlPr>
                                <a:rPr lang="zh-TW" altLang="en-US" sz="1800" b="0" i="1" smtClean="0">
                                  <a:latin typeface="Cambria Math"/>
                                </a:rPr>
                              </m:ctrlPr>
                            </m:sSupPr>
                            <m:e>
                              <m:r>
                                <a:rPr lang="zh-TW" altLang="en-US" sz="1800" b="0" i="1" smtClean="0">
                                  <a:latin typeface="Cambria Math"/>
                                </a:rPr>
                                <m:t>𝜕</m:t>
                              </m:r>
                            </m:e>
                            <m:sup>
                              <m:r>
                                <a:rPr lang="en-US" altLang="zh-TW" sz="1800" b="0" i="1" smtClean="0">
                                  <a:latin typeface="Cambria Math"/>
                                </a:rPr>
                                <m:t>2</m:t>
                              </m:r>
                            </m:sup>
                          </m:sSup>
                          <m:r>
                            <m:rPr>
                              <m:sty m:val="p"/>
                            </m:rPr>
                            <a:rPr lang="el-GR" altLang="zh-TW" sz="1800" b="0" i="1" smtClean="0">
                              <a:latin typeface="Cambria Math"/>
                              <a:ea typeface="Cambria Math"/>
                            </a:rPr>
                            <m:t>Ψ</m:t>
                          </m:r>
                        </m:num>
                        <m:den>
                          <m:r>
                            <a:rPr lang="zh-TW" altLang="en-US" sz="1800" b="0" i="1" smtClean="0">
                              <a:latin typeface="Cambria Math"/>
                            </a:rPr>
                            <m:t>𝜕</m:t>
                          </m:r>
                          <m:sSup>
                            <m:sSupPr>
                              <m:ctrlPr>
                                <a:rPr lang="en-US" altLang="zh-TW" sz="1800" b="0" i="1" smtClean="0">
                                  <a:latin typeface="Cambria Math"/>
                                </a:rPr>
                              </m:ctrlPr>
                            </m:sSupPr>
                            <m:e>
                              <m:r>
                                <a:rPr lang="en-US" altLang="zh-TW" sz="1800" b="0" i="1" smtClean="0">
                                  <a:latin typeface="Cambria Math"/>
                                </a:rPr>
                                <m:t>𝑥</m:t>
                              </m:r>
                            </m:e>
                            <m:sup>
                              <m:r>
                                <a:rPr lang="en-US" altLang="zh-TW" sz="1800" b="0" i="1" smtClean="0">
                                  <a:latin typeface="Cambria Math"/>
                                </a:rPr>
                                <m:t>2</m:t>
                              </m:r>
                            </m:sup>
                          </m:sSup>
                        </m:den>
                      </m:f>
                      <m:r>
                        <a:rPr lang="en-US" altLang="zh-TW" sz="1800" b="0" i="1" smtClean="0">
                          <a:latin typeface="Cambria Math"/>
                        </a:rPr>
                        <m:t>+</m:t>
                      </m:r>
                      <m:r>
                        <a:rPr lang="en-US" altLang="zh-TW" sz="1800" b="0" i="1" smtClean="0">
                          <a:latin typeface="Cambria Math"/>
                        </a:rPr>
                        <m:t>𝑉</m:t>
                      </m:r>
                      <m:d>
                        <m:dPr>
                          <m:ctrlPr>
                            <a:rPr lang="en-US" altLang="zh-TW" sz="1800" b="0" i="1" smtClean="0">
                              <a:latin typeface="Cambria Math"/>
                            </a:rPr>
                          </m:ctrlPr>
                        </m:dPr>
                        <m:e>
                          <m:r>
                            <a:rPr lang="en-US" altLang="zh-TW" sz="1800" b="0" i="1" smtClean="0">
                              <a:latin typeface="Cambria Math"/>
                            </a:rPr>
                            <m:t>𝑥</m:t>
                          </m:r>
                        </m:e>
                      </m:d>
                      <m:r>
                        <m:rPr>
                          <m:sty m:val="p"/>
                        </m:rPr>
                        <a:rPr lang="el-GR" altLang="zh-TW" sz="1800" i="1">
                          <a:latin typeface="Cambria Math"/>
                          <a:ea typeface="Cambria Math"/>
                        </a:rPr>
                        <m:t>Ψ</m:t>
                      </m:r>
                      <m:r>
                        <a:rPr lang="en-US" altLang="zh-TW" sz="1800" b="0" i="1" smtClean="0">
                          <a:latin typeface="Cambria Math"/>
                        </a:rPr>
                        <m:t>=</m:t>
                      </m:r>
                      <m:r>
                        <a:rPr lang="en-US" altLang="zh-TW" sz="1800" i="1">
                          <a:latin typeface="Cambria Math"/>
                          <a:ea typeface="Cambria Math"/>
                        </a:rPr>
                        <m:t>𝑖</m:t>
                      </m:r>
                      <m:r>
                        <m:rPr>
                          <m:sty m:val="p"/>
                        </m:rPr>
                        <a:rPr lang="en-US" altLang="zh-TW" sz="1800" i="1">
                          <a:latin typeface="Cambria Math"/>
                          <a:ea typeface="Cambria Math"/>
                        </a:rPr>
                        <m:t>ℏ</m:t>
                      </m:r>
                      <m:f>
                        <m:fPr>
                          <m:ctrlPr>
                            <a:rPr lang="zh-TW" altLang="en-US" sz="1800" i="1">
                              <a:latin typeface="Cambria Math"/>
                              <a:ea typeface="Cambria Math"/>
                            </a:rPr>
                          </m:ctrlPr>
                        </m:fPr>
                        <m:num>
                          <m:r>
                            <a:rPr lang="zh-TW" altLang="en-US" sz="1800" i="1">
                              <a:latin typeface="Cambria Math"/>
                              <a:ea typeface="Cambria Math"/>
                            </a:rPr>
                            <m:t>𝜕</m:t>
                          </m:r>
                          <m:r>
                            <m:rPr>
                              <m:sty m:val="p"/>
                            </m:rPr>
                            <a:rPr lang="el-GR" altLang="zh-TW" sz="1800" i="1">
                              <a:latin typeface="Cambria Math"/>
                              <a:ea typeface="Cambria Math"/>
                            </a:rPr>
                            <m:t>Ψ</m:t>
                          </m:r>
                        </m:num>
                        <m:den>
                          <m:r>
                            <a:rPr lang="zh-TW" altLang="en-US" sz="1800" i="1">
                              <a:latin typeface="Cambria Math"/>
                              <a:ea typeface="Cambria Math"/>
                            </a:rPr>
                            <m:t>𝜕</m:t>
                          </m:r>
                          <m:r>
                            <a:rPr lang="en-US" altLang="zh-TW" sz="1800" i="1">
                              <a:latin typeface="Cambria Math"/>
                              <a:ea typeface="Cambria Math"/>
                            </a:rPr>
                            <m:t>𝑡</m:t>
                          </m:r>
                        </m:den>
                      </m:f>
                    </m:oMath>
                  </m:oMathPara>
                </a14:m>
                <a:endParaRPr lang="zh-TW" altLang="en-US" sz="1800" dirty="0"/>
              </a:p>
            </p:txBody>
          </p:sp>
        </mc:Choice>
        <mc:Fallback xmlns="">
          <p:sp>
            <p:nvSpPr>
              <p:cNvPr id="2" name="文字方塊 18">
                <a:extLst>
                  <a:ext uri="{FF2B5EF4-FFF2-40B4-BE49-F238E27FC236}">
                    <a16:creationId xmlns:a16="http://schemas.microsoft.com/office/drawing/2014/main" id="{EB9CAFD3-B4DB-C3EF-9F74-C34AD675153C}"/>
                  </a:ext>
                </a:extLst>
              </p:cNvPr>
              <p:cNvSpPr txBox="1">
                <a:spLocks noRot="1" noChangeAspect="1" noMove="1" noResize="1" noEditPoints="1" noAdjustHandles="1" noChangeArrowheads="1" noChangeShapeType="1" noTextEdit="1"/>
              </p:cNvSpPr>
              <p:nvPr/>
            </p:nvSpPr>
            <p:spPr bwMode="auto">
              <a:xfrm>
                <a:off x="4788024" y="3429000"/>
                <a:ext cx="3035318" cy="648126"/>
              </a:xfrm>
              <a:prstGeom prst="rect">
                <a:avLst/>
              </a:prstGeom>
              <a:blipFill>
                <a:blip r:embed="rId2"/>
                <a:stretch>
                  <a:fillRect b="-3846"/>
                </a:stretch>
              </a:blipFill>
              <a:ln>
                <a:noFill/>
              </a:ln>
            </p:spPr>
            <p:txBody>
              <a:bodyPr/>
              <a:lstStyle/>
              <a:p>
                <a:r>
                  <a:rPr lang="en-US">
                    <a:noFill/>
                  </a:rPr>
                  <a:t> </a:t>
                </a:r>
              </a:p>
            </p:txBody>
          </p:sp>
        </mc:Fallback>
      </mc:AlternateContent>
      <p:pic>
        <p:nvPicPr>
          <p:cNvPr id="3" name="Picture 12">
            <a:extLst>
              <a:ext uri="{FF2B5EF4-FFF2-40B4-BE49-F238E27FC236}">
                <a16:creationId xmlns:a16="http://schemas.microsoft.com/office/drawing/2014/main" id="{F68CFCB0-80BB-017D-40BF-705D7C449B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68420"/>
          <a:stretch>
            <a:fillRect/>
          </a:stretch>
        </p:blipFill>
        <p:spPr bwMode="auto">
          <a:xfrm>
            <a:off x="918467" y="2060848"/>
            <a:ext cx="2708275"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4" name="矩形 16">
                <a:extLst>
                  <a:ext uri="{FF2B5EF4-FFF2-40B4-BE49-F238E27FC236}">
                    <a16:creationId xmlns:a16="http://schemas.microsoft.com/office/drawing/2014/main" id="{377E0FB6-4CE9-D0D3-828C-B81512547A1E}"/>
                  </a:ext>
                </a:extLst>
              </p:cNvPr>
              <p:cNvSpPr/>
              <p:nvPr/>
            </p:nvSpPr>
            <p:spPr>
              <a:xfrm>
                <a:off x="1475656" y="3429000"/>
                <a:ext cx="1593898" cy="648254"/>
              </a:xfrm>
              <a:prstGeom prst="rect">
                <a:avLst/>
              </a:prstGeom>
              <a:solidFill>
                <a:srgbClr val="FFFF00"/>
              </a:solidFill>
            </p:spPr>
            <p:txBody>
              <a:bodyPr wrap="none">
                <a:spAutoFit/>
              </a:bodyPr>
              <a:lstStyle/>
              <a:p>
                <a:pPr/>
                <a14:m>
                  <m:oMathPara xmlns:m="http://schemas.openxmlformats.org/officeDocument/2006/math">
                    <m:oMath>
                      <m:f>
                        <m:fPr>
                          <m:ctrlPr>
                            <a:rPr lang="zh-TW" altLang="en-US" sz="1800" i="1">
                              <a:latin typeface="Cambria Math" panose="02040503050406030204" pitchFamily="18" charset="0"/>
                              <a:ea typeface="Cambria Math"/>
                            </a:rPr>
                          </m:ctrlPr>
                        </m:fPr>
                        <m:num>
                          <m:sSup>
                            <m:sSupPr>
                              <m:ctrlPr>
                                <a:rPr lang="zh-TW" altLang="en-US" sz="1800" i="1">
                                  <a:latin typeface="Cambria Math"/>
                                  <a:ea typeface="Cambria Math"/>
                                </a:rPr>
                              </m:ctrlPr>
                            </m:sSupPr>
                            <m:e>
                              <m:r>
                                <a:rPr lang="zh-TW" altLang="en-US" sz="1800" i="1">
                                  <a:latin typeface="Cambria Math"/>
                                  <a:ea typeface="Cambria Math"/>
                                </a:rPr>
                                <m:t>𝜕</m:t>
                              </m:r>
                            </m:e>
                            <m:sup>
                              <m:r>
                                <a:rPr lang="en-US" altLang="zh-TW" sz="1800" b="0" i="1" smtClean="0">
                                  <a:latin typeface="Cambria Math"/>
                                  <a:ea typeface="Cambria Math"/>
                                </a:rPr>
                                <m:t>2</m:t>
                              </m:r>
                            </m:sup>
                          </m:sSup>
                          <m:r>
                            <a:rPr lang="en-US" altLang="zh-TW" sz="1800" i="1">
                              <a:latin typeface="Cambria Math"/>
                              <a:ea typeface="Cambria Math"/>
                            </a:rPr>
                            <m:t>𝑦</m:t>
                          </m:r>
                        </m:num>
                        <m:den>
                          <m:r>
                            <a:rPr lang="zh-TW" altLang="en-US" sz="1800" i="1">
                              <a:latin typeface="Cambria Math"/>
                              <a:ea typeface="Cambria Math"/>
                            </a:rPr>
                            <m:t>𝜕</m:t>
                          </m:r>
                          <m:sSup>
                            <m:sSupPr>
                              <m:ctrlPr>
                                <a:rPr lang="en-US" altLang="zh-TW" sz="1800" i="1">
                                  <a:latin typeface="Cambria Math"/>
                                  <a:ea typeface="Cambria Math"/>
                                </a:rPr>
                              </m:ctrlPr>
                            </m:sSupPr>
                            <m:e>
                              <m:r>
                                <a:rPr lang="en-US" altLang="zh-TW" sz="1800" i="1">
                                  <a:latin typeface="Cambria Math"/>
                                  <a:ea typeface="Cambria Math"/>
                                </a:rPr>
                                <m:t>𝑥</m:t>
                              </m:r>
                            </m:e>
                            <m:sup>
                              <m:r>
                                <a:rPr lang="en-US" altLang="zh-TW" sz="1800" b="0" i="1" smtClean="0">
                                  <a:latin typeface="Cambria Math"/>
                                  <a:ea typeface="Cambria Math"/>
                                </a:rPr>
                                <m:t>2</m:t>
                              </m:r>
                            </m:sup>
                          </m:sSup>
                        </m:den>
                      </m:f>
                      <m:r>
                        <a:rPr lang="en-US" altLang="zh-TW" sz="1800" b="0" i="1" smtClean="0">
                          <a:latin typeface="Cambria Math"/>
                          <a:ea typeface="Cambria Math"/>
                        </a:rPr>
                        <m:t>=</m:t>
                      </m:r>
                      <m:f>
                        <m:fPr>
                          <m:ctrlPr>
                            <a:rPr lang="en-US" altLang="zh-TW" sz="1800" b="0" i="1" smtClean="0">
                              <a:latin typeface="Cambria Math"/>
                              <a:ea typeface="Cambria Math"/>
                            </a:rPr>
                          </m:ctrlPr>
                        </m:fPr>
                        <m:num>
                          <m:r>
                            <a:rPr lang="en-US" altLang="zh-TW" sz="1800" b="0" i="1" smtClean="0">
                              <a:latin typeface="Cambria Math"/>
                              <a:ea typeface="Cambria Math"/>
                            </a:rPr>
                            <m:t>1</m:t>
                          </m:r>
                        </m:num>
                        <m:den>
                          <m:sSup>
                            <m:sSupPr>
                              <m:ctrlPr>
                                <a:rPr lang="en-US" altLang="zh-TW" sz="1800" b="0" i="1" smtClean="0">
                                  <a:latin typeface="Cambria Math"/>
                                  <a:ea typeface="Cambria Math"/>
                                </a:rPr>
                              </m:ctrlPr>
                            </m:sSupPr>
                            <m:e>
                              <m:r>
                                <a:rPr lang="en-US" altLang="zh-TW" sz="1800" b="0" i="1" smtClean="0">
                                  <a:latin typeface="Cambria Math"/>
                                  <a:ea typeface="Cambria Math"/>
                                </a:rPr>
                                <m:t>𝑣</m:t>
                              </m:r>
                            </m:e>
                            <m:sup>
                              <m:r>
                                <a:rPr lang="en-US" altLang="zh-TW" sz="1800" b="0" i="1" smtClean="0">
                                  <a:latin typeface="Cambria Math"/>
                                  <a:ea typeface="Cambria Math"/>
                                </a:rPr>
                                <m:t>2</m:t>
                              </m:r>
                            </m:sup>
                          </m:sSup>
                        </m:den>
                      </m:f>
                      <m:f>
                        <m:fPr>
                          <m:ctrlPr>
                            <a:rPr lang="zh-TW" altLang="en-US" sz="1800" i="1">
                              <a:latin typeface="Cambria Math" panose="02040503050406030204" pitchFamily="18" charset="0"/>
                              <a:ea typeface="Cambria Math"/>
                            </a:rPr>
                          </m:ctrlPr>
                        </m:fPr>
                        <m:num>
                          <m:sSup>
                            <m:sSupPr>
                              <m:ctrlPr>
                                <a:rPr lang="zh-TW" altLang="en-US" sz="1800" i="1">
                                  <a:latin typeface="Cambria Math"/>
                                  <a:ea typeface="Cambria Math"/>
                                </a:rPr>
                              </m:ctrlPr>
                            </m:sSupPr>
                            <m:e>
                              <m:r>
                                <a:rPr lang="zh-TW" altLang="en-US" sz="1800" i="1">
                                  <a:latin typeface="Cambria Math"/>
                                  <a:ea typeface="Cambria Math"/>
                                </a:rPr>
                                <m:t>𝜕</m:t>
                              </m:r>
                            </m:e>
                            <m:sup>
                              <m:r>
                                <a:rPr lang="en-US" altLang="zh-TW" sz="1800" i="1">
                                  <a:latin typeface="Cambria Math"/>
                                  <a:ea typeface="Cambria Math"/>
                                </a:rPr>
                                <m:t>2</m:t>
                              </m:r>
                            </m:sup>
                          </m:sSup>
                          <m:r>
                            <a:rPr lang="en-US" altLang="zh-TW" sz="1800" i="1">
                              <a:latin typeface="Cambria Math"/>
                              <a:ea typeface="Cambria Math"/>
                            </a:rPr>
                            <m:t>𝑦</m:t>
                          </m:r>
                        </m:num>
                        <m:den>
                          <m:r>
                            <a:rPr lang="zh-TW" altLang="en-US" sz="1800" i="1">
                              <a:latin typeface="Cambria Math"/>
                              <a:ea typeface="Cambria Math"/>
                            </a:rPr>
                            <m:t>𝜕</m:t>
                          </m:r>
                          <m:sSup>
                            <m:sSupPr>
                              <m:ctrlPr>
                                <a:rPr lang="en-US" altLang="zh-TW" sz="1800" i="1">
                                  <a:latin typeface="Cambria Math"/>
                                  <a:ea typeface="Cambria Math"/>
                                </a:rPr>
                              </m:ctrlPr>
                            </m:sSupPr>
                            <m:e>
                              <m:r>
                                <a:rPr lang="en-US" altLang="zh-TW" sz="1800" i="1">
                                  <a:latin typeface="Cambria Math"/>
                                  <a:ea typeface="Cambria Math"/>
                                </a:rPr>
                                <m:t>𝑡</m:t>
                              </m:r>
                            </m:e>
                            <m:sup>
                              <m:r>
                                <a:rPr lang="en-US" altLang="zh-TW" sz="1800" i="1">
                                  <a:latin typeface="Cambria Math"/>
                                  <a:ea typeface="Cambria Math"/>
                                </a:rPr>
                                <m:t>2</m:t>
                              </m:r>
                            </m:sup>
                          </m:sSup>
                        </m:den>
                      </m:f>
                    </m:oMath>
                  </m:oMathPara>
                </a14:m>
                <a:endParaRPr lang="zh-TW" altLang="en-US" sz="1800" dirty="0">
                  <a:latin typeface="Times New Roman" panose="02020603050405020304" pitchFamily="18" charset="0"/>
                </a:endParaRPr>
              </a:p>
            </p:txBody>
          </p:sp>
        </mc:Choice>
        <mc:Fallback xmlns="">
          <p:sp>
            <p:nvSpPr>
              <p:cNvPr id="4" name="矩形 16">
                <a:extLst>
                  <a:ext uri="{FF2B5EF4-FFF2-40B4-BE49-F238E27FC236}">
                    <a16:creationId xmlns:a16="http://schemas.microsoft.com/office/drawing/2014/main" id="{377E0FB6-4CE9-D0D3-828C-B81512547A1E}"/>
                  </a:ext>
                </a:extLst>
              </p:cNvPr>
              <p:cNvSpPr>
                <a:spLocks noRot="1" noChangeAspect="1" noMove="1" noResize="1" noEditPoints="1" noAdjustHandles="1" noChangeArrowheads="1" noChangeShapeType="1" noTextEdit="1"/>
              </p:cNvSpPr>
              <p:nvPr/>
            </p:nvSpPr>
            <p:spPr>
              <a:xfrm>
                <a:off x="1475656" y="3429000"/>
                <a:ext cx="1593898" cy="648254"/>
              </a:xfrm>
              <a:prstGeom prst="rect">
                <a:avLst/>
              </a:prstGeom>
              <a:blipFill>
                <a:blip r:embed="rId4"/>
                <a:stretch>
                  <a:fillRect b="-3846"/>
                </a:stretch>
              </a:blipFill>
            </p:spPr>
            <p:txBody>
              <a:bodyPr/>
              <a:lstStyle/>
              <a:p>
                <a:r>
                  <a:rPr lang="en-US">
                    <a:noFill/>
                  </a:rPr>
                  <a:t> </a:t>
                </a:r>
              </a:p>
            </p:txBody>
          </p:sp>
        </mc:Fallback>
      </mc:AlternateContent>
      <p:pic>
        <p:nvPicPr>
          <p:cNvPr id="5" name="Picture 5" descr="f39_08">
            <a:extLst>
              <a:ext uri="{FF2B5EF4-FFF2-40B4-BE49-F238E27FC236}">
                <a16:creationId xmlns:a16="http://schemas.microsoft.com/office/drawing/2014/main" id="{7919E08C-9670-F313-86E7-5D360B0715D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146" t="66957" r="47587"/>
          <a:stretch>
            <a:fillRect/>
          </a:stretch>
        </p:blipFill>
        <p:spPr bwMode="auto">
          <a:xfrm>
            <a:off x="4815531" y="2106298"/>
            <a:ext cx="248367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8" descr="http://photos.aip.org/history/Thumbnails/schrodinger_erwin_a1.jpg">
            <a:extLst>
              <a:ext uri="{FF2B5EF4-FFF2-40B4-BE49-F238E27FC236}">
                <a16:creationId xmlns:a16="http://schemas.microsoft.com/office/drawing/2014/main" id="{D1396797-CEF1-D8D2-B3CB-A9E63ED746D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71827" y="1922136"/>
            <a:ext cx="916165" cy="1359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D1AF3F23-0EB8-3A86-CBC9-894A62A017DA}"/>
              </a:ext>
            </a:extLst>
          </p:cNvPr>
          <p:cNvSpPr txBox="1"/>
          <p:nvPr/>
        </p:nvSpPr>
        <p:spPr>
          <a:xfrm>
            <a:off x="799107" y="852258"/>
            <a:ext cx="7977833" cy="458267"/>
          </a:xfrm>
          <a:prstGeom prst="rect">
            <a:avLst/>
          </a:prstGeom>
          <a:noFill/>
        </p:spPr>
        <p:txBody>
          <a:bodyPr wrap="square">
            <a:spAutoFit/>
          </a:bodyPr>
          <a:lstStyle/>
          <a:p>
            <a:pPr>
              <a:lnSpc>
                <a:spcPct val="150000"/>
              </a:lnSpc>
              <a:buNone/>
            </a:pPr>
            <a:r>
              <a:rPr lang="zh-TW" altLang="en-US" dirty="0">
                <a:latin typeface="Helvetica Neue" panose="02000503000000020004" pitchFamily="2" charset="0"/>
              </a:rPr>
              <a:t>此</a:t>
            </a:r>
            <a:r>
              <a:rPr lang="zh-TW" altLang="en-US" dirty="0">
                <a:effectLst/>
                <a:latin typeface="Helvetica Neue" panose="02000503000000020004" pitchFamily="2" charset="0"/>
              </a:rPr>
              <a:t>波方程式與古典</a:t>
            </a:r>
            <a:r>
              <a:rPr lang="zh-TW" altLang="en-US" dirty="0">
                <a:latin typeface="Helvetica Neue" panose="02000503000000020004" pitchFamily="2" charset="0"/>
              </a:rPr>
              <a:t>波方程式，同是偏微分方成，式在</a:t>
            </a:r>
            <a:r>
              <a:rPr lang="zh-TW" altLang="en-US" dirty="0">
                <a:effectLst/>
                <a:latin typeface="Helvetica Neue" panose="02000503000000020004" pitchFamily="2" charset="0"/>
              </a:rPr>
              <a:t>數學上有許多相似之處！</a:t>
            </a:r>
            <a:endParaRPr lang="en-GB" altLang="zh-TW" dirty="0">
              <a:effectLst/>
              <a:latin typeface="Helvetica Neue" panose="02000503000000020004" pitchFamily="2" charset="0"/>
            </a:endParaRPr>
          </a:p>
        </p:txBody>
      </p:sp>
      <p:sp>
        <p:nvSpPr>
          <p:cNvPr id="8" name="TextBox 7">
            <a:extLst>
              <a:ext uri="{FF2B5EF4-FFF2-40B4-BE49-F238E27FC236}">
                <a16:creationId xmlns:a16="http://schemas.microsoft.com/office/drawing/2014/main" id="{E524E10D-10D3-88F4-64C6-802A2EB09A11}"/>
              </a:ext>
            </a:extLst>
          </p:cNvPr>
          <p:cNvSpPr txBox="1"/>
          <p:nvPr/>
        </p:nvSpPr>
        <p:spPr>
          <a:xfrm>
            <a:off x="804182" y="1351664"/>
            <a:ext cx="7977833"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Schrodinger Wave Equation is a Partial Differential Equation very similar to classical wave equation.</a:t>
            </a:r>
          </a:p>
        </p:txBody>
      </p:sp>
      <p:sp>
        <p:nvSpPr>
          <p:cNvPr id="9" name="TextBox 8">
            <a:extLst>
              <a:ext uri="{FF2B5EF4-FFF2-40B4-BE49-F238E27FC236}">
                <a16:creationId xmlns:a16="http://schemas.microsoft.com/office/drawing/2014/main" id="{35E6089D-45E0-4F0B-724C-B55D0F7FA344}"/>
              </a:ext>
            </a:extLst>
          </p:cNvPr>
          <p:cNvSpPr txBox="1"/>
          <p:nvPr/>
        </p:nvSpPr>
        <p:spPr>
          <a:xfrm>
            <a:off x="918467" y="4343415"/>
            <a:ext cx="7272808"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The technique to solve them and their solution are very similar, too.</a:t>
            </a:r>
          </a:p>
        </p:txBody>
      </p:sp>
      <p:sp>
        <p:nvSpPr>
          <p:cNvPr id="10" name="TextBox 9">
            <a:extLst>
              <a:ext uri="{FF2B5EF4-FFF2-40B4-BE49-F238E27FC236}">
                <a16:creationId xmlns:a16="http://schemas.microsoft.com/office/drawing/2014/main" id="{B16BD8AD-F59A-7CD6-4965-88910DA845C4}"/>
              </a:ext>
            </a:extLst>
          </p:cNvPr>
          <p:cNvSpPr txBox="1"/>
          <p:nvPr/>
        </p:nvSpPr>
        <p:spPr>
          <a:xfrm>
            <a:off x="918466" y="4769467"/>
            <a:ext cx="7272807" cy="369332"/>
          </a:xfrm>
          <a:prstGeom prst="rect">
            <a:avLst/>
          </a:prstGeom>
          <a:noFill/>
        </p:spPr>
        <p:txBody>
          <a:bodyPr wrap="square" rtlCol="0">
            <a:spAutoFit/>
          </a:bodyPr>
          <a:lstStyle/>
          <a:p>
            <a:r>
              <a:rPr lang="en-US" dirty="0">
                <a:solidFill>
                  <a:srgbClr val="FF0000"/>
                </a:solidFill>
                <a:latin typeface="Times New Roman" panose="02020603050405020304" pitchFamily="18" charset="0"/>
                <a:cs typeface="Times New Roman" panose="02020603050405020304" pitchFamily="18" charset="0"/>
              </a:rPr>
              <a:t>The technique: Separation of variables and Eigenvalue problem.</a:t>
            </a:r>
          </a:p>
        </p:txBody>
      </p:sp>
    </p:spTree>
    <p:extLst>
      <p:ext uri="{BB962C8B-B14F-4D97-AF65-F5344CB8AC3E}">
        <p14:creationId xmlns:p14="http://schemas.microsoft.com/office/powerpoint/2010/main" val="4381059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8574A-D64F-4202-A33C-20B05B28702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FB0DE98-0B02-3299-F5B6-8023CB6847E6}"/>
              </a:ext>
            </a:extLst>
          </p:cNvPr>
          <p:cNvSpPr txBox="1"/>
          <p:nvPr/>
        </p:nvSpPr>
        <p:spPr>
          <a:xfrm>
            <a:off x="1583668" y="2579284"/>
            <a:ext cx="5976664"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Differential Equation (Ordinary and Partial)</a:t>
            </a:r>
            <a:r>
              <a:rPr lang="zh-TW" altLang="en-US" dirty="0">
                <a:latin typeface="Times New Roman" panose="02020603050405020304" pitchFamily="18" charset="0"/>
                <a:cs typeface="Times New Roman" panose="02020603050405020304" pitchFamily="18" charset="0"/>
              </a:rPr>
              <a:t> 微分方程式</a:t>
            </a:r>
            <a:endParaRPr lang="en-US"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A5DE07A4-2E12-9C7F-985F-550AAEB2FC99}"/>
              </a:ext>
            </a:extLst>
          </p:cNvPr>
          <p:cNvSpPr txBox="1"/>
          <p:nvPr/>
        </p:nvSpPr>
        <p:spPr>
          <a:xfrm>
            <a:off x="1583668" y="3204487"/>
            <a:ext cx="5148572"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Vector and Matrix</a:t>
            </a:r>
            <a:r>
              <a:rPr lang="zh-TW" altLang="en-US" dirty="0">
                <a:latin typeface="Times New Roman" panose="02020603050405020304" pitchFamily="18" charset="0"/>
                <a:cs typeface="Times New Roman" panose="02020603050405020304" pitchFamily="18" charset="0"/>
              </a:rPr>
              <a:t> 向量與矩陣</a:t>
            </a:r>
            <a:r>
              <a:rPr lang="en-US" dirty="0">
                <a:latin typeface="Times New Roman" panose="02020603050405020304" pitchFamily="18" charset="0"/>
                <a:cs typeface="Times New Roman" panose="02020603050405020304" pitchFamily="18" charset="0"/>
              </a:rPr>
              <a:t> </a:t>
            </a:r>
          </a:p>
        </p:txBody>
      </p:sp>
      <p:sp>
        <p:nvSpPr>
          <p:cNvPr id="5" name="TextBox 4">
            <a:extLst>
              <a:ext uri="{FF2B5EF4-FFF2-40B4-BE49-F238E27FC236}">
                <a16:creationId xmlns:a16="http://schemas.microsoft.com/office/drawing/2014/main" id="{8A9BDD0A-CA71-4D5C-3533-2EAC9BF63DCB}"/>
              </a:ext>
            </a:extLst>
          </p:cNvPr>
          <p:cNvSpPr txBox="1"/>
          <p:nvPr/>
        </p:nvSpPr>
        <p:spPr>
          <a:xfrm>
            <a:off x="1583668" y="4437112"/>
            <a:ext cx="5976664"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Eigenvalues and Eigenfunctions </a:t>
            </a:r>
            <a:r>
              <a:rPr lang="en-US" dirty="0" err="1">
                <a:latin typeface="Times New Roman" panose="02020603050405020304" pitchFamily="18" charset="0"/>
                <a:cs typeface="Times New Roman" panose="02020603050405020304" pitchFamily="18" charset="0"/>
              </a:rPr>
              <a:t>本徵值與本徵函數</a:t>
            </a:r>
            <a:endParaRPr lang="en-US"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7C42701F-DF9E-9D20-0340-67CA1F1AD553}"/>
              </a:ext>
            </a:extLst>
          </p:cNvPr>
          <p:cNvSpPr txBox="1"/>
          <p:nvPr/>
        </p:nvSpPr>
        <p:spPr>
          <a:xfrm>
            <a:off x="1583668" y="3829690"/>
            <a:ext cx="6588732" cy="369332"/>
          </a:xfrm>
          <a:prstGeom prst="rect">
            <a:avLst/>
          </a:prstGeom>
          <a:noFill/>
        </p:spPr>
        <p:txBody>
          <a:bodyPr wrap="square" rtlCol="0">
            <a:spAutoFit/>
          </a:bodyPr>
          <a:lstStyle/>
          <a:p>
            <a:r>
              <a:rPr lang="en-US" dirty="0" err="1"/>
              <a:t>微分方程式與矩陣，竟然有一個共通的數學結構</a:t>
            </a:r>
            <a:r>
              <a:rPr lang="en-US" dirty="0"/>
              <a:t>：</a:t>
            </a:r>
          </a:p>
        </p:txBody>
      </p:sp>
      <p:sp>
        <p:nvSpPr>
          <p:cNvPr id="7" name="TextBox 6">
            <a:extLst>
              <a:ext uri="{FF2B5EF4-FFF2-40B4-BE49-F238E27FC236}">
                <a16:creationId xmlns:a16="http://schemas.microsoft.com/office/drawing/2014/main" id="{5169448B-9198-4EB1-B2F8-D1399F9D0DA9}"/>
              </a:ext>
            </a:extLst>
          </p:cNvPr>
          <p:cNvSpPr txBox="1"/>
          <p:nvPr/>
        </p:nvSpPr>
        <p:spPr>
          <a:xfrm>
            <a:off x="1583668" y="5562970"/>
            <a:ext cx="5652628" cy="369332"/>
          </a:xfrm>
          <a:prstGeom prst="rect">
            <a:avLst/>
          </a:prstGeom>
          <a:noFill/>
        </p:spPr>
        <p:txBody>
          <a:bodyPr wrap="square" rtlCol="0">
            <a:spAutoFit/>
          </a:bodyPr>
          <a:lstStyle/>
          <a:p>
            <a:r>
              <a:rPr lang="en-US" dirty="0" err="1"/>
              <a:t>這個課的課名應該叫</a:t>
            </a:r>
            <a:r>
              <a:rPr lang="en-US" dirty="0"/>
              <a:t>：“</a:t>
            </a:r>
            <a:r>
              <a:rPr lang="en-US" dirty="0" err="1"/>
              <a:t>本徵值問題</a:t>
            </a:r>
            <a:r>
              <a:rPr lang="en-US" dirty="0"/>
              <a:t>”</a:t>
            </a:r>
          </a:p>
        </p:txBody>
      </p:sp>
      <p:sp>
        <p:nvSpPr>
          <p:cNvPr id="9" name="TextBox 8">
            <a:extLst>
              <a:ext uri="{FF2B5EF4-FFF2-40B4-BE49-F238E27FC236}">
                <a16:creationId xmlns:a16="http://schemas.microsoft.com/office/drawing/2014/main" id="{7EB9F710-0192-D91B-9B25-DAAC0BBEE963}"/>
              </a:ext>
            </a:extLst>
          </p:cNvPr>
          <p:cNvSpPr txBox="1"/>
          <p:nvPr/>
        </p:nvSpPr>
        <p:spPr>
          <a:xfrm>
            <a:off x="1583668" y="1946501"/>
            <a:ext cx="6048672" cy="369332"/>
          </a:xfrm>
          <a:prstGeom prst="rect">
            <a:avLst/>
          </a:prstGeom>
          <a:noFill/>
        </p:spPr>
        <p:txBody>
          <a:bodyPr wrap="square" rtlCol="0">
            <a:spAutoFit/>
          </a:bodyPr>
          <a:lstStyle/>
          <a:p>
            <a:r>
              <a:rPr lang="en-US" dirty="0" err="1">
                <a:solidFill>
                  <a:srgbClr val="FF0000"/>
                </a:solidFill>
              </a:rPr>
              <a:t>數學物理的最重要洞見就是：這兩個解物理問題的絕招</a:t>
            </a:r>
            <a:r>
              <a:rPr lang="en-US" dirty="0">
                <a:solidFill>
                  <a:srgbClr val="FF0000"/>
                </a:solidFill>
              </a:rPr>
              <a:t>：</a:t>
            </a:r>
          </a:p>
        </p:txBody>
      </p:sp>
      <p:sp>
        <p:nvSpPr>
          <p:cNvPr id="4" name="TextBox 3">
            <a:extLst>
              <a:ext uri="{FF2B5EF4-FFF2-40B4-BE49-F238E27FC236}">
                <a16:creationId xmlns:a16="http://schemas.microsoft.com/office/drawing/2014/main" id="{740ADFA1-8D0D-E1EC-AD48-9B4CBC53DFD3}"/>
              </a:ext>
            </a:extLst>
          </p:cNvPr>
          <p:cNvSpPr txBox="1"/>
          <p:nvPr/>
        </p:nvSpPr>
        <p:spPr>
          <a:xfrm>
            <a:off x="1583668" y="1378455"/>
            <a:ext cx="4572000" cy="369332"/>
          </a:xfrm>
          <a:prstGeom prst="rect">
            <a:avLst/>
          </a:prstGeom>
          <a:noFill/>
        </p:spPr>
        <p:txBody>
          <a:bodyPr wrap="square">
            <a:spAutoFit/>
          </a:bodyPr>
          <a:lstStyle/>
          <a:p>
            <a:r>
              <a:rPr lang="en-GB" dirty="0">
                <a:solidFill>
                  <a:srgbClr val="FF0000"/>
                </a:solidFill>
                <a:latin typeface="Times New Roman" panose="02020603050405020304" pitchFamily="18" charset="0"/>
                <a:cs typeface="Times New Roman" panose="02020603050405020304" pitchFamily="18" charset="0"/>
              </a:rPr>
              <a:t>Eigenvalue problems </a:t>
            </a:r>
            <a:r>
              <a:rPr lang="en-GB" dirty="0" err="1">
                <a:solidFill>
                  <a:srgbClr val="FF0000"/>
                </a:solidFill>
                <a:latin typeface="Times New Roman" panose="02020603050405020304" pitchFamily="18" charset="0"/>
                <a:cs typeface="Times New Roman" panose="02020603050405020304" pitchFamily="18" charset="0"/>
              </a:rPr>
              <a:t>這個字再次重複出現</a:t>
            </a:r>
            <a:r>
              <a:rPr lang="en-GB" dirty="0">
                <a:solidFill>
                  <a:srgbClr val="FF0000"/>
                </a:solidFill>
                <a:latin typeface="Times New Roman" panose="02020603050405020304" pitchFamily="18" charset="0"/>
                <a:cs typeface="Times New Roman" panose="02020603050405020304" pitchFamily="18" charset="0"/>
              </a:rPr>
              <a:t>！</a:t>
            </a:r>
            <a:endParaRPr lang="en-US" dirty="0"/>
          </a:p>
        </p:txBody>
      </p:sp>
    </p:spTree>
    <p:extLst>
      <p:ext uri="{BB962C8B-B14F-4D97-AF65-F5344CB8AC3E}">
        <p14:creationId xmlns:p14="http://schemas.microsoft.com/office/powerpoint/2010/main" val="12835457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B2A793A-7BE9-7827-E97C-C674DDD30FDE}"/>
              </a:ext>
            </a:extLst>
          </p:cNvPr>
          <p:cNvSpPr txBox="1"/>
          <p:nvPr/>
        </p:nvSpPr>
        <p:spPr>
          <a:xfrm>
            <a:off x="1120366" y="4590480"/>
            <a:ext cx="5976664" cy="369332"/>
          </a:xfrm>
          <a:prstGeom prst="rect">
            <a:avLst/>
          </a:prstGeom>
          <a:noFill/>
        </p:spPr>
        <p:txBody>
          <a:bodyPr wrap="square" rtlCol="0">
            <a:spAutoFit/>
          </a:bodyPr>
          <a:lstStyle/>
          <a:p>
            <a:r>
              <a:rPr lang="en-US" altLang="zh-TW" dirty="0">
                <a:latin typeface="Times New Roman" panose="02020603050405020304" pitchFamily="18" charset="0"/>
                <a:cs typeface="Times New Roman" panose="02020603050405020304" pitchFamily="18" charset="0"/>
              </a:rPr>
              <a:t>Linear Algebra</a:t>
            </a:r>
            <a:r>
              <a:rPr lang="zh-TW" altLang="en-US" dirty="0">
                <a:latin typeface="Times New Roman" panose="02020603050405020304" pitchFamily="18" charset="0"/>
                <a:cs typeface="Times New Roman" panose="02020603050405020304" pitchFamily="18" charset="0"/>
              </a:rPr>
              <a:t> </a:t>
            </a:r>
            <a:r>
              <a:rPr lang="zh-TW" altLang="en-US" dirty="0">
                <a:latin typeface="Helvetica Neue" panose="02000503000000020004" pitchFamily="2" charset="0"/>
              </a:rPr>
              <a:t>線性代數與偏微分方程式的本徵值問題。</a:t>
            </a:r>
            <a:endParaRPr lang="en-US"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7F40ABF4-88DF-6C3B-8ECB-9D29C4019D5C}"/>
              </a:ext>
            </a:extLst>
          </p:cNvPr>
          <p:cNvSpPr txBox="1"/>
          <p:nvPr/>
        </p:nvSpPr>
        <p:spPr>
          <a:xfrm>
            <a:off x="1120366" y="1737925"/>
            <a:ext cx="5976664"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Eigenvalues and Eigenfunctions </a:t>
            </a:r>
            <a:r>
              <a:rPr lang="en-US" dirty="0" err="1">
                <a:latin typeface="Times New Roman" panose="02020603050405020304" pitchFamily="18" charset="0"/>
                <a:cs typeface="Times New Roman" panose="02020603050405020304" pitchFamily="18" charset="0"/>
              </a:rPr>
              <a:t>本徵值與本徵函數</a:t>
            </a:r>
            <a:r>
              <a:rPr lang="en-US" dirty="0">
                <a:latin typeface="Times New Roman" panose="02020603050405020304" pitchFamily="18" charset="0"/>
                <a:cs typeface="Times New Roman" panose="02020603050405020304" pitchFamily="18" charset="0"/>
              </a:rPr>
              <a:t>，</a:t>
            </a:r>
          </a:p>
        </p:txBody>
      </p:sp>
      <p:sp>
        <p:nvSpPr>
          <p:cNvPr id="5" name="TextBox 4">
            <a:extLst>
              <a:ext uri="{FF2B5EF4-FFF2-40B4-BE49-F238E27FC236}">
                <a16:creationId xmlns:a16="http://schemas.microsoft.com/office/drawing/2014/main" id="{CCAA6080-A3FF-578B-5310-DA2292F95AB5}"/>
              </a:ext>
            </a:extLst>
          </p:cNvPr>
          <p:cNvSpPr txBox="1"/>
          <p:nvPr/>
        </p:nvSpPr>
        <p:spPr>
          <a:xfrm>
            <a:off x="1115616" y="1211447"/>
            <a:ext cx="7637597" cy="369332"/>
          </a:xfrm>
          <a:prstGeom prst="rect">
            <a:avLst/>
          </a:prstGeom>
          <a:noFill/>
        </p:spPr>
        <p:txBody>
          <a:bodyPr wrap="square" rtlCol="0">
            <a:spAutoFit/>
          </a:bodyPr>
          <a:lstStyle/>
          <a:p>
            <a:r>
              <a:rPr lang="en-US" dirty="0" err="1"/>
              <a:t>求解偏微分方程式、線性代數方程式與矩陣，竟然有共通的數學結構</a:t>
            </a:r>
            <a:r>
              <a:rPr lang="en-US" dirty="0"/>
              <a:t>：</a:t>
            </a:r>
          </a:p>
        </p:txBody>
      </p:sp>
      <p:sp>
        <p:nvSpPr>
          <p:cNvPr id="6" name="TextBox 5">
            <a:extLst>
              <a:ext uri="{FF2B5EF4-FFF2-40B4-BE49-F238E27FC236}">
                <a16:creationId xmlns:a16="http://schemas.microsoft.com/office/drawing/2014/main" id="{ADAC431D-051B-8494-AF06-33D2D95922B3}"/>
              </a:ext>
            </a:extLst>
          </p:cNvPr>
          <p:cNvSpPr txBox="1"/>
          <p:nvPr/>
        </p:nvSpPr>
        <p:spPr>
          <a:xfrm>
            <a:off x="1115616" y="2314847"/>
            <a:ext cx="5652628" cy="369332"/>
          </a:xfrm>
          <a:prstGeom prst="rect">
            <a:avLst/>
          </a:prstGeom>
          <a:noFill/>
        </p:spPr>
        <p:txBody>
          <a:bodyPr wrap="square" rtlCol="0">
            <a:spAutoFit/>
          </a:bodyPr>
          <a:lstStyle/>
          <a:p>
            <a:r>
              <a:rPr lang="en-US" dirty="0" err="1"/>
              <a:t>這個課的課名應該叫</a:t>
            </a:r>
            <a:r>
              <a:rPr lang="en-US" dirty="0"/>
              <a:t>：“</a:t>
            </a:r>
            <a:r>
              <a:rPr lang="en-US" dirty="0" err="1"/>
              <a:t>本徵值問題</a:t>
            </a:r>
            <a:r>
              <a:rPr lang="en-US" dirty="0"/>
              <a:t>”</a:t>
            </a:r>
          </a:p>
        </p:txBody>
      </p:sp>
      <p:pic>
        <p:nvPicPr>
          <p:cNvPr id="7" name="Picture 6">
            <a:extLst>
              <a:ext uri="{FF2B5EF4-FFF2-40B4-BE49-F238E27FC236}">
                <a16:creationId xmlns:a16="http://schemas.microsoft.com/office/drawing/2014/main" id="{D978B9EE-9D1B-0AFF-AF91-54EF0F681FE2}"/>
              </a:ext>
            </a:extLst>
          </p:cNvPr>
          <p:cNvPicPr>
            <a:picLocks noChangeAspect="1"/>
          </p:cNvPicPr>
          <p:nvPr/>
        </p:nvPicPr>
        <p:blipFill>
          <a:blip r:embed="rId2"/>
          <a:srcRect l="16444" t="883" r="10108" b="82056"/>
          <a:stretch>
            <a:fillRect/>
          </a:stretch>
        </p:blipFill>
        <p:spPr>
          <a:xfrm>
            <a:off x="1120366" y="2825301"/>
            <a:ext cx="4824536" cy="792088"/>
          </a:xfrm>
          <a:prstGeom prst="rect">
            <a:avLst/>
          </a:prstGeom>
        </p:spPr>
      </p:pic>
    </p:spTree>
    <p:extLst>
      <p:ext uri="{BB962C8B-B14F-4D97-AF65-F5344CB8AC3E}">
        <p14:creationId xmlns:p14="http://schemas.microsoft.com/office/powerpoint/2010/main" val="97276181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4F750-FD8A-3ABA-5674-36397286B6C1}"/>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852F794F-16F9-9370-8FF2-FE3D9AB7D4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2" y="1340768"/>
            <a:ext cx="8141012" cy="4771011"/>
          </a:xfrm>
          <a:prstGeom prst="rect">
            <a:avLst/>
          </a:prstGeom>
        </p:spPr>
      </p:pic>
      <p:pic>
        <p:nvPicPr>
          <p:cNvPr id="11" name="Picture 10" descr="A close-up of a text&#10;&#10;AI-generated content may be incorrect.">
            <a:extLst>
              <a:ext uri="{FF2B5EF4-FFF2-40B4-BE49-F238E27FC236}">
                <a16:creationId xmlns:a16="http://schemas.microsoft.com/office/drawing/2014/main" id="{71443C6E-9BCF-9A08-8145-53CEA26EF6D0}"/>
              </a:ext>
            </a:extLst>
          </p:cNvPr>
          <p:cNvPicPr>
            <a:picLocks noChangeAspect="1"/>
          </p:cNvPicPr>
          <p:nvPr/>
        </p:nvPicPr>
        <p:blipFill>
          <a:blip r:embed="rId3">
            <a:extLst>
              <a:ext uri="{28A0092B-C50C-407E-A947-70E740481C1C}">
                <a14:useLocalDpi xmlns:a14="http://schemas.microsoft.com/office/drawing/2010/main" val="0"/>
              </a:ext>
            </a:extLst>
          </a:blip>
          <a:srcRect l="7063" t="19506" r="36045" b="75177"/>
          <a:stretch>
            <a:fillRect/>
          </a:stretch>
        </p:blipFill>
        <p:spPr>
          <a:xfrm>
            <a:off x="2267744" y="476672"/>
            <a:ext cx="4248472" cy="576064"/>
          </a:xfrm>
          <a:prstGeom prst="rect">
            <a:avLst/>
          </a:prstGeom>
        </p:spPr>
      </p:pic>
      <p:sp>
        <p:nvSpPr>
          <p:cNvPr id="12" name="Rectangle 11">
            <a:extLst>
              <a:ext uri="{FF2B5EF4-FFF2-40B4-BE49-F238E27FC236}">
                <a16:creationId xmlns:a16="http://schemas.microsoft.com/office/drawing/2014/main" id="{E2705A46-10B9-36C0-A4CD-BE6200D65C1F}"/>
              </a:ext>
            </a:extLst>
          </p:cNvPr>
          <p:cNvSpPr/>
          <p:nvPr/>
        </p:nvSpPr>
        <p:spPr>
          <a:xfrm>
            <a:off x="539552" y="1304202"/>
            <a:ext cx="8141012" cy="2160240"/>
          </a:xfrm>
          <a:prstGeom prst="rect">
            <a:avLst/>
          </a:prstGeom>
          <a:ln w="444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Rectangle 12">
            <a:extLst>
              <a:ext uri="{FF2B5EF4-FFF2-40B4-BE49-F238E27FC236}">
                <a16:creationId xmlns:a16="http://schemas.microsoft.com/office/drawing/2014/main" id="{6A1EB0FC-4FC8-B1C8-88BC-CA0D89958B88}"/>
              </a:ext>
            </a:extLst>
          </p:cNvPr>
          <p:cNvSpPr/>
          <p:nvPr/>
        </p:nvSpPr>
        <p:spPr>
          <a:xfrm>
            <a:off x="540774" y="3713678"/>
            <a:ext cx="8139790" cy="2271044"/>
          </a:xfrm>
          <a:prstGeom prst="rect">
            <a:avLst/>
          </a:prstGeom>
          <a:ln w="44450">
            <a:solidFill>
              <a:srgbClr val="00B05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513647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7842D54-727F-E300-651E-A325184A9B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138" y="1233164"/>
            <a:ext cx="6624737" cy="1907804"/>
          </a:xfrm>
          <a:prstGeom prst="rect">
            <a:avLst/>
          </a:prstGeom>
        </p:spPr>
      </p:pic>
      <p:pic>
        <p:nvPicPr>
          <p:cNvPr id="6" name="Picture 5">
            <a:extLst>
              <a:ext uri="{FF2B5EF4-FFF2-40B4-BE49-F238E27FC236}">
                <a16:creationId xmlns:a16="http://schemas.microsoft.com/office/drawing/2014/main" id="{EB3AD175-8E29-669A-7FE9-AF9DCC5F24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7" y="3140968"/>
            <a:ext cx="8165801" cy="2989334"/>
          </a:xfrm>
          <a:prstGeom prst="rect">
            <a:avLst/>
          </a:prstGeom>
        </p:spPr>
      </p:pic>
      <p:sp>
        <p:nvSpPr>
          <p:cNvPr id="7" name="Rectangle 6">
            <a:extLst>
              <a:ext uri="{FF2B5EF4-FFF2-40B4-BE49-F238E27FC236}">
                <a16:creationId xmlns:a16="http://schemas.microsoft.com/office/drawing/2014/main" id="{6590C29C-4C3D-16F6-7767-0FD976D5771E}"/>
              </a:ext>
            </a:extLst>
          </p:cNvPr>
          <p:cNvSpPr/>
          <p:nvPr/>
        </p:nvSpPr>
        <p:spPr>
          <a:xfrm>
            <a:off x="6948264" y="1233164"/>
            <a:ext cx="1541064" cy="1907804"/>
          </a:xfrm>
          <a:prstGeom prst="rect">
            <a:avLst/>
          </a:prstGeom>
          <a:solidFill>
            <a:schemeClr val="bg1"/>
          </a:solidFill>
          <a:ln w="444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25568276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65AA1B74-36E6-894E-63AB-58B7AD675C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08556" y="4857104"/>
            <a:ext cx="3347864" cy="1883174"/>
          </a:xfrm>
          <a:prstGeom prst="rect">
            <a:avLst/>
          </a:prstGeom>
          <a:noFill/>
          <a:extLst>
            <a:ext uri="{909E8E84-426E-40DD-AFC4-6F175D3DCCD1}">
              <a14:hiddenFill xmlns:a14="http://schemas.microsoft.com/office/drawing/2010/main">
                <a:solidFill>
                  <a:srgbClr val="FFFFFF"/>
                </a:solidFill>
              </a14:hiddenFill>
            </a:ext>
          </a:extLst>
        </p:spPr>
      </p:pic>
      <p:sp>
        <p:nvSpPr>
          <p:cNvPr id="10243" name="Text Box 5"/>
          <p:cNvSpPr txBox="1">
            <a:spLocks noChangeArrowheads="1"/>
          </p:cNvSpPr>
          <p:nvPr/>
        </p:nvSpPr>
        <p:spPr bwMode="auto">
          <a:xfrm>
            <a:off x="755576" y="4818063"/>
            <a:ext cx="31341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spcBef>
                <a:spcPct val="50000"/>
              </a:spcBef>
            </a:pPr>
            <a:r>
              <a:rPr lang="en-US" altLang="zh-TW" sz="1800" dirty="0"/>
              <a:t>Schrodinger Wave Equation</a:t>
            </a:r>
            <a:endParaRPr lang="zh-TW" altLang="en-US" sz="1800" dirty="0"/>
          </a:p>
        </p:txBody>
      </p:sp>
      <p:pic>
        <p:nvPicPr>
          <p:cNvPr id="10244" name="Picture 6" descr="http://www.ibmsonline.org/portals/0/Davosmoutai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75050" y="428625"/>
            <a:ext cx="5211763"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8" descr="http://photos.aip.org/history/Thumbnails/schrodinger_erwin_a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27150" y="428625"/>
            <a:ext cx="1830388"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文字方塊 12"/>
          <p:cNvSpPr txBox="1">
            <a:spLocks noChangeArrowheads="1"/>
          </p:cNvSpPr>
          <p:nvPr/>
        </p:nvSpPr>
        <p:spPr bwMode="auto">
          <a:xfrm>
            <a:off x="3530294" y="3731718"/>
            <a:ext cx="40933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en-US" altLang="zh-TW" sz="1800" dirty="0"/>
              <a:t>Villa Herwig, </a:t>
            </a:r>
            <a:r>
              <a:rPr lang="en-US" altLang="zh-TW" sz="1800" dirty="0" err="1"/>
              <a:t>Arosa</a:t>
            </a:r>
            <a:r>
              <a:rPr lang="en-US" altLang="zh-TW" sz="1800" dirty="0"/>
              <a:t> Switzerland 1925</a:t>
            </a:r>
            <a:endParaRPr lang="zh-TW" altLang="en-US" sz="1800" dirty="0"/>
          </a:p>
        </p:txBody>
      </p:sp>
      <p:pic>
        <p:nvPicPr>
          <p:cNvPr id="86022" name="Picture 6" descr="http://pic.big5.anhuinews.com/0/01/38/82/1388201_948788.jpg"/>
          <p:cNvPicPr>
            <a:picLocks noChangeAspect="1" noChangeArrowheads="1"/>
          </p:cNvPicPr>
          <p:nvPr/>
        </p:nvPicPr>
        <p:blipFill>
          <a:blip r:embed="rId5" cstate="print"/>
          <a:srcRect r="14999" b="28103"/>
          <a:stretch>
            <a:fillRect/>
          </a:stretch>
        </p:blipFill>
        <p:spPr bwMode="auto">
          <a:xfrm>
            <a:off x="6875095" y="4264514"/>
            <a:ext cx="2031586" cy="2445867"/>
          </a:xfrm>
          <a:prstGeom prst="rect">
            <a:avLst/>
          </a:prstGeom>
          <a:noFill/>
          <a:effectLst>
            <a:outerShdw blurRad="622300" dist="38100" dir="5400000" algn="t" rotWithShape="0">
              <a:prstClr val="black">
                <a:alpha val="40000"/>
              </a:prstClr>
            </a:outerShdw>
          </a:effectLst>
          <a:scene3d>
            <a:camera prst="orthographicFront"/>
            <a:lightRig rig="threePt" dir="t"/>
          </a:scene3d>
          <a:sp3d prstMaterial="translucentPowder"/>
        </p:spPr>
      </p:pic>
      <p:sp>
        <p:nvSpPr>
          <p:cNvPr id="15" name="波浪 14"/>
          <p:cNvSpPr/>
          <p:nvPr/>
        </p:nvSpPr>
        <p:spPr>
          <a:xfrm>
            <a:off x="7786688" y="5214938"/>
            <a:ext cx="928687" cy="714375"/>
          </a:xfrm>
          <a:prstGeom prst="wave">
            <a:avLst/>
          </a:prstGeom>
          <a:solidFill>
            <a:srgbClr val="CCECFF">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文字方塊 15"/>
          <p:cNvSpPr txBox="1">
            <a:spLocks noChangeArrowheads="1"/>
          </p:cNvSpPr>
          <p:nvPr/>
        </p:nvSpPr>
        <p:spPr bwMode="auto">
          <a:xfrm>
            <a:off x="755576" y="4294411"/>
            <a:ext cx="57594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t>薛丁格從無到有 </a:t>
            </a:r>
            <a:r>
              <a:rPr lang="en-US" altLang="zh-TW" sz="1800" dirty="0"/>
              <a:t>from scratch</a:t>
            </a:r>
            <a:r>
              <a:rPr lang="zh-TW" altLang="en-US" sz="1800" dirty="0"/>
              <a:t>猜出一個波方程式：</a:t>
            </a:r>
          </a:p>
        </p:txBody>
      </p:sp>
      <p:sp>
        <p:nvSpPr>
          <p:cNvPr id="13" name="文字方塊 12"/>
          <p:cNvSpPr txBox="1">
            <a:spLocks noChangeArrowheads="1"/>
          </p:cNvSpPr>
          <p:nvPr/>
        </p:nvSpPr>
        <p:spPr bwMode="auto">
          <a:xfrm>
            <a:off x="752380" y="6165304"/>
            <a:ext cx="38576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solidFill>
                  <a:srgbClr val="FF0000"/>
                </a:solidFill>
              </a:rPr>
              <a:t>注意：波函數是複數！</a:t>
            </a:r>
          </a:p>
        </p:txBody>
      </p:sp>
      <mc:AlternateContent xmlns:mc="http://schemas.openxmlformats.org/markup-compatibility/2006" xmlns:a14="http://schemas.microsoft.com/office/drawing/2010/main">
        <mc:Choice Requires="a14">
          <p:sp>
            <p:nvSpPr>
              <p:cNvPr id="11" name="文字方塊 10"/>
              <p:cNvSpPr txBox="1"/>
              <p:nvPr/>
            </p:nvSpPr>
            <p:spPr bwMode="auto">
              <a:xfrm>
                <a:off x="561074" y="5281187"/>
                <a:ext cx="3036852" cy="648126"/>
              </a:xfrm>
              <a:prstGeom prst="rect">
                <a:avLst/>
              </a:prstGeom>
              <a:solidFill>
                <a:srgbClr val="FFFF00"/>
              </a:solidFill>
              <a:ln>
                <a:noFill/>
              </a:ln>
            </p:spPr>
            <p:txBody>
              <a:bodyPr wrap="square" rtlCol="0">
                <a:spAutoFit/>
              </a:bodyPr>
              <a:lstStyle/>
              <a:p>
                <a:pPr eaLnBrk="1" hangingPunct="1"/>
                <a14:m>
                  <m:oMathPara xmlns:m="http://schemas.openxmlformats.org/officeDocument/2006/math">
                    <m:oMath>
                      <m:r>
                        <a:rPr lang="en-US" altLang="zh-TW" sz="1800" b="0" i="1" smtClean="0">
                          <a:latin typeface="Cambria Math"/>
                        </a:rPr>
                        <m:t>−</m:t>
                      </m:r>
                      <m:f>
                        <m:fPr>
                          <m:ctrlPr>
                            <a:rPr lang="en-US" altLang="zh-TW" sz="1800" b="0" i="1" smtClean="0">
                              <a:latin typeface="Cambria Math" panose="02040503050406030204" pitchFamily="18" charset="0"/>
                              <a:ea typeface="Cambria Math"/>
                            </a:rPr>
                          </m:ctrlPr>
                        </m:fPr>
                        <m:num>
                          <m:sSup>
                            <m:sSupPr>
                              <m:ctrlPr>
                                <a:rPr lang="en-US" altLang="zh-TW" sz="1800" b="0" i="1" smtClean="0">
                                  <a:latin typeface="Cambria Math"/>
                                  <a:ea typeface="Cambria Math"/>
                                </a:rPr>
                              </m:ctrlPr>
                            </m:sSupPr>
                            <m:e>
                              <m:r>
                                <m:rPr>
                                  <m:sty m:val="p"/>
                                </m:rPr>
                                <a:rPr lang="en-US" altLang="zh-TW" sz="1800" b="0" i="1" smtClean="0">
                                  <a:latin typeface="Cambria Math"/>
                                  <a:ea typeface="Cambria Math"/>
                                </a:rPr>
                                <m:t>ℏ</m:t>
                              </m:r>
                            </m:e>
                            <m:sup>
                              <m:r>
                                <a:rPr lang="en-US" altLang="zh-TW" sz="1800" b="0" i="1" smtClean="0">
                                  <a:latin typeface="Cambria Math"/>
                                </a:rPr>
                                <m:t>2</m:t>
                              </m:r>
                            </m:sup>
                          </m:sSup>
                        </m:num>
                        <m:den>
                          <m:r>
                            <a:rPr lang="en-US" altLang="zh-TW" sz="1800" b="0" i="1" smtClean="0">
                              <a:latin typeface="Cambria Math"/>
                            </a:rPr>
                            <m:t>2</m:t>
                          </m:r>
                          <m:r>
                            <a:rPr lang="en-US" altLang="zh-TW" sz="1800" b="0" i="1" smtClean="0">
                              <a:latin typeface="Cambria Math"/>
                            </a:rPr>
                            <m:t>𝑚</m:t>
                          </m:r>
                        </m:den>
                      </m:f>
                      <m:f>
                        <m:fPr>
                          <m:ctrlPr>
                            <a:rPr lang="zh-TW" altLang="en-US" sz="1800" b="0" i="1" smtClean="0">
                              <a:latin typeface="Cambria Math" panose="02040503050406030204" pitchFamily="18" charset="0"/>
                            </a:rPr>
                          </m:ctrlPr>
                        </m:fPr>
                        <m:num>
                          <m:sSup>
                            <m:sSupPr>
                              <m:ctrlPr>
                                <a:rPr lang="zh-TW" altLang="en-US" sz="1800" b="0" i="1" smtClean="0">
                                  <a:latin typeface="Cambria Math"/>
                                </a:rPr>
                              </m:ctrlPr>
                            </m:sSupPr>
                            <m:e>
                              <m:r>
                                <a:rPr lang="zh-TW" altLang="en-US" sz="1800" b="0" i="1" smtClean="0">
                                  <a:latin typeface="Cambria Math"/>
                                </a:rPr>
                                <m:t>𝜕</m:t>
                              </m:r>
                            </m:e>
                            <m:sup>
                              <m:r>
                                <a:rPr lang="en-US" altLang="zh-TW" sz="1800" b="0" i="1" smtClean="0">
                                  <a:latin typeface="Cambria Math"/>
                                </a:rPr>
                                <m:t>2</m:t>
                              </m:r>
                            </m:sup>
                          </m:sSup>
                          <m:r>
                            <m:rPr>
                              <m:sty m:val="p"/>
                            </m:rPr>
                            <a:rPr lang="el-GR" altLang="zh-TW" sz="1800" b="0" i="1" smtClean="0">
                              <a:latin typeface="Cambria Math"/>
                              <a:ea typeface="Cambria Math"/>
                            </a:rPr>
                            <m:t>Ψ</m:t>
                          </m:r>
                        </m:num>
                        <m:den>
                          <m:r>
                            <a:rPr lang="zh-TW" altLang="en-US" sz="1800" b="0" i="1" smtClean="0">
                              <a:latin typeface="Cambria Math"/>
                            </a:rPr>
                            <m:t>𝜕</m:t>
                          </m:r>
                          <m:sSup>
                            <m:sSupPr>
                              <m:ctrlPr>
                                <a:rPr lang="en-US" altLang="zh-TW" sz="1800" b="0" i="1" smtClean="0">
                                  <a:latin typeface="Cambria Math"/>
                                </a:rPr>
                              </m:ctrlPr>
                            </m:sSupPr>
                            <m:e>
                              <m:r>
                                <a:rPr lang="en-US" altLang="zh-TW" sz="1800" b="0" i="1" smtClean="0">
                                  <a:latin typeface="Cambria Math"/>
                                </a:rPr>
                                <m:t>𝑥</m:t>
                              </m:r>
                            </m:e>
                            <m:sup>
                              <m:r>
                                <a:rPr lang="en-US" altLang="zh-TW" sz="1800" b="0" i="1" smtClean="0">
                                  <a:latin typeface="Cambria Math"/>
                                </a:rPr>
                                <m:t>2</m:t>
                              </m:r>
                            </m:sup>
                          </m:sSup>
                        </m:den>
                      </m:f>
                      <m:r>
                        <a:rPr lang="en-US" altLang="zh-TW" sz="1800" b="0" i="1" smtClean="0">
                          <a:latin typeface="Cambria Math"/>
                        </a:rPr>
                        <m:t>+</m:t>
                      </m:r>
                      <m:r>
                        <a:rPr lang="en-US" altLang="zh-TW" sz="1800" b="0" i="1" smtClean="0">
                          <a:latin typeface="Cambria Math"/>
                        </a:rPr>
                        <m:t>𝑉</m:t>
                      </m:r>
                      <m:d>
                        <m:dPr>
                          <m:ctrlPr>
                            <a:rPr lang="en-US" altLang="zh-TW" sz="1800" b="0" i="1" smtClean="0">
                              <a:latin typeface="Cambria Math"/>
                            </a:rPr>
                          </m:ctrlPr>
                        </m:dPr>
                        <m:e>
                          <m:r>
                            <a:rPr lang="en-US" altLang="zh-TW" sz="1800" b="0" i="1" smtClean="0">
                              <a:latin typeface="Cambria Math"/>
                            </a:rPr>
                            <m:t>𝑥</m:t>
                          </m:r>
                        </m:e>
                      </m:d>
                      <m:r>
                        <m:rPr>
                          <m:sty m:val="p"/>
                        </m:rPr>
                        <a:rPr lang="el-GR" altLang="zh-TW" sz="1800" i="1">
                          <a:latin typeface="Cambria Math"/>
                          <a:ea typeface="Cambria Math"/>
                        </a:rPr>
                        <m:t>Ψ</m:t>
                      </m:r>
                      <m:r>
                        <a:rPr lang="en-US" altLang="zh-TW" sz="1800" b="0" i="1" smtClean="0">
                          <a:latin typeface="Cambria Math"/>
                        </a:rPr>
                        <m:t>=</m:t>
                      </m:r>
                      <m:r>
                        <a:rPr lang="en-US" altLang="zh-TW" sz="1800" i="1">
                          <a:latin typeface="Cambria Math"/>
                          <a:ea typeface="Cambria Math"/>
                        </a:rPr>
                        <m:t>𝑖</m:t>
                      </m:r>
                      <m:r>
                        <m:rPr>
                          <m:sty m:val="p"/>
                        </m:rPr>
                        <a:rPr lang="en-US" altLang="zh-TW" sz="1800" i="1">
                          <a:latin typeface="Cambria Math"/>
                          <a:ea typeface="Cambria Math"/>
                        </a:rPr>
                        <m:t>ℏ</m:t>
                      </m:r>
                      <m:f>
                        <m:fPr>
                          <m:ctrlPr>
                            <a:rPr lang="zh-TW" altLang="en-US" sz="1800" i="1">
                              <a:latin typeface="Cambria Math"/>
                              <a:ea typeface="Cambria Math"/>
                            </a:rPr>
                          </m:ctrlPr>
                        </m:fPr>
                        <m:num>
                          <m:r>
                            <a:rPr lang="zh-TW" altLang="en-US" sz="1800" i="1">
                              <a:latin typeface="Cambria Math"/>
                              <a:ea typeface="Cambria Math"/>
                            </a:rPr>
                            <m:t>𝜕</m:t>
                          </m:r>
                          <m:r>
                            <m:rPr>
                              <m:sty m:val="p"/>
                            </m:rPr>
                            <a:rPr lang="el-GR" altLang="zh-TW" sz="1800" i="1">
                              <a:latin typeface="Cambria Math"/>
                              <a:ea typeface="Cambria Math"/>
                            </a:rPr>
                            <m:t>Ψ</m:t>
                          </m:r>
                        </m:num>
                        <m:den>
                          <m:r>
                            <a:rPr lang="zh-TW" altLang="en-US" sz="1800" i="1">
                              <a:latin typeface="Cambria Math"/>
                              <a:ea typeface="Cambria Math"/>
                            </a:rPr>
                            <m:t>𝜕</m:t>
                          </m:r>
                          <m:r>
                            <a:rPr lang="en-US" altLang="zh-TW" sz="1800" i="1">
                              <a:latin typeface="Cambria Math"/>
                              <a:ea typeface="Cambria Math"/>
                            </a:rPr>
                            <m:t>𝑡</m:t>
                          </m:r>
                        </m:den>
                      </m:f>
                    </m:oMath>
                  </m:oMathPara>
                </a14:m>
                <a:endParaRPr lang="zh-TW" altLang="en-US" sz="1800" dirty="0"/>
              </a:p>
            </p:txBody>
          </p:sp>
        </mc:Choice>
        <mc:Fallback xmlns="">
          <p:sp>
            <p:nvSpPr>
              <p:cNvPr id="11" name="文字方塊 10"/>
              <p:cNvSpPr txBox="1">
                <a:spLocks noRot="1" noChangeAspect="1" noMove="1" noResize="1" noEditPoints="1" noAdjustHandles="1" noChangeArrowheads="1" noChangeShapeType="1" noTextEdit="1"/>
              </p:cNvSpPr>
              <p:nvPr/>
            </p:nvSpPr>
            <p:spPr bwMode="auto">
              <a:xfrm>
                <a:off x="561074" y="5281187"/>
                <a:ext cx="3036852" cy="648126"/>
              </a:xfrm>
              <a:prstGeom prst="rect">
                <a:avLst/>
              </a:prstGeom>
              <a:blipFill>
                <a:blip r:embed="rId6"/>
                <a:stretch>
                  <a:fillRect b="-3774"/>
                </a:stretch>
              </a:blipFill>
              <a:ln>
                <a:noFill/>
              </a:ln>
            </p:spPr>
            <p:txBody>
              <a:bodyPr/>
              <a:lstStyle/>
              <a:p>
                <a:r>
                  <a:rPr lang="en-TW">
                    <a:noFill/>
                  </a:rPr>
                  <a:t> </a:t>
                </a:r>
              </a:p>
            </p:txBody>
          </p:sp>
        </mc:Fallback>
      </mc:AlternateContent>
    </p:spTree>
    <p:extLst>
      <p:ext uri="{BB962C8B-B14F-4D97-AF65-F5344CB8AC3E}">
        <p14:creationId xmlns:p14="http://schemas.microsoft.com/office/powerpoint/2010/main" val="30305383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86022"/>
                                        </p:tgtEl>
                                        <p:attrNameLst>
                                          <p:attrName>style.visibility</p:attrName>
                                        </p:attrNameLst>
                                      </p:cBhvr>
                                      <p:to>
                                        <p:strVal val="visible"/>
                                      </p:to>
                                    </p:set>
                                    <p:anim calcmode="lin" valueType="num">
                                      <p:cBhvr additive="base">
                                        <p:cTn id="7" dur="500" fill="hold"/>
                                        <p:tgtEl>
                                          <p:spTgt spid="86022"/>
                                        </p:tgtEl>
                                        <p:attrNameLst>
                                          <p:attrName>ppt_x</p:attrName>
                                        </p:attrNameLst>
                                      </p:cBhvr>
                                      <p:tavLst>
                                        <p:tav tm="0">
                                          <p:val>
                                            <p:strVal val="#ppt_x"/>
                                          </p:val>
                                        </p:tav>
                                        <p:tav tm="100000">
                                          <p:val>
                                            <p:strVal val="#ppt_x"/>
                                          </p:val>
                                        </p:tav>
                                      </p:tavLst>
                                    </p:anim>
                                    <p:anim calcmode="lin" valueType="num">
                                      <p:cBhvr additive="base">
                                        <p:cTn id="8" dur="500" fill="hold"/>
                                        <p:tgtEl>
                                          <p:spTgt spid="86022"/>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ppt_x"/>
                                          </p:val>
                                        </p:tav>
                                        <p:tav tm="100000">
                                          <p:val>
                                            <p:strVal val="#ppt_x"/>
                                          </p:val>
                                        </p:tav>
                                      </p:tavLst>
                                    </p:anim>
                                    <p:anim calcmode="lin" valueType="num">
                                      <p:cBhvr additive="base">
                                        <p:cTn id="13"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243"/>
                                        </p:tgtEl>
                                        <p:attrNameLst>
                                          <p:attrName>style.visibility</p:attrName>
                                        </p:attrNameLst>
                                      </p:cBhvr>
                                      <p:to>
                                        <p:strVal val="visible"/>
                                      </p:to>
                                    </p:set>
                                    <p:anim calcmode="lin" valueType="num">
                                      <p:cBhvr additive="base">
                                        <p:cTn id="18" dur="500" fill="hold"/>
                                        <p:tgtEl>
                                          <p:spTgt spid="10243"/>
                                        </p:tgtEl>
                                        <p:attrNameLst>
                                          <p:attrName>ppt_x</p:attrName>
                                        </p:attrNameLst>
                                      </p:cBhvr>
                                      <p:tavLst>
                                        <p:tav tm="0">
                                          <p:val>
                                            <p:strVal val="#ppt_x"/>
                                          </p:val>
                                        </p:tav>
                                        <p:tav tm="100000">
                                          <p:val>
                                            <p:strVal val="#ppt_x"/>
                                          </p:val>
                                        </p:tav>
                                      </p:tavLst>
                                    </p:anim>
                                    <p:anim calcmode="lin" valueType="num">
                                      <p:cBhvr additive="base">
                                        <p:cTn id="19" dur="500" fill="hold"/>
                                        <p:tgtEl>
                                          <p:spTgt spid="1024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ppt_x"/>
                                          </p:val>
                                        </p:tav>
                                        <p:tav tm="100000">
                                          <p:val>
                                            <p:strVal val="#ppt_x"/>
                                          </p:val>
                                        </p:tav>
                                      </p:tavLst>
                                    </p:anim>
                                    <p:anim calcmode="lin" valueType="num">
                                      <p:cBhvr additive="base">
                                        <p:cTn id="27" dur="50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p:bldP spid="15" grpId="0" animBg="1" autoUpdateAnimBg="0"/>
      <p:bldP spid="12" grpId="0"/>
      <p:bldP spid="13" grpId="0"/>
      <p:bldP spid="11" grpId="0" animBg="1"/>
    </p:bld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8111556-7F09-F932-41F0-2FA83E77BC21}"/>
              </a:ext>
            </a:extLst>
          </p:cNvPr>
          <p:cNvPicPr>
            <a:picLocks noChangeAspect="1"/>
          </p:cNvPicPr>
          <p:nvPr/>
        </p:nvPicPr>
        <p:blipFill>
          <a:blip r:embed="rId2"/>
          <a:stretch>
            <a:fillRect/>
          </a:stretch>
        </p:blipFill>
        <p:spPr>
          <a:xfrm>
            <a:off x="827584" y="404664"/>
            <a:ext cx="7311582" cy="2160240"/>
          </a:xfrm>
          <a:prstGeom prst="rect">
            <a:avLst/>
          </a:prstGeom>
        </p:spPr>
      </p:pic>
      <p:pic>
        <p:nvPicPr>
          <p:cNvPr id="4" name="Picture 3" descr="A close-up of a handwritten letter&#10;&#10;Description automatically generated">
            <a:extLst>
              <a:ext uri="{FF2B5EF4-FFF2-40B4-BE49-F238E27FC236}">
                <a16:creationId xmlns:a16="http://schemas.microsoft.com/office/drawing/2014/main" id="{E12FD835-42D2-354C-21EF-EA44ED900F1D}"/>
              </a:ext>
            </a:extLst>
          </p:cNvPr>
          <p:cNvPicPr>
            <a:picLocks noChangeAspect="1"/>
          </p:cNvPicPr>
          <p:nvPr/>
        </p:nvPicPr>
        <p:blipFill rotWithShape="1">
          <a:blip r:embed="rId3">
            <a:extLst>
              <a:ext uri="{28A0092B-C50C-407E-A947-70E740481C1C}">
                <a14:useLocalDpi xmlns:a14="http://schemas.microsoft.com/office/drawing/2010/main" val="0"/>
              </a:ext>
            </a:extLst>
          </a:blip>
          <a:srcRect l="24544" r="18016"/>
          <a:stretch/>
        </p:blipFill>
        <p:spPr>
          <a:xfrm>
            <a:off x="4578345" y="2738676"/>
            <a:ext cx="4464496" cy="3540890"/>
          </a:xfrm>
          <a:prstGeom prst="rect">
            <a:avLst/>
          </a:prstGeom>
        </p:spPr>
      </p:pic>
      <p:pic>
        <p:nvPicPr>
          <p:cNvPr id="6" name="Picture 5" descr="A close up of a letter&#10;&#10;Description automatically generated">
            <a:extLst>
              <a:ext uri="{FF2B5EF4-FFF2-40B4-BE49-F238E27FC236}">
                <a16:creationId xmlns:a16="http://schemas.microsoft.com/office/drawing/2014/main" id="{594D29B9-230C-D6E4-7AC1-8F70F439A642}"/>
              </a:ext>
            </a:extLst>
          </p:cNvPr>
          <p:cNvPicPr>
            <a:picLocks noChangeAspect="1"/>
          </p:cNvPicPr>
          <p:nvPr/>
        </p:nvPicPr>
        <p:blipFill rotWithShape="1">
          <a:blip r:embed="rId4">
            <a:extLst>
              <a:ext uri="{28A0092B-C50C-407E-A947-70E740481C1C}">
                <a14:useLocalDpi xmlns:a14="http://schemas.microsoft.com/office/drawing/2010/main" val="0"/>
              </a:ext>
            </a:extLst>
          </a:blip>
          <a:srcRect l="28251" r="14309"/>
          <a:stretch/>
        </p:blipFill>
        <p:spPr>
          <a:xfrm>
            <a:off x="113849" y="2738676"/>
            <a:ext cx="4464496" cy="3540890"/>
          </a:xfrm>
          <a:prstGeom prst="rect">
            <a:avLst/>
          </a:prstGeom>
        </p:spPr>
      </p:pic>
    </p:spTree>
    <p:extLst>
      <p:ext uri="{BB962C8B-B14F-4D97-AF65-F5344CB8AC3E}">
        <p14:creationId xmlns:p14="http://schemas.microsoft.com/office/powerpoint/2010/main" val="323867377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6C29168-9D59-9A15-7FB4-1F0582BAE457}"/>
              </a:ext>
            </a:extLst>
          </p:cNvPr>
          <p:cNvPicPr>
            <a:picLocks noChangeAspect="1"/>
          </p:cNvPicPr>
          <p:nvPr/>
        </p:nvPicPr>
        <p:blipFill>
          <a:blip r:embed="rId2"/>
          <a:stretch>
            <a:fillRect/>
          </a:stretch>
        </p:blipFill>
        <p:spPr>
          <a:xfrm>
            <a:off x="755575" y="332656"/>
            <a:ext cx="7659573" cy="5544616"/>
          </a:xfrm>
          <a:prstGeom prst="rect">
            <a:avLst/>
          </a:prstGeom>
        </p:spPr>
      </p:pic>
    </p:spTree>
    <p:extLst>
      <p:ext uri="{BB962C8B-B14F-4D97-AF65-F5344CB8AC3E}">
        <p14:creationId xmlns:p14="http://schemas.microsoft.com/office/powerpoint/2010/main" val="3491381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364E63F-8748-41F4-DBD5-FBB3F3641F4B}"/>
              </a:ext>
            </a:extLst>
          </p:cNvPr>
          <p:cNvPicPr>
            <a:picLocks noChangeAspect="1"/>
          </p:cNvPicPr>
          <p:nvPr/>
        </p:nvPicPr>
        <p:blipFill>
          <a:blip r:embed="rId2"/>
          <a:stretch>
            <a:fillRect/>
          </a:stretch>
        </p:blipFill>
        <p:spPr>
          <a:xfrm>
            <a:off x="323528" y="548680"/>
            <a:ext cx="8323955" cy="5184576"/>
          </a:xfrm>
          <a:prstGeom prst="rect">
            <a:avLst/>
          </a:prstGeom>
        </p:spPr>
      </p:pic>
      <p:pic>
        <p:nvPicPr>
          <p:cNvPr id="3" name="Picture 2">
            <a:extLst>
              <a:ext uri="{FF2B5EF4-FFF2-40B4-BE49-F238E27FC236}">
                <a16:creationId xmlns:a16="http://schemas.microsoft.com/office/drawing/2014/main" id="{E6235E3C-2259-C4BA-688E-B7392799F3B3}"/>
              </a:ext>
            </a:extLst>
          </p:cNvPr>
          <p:cNvPicPr>
            <a:picLocks noChangeAspect="1"/>
          </p:cNvPicPr>
          <p:nvPr/>
        </p:nvPicPr>
        <p:blipFill>
          <a:blip r:embed="rId3"/>
          <a:stretch>
            <a:fillRect/>
          </a:stretch>
        </p:blipFill>
        <p:spPr>
          <a:xfrm>
            <a:off x="1403648" y="5877272"/>
            <a:ext cx="6618240" cy="685924"/>
          </a:xfrm>
          <a:prstGeom prst="rect">
            <a:avLst/>
          </a:prstGeom>
        </p:spPr>
      </p:pic>
    </p:spTree>
    <p:extLst>
      <p:ext uri="{BB962C8B-B14F-4D97-AF65-F5344CB8AC3E}">
        <p14:creationId xmlns:p14="http://schemas.microsoft.com/office/powerpoint/2010/main" val="302121571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734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4500" y="857250"/>
            <a:ext cx="3059113"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47" name="文字方塊 6"/>
          <p:cNvSpPr txBox="1">
            <a:spLocks noChangeArrowheads="1"/>
          </p:cNvSpPr>
          <p:nvPr/>
        </p:nvSpPr>
        <p:spPr bwMode="auto">
          <a:xfrm>
            <a:off x="2928938" y="285750"/>
            <a:ext cx="3429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en-US" altLang="zh-TW" sz="1800" dirty="0">
                <a:latin typeface="Times New Roman" panose="02020603050405020304" pitchFamily="18" charset="0"/>
                <a:cs typeface="Times New Roman" panose="02020603050405020304" pitchFamily="18" charset="0"/>
              </a:rPr>
              <a:t>A total of four papers in 1926</a:t>
            </a:r>
            <a:endParaRPr lang="zh-TW" altLang="en-US" sz="1800" dirty="0">
              <a:latin typeface="Times New Roman" panose="02020603050405020304" pitchFamily="18" charset="0"/>
              <a:cs typeface="Times New Roman" panose="02020603050405020304" pitchFamily="18" charset="0"/>
            </a:endParaRPr>
          </a:p>
        </p:txBody>
      </p:sp>
      <p:sp>
        <p:nvSpPr>
          <p:cNvPr id="57348" name="文字方塊 6"/>
          <p:cNvSpPr txBox="1">
            <a:spLocks noChangeArrowheads="1"/>
          </p:cNvSpPr>
          <p:nvPr/>
        </p:nvSpPr>
        <p:spPr bwMode="auto">
          <a:xfrm>
            <a:off x="928688" y="5643563"/>
            <a:ext cx="4572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sz="1800" dirty="0"/>
              <a:t>根據少數的線索</a:t>
            </a:r>
            <a:r>
              <a:rPr lang="zh-TW" altLang="en-US" sz="1800" dirty="0">
                <a:solidFill>
                  <a:srgbClr val="FF0000"/>
                </a:solidFill>
              </a:rPr>
              <a:t>，猜出</a:t>
            </a:r>
            <a:r>
              <a:rPr lang="zh-TW" altLang="en-US" sz="1800" dirty="0"/>
              <a:t>物質波的波動方程式。</a:t>
            </a:r>
          </a:p>
        </p:txBody>
      </p:sp>
      <p:pic>
        <p:nvPicPr>
          <p:cNvPr id="57349" name="Picture 8" descr="http://photos.aip.org/history/Thumbnails/schrodinger_erwin_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4938" y="1785938"/>
            <a:ext cx="2085975"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350" name="Picture 10" descr="http://upload.wikimedia.org/wikipedia/commons/e/e1/Psi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3563" y="5000625"/>
            <a:ext cx="157162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351" name="文字方塊 8"/>
          <p:cNvSpPr txBox="1">
            <a:spLocks noChangeArrowheads="1"/>
          </p:cNvSpPr>
          <p:nvPr/>
        </p:nvSpPr>
        <p:spPr bwMode="auto">
          <a:xfrm>
            <a:off x="928688" y="5143500"/>
            <a:ext cx="45005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charset="0"/>
                <a:ea typeface="新細明體" charset="-120"/>
              </a:defRPr>
            </a:lvl1pPr>
            <a:lvl2pPr marL="742950" indent="-285750" eaLnBrk="0" hangingPunct="0">
              <a:defRPr kumimoji="1">
                <a:solidFill>
                  <a:schemeClr val="tx1"/>
                </a:solidFill>
                <a:latin typeface="Arial" charset="0"/>
                <a:ea typeface="新細明體" charset="-120"/>
              </a:defRPr>
            </a:lvl2pPr>
            <a:lvl3pPr marL="1143000" indent="-228600" eaLnBrk="0" hangingPunct="0">
              <a:defRPr kumimoji="1">
                <a:solidFill>
                  <a:schemeClr val="tx1"/>
                </a:solidFill>
                <a:latin typeface="Arial" charset="0"/>
                <a:ea typeface="新細明體" charset="-120"/>
              </a:defRPr>
            </a:lvl3pPr>
            <a:lvl4pPr marL="1600200" indent="-228600" eaLnBrk="0" hangingPunct="0">
              <a:defRPr kumimoji="1">
                <a:solidFill>
                  <a:schemeClr val="tx1"/>
                </a:solidFill>
                <a:latin typeface="Arial" charset="0"/>
                <a:ea typeface="新細明體" charset="-120"/>
              </a:defRPr>
            </a:lvl4pPr>
            <a:lvl5pPr marL="2057400" indent="-228600" eaLnBrk="0" hangingPunct="0">
              <a:defRPr kumimoji="1">
                <a:solidFill>
                  <a:schemeClr val="tx1"/>
                </a:solidFill>
                <a:latin typeface="Arial" charset="0"/>
                <a:ea typeface="新細明體" charset="-120"/>
              </a:defRPr>
            </a:lvl5pPr>
            <a:lvl6pPr marL="2514600" indent="-228600" eaLnBrk="0" fontAlgn="base" hangingPunct="0">
              <a:spcBef>
                <a:spcPct val="0"/>
              </a:spcBef>
              <a:spcAft>
                <a:spcPct val="0"/>
              </a:spcAft>
              <a:defRPr kumimoji="1">
                <a:solidFill>
                  <a:schemeClr val="tx1"/>
                </a:solidFill>
                <a:latin typeface="Arial" charset="0"/>
                <a:ea typeface="新細明體" charset="-120"/>
              </a:defRPr>
            </a:lvl6pPr>
            <a:lvl7pPr marL="2971800" indent="-228600" eaLnBrk="0" fontAlgn="base" hangingPunct="0">
              <a:spcBef>
                <a:spcPct val="0"/>
              </a:spcBef>
              <a:spcAft>
                <a:spcPct val="0"/>
              </a:spcAft>
              <a:defRPr kumimoji="1">
                <a:solidFill>
                  <a:schemeClr val="tx1"/>
                </a:solidFill>
                <a:latin typeface="Arial" charset="0"/>
                <a:ea typeface="新細明體" charset="-120"/>
              </a:defRPr>
            </a:lvl7pPr>
            <a:lvl8pPr marL="3429000" indent="-228600" eaLnBrk="0" fontAlgn="base" hangingPunct="0">
              <a:spcBef>
                <a:spcPct val="0"/>
              </a:spcBef>
              <a:spcAft>
                <a:spcPct val="0"/>
              </a:spcAft>
              <a:defRPr kumimoji="1">
                <a:solidFill>
                  <a:schemeClr val="tx1"/>
                </a:solidFill>
                <a:latin typeface="Arial" charset="0"/>
                <a:ea typeface="新細明體" charset="-120"/>
              </a:defRPr>
            </a:lvl8pPr>
            <a:lvl9pPr marL="3886200" indent="-228600" eaLnBrk="0" fontAlgn="base" hangingPunct="0">
              <a:spcBef>
                <a:spcPct val="0"/>
              </a:spcBef>
              <a:spcAft>
                <a:spcPct val="0"/>
              </a:spcAft>
              <a:defRPr kumimoji="1">
                <a:solidFill>
                  <a:schemeClr val="tx1"/>
                </a:solidFill>
                <a:latin typeface="Arial" charset="0"/>
                <a:ea typeface="新細明體" charset="-120"/>
              </a:defRPr>
            </a:lvl9pPr>
          </a:lstStyle>
          <a:p>
            <a:pPr eaLnBrk="1" hangingPunct="1"/>
            <a:r>
              <a:rPr lang="zh-TW" altLang="en-US" sz="1800" dirty="0"/>
              <a:t>無法如其他的波方程式由介質的性質</a:t>
            </a:r>
            <a:r>
              <a:rPr lang="zh-TW" altLang="en-US" sz="1800" dirty="0">
                <a:solidFill>
                  <a:srgbClr val="FF0000"/>
                </a:solidFill>
              </a:rPr>
              <a:t>推導</a:t>
            </a:r>
            <a:r>
              <a:rPr lang="zh-TW" altLang="en-US" sz="1800" dirty="0"/>
              <a:t>！</a:t>
            </a:r>
          </a:p>
        </p:txBody>
      </p:sp>
    </p:spTree>
    <p:extLst>
      <p:ext uri="{BB962C8B-B14F-4D97-AF65-F5344CB8AC3E}">
        <p14:creationId xmlns:p14="http://schemas.microsoft.com/office/powerpoint/2010/main" val="26341896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6FD75BC-11CC-EA7A-CFB3-897A65744F3B}"/>
              </a:ext>
            </a:extLst>
          </p:cNvPr>
          <p:cNvPicPr>
            <a:picLocks noChangeAspect="1"/>
          </p:cNvPicPr>
          <p:nvPr/>
        </p:nvPicPr>
        <p:blipFill>
          <a:blip r:embed="rId2"/>
          <a:stretch>
            <a:fillRect/>
          </a:stretch>
        </p:blipFill>
        <p:spPr>
          <a:xfrm>
            <a:off x="1115616" y="1484784"/>
            <a:ext cx="7460737" cy="4923482"/>
          </a:xfrm>
          <a:prstGeom prst="rect">
            <a:avLst/>
          </a:prstGeom>
        </p:spPr>
      </p:pic>
      <p:pic>
        <p:nvPicPr>
          <p:cNvPr id="3" name="Picture 5" descr="F39_21">
            <a:extLst>
              <a:ext uri="{FF2B5EF4-FFF2-40B4-BE49-F238E27FC236}">
                <a16:creationId xmlns:a16="http://schemas.microsoft.com/office/drawing/2014/main" id="{27F75B6E-6D07-272E-B9E4-751C754A5E70}"/>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b="12308"/>
          <a:stretch>
            <a:fillRect/>
          </a:stretch>
        </p:blipFill>
        <p:spPr bwMode="auto">
          <a:xfrm>
            <a:off x="7092280" y="1484784"/>
            <a:ext cx="1263154" cy="13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8FD2CA0A-8D69-EC7B-93F8-D6119400A34D}"/>
              </a:ext>
            </a:extLst>
          </p:cNvPr>
          <p:cNvSpPr txBox="1"/>
          <p:nvPr/>
        </p:nvSpPr>
        <p:spPr>
          <a:xfrm>
            <a:off x="1619672" y="908720"/>
            <a:ext cx="6735762" cy="369332"/>
          </a:xfrm>
          <a:prstGeom prst="rect">
            <a:avLst/>
          </a:prstGeom>
          <a:noFill/>
        </p:spPr>
        <p:txBody>
          <a:bodyPr wrap="square" rtlCol="0">
            <a:spAutoFit/>
          </a:bodyPr>
          <a:lstStyle/>
          <a:p>
            <a:r>
              <a:rPr lang="en-US" dirty="0" err="1"/>
              <a:t>原子核周圍穩定的波，必需滿足波動微分方程式</a:t>
            </a:r>
            <a:r>
              <a:rPr lang="en-US" dirty="0"/>
              <a:t>，</a:t>
            </a:r>
          </a:p>
        </p:txBody>
      </p:sp>
    </p:spTree>
    <p:extLst>
      <p:ext uri="{BB962C8B-B14F-4D97-AF65-F5344CB8AC3E}">
        <p14:creationId xmlns:p14="http://schemas.microsoft.com/office/powerpoint/2010/main" val="10037662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14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15" y="1232537"/>
            <a:ext cx="4529138" cy="542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CB956C8B-ACE5-241A-199D-D1CDF8C4FDFC}"/>
              </a:ext>
            </a:extLst>
          </p:cNvPr>
          <p:cNvPicPr>
            <a:picLocks noChangeAspect="1"/>
          </p:cNvPicPr>
          <p:nvPr/>
        </p:nvPicPr>
        <p:blipFill>
          <a:blip r:embed="rId3"/>
          <a:stretch>
            <a:fillRect/>
          </a:stretch>
        </p:blipFill>
        <p:spPr>
          <a:xfrm>
            <a:off x="2483768" y="2019840"/>
            <a:ext cx="6568617" cy="4642481"/>
          </a:xfrm>
          <a:prstGeom prst="rect">
            <a:avLst/>
          </a:prstGeom>
        </p:spPr>
      </p:pic>
      <p:sp>
        <p:nvSpPr>
          <p:cNvPr id="5" name="Rectangle 4">
            <a:extLst>
              <a:ext uri="{FF2B5EF4-FFF2-40B4-BE49-F238E27FC236}">
                <a16:creationId xmlns:a16="http://schemas.microsoft.com/office/drawing/2014/main" id="{EEEB68BF-8347-95EB-839E-5A642953AA27}"/>
              </a:ext>
            </a:extLst>
          </p:cNvPr>
          <p:cNvSpPr/>
          <p:nvPr/>
        </p:nvSpPr>
        <p:spPr bwMode="auto">
          <a:xfrm>
            <a:off x="2627784" y="4869160"/>
            <a:ext cx="6336704" cy="864096"/>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spAutoFit/>
          </a:bodyPr>
          <a:lstStyle/>
          <a:p>
            <a:pPr algn="l" eaLnBrk="1" hangingPunct="1">
              <a:spcBef>
                <a:spcPct val="0"/>
              </a:spcBef>
              <a:buFontTx/>
              <a:buNone/>
            </a:pPr>
            <a:endParaRPr lang="en-TW" sz="1800" dirty="0"/>
          </a:p>
        </p:txBody>
      </p:sp>
      <p:sp>
        <p:nvSpPr>
          <p:cNvPr id="6" name="TextBox 5">
            <a:extLst>
              <a:ext uri="{FF2B5EF4-FFF2-40B4-BE49-F238E27FC236}">
                <a16:creationId xmlns:a16="http://schemas.microsoft.com/office/drawing/2014/main" id="{F0F28317-2912-AAC0-4CA1-38A92B8259A5}"/>
              </a:ext>
            </a:extLst>
          </p:cNvPr>
          <p:cNvSpPr txBox="1"/>
          <p:nvPr/>
        </p:nvSpPr>
        <p:spPr>
          <a:xfrm>
            <a:off x="2627785" y="3501008"/>
            <a:ext cx="6480718"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量子化的整數特性會如震動弦駐波的整數節點一樣自然浮現</a:t>
            </a:r>
            <a:r>
              <a:rPr lang="en-US" sz="1800" dirty="0">
                <a:latin typeface="+mj-lt"/>
                <a:ea typeface="PMingLiU" panose="02020500000000000000" pitchFamily="18" charset="-120"/>
              </a:rPr>
              <a:t>！</a:t>
            </a:r>
          </a:p>
        </p:txBody>
      </p:sp>
    </p:spTree>
    <p:extLst>
      <p:ext uri="{BB962C8B-B14F-4D97-AF65-F5344CB8AC3E}">
        <p14:creationId xmlns:p14="http://schemas.microsoft.com/office/powerpoint/2010/main" val="1374084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4063" y="328613"/>
            <a:ext cx="5095875" cy="620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2571750" y="3000375"/>
            <a:ext cx="4071938" cy="7143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2468" name="文字方塊 4"/>
          <p:cNvSpPr txBox="1">
            <a:spLocks noChangeArrowheads="1"/>
          </p:cNvSpPr>
          <p:nvPr/>
        </p:nvSpPr>
        <p:spPr bwMode="auto">
          <a:xfrm>
            <a:off x="6695729" y="3228945"/>
            <a:ext cx="24482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en-US" altLang="zh-TW" sz="1800" dirty="0">
                <a:latin typeface="+mj-lt"/>
              </a:rPr>
              <a:t>Schrodinger Equation</a:t>
            </a:r>
            <a:endParaRPr lang="zh-TW" altLang="en-US" sz="1800" dirty="0">
              <a:latin typeface="+mj-lt"/>
            </a:endParaRPr>
          </a:p>
        </p:txBody>
      </p:sp>
      <mc:AlternateContent xmlns:mc="http://schemas.openxmlformats.org/markup-compatibility/2006" xmlns:a14="http://schemas.microsoft.com/office/drawing/2010/main">
        <mc:Choice Requires="a14">
          <p:sp>
            <p:nvSpPr>
              <p:cNvPr id="5" name="文字方塊 23">
                <a:extLst>
                  <a:ext uri="{FF2B5EF4-FFF2-40B4-BE49-F238E27FC236}">
                    <a16:creationId xmlns:a16="http://schemas.microsoft.com/office/drawing/2014/main" id="{E72D2CA4-09BF-CD47-BD57-8B7978C5D028}"/>
                  </a:ext>
                </a:extLst>
              </p:cNvPr>
              <p:cNvSpPr txBox="1"/>
              <p:nvPr/>
            </p:nvSpPr>
            <p:spPr bwMode="auto">
              <a:xfrm>
                <a:off x="6012160" y="2060848"/>
                <a:ext cx="2951385" cy="648126"/>
              </a:xfrm>
              <a:prstGeom prst="rect">
                <a:avLst/>
              </a:prstGeom>
              <a:solidFill>
                <a:srgbClr val="FFFF00"/>
              </a:solidFill>
              <a:ln>
                <a:noFill/>
              </a:ln>
            </p:spPr>
            <p:txBody>
              <a:bodyPr wrap="none" rtlCol="0">
                <a:spAutoFit/>
              </a:bodyPr>
              <a:lstStyle/>
              <a:p>
                <a:pPr eaLnBrk="1" hangingPunct="1"/>
                <a14:m>
                  <m:oMathPara xmlns:m="http://schemas.openxmlformats.org/officeDocument/2006/math">
                    <m:oMath>
                      <m:f>
                        <m:fPr>
                          <m:ctrlPr>
                            <a:rPr lang="en-US" altLang="zh-TW" sz="1800" b="0" i="1" smtClean="0">
                              <a:latin typeface="Cambria Math" panose="02040503050406030204" pitchFamily="18" charset="0"/>
                            </a:rPr>
                          </m:ctrlPr>
                        </m:fPr>
                        <m:num>
                          <m:sSup>
                            <m:sSupPr>
                              <m:ctrlPr>
                                <a:rPr lang="en-US" altLang="zh-TW" sz="1800" b="0" i="1" smtClean="0">
                                  <a:latin typeface="Cambria Math"/>
                                </a:rPr>
                              </m:ctrlPr>
                            </m:sSupPr>
                            <m:e>
                              <m:r>
                                <a:rPr lang="en-US" altLang="zh-TW" sz="1800" b="0" i="1" smtClean="0">
                                  <a:latin typeface="Cambria Math"/>
                                </a:rPr>
                                <m:t>𝑑</m:t>
                              </m:r>
                            </m:e>
                            <m:sup>
                              <m:r>
                                <a:rPr lang="en-US" altLang="zh-TW" sz="1800" b="0" i="1" smtClean="0">
                                  <a:latin typeface="Cambria Math"/>
                                </a:rPr>
                                <m:t>2</m:t>
                              </m:r>
                            </m:sup>
                          </m:sSup>
                          <m:sSub>
                            <m:sSubPr>
                              <m:ctrlPr>
                                <a:rPr lang="zh-TW" altLang="en-US" sz="1800" i="1">
                                  <a:latin typeface="Cambria Math"/>
                                </a:rPr>
                              </m:ctrlPr>
                            </m:sSubPr>
                            <m:e>
                              <m:r>
                                <a:rPr lang="zh-TW" altLang="en-US" sz="1800" i="1">
                                  <a:latin typeface="Cambria Math"/>
                                </a:rPr>
                                <m:t>𝜓</m:t>
                              </m:r>
                            </m:e>
                            <m:sub>
                              <m:r>
                                <a:rPr lang="en-US" altLang="zh-TW" sz="1800" i="1">
                                  <a:latin typeface="Cambria Math"/>
                                </a:rPr>
                                <m:t>𝐸</m:t>
                              </m:r>
                            </m:sub>
                          </m:sSub>
                        </m:num>
                        <m:den>
                          <m:r>
                            <a:rPr lang="en-US" altLang="zh-TW" sz="1800" b="0" i="1" smtClean="0">
                              <a:latin typeface="Cambria Math"/>
                            </a:rPr>
                            <m:t>𝑑</m:t>
                          </m:r>
                          <m:sSup>
                            <m:sSupPr>
                              <m:ctrlPr>
                                <a:rPr lang="en-US" altLang="zh-TW" sz="1800" b="0" i="1" smtClean="0">
                                  <a:latin typeface="Cambria Math"/>
                                </a:rPr>
                              </m:ctrlPr>
                            </m:sSupPr>
                            <m:e>
                              <m:r>
                                <a:rPr lang="en-US" altLang="zh-TW" sz="1800" b="0" i="1" smtClean="0">
                                  <a:latin typeface="Cambria Math"/>
                                </a:rPr>
                                <m:t>𝑥</m:t>
                              </m:r>
                            </m:e>
                            <m:sup>
                              <m:r>
                                <a:rPr lang="en-US" altLang="zh-TW" sz="1800" b="0" i="1" smtClean="0">
                                  <a:latin typeface="Cambria Math"/>
                                </a:rPr>
                                <m:t>2</m:t>
                              </m:r>
                            </m:sup>
                          </m:sSup>
                        </m:den>
                      </m:f>
                      <m:r>
                        <a:rPr lang="en-US" altLang="zh-TW" sz="1800" b="0" i="1" smtClean="0">
                          <a:latin typeface="Cambria Math"/>
                        </a:rPr>
                        <m:t>=</m:t>
                      </m:r>
                      <m:f>
                        <m:fPr>
                          <m:ctrlPr>
                            <a:rPr lang="en-US" altLang="zh-TW" sz="1800" b="0" i="1" smtClean="0">
                              <a:latin typeface="Cambria Math"/>
                            </a:rPr>
                          </m:ctrlPr>
                        </m:fPr>
                        <m:num>
                          <m:r>
                            <a:rPr lang="en-US" altLang="zh-TW" sz="1800" b="0" i="1" smtClean="0">
                              <a:latin typeface="Cambria Math"/>
                            </a:rPr>
                            <m:t>2</m:t>
                          </m:r>
                          <m:r>
                            <a:rPr lang="en-US" altLang="zh-TW" sz="1800" b="0" i="1" smtClean="0">
                              <a:latin typeface="Cambria Math"/>
                            </a:rPr>
                            <m:t>𝑚</m:t>
                          </m:r>
                        </m:num>
                        <m:den>
                          <m:sSup>
                            <m:sSupPr>
                              <m:ctrlPr>
                                <a:rPr lang="en-US" altLang="zh-TW" sz="1800" i="1">
                                  <a:latin typeface="Cambria Math"/>
                                  <a:ea typeface="Cambria Math"/>
                                </a:rPr>
                              </m:ctrlPr>
                            </m:sSupPr>
                            <m:e>
                              <m:r>
                                <m:rPr>
                                  <m:sty m:val="p"/>
                                </m:rPr>
                                <a:rPr lang="en-US" altLang="zh-TW" sz="1800" i="1">
                                  <a:latin typeface="Cambria Math"/>
                                  <a:ea typeface="Cambria Math"/>
                                </a:rPr>
                                <m:t>ℏ</m:t>
                              </m:r>
                            </m:e>
                            <m:sup>
                              <m:r>
                                <a:rPr lang="en-US" altLang="zh-TW" sz="1800" i="1">
                                  <a:latin typeface="Cambria Math"/>
                                </a:rPr>
                                <m:t>2</m:t>
                              </m:r>
                            </m:sup>
                          </m:sSup>
                        </m:den>
                      </m:f>
                      <m:d>
                        <m:dPr>
                          <m:begChr m:val="["/>
                          <m:endChr m:val="]"/>
                          <m:ctrlPr>
                            <a:rPr lang="en-US" altLang="zh-TW" sz="1800" i="1">
                              <a:latin typeface="Cambria Math"/>
                            </a:rPr>
                          </m:ctrlPr>
                        </m:dPr>
                        <m:e>
                          <m:r>
                            <a:rPr lang="en-US" altLang="zh-TW" sz="1800" i="1">
                              <a:latin typeface="Cambria Math"/>
                            </a:rPr>
                            <m:t>𝑉</m:t>
                          </m:r>
                          <m:d>
                            <m:dPr>
                              <m:ctrlPr>
                                <a:rPr lang="en-US" altLang="zh-TW" sz="1800" i="1">
                                  <a:latin typeface="Cambria Math"/>
                                </a:rPr>
                              </m:ctrlPr>
                            </m:dPr>
                            <m:e>
                              <m:r>
                                <a:rPr lang="en-US" altLang="zh-TW" sz="1800" i="1">
                                  <a:latin typeface="Cambria Math"/>
                                </a:rPr>
                                <m:t>𝑥</m:t>
                              </m:r>
                            </m:e>
                          </m:d>
                          <m:r>
                            <a:rPr lang="en-US" altLang="zh-TW" sz="1800" b="0" i="1" smtClean="0">
                              <a:latin typeface="Cambria Math"/>
                            </a:rPr>
                            <m:t>−</m:t>
                          </m:r>
                          <m:r>
                            <a:rPr lang="en-US" altLang="zh-TW" sz="1800" b="0" i="1" smtClean="0">
                              <a:latin typeface="Cambria Math"/>
                            </a:rPr>
                            <m:t>𝐸</m:t>
                          </m:r>
                        </m:e>
                      </m:d>
                      <m:r>
                        <a:rPr lang="en-US" altLang="zh-TW" sz="1800" i="1" smtClean="0">
                          <a:latin typeface="Cambria Math"/>
                          <a:ea typeface="Cambria Math"/>
                        </a:rPr>
                        <m:t>∙</m:t>
                      </m:r>
                      <m:sSub>
                        <m:sSubPr>
                          <m:ctrlPr>
                            <a:rPr lang="zh-TW" altLang="en-US" sz="1800" i="1">
                              <a:latin typeface="Cambria Math"/>
                            </a:rPr>
                          </m:ctrlPr>
                        </m:sSubPr>
                        <m:e>
                          <m:r>
                            <a:rPr lang="zh-TW" altLang="en-US" sz="1800" i="1">
                              <a:latin typeface="Cambria Math"/>
                            </a:rPr>
                            <m:t>𝜓</m:t>
                          </m:r>
                        </m:e>
                        <m:sub>
                          <m:r>
                            <a:rPr lang="en-US" altLang="zh-TW" sz="1800" i="1">
                              <a:latin typeface="Cambria Math"/>
                            </a:rPr>
                            <m:t>𝐸</m:t>
                          </m:r>
                        </m:sub>
                      </m:sSub>
                    </m:oMath>
                  </m:oMathPara>
                </a14:m>
                <a:endParaRPr lang="zh-TW" altLang="en-US" sz="1800" dirty="0"/>
              </a:p>
            </p:txBody>
          </p:sp>
        </mc:Choice>
        <mc:Fallback xmlns="">
          <p:sp>
            <p:nvSpPr>
              <p:cNvPr id="5" name="文字方塊 23">
                <a:extLst>
                  <a:ext uri="{FF2B5EF4-FFF2-40B4-BE49-F238E27FC236}">
                    <a16:creationId xmlns:a16="http://schemas.microsoft.com/office/drawing/2014/main" id="{E72D2CA4-09BF-CD47-BD57-8B7978C5D028}"/>
                  </a:ext>
                </a:extLst>
              </p:cNvPr>
              <p:cNvSpPr txBox="1">
                <a:spLocks noRot="1" noChangeAspect="1" noMove="1" noResize="1" noEditPoints="1" noAdjustHandles="1" noChangeArrowheads="1" noChangeShapeType="1" noTextEdit="1"/>
              </p:cNvSpPr>
              <p:nvPr/>
            </p:nvSpPr>
            <p:spPr bwMode="auto">
              <a:xfrm>
                <a:off x="6012160" y="2060848"/>
                <a:ext cx="2951385" cy="648126"/>
              </a:xfrm>
              <a:prstGeom prst="rect">
                <a:avLst/>
              </a:prstGeom>
              <a:blipFill>
                <a:blip r:embed="rId3"/>
                <a:stretch>
                  <a:fillRect b="-3846"/>
                </a:stretch>
              </a:blipFill>
              <a:ln>
                <a:noFill/>
              </a:ln>
            </p:spPr>
            <p:txBody>
              <a:bodyPr/>
              <a:lstStyle/>
              <a:p>
                <a:r>
                  <a:rPr lang="en-TW">
                    <a:noFill/>
                  </a:rPr>
                  <a:t> </a:t>
                </a:r>
              </a:p>
            </p:txBody>
          </p:sp>
        </mc:Fallback>
      </mc:AlternateContent>
    </p:spTree>
    <p:extLst>
      <p:ext uri="{BB962C8B-B14F-4D97-AF65-F5344CB8AC3E}">
        <p14:creationId xmlns:p14="http://schemas.microsoft.com/office/powerpoint/2010/main" val="390107002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349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8978"/>
          <a:stretch/>
        </p:blipFill>
        <p:spPr bwMode="auto">
          <a:xfrm>
            <a:off x="482538" y="562220"/>
            <a:ext cx="5600700" cy="4522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p:nvSpPr>
        <p:spPr>
          <a:xfrm>
            <a:off x="2312764" y="1124744"/>
            <a:ext cx="1500188" cy="42862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3492" name="文字方塊 3"/>
          <p:cNvSpPr txBox="1">
            <a:spLocks noChangeArrowheads="1"/>
          </p:cNvSpPr>
          <p:nvPr/>
        </p:nvSpPr>
        <p:spPr bwMode="auto">
          <a:xfrm>
            <a:off x="6633244" y="3962825"/>
            <a:ext cx="15539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latin typeface="Calibri" pitchFamily="34" charset="0"/>
              </a:rPr>
              <a:t>氫原子能階</a:t>
            </a:r>
          </a:p>
        </p:txBody>
      </p:sp>
      <p:sp>
        <p:nvSpPr>
          <p:cNvPr id="63493" name="文字方塊 4"/>
          <p:cNvSpPr txBox="1">
            <a:spLocks noChangeArrowheads="1"/>
          </p:cNvSpPr>
          <p:nvPr/>
        </p:nvSpPr>
        <p:spPr bwMode="auto">
          <a:xfrm>
            <a:off x="465176" y="5212557"/>
            <a:ext cx="71287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itchFamily="18" charset="0"/>
                <a:ea typeface="新細明體" pitchFamily="18" charset="-120"/>
              </a:defRPr>
            </a:lvl1pPr>
            <a:lvl2pPr marL="742950" indent="-285750" eaLnBrk="0" hangingPunct="0">
              <a:defRPr kumimoji="1" sz="2400">
                <a:solidFill>
                  <a:schemeClr val="tx1"/>
                </a:solidFill>
                <a:latin typeface="Times New Roman" pitchFamily="18" charset="0"/>
                <a:ea typeface="新細明體" pitchFamily="18" charset="-120"/>
              </a:defRPr>
            </a:lvl2pPr>
            <a:lvl3pPr marL="1143000" indent="-228600" eaLnBrk="0" hangingPunct="0">
              <a:defRPr kumimoji="1" sz="2400">
                <a:solidFill>
                  <a:schemeClr val="tx1"/>
                </a:solidFill>
                <a:latin typeface="Times New Roman" pitchFamily="18" charset="0"/>
                <a:ea typeface="新細明體" pitchFamily="18" charset="-120"/>
              </a:defRPr>
            </a:lvl3pPr>
            <a:lvl4pPr marL="1600200" indent="-228600" eaLnBrk="0" hangingPunct="0">
              <a:defRPr kumimoji="1" sz="2400">
                <a:solidFill>
                  <a:schemeClr val="tx1"/>
                </a:solidFill>
                <a:latin typeface="Times New Roman" pitchFamily="18" charset="0"/>
                <a:ea typeface="新細明體" pitchFamily="18" charset="-120"/>
              </a:defRPr>
            </a:lvl4pPr>
            <a:lvl5pPr marL="2057400" indent="-228600" eaLnBrk="0" hangingPunct="0">
              <a:defRPr kumimoji="1" sz="2400">
                <a:solidFill>
                  <a:schemeClr val="tx1"/>
                </a:solidFill>
                <a:latin typeface="Times New Roman" pitchFamily="18" charset="0"/>
                <a:ea typeface="新細明體" pitchFamily="18" charset="-120"/>
              </a:defRPr>
            </a:lvl5pPr>
            <a:lvl6pPr marL="25146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6pPr>
            <a:lvl7pPr marL="29718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7pPr>
            <a:lvl8pPr marL="34290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8pPr>
            <a:lvl9pPr marL="3886200" indent="-228600" eaLnBrk="0" fontAlgn="base" hangingPunct="0">
              <a:spcBef>
                <a:spcPct val="0"/>
              </a:spcBef>
              <a:spcAft>
                <a:spcPct val="0"/>
              </a:spcAft>
              <a:defRPr kumimoji="1" sz="2400">
                <a:solidFill>
                  <a:schemeClr val="tx1"/>
                </a:solidFill>
                <a:latin typeface="Times New Roman" pitchFamily="18" charset="0"/>
                <a:ea typeface="新細明體" pitchFamily="18" charset="-120"/>
              </a:defRPr>
            </a:lvl9pPr>
          </a:lstStyle>
          <a:p>
            <a:pPr eaLnBrk="1" hangingPunct="1"/>
            <a:r>
              <a:rPr lang="zh-TW" altLang="en-US" sz="1800" dirty="0">
                <a:latin typeface="Calibri" pitchFamily="34" charset="0"/>
              </a:rPr>
              <a:t>薛丁格能嚴格地得到正確的氫原子能階是天大的成就！</a:t>
            </a:r>
          </a:p>
        </p:txBody>
      </p:sp>
      <p:pic>
        <p:nvPicPr>
          <p:cNvPr id="39943" name="圖片 14" descr="afg003.jpg"/>
          <p:cNvPicPr>
            <a:picLocks noChangeAspect="1"/>
          </p:cNvPicPr>
          <p:nvPr/>
        </p:nvPicPr>
        <p:blipFill>
          <a:blip r:embed="rId3" cstate="print">
            <a:duotone>
              <a:prstClr val="black"/>
              <a:schemeClr val="accent3">
                <a:tint val="45000"/>
                <a:satMod val="400000"/>
              </a:schemeClr>
            </a:duotone>
          </a:blip>
          <a:stretch>
            <a:fillRect/>
          </a:stretch>
        </p:blipFill>
        <p:spPr bwMode="auto">
          <a:xfrm>
            <a:off x="6417220" y="920655"/>
            <a:ext cx="2074009" cy="2880320"/>
          </a:xfrm>
          <a:prstGeom prst="rect">
            <a:avLst/>
          </a:prstGeom>
          <a:noFill/>
          <a:ln>
            <a:noFill/>
          </a:ln>
        </p:spPr>
      </p:pic>
      <p:sp>
        <p:nvSpPr>
          <p:cNvPr id="2" name="矩形 1"/>
          <p:cNvSpPr/>
          <p:nvPr/>
        </p:nvSpPr>
        <p:spPr>
          <a:xfrm>
            <a:off x="452389" y="5597787"/>
            <a:ext cx="4572000" cy="369332"/>
          </a:xfrm>
          <a:prstGeom prst="rect">
            <a:avLst/>
          </a:prstGeom>
        </p:spPr>
        <p:txBody>
          <a:bodyPr>
            <a:spAutoFit/>
          </a:bodyPr>
          <a:lstStyle/>
          <a:p>
            <a:r>
              <a:rPr lang="zh-TW" altLang="en-US" sz="1800" dirty="0">
                <a:latin typeface="Calibri" pitchFamily="34" charset="0"/>
              </a:rPr>
              <a:t>而且</a:t>
            </a:r>
            <a:r>
              <a:rPr lang="zh-TW" altLang="en-US" sz="1800" dirty="0">
                <a:solidFill>
                  <a:srgbClr val="FF0000"/>
                </a:solidFill>
                <a:latin typeface="Calibri" pitchFamily="34" charset="0"/>
              </a:rPr>
              <a:t>完全只用大家所熟悉的波的概念！</a:t>
            </a:r>
            <a:endParaRPr lang="zh-TW" altLang="en-US" sz="1800" dirty="0">
              <a:solidFill>
                <a:srgbClr val="FF0000"/>
              </a:solidFill>
            </a:endParaRPr>
          </a:p>
        </p:txBody>
      </p:sp>
      <p:pic>
        <p:nvPicPr>
          <p:cNvPr id="9" name="Picture 10" descr="Schrodinger 1000 Austrian Schillin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192" y="5413121"/>
            <a:ext cx="2718273" cy="133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10" name="文字方塊 9"/>
              <p:cNvSpPr txBox="1"/>
              <p:nvPr/>
            </p:nvSpPr>
            <p:spPr bwMode="auto">
              <a:xfrm>
                <a:off x="467544" y="157089"/>
                <a:ext cx="7489926" cy="369332"/>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此方程式只有對某些能量值</a:t>
                </a:r>
                <a14:m>
                  <m:oMath xmlns:m="http://schemas.openxmlformats.org/officeDocument/2006/math">
                    <m:r>
                      <a:rPr lang="en-US" altLang="zh-TW" sz="1800" i="1" dirty="0">
                        <a:latin typeface="Cambria Math"/>
                      </a:rPr>
                      <m:t>𝐸</m:t>
                    </m:r>
                  </m:oMath>
                </a14:m>
                <a:r>
                  <a:rPr lang="zh-TW" altLang="en-US" sz="1800" dirty="0"/>
                  <a:t>才有解！數學的本徵值問題。</a:t>
                </a:r>
              </a:p>
            </p:txBody>
          </p:sp>
        </mc:Choice>
        <mc:Fallback xmlns="">
          <p:sp>
            <p:nvSpPr>
              <p:cNvPr id="10" name="文字方塊 9"/>
              <p:cNvSpPr txBox="1">
                <a:spLocks noRot="1" noChangeAspect="1" noMove="1" noResize="1" noEditPoints="1" noAdjustHandles="1" noChangeArrowheads="1" noChangeShapeType="1" noTextEdit="1"/>
              </p:cNvSpPr>
              <p:nvPr/>
            </p:nvSpPr>
            <p:spPr bwMode="auto">
              <a:xfrm>
                <a:off x="467544" y="157089"/>
                <a:ext cx="7489926" cy="369332"/>
              </a:xfrm>
              <a:prstGeom prst="rect">
                <a:avLst/>
              </a:prstGeom>
              <a:blipFill rotWithShape="1">
                <a:blip r:embed="rId6"/>
                <a:stretch>
                  <a:fillRect l="-733" t="-6667" b="-28333"/>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a:noFill/>
                  </a:rPr>
                  <a:t> </a:t>
                </a:r>
              </a:p>
            </p:txBody>
          </p:sp>
        </mc:Fallback>
      </mc:AlternateContent>
      <p:sp>
        <p:nvSpPr>
          <p:cNvPr id="4" name="文字方塊 3"/>
          <p:cNvSpPr txBox="1"/>
          <p:nvPr/>
        </p:nvSpPr>
        <p:spPr bwMode="auto">
          <a:xfrm>
            <a:off x="461079" y="6373116"/>
            <a:ext cx="519104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solidFill>
                  <a:srgbClr val="FF0000"/>
                </a:solidFill>
              </a:rPr>
              <a:t>能量的量子化原來是電子的波性的表現！</a:t>
            </a:r>
            <a:endParaRPr lang="zh-CN" altLang="en-US" sz="1800" dirty="0">
              <a:solidFill>
                <a:srgbClr val="FF0000"/>
              </a:solidFill>
            </a:endParaRPr>
          </a:p>
        </p:txBody>
      </p:sp>
      <p:sp>
        <p:nvSpPr>
          <p:cNvPr id="5" name="文字方塊 4"/>
          <p:cNvSpPr txBox="1"/>
          <p:nvPr/>
        </p:nvSpPr>
        <p:spPr bwMode="auto">
          <a:xfrm>
            <a:off x="424833" y="5993223"/>
            <a:ext cx="576064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這個方法到現在都是解氫原子能階最簡單的方法。</a:t>
            </a:r>
          </a:p>
        </p:txBody>
      </p:sp>
    </p:spTree>
    <p:extLst>
      <p:ext uri="{BB962C8B-B14F-4D97-AF65-F5344CB8AC3E}">
        <p14:creationId xmlns:p14="http://schemas.microsoft.com/office/powerpoint/2010/main" val="94431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AAEB810-7BEE-FA61-A0DB-6F07D016A11B}"/>
            </a:ext>
          </a:extLst>
        </p:cNvPr>
        <p:cNvGrpSpPr/>
        <p:nvPr/>
      </p:nvGrpSpPr>
      <p:grpSpPr>
        <a:xfrm>
          <a:off x="0" y="0"/>
          <a:ext cx="0" cy="0"/>
          <a:chOff x="0" y="0"/>
          <a:chExt cx="0" cy="0"/>
        </a:xfrm>
      </p:grpSpPr>
      <p:pic>
        <p:nvPicPr>
          <p:cNvPr id="61442" name="Picture 2">
            <a:extLst>
              <a:ext uri="{FF2B5EF4-FFF2-40B4-BE49-F238E27FC236}">
                <a16:creationId xmlns:a16="http://schemas.microsoft.com/office/drawing/2014/main" id="{4AAD6ED4-57AF-66C5-A66F-8671E39648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615" y="1232537"/>
            <a:ext cx="4529138" cy="5426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a:extLst>
              <a:ext uri="{FF2B5EF4-FFF2-40B4-BE49-F238E27FC236}">
                <a16:creationId xmlns:a16="http://schemas.microsoft.com/office/drawing/2014/main" id="{BF496375-0F57-6113-1526-E039568DAB50}"/>
              </a:ext>
            </a:extLst>
          </p:cNvPr>
          <p:cNvSpPr txBox="1"/>
          <p:nvPr/>
        </p:nvSpPr>
        <p:spPr bwMode="auto">
          <a:xfrm>
            <a:off x="2123728" y="420303"/>
            <a:ext cx="48245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r>
              <a:rPr lang="en-US" altLang="zh-TW" sz="1800" dirty="0">
                <a:latin typeface="Times New Roman" panose="02020603050405020304" pitchFamily="18" charset="0"/>
                <a:cs typeface="Times New Roman" panose="02020603050405020304" pitchFamily="18" charset="0"/>
              </a:rPr>
              <a:t>Quantization as an Eigenvalue Problem 1926</a:t>
            </a:r>
          </a:p>
        </p:txBody>
      </p:sp>
      <p:sp>
        <p:nvSpPr>
          <p:cNvPr id="3" name="文字方塊 2">
            <a:extLst>
              <a:ext uri="{FF2B5EF4-FFF2-40B4-BE49-F238E27FC236}">
                <a16:creationId xmlns:a16="http://schemas.microsoft.com/office/drawing/2014/main" id="{A7003CA2-44F2-555F-8EE0-C8A9B1800DA5}"/>
              </a:ext>
            </a:extLst>
          </p:cNvPr>
          <p:cNvSpPr txBox="1"/>
          <p:nvPr/>
        </p:nvSpPr>
        <p:spPr bwMode="auto">
          <a:xfrm>
            <a:off x="2123728" y="764704"/>
            <a:ext cx="56239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eaLnBrk="1" hangingPunct="1">
              <a:spcBef>
                <a:spcPct val="0"/>
              </a:spcBef>
              <a:buFontTx/>
              <a:buNone/>
            </a:pPr>
            <a:r>
              <a:rPr lang="zh-TW" altLang="en-US" sz="1800" dirty="0"/>
              <a:t>能量的量子化作為</a:t>
            </a:r>
            <a:r>
              <a:rPr lang="zh-TW" altLang="en-US" sz="1800" dirty="0">
                <a:solidFill>
                  <a:srgbClr val="FF0000"/>
                </a:solidFill>
              </a:rPr>
              <a:t>（不過就是）</a:t>
            </a:r>
            <a:r>
              <a:rPr lang="zh-TW" altLang="en-US" sz="1800" dirty="0"/>
              <a:t>一個本徵值問題</a:t>
            </a:r>
          </a:p>
        </p:txBody>
      </p:sp>
      <p:pic>
        <p:nvPicPr>
          <p:cNvPr id="4" name="Picture 3">
            <a:extLst>
              <a:ext uri="{FF2B5EF4-FFF2-40B4-BE49-F238E27FC236}">
                <a16:creationId xmlns:a16="http://schemas.microsoft.com/office/drawing/2014/main" id="{7853DD91-AAFF-9194-61D9-E4FFF2A57905}"/>
              </a:ext>
            </a:extLst>
          </p:cNvPr>
          <p:cNvPicPr>
            <a:picLocks noChangeAspect="1"/>
          </p:cNvPicPr>
          <p:nvPr/>
        </p:nvPicPr>
        <p:blipFill>
          <a:blip r:embed="rId3"/>
          <a:stretch>
            <a:fillRect/>
          </a:stretch>
        </p:blipFill>
        <p:spPr>
          <a:xfrm>
            <a:off x="2483768" y="2019840"/>
            <a:ext cx="6568617" cy="4642481"/>
          </a:xfrm>
          <a:prstGeom prst="rect">
            <a:avLst/>
          </a:prstGeom>
        </p:spPr>
      </p:pic>
      <p:sp>
        <p:nvSpPr>
          <p:cNvPr id="5" name="Rectangle 4">
            <a:extLst>
              <a:ext uri="{FF2B5EF4-FFF2-40B4-BE49-F238E27FC236}">
                <a16:creationId xmlns:a16="http://schemas.microsoft.com/office/drawing/2014/main" id="{17C7AF30-800B-C1FD-9D13-EB5982CF3976}"/>
              </a:ext>
            </a:extLst>
          </p:cNvPr>
          <p:cNvSpPr/>
          <p:nvPr/>
        </p:nvSpPr>
        <p:spPr bwMode="auto">
          <a:xfrm>
            <a:off x="2627784" y="4869160"/>
            <a:ext cx="6336704" cy="864096"/>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square" rtlCol="0" anchor="ctr">
            <a:spAutoFit/>
          </a:bodyPr>
          <a:lstStyle/>
          <a:p>
            <a:pPr algn="l" eaLnBrk="1" hangingPunct="1">
              <a:spcBef>
                <a:spcPct val="0"/>
              </a:spcBef>
              <a:buFontTx/>
              <a:buNone/>
            </a:pPr>
            <a:endParaRPr lang="en-TW" sz="1800" dirty="0"/>
          </a:p>
        </p:txBody>
      </p:sp>
      <p:sp>
        <p:nvSpPr>
          <p:cNvPr id="6" name="TextBox 5">
            <a:extLst>
              <a:ext uri="{FF2B5EF4-FFF2-40B4-BE49-F238E27FC236}">
                <a16:creationId xmlns:a16="http://schemas.microsoft.com/office/drawing/2014/main" id="{D6F75F47-AB08-CD8C-ADD8-8636D05E085C}"/>
              </a:ext>
            </a:extLst>
          </p:cNvPr>
          <p:cNvSpPr txBox="1"/>
          <p:nvPr/>
        </p:nvSpPr>
        <p:spPr>
          <a:xfrm>
            <a:off x="2627785" y="3501008"/>
            <a:ext cx="6480718" cy="369332"/>
          </a:xfrm>
          <a:prstGeom prst="rect">
            <a:avLst/>
          </a:prstGeom>
          <a:noFill/>
        </p:spPr>
        <p:txBody>
          <a:bodyPr wrap="square" rtlCol="0">
            <a:spAutoFit/>
          </a:bodyPr>
          <a:lstStyle/>
          <a:p>
            <a:pPr algn="l"/>
            <a:r>
              <a:rPr lang="en-US" sz="1800" dirty="0" err="1">
                <a:latin typeface="+mj-lt"/>
                <a:ea typeface="PMingLiU" panose="02020500000000000000" pitchFamily="18" charset="-120"/>
              </a:rPr>
              <a:t>量子化的整數特性會如震動弦駐波的整數節點一樣自然浮現</a:t>
            </a:r>
            <a:r>
              <a:rPr lang="en-US" sz="1800" dirty="0">
                <a:latin typeface="+mj-lt"/>
                <a:ea typeface="PMingLiU" panose="02020500000000000000" pitchFamily="18" charset="-120"/>
              </a:rPr>
              <a:t>！</a:t>
            </a:r>
          </a:p>
        </p:txBody>
      </p:sp>
    </p:spTree>
    <p:extLst>
      <p:ext uri="{BB962C8B-B14F-4D97-AF65-F5344CB8AC3E}">
        <p14:creationId xmlns:p14="http://schemas.microsoft.com/office/powerpoint/2010/main" val="3171654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70C18-6DD9-E70B-1C28-4FFD97C3D09C}"/>
              </a:ext>
            </a:extLst>
          </p:cNvPr>
          <p:cNvPicPr>
            <a:picLocks noChangeAspect="1"/>
          </p:cNvPicPr>
          <p:nvPr/>
        </p:nvPicPr>
        <p:blipFill>
          <a:blip r:embed="rId2"/>
          <a:srcRect l="4704" r="6216" b="42061"/>
          <a:stretch/>
        </p:blipFill>
        <p:spPr>
          <a:xfrm>
            <a:off x="332467" y="908720"/>
            <a:ext cx="8479065" cy="5459055"/>
          </a:xfrm>
          <a:prstGeom prst="rect">
            <a:avLst/>
          </a:prstGeom>
        </p:spPr>
      </p:pic>
      <p:sp>
        <p:nvSpPr>
          <p:cNvPr id="2" name="Rectangle 1">
            <a:extLst>
              <a:ext uri="{FF2B5EF4-FFF2-40B4-BE49-F238E27FC236}">
                <a16:creationId xmlns:a16="http://schemas.microsoft.com/office/drawing/2014/main" id="{0D2B59B6-0107-40C3-C6C2-8DA2DBE4AAE6}"/>
              </a:ext>
            </a:extLst>
          </p:cNvPr>
          <p:cNvSpPr/>
          <p:nvPr/>
        </p:nvSpPr>
        <p:spPr>
          <a:xfrm>
            <a:off x="332466" y="3573016"/>
            <a:ext cx="2295317" cy="43272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1E9B45D6-5F3B-BFF9-F07F-0F877758E3C2}"/>
              </a:ext>
            </a:extLst>
          </p:cNvPr>
          <p:cNvSpPr/>
          <p:nvPr/>
        </p:nvSpPr>
        <p:spPr>
          <a:xfrm>
            <a:off x="317658" y="2131655"/>
            <a:ext cx="581934" cy="361241"/>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B82987CD-1AA2-A171-72E0-D513D5E50CA8}"/>
              </a:ext>
            </a:extLst>
          </p:cNvPr>
          <p:cNvSpPr txBox="1"/>
          <p:nvPr/>
        </p:nvSpPr>
        <p:spPr bwMode="auto">
          <a:xfrm>
            <a:off x="1408513" y="4365152"/>
            <a:ext cx="6031126" cy="369332"/>
          </a:xfrm>
          <a:prstGeom prst="rect">
            <a:avLst/>
          </a:prstGeom>
          <a:noFill/>
          <a:ln w="9525">
            <a:noFill/>
            <a:miter lim="800000"/>
            <a:headEnd/>
            <a:tailEnd/>
          </a:ln>
        </p:spPr>
        <p:txBody>
          <a:bodyPr wrap="square" rtlCol="0">
            <a:spAutoFit/>
          </a:bodyPr>
          <a:lstStyle/>
          <a:p>
            <a:r>
              <a:rPr lang="en-US" dirty="0" err="1">
                <a:latin typeface="Times New Roman" pitchFamily="18" charset="0"/>
                <a:cs typeface="Times New Roman" pitchFamily="18" charset="0"/>
              </a:rPr>
              <a:t>這是</a:t>
            </a:r>
            <a:r>
              <a:rPr lang="en-US" dirty="0" err="1">
                <a:solidFill>
                  <a:srgbClr val="FF0000"/>
                </a:solidFill>
                <a:latin typeface="Times New Roman" pitchFamily="18" charset="0"/>
                <a:cs typeface="Times New Roman" pitchFamily="18" charset="0"/>
              </a:rPr>
              <a:t>古典牛頓力學Newtonian</a:t>
            </a:r>
            <a:r>
              <a:rPr lang="en-US" dirty="0">
                <a:solidFill>
                  <a:srgbClr val="FF0000"/>
                </a:solidFill>
                <a:latin typeface="Times New Roman" pitchFamily="18" charset="0"/>
                <a:cs typeface="Times New Roman" pitchFamily="18" charset="0"/>
              </a:rPr>
              <a:t> </a:t>
            </a:r>
            <a:r>
              <a:rPr lang="en-US" dirty="0" err="1">
                <a:solidFill>
                  <a:srgbClr val="FF0000"/>
                </a:solidFill>
                <a:latin typeface="Times New Roman" pitchFamily="18" charset="0"/>
                <a:cs typeface="Times New Roman" pitchFamily="18" charset="0"/>
              </a:rPr>
              <a:t>Mechanics</a:t>
            </a:r>
            <a:r>
              <a:rPr lang="en-US" dirty="0" err="1">
                <a:latin typeface="Times New Roman" pitchFamily="18" charset="0"/>
                <a:cs typeface="Times New Roman" pitchFamily="18" charset="0"/>
              </a:rPr>
              <a:t>的基本思考方式</a:t>
            </a:r>
            <a:r>
              <a:rPr lang="en-US" dirty="0">
                <a:latin typeface="Times New Roman" pitchFamily="18" charset="0"/>
                <a:cs typeface="Times New Roman" pitchFamily="18" charset="0"/>
              </a:rPr>
              <a:t>！</a:t>
            </a:r>
          </a:p>
        </p:txBody>
      </p:sp>
    </p:spTree>
    <p:extLst>
      <p:ext uri="{BB962C8B-B14F-4D97-AF65-F5344CB8AC3E}">
        <p14:creationId xmlns:p14="http://schemas.microsoft.com/office/powerpoint/2010/main" val="8677894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70C18-6DD9-E70B-1C28-4FFD97C3D09C}"/>
              </a:ext>
            </a:extLst>
          </p:cNvPr>
          <p:cNvPicPr>
            <a:picLocks noChangeAspect="1"/>
          </p:cNvPicPr>
          <p:nvPr/>
        </p:nvPicPr>
        <p:blipFill rotWithShape="1">
          <a:blip r:embed="rId2"/>
          <a:srcRect l="3150" t="57939" r="6547"/>
          <a:stretch/>
        </p:blipFill>
        <p:spPr>
          <a:xfrm>
            <a:off x="277074" y="1268760"/>
            <a:ext cx="8589852" cy="3960440"/>
          </a:xfrm>
          <a:prstGeom prst="rect">
            <a:avLst/>
          </a:prstGeom>
        </p:spPr>
      </p:pic>
      <p:sp>
        <p:nvSpPr>
          <p:cNvPr id="2" name="Rectangle 1">
            <a:extLst>
              <a:ext uri="{FF2B5EF4-FFF2-40B4-BE49-F238E27FC236}">
                <a16:creationId xmlns:a16="http://schemas.microsoft.com/office/drawing/2014/main" id="{F6757254-9FF0-1604-3A49-EC3BF9FB6239}"/>
              </a:ext>
            </a:extLst>
          </p:cNvPr>
          <p:cNvSpPr/>
          <p:nvPr/>
        </p:nvSpPr>
        <p:spPr>
          <a:xfrm>
            <a:off x="1619672" y="1617643"/>
            <a:ext cx="1872208" cy="400608"/>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83174B1-26D0-8C8D-79BE-872508499BBE}"/>
              </a:ext>
            </a:extLst>
          </p:cNvPr>
          <p:cNvSpPr/>
          <p:nvPr/>
        </p:nvSpPr>
        <p:spPr>
          <a:xfrm>
            <a:off x="683568" y="2132856"/>
            <a:ext cx="2520280" cy="72008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AAE2709-8CA0-C6CC-5647-0B6188F1F2F2}"/>
              </a:ext>
            </a:extLst>
          </p:cNvPr>
          <p:cNvSpPr txBox="1"/>
          <p:nvPr/>
        </p:nvSpPr>
        <p:spPr bwMode="auto">
          <a:xfrm>
            <a:off x="3203848" y="2433261"/>
            <a:ext cx="5796136" cy="369332"/>
          </a:xfrm>
          <a:prstGeom prst="rect">
            <a:avLst/>
          </a:prstGeom>
          <a:noFill/>
          <a:ln w="9525">
            <a:noFill/>
            <a:miter lim="800000"/>
            <a:headEnd/>
            <a:tailEnd/>
          </a:ln>
        </p:spPr>
        <p:txBody>
          <a:bodyPr wrap="square" rtlCol="0">
            <a:spAutoFit/>
          </a:bodyPr>
          <a:lstStyle/>
          <a:p>
            <a:r>
              <a:rPr lang="en-US" dirty="0">
                <a:latin typeface="Times New Roman" pitchFamily="18" charset="0"/>
                <a:cs typeface="Times New Roman" pitchFamily="18" charset="0"/>
              </a:rPr>
              <a:t>It is the </a:t>
            </a:r>
            <a:r>
              <a:rPr lang="en-US" dirty="0">
                <a:solidFill>
                  <a:srgbClr val="FF0000"/>
                </a:solidFill>
                <a:latin typeface="Times New Roman" pitchFamily="18" charset="0"/>
                <a:cs typeface="Times New Roman" pitchFamily="18" charset="0"/>
              </a:rPr>
              <a:t>wavefunction </a:t>
            </a:r>
            <a:r>
              <a:rPr lang="en-US" dirty="0" err="1">
                <a:solidFill>
                  <a:srgbClr val="FF0000"/>
                </a:solidFill>
                <a:latin typeface="Times New Roman" pitchFamily="18" charset="0"/>
                <a:cs typeface="Times New Roman" pitchFamily="18" charset="0"/>
              </a:rPr>
              <a:t>波函數</a:t>
            </a:r>
            <a:r>
              <a:rPr lang="zh-TW" altLang="en-US" dirty="0">
                <a:solidFill>
                  <a:srgbClr val="FF0000"/>
                </a:solidFill>
                <a:latin typeface="Times New Roman" pitchFamily="18" charset="0"/>
                <a:cs typeface="Times New Roman" pitchFamily="18" charset="0"/>
              </a:rPr>
              <a:t> </a:t>
            </a:r>
            <a:r>
              <a:rPr lang="en-US" dirty="0">
                <a:latin typeface="Times New Roman" pitchFamily="18" charset="0"/>
                <a:cs typeface="Times New Roman" pitchFamily="18" charset="0"/>
              </a:rPr>
              <a:t>we use to describe electron.</a:t>
            </a:r>
          </a:p>
        </p:txBody>
      </p:sp>
      <p:sp>
        <p:nvSpPr>
          <p:cNvPr id="6" name="TextBox 5">
            <a:extLst>
              <a:ext uri="{FF2B5EF4-FFF2-40B4-BE49-F238E27FC236}">
                <a16:creationId xmlns:a16="http://schemas.microsoft.com/office/drawing/2014/main" id="{A0D75C6F-4568-A75B-90C2-D9654C7C99CF}"/>
              </a:ext>
            </a:extLst>
          </p:cNvPr>
          <p:cNvSpPr txBox="1"/>
          <p:nvPr/>
        </p:nvSpPr>
        <p:spPr bwMode="auto">
          <a:xfrm>
            <a:off x="3228833" y="2085450"/>
            <a:ext cx="5040560" cy="369332"/>
          </a:xfrm>
          <a:prstGeom prst="rect">
            <a:avLst/>
          </a:prstGeom>
          <a:noFill/>
          <a:ln w="9525">
            <a:noFill/>
            <a:miter lim="800000"/>
            <a:headEnd/>
            <a:tailEnd/>
          </a:ln>
        </p:spPr>
        <p:txBody>
          <a:bodyPr wrap="square" rtlCol="0">
            <a:spAutoFit/>
          </a:bodyPr>
          <a:lstStyle/>
          <a:p>
            <a:r>
              <a:rPr lang="en-US" dirty="0" err="1">
                <a:solidFill>
                  <a:srgbClr val="FF0000"/>
                </a:solidFill>
                <a:latin typeface="Times New Roman" pitchFamily="18" charset="0"/>
                <a:cs typeface="Times New Roman" pitchFamily="18" charset="0"/>
              </a:rPr>
              <a:t>量子力學Quantum</a:t>
            </a:r>
            <a:r>
              <a:rPr lang="en-US" dirty="0">
                <a:solidFill>
                  <a:srgbClr val="FF0000"/>
                </a:solidFill>
                <a:latin typeface="Times New Roman" pitchFamily="18" charset="0"/>
                <a:cs typeface="Times New Roman" pitchFamily="18" charset="0"/>
              </a:rPr>
              <a:t> </a:t>
            </a:r>
            <a:r>
              <a:rPr lang="en-US" dirty="0" err="1">
                <a:solidFill>
                  <a:srgbClr val="FF0000"/>
                </a:solidFill>
                <a:latin typeface="Times New Roman" pitchFamily="18" charset="0"/>
                <a:cs typeface="Times New Roman" pitchFamily="18" charset="0"/>
              </a:rPr>
              <a:t>Mechanics</a:t>
            </a:r>
            <a:r>
              <a:rPr lang="en-US" dirty="0" err="1">
                <a:latin typeface="Times New Roman" pitchFamily="18" charset="0"/>
                <a:cs typeface="Times New Roman" pitchFamily="18" charset="0"/>
              </a:rPr>
              <a:t>的基本思考方式</a:t>
            </a:r>
            <a:r>
              <a:rPr lang="en-US" dirty="0">
                <a:latin typeface="Times New Roman" pitchFamily="18" charset="0"/>
                <a:cs typeface="Times New Roman" pitchFamily="18" charset="0"/>
              </a:rPr>
              <a:t>！</a:t>
            </a:r>
          </a:p>
        </p:txBody>
      </p:sp>
    </p:spTree>
    <p:extLst>
      <p:ext uri="{BB962C8B-B14F-4D97-AF65-F5344CB8AC3E}">
        <p14:creationId xmlns:p14="http://schemas.microsoft.com/office/powerpoint/2010/main" val="125880971"/>
      </p:ext>
    </p:extLst>
  </p:cSld>
  <p:clrMapOvr>
    <a:masterClrMapping/>
  </p:clrMapOvr>
</p:sld>
</file>

<file path=ppt/theme/theme1.xml><?xml version="1.0" encoding="utf-8"?>
<a:theme xmlns:a="http://schemas.openxmlformats.org/drawingml/2006/main" name="預設簡報設計">
  <a:themeElements>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預設簡報設計">
      <a:majorFont>
        <a:latin typeface="Arial"/>
        <a:ea typeface="新細明體"/>
        <a:cs typeface=""/>
      </a:majorFont>
      <a:minorFont>
        <a:latin typeface="Arial"/>
        <a:ea typeface="新細明體"/>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44450">
          <a:solidFill>
            <a:srgbClr val="00B050"/>
          </a:solidFill>
        </a:ln>
      </a:spPr>
      <a:bodyPr rtlCol="0" anchor="ctr"/>
      <a:lstStyle>
        <a:defPPr algn="ctr">
          <a:defRPr/>
        </a:defPPr>
      </a:lstStyle>
      <a:style>
        <a:lnRef idx="1">
          <a:schemeClr val="accent1"/>
        </a:lnRef>
        <a:fillRef idx="0">
          <a:schemeClr val="accent1"/>
        </a:fillRef>
        <a:effectRef idx="0">
          <a:schemeClr val="accent1"/>
        </a:effectRef>
        <a:fontRef idx="minor">
          <a:schemeClr val="tx1"/>
        </a:fontRef>
      </a:style>
    </a:spDef>
    <a:lnDef>
      <a:spPr>
        <a:ln>
          <a:solidFill>
            <a:schemeClr val="tx1"/>
          </a:solidFill>
          <a:tailEnd type="arrow"/>
        </a:ln>
      </a:spPr>
      <a:bodyPr/>
      <a:lstStyle/>
      <a:style>
        <a:lnRef idx="1">
          <a:schemeClr val="accent1"/>
        </a:lnRef>
        <a:fillRef idx="0">
          <a:schemeClr val="accent1"/>
        </a:fillRef>
        <a:effectRef idx="0">
          <a:schemeClr val="accent1"/>
        </a:effectRef>
        <a:fontRef idx="minor">
          <a:schemeClr val="tx1"/>
        </a:fontRef>
      </a:style>
    </a:lnDef>
  </a:objectDefaults>
  <a:extraClrSchemeLst>
    <a:extraClrScheme>
      <a:clrScheme name="預設簡報設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預設簡報設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預設簡報設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預設簡報設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預設簡報設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預設簡報設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預設簡報設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預設簡報設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預設簡報設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預設簡報設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預設簡報設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預設簡報設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佈景主題">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11782</TotalTime>
  <Words>1214</Words>
  <Application>Microsoft Macintosh PowerPoint</Application>
  <PresentationFormat>On-screen Show (4:3)</PresentationFormat>
  <Paragraphs>171</Paragraphs>
  <Slides>61</Slides>
  <Notes>0</Notes>
  <HiddenSlides>26</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61</vt:i4>
      </vt:variant>
    </vt:vector>
  </HeadingPairs>
  <TitlesOfParts>
    <vt:vector size="73" baseType="lpstr">
      <vt:lpstr>微軟正黑體</vt:lpstr>
      <vt:lpstr>museo-sans</vt:lpstr>
      <vt:lpstr>新細明體</vt:lpstr>
      <vt:lpstr>Agency FB</vt:lpstr>
      <vt:lpstr>Arial</vt:lpstr>
      <vt:lpstr>Calibri</vt:lpstr>
      <vt:lpstr>Cambria Math</vt:lpstr>
      <vt:lpstr>Helvetica Neue</vt:lpstr>
      <vt:lpstr>Tahoma</vt:lpstr>
      <vt:lpstr>Times New Roman</vt:lpstr>
      <vt:lpstr>預設簡報設計</vt:lpstr>
      <vt:lpstr>方程式</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NTNU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Chia-Hung Chang</dc:creator>
  <cp:lastModifiedBy>Chia-Hung Vincent Chang</cp:lastModifiedBy>
  <cp:revision>801</cp:revision>
  <cp:lastPrinted>2024-09-03T01:42:25Z</cp:lastPrinted>
  <dcterms:created xsi:type="dcterms:W3CDTF">2005-09-09T06:37:29Z</dcterms:created>
  <dcterms:modified xsi:type="dcterms:W3CDTF">2026-09-17T04:57:58Z</dcterms:modified>
</cp:coreProperties>
</file>